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3" r:id="rId17"/>
    <p:sldId id="274" r:id="rId18"/>
    <p:sldId id="275" r:id="rId19"/>
    <p:sldId id="286" r:id="rId20"/>
    <p:sldId id="287" r:id="rId21"/>
    <p:sldId id="288" r:id="rId22"/>
    <p:sldId id="289" r:id="rId23"/>
    <p:sldId id="470" r:id="rId24"/>
    <p:sldId id="290" r:id="rId25"/>
    <p:sldId id="297" r:id="rId26"/>
    <p:sldId id="298" r:id="rId27"/>
    <p:sldId id="300" r:id="rId28"/>
    <p:sldId id="302" r:id="rId29"/>
    <p:sldId id="303" r:id="rId30"/>
    <p:sldId id="304" r:id="rId31"/>
    <p:sldId id="305" r:id="rId32"/>
    <p:sldId id="306" r:id="rId33"/>
    <p:sldId id="307" r:id="rId34"/>
    <p:sldId id="309" r:id="rId35"/>
    <p:sldId id="311" r:id="rId36"/>
    <p:sldId id="312" r:id="rId37"/>
    <p:sldId id="313" r:id="rId38"/>
    <p:sldId id="314" r:id="rId39"/>
    <p:sldId id="316" r:id="rId40"/>
    <p:sldId id="319" r:id="rId41"/>
    <p:sldId id="321" r:id="rId42"/>
    <p:sldId id="322" r:id="rId43"/>
    <p:sldId id="343" r:id="rId44"/>
    <p:sldId id="344" r:id="rId45"/>
    <p:sldId id="323" r:id="rId46"/>
    <p:sldId id="324" r:id="rId47"/>
    <p:sldId id="325" r:id="rId48"/>
    <p:sldId id="329" r:id="rId49"/>
    <p:sldId id="333" r:id="rId50"/>
    <p:sldId id="326" r:id="rId51"/>
    <p:sldId id="327" r:id="rId52"/>
    <p:sldId id="328" r:id="rId53"/>
    <p:sldId id="335" r:id="rId54"/>
    <p:sldId id="336" r:id="rId55"/>
    <p:sldId id="337" r:id="rId56"/>
    <p:sldId id="338" r:id="rId57"/>
    <p:sldId id="350" r:id="rId58"/>
    <p:sldId id="352" r:id="rId59"/>
    <p:sldId id="355" r:id="rId60"/>
    <p:sldId id="356" r:id="rId61"/>
    <p:sldId id="357" r:id="rId62"/>
    <p:sldId id="358" r:id="rId63"/>
    <p:sldId id="359" r:id="rId64"/>
    <p:sldId id="360" r:id="rId65"/>
    <p:sldId id="361" r:id="rId66"/>
    <p:sldId id="362" r:id="rId67"/>
    <p:sldId id="363" r:id="rId68"/>
    <p:sldId id="369" r:id="rId69"/>
    <p:sldId id="376" r:id="rId70"/>
    <p:sldId id="378" r:id="rId71"/>
    <p:sldId id="388" r:id="rId72"/>
    <p:sldId id="392" r:id="rId73"/>
    <p:sldId id="393" r:id="rId74"/>
    <p:sldId id="394" r:id="rId75"/>
    <p:sldId id="395" r:id="rId76"/>
    <p:sldId id="396" r:id="rId77"/>
    <p:sldId id="398" r:id="rId78"/>
    <p:sldId id="404" r:id="rId79"/>
    <p:sldId id="405" r:id="rId80"/>
    <p:sldId id="410" r:id="rId81"/>
    <p:sldId id="411" r:id="rId82"/>
    <p:sldId id="412" r:id="rId83"/>
    <p:sldId id="414" r:id="rId84"/>
    <p:sldId id="415" r:id="rId85"/>
    <p:sldId id="416" r:id="rId86"/>
    <p:sldId id="417" r:id="rId87"/>
    <p:sldId id="418" r:id="rId88"/>
    <p:sldId id="423" r:id="rId89"/>
    <p:sldId id="425" r:id="rId90"/>
    <p:sldId id="427" r:id="rId91"/>
    <p:sldId id="428" r:id="rId92"/>
    <p:sldId id="430" r:id="rId93"/>
    <p:sldId id="471" r:id="rId94"/>
    <p:sldId id="431" r:id="rId95"/>
    <p:sldId id="432" r:id="rId96"/>
    <p:sldId id="434" r:id="rId97"/>
    <p:sldId id="435" r:id="rId98"/>
    <p:sldId id="436" r:id="rId99"/>
    <p:sldId id="437" r:id="rId100"/>
    <p:sldId id="439" r:id="rId101"/>
    <p:sldId id="442" r:id="rId102"/>
    <p:sldId id="443" r:id="rId103"/>
    <p:sldId id="444" r:id="rId104"/>
    <p:sldId id="445" r:id="rId105"/>
    <p:sldId id="446" r:id="rId106"/>
    <p:sldId id="447" r:id="rId107"/>
    <p:sldId id="450" r:id="rId108"/>
    <p:sldId id="451" r:id="rId109"/>
    <p:sldId id="452" r:id="rId110"/>
    <p:sldId id="464" r:id="rId111"/>
    <p:sldId id="465" r:id="rId112"/>
    <p:sldId id="466" r:id="rId113"/>
    <p:sldId id="467" r:id="rId114"/>
    <p:sldId id="468" r:id="rId11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5886" autoAdjust="0"/>
  </p:normalViewPr>
  <p:slideViewPr>
    <p:cSldViewPr snapToGrid="0" snapToObjects="1">
      <p:cViewPr varScale="1">
        <p:scale>
          <a:sx n="88" d="100"/>
          <a:sy n="88" d="100"/>
        </p:scale>
        <p:origin x="-2280" y="-10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1" d="100"/>
          <a:sy n="91" d="100"/>
        </p:scale>
        <p:origin x="38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c:style val="2"/>
  <c:chart>
    <c:autoTitleDeleted val="1"/>
    <c:plotArea>
      <c:layout>
        <c:manualLayout>
          <c:layoutTarget val="inner"/>
          <c:xMode val="edge"/>
          <c:yMode val="edge"/>
          <c:x val="8.0447299999999999E-2"/>
          <c:y val="5.75909E-2"/>
          <c:w val="0.74087899999999995"/>
          <c:h val="0.84030700000000003"/>
        </c:manualLayout>
      </c:layout>
      <c:lineChart>
        <c:grouping val="standard"/>
        <c:varyColors val="0"/>
        <c:ser>
          <c:idx val="0"/>
          <c:order val="0"/>
          <c:tx>
            <c:strRef>
              <c:f>Sheet1!$A$2</c:f>
              <c:strCache>
                <c:ptCount val="1"/>
                <c:pt idx="0">
                  <c:v>INR</c:v>
                </c:pt>
              </c:strCache>
            </c:strRef>
          </c:tx>
          <c:spPr>
            <a:ln w="25400" cap="flat">
              <a:solidFill>
                <a:schemeClr val="accent2">
                  <a:satOff val="-4966"/>
                  <a:lumOff val="-10549"/>
                </a:schemeClr>
              </a:solidFill>
              <a:prstDash val="solid"/>
              <a:round/>
            </a:ln>
            <a:effectLst/>
          </c:spPr>
          <c:marker>
            <c:symbol val="diamond"/>
            <c:size val="5"/>
            <c:spPr>
              <a:solidFill>
                <a:schemeClr val="accent2">
                  <a:satOff val="-4966"/>
                  <a:lumOff val="-10549"/>
                </a:schemeClr>
              </a:solidFill>
              <a:ln w="25400" cap="flat">
                <a:solidFill>
                  <a:schemeClr val="accent2">
                    <a:satOff val="-4966"/>
                    <a:lumOff val="-10549"/>
                  </a:schemeClr>
                </a:solidFill>
                <a:prstDash val="solid"/>
                <a:round/>
              </a:ln>
              <a:effectLst/>
            </c:spPr>
          </c:marker>
          <c:cat>
            <c:strRef>
              <c:f>Sheet1!$B$1:$F$1</c:f>
              <c:strCache>
                <c:ptCount val="5"/>
                <c:pt idx="0">
                  <c:v>1° giorno</c:v>
                </c:pt>
                <c:pt idx="1">
                  <c:v>2° giorno</c:v>
                </c:pt>
                <c:pt idx="2">
                  <c:v>3° giorno</c:v>
                </c:pt>
                <c:pt idx="3">
                  <c:v>4° giorno</c:v>
                </c:pt>
                <c:pt idx="4">
                  <c:v>5° giorno</c:v>
                </c:pt>
              </c:strCache>
            </c:strRef>
          </c:cat>
          <c:val>
            <c:numRef>
              <c:f>Sheet1!$B$2:$F$2</c:f>
              <c:numCache>
                <c:formatCode>General</c:formatCode>
                <c:ptCount val="5"/>
                <c:pt idx="0">
                  <c:v>2.5</c:v>
                </c:pt>
                <c:pt idx="1">
                  <c:v>2.1</c:v>
                </c:pt>
                <c:pt idx="2">
                  <c:v>1.8</c:v>
                </c:pt>
                <c:pt idx="3">
                  <c:v>1.6</c:v>
                </c:pt>
                <c:pt idx="4">
                  <c:v>1.2</c:v>
                </c:pt>
              </c:numCache>
            </c:numRef>
          </c:val>
          <c:smooth val="0"/>
          <c:extLst>
            <c:ext xmlns:c16="http://schemas.microsoft.com/office/drawing/2014/chart" uri="{C3380CC4-5D6E-409C-BE32-E72D297353CC}">
              <c16:uniqueId val="{00000000-3CAB-B04D-BDC3-0A640BEE623A}"/>
            </c:ext>
          </c:extLst>
        </c:ser>
        <c:ser>
          <c:idx val="1"/>
          <c:order val="1"/>
          <c:tx>
            <c:strRef>
              <c:f>Sheet1!$A$3</c:f>
              <c:strCache>
                <c:ptCount val="1"/>
                <c:pt idx="0">
                  <c:v>INR</c:v>
                </c:pt>
              </c:strCache>
            </c:strRef>
          </c:tx>
          <c:spPr>
            <a:ln w="25400" cap="flat">
              <a:solidFill>
                <a:srgbClr val="FFFF00"/>
              </a:solidFill>
              <a:prstDash val="solid"/>
              <a:round/>
            </a:ln>
            <a:effectLst/>
          </c:spPr>
          <c:marker>
            <c:symbol val="square"/>
            <c:size val="6"/>
            <c:spPr>
              <a:solidFill>
                <a:srgbClr val="FFFF00"/>
              </a:solidFill>
              <a:ln w="12700" cap="flat">
                <a:solidFill>
                  <a:srgbClr val="FFFF00"/>
                </a:solidFill>
                <a:prstDash val="solid"/>
                <a:round/>
              </a:ln>
              <a:effectLst/>
            </c:spPr>
          </c:marker>
          <c:cat>
            <c:strRef>
              <c:f>Sheet1!$B$1:$F$1</c:f>
              <c:strCache>
                <c:ptCount val="5"/>
                <c:pt idx="0">
                  <c:v>1° giorno</c:v>
                </c:pt>
                <c:pt idx="1">
                  <c:v>2° giorno</c:v>
                </c:pt>
                <c:pt idx="2">
                  <c:v>3° giorno</c:v>
                </c:pt>
                <c:pt idx="3">
                  <c:v>4° giorno</c:v>
                </c:pt>
                <c:pt idx="4">
                  <c:v>5° giorno</c:v>
                </c:pt>
              </c:strCache>
            </c:strRef>
          </c:cat>
          <c:val>
            <c:numRef>
              <c:f>Sheet1!$B$3:$F$3</c:f>
              <c:numCache>
                <c:formatCode>General</c:formatCode>
                <c:ptCount val="5"/>
                <c:pt idx="0">
                  <c:v>1.1000000000000001</c:v>
                </c:pt>
                <c:pt idx="1">
                  <c:v>1.3</c:v>
                </c:pt>
                <c:pt idx="2">
                  <c:v>1.6</c:v>
                </c:pt>
                <c:pt idx="3">
                  <c:v>1.9</c:v>
                </c:pt>
                <c:pt idx="4">
                  <c:v>2.2000000000000002</c:v>
                </c:pt>
              </c:numCache>
            </c:numRef>
          </c:val>
          <c:smooth val="0"/>
          <c:extLst>
            <c:ext xmlns:c16="http://schemas.microsoft.com/office/drawing/2014/chart" uri="{C3380CC4-5D6E-409C-BE32-E72D297353CC}">
              <c16:uniqueId val="{00000001-3CAB-B04D-BDC3-0A640BEE623A}"/>
            </c:ext>
          </c:extLst>
        </c:ser>
        <c:dLbls>
          <c:showLegendKey val="0"/>
          <c:showVal val="0"/>
          <c:showCatName val="0"/>
          <c:showSerName val="0"/>
          <c:showPercent val="0"/>
          <c:showBubbleSize val="0"/>
        </c:dLbls>
        <c:marker val="1"/>
        <c:smooth val="0"/>
        <c:axId val="103788928"/>
        <c:axId val="103790848"/>
      </c:lineChart>
      <c:catAx>
        <c:axId val="103788928"/>
        <c:scaling>
          <c:orientation val="minMax"/>
        </c:scaling>
        <c:delete val="0"/>
        <c:axPos val="b"/>
        <c:numFmt formatCode="General" sourceLinked="0"/>
        <c:majorTickMark val="out"/>
        <c:minorTickMark val="none"/>
        <c:tickLblPos val="low"/>
        <c:spPr>
          <a:ln w="12700" cap="flat">
            <a:solidFill>
              <a:srgbClr val="000000"/>
            </a:solidFill>
            <a:prstDash val="solid"/>
            <a:round/>
          </a:ln>
        </c:spPr>
        <c:txPr>
          <a:bodyPr rot="0"/>
          <a:lstStyle/>
          <a:p>
            <a:pPr>
              <a:defRPr sz="1400" b="0" i="0" u="none" strike="noStrike">
                <a:solidFill>
                  <a:srgbClr val="000000"/>
                </a:solidFill>
                <a:latin typeface="Tahoma"/>
              </a:defRPr>
            </a:pPr>
            <a:endParaRPr lang="en-IT"/>
          </a:p>
        </c:txPr>
        <c:crossAx val="103790848"/>
        <c:crosses val="autoZero"/>
        <c:auto val="1"/>
        <c:lblAlgn val="ctr"/>
        <c:lblOffset val="100"/>
        <c:noMultiLvlLbl val="1"/>
      </c:catAx>
      <c:valAx>
        <c:axId val="103790848"/>
        <c:scaling>
          <c:orientation val="minMax"/>
        </c:scaling>
        <c:delete val="0"/>
        <c:axPos val="l"/>
        <c:majorGridlines>
          <c:spPr>
            <a:ln w="12700" cap="flat">
              <a:solidFill>
                <a:srgbClr val="000000"/>
              </a:solidFill>
              <a:prstDash val="solid"/>
              <a:round/>
            </a:ln>
          </c:spPr>
        </c:majorGridlines>
        <c:numFmt formatCode="0.#" sourceLinked="0"/>
        <c:majorTickMark val="out"/>
        <c:minorTickMark val="none"/>
        <c:tickLblPos val="nextTo"/>
        <c:spPr>
          <a:ln w="12700" cap="flat">
            <a:solidFill>
              <a:srgbClr val="000000"/>
            </a:solidFill>
            <a:prstDash val="solid"/>
            <a:round/>
          </a:ln>
        </c:spPr>
        <c:txPr>
          <a:bodyPr rot="0"/>
          <a:lstStyle/>
          <a:p>
            <a:pPr>
              <a:defRPr sz="1400" b="0" i="0" u="none" strike="noStrike">
                <a:solidFill>
                  <a:srgbClr val="000000"/>
                </a:solidFill>
                <a:latin typeface="Tahoma"/>
              </a:defRPr>
            </a:pPr>
            <a:endParaRPr lang="en-IT"/>
          </a:p>
        </c:txPr>
        <c:crossAx val="103788928"/>
        <c:crosses val="autoZero"/>
        <c:crossBetween val="between"/>
        <c:majorUnit val="0.65"/>
        <c:minorUnit val="0.32500000000000001"/>
      </c:valAx>
      <c:spPr>
        <a:noFill/>
        <a:ln w="12700" cap="flat">
          <a:solidFill>
            <a:srgbClr val="000000"/>
          </a:solidFill>
          <a:prstDash val="solid"/>
          <a:round/>
        </a:ln>
        <a:effectLst/>
      </c:spPr>
    </c:plotArea>
    <c:legend>
      <c:legendPos val="r"/>
      <c:layout>
        <c:manualLayout>
          <c:xMode val="edge"/>
          <c:yMode val="edge"/>
          <c:x val="0.838781"/>
          <c:y val="0.40841499999999997"/>
          <c:w val="0.161219"/>
          <c:h val="0.14357"/>
        </c:manualLayout>
      </c:layout>
      <c:overlay val="1"/>
      <c:spPr>
        <a:solidFill>
          <a:srgbClr val="000000"/>
        </a:solidFill>
        <a:ln w="12700" cap="flat">
          <a:solidFill>
            <a:srgbClr val="000000"/>
          </a:solidFill>
          <a:prstDash val="solid"/>
          <a:round/>
        </a:ln>
        <a:effectLst/>
      </c:spPr>
      <c:txPr>
        <a:bodyPr rot="0"/>
        <a:lstStyle/>
        <a:p>
          <a:pPr>
            <a:defRPr sz="1400" b="0" i="0" u="none" strike="noStrike">
              <a:solidFill>
                <a:srgbClr val="FFFFFF"/>
              </a:solidFill>
              <a:latin typeface="Tahoma"/>
            </a:defRPr>
          </a:pPr>
          <a:endParaRPr lang="en-IT"/>
        </a:p>
      </c:txPr>
    </c:legend>
    <c:plotVisOnly val="0"/>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xfrm>
            <a:off x="1143000" y="685800"/>
            <a:ext cx="4572000" cy="3429000"/>
          </a:xfrm>
          <a:prstGeom prst="rect">
            <a:avLst/>
          </a:prstGeom>
        </p:spPr>
        <p:txBody>
          <a:bodyPr/>
          <a:lstStyle/>
          <a:p>
            <a:endParaRPr/>
          </a:p>
        </p:txBody>
      </p:sp>
      <p:sp>
        <p:nvSpPr>
          <p:cNvPr id="385" name="Shape 38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88553432"/>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23506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Gli anticoagulanti sono suddividi in due categorie, ad azione immediata e ad azione ritardata. </a:t>
            </a:r>
          </a:p>
        </p:txBody>
      </p:sp>
    </p:spTree>
    <p:extLst>
      <p:ext uri="{BB962C8B-B14F-4D97-AF65-F5344CB8AC3E}">
        <p14:creationId xmlns:p14="http://schemas.microsoft.com/office/powerpoint/2010/main" val="3727046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meccanismo complesso…</a:t>
            </a:r>
          </a:p>
        </p:txBody>
      </p:sp>
    </p:spTree>
    <p:extLst>
      <p:ext uri="{BB962C8B-B14F-4D97-AF65-F5344CB8AC3E}">
        <p14:creationId xmlns:p14="http://schemas.microsoft.com/office/powerpoint/2010/main" val="1206195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via estrinseca inizia dall’attivazione del fattore VII°</a:t>
            </a:r>
          </a:p>
          <a:p>
            <a:pPr marL="0" marR="0" indent="0" defTabSz="914400" eaLnBrk="1" fontAlgn="auto" latinLnBrk="0" hangingPunct="1">
              <a:lnSpc>
                <a:spcPct val="100000"/>
              </a:lnSpc>
              <a:spcBef>
                <a:spcPts val="0"/>
              </a:spcBef>
              <a:spcAft>
                <a:spcPts val="0"/>
              </a:spcAft>
              <a:buClrTx/>
              <a:buSzTx/>
              <a:buFontTx/>
              <a:buNone/>
              <a:tabLst/>
              <a:defRPr/>
            </a:pPr>
            <a:r>
              <a:rPr lang="it-IT" dirty="0"/>
              <a:t>-La lesione della parete vascolare mette il sangue a contatto con le cellule </a:t>
            </a:r>
            <a:r>
              <a:rPr lang="it-IT" dirty="0" err="1"/>
              <a:t>subendoteliali</a:t>
            </a:r>
            <a:endParaRPr lang="it-IT" dirty="0"/>
          </a:p>
          <a:p>
            <a:pPr>
              <a:defRPr sz="1600">
                <a:solidFill>
                  <a:srgbClr val="0D0D0D"/>
                </a:solidFill>
                <a:latin typeface="Arial"/>
                <a:ea typeface="Arial"/>
                <a:cs typeface="Arial"/>
                <a:sym typeface="Arial"/>
              </a:defRPr>
            </a:pPr>
            <a:r>
              <a:rPr lang="it-IT" dirty="0"/>
              <a:t>-Il fattore tissutale (TF) viene esposto e si lega  al </a:t>
            </a:r>
            <a:r>
              <a:rPr lang="it-IT" dirty="0" err="1"/>
              <a:t>F.VIIa</a:t>
            </a:r>
            <a:r>
              <a:rPr lang="it-IT" dirty="0"/>
              <a:t> o F.VII che viene di conseguenza convertito in </a:t>
            </a:r>
            <a:r>
              <a:rPr lang="it-IT" dirty="0" err="1"/>
              <a:t>F.VIIa</a:t>
            </a:r>
            <a:r>
              <a:rPr lang="it-IT" dirty="0"/>
              <a:t>.</a:t>
            </a:r>
          </a:p>
          <a:p>
            <a:pPr>
              <a:defRPr sz="1600">
                <a:solidFill>
                  <a:srgbClr val="0D0D0D"/>
                </a:solidFill>
                <a:latin typeface="Arial"/>
                <a:ea typeface="Arial"/>
                <a:cs typeface="Arial"/>
                <a:sym typeface="Arial"/>
              </a:defRPr>
            </a:pPr>
            <a:r>
              <a:rPr lang="it-IT" dirty="0"/>
              <a:t>-Il complesso  TF/ </a:t>
            </a:r>
            <a:r>
              <a:rPr lang="it-IT" dirty="0" err="1"/>
              <a:t>FVIIa</a:t>
            </a:r>
            <a:r>
              <a:rPr lang="it-IT" dirty="0"/>
              <a:t> attiva FX</a:t>
            </a:r>
          </a:p>
          <a:p>
            <a:pPr marL="0" marR="0" indent="0" defTabSz="914400" eaLnBrk="1" fontAlgn="auto" latinLnBrk="0" hangingPunct="1">
              <a:lnSpc>
                <a:spcPct val="100000"/>
              </a:lnSpc>
              <a:spcBef>
                <a:spcPts val="0"/>
              </a:spcBef>
              <a:spcAft>
                <a:spcPts val="0"/>
              </a:spcAft>
              <a:buClrTx/>
              <a:buSzTx/>
              <a:buFontTx/>
              <a:buNone/>
              <a:tabLst/>
              <a:defRPr/>
            </a:pPr>
            <a:endParaRPr lang="it-IT" dirty="0"/>
          </a:p>
        </p:txBody>
      </p:sp>
    </p:spTree>
    <p:extLst>
      <p:ext uri="{BB962C8B-B14F-4D97-AF65-F5344CB8AC3E}">
        <p14:creationId xmlns:p14="http://schemas.microsoft.com/office/powerpoint/2010/main" val="121977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via intrinseca inizia con l’attivazione del fattore XII che si verifica quando il sangue entra a contatto con la matrice extracellulare/collagene. </a:t>
            </a:r>
          </a:p>
        </p:txBody>
      </p:sp>
    </p:spTree>
    <p:extLst>
      <p:ext uri="{BB962C8B-B14F-4D97-AF65-F5344CB8AC3E}">
        <p14:creationId xmlns:p14="http://schemas.microsoft.com/office/powerpoint/2010/main" val="4095387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Entrambe le cascate della coagulazione</a:t>
            </a:r>
          </a:p>
        </p:txBody>
      </p:sp>
    </p:spTree>
    <p:extLst>
      <p:ext uri="{BB962C8B-B14F-4D97-AF65-F5344CB8AC3E}">
        <p14:creationId xmlns:p14="http://schemas.microsoft.com/office/powerpoint/2010/main" val="286465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729478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it-IT" dirty="0"/>
              <a:t>Il meccanismo d'azione del </a:t>
            </a:r>
            <a:r>
              <a:rPr lang="it-IT" dirty="0" err="1"/>
              <a:t>warfarin</a:t>
            </a:r>
            <a:r>
              <a:rPr lang="it-IT" dirty="0"/>
              <a:t> è dovuto alla sua capacità di antagonizzare le funzioni della vitamina K.</a:t>
            </a:r>
          </a:p>
          <a:p>
            <a:pPr marL="0" marR="0" indent="0" defTabSz="914400" eaLnBrk="1" fontAlgn="auto" latinLnBrk="0" hangingPunct="1">
              <a:lnSpc>
                <a:spcPct val="100000"/>
              </a:lnSpc>
              <a:spcBef>
                <a:spcPts val="0"/>
              </a:spcBef>
              <a:spcAft>
                <a:spcPts val="0"/>
              </a:spcAft>
              <a:buClrTx/>
              <a:buSzTx/>
              <a:buFontTx/>
              <a:buNone/>
              <a:tabLst/>
              <a:defRPr/>
            </a:pPr>
            <a:r>
              <a:rPr lang="it-IT" sz="1200" b="0" i="0" dirty="0">
                <a:effectLst/>
                <a:latin typeface="+mj-lt"/>
                <a:ea typeface="+mj-ea"/>
                <a:cs typeface="+mj-cs"/>
                <a:sym typeface="Calibri"/>
              </a:rPr>
              <a:t>Il </a:t>
            </a:r>
            <a:r>
              <a:rPr lang="it-IT" sz="1200" b="0" i="0" dirty="0" err="1">
                <a:effectLst/>
                <a:latin typeface="+mj-lt"/>
                <a:ea typeface="+mj-ea"/>
                <a:cs typeface="+mj-cs"/>
                <a:sym typeface="Calibri"/>
              </a:rPr>
              <a:t>warfarin</a:t>
            </a:r>
            <a:r>
              <a:rPr lang="it-IT" sz="1200" b="0" i="0" dirty="0">
                <a:effectLst/>
                <a:latin typeface="+mj-lt"/>
                <a:ea typeface="+mj-ea"/>
                <a:cs typeface="+mj-cs"/>
                <a:sym typeface="Calibri"/>
              </a:rPr>
              <a:t> inibisce la sintesi </a:t>
            </a:r>
            <a:r>
              <a:rPr lang="it-IT" sz="1200" b="0" i="0" u="sng" dirty="0">
                <a:effectLst/>
                <a:latin typeface="+mj-lt"/>
                <a:ea typeface="+mj-ea"/>
                <a:cs typeface="+mj-cs"/>
                <a:sym typeface="Calibri"/>
              </a:rPr>
              <a:t>a livello epatico </a:t>
            </a:r>
            <a:r>
              <a:rPr lang="it-IT" sz="1200" b="0" i="0" dirty="0">
                <a:effectLst/>
                <a:latin typeface="+mj-lt"/>
                <a:ea typeface="+mj-ea"/>
                <a:cs typeface="+mj-cs"/>
                <a:sym typeface="Calibri"/>
              </a:rPr>
              <a:t>delle forme biologicamente attive dei fattori di coagulazione II, VII, IX e X dipendenti da calcio e vitamina K, nonché dei fattori di regolazione proteica C, proteina </a:t>
            </a:r>
            <a:r>
              <a:rPr lang="it-IT" sz="1200" b="0" i="0" dirty="0" err="1">
                <a:effectLst/>
                <a:latin typeface="+mj-lt"/>
                <a:ea typeface="+mj-ea"/>
                <a:cs typeface="+mj-cs"/>
                <a:sym typeface="Calibri"/>
              </a:rPr>
              <a:t>S</a:t>
            </a:r>
            <a:r>
              <a:rPr lang="it-IT" sz="1200" b="0" i="0" dirty="0">
                <a:effectLst/>
                <a:latin typeface="+mj-lt"/>
                <a:ea typeface="+mj-ea"/>
                <a:cs typeface="+mj-cs"/>
                <a:sym typeface="Calibri"/>
              </a:rPr>
              <a:t> e proteina </a:t>
            </a:r>
            <a:r>
              <a:rPr lang="it-IT" sz="1200" b="0" i="0" dirty="0" err="1">
                <a:effectLst/>
                <a:latin typeface="+mj-lt"/>
                <a:ea typeface="+mj-ea"/>
                <a:cs typeface="+mj-cs"/>
                <a:sym typeface="Calibri"/>
              </a:rPr>
              <a:t>Z</a:t>
            </a:r>
            <a:r>
              <a:rPr lang="it-IT" sz="1200" b="0" i="0" dirty="0">
                <a:effectLst/>
                <a:latin typeface="+mj-lt"/>
                <a:ea typeface="+mj-ea"/>
                <a:cs typeface="+mj-cs"/>
                <a:sym typeface="Calibri"/>
              </a:rPr>
              <a:t>.</a:t>
            </a:r>
          </a:p>
          <a:p>
            <a:pPr marL="0" marR="0" indent="0" defTabSz="914400" eaLnBrk="1" fontAlgn="auto" latinLnBrk="0" hangingPunct="1">
              <a:lnSpc>
                <a:spcPct val="100000"/>
              </a:lnSpc>
              <a:spcBef>
                <a:spcPts val="0"/>
              </a:spcBef>
              <a:spcAft>
                <a:spcPts val="0"/>
              </a:spcAft>
              <a:buClrTx/>
              <a:buSzTx/>
              <a:buFontTx/>
              <a:buNone/>
              <a:tabLst/>
              <a:defRPr/>
            </a:pPr>
            <a:r>
              <a:rPr lang="it-IT" sz="1200" b="0" i="0" dirty="0">
                <a:effectLst/>
                <a:latin typeface="+mj-lt"/>
                <a:ea typeface="+mj-ea"/>
                <a:cs typeface="+mj-cs"/>
                <a:sym typeface="Calibri"/>
              </a:rPr>
              <a:t>Vari fattori della coagulazione per poter divenire attivi devono subire delle modificazioni post-</a:t>
            </a:r>
            <a:r>
              <a:rPr lang="it-IT" sz="1200" b="0" i="0" dirty="0" err="1">
                <a:effectLst/>
                <a:latin typeface="+mj-lt"/>
                <a:ea typeface="+mj-ea"/>
                <a:cs typeface="+mj-cs"/>
                <a:sym typeface="Calibri"/>
              </a:rPr>
              <a:t>traduzionali</a:t>
            </a:r>
            <a:r>
              <a:rPr lang="it-IT" sz="1200" b="0" i="0" dirty="0">
                <a:effectLst/>
                <a:latin typeface="+mj-lt"/>
                <a:ea typeface="+mj-ea"/>
                <a:cs typeface="+mj-cs"/>
                <a:sym typeface="Calibri"/>
              </a:rPr>
              <a:t>. La vitamina K coinvolta in questo processo durante la reazione di carbossilazione, fissa e poi cede una molecola di CO2, e viene trasformata in </a:t>
            </a:r>
            <a:r>
              <a:rPr lang="it-IT" sz="1200" b="0" i="0" u="sng" dirty="0">
                <a:effectLst/>
                <a:latin typeface="+mj-lt"/>
                <a:ea typeface="+mj-ea"/>
                <a:cs typeface="+mj-cs"/>
                <a:sym typeface="Calibri"/>
              </a:rPr>
              <a:t>vitamina K epossido.</a:t>
            </a:r>
          </a:p>
          <a:p>
            <a:pPr marL="0" marR="0" indent="0" defTabSz="914400" eaLnBrk="1" fontAlgn="auto" latinLnBrk="0" hangingPunct="1">
              <a:lnSpc>
                <a:spcPct val="100000"/>
              </a:lnSpc>
              <a:spcBef>
                <a:spcPts val="0"/>
              </a:spcBef>
              <a:spcAft>
                <a:spcPts val="0"/>
              </a:spcAft>
              <a:buClrTx/>
              <a:buSzTx/>
              <a:buFontTx/>
              <a:buNone/>
              <a:tabLst/>
              <a:defRPr/>
            </a:pPr>
            <a:r>
              <a:rPr lang="it-IT" sz="1200" b="0" i="0" u="sng" dirty="0">
                <a:effectLst/>
                <a:latin typeface="+mj-lt"/>
                <a:ea typeface="+mj-ea"/>
                <a:cs typeface="+mj-cs"/>
                <a:sym typeface="Calibri"/>
              </a:rPr>
              <a:t>La Vitamina K epossido </a:t>
            </a:r>
            <a:r>
              <a:rPr lang="it-IT" sz="1200" b="0" i="0" dirty="0">
                <a:effectLst/>
                <a:latin typeface="+mj-lt"/>
                <a:ea typeface="+mj-ea"/>
                <a:cs typeface="+mj-cs"/>
                <a:sym typeface="Calibri"/>
              </a:rPr>
              <a:t>viene poi riconvertita </a:t>
            </a:r>
            <a:r>
              <a:rPr lang="it-IT" sz="1200" b="1" i="0" dirty="0">
                <a:effectLst/>
                <a:latin typeface="+mj-lt"/>
                <a:ea typeface="+mj-ea"/>
                <a:cs typeface="+mj-cs"/>
                <a:sym typeface="Calibri"/>
              </a:rPr>
              <a:t>dall'enzima</a:t>
            </a:r>
            <a:r>
              <a:rPr lang="it-IT" sz="1200" b="0" i="0" dirty="0">
                <a:effectLst/>
                <a:latin typeface="+mj-lt"/>
                <a:ea typeface="+mj-ea"/>
                <a:cs typeface="+mj-cs"/>
                <a:sym typeface="Calibri"/>
              </a:rPr>
              <a:t> </a:t>
            </a:r>
            <a:r>
              <a:rPr lang="it-IT" sz="1200" b="0" i="0" u="sng" dirty="0">
                <a:effectLst/>
                <a:latin typeface="+mj-lt"/>
                <a:ea typeface="+mj-ea"/>
                <a:cs typeface="+mj-cs"/>
                <a:sym typeface="Calibri"/>
              </a:rPr>
              <a:t>vitamina K epossido reduttasi</a:t>
            </a:r>
            <a:r>
              <a:rPr lang="it-IT" sz="1200" b="0" i="0" dirty="0">
                <a:effectLst/>
                <a:latin typeface="+mj-lt"/>
                <a:ea typeface="+mj-ea"/>
                <a:cs typeface="+mj-cs"/>
                <a:sym typeface="Calibri"/>
              </a:rPr>
              <a:t> nella forma precedente e può nuovamente essere utilizzata per ulteriori reazioni di carbossilazione.</a:t>
            </a:r>
          </a:p>
          <a:p>
            <a:pPr marL="0" marR="0" indent="0" defTabSz="914400" eaLnBrk="1" fontAlgn="auto" latinLnBrk="0" hangingPunct="1">
              <a:lnSpc>
                <a:spcPct val="100000"/>
              </a:lnSpc>
              <a:spcBef>
                <a:spcPts val="0"/>
              </a:spcBef>
              <a:spcAft>
                <a:spcPts val="0"/>
              </a:spcAft>
              <a:buClrTx/>
              <a:buSzTx/>
              <a:buFontTx/>
              <a:buNone/>
              <a:tabLst/>
              <a:defRPr/>
            </a:pPr>
            <a:r>
              <a:rPr lang="it-IT" sz="1200" b="0" i="0" dirty="0">
                <a:effectLst/>
                <a:latin typeface="+mj-lt"/>
                <a:ea typeface="+mj-ea"/>
                <a:cs typeface="+mj-cs"/>
                <a:sym typeface="Calibri"/>
              </a:rPr>
              <a:t>L’enzima vitamina K epossido reduttasi è il bersaglio dell'azione del </a:t>
            </a:r>
            <a:r>
              <a:rPr lang="it-IT" sz="1200" b="0" i="0" dirty="0" err="1">
                <a:effectLst/>
                <a:latin typeface="+mj-lt"/>
                <a:ea typeface="+mj-ea"/>
                <a:cs typeface="+mj-cs"/>
                <a:sym typeface="Calibri"/>
              </a:rPr>
              <a:t>warfarin</a:t>
            </a:r>
            <a:r>
              <a:rPr lang="it-IT" sz="1200" b="0" i="0" dirty="0">
                <a:effectLst/>
                <a:latin typeface="+mj-lt"/>
                <a:ea typeface="+mj-ea"/>
                <a:cs typeface="+mj-cs"/>
                <a:sym typeface="Calibri"/>
              </a:rPr>
              <a:t>, farmaco che ne determina l'inibizione.</a:t>
            </a:r>
          </a:p>
          <a:p>
            <a:pPr marL="0" marR="0" indent="0" defTabSz="914400" eaLnBrk="1" fontAlgn="auto" latinLnBrk="0" hangingPunct="1">
              <a:lnSpc>
                <a:spcPct val="100000"/>
              </a:lnSpc>
              <a:spcBef>
                <a:spcPts val="0"/>
              </a:spcBef>
              <a:spcAft>
                <a:spcPts val="0"/>
              </a:spcAft>
              <a:buClrTx/>
              <a:buSzTx/>
              <a:buFontTx/>
              <a:buNone/>
              <a:tabLst/>
              <a:defRPr/>
            </a:pPr>
            <a:r>
              <a:rPr lang="it-IT" sz="1200" b="0" i="0" dirty="0">
                <a:effectLst/>
                <a:latin typeface="+mj-lt"/>
                <a:ea typeface="+mj-ea"/>
                <a:cs typeface="+mj-cs"/>
                <a:sym typeface="Calibri"/>
              </a:rPr>
              <a:t>Affinché compaiano gli effetti anticoagulanti del farmaco, è necessario pertanto che il </a:t>
            </a:r>
            <a:r>
              <a:rPr lang="it-IT" sz="1200" b="0" i="1" dirty="0">
                <a:effectLst/>
                <a:latin typeface="+mj-lt"/>
                <a:ea typeface="+mj-ea"/>
                <a:cs typeface="+mj-cs"/>
                <a:sym typeface="Calibri"/>
              </a:rPr>
              <a:t>pool</a:t>
            </a:r>
            <a:r>
              <a:rPr lang="it-IT" sz="1200" b="0" i="0" dirty="0">
                <a:effectLst/>
                <a:latin typeface="+mj-lt"/>
                <a:ea typeface="+mj-ea"/>
                <a:cs typeface="+mj-cs"/>
                <a:sym typeface="Calibri"/>
              </a:rPr>
              <a:t> della vitamina K venga in buona parte trasformato in epossido. Solo allora, infatti, i fattori della coagulazione prodotti non verranno resi attivi e non saranno in grado di esplicare la propria azione.</a:t>
            </a:r>
          </a:p>
          <a:p>
            <a:pPr marL="0" marR="0" indent="0" defTabSz="914400" eaLnBrk="1" fontAlgn="auto" latinLnBrk="0" hangingPunct="1">
              <a:lnSpc>
                <a:spcPct val="100000"/>
              </a:lnSpc>
              <a:spcBef>
                <a:spcPts val="0"/>
              </a:spcBef>
              <a:spcAft>
                <a:spcPts val="0"/>
              </a:spcAft>
              <a:buClrTx/>
              <a:buSzTx/>
              <a:buFontTx/>
              <a:buNone/>
              <a:tabLst/>
              <a:defRPr/>
            </a:pPr>
            <a:r>
              <a:rPr lang="it-IT" sz="1200" b="0" i="0" dirty="0">
                <a:effectLst/>
                <a:latin typeface="+mj-lt"/>
                <a:ea typeface="+mj-ea"/>
                <a:cs typeface="+mj-cs"/>
                <a:sym typeface="Calibri"/>
              </a:rPr>
              <a:t>Alcuni fattori della coagulazione hanno un'emivita di alcuni giorni</a:t>
            </a:r>
          </a:p>
          <a:p>
            <a:pPr marL="0" marR="0" indent="0" defTabSz="914400" eaLnBrk="1" fontAlgn="auto" latinLnBrk="0" hangingPunct="1">
              <a:lnSpc>
                <a:spcPct val="100000"/>
              </a:lnSpc>
              <a:spcBef>
                <a:spcPts val="0"/>
              </a:spcBef>
              <a:spcAft>
                <a:spcPts val="0"/>
              </a:spcAft>
              <a:buClrTx/>
              <a:buSzTx/>
              <a:buFontTx/>
              <a:buNone/>
              <a:tabLst/>
              <a:defRPr/>
            </a:pPr>
            <a:r>
              <a:rPr lang="it-IT" sz="1200" b="0" i="0" dirty="0">
                <a:effectLst/>
                <a:latin typeface="+mj-lt"/>
                <a:ea typeface="+mj-ea"/>
                <a:cs typeface="+mj-cs"/>
                <a:sym typeface="Wingdings" pitchFamily="2" charset="2"/>
              </a:rPr>
              <a:t></a:t>
            </a:r>
            <a:r>
              <a:rPr lang="it-IT" sz="1200" b="0" i="0" dirty="0">
                <a:effectLst/>
                <a:latin typeface="+mj-lt"/>
                <a:ea typeface="+mj-ea"/>
                <a:cs typeface="+mj-cs"/>
                <a:sym typeface="Calibri"/>
              </a:rPr>
              <a:t> Per tale motivo </a:t>
            </a:r>
            <a:r>
              <a:rPr lang="it-IT" sz="1200" b="0" i="0" dirty="0" err="1">
                <a:effectLst/>
                <a:latin typeface="+mj-lt"/>
                <a:ea typeface="+mj-ea"/>
                <a:cs typeface="+mj-cs"/>
                <a:sym typeface="Calibri"/>
              </a:rPr>
              <a:t>affinchè</a:t>
            </a:r>
            <a:r>
              <a:rPr lang="it-IT" sz="1200" b="0" i="0" dirty="0">
                <a:effectLst/>
                <a:latin typeface="+mj-lt"/>
                <a:ea typeface="+mj-ea"/>
                <a:cs typeface="+mj-cs"/>
                <a:sym typeface="Calibri"/>
              </a:rPr>
              <a:t> si renda attivo l’effetto anticoagulante si dovrà attendere che vengano naturalmente consumati o degradati per raggiungere un'azione farmacologica completa. </a:t>
            </a:r>
          </a:p>
          <a:p>
            <a:pPr marL="0" marR="0" indent="0" defTabSz="914400" eaLnBrk="1" fontAlgn="auto" latinLnBrk="0" hangingPunct="1">
              <a:lnSpc>
                <a:spcPct val="100000"/>
              </a:lnSpc>
              <a:spcBef>
                <a:spcPts val="0"/>
              </a:spcBef>
              <a:spcAft>
                <a:spcPts val="0"/>
              </a:spcAft>
              <a:buClrTx/>
              <a:buSzTx/>
              <a:buFontTx/>
              <a:buNone/>
              <a:tabLst/>
              <a:defRPr/>
            </a:pPr>
            <a:r>
              <a:rPr lang="it-IT" sz="1200" b="0" i="0" dirty="0">
                <a:effectLst/>
                <a:latin typeface="+mj-lt"/>
                <a:ea typeface="+mj-ea"/>
                <a:cs typeface="+mj-cs"/>
                <a:sym typeface="Wingdings" pitchFamily="2" charset="2"/>
              </a:rPr>
              <a:t></a:t>
            </a:r>
            <a:r>
              <a:rPr lang="it-IT" sz="1200" b="0" i="0" dirty="0">
                <a:effectLst/>
                <a:latin typeface="+mj-lt"/>
                <a:ea typeface="+mj-ea"/>
                <a:cs typeface="+mj-cs"/>
                <a:sym typeface="Calibri"/>
              </a:rPr>
              <a:t> effetti del farmaco incominciano a comparire dopo 8-12 ore dall'assunzione e raggiungono il massimo effetto dopo 48-72 ore.</a:t>
            </a:r>
            <a:endParaRPr lang="it-IT" dirty="0"/>
          </a:p>
        </p:txBody>
      </p:sp>
    </p:spTree>
    <p:extLst>
      <p:ext uri="{BB962C8B-B14F-4D97-AF65-F5344CB8AC3E}">
        <p14:creationId xmlns:p14="http://schemas.microsoft.com/office/powerpoint/2010/main" val="1216395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L’ultima classe di farmaci sono  NOAC (Nuovi </a:t>
            </a:r>
            <a:r>
              <a:rPr lang="it-IT" dirty="0" err="1"/>
              <a:t>AntiCoagulanti</a:t>
            </a:r>
            <a:r>
              <a:rPr lang="it-IT" dirty="0"/>
              <a:t> Orali) </a:t>
            </a:r>
            <a:r>
              <a:rPr lang="it-IT" dirty="0">
                <a:sym typeface="Wingdings" pitchFamily="2" charset="2"/>
              </a:rPr>
              <a:t> </a:t>
            </a:r>
            <a:r>
              <a:rPr lang="it-IT" dirty="0"/>
              <a:t> di recente introduzione. Il primo farmaco approvato è stato il </a:t>
            </a:r>
            <a:r>
              <a:rPr lang="it-IT" dirty="0" err="1"/>
              <a:t>Dabigatran</a:t>
            </a:r>
            <a:r>
              <a:rPr lang="it-IT" dirty="0"/>
              <a:t> ed è stato introdotto in commercio nel 2010. Successivamente altre tre molecole sono state approvate di messi in commercio: </a:t>
            </a:r>
            <a:r>
              <a:rPr lang="it-IT" dirty="0" err="1"/>
              <a:t>Rivaroxban</a:t>
            </a:r>
            <a:r>
              <a:rPr lang="it-IT" dirty="0"/>
              <a:t> nel 2011 – </a:t>
            </a:r>
            <a:r>
              <a:rPr lang="it-IT" dirty="0" err="1"/>
              <a:t>Apixaban</a:t>
            </a:r>
            <a:r>
              <a:rPr lang="it-IT" dirty="0"/>
              <a:t> nel 2012 ed </a:t>
            </a:r>
            <a:r>
              <a:rPr lang="it-IT" dirty="0" err="1"/>
              <a:t>Edoxaban</a:t>
            </a:r>
            <a:r>
              <a:rPr lang="it-IT" dirty="0"/>
              <a:t> nel 2015</a:t>
            </a:r>
          </a:p>
        </p:txBody>
      </p:sp>
    </p:spTree>
    <p:extLst>
      <p:ext uri="{BB962C8B-B14F-4D97-AF65-F5344CB8AC3E}">
        <p14:creationId xmlns:p14="http://schemas.microsoft.com/office/powerpoint/2010/main" val="4130837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è un esempio del dosaggio dell’eparina non frazionata utilizzato nel nostro ospedale. </a:t>
            </a:r>
          </a:p>
          <a:p>
            <a:r>
              <a:rPr lang="it-IT" dirty="0"/>
              <a:t>Un </a:t>
            </a:r>
            <a:r>
              <a:rPr lang="it-IT" dirty="0" err="1"/>
              <a:t>aPTT</a:t>
            </a:r>
            <a:r>
              <a:rPr lang="it-IT" dirty="0"/>
              <a:t> di 35-45 rappresenta un livello ottimale di </a:t>
            </a:r>
            <a:r>
              <a:rPr lang="it-IT" dirty="0" err="1"/>
              <a:t>scoagulazione</a:t>
            </a:r>
            <a:r>
              <a:rPr lang="it-IT" dirty="0"/>
              <a:t>. </a:t>
            </a:r>
          </a:p>
          <a:p>
            <a:r>
              <a:rPr lang="it-IT" dirty="0"/>
              <a:t>Un </a:t>
            </a:r>
            <a:r>
              <a:rPr lang="it-IT" dirty="0" err="1"/>
              <a:t>aPTT</a:t>
            </a:r>
            <a:r>
              <a:rPr lang="it-IT" dirty="0"/>
              <a:t> più corto significa che il dosaggio del farmaco è insufficiente, mentre un </a:t>
            </a:r>
            <a:r>
              <a:rPr lang="it-IT" dirty="0" err="1"/>
              <a:t>aPTT</a:t>
            </a:r>
            <a:r>
              <a:rPr lang="it-IT" dirty="0"/>
              <a:t> superiore al </a:t>
            </a:r>
            <a:r>
              <a:rPr lang="it-IT" dirty="0" err="1"/>
              <a:t>range</a:t>
            </a:r>
            <a:r>
              <a:rPr lang="it-IT" dirty="0"/>
              <a:t> terapeutico rappresenta un livello di </a:t>
            </a:r>
            <a:r>
              <a:rPr lang="it-IT" dirty="0" err="1"/>
              <a:t>scoagulazione</a:t>
            </a:r>
            <a:r>
              <a:rPr lang="it-IT" dirty="0"/>
              <a:t> eccessivo ed un aumentato rischio emorragico. L’aggiustamento in continuo della dose di farmaco infuso deve essere calibrata sul ciascun paziente in modo da ottenere un valore di </a:t>
            </a:r>
            <a:r>
              <a:rPr lang="it-IT" dirty="0" err="1"/>
              <a:t>aPTT</a:t>
            </a:r>
            <a:r>
              <a:rPr lang="it-IT" dirty="0"/>
              <a:t> ottimale. Per questo motivo secondo lo schema devono essere eseguite nel tempo dosaggi seriati di </a:t>
            </a:r>
            <a:r>
              <a:rPr lang="it-IT" dirty="0" err="1"/>
              <a:t>aPTT</a:t>
            </a:r>
            <a:r>
              <a:rPr lang="it-IT" dirty="0"/>
              <a:t> in modo da mantenere il valore nel </a:t>
            </a:r>
            <a:r>
              <a:rPr lang="it-IT" dirty="0" err="1"/>
              <a:t>range</a:t>
            </a:r>
            <a:r>
              <a:rPr lang="it-IT" dirty="0"/>
              <a:t> ottimale.</a:t>
            </a:r>
          </a:p>
        </p:txBody>
      </p:sp>
    </p:spTree>
    <p:extLst>
      <p:ext uri="{BB962C8B-B14F-4D97-AF65-F5344CB8AC3E}">
        <p14:creationId xmlns:p14="http://schemas.microsoft.com/office/powerpoint/2010/main" val="42776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eparine  a basso peso molecolare vengono invece somministrate a dosaggio fisso a seconda del peso del paziente e/o della funzione renale. </a:t>
            </a:r>
          </a:p>
          <a:p>
            <a:r>
              <a:rPr lang="it-IT" dirty="0"/>
              <a:t>La somministrazione viene eseguita sottocute e devono essere somministrate ogni 8-12 ore. L’azione del farmaco è quasi immediata. </a:t>
            </a:r>
          </a:p>
        </p:txBody>
      </p:sp>
    </p:spTree>
    <p:extLst>
      <p:ext uri="{BB962C8B-B14F-4D97-AF65-F5344CB8AC3E}">
        <p14:creationId xmlns:p14="http://schemas.microsoft.com/office/powerpoint/2010/main" val="314249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L’emostasi è un fenomeno complesso mediante il quale a livello di una lesione vascolare inizialmente si forma un coagulo in grado di fermare l’evento emorragico.
L’estensione del coagulo viene limitata alla sede della lesione e successivamente si verifica una risoluzione del quadro con una lisi del fenomeno coagulativo.</a:t>
            </a:r>
          </a:p>
        </p:txBody>
      </p:sp>
    </p:spTree>
    <p:extLst>
      <p:ext uri="{BB962C8B-B14F-4D97-AF65-F5344CB8AC3E}">
        <p14:creationId xmlns:p14="http://schemas.microsoft.com/office/powerpoint/2010/main" val="900385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Molecola simile alle EBPM – agisce sul fattore </a:t>
            </a:r>
            <a:r>
              <a:rPr lang="it-IT" dirty="0" err="1"/>
              <a:t>Xa</a:t>
            </a:r>
            <a:r>
              <a:rPr lang="it-IT" dirty="0"/>
              <a:t>. </a:t>
            </a:r>
          </a:p>
        </p:txBody>
      </p:sp>
    </p:spTree>
    <p:extLst>
      <p:ext uri="{BB962C8B-B14F-4D97-AF65-F5344CB8AC3E}">
        <p14:creationId xmlns:p14="http://schemas.microsoft.com/office/powerpoint/2010/main" val="2041894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Sia l’eparina non frazionata che l’eparina a basso peso molecolare hanno pregi e difetti.
Le eparine a basso peso molecolare possono essere auto somministrate dal paziente a domicilio (iniezioni sottocute), possono essere prescritte a dosaggio fisso a seconda del peso del paziente e non necessitano di esami di controllo – di contro l’effetto anticoagulante è prevedibile, ma non misurabile mediante esami di routine. 
L’eparina non frazionata ha un’azione monitorizzabile mediante il dosaggio dell’</a:t>
            </a:r>
            <a:r>
              <a:rPr lang="it-IT" dirty="0" err="1"/>
              <a:t>aPTT</a:t>
            </a:r>
            <a:r>
              <a:rPr lang="it-IT" dirty="0"/>
              <a:t>, possono essere somministrate solo in ambito ospedaliero.</a:t>
            </a:r>
          </a:p>
          <a:p>
            <a:r>
              <a:rPr lang="it-IT" dirty="0"/>
              <a:t>Per quanto riguarda la presenza di antidoti, le eparine a basso peso molecolare non hanno un antidoto a disposizione, mentre per l’eparina non frazionata è possibile utilizzare il solfato di Protamina come antidoto.</a:t>
            </a:r>
          </a:p>
        </p:txBody>
      </p:sp>
    </p:spTree>
    <p:extLst>
      <p:ext uri="{BB962C8B-B14F-4D97-AF65-F5344CB8AC3E}">
        <p14:creationId xmlns:p14="http://schemas.microsoft.com/office/powerpoint/2010/main" val="362423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eparina non frazionate somministrate sottocute possono creare fenomeni locali legati proprio alla loro azione anticoagulante.
In queste immagini alcuni esempi di ematomi nei siti di iniezione a livello addominale</a:t>
            </a:r>
          </a:p>
        </p:txBody>
      </p:sp>
    </p:spTree>
    <p:extLst>
      <p:ext uri="{BB962C8B-B14F-4D97-AF65-F5344CB8AC3E}">
        <p14:creationId xmlns:p14="http://schemas.microsoft.com/office/powerpoint/2010/main" val="1095338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l’azione di questi farmaci anticoagulanti avviene a livello dell’inibizione dell’enzima </a:t>
            </a:r>
            <a:r>
              <a:rPr lang="it-IT" sz="1200" b="0" i="0" dirty="0">
                <a:effectLst/>
                <a:latin typeface="+mj-lt"/>
                <a:ea typeface="+mj-ea"/>
                <a:cs typeface="+mj-cs"/>
                <a:sym typeface="Calibri"/>
              </a:rPr>
              <a:t>vitamina K epossido reduttasi.</a:t>
            </a:r>
          </a:p>
          <a:p>
            <a:r>
              <a:rPr lang="it-IT" sz="1200" b="0" i="0" dirty="0">
                <a:effectLst/>
                <a:latin typeface="+mj-lt"/>
                <a:ea typeface="+mj-ea"/>
                <a:cs typeface="+mj-cs"/>
                <a:sym typeface="Calibri"/>
              </a:rPr>
              <a:t>Non è prevedibile a priori l’effetto farmacologico sul ciascun individuo, pertanto il dosaggio del farmaco deve essere personalizzato da paziente a paziente. Per valutare l’azione di questi farmaci e quindi il livello di attività anticoagulante sul ciascun individuo si utilizza come parametro di laboratorio l’INR (standardizzazione internazionale del tempo di </a:t>
            </a:r>
            <a:r>
              <a:rPr lang="it-IT" sz="1200" b="0" i="0" dirty="0" err="1">
                <a:effectLst/>
                <a:latin typeface="+mj-lt"/>
                <a:ea typeface="+mj-ea"/>
                <a:cs typeface="+mj-cs"/>
                <a:sym typeface="Calibri"/>
              </a:rPr>
              <a:t>Protrombinai</a:t>
            </a:r>
            <a:r>
              <a:rPr lang="it-IT" sz="1200" b="0" i="0" dirty="0">
                <a:effectLst/>
                <a:latin typeface="+mj-lt"/>
                <a:ea typeface="+mj-ea"/>
                <a:cs typeface="+mj-cs"/>
                <a:sym typeface="Calibri"/>
              </a:rPr>
              <a:t> </a:t>
            </a:r>
            <a:r>
              <a:rPr lang="it-IT" sz="1200" b="0" i="0" dirty="0" err="1">
                <a:effectLst/>
                <a:latin typeface="+mj-lt"/>
                <a:ea typeface="+mj-ea"/>
                <a:cs typeface="+mj-cs"/>
                <a:sym typeface="Calibri"/>
              </a:rPr>
              <a:t>n</a:t>
            </a:r>
            <a:r>
              <a:rPr lang="it-IT" sz="1200" b="0" i="0" dirty="0">
                <a:effectLst/>
                <a:latin typeface="+mj-lt"/>
                <a:ea typeface="+mj-ea"/>
                <a:cs typeface="+mj-cs"/>
                <a:sym typeface="Calibri"/>
              </a:rPr>
              <a:t> modo che il valore sia uguale in tutti i laboratori)</a:t>
            </a:r>
          </a:p>
        </p:txBody>
      </p:sp>
    </p:spTree>
    <p:extLst>
      <p:ext uri="{BB962C8B-B14F-4D97-AF65-F5344CB8AC3E}">
        <p14:creationId xmlns:p14="http://schemas.microsoft.com/office/powerpoint/2010/main" val="351222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ottenere un livello di attività anticoagulante ottimale il valore di INR deve essere compreso tra 2 e 3 (oppure 2,5 e 3,5 a seconda della patologia sottostante).</a:t>
            </a:r>
          </a:p>
          <a:p>
            <a:r>
              <a:rPr lang="it-IT" dirty="0"/>
              <a:t>Un valore inferiore rappresenta un sotto dosaggio del farmaco e quindi una attività anticoagulante insufficiente ed un aumentato rischio tromboembolico. Un valore superiore rappresenta invece una attività anticoagulante eccessiva e quindi un aumentato rischio emorragico. </a:t>
            </a:r>
          </a:p>
          <a:p>
            <a:r>
              <a:rPr lang="it-IT" dirty="0"/>
              <a:t>Da tenere ben presente che i valori di riferimento ottimali rappresentano la migliore protezione da eventi tromboembolici (ma non una protezione assoluta) a fronte della minor incidenza di eventi emorragici spontanei (minori o anche maggiori come emorragie spontanee cerebrali). </a:t>
            </a:r>
          </a:p>
        </p:txBody>
      </p:sp>
    </p:spTree>
    <p:extLst>
      <p:ext uri="{BB962C8B-B14F-4D97-AF65-F5344CB8AC3E}">
        <p14:creationId xmlns:p14="http://schemas.microsoft.com/office/powerpoint/2010/main" val="1737676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paziente in terapia anticoagulante orale afferiscono a dei centri appositi detti centri «TAO»_ Sulla base del risultato dell’INR viene fornito ogni volta uno schema della posologia del farmaco da assumere. I prelievi vengono effettuati solitamente ogni settimana o più ravvicinati in corso di modifiche di altre terapie. Una volta raggiunto uno schema ottimale di terapia è possibile ridurre i controlli ed eseguire prelievi ogni 2-3 settimane</a:t>
            </a:r>
          </a:p>
        </p:txBody>
      </p:sp>
    </p:spTree>
    <p:extLst>
      <p:ext uri="{BB962C8B-B14F-4D97-AF65-F5344CB8AC3E}">
        <p14:creationId xmlns:p14="http://schemas.microsoft.com/office/powerpoint/2010/main" val="862187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Poiché questa tipologia di farmaci agisce a livello della vitamina K, la vitamina K stessa rappresenta l’antidoto al farmaco. In caso di emorragia in corso di terapia anticoagulante orale, oppure in caso di necessità di ripristino di una adeguata coagulazione è possibile somministrare vitamina K come antidoto. Ovviamente, l’azione di questo antidoto non è immediata e segue le dinamiche ed i tempi necessari al rispristino di un adeguato pool di fattori della coagulazione. </a:t>
            </a:r>
          </a:p>
        </p:txBody>
      </p:sp>
    </p:spTree>
    <p:extLst>
      <p:ext uri="{BB962C8B-B14F-4D97-AF65-F5344CB8AC3E}">
        <p14:creationId xmlns:p14="http://schemas.microsoft.com/office/powerpoint/2010/main" val="225783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Poiché la vitamina K e naturalmente contenuta all’interno di numerosi alimenti e poiché essa rappresenta l’antidoto a questa classe di farmaci, i pazienti in terapia anticoagulante orale con </a:t>
            </a:r>
            <a:r>
              <a:rPr lang="it-IT" dirty="0" err="1"/>
              <a:t>Coumadin</a:t>
            </a:r>
            <a:r>
              <a:rPr lang="it-IT" dirty="0"/>
              <a:t> o </a:t>
            </a:r>
            <a:r>
              <a:rPr lang="it-IT" dirty="0" err="1"/>
              <a:t>Sintrom</a:t>
            </a:r>
            <a:r>
              <a:rPr lang="it-IT" dirty="0"/>
              <a:t>, devono limitare il consumo degli alimenti che maggiormente la contengono. Questi alimenti sono per la maggior parte le verdure a foglia verde larga. </a:t>
            </a:r>
          </a:p>
        </p:txBody>
      </p:sp>
    </p:spTree>
    <p:extLst>
      <p:ext uri="{BB962C8B-B14F-4D97-AF65-F5344CB8AC3E}">
        <p14:creationId xmlns:p14="http://schemas.microsoft.com/office/powerpoint/2010/main" val="2572163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Numerose sono inoltre le interazioni tra i farmaci anticoagulanti orali ed altre classi farmacologiche. Nella tabella alcuni esempi.</a:t>
            </a:r>
          </a:p>
        </p:txBody>
      </p:sp>
    </p:spTree>
    <p:extLst>
      <p:ext uri="{BB962C8B-B14F-4D97-AF65-F5344CB8AC3E}">
        <p14:creationId xmlns:p14="http://schemas.microsoft.com/office/powerpoint/2010/main" val="2114589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Poiché l’azione di questi farmaci anticoagulanti orali è diversa da paziente a paziente, la risposta a questi farmaci non è perfettamente prevedibile. La finestra terapeutica, ovvero il limite tra una inadeguata attività </a:t>
            </a:r>
            <a:r>
              <a:rPr lang="it-IT" dirty="0" err="1"/>
              <a:t>scoagulante</a:t>
            </a:r>
            <a:r>
              <a:rPr lang="it-IT" dirty="0"/>
              <a:t> ed una eccessiva anticoagulazione con elevato rischio emorragico è molto stretta. I pazienti che assumono questa terapia devono limitare il consumo di alcuni cibi e quindi modificare la propria alimentazione. Questi farmaci inoltre hanno numerose interazioni farmacologiche con altre molecole (ad esempio farmaci antiaritmici, farmaci antibiotici, eccetera) e la contemporanea assunzione di questi farmaci o l’introduzione anche temporanea di nuovi farmaci (ad esempio in corso di terapia antibiotica) necessitano di modificare ogni volta la posologia del farmaco anticoagulante e di eseguire controlli dell’INR ravvicinati nel tempo.</a:t>
            </a:r>
          </a:p>
        </p:txBody>
      </p:sp>
    </p:spTree>
    <p:extLst>
      <p:ext uri="{BB962C8B-B14F-4D97-AF65-F5344CB8AC3E}">
        <p14:creationId xmlns:p14="http://schemas.microsoft.com/office/powerpoint/2010/main" val="377493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Numerose sono le componenti che prendono parte al fenomeno dell’emostasi:</a:t>
            </a:r>
          </a:p>
          <a:p>
            <a:r>
              <a:rPr lang="it-IT" dirty="0"/>
              <a:t>I vasi sanguigni, ed in particolar modo le cellule che compongono l’endotelio, le piastrine, i fattori plasmatici della coagulazione, il sistema fibrinolitico, e numerose altre molecole che fungono da sistema di controllo.</a:t>
            </a:r>
          </a:p>
        </p:txBody>
      </p:sp>
    </p:spTree>
    <p:extLst>
      <p:ext uri="{BB962C8B-B14F-4D97-AF65-F5344CB8AC3E}">
        <p14:creationId xmlns:p14="http://schemas.microsoft.com/office/powerpoint/2010/main" val="1735007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cardiologia la terapia anticoagulante viene prescritta ogni qualvolta esista una patologia sottostante che ponga il paziente a rischio di evento tromboembolici. </a:t>
            </a:r>
          </a:p>
          <a:p>
            <a:r>
              <a:rPr lang="it-IT" dirty="0"/>
              <a:t>Nella maggior parte dei casi si tratta di pazienti con aritmie cardiache quali la fibrillazione atriale (vedremo nella prossima lezione) oppure pazienti portatori di protesi valvolari meccaniche.</a:t>
            </a:r>
          </a:p>
          <a:p>
            <a:r>
              <a:rPr lang="it-IT" dirty="0"/>
              <a:t>Nella diapositiva sono riportati alcuni esempi di rischio annuo percentuale di possibili eventi tromboembolici in relazione a diverse condizioni cliniche in assenza di adeguata terapia anticoagulante</a:t>
            </a:r>
          </a:p>
        </p:txBody>
      </p:sp>
    </p:spTree>
    <p:extLst>
      <p:ext uri="{BB962C8B-B14F-4D97-AF65-F5344CB8AC3E}">
        <p14:creationId xmlns:p14="http://schemas.microsoft.com/office/powerpoint/2010/main" val="2603757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terapia con anticoagulanti viene messo in atto anche in corso di trombosi venosa profonda. La terapia può essere breve (alcuni mesi) o a tempo indefinito in caso di recidive, condizioni per disponente (ad esempio cancro).</a:t>
            </a:r>
          </a:p>
        </p:txBody>
      </p:sp>
    </p:spTree>
    <p:extLst>
      <p:ext uri="{BB962C8B-B14F-4D97-AF65-F5344CB8AC3E}">
        <p14:creationId xmlns:p14="http://schemas.microsoft.com/office/powerpoint/2010/main" val="967940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Nella diapositiva precedenti si indicava 2-3 oppure 2,5-3,5 come possibili </a:t>
            </a:r>
            <a:r>
              <a:rPr lang="it-IT" dirty="0" err="1"/>
              <a:t>range</a:t>
            </a:r>
            <a:r>
              <a:rPr lang="it-IT" dirty="0"/>
              <a:t> terapeutici nei pazienti con terapia anticoagulante orale. Il diverso </a:t>
            </a:r>
            <a:r>
              <a:rPr lang="it-IT" dirty="0" err="1"/>
              <a:t>range</a:t>
            </a:r>
            <a:r>
              <a:rPr lang="it-IT" dirty="0"/>
              <a:t> tiene conto del diverso rischio tromboembolico relato alle singole condizioni. Un paziente portatore di valvola meccanica cardiaca ha un rischio tromboembolico maggiore di un paziente con la sola fibrillazione atriale in assenza di altre condizioni particolari E quindi necessita di un livello di </a:t>
            </a:r>
            <a:r>
              <a:rPr lang="it-IT" dirty="0" err="1"/>
              <a:t>scoagulazione</a:t>
            </a:r>
            <a:r>
              <a:rPr lang="it-IT" dirty="0"/>
              <a:t> maggiore. </a:t>
            </a:r>
          </a:p>
        </p:txBody>
      </p:sp>
    </p:spTree>
    <p:extLst>
      <p:ext uri="{BB962C8B-B14F-4D97-AF65-F5344CB8AC3E}">
        <p14:creationId xmlns:p14="http://schemas.microsoft.com/office/powerpoint/2010/main" val="3210981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valori di INR target rappresentano il miglior equilibrio tra beneficio e rischio, ovvero tra una adeguata riduzione di eventi tromboembolici ed una minor incidenza di eventi emorragici anche spontanei.</a:t>
            </a:r>
          </a:p>
        </p:txBody>
      </p:sp>
    </p:spTree>
    <p:extLst>
      <p:ext uri="{BB962C8B-B14F-4D97-AF65-F5344CB8AC3E}">
        <p14:creationId xmlns:p14="http://schemas.microsoft.com/office/powerpoint/2010/main" val="424216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Nella maggior parte dei casi, le complicanze emorragiche sono di tipo minore, quali ad esempio emorragie dei tessuti molli o delle mucose. In una minor percentuale di casi possono comunque verificarsi eventi maggiori che possono mettere anche a rischio di vita il paziente (quali ad esempio emorragie intracraniche). Tra i fenomeni morali più subdoli vi sono i sanguinamenti dell’apparato gastrointestinale, sanguinamenti difficili da individuare in fase precoce e che possono determinare il tempo anche severa </a:t>
            </a:r>
            <a:r>
              <a:rPr lang="it-IT" dirty="0" err="1"/>
              <a:t>anemizzazione</a:t>
            </a:r>
            <a:r>
              <a:rPr lang="it-IT" dirty="0"/>
              <a:t>.</a:t>
            </a:r>
          </a:p>
        </p:txBody>
      </p:sp>
    </p:spTree>
    <p:extLst>
      <p:ext uri="{BB962C8B-B14F-4D97-AF65-F5344CB8AC3E}">
        <p14:creationId xmlns:p14="http://schemas.microsoft.com/office/powerpoint/2010/main" val="283636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172021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Mentre nei pazienti con protesi valvolari meccaniche la terapia anticoagulante orale e sempre </a:t>
            </a:r>
            <a:r>
              <a:rPr lang="it-IT" dirty="0" err="1"/>
              <a:t>mandatoria</a:t>
            </a:r>
            <a:r>
              <a:rPr lang="it-IT" dirty="0"/>
              <a:t>, non in tutti i pazienti con fibrillazione atriale la terapia anticoagulante viene prescritta E potrete trovare nella pratica clinica numerosi pazienti con fibrillazione atriale senza la prescrizione di una terapia anticoagulante</a:t>
            </a:r>
          </a:p>
        </p:txBody>
      </p:sp>
    </p:spTree>
    <p:extLst>
      <p:ext uri="{BB962C8B-B14F-4D97-AF65-F5344CB8AC3E}">
        <p14:creationId xmlns:p14="http://schemas.microsoft.com/office/powerpoint/2010/main" val="2416787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decidere quali pazienti devono essere sottoposti a questa terapia vengono utilizzate delle tabelle (dei punteggi) di rischio per valutare da una parte il rischio di eventi tromboembolici, dall’altra il rischio di sanguinamento.</a:t>
            </a:r>
          </a:p>
        </p:txBody>
      </p:sp>
    </p:spTree>
    <p:extLst>
      <p:ext uri="{BB962C8B-B14F-4D97-AF65-F5344CB8AC3E}">
        <p14:creationId xmlns:p14="http://schemas.microsoft.com/office/powerpoint/2010/main" val="2659644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Sulla base di queste tabelle, che vengono compilate utilizzando semplici parametri quali ad esempio l’età, il sesso, la presenza di ipertensione o di malattie renali, epatiche o vascolari, si può decidere per quali pazienti e necessario prescrivere una terapia anticoagulante oppure individuare i pazienti nei quali il rischio emorragico e maggiore del possibile beneficio che trarrebbero dalla terapia.</a:t>
            </a:r>
          </a:p>
          <a:p>
            <a:r>
              <a:rPr lang="it-IT" dirty="0"/>
              <a:t>Ad esempio in un paziente giovane con un punteggio CHA2DS2-VASc basso ma con una storia di malattia epatica o renale e o di pregresso sanguinamento può essere più saggio non prescrivere una terapia anticoagulante piuttosto che esporlo ad un rischio maggiore di sanguinamento. </a:t>
            </a:r>
          </a:p>
        </p:txBody>
      </p:sp>
    </p:spTree>
    <p:extLst>
      <p:ext uri="{BB962C8B-B14F-4D97-AF65-F5344CB8AC3E}">
        <p14:creationId xmlns:p14="http://schemas.microsoft.com/office/powerpoint/2010/main" val="2215597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è un esempio del modulo che viene rilasciato i pazienti che assume la terapia anticoagulante orale con alcuni consigli.</a:t>
            </a:r>
          </a:p>
          <a:p>
            <a:r>
              <a:rPr lang="it-IT" dirty="0"/>
              <a:t>È importante notare come venga raccomandato di non assumere farmaci che possono anch’essi influire sull’attività anticoagulante (ad esempio l’aspirina). Sono vietate le iniezioni intramuscolari per la possibile comparsa di ematomi nella sede di iniezione. Viene ovviamente raccomandato al paziente di segnalare al centro di riferimento l’esecuzione di interventi programmati con un anticipo sufficiente da poter modificare la terapia in previsione di interventi chirurgici. </a:t>
            </a:r>
          </a:p>
        </p:txBody>
      </p:sp>
    </p:spTree>
    <p:extLst>
      <p:ext uri="{BB962C8B-B14F-4D97-AF65-F5344CB8AC3E}">
        <p14:creationId xmlns:p14="http://schemas.microsoft.com/office/powerpoint/2010/main" val="3941380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Ogni componente gioca un ruolo in questo processo. </a:t>
            </a:r>
          </a:p>
        </p:txBody>
      </p:sp>
    </p:spTree>
    <p:extLst>
      <p:ext uri="{BB962C8B-B14F-4D97-AF65-F5344CB8AC3E}">
        <p14:creationId xmlns:p14="http://schemas.microsoft.com/office/powerpoint/2010/main" val="1233860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nuovi anticoagulanti orali rappresentano un’importante novità rispetto ai precedenti. Questi farmaci hanno permesso di semplificare la prescrizione e la  gestione per numerosi pazienti. Questi farmaci vengono descritti al dosaggio fisso dipendente da pochi parametri (età, funzione renale e peso del paziente). Non necessitano di un monitoraggio nel tempo se non l’esecuzione periodica di esami di controllo per la funzionalità renale ed epatica. Inoltre non presentano interazioni con l’alimentazione e, rispetto ai precedenti farmaci anticoagulanti (COUMADIN – SINTROM), hanno minori interazioni con altre classi  farmacologiche.</a:t>
            </a:r>
          </a:p>
        </p:txBody>
      </p:sp>
    </p:spTree>
    <p:extLst>
      <p:ext uri="{BB962C8B-B14F-4D97-AF65-F5344CB8AC3E}">
        <p14:creationId xmlns:p14="http://schemas.microsoft.com/office/powerpoint/2010/main" val="2969035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Esistono due categorie di farmaci che agiscono su due livelli differenti della cascata della coagulazione. Il  </a:t>
            </a:r>
            <a:r>
              <a:rPr lang="it-IT" dirty="0" err="1"/>
              <a:t>dabigatran</a:t>
            </a:r>
            <a:r>
              <a:rPr lang="it-IT" dirty="0"/>
              <a:t> agisce a livello della trombina, mentre gli altri 3 attualmente in commercio agiscono a livello del fattore X. </a:t>
            </a:r>
          </a:p>
        </p:txBody>
      </p:sp>
    </p:spTree>
    <p:extLst>
      <p:ext uri="{BB962C8B-B14F-4D97-AF65-F5344CB8AC3E}">
        <p14:creationId xmlns:p14="http://schemas.microsoft.com/office/powerpoint/2010/main" val="1581770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Gli studi clinici hanno dimostrato in </a:t>
            </a:r>
            <a:r>
              <a:rPr lang="it-IT" dirty="0" err="1"/>
              <a:t>genrale</a:t>
            </a:r>
            <a:r>
              <a:rPr lang="it-IT" dirty="0"/>
              <a:t>  una non inferiorità, o addirittura una superiorità, in termini di efficacia di queste molecole rispetto ai classici dicumarolici ed hanno dimostrato un maggior profilo di sicurezza soprattutto per quanto riguarda l’incidenza di emorragie intracraniche. L’impiego di questi farmaci al momento è limitato solamente ai pazienti affetti da trombosi venosa profonda o da fibrillazione atriale. Il loro impiego al momento non è previsto nei pazienti con protesi valvolari meccaniche (ovvero i pazienti nei quali era previsto un </a:t>
            </a:r>
            <a:r>
              <a:rPr lang="it-IT" dirty="0" err="1"/>
              <a:t>range</a:t>
            </a:r>
            <a:r>
              <a:rPr lang="it-IT" dirty="0"/>
              <a:t> terapeutico di terapia anticoagulante orale tra 2,5 e 3,5).</a:t>
            </a:r>
          </a:p>
        </p:txBody>
      </p:sp>
    </p:spTree>
    <p:extLst>
      <p:ext uri="{BB962C8B-B14F-4D97-AF65-F5344CB8AC3E}">
        <p14:creationId xmlns:p14="http://schemas.microsoft.com/office/powerpoint/2010/main" val="3743570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dirty="0"/>
              <a:t>Gli studi clinici hanno dimostrato generale una non inferiorità in termini di efficacia di queste molecole rispetto ai classici dicumarolici ed hanno dimostrato un maggior profilo di sicurezza. L’impiego di questi farmaci al momento è limitato solamente ai pazienti affetti da trombosi venosa profonda o da fibrillazione atriale. Il loro impiego al momento non è previsto nei pazienti con protesi valvolari meccaniche (ovvero i pazienti nei quali era previsto un </a:t>
            </a:r>
            <a:r>
              <a:rPr lang="it-IT" dirty="0" err="1"/>
              <a:t>range</a:t>
            </a:r>
            <a:r>
              <a:rPr lang="it-IT" dirty="0"/>
              <a:t> terapeutico di terapia anticoagulante orale tra 2,5 e 3,5).</a:t>
            </a:r>
          </a:p>
          <a:p>
            <a:endParaRPr lang="it-IT" dirty="0"/>
          </a:p>
        </p:txBody>
      </p:sp>
    </p:spTree>
    <p:extLst>
      <p:ext uri="{BB962C8B-B14F-4D97-AF65-F5344CB8AC3E}">
        <p14:creationId xmlns:p14="http://schemas.microsoft.com/office/powerpoint/2010/main" val="3775681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questa diapositiva trovate i nomi commerciali dei vari farmaci.</a:t>
            </a:r>
          </a:p>
        </p:txBody>
      </p:sp>
    </p:spTree>
    <p:extLst>
      <p:ext uri="{BB962C8B-B14F-4D97-AF65-F5344CB8AC3E}">
        <p14:creationId xmlns:p14="http://schemas.microsoft.com/office/powerpoint/2010/main" val="2018276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988459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 tutti e quattro i farmaci in commercio esistono due dosaggi differenti. Un dosaggio standard ed uno riservato a pazienti che hanno determinato i criteri quali ad esempio un’età avanzata, un peso o una funzionalità renale ridotta, oppure pazienti che assumono contemporaneamente anche una terapia antiaggregante. Ogni farmaco risponde a criteri differenti per la riduzione dal dosaggio standard alla dose inferiore.</a:t>
            </a:r>
          </a:p>
        </p:txBody>
      </p:sp>
    </p:spTree>
    <p:extLst>
      <p:ext uri="{BB962C8B-B14F-4D97-AF65-F5344CB8AC3E}">
        <p14:creationId xmlns:p14="http://schemas.microsoft.com/office/powerpoint/2010/main" val="1581768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questa tabella sono riassunti i criteri e le tempistiche per la sospensione dei nuovi  farmaci anticoagulanti in previsione di interventi chirurgici. </a:t>
            </a:r>
          </a:p>
          <a:p>
            <a:r>
              <a:rPr lang="it-IT" dirty="0"/>
              <a:t>Vediamo un esempio:</a:t>
            </a:r>
          </a:p>
          <a:p>
            <a:r>
              <a:rPr lang="it-IT" dirty="0"/>
              <a:t>Paziente in terapia con </a:t>
            </a:r>
            <a:r>
              <a:rPr lang="it-IT" dirty="0" err="1"/>
              <a:t>apixaban</a:t>
            </a:r>
            <a:r>
              <a:rPr lang="it-IT" dirty="0"/>
              <a:t>, con funzionalità renale conservata (ovvero un filtrato superiore a 80) candidato ad intervento ad alto rischio di sanguinamento</a:t>
            </a:r>
          </a:p>
          <a:p>
            <a:r>
              <a:rPr lang="it-IT" dirty="0">
                <a:sym typeface="Wingdings" pitchFamily="2" charset="2"/>
              </a:rPr>
              <a:t> </a:t>
            </a:r>
            <a:r>
              <a:rPr lang="it-IT" dirty="0"/>
              <a:t>E’ previsto dalla tabella una sospensione del farmaco almeno quarantott’ore prima dell’intervento.</a:t>
            </a:r>
          </a:p>
          <a:p>
            <a:endParaRPr lang="it-IT" dirty="0"/>
          </a:p>
        </p:txBody>
      </p:sp>
    </p:spTree>
    <p:extLst>
      <p:ext uri="{BB962C8B-B14F-4D97-AF65-F5344CB8AC3E}">
        <p14:creationId xmlns:p14="http://schemas.microsoft.com/office/powerpoint/2010/main" val="85805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quanto riguarda i nuovi anticoagulanti orali, al momento esiste un antidoto specifico in commercio solo per il </a:t>
            </a:r>
            <a:r>
              <a:rPr lang="it-IT" dirty="0" err="1"/>
              <a:t>Dabigatran</a:t>
            </a:r>
            <a:r>
              <a:rPr lang="it-IT" dirty="0"/>
              <a:t> (</a:t>
            </a:r>
            <a:r>
              <a:rPr lang="it-IT" dirty="0" err="1"/>
              <a:t>pradaxa</a:t>
            </a:r>
            <a:r>
              <a:rPr lang="it-IT" dirty="0"/>
              <a:t>). L’antidoto per gli inibitori del fattore </a:t>
            </a:r>
            <a:r>
              <a:rPr lang="it-IT" dirty="0" err="1"/>
              <a:t>Xa</a:t>
            </a:r>
            <a:r>
              <a:rPr lang="it-IT" dirty="0"/>
              <a:t> è in fase di commercializzazione ma non è ancora disponibile.</a:t>
            </a:r>
          </a:p>
        </p:txBody>
      </p:sp>
    </p:spTree>
    <p:extLst>
      <p:ext uri="{BB962C8B-B14F-4D97-AF65-F5344CB8AC3E}">
        <p14:creationId xmlns:p14="http://schemas.microsoft.com/office/powerpoint/2010/main" val="830778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Esistono ovviamente delle controindicazioni assolute per tutte le classi di anticoagulanti (sia per «Tradizionali» che per i NOAC)</a:t>
            </a:r>
          </a:p>
        </p:txBody>
      </p:sp>
    </p:spTree>
    <p:extLst>
      <p:ext uri="{BB962C8B-B14F-4D97-AF65-F5344CB8AC3E}">
        <p14:creationId xmlns:p14="http://schemas.microsoft.com/office/powerpoint/2010/main" val="304692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rPr dirty="0"/>
              <a:t>There are three main classes of antithrombotic drugs</a:t>
            </a:r>
          </a:p>
          <a:p>
            <a:pPr>
              <a:buSzPct val="100000"/>
              <a:buChar char="•"/>
            </a:pPr>
            <a:r>
              <a:rPr dirty="0"/>
              <a:t>  Anticoagulants </a:t>
            </a:r>
          </a:p>
          <a:p>
            <a:pPr>
              <a:buSzPct val="100000"/>
              <a:buChar char="•"/>
            </a:pPr>
            <a:r>
              <a:rPr dirty="0"/>
              <a:t>  Antiplatelets</a:t>
            </a:r>
          </a:p>
          <a:p>
            <a:pPr>
              <a:buSzPct val="100000"/>
              <a:buChar char="•"/>
            </a:pPr>
            <a:r>
              <a:rPr dirty="0"/>
              <a:t>  Thrombolytic or fibrinolytic drugs.</a:t>
            </a:r>
          </a:p>
          <a:p>
            <a:endParaRPr dirty="0"/>
          </a:p>
          <a:p>
            <a:r>
              <a:rPr dirty="0"/>
              <a:t>Antiplatelet and anticoagulant drugs inhibit platelet activation and aggregation, and the coagulation process respectively and can therefore be administered acutely to prevent the initial formation of blood clots (thrombi) in patients with </a:t>
            </a:r>
            <a:r>
              <a:rPr dirty="0" err="1"/>
              <a:t>recognised</a:t>
            </a:r>
            <a:r>
              <a:rPr dirty="0"/>
              <a:t> risk factors (primary prevention) and chronically to treat and prevent recurrence of thrombi and their associated complications (secondary prevention).</a:t>
            </a:r>
          </a:p>
          <a:p>
            <a:r>
              <a:rPr dirty="0"/>
              <a:t>Thrombolytic or fibrinolytic drugs act by dissolving existing thrombi or emboli and therefore only play a role in the acute treatment of thrombosis.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006387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 dobbiamo sottoporre un paziente in terapia anticoagulante orale ad un intervento chirurgico cosa dobbiamo fare?</a:t>
            </a:r>
          </a:p>
          <a:p>
            <a:r>
              <a:rPr lang="it-IT" dirty="0"/>
              <a:t>Abbiamo tre possibilità: </a:t>
            </a:r>
          </a:p>
          <a:p>
            <a:r>
              <a:rPr lang="it-IT" dirty="0"/>
              <a:t>--proseguire la terapia ed eseguire l’intervento ben sapendo che abbiamo di fronte un paziente ad aumentato rischio di sanguinamento</a:t>
            </a:r>
          </a:p>
          <a:p>
            <a:r>
              <a:rPr lang="it-IT" dirty="0"/>
              <a:t>--sospendere temporaneamente la terapia </a:t>
            </a:r>
          </a:p>
          <a:p>
            <a:r>
              <a:rPr lang="it-IT" dirty="0"/>
              <a:t>--oppure, ma solo per pazienti in terapia con terapia anticoagulante orale tradizionale, eseguire la </a:t>
            </a:r>
            <a:r>
              <a:rPr lang="it-IT" dirty="0" err="1"/>
              <a:t>bridging</a:t>
            </a:r>
            <a:r>
              <a:rPr lang="it-IT" dirty="0"/>
              <a:t> </a:t>
            </a:r>
            <a:r>
              <a:rPr lang="it-IT" dirty="0" err="1"/>
              <a:t>therapy</a:t>
            </a:r>
            <a:r>
              <a:rPr lang="it-IT" dirty="0"/>
              <a:t>.</a:t>
            </a:r>
          </a:p>
        </p:txBody>
      </p:sp>
    </p:spTree>
    <p:extLst>
      <p:ext uri="{BB962C8B-B14F-4D97-AF65-F5344CB8AC3E}">
        <p14:creationId xmlns:p14="http://schemas.microsoft.com/office/powerpoint/2010/main" val="3404048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terapia con </a:t>
            </a:r>
            <a:r>
              <a:rPr lang="it-IT" dirty="0" err="1"/>
              <a:t>warfarin</a:t>
            </a:r>
            <a:r>
              <a:rPr lang="it-IT" dirty="0"/>
              <a:t> richiede alcuni giorni prima di ottenere un livello terapeutico ottimale e alla sua sospensione richiede anche in questo caso alcuni giorni per ottenere nuovamente un livello di coagulazione efficace. </a:t>
            </a:r>
          </a:p>
          <a:p>
            <a:r>
              <a:rPr lang="it-IT" dirty="0"/>
              <a:t>Sospensione della terapia senza un adeguato bridge esporrebbe il paziente ad un periodo prolungato e non necessario di inadeguata </a:t>
            </a:r>
            <a:r>
              <a:rPr lang="it-IT" dirty="0" err="1"/>
              <a:t>scoagulazione</a:t>
            </a:r>
            <a:r>
              <a:rPr lang="it-IT" dirty="0"/>
              <a:t> e ad un rischio quindi eccessivo per eventi tromboembolici. </a:t>
            </a:r>
          </a:p>
        </p:txBody>
      </p:sp>
    </p:spTree>
    <p:extLst>
      <p:ext uri="{BB962C8B-B14F-4D97-AF65-F5344CB8AC3E}">
        <p14:creationId xmlns:p14="http://schemas.microsoft.com/office/powerpoint/2010/main" val="2153857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questo caso pertanto si effettua la «</a:t>
            </a:r>
            <a:r>
              <a:rPr lang="it-IT" dirty="0" err="1"/>
              <a:t>bridging</a:t>
            </a:r>
            <a:r>
              <a:rPr lang="it-IT" dirty="0"/>
              <a:t> </a:t>
            </a:r>
            <a:r>
              <a:rPr lang="it-IT" dirty="0" err="1"/>
              <a:t>therapy</a:t>
            </a:r>
            <a:r>
              <a:rPr lang="it-IT" dirty="0"/>
              <a:t>», ovvero la sospensione della TAO  e l’</a:t>
            </a:r>
            <a:r>
              <a:rPr lang="it-IT" dirty="0" err="1"/>
              <a:t>embricazione</a:t>
            </a:r>
            <a:r>
              <a:rPr lang="it-IT" dirty="0"/>
              <a:t> (quando INR &lt;2) con EBPM sottocute. La sospensione dell’EPBM nel solo periodo necessario per l’intervento e la ripresa della terapia anticoagulante appena dopo aver raggiunto una efficace emostasi del sito chirurgico. In questo caso si limita al solo periodo operatorio ed a un breve periodo post-operatorio il tempo nel quale il paziente non è protetto da fenomeni tromboembolici </a:t>
            </a:r>
          </a:p>
        </p:txBody>
      </p:sp>
    </p:spTree>
    <p:extLst>
      <p:ext uri="{BB962C8B-B14F-4D97-AF65-F5344CB8AC3E}">
        <p14:creationId xmlns:p14="http://schemas.microsoft.com/office/powerpoint/2010/main" val="12874012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Purtroppo su nessuna linea guida è indicato quali siano le procedure odontoiatriche complesse e/o quelle semplici. Andrà pertanto valutato caso per caso il rischio emorragico relato all’intervento per ciascun paziente ed è consigliabile il confronto con il cardiologo del medico curante per valutare se e come sospendere la terapia anticoagulante</a:t>
            </a:r>
          </a:p>
        </p:txBody>
      </p:sp>
    </p:spTree>
    <p:extLst>
      <p:ext uri="{BB962C8B-B14F-4D97-AF65-F5344CB8AC3E}">
        <p14:creationId xmlns:p14="http://schemas.microsoft.com/office/powerpoint/2010/main" val="4105191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it-IT" dirty="0"/>
              <a:t>Effetti di agenti </a:t>
            </a:r>
            <a:r>
              <a:rPr lang="it-IT" dirty="0" err="1"/>
              <a:t>antipiastrinici</a:t>
            </a:r>
            <a:r>
              <a:rPr lang="it-IT" dirty="0"/>
              <a:t> sull’attivazione piastrinica. Il </a:t>
            </a:r>
            <a:r>
              <a:rPr lang="it-IT" dirty="0" err="1"/>
              <a:t>trombossano</a:t>
            </a:r>
            <a:r>
              <a:rPr lang="it-IT" dirty="0"/>
              <a:t> A</a:t>
            </a:r>
            <a:r>
              <a:rPr lang="it-IT" baseline="-25000" dirty="0"/>
              <a:t>2</a:t>
            </a:r>
            <a:r>
              <a:rPr lang="it-IT" dirty="0"/>
              <a:t> (TXA</a:t>
            </a:r>
            <a:r>
              <a:rPr lang="it-IT" baseline="-25000" dirty="0"/>
              <a:t>2</a:t>
            </a:r>
            <a:r>
              <a:rPr lang="it-IT" dirty="0"/>
              <a:t>) attiva, mentre la </a:t>
            </a:r>
            <a:r>
              <a:rPr lang="it-IT" dirty="0" err="1"/>
              <a:t>prostaciclina</a:t>
            </a:r>
            <a:r>
              <a:rPr lang="it-IT" dirty="0"/>
              <a:t> (PGI</a:t>
            </a:r>
            <a:r>
              <a:rPr lang="it-IT" baseline="-25000" dirty="0"/>
              <a:t>2</a:t>
            </a:r>
            <a:r>
              <a:rPr lang="it-IT" dirty="0"/>
              <a:t>) inibisce l’attivazione piastrinica. L’effetto dell’aspirina sulla produzione di PGI</a:t>
            </a:r>
            <a:r>
              <a:rPr lang="it-IT" baseline="-25000" dirty="0"/>
              <a:t>2</a:t>
            </a:r>
            <a:r>
              <a:rPr lang="it-IT" dirty="0"/>
              <a:t> in cellule endoteliali è di durata relativamente breve rispetto ai suoi effetti sulla produzione di TXA</a:t>
            </a:r>
            <a:r>
              <a:rPr lang="it-IT" baseline="-25000" dirty="0"/>
              <a:t>2</a:t>
            </a:r>
            <a:r>
              <a:rPr lang="it-IT" dirty="0"/>
              <a:t>-  </a:t>
            </a:r>
          </a:p>
          <a:p>
            <a:endParaRPr lang="it-IT" dirty="0"/>
          </a:p>
        </p:txBody>
      </p:sp>
    </p:spTree>
    <p:extLst>
      <p:ext uri="{BB962C8B-B14F-4D97-AF65-F5344CB8AC3E}">
        <p14:creationId xmlns:p14="http://schemas.microsoft.com/office/powerpoint/2010/main" val="3281640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 name="Shape 1712"/>
          <p:cNvSpPr>
            <a:spLocks noGrp="1" noRot="1" noChangeAspect="1"/>
          </p:cNvSpPr>
          <p:nvPr>
            <p:ph type="sldImg"/>
          </p:nvPr>
        </p:nvSpPr>
        <p:spPr>
          <a:prstGeom prst="rect">
            <a:avLst/>
          </a:prstGeom>
        </p:spPr>
        <p:txBody>
          <a:bodyPr/>
          <a:lstStyle/>
          <a:p>
            <a:endParaRPr/>
          </a:p>
        </p:txBody>
      </p:sp>
      <p:sp>
        <p:nvSpPr>
          <p:cNvPr id="1713" name="Shape 1713"/>
          <p:cNvSpPr>
            <a:spLocks noGrp="1"/>
          </p:cNvSpPr>
          <p:nvPr>
            <p:ph type="body" sz="quarter" idx="1"/>
          </p:nvPr>
        </p:nvSpPr>
        <p:spPr>
          <a:prstGeom prst="rect">
            <a:avLst/>
          </a:prstGeom>
        </p:spPr>
        <p:txBody>
          <a:bodyPr/>
          <a:lstStyle/>
          <a:p>
            <a:r>
              <a:rPr lang="it-IT" dirty="0"/>
              <a:t>Il razionale della somministrazione in contemporanea di due farmaci antiaggreganti è quello di andare ad inibire il processo di aggregazione piastrinica in due punti diversi, riducendo pertanto il fenomeno di aggregazione piastrinica. Esistono delle condizioni cliniche particolari nelle quali si attua questa doppia strategia di </a:t>
            </a:r>
            <a:r>
              <a:rPr lang="it-IT" dirty="0" err="1"/>
              <a:t>antiaggregazione</a:t>
            </a:r>
            <a:r>
              <a:rPr lang="it-IT" dirty="0"/>
              <a:t>: il periodo successivo al posizionamento di </a:t>
            </a:r>
            <a:r>
              <a:rPr lang="it-IT" dirty="0" err="1"/>
              <a:t>stent</a:t>
            </a:r>
            <a:r>
              <a:rPr lang="it-IT" dirty="0"/>
              <a:t> vascolari ed in particolare di </a:t>
            </a:r>
            <a:r>
              <a:rPr lang="it-IT" dirty="0" err="1"/>
              <a:t>stent</a:t>
            </a:r>
            <a:r>
              <a:rPr lang="it-IT" dirty="0"/>
              <a:t> e a livello coronarico. </a:t>
            </a:r>
          </a:p>
          <a:p>
            <a:r>
              <a:rPr lang="it-IT" dirty="0"/>
              <a:t>Ovviamente questo è aumentato effetto </a:t>
            </a:r>
            <a:r>
              <a:rPr lang="it-IT" dirty="0" err="1"/>
              <a:t>antiaggregativo</a:t>
            </a:r>
            <a:r>
              <a:rPr lang="it-IT" dirty="0"/>
              <a:t> produce un aumentato rischio emorragico in caso di traumi minori o addirittura di eventi emorragici spontanei. </a:t>
            </a:r>
          </a:p>
          <a:p>
            <a:endParaRPr lang="it-IT" dirty="0"/>
          </a:p>
          <a:p>
            <a:r>
              <a:rPr dirty="0"/>
              <a:t>Clopidogrel is a potent, non-competitive inhibitor of adenosine diphosphate- (ADP) induced platelet aggregation, irreversibly inhibiting the binding of ADP to its platelet membrane receptors.</a:t>
            </a:r>
          </a:p>
          <a:p>
            <a:r>
              <a:rPr dirty="0"/>
              <a:t>Consequently, platelets exposed to clopidogrel are affected for the remainder of their lifespan (approximately 7–10 days).</a:t>
            </a:r>
          </a:p>
          <a:p>
            <a:r>
              <a:rPr dirty="0"/>
              <a:t>The inhibition is specific and does not significantly affect cyclo-oxygenase (COX) or arachidonic acid metabolism.</a:t>
            </a:r>
          </a:p>
          <a:p>
            <a:r>
              <a:rPr dirty="0"/>
              <a:t>Clopidogrel can also indirectly inhibit platelet aggregation induced by agonists other than ADP by blocking the amplification of platelet activation by released ADP: ADP binding is necessary for activation of the </a:t>
            </a:r>
            <a:r>
              <a:rPr dirty="0" err="1"/>
              <a:t>GPIIb</a:t>
            </a:r>
            <a:r>
              <a:rPr dirty="0"/>
              <a:t>/IIIa receptor, which is the binding site for fibrinogen. Fibrinogen links different platelets together to form the platelet aggregate.</a:t>
            </a:r>
          </a:p>
          <a:p>
            <a:r>
              <a:rPr dirty="0"/>
              <a:t>Clopidogrel thus ultimately inhibits the activation of the </a:t>
            </a:r>
            <a:r>
              <a:rPr dirty="0" err="1"/>
              <a:t>GPIIb</a:t>
            </a:r>
            <a:r>
              <a:rPr dirty="0"/>
              <a:t>/IIIa receptor, its binding to fibrinogen and further platelet aggregation.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DURATA della Duplice terapia </a:t>
            </a:r>
            <a:r>
              <a:rPr lang="it-IT" dirty="0" err="1"/>
              <a:t>antiaggregrante</a:t>
            </a:r>
            <a:endParaRPr lang="it-IT" dirty="0"/>
          </a:p>
          <a:p>
            <a:r>
              <a:rPr lang="it-IT" dirty="0"/>
              <a:t>Deve essere bilanciata tra rischio di </a:t>
            </a:r>
            <a:r>
              <a:rPr lang="it-IT" dirty="0" err="1"/>
              <a:t>restenosi</a:t>
            </a:r>
            <a:r>
              <a:rPr lang="it-IT" dirty="0"/>
              <a:t>/</a:t>
            </a:r>
            <a:r>
              <a:rPr lang="it-IT" dirty="0" err="1"/>
              <a:t>trombsi</a:t>
            </a:r>
            <a:r>
              <a:rPr lang="it-IT" dirty="0"/>
              <a:t> </a:t>
            </a:r>
            <a:r>
              <a:rPr lang="it-IT" dirty="0" err="1"/>
              <a:t>intrastent</a:t>
            </a:r>
            <a:r>
              <a:rPr lang="it-IT" dirty="0"/>
              <a:t>  (evento maggiore nei primi tre mesi dopo il posizionamento di </a:t>
            </a:r>
            <a:r>
              <a:rPr lang="it-IT" dirty="0" err="1"/>
              <a:t>stent</a:t>
            </a:r>
            <a:r>
              <a:rPr lang="it-IT" dirty="0"/>
              <a:t> e o comunque nel primo anno) e rischio emorragico aumentato.</a:t>
            </a:r>
          </a:p>
          <a:p>
            <a:r>
              <a:rPr lang="it-IT" dirty="0"/>
              <a:t>Necessario per ALMENO 3 mesi dall’impianto di </a:t>
            </a:r>
            <a:r>
              <a:rPr lang="it-IT" dirty="0" err="1"/>
              <a:t>stent</a:t>
            </a:r>
            <a:r>
              <a:rPr lang="it-IT" dirty="0"/>
              <a:t> vascolari – in casi complessi o a rischio elevato (per numero e posizione degli </a:t>
            </a:r>
            <a:r>
              <a:rPr lang="it-IT" dirty="0" err="1"/>
              <a:t>stent</a:t>
            </a:r>
            <a:r>
              <a:rPr lang="it-IT" dirty="0"/>
              <a:t>) è possibile prolungarla anche oltre i 12 mesi.  </a:t>
            </a:r>
          </a:p>
          <a:p>
            <a:endParaRPr lang="it-IT" dirty="0"/>
          </a:p>
        </p:txBody>
      </p:sp>
    </p:spTree>
    <p:extLst>
      <p:ext uri="{BB962C8B-B14F-4D97-AF65-F5344CB8AC3E}">
        <p14:creationId xmlns:p14="http://schemas.microsoft.com/office/powerpoint/2010/main" val="4211895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Nei pazienti portatore di </a:t>
            </a:r>
            <a:r>
              <a:rPr lang="it-IT" dirty="0" err="1"/>
              <a:t>stent</a:t>
            </a:r>
            <a:r>
              <a:rPr lang="it-IT" dirty="0"/>
              <a:t> vascolari anche al termine del periodo di doppia </a:t>
            </a:r>
            <a:r>
              <a:rPr lang="it-IT" dirty="0" err="1"/>
              <a:t>antiaggregazione</a:t>
            </a:r>
            <a:r>
              <a:rPr lang="it-IT" dirty="0"/>
              <a:t> è </a:t>
            </a:r>
            <a:r>
              <a:rPr lang="it-IT" dirty="0" err="1"/>
              <a:t>mandatorio</a:t>
            </a:r>
            <a:r>
              <a:rPr lang="it-IT" dirty="0"/>
              <a:t> l’assunzione a vita di una singola terapia anticoagulante (nella maggior parte dei casi aspirina a basso dosaggio 75-160 mg)</a:t>
            </a:r>
          </a:p>
        </p:txBody>
      </p:sp>
    </p:spTree>
    <p:extLst>
      <p:ext uri="{BB962C8B-B14F-4D97-AF65-F5344CB8AC3E}">
        <p14:creationId xmlns:p14="http://schemas.microsoft.com/office/powerpoint/2010/main" val="3711374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questa tabella vengono riassunte le tempistiche di sospensione dei farmaci antiaggreganti. </a:t>
            </a:r>
          </a:p>
        </p:txBody>
      </p:sp>
    </p:spTree>
    <p:extLst>
      <p:ext uri="{BB962C8B-B14F-4D97-AF65-F5344CB8AC3E}">
        <p14:creationId xmlns:p14="http://schemas.microsoft.com/office/powerpoint/2010/main" val="601289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farmaci anticoagulanti vengono utilizzati per la prevenzione e il trattamento di fenomeni trombotici a livello del sistema arterioso e del sistema venoso.</a:t>
            </a:r>
          </a:p>
        </p:txBody>
      </p:sp>
    </p:spTree>
    <p:extLst>
      <p:ext uri="{BB962C8B-B14F-4D97-AF65-F5344CB8AC3E}">
        <p14:creationId xmlns:p14="http://schemas.microsoft.com/office/powerpoint/2010/main" val="1122407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 name="Shape 1866"/>
          <p:cNvSpPr>
            <a:spLocks noGrp="1" noRot="1" noChangeAspect="1"/>
          </p:cNvSpPr>
          <p:nvPr>
            <p:ph type="sldImg"/>
          </p:nvPr>
        </p:nvSpPr>
        <p:spPr>
          <a:prstGeom prst="rect">
            <a:avLst/>
          </a:prstGeom>
        </p:spPr>
        <p:txBody>
          <a:bodyPr/>
          <a:lstStyle/>
          <a:p>
            <a:endParaRPr/>
          </a:p>
        </p:txBody>
      </p:sp>
      <p:sp>
        <p:nvSpPr>
          <p:cNvPr id="1867" name="Shape 1867"/>
          <p:cNvSpPr>
            <a:spLocks noGrp="1"/>
          </p:cNvSpPr>
          <p:nvPr>
            <p:ph type="body" sz="quarter" idx="1"/>
          </p:nvPr>
        </p:nvSpPr>
        <p:spPr>
          <a:prstGeom prst="rect">
            <a:avLst/>
          </a:prstGeom>
        </p:spPr>
        <p:txBody>
          <a:bodyPr/>
          <a:lstStyle/>
          <a:p>
            <a:r>
              <a:t>There are three main classes of antithrombotic drugs</a:t>
            </a:r>
          </a:p>
          <a:p>
            <a:pPr>
              <a:buSzPct val="100000"/>
              <a:buChar char="•"/>
            </a:pPr>
            <a:r>
              <a:t>  Anticoagulants </a:t>
            </a:r>
          </a:p>
          <a:p>
            <a:pPr>
              <a:buSzPct val="100000"/>
              <a:buChar char="•"/>
            </a:pPr>
            <a:r>
              <a:t>  Antiplatelets</a:t>
            </a:r>
          </a:p>
          <a:p>
            <a:pPr>
              <a:buSzPct val="100000"/>
              <a:buChar char="•"/>
            </a:pPr>
            <a:r>
              <a:t>  Thrombolytic or fibrinolytic drugs.</a:t>
            </a:r>
          </a:p>
          <a:p>
            <a:endParaRPr/>
          </a:p>
          <a:p>
            <a:r>
              <a:t>Antiplatelet and anticoagulant drugs inhibit platelet activation and aggregation, and the coagulation process respectively and can therefore be administered acutely to prevent the initial formation of blood clots (thrombi) in patients with recognised risk factors (primary prevention) and chronically to treat and prevent recurrence of thrombi and their associated complications (secondary prevention).</a:t>
            </a:r>
          </a:p>
          <a:p>
            <a:r>
              <a:t>Thrombolytic or fibrinolytic drugs act by dissolving existing thrombi or emboli and therefore only play a role in the acute treatment of thrombosis.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farmaci antiaggreganti sono utilizzati generalmente solo per evitare fenomeni trombotici o di aggregazione piastrinica a livello arterioso o per evitare fenomeni trombotici intracardiaci (ovvero tutti quei fenomeni nei quali le piastrine giocano un ruolo predominante).</a:t>
            </a:r>
          </a:p>
        </p:txBody>
      </p:sp>
    </p:spTree>
    <p:extLst>
      <p:ext uri="{BB962C8B-B14F-4D97-AF65-F5344CB8AC3E}">
        <p14:creationId xmlns:p14="http://schemas.microsoft.com/office/powerpoint/2010/main" val="60415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Infine i fibrinolitici, farmaci attivi nella risoluzione/dissoluzione di formazioni trombotiche esistenti. </a:t>
            </a:r>
          </a:p>
        </p:txBody>
      </p:sp>
    </p:spTree>
    <p:extLst>
      <p:ext uri="{BB962C8B-B14F-4D97-AF65-F5344CB8AC3E}">
        <p14:creationId xmlns:p14="http://schemas.microsoft.com/office/powerpoint/2010/main" val="239437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comodità divideremo i farmaci in due macro categorie, gli antiaggreganti piastrinici e gli anti-trombotici.
Tra gli antiaggreganti piastrinici vedremo l’azione e l’utilizzo dell’aspirina, degli inibitori dei recettori  P2Y12 e citeremo l’azione degli inibitori del recettore GP </a:t>
            </a:r>
            <a:r>
              <a:rPr lang="it-IT" dirty="0" err="1"/>
              <a:t>IIbIIIa</a:t>
            </a:r>
            <a:r>
              <a:rPr lang="it-IT" dirty="0"/>
              <a:t>.</a:t>
            </a:r>
          </a:p>
          <a:p>
            <a:r>
              <a:rPr lang="it-IT" dirty="0"/>
              <a:t>Tra gli anticoagulanti o anti-trombotici vedremo l’azione e di ruolo delle eparine, della terapia anticoagulante orale «tradizionale» e dei nuovi farmaci anticoagulanti orali</a:t>
            </a:r>
          </a:p>
        </p:txBody>
      </p:sp>
    </p:spTree>
    <p:extLst>
      <p:ext uri="{BB962C8B-B14F-4D97-AF65-F5344CB8AC3E}">
        <p14:creationId xmlns:p14="http://schemas.microsoft.com/office/powerpoint/2010/main" val="95606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685800" y="2130425"/>
            <a:ext cx="7772400" cy="1470025"/>
          </a:xfrm>
          <a:prstGeom prst="rect">
            <a:avLst/>
          </a:prstGeom>
        </p:spPr>
        <p:txBody>
          <a:bodyPr/>
          <a:lstStyle/>
          <a:p>
            <a:r>
              <a:t>Titolo Testo</a:t>
            </a:r>
          </a:p>
        </p:txBody>
      </p:sp>
      <p:sp>
        <p:nvSpPr>
          <p:cNvPr id="12" name="Corpo livello uno…"/>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92" name="Titolo Testo"/>
          <p:cNvSpPr txBox="1">
            <a:spLocks noGrp="1"/>
          </p:cNvSpPr>
          <p:nvPr>
            <p:ph type="title"/>
          </p:nvPr>
        </p:nvSpPr>
        <p:spPr>
          <a:prstGeom prst="rect">
            <a:avLst/>
          </a:prstGeom>
        </p:spPr>
        <p:txBody>
          <a:bodyPr/>
          <a:lstStyle/>
          <a:p>
            <a:r>
              <a:t>Titolo Testo</a:t>
            </a:r>
          </a:p>
        </p:txBody>
      </p:sp>
      <p:sp>
        <p:nvSpPr>
          <p:cNvPr id="93"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101" name="Titolo Testo"/>
          <p:cNvSpPr txBox="1">
            <a:spLocks noGrp="1"/>
          </p:cNvSpPr>
          <p:nvPr>
            <p:ph type="title"/>
          </p:nvPr>
        </p:nvSpPr>
        <p:spPr>
          <a:xfrm>
            <a:off x="6629400" y="274638"/>
            <a:ext cx="2057400" cy="5851526"/>
          </a:xfrm>
          <a:prstGeom prst="rect">
            <a:avLst/>
          </a:prstGeom>
        </p:spPr>
        <p:txBody>
          <a:bodyPr/>
          <a:lstStyle/>
          <a:p>
            <a:r>
              <a:t>Titolo Testo</a:t>
            </a:r>
          </a:p>
        </p:txBody>
      </p:sp>
      <p:sp>
        <p:nvSpPr>
          <p:cNvPr id="102" name="Corpo livello uno…"/>
          <p:cNvSpPr txBox="1">
            <a:spLocks noGrp="1"/>
          </p:cNvSpPr>
          <p:nvPr>
            <p:ph type="body" idx="1"/>
          </p:nvPr>
        </p:nvSpPr>
        <p:spPr>
          <a:xfrm>
            <a:off x="457200" y="274638"/>
            <a:ext cx="6019800" cy="5851526"/>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ntenuto">
    <p:spTree>
      <p:nvGrpSpPr>
        <p:cNvPr id="1" name=""/>
        <p:cNvGrpSpPr/>
        <p:nvPr/>
      </p:nvGrpSpPr>
      <p:grpSpPr>
        <a:xfrm>
          <a:off x="0" y="0"/>
          <a:ext cx="0" cy="0"/>
          <a:chOff x="0" y="0"/>
          <a:chExt cx="0" cy="0"/>
        </a:xfrm>
      </p:grpSpPr>
      <p:sp>
        <p:nvSpPr>
          <p:cNvPr id="110" name="Corpo livello uno…"/>
          <p:cNvSpPr txBox="1">
            <a:spLocks noGrp="1"/>
          </p:cNvSpPr>
          <p:nvPr>
            <p:ph type="body" idx="1"/>
          </p:nvPr>
        </p:nvSpPr>
        <p:spPr>
          <a:xfrm>
            <a:off x="457200" y="277813"/>
            <a:ext cx="8229600" cy="5848351"/>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11" name="Numero diapositiva"/>
          <p:cNvSpPr txBox="1">
            <a:spLocks noGrp="1"/>
          </p:cNvSpPr>
          <p:nvPr>
            <p:ph type="sldNum" sz="quarter" idx="2"/>
          </p:nvPr>
        </p:nvSpPr>
        <p:spPr>
          <a:xfrm>
            <a:off x="8428176" y="6348730"/>
            <a:ext cx="258624" cy="26924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apositiva titolo">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118"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119"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122" name="Gruppo"/>
          <p:cNvGrpSpPr/>
          <p:nvPr/>
        </p:nvGrpSpPr>
        <p:grpSpPr>
          <a:xfrm>
            <a:off x="-6097" y="-24384"/>
            <a:ext cx="9156194" cy="1048513"/>
            <a:chOff x="0" y="0"/>
            <a:chExt cx="9156192" cy="1048511"/>
          </a:xfrm>
        </p:grpSpPr>
        <p:pic>
          <p:nvPicPr>
            <p:cNvPr id="120"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121"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123" name="Titolo Testo"/>
          <p:cNvSpPr txBox="1">
            <a:spLocks noGrp="1"/>
          </p:cNvSpPr>
          <p:nvPr>
            <p:ph type="title"/>
          </p:nvPr>
        </p:nvSpPr>
        <p:spPr>
          <a:xfrm>
            <a:off x="533400" y="1371600"/>
            <a:ext cx="7851648" cy="1828800"/>
          </a:xfrm>
          <a:prstGeom prst="rect">
            <a:avLst/>
          </a:prstGeom>
        </p:spPr>
        <p:txBody>
          <a:bodyPr lIns="0" tIns="0" rIns="0" bIns="0" anchor="b"/>
          <a:lstStyle>
            <a:lvl1pPr algn="r">
              <a:defRPr sz="5600">
                <a:solidFill>
                  <a:srgbClr val="4DE1EA"/>
                </a:solidFill>
                <a:effectLst>
                  <a:outerShdw blurRad="38100" dist="25400" dir="5400000" rotWithShape="0">
                    <a:srgbClr val="000000">
                      <a:alpha val="43000"/>
                    </a:srgbClr>
                  </a:outerShdw>
                </a:effectLst>
              </a:defRPr>
            </a:lvl1pPr>
          </a:lstStyle>
          <a:p>
            <a:r>
              <a:t>Titolo Testo</a:t>
            </a:r>
          </a:p>
        </p:txBody>
      </p:sp>
      <p:sp>
        <p:nvSpPr>
          <p:cNvPr id="124" name="Corpo livello uno…"/>
          <p:cNvSpPr txBox="1">
            <a:spLocks noGrp="1"/>
          </p:cNvSpPr>
          <p:nvPr>
            <p:ph type="body" sz="half" idx="1"/>
          </p:nvPr>
        </p:nvSpPr>
        <p:spPr>
          <a:xfrm>
            <a:off x="533400" y="3228536"/>
            <a:ext cx="7854696" cy="1752601"/>
          </a:xfrm>
          <a:prstGeom prst="rect">
            <a:avLst/>
          </a:prstGeom>
        </p:spPr>
        <p:txBody>
          <a:bodyPr lIns="0" tIns="0" rIns="0" bIns="0"/>
          <a:lstStyle>
            <a:lvl1pPr marL="0" marR="45719" indent="0" algn="r">
              <a:spcBef>
                <a:spcPts val="600"/>
              </a:spcBef>
              <a:buSzTx/>
              <a:buFontTx/>
              <a:buNone/>
              <a:defRPr sz="2600">
                <a:solidFill>
                  <a:srgbClr val="FFFFFF"/>
                </a:solidFill>
              </a:defRPr>
            </a:lvl1pPr>
            <a:lvl2pPr marL="0" marR="45719" indent="457200" algn="r">
              <a:spcBef>
                <a:spcPts val="600"/>
              </a:spcBef>
              <a:buSzTx/>
              <a:buFontTx/>
              <a:buNone/>
              <a:defRPr sz="2600">
                <a:solidFill>
                  <a:srgbClr val="FFFFFF"/>
                </a:solidFill>
              </a:defRPr>
            </a:lvl2pPr>
            <a:lvl3pPr marL="0" marR="45719" indent="914400" algn="r">
              <a:spcBef>
                <a:spcPts val="600"/>
              </a:spcBef>
              <a:buSzTx/>
              <a:buFontTx/>
              <a:buNone/>
              <a:defRPr sz="2600">
                <a:solidFill>
                  <a:srgbClr val="FFFFFF"/>
                </a:solidFill>
              </a:defRPr>
            </a:lvl3pPr>
            <a:lvl4pPr marL="0" marR="45719" indent="1371600" algn="r">
              <a:spcBef>
                <a:spcPts val="600"/>
              </a:spcBef>
              <a:buSzTx/>
              <a:buFontTx/>
              <a:buNone/>
              <a:defRPr sz="2600">
                <a:solidFill>
                  <a:srgbClr val="FFFFFF"/>
                </a:solidFill>
              </a:defRPr>
            </a:lvl4pPr>
            <a:lvl5pPr marL="0" marR="45719" indent="1828800" algn="r">
              <a:spcBef>
                <a:spcPts val="600"/>
              </a:spcBef>
              <a:buSzTx/>
              <a:buFontTx/>
              <a:buNone/>
              <a:defRPr sz="2600">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25"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olo e contenuto">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132"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133"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136" name="Gruppo"/>
          <p:cNvGrpSpPr/>
          <p:nvPr/>
        </p:nvGrpSpPr>
        <p:grpSpPr>
          <a:xfrm>
            <a:off x="-6097" y="-24384"/>
            <a:ext cx="9156194" cy="1048513"/>
            <a:chOff x="0" y="0"/>
            <a:chExt cx="9156192" cy="1048511"/>
          </a:xfrm>
        </p:grpSpPr>
        <p:pic>
          <p:nvPicPr>
            <p:cNvPr id="134"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135"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137" name="Titolo Testo"/>
          <p:cNvSpPr txBox="1">
            <a:spLocks noGrp="1"/>
          </p:cNvSpPr>
          <p:nvPr>
            <p:ph type="title"/>
          </p:nvPr>
        </p:nvSpPr>
        <p:spPr>
          <a:xfrm>
            <a:off x="457200" y="704850"/>
            <a:ext cx="8229600" cy="1143000"/>
          </a:xfrm>
          <a:prstGeom prst="rect">
            <a:avLst/>
          </a:prstGeom>
        </p:spPr>
        <p:txBody>
          <a:bodyPr lIns="0" tIns="0" rIns="0" bIns="0" anchor="b"/>
          <a:lstStyle>
            <a:lvl1pPr algn="l">
              <a:defRPr sz="5000">
                <a:solidFill>
                  <a:srgbClr val="DBF5F9"/>
                </a:solidFill>
              </a:defRPr>
            </a:lvl1pPr>
          </a:lstStyle>
          <a:p>
            <a:r>
              <a:t>Titolo Testo</a:t>
            </a:r>
          </a:p>
        </p:txBody>
      </p:sp>
      <p:sp>
        <p:nvSpPr>
          <p:cNvPr id="138" name="Corpo livello uno…"/>
          <p:cNvSpPr txBox="1">
            <a:spLocks noGrp="1"/>
          </p:cNvSpPr>
          <p:nvPr>
            <p:ph type="body" idx="1"/>
          </p:nvPr>
        </p:nvSpPr>
        <p:spPr>
          <a:xfrm>
            <a:off x="457200" y="1935163"/>
            <a:ext cx="8229600" cy="4389438"/>
          </a:xfrm>
          <a:prstGeom prst="rect">
            <a:avLst/>
          </a:prstGeom>
        </p:spPr>
        <p:txBody>
          <a:bodyPr/>
          <a:lstStyle>
            <a:lvl1pPr marL="273050" indent="-273050">
              <a:spcBef>
                <a:spcPts val="600"/>
              </a:spcBef>
              <a:buClr>
                <a:srgbClr val="0BD0D9"/>
              </a:buClr>
              <a:buSzPct val="95000"/>
              <a:buFontTx/>
              <a:buChar char="●"/>
              <a:defRPr sz="2600">
                <a:solidFill>
                  <a:srgbClr val="FFFFFF"/>
                </a:solidFill>
              </a:defRPr>
            </a:lvl1pPr>
            <a:lvl2pPr marL="660268" indent="-266568">
              <a:spcBef>
                <a:spcPts val="600"/>
              </a:spcBef>
              <a:buClr>
                <a:srgbClr val="0BD0D9"/>
              </a:buClr>
              <a:buSzPct val="85000"/>
              <a:buFontTx/>
              <a:buChar char="●"/>
              <a:defRPr sz="2600">
                <a:solidFill>
                  <a:srgbClr val="FFFFFF"/>
                </a:solidFill>
              </a:defRPr>
            </a:lvl2pPr>
            <a:lvl3pPr marL="972986" indent="-304649">
              <a:spcBef>
                <a:spcPts val="600"/>
              </a:spcBef>
              <a:buClr>
                <a:srgbClr val="0BD0D9"/>
              </a:buClr>
              <a:buSzPct val="70000"/>
              <a:buFontTx/>
              <a:buChar char="●"/>
              <a:defRPr sz="2600">
                <a:solidFill>
                  <a:srgbClr val="FFFFFF"/>
                </a:solidFill>
              </a:defRPr>
            </a:lvl3pPr>
            <a:lvl4pPr marL="1250314" indent="-272414">
              <a:spcBef>
                <a:spcPts val="600"/>
              </a:spcBef>
              <a:buClr>
                <a:srgbClr val="0BD0D9"/>
              </a:buClr>
              <a:buSzPct val="65000"/>
              <a:buFontTx/>
              <a:buChar char="●"/>
              <a:defRPr sz="2600">
                <a:solidFill>
                  <a:srgbClr val="FFFFFF"/>
                </a:solidFill>
              </a:defRPr>
            </a:lvl4pPr>
            <a:lvl5pPr marL="1524952" indent="-272414">
              <a:spcBef>
                <a:spcPts val="600"/>
              </a:spcBef>
              <a:buClr>
                <a:srgbClr val="0BD0D9"/>
              </a:buClr>
              <a:buSzPct val="65000"/>
              <a:buFontTx/>
              <a:buChar char="●"/>
              <a:defRPr sz="2600">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9"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ntestazione sezione">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146"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147"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150" name="Gruppo"/>
          <p:cNvGrpSpPr/>
          <p:nvPr/>
        </p:nvGrpSpPr>
        <p:grpSpPr>
          <a:xfrm>
            <a:off x="-6097" y="-24384"/>
            <a:ext cx="9156194" cy="1048513"/>
            <a:chOff x="0" y="0"/>
            <a:chExt cx="9156192" cy="1048511"/>
          </a:xfrm>
        </p:grpSpPr>
        <p:pic>
          <p:nvPicPr>
            <p:cNvPr id="148"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149"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151" name="Titolo Testo"/>
          <p:cNvSpPr txBox="1">
            <a:spLocks noGrp="1"/>
          </p:cNvSpPr>
          <p:nvPr>
            <p:ph type="title"/>
          </p:nvPr>
        </p:nvSpPr>
        <p:spPr>
          <a:xfrm>
            <a:off x="530351" y="1316736"/>
            <a:ext cx="7772401" cy="1362456"/>
          </a:xfrm>
          <a:prstGeom prst="rect">
            <a:avLst/>
          </a:prstGeom>
        </p:spPr>
        <p:txBody>
          <a:bodyPr lIns="0" tIns="0" rIns="0" bIns="0" anchor="b"/>
          <a:lstStyle>
            <a:lvl1pPr algn="l">
              <a:defRPr sz="5600">
                <a:solidFill>
                  <a:srgbClr val="4BE4AD"/>
                </a:solidFill>
                <a:effectLst>
                  <a:outerShdw blurRad="38100" dist="25400" dir="5400000" rotWithShape="0">
                    <a:srgbClr val="000000">
                      <a:alpha val="43000"/>
                    </a:srgbClr>
                  </a:outerShdw>
                </a:effectLst>
              </a:defRPr>
            </a:lvl1pPr>
          </a:lstStyle>
          <a:p>
            <a:r>
              <a:t>Titolo Testo</a:t>
            </a:r>
          </a:p>
        </p:txBody>
      </p:sp>
      <p:sp>
        <p:nvSpPr>
          <p:cNvPr id="152" name="Corpo livello uno…"/>
          <p:cNvSpPr txBox="1">
            <a:spLocks noGrp="1"/>
          </p:cNvSpPr>
          <p:nvPr>
            <p:ph type="body" sz="quarter" idx="1"/>
          </p:nvPr>
        </p:nvSpPr>
        <p:spPr>
          <a:xfrm>
            <a:off x="530351" y="2704663"/>
            <a:ext cx="7772401" cy="1509713"/>
          </a:xfrm>
          <a:prstGeom prst="rect">
            <a:avLst/>
          </a:prstGeom>
        </p:spPr>
        <p:txBody>
          <a:bodyPr/>
          <a:lstStyle>
            <a:lvl1pPr marL="0" indent="0">
              <a:spcBef>
                <a:spcPts val="500"/>
              </a:spcBef>
              <a:buSzTx/>
              <a:buFontTx/>
              <a:buNone/>
              <a:defRPr sz="2200">
                <a:solidFill>
                  <a:srgbClr val="FFFFFF"/>
                </a:solidFill>
              </a:defRPr>
            </a:lvl1pPr>
            <a:lvl2pPr marL="0" indent="393699">
              <a:spcBef>
                <a:spcPts val="500"/>
              </a:spcBef>
              <a:buSzTx/>
              <a:buFontTx/>
              <a:buNone/>
              <a:defRPr sz="2200">
                <a:solidFill>
                  <a:srgbClr val="FFFFFF"/>
                </a:solidFill>
              </a:defRPr>
            </a:lvl2pPr>
            <a:lvl3pPr marL="0" indent="668337">
              <a:spcBef>
                <a:spcPts val="500"/>
              </a:spcBef>
              <a:buSzTx/>
              <a:buFontTx/>
              <a:buNone/>
              <a:defRPr sz="2200">
                <a:solidFill>
                  <a:srgbClr val="FFFFFF"/>
                </a:solidFill>
              </a:defRPr>
            </a:lvl3pPr>
            <a:lvl4pPr marL="0" indent="977900">
              <a:spcBef>
                <a:spcPts val="500"/>
              </a:spcBef>
              <a:buSzTx/>
              <a:buFontTx/>
              <a:buNone/>
              <a:defRPr sz="2200">
                <a:solidFill>
                  <a:srgbClr val="FFFFFF"/>
                </a:solidFill>
              </a:defRPr>
            </a:lvl4pPr>
            <a:lvl5pPr marL="0" indent="1252537">
              <a:spcBef>
                <a:spcPts val="500"/>
              </a:spcBef>
              <a:buSzTx/>
              <a:buFontTx/>
              <a:buNone/>
              <a:defRPr sz="2200">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53"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uto 2">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160"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161"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164" name="Gruppo"/>
          <p:cNvGrpSpPr/>
          <p:nvPr/>
        </p:nvGrpSpPr>
        <p:grpSpPr>
          <a:xfrm>
            <a:off x="-6097" y="-24384"/>
            <a:ext cx="9156194" cy="1048513"/>
            <a:chOff x="0" y="0"/>
            <a:chExt cx="9156192" cy="1048511"/>
          </a:xfrm>
        </p:grpSpPr>
        <p:pic>
          <p:nvPicPr>
            <p:cNvPr id="162"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163"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165" name="Titolo Testo"/>
          <p:cNvSpPr txBox="1">
            <a:spLocks noGrp="1"/>
          </p:cNvSpPr>
          <p:nvPr>
            <p:ph type="title"/>
          </p:nvPr>
        </p:nvSpPr>
        <p:spPr>
          <a:xfrm>
            <a:off x="457200" y="704087"/>
            <a:ext cx="8229600" cy="1143001"/>
          </a:xfrm>
          <a:prstGeom prst="rect">
            <a:avLst/>
          </a:prstGeom>
        </p:spPr>
        <p:txBody>
          <a:bodyPr lIns="0" tIns="0" rIns="0" bIns="0" anchor="b"/>
          <a:lstStyle>
            <a:lvl1pPr algn="l">
              <a:defRPr sz="5000">
                <a:solidFill>
                  <a:srgbClr val="DBF5F9"/>
                </a:solidFill>
              </a:defRPr>
            </a:lvl1pPr>
          </a:lstStyle>
          <a:p>
            <a:r>
              <a:t>Titolo Testo</a:t>
            </a:r>
          </a:p>
        </p:txBody>
      </p:sp>
      <p:sp>
        <p:nvSpPr>
          <p:cNvPr id="166" name="Corpo livello uno…"/>
          <p:cNvSpPr txBox="1">
            <a:spLocks noGrp="1"/>
          </p:cNvSpPr>
          <p:nvPr>
            <p:ph type="body" sz="half" idx="1"/>
          </p:nvPr>
        </p:nvSpPr>
        <p:spPr>
          <a:xfrm>
            <a:off x="457200" y="1920084"/>
            <a:ext cx="4038600" cy="4434842"/>
          </a:xfrm>
          <a:prstGeom prst="rect">
            <a:avLst/>
          </a:prstGeom>
        </p:spPr>
        <p:txBody>
          <a:bodyPr/>
          <a:lstStyle>
            <a:lvl1pPr marL="273050" indent="-273050">
              <a:spcBef>
                <a:spcPts val="600"/>
              </a:spcBef>
              <a:buClr>
                <a:srgbClr val="0BD0D9"/>
              </a:buClr>
              <a:buSzPct val="95000"/>
              <a:buFontTx/>
              <a:buChar char="●"/>
              <a:defRPr sz="2600">
                <a:solidFill>
                  <a:srgbClr val="FFFFFF"/>
                </a:solidFill>
              </a:defRPr>
            </a:lvl1pPr>
            <a:lvl2pPr marL="660268" indent="-266568">
              <a:spcBef>
                <a:spcPts val="600"/>
              </a:spcBef>
              <a:buClr>
                <a:srgbClr val="0BD0D9"/>
              </a:buClr>
              <a:buSzPct val="85000"/>
              <a:buFontTx/>
              <a:buChar char="●"/>
              <a:defRPr sz="2600">
                <a:solidFill>
                  <a:srgbClr val="FFFFFF"/>
                </a:solidFill>
              </a:defRPr>
            </a:lvl2pPr>
            <a:lvl3pPr marL="988218" indent="-319881">
              <a:spcBef>
                <a:spcPts val="600"/>
              </a:spcBef>
              <a:buClr>
                <a:srgbClr val="0BD0D9"/>
              </a:buClr>
              <a:buSzPct val="70000"/>
              <a:buFontTx/>
              <a:buChar char="●"/>
              <a:defRPr sz="2600">
                <a:solidFill>
                  <a:srgbClr val="FFFFFF"/>
                </a:solidFill>
              </a:defRPr>
            </a:lvl3pPr>
            <a:lvl4pPr marL="1280583" indent="-302683">
              <a:spcBef>
                <a:spcPts val="600"/>
              </a:spcBef>
              <a:buClr>
                <a:srgbClr val="0BD0D9"/>
              </a:buClr>
              <a:buSzPct val="65000"/>
              <a:buFontTx/>
              <a:buChar char="●"/>
              <a:defRPr sz="2600">
                <a:solidFill>
                  <a:srgbClr val="FFFFFF"/>
                </a:solidFill>
              </a:defRPr>
            </a:lvl4pPr>
            <a:lvl5pPr marL="1555221" indent="-302683">
              <a:spcBef>
                <a:spcPts val="600"/>
              </a:spcBef>
              <a:buClr>
                <a:srgbClr val="0BD0D9"/>
              </a:buClr>
              <a:buSzPct val="65000"/>
              <a:buFontTx/>
              <a:buChar char="●"/>
              <a:defRPr sz="2600">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67"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fronto">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174"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175"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178" name="Gruppo"/>
          <p:cNvGrpSpPr/>
          <p:nvPr/>
        </p:nvGrpSpPr>
        <p:grpSpPr>
          <a:xfrm>
            <a:off x="-6097" y="-24384"/>
            <a:ext cx="9156194" cy="1048513"/>
            <a:chOff x="0" y="0"/>
            <a:chExt cx="9156192" cy="1048511"/>
          </a:xfrm>
        </p:grpSpPr>
        <p:pic>
          <p:nvPicPr>
            <p:cNvPr id="176"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177"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179" name="Titolo Testo"/>
          <p:cNvSpPr txBox="1">
            <a:spLocks noGrp="1"/>
          </p:cNvSpPr>
          <p:nvPr>
            <p:ph type="title"/>
          </p:nvPr>
        </p:nvSpPr>
        <p:spPr>
          <a:xfrm>
            <a:off x="457200" y="704087"/>
            <a:ext cx="8229600" cy="1143001"/>
          </a:xfrm>
          <a:prstGeom prst="rect">
            <a:avLst/>
          </a:prstGeom>
        </p:spPr>
        <p:txBody>
          <a:bodyPr lIns="0" tIns="0" rIns="0" bIns="0" anchor="b"/>
          <a:lstStyle>
            <a:lvl1pPr algn="l">
              <a:defRPr sz="5000">
                <a:solidFill>
                  <a:srgbClr val="DBF5F9"/>
                </a:solidFill>
              </a:defRPr>
            </a:lvl1pPr>
          </a:lstStyle>
          <a:p>
            <a:r>
              <a:t>Titolo Testo</a:t>
            </a:r>
          </a:p>
        </p:txBody>
      </p:sp>
      <p:sp>
        <p:nvSpPr>
          <p:cNvPr id="180" name="Corpo livello uno…"/>
          <p:cNvSpPr txBox="1">
            <a:spLocks noGrp="1"/>
          </p:cNvSpPr>
          <p:nvPr>
            <p:ph type="body" sz="quarter" idx="1"/>
          </p:nvPr>
        </p:nvSpPr>
        <p:spPr>
          <a:xfrm>
            <a:off x="457200" y="1855247"/>
            <a:ext cx="4040188" cy="659353"/>
          </a:xfrm>
          <a:prstGeom prst="rect">
            <a:avLst/>
          </a:prstGeom>
        </p:spPr>
        <p:txBody>
          <a:bodyPr lIns="0" tIns="0" rIns="0" bIns="0" anchor="ctr"/>
          <a:lstStyle>
            <a:lvl1pPr marL="0" indent="0">
              <a:spcBef>
                <a:spcPts val="500"/>
              </a:spcBef>
              <a:buSzTx/>
              <a:buFontTx/>
              <a:buNone/>
              <a:defRPr sz="2400">
                <a:solidFill>
                  <a:srgbClr val="DBF5F9"/>
                </a:solidFill>
              </a:defRPr>
            </a:lvl1pPr>
            <a:lvl2pPr marL="0" indent="393699">
              <a:spcBef>
                <a:spcPts val="500"/>
              </a:spcBef>
              <a:buSzTx/>
              <a:buFontTx/>
              <a:buNone/>
              <a:defRPr sz="2400">
                <a:solidFill>
                  <a:srgbClr val="DBF5F9"/>
                </a:solidFill>
              </a:defRPr>
            </a:lvl2pPr>
            <a:lvl3pPr marL="0" indent="668337">
              <a:spcBef>
                <a:spcPts val="500"/>
              </a:spcBef>
              <a:buSzTx/>
              <a:buFontTx/>
              <a:buNone/>
              <a:defRPr sz="2400">
                <a:solidFill>
                  <a:srgbClr val="DBF5F9"/>
                </a:solidFill>
              </a:defRPr>
            </a:lvl3pPr>
            <a:lvl4pPr marL="0" indent="977900">
              <a:spcBef>
                <a:spcPts val="500"/>
              </a:spcBef>
              <a:buSzTx/>
              <a:buFontTx/>
              <a:buNone/>
              <a:defRPr sz="2400">
                <a:solidFill>
                  <a:srgbClr val="DBF5F9"/>
                </a:solidFill>
              </a:defRPr>
            </a:lvl4pPr>
            <a:lvl5pPr marL="0" indent="1252537">
              <a:spcBef>
                <a:spcPts val="500"/>
              </a:spcBef>
              <a:buSzTx/>
              <a:buFontTx/>
              <a:buNone/>
              <a:defRPr sz="2400">
                <a:solidFill>
                  <a:srgbClr val="DBF5F9"/>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81" name="Rettangolo"/>
          <p:cNvSpPr>
            <a:spLocks noGrp="1"/>
          </p:cNvSpPr>
          <p:nvPr>
            <p:ph type="body" sz="quarter" idx="13"/>
          </p:nvPr>
        </p:nvSpPr>
        <p:spPr>
          <a:xfrm>
            <a:off x="4645025" y="1859757"/>
            <a:ext cx="4041775" cy="654844"/>
          </a:xfrm>
          <a:prstGeom prst="rect">
            <a:avLst/>
          </a:prstGeom>
        </p:spPr>
        <p:txBody>
          <a:bodyPr lIns="0" tIns="0" rIns="0" bIns="0" anchor="ctr"/>
          <a:lstStyle/>
          <a:p>
            <a:pPr marL="0" indent="0">
              <a:spcBef>
                <a:spcPts val="500"/>
              </a:spcBef>
              <a:buSzTx/>
              <a:buFontTx/>
              <a:buNone/>
              <a:defRPr sz="2400">
                <a:solidFill>
                  <a:srgbClr val="DBF5F9"/>
                </a:solidFill>
              </a:defRPr>
            </a:pPr>
            <a:endParaRPr/>
          </a:p>
        </p:txBody>
      </p:sp>
      <p:sp>
        <p:nvSpPr>
          <p:cNvPr id="182"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olo titolo">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189"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190"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193" name="Gruppo"/>
          <p:cNvGrpSpPr/>
          <p:nvPr/>
        </p:nvGrpSpPr>
        <p:grpSpPr>
          <a:xfrm>
            <a:off x="-6097" y="-24384"/>
            <a:ext cx="9156194" cy="1048513"/>
            <a:chOff x="0" y="0"/>
            <a:chExt cx="9156192" cy="1048511"/>
          </a:xfrm>
        </p:grpSpPr>
        <p:pic>
          <p:nvPicPr>
            <p:cNvPr id="191"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192"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194" name="Titolo Testo"/>
          <p:cNvSpPr txBox="1">
            <a:spLocks noGrp="1"/>
          </p:cNvSpPr>
          <p:nvPr>
            <p:ph type="title"/>
          </p:nvPr>
        </p:nvSpPr>
        <p:spPr>
          <a:xfrm>
            <a:off x="457200" y="704087"/>
            <a:ext cx="8305800" cy="1143001"/>
          </a:xfrm>
          <a:prstGeom prst="rect">
            <a:avLst/>
          </a:prstGeom>
        </p:spPr>
        <p:txBody>
          <a:bodyPr lIns="0" tIns="0" rIns="0" bIns="0" anchor="b"/>
          <a:lstStyle>
            <a:lvl1pPr algn="l">
              <a:defRPr sz="5000">
                <a:solidFill>
                  <a:srgbClr val="DBF5F9"/>
                </a:solidFill>
              </a:defRPr>
            </a:lvl1pPr>
          </a:lstStyle>
          <a:p>
            <a:r>
              <a:t>Titolo Testo</a:t>
            </a:r>
          </a:p>
        </p:txBody>
      </p:sp>
      <p:sp>
        <p:nvSpPr>
          <p:cNvPr id="195"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Vuoto">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202"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203"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206" name="Gruppo"/>
          <p:cNvGrpSpPr/>
          <p:nvPr/>
        </p:nvGrpSpPr>
        <p:grpSpPr>
          <a:xfrm>
            <a:off x="-6097" y="-24384"/>
            <a:ext cx="9156194" cy="1048513"/>
            <a:chOff x="0" y="0"/>
            <a:chExt cx="9156192" cy="1048511"/>
          </a:xfrm>
        </p:grpSpPr>
        <p:pic>
          <p:nvPicPr>
            <p:cNvPr id="204"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205"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207"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0" name="Titolo Testo"/>
          <p:cNvSpPr txBox="1">
            <a:spLocks noGrp="1"/>
          </p:cNvSpPr>
          <p:nvPr>
            <p:ph type="title"/>
          </p:nvPr>
        </p:nvSpPr>
        <p:spPr>
          <a:prstGeom prst="rect">
            <a:avLst/>
          </a:prstGeom>
        </p:spPr>
        <p:txBody>
          <a:bodyPr/>
          <a:lstStyle/>
          <a:p>
            <a:r>
              <a:t>Titolo Testo</a:t>
            </a:r>
          </a:p>
        </p:txBody>
      </p:sp>
      <p:sp>
        <p:nvSpPr>
          <p:cNvPr id="2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ontenuto con didascalia">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214"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215"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218" name="Gruppo"/>
          <p:cNvGrpSpPr/>
          <p:nvPr/>
        </p:nvGrpSpPr>
        <p:grpSpPr>
          <a:xfrm>
            <a:off x="-6097" y="-24384"/>
            <a:ext cx="9156194" cy="1048513"/>
            <a:chOff x="0" y="0"/>
            <a:chExt cx="9156192" cy="1048511"/>
          </a:xfrm>
        </p:grpSpPr>
        <p:pic>
          <p:nvPicPr>
            <p:cNvPr id="216"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217"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219" name="Titolo Testo"/>
          <p:cNvSpPr txBox="1">
            <a:spLocks noGrp="1"/>
          </p:cNvSpPr>
          <p:nvPr>
            <p:ph type="title"/>
          </p:nvPr>
        </p:nvSpPr>
        <p:spPr>
          <a:xfrm>
            <a:off x="685800" y="514351"/>
            <a:ext cx="2743200" cy="1162051"/>
          </a:xfrm>
          <a:prstGeom prst="rect">
            <a:avLst/>
          </a:prstGeom>
        </p:spPr>
        <p:txBody>
          <a:bodyPr lIns="0" tIns="0" rIns="0" bIns="0" anchor="b"/>
          <a:lstStyle>
            <a:lvl1pPr algn="l">
              <a:defRPr sz="2600">
                <a:solidFill>
                  <a:srgbClr val="DBF5F9"/>
                </a:solidFill>
              </a:defRPr>
            </a:lvl1pPr>
          </a:lstStyle>
          <a:p>
            <a:r>
              <a:t>Titolo Testo</a:t>
            </a:r>
          </a:p>
        </p:txBody>
      </p:sp>
      <p:sp>
        <p:nvSpPr>
          <p:cNvPr id="220" name="Corpo livello uno…"/>
          <p:cNvSpPr txBox="1">
            <a:spLocks noGrp="1"/>
          </p:cNvSpPr>
          <p:nvPr>
            <p:ph type="body" sz="half" idx="1"/>
          </p:nvPr>
        </p:nvSpPr>
        <p:spPr>
          <a:xfrm>
            <a:off x="685800" y="1676400"/>
            <a:ext cx="2743200" cy="4572000"/>
          </a:xfrm>
          <a:prstGeom prst="rect">
            <a:avLst/>
          </a:prstGeom>
        </p:spPr>
        <p:txBody>
          <a:bodyPr lIns="18288" tIns="18288" rIns="18288" bIns="18288"/>
          <a:lstStyle>
            <a:lvl1pPr marL="0" indent="0">
              <a:spcBef>
                <a:spcPts val="300"/>
              </a:spcBef>
              <a:buSzTx/>
              <a:buFontTx/>
              <a:buNone/>
              <a:defRPr sz="1400">
                <a:solidFill>
                  <a:srgbClr val="FFFFFF"/>
                </a:solidFill>
              </a:defRPr>
            </a:lvl1pPr>
            <a:lvl2pPr marL="0" indent="639762">
              <a:spcBef>
                <a:spcPts val="300"/>
              </a:spcBef>
              <a:buSzTx/>
              <a:buFontTx/>
              <a:buNone/>
              <a:defRPr sz="1400">
                <a:solidFill>
                  <a:srgbClr val="FFFFFF"/>
                </a:solidFill>
              </a:defRPr>
            </a:lvl2pPr>
            <a:lvl3pPr marL="0" indent="914400">
              <a:spcBef>
                <a:spcPts val="300"/>
              </a:spcBef>
              <a:buSzTx/>
              <a:buFontTx/>
              <a:buNone/>
              <a:defRPr sz="1400">
                <a:solidFill>
                  <a:srgbClr val="FFFFFF"/>
                </a:solidFill>
              </a:defRPr>
            </a:lvl3pPr>
            <a:lvl4pPr marL="0" indent="1187450">
              <a:spcBef>
                <a:spcPts val="300"/>
              </a:spcBef>
              <a:buSzTx/>
              <a:buFontTx/>
              <a:buNone/>
              <a:defRPr sz="1400">
                <a:solidFill>
                  <a:srgbClr val="FFFFFF"/>
                </a:solidFill>
              </a:defRPr>
            </a:lvl4pPr>
            <a:lvl5pPr marL="0" indent="1462087">
              <a:spcBef>
                <a:spcPts val="300"/>
              </a:spcBef>
              <a:buSzTx/>
              <a:buFontTx/>
              <a:buNone/>
              <a:defRPr sz="1400">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221"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Immagine con didascalia">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228"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229"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232" name="Gruppo"/>
          <p:cNvGrpSpPr/>
          <p:nvPr/>
        </p:nvGrpSpPr>
        <p:grpSpPr>
          <a:xfrm>
            <a:off x="-6097" y="-24384"/>
            <a:ext cx="9156194" cy="1048513"/>
            <a:chOff x="0" y="0"/>
            <a:chExt cx="9156192" cy="1048511"/>
          </a:xfrm>
        </p:grpSpPr>
        <p:pic>
          <p:nvPicPr>
            <p:cNvPr id="230"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231"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233" name="Forma"/>
          <p:cNvSpPr/>
          <p:nvPr/>
        </p:nvSpPr>
        <p:spPr>
          <a:xfrm rot="420000" flipV="1">
            <a:off x="3165475" y="1108075"/>
            <a:ext cx="5257800" cy="4114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84" y="0"/>
                </a:lnTo>
                <a:lnTo>
                  <a:pt x="21600" y="788"/>
                </a:lnTo>
                <a:lnTo>
                  <a:pt x="21600" y="21600"/>
                </a:lnTo>
                <a:lnTo>
                  <a:pt x="0" y="21600"/>
                </a:lnTo>
                <a:lnTo>
                  <a:pt x="0" y="0"/>
                </a:lnTo>
                <a:close/>
              </a:path>
            </a:pathLst>
          </a:custGeom>
          <a:solidFill>
            <a:srgbClr val="FFFFFF"/>
          </a:solidFill>
          <a:ln w="3175" cap="rnd">
            <a:solidFill>
              <a:srgbClr val="C0C0C0"/>
            </a:solidFill>
          </a:ln>
          <a:effectLst>
            <a:outerShdw blurRad="63500" dist="38500" dir="7500000" rotWithShape="0">
              <a:srgbClr val="000000">
                <a:alpha val="25000"/>
              </a:srgbClr>
            </a:outerShdw>
          </a:effectLst>
        </p:spPr>
        <p:txBody>
          <a:bodyPr lIns="45719" rIns="45719" anchor="ctr"/>
          <a:lstStyle/>
          <a:p>
            <a:pPr algn="ctr" defTabSz="457200">
              <a:defRPr>
                <a:solidFill>
                  <a:srgbClr val="FFFFFF"/>
                </a:solidFill>
              </a:defRPr>
            </a:pPr>
            <a:endParaRPr/>
          </a:p>
        </p:txBody>
      </p:sp>
      <p:sp>
        <p:nvSpPr>
          <p:cNvPr id="234" name="Triangolo"/>
          <p:cNvSpPr/>
          <p:nvPr/>
        </p:nvSpPr>
        <p:spPr>
          <a:xfrm rot="420000" flipV="1">
            <a:off x="8004175" y="5359400"/>
            <a:ext cx="155575" cy="1555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solidFill>
              <a:srgbClr val="FFFFFF"/>
            </a:solidFill>
            <a:bevel/>
          </a:ln>
          <a:effectLst>
            <a:outerShdw dist="6350" dir="12899787" rotWithShape="0">
              <a:srgbClr val="808080">
                <a:alpha val="46999"/>
              </a:srgbClr>
            </a:outerShdw>
          </a:effectLst>
        </p:spPr>
        <p:txBody>
          <a:bodyPr lIns="45719" rIns="45719" anchor="ctr"/>
          <a:lstStyle/>
          <a:p>
            <a:pPr algn="ctr" defTabSz="457200">
              <a:defRPr>
                <a:solidFill>
                  <a:srgbClr val="FFFFFF"/>
                </a:solidFill>
              </a:defRPr>
            </a:pPr>
            <a:endParaRPr/>
          </a:p>
        </p:txBody>
      </p:sp>
      <p:sp>
        <p:nvSpPr>
          <p:cNvPr id="235" name="Forma"/>
          <p:cNvSpPr/>
          <p:nvPr/>
        </p:nvSpPr>
        <p:spPr>
          <a:xfrm flipV="1">
            <a:off x="-9525" y="5816600"/>
            <a:ext cx="9163050" cy="1041400"/>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236" name="Forma"/>
          <p:cNvSpPr/>
          <p:nvPr/>
        </p:nvSpPr>
        <p:spPr>
          <a:xfrm flipV="1">
            <a:off x="4381500" y="6250789"/>
            <a:ext cx="4762500" cy="607212"/>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sp>
        <p:nvSpPr>
          <p:cNvPr id="237" name="Titolo Testo"/>
          <p:cNvSpPr txBox="1">
            <a:spLocks noGrp="1"/>
          </p:cNvSpPr>
          <p:nvPr>
            <p:ph type="title"/>
          </p:nvPr>
        </p:nvSpPr>
        <p:spPr>
          <a:xfrm>
            <a:off x="609600" y="1176995"/>
            <a:ext cx="2212849" cy="1582623"/>
          </a:xfrm>
          <a:prstGeom prst="rect">
            <a:avLst/>
          </a:prstGeom>
        </p:spPr>
        <p:txBody>
          <a:bodyPr anchor="b"/>
          <a:lstStyle>
            <a:lvl1pPr algn="l">
              <a:defRPr sz="2000">
                <a:solidFill>
                  <a:srgbClr val="DBF5F9"/>
                </a:solidFill>
              </a:defRPr>
            </a:lvl1pPr>
          </a:lstStyle>
          <a:p>
            <a:r>
              <a:t>Titolo Testo</a:t>
            </a:r>
          </a:p>
        </p:txBody>
      </p:sp>
      <p:sp>
        <p:nvSpPr>
          <p:cNvPr id="238" name="Corpo livello uno…"/>
          <p:cNvSpPr txBox="1">
            <a:spLocks noGrp="1"/>
          </p:cNvSpPr>
          <p:nvPr>
            <p:ph type="body" sz="quarter" idx="1"/>
          </p:nvPr>
        </p:nvSpPr>
        <p:spPr>
          <a:xfrm>
            <a:off x="609600" y="2828785"/>
            <a:ext cx="2209800" cy="2179321"/>
          </a:xfrm>
          <a:prstGeom prst="rect">
            <a:avLst/>
          </a:prstGeom>
        </p:spPr>
        <p:txBody>
          <a:bodyPr/>
          <a:lstStyle>
            <a:lvl1pPr marL="0" indent="0">
              <a:spcBef>
                <a:spcPts val="200"/>
              </a:spcBef>
              <a:buSzTx/>
              <a:buFontTx/>
              <a:buNone/>
              <a:defRPr sz="1300">
                <a:solidFill>
                  <a:srgbClr val="FFFFFF"/>
                </a:solidFill>
              </a:defRPr>
            </a:lvl1pPr>
            <a:lvl2pPr marL="660268" indent="-266568">
              <a:spcBef>
                <a:spcPts val="200"/>
              </a:spcBef>
              <a:buSzPct val="85000"/>
              <a:buFontTx/>
              <a:buChar char="●"/>
              <a:defRPr sz="1300">
                <a:solidFill>
                  <a:srgbClr val="FFFFFF"/>
                </a:solidFill>
              </a:defRPr>
            </a:lvl2pPr>
            <a:lvl3pPr marL="988218" indent="-319881">
              <a:spcBef>
                <a:spcPts val="200"/>
              </a:spcBef>
              <a:buSzPct val="70000"/>
              <a:buFontTx/>
              <a:buChar char="●"/>
              <a:defRPr sz="1300">
                <a:solidFill>
                  <a:srgbClr val="FFFFFF"/>
                </a:solidFill>
              </a:defRPr>
            </a:lvl3pPr>
            <a:lvl4pPr marL="1280583" indent="-302683">
              <a:spcBef>
                <a:spcPts val="200"/>
              </a:spcBef>
              <a:buSzPct val="65000"/>
              <a:buFontTx/>
              <a:buChar char="●"/>
              <a:defRPr sz="1300">
                <a:solidFill>
                  <a:srgbClr val="FFFFFF"/>
                </a:solidFill>
              </a:defRPr>
            </a:lvl4pPr>
            <a:lvl5pPr marL="1555221" indent="-302683">
              <a:spcBef>
                <a:spcPts val="200"/>
              </a:spcBef>
              <a:buSzPct val="65000"/>
              <a:buFontTx/>
              <a:buChar char="●"/>
              <a:defRPr sz="1300">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239" name="Immagine"/>
          <p:cNvSpPr>
            <a:spLocks noGrp="1"/>
          </p:cNvSpPr>
          <p:nvPr>
            <p:ph type="pic" sz="half" idx="13"/>
          </p:nvPr>
        </p:nvSpPr>
        <p:spPr>
          <a:xfrm rot="420000">
            <a:off x="3485793" y="1199516"/>
            <a:ext cx="4617721" cy="3931922"/>
          </a:xfrm>
          <a:prstGeom prst="rect">
            <a:avLst/>
          </a:prstGeom>
          <a:ln w="3175" cap="rnd">
            <a:solidFill>
              <a:srgbClr val="C0C0C0"/>
            </a:solidFill>
            <a:round/>
          </a:ln>
        </p:spPr>
        <p:txBody>
          <a:bodyPr lIns="91439" rIns="91439">
            <a:noAutofit/>
          </a:bodyPr>
          <a:lstStyle/>
          <a:p>
            <a:endParaRPr/>
          </a:p>
        </p:txBody>
      </p:sp>
      <p:sp>
        <p:nvSpPr>
          <p:cNvPr id="240"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olo e testo verticale">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247"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248"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251" name="Gruppo"/>
          <p:cNvGrpSpPr/>
          <p:nvPr/>
        </p:nvGrpSpPr>
        <p:grpSpPr>
          <a:xfrm>
            <a:off x="-6097" y="-24384"/>
            <a:ext cx="9156194" cy="1048513"/>
            <a:chOff x="0" y="0"/>
            <a:chExt cx="9156192" cy="1048511"/>
          </a:xfrm>
        </p:grpSpPr>
        <p:pic>
          <p:nvPicPr>
            <p:cNvPr id="249"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250"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252" name="Titolo Testo"/>
          <p:cNvSpPr txBox="1">
            <a:spLocks noGrp="1"/>
          </p:cNvSpPr>
          <p:nvPr>
            <p:ph type="title"/>
          </p:nvPr>
        </p:nvSpPr>
        <p:spPr>
          <a:xfrm>
            <a:off x="457200" y="704850"/>
            <a:ext cx="8229600" cy="1143000"/>
          </a:xfrm>
          <a:prstGeom prst="rect">
            <a:avLst/>
          </a:prstGeom>
        </p:spPr>
        <p:txBody>
          <a:bodyPr lIns="0" tIns="0" rIns="0" bIns="0" anchor="b"/>
          <a:lstStyle>
            <a:lvl1pPr algn="l">
              <a:defRPr sz="5000">
                <a:solidFill>
                  <a:srgbClr val="DBF5F9"/>
                </a:solidFill>
              </a:defRPr>
            </a:lvl1pPr>
          </a:lstStyle>
          <a:p>
            <a:r>
              <a:t>Titolo Testo</a:t>
            </a:r>
          </a:p>
        </p:txBody>
      </p:sp>
      <p:sp>
        <p:nvSpPr>
          <p:cNvPr id="253" name="Corpo livello uno…"/>
          <p:cNvSpPr txBox="1">
            <a:spLocks noGrp="1"/>
          </p:cNvSpPr>
          <p:nvPr>
            <p:ph type="body" idx="1"/>
          </p:nvPr>
        </p:nvSpPr>
        <p:spPr>
          <a:xfrm>
            <a:off x="457200" y="1935163"/>
            <a:ext cx="8229600" cy="4389438"/>
          </a:xfrm>
          <a:prstGeom prst="rect">
            <a:avLst/>
          </a:prstGeom>
        </p:spPr>
        <p:txBody>
          <a:bodyPr/>
          <a:lstStyle>
            <a:lvl1pPr marL="273050" indent="-273050">
              <a:spcBef>
                <a:spcPts val="600"/>
              </a:spcBef>
              <a:buClr>
                <a:srgbClr val="0BD0D9"/>
              </a:buClr>
              <a:buSzPct val="95000"/>
              <a:buFontTx/>
              <a:buChar char="●"/>
              <a:defRPr sz="2600">
                <a:solidFill>
                  <a:srgbClr val="FFFFFF"/>
                </a:solidFill>
              </a:defRPr>
            </a:lvl1pPr>
            <a:lvl2pPr marL="660268" indent="-266568">
              <a:spcBef>
                <a:spcPts val="600"/>
              </a:spcBef>
              <a:buClr>
                <a:srgbClr val="0BD0D9"/>
              </a:buClr>
              <a:buSzPct val="85000"/>
              <a:buFontTx/>
              <a:buChar char="●"/>
              <a:defRPr sz="2600">
                <a:solidFill>
                  <a:srgbClr val="FFFFFF"/>
                </a:solidFill>
              </a:defRPr>
            </a:lvl2pPr>
            <a:lvl3pPr marL="972986" indent="-304649">
              <a:spcBef>
                <a:spcPts val="600"/>
              </a:spcBef>
              <a:buClr>
                <a:srgbClr val="0BD0D9"/>
              </a:buClr>
              <a:buSzPct val="70000"/>
              <a:buFontTx/>
              <a:buChar char="●"/>
              <a:defRPr sz="2600">
                <a:solidFill>
                  <a:srgbClr val="FFFFFF"/>
                </a:solidFill>
              </a:defRPr>
            </a:lvl3pPr>
            <a:lvl4pPr marL="1250314" indent="-272414">
              <a:spcBef>
                <a:spcPts val="600"/>
              </a:spcBef>
              <a:buClr>
                <a:srgbClr val="0BD0D9"/>
              </a:buClr>
              <a:buSzPct val="65000"/>
              <a:buFontTx/>
              <a:buChar char="●"/>
              <a:defRPr sz="2600">
                <a:solidFill>
                  <a:srgbClr val="FFFFFF"/>
                </a:solidFill>
              </a:defRPr>
            </a:lvl4pPr>
            <a:lvl5pPr marL="1524952" indent="-272414">
              <a:spcBef>
                <a:spcPts val="600"/>
              </a:spcBef>
              <a:buClr>
                <a:srgbClr val="0BD0D9"/>
              </a:buClr>
              <a:buSzPct val="65000"/>
              <a:buFontTx/>
              <a:buChar char="●"/>
              <a:defRPr sz="2600">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254"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olo verticale e testo">
    <p:bg>
      <p:bgPr>
        <a:gradFill flip="none" rotWithShape="1">
          <a:gsLst>
            <a:gs pos="0">
              <a:srgbClr val="0B5395"/>
            </a:gs>
            <a:gs pos="50439">
              <a:srgbClr val="91C6F7"/>
            </a:gs>
            <a:gs pos="64999">
              <a:srgbClr val="C8E3FB"/>
            </a:gs>
            <a:gs pos="100000">
              <a:srgbClr val="073763"/>
            </a:gs>
          </a:gsLst>
          <a:lin ang="18900000" scaled="0"/>
        </a:gradFill>
        <a:effectLst/>
      </p:bgPr>
    </p:bg>
    <p:spTree>
      <p:nvGrpSpPr>
        <p:cNvPr id="1" name=""/>
        <p:cNvGrpSpPr/>
        <p:nvPr/>
      </p:nvGrpSpPr>
      <p:grpSpPr>
        <a:xfrm>
          <a:off x="0" y="0"/>
          <a:ext cx="0" cy="0"/>
          <a:chOff x="0" y="0"/>
          <a:chExt cx="0" cy="0"/>
        </a:xfrm>
      </p:grpSpPr>
      <p:sp>
        <p:nvSpPr>
          <p:cNvPr id="261" name="Forma"/>
          <p:cNvSpPr/>
          <p:nvPr/>
        </p:nvSpPr>
        <p:spPr>
          <a:xfrm>
            <a:off x="-9525" y="-7939"/>
            <a:ext cx="9163050" cy="1041402"/>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45719" rIns="45719"/>
          <a:lstStyle/>
          <a:p>
            <a:pPr defTabSz="457200">
              <a:defRPr>
                <a:solidFill>
                  <a:srgbClr val="FFFFFF"/>
                </a:solidFill>
              </a:defRPr>
            </a:pPr>
            <a:endParaRPr/>
          </a:p>
        </p:txBody>
      </p:sp>
      <p:sp>
        <p:nvSpPr>
          <p:cNvPr id="262" name="Forma"/>
          <p:cNvSpPr/>
          <p:nvPr/>
        </p:nvSpPr>
        <p:spPr>
          <a:xfrm>
            <a:off x="4381500" y="-7938"/>
            <a:ext cx="4762500" cy="607213"/>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45719" rIns="45719"/>
          <a:lstStyle/>
          <a:p>
            <a:pPr defTabSz="457200">
              <a:defRPr>
                <a:solidFill>
                  <a:srgbClr val="FFFFFF"/>
                </a:solidFill>
              </a:defRPr>
            </a:pPr>
            <a:endParaRPr/>
          </a:p>
        </p:txBody>
      </p:sp>
      <p:grpSp>
        <p:nvGrpSpPr>
          <p:cNvPr id="265" name="Gruppo"/>
          <p:cNvGrpSpPr/>
          <p:nvPr/>
        </p:nvGrpSpPr>
        <p:grpSpPr>
          <a:xfrm>
            <a:off x="-6097" y="-24384"/>
            <a:ext cx="9156194" cy="1048513"/>
            <a:chOff x="0" y="0"/>
            <a:chExt cx="9156192" cy="1048511"/>
          </a:xfrm>
        </p:grpSpPr>
        <p:pic>
          <p:nvPicPr>
            <p:cNvPr id="263" name="image2.png" descr="image2.png"/>
            <p:cNvPicPr>
              <a:picLocks noChangeAspect="1"/>
            </p:cNvPicPr>
            <p:nvPr/>
          </p:nvPicPr>
          <p:blipFill>
            <a:blip r:embed="rId2"/>
            <a:stretch>
              <a:fillRect/>
            </a:stretch>
          </p:blipFill>
          <p:spPr>
            <a:xfrm>
              <a:off x="0" y="0"/>
              <a:ext cx="9137905" cy="1048512"/>
            </a:xfrm>
            <a:prstGeom prst="rect">
              <a:avLst/>
            </a:prstGeom>
            <a:ln w="12700" cap="flat">
              <a:noFill/>
              <a:miter lim="400000"/>
            </a:ln>
            <a:effectLst/>
          </p:spPr>
        </p:pic>
        <p:pic>
          <p:nvPicPr>
            <p:cNvPr id="264" name="image3.png" descr="image3.png"/>
            <p:cNvPicPr>
              <a:picLocks noChangeAspect="1"/>
            </p:cNvPicPr>
            <p:nvPr/>
          </p:nvPicPr>
          <p:blipFill>
            <a:blip r:embed="rId3"/>
            <a:stretch>
              <a:fillRect/>
            </a:stretch>
          </p:blipFill>
          <p:spPr>
            <a:xfrm>
              <a:off x="0" y="73151"/>
              <a:ext cx="9156193" cy="908305"/>
            </a:xfrm>
            <a:prstGeom prst="rect">
              <a:avLst/>
            </a:prstGeom>
            <a:ln w="12700" cap="flat">
              <a:noFill/>
              <a:miter lim="400000"/>
            </a:ln>
            <a:effectLst/>
          </p:spPr>
        </p:pic>
      </p:grpSp>
      <p:sp>
        <p:nvSpPr>
          <p:cNvPr id="266" name="Titolo Testo"/>
          <p:cNvSpPr txBox="1">
            <a:spLocks noGrp="1"/>
          </p:cNvSpPr>
          <p:nvPr>
            <p:ph type="title"/>
          </p:nvPr>
        </p:nvSpPr>
        <p:spPr>
          <a:xfrm>
            <a:off x="6629400" y="914400"/>
            <a:ext cx="2057400" cy="5211764"/>
          </a:xfrm>
          <a:prstGeom prst="rect">
            <a:avLst/>
          </a:prstGeom>
        </p:spPr>
        <p:txBody>
          <a:bodyPr lIns="0" tIns="0" rIns="0" bIns="0" anchor="b"/>
          <a:lstStyle>
            <a:lvl1pPr algn="l">
              <a:defRPr sz="5000">
                <a:solidFill>
                  <a:srgbClr val="DBF5F9"/>
                </a:solidFill>
              </a:defRPr>
            </a:lvl1pPr>
          </a:lstStyle>
          <a:p>
            <a:r>
              <a:t>Titolo Testo</a:t>
            </a:r>
          </a:p>
        </p:txBody>
      </p:sp>
      <p:sp>
        <p:nvSpPr>
          <p:cNvPr id="267" name="Corpo livello uno…"/>
          <p:cNvSpPr txBox="1">
            <a:spLocks noGrp="1"/>
          </p:cNvSpPr>
          <p:nvPr>
            <p:ph type="body" idx="1"/>
          </p:nvPr>
        </p:nvSpPr>
        <p:spPr>
          <a:xfrm>
            <a:off x="457200" y="914400"/>
            <a:ext cx="6019800" cy="5211764"/>
          </a:xfrm>
          <a:prstGeom prst="rect">
            <a:avLst/>
          </a:prstGeom>
        </p:spPr>
        <p:txBody>
          <a:bodyPr/>
          <a:lstStyle>
            <a:lvl1pPr marL="273050" indent="-273050">
              <a:spcBef>
                <a:spcPts val="600"/>
              </a:spcBef>
              <a:buClr>
                <a:srgbClr val="0BD0D9"/>
              </a:buClr>
              <a:buSzPct val="95000"/>
              <a:buFontTx/>
              <a:buChar char="●"/>
              <a:defRPr sz="2600">
                <a:solidFill>
                  <a:srgbClr val="FFFFFF"/>
                </a:solidFill>
              </a:defRPr>
            </a:lvl1pPr>
            <a:lvl2pPr marL="660268" indent="-266568">
              <a:spcBef>
                <a:spcPts val="600"/>
              </a:spcBef>
              <a:buClr>
                <a:srgbClr val="0BD0D9"/>
              </a:buClr>
              <a:buSzPct val="85000"/>
              <a:buFontTx/>
              <a:buChar char="●"/>
              <a:defRPr sz="2600">
                <a:solidFill>
                  <a:srgbClr val="FFFFFF"/>
                </a:solidFill>
              </a:defRPr>
            </a:lvl2pPr>
            <a:lvl3pPr marL="972986" indent="-304649">
              <a:spcBef>
                <a:spcPts val="600"/>
              </a:spcBef>
              <a:buClr>
                <a:srgbClr val="0BD0D9"/>
              </a:buClr>
              <a:buSzPct val="70000"/>
              <a:buFontTx/>
              <a:buChar char="●"/>
              <a:defRPr sz="2600">
                <a:solidFill>
                  <a:srgbClr val="FFFFFF"/>
                </a:solidFill>
              </a:defRPr>
            </a:lvl3pPr>
            <a:lvl4pPr marL="1250314" indent="-272414">
              <a:spcBef>
                <a:spcPts val="600"/>
              </a:spcBef>
              <a:buClr>
                <a:srgbClr val="0BD0D9"/>
              </a:buClr>
              <a:buSzPct val="65000"/>
              <a:buFontTx/>
              <a:buChar char="●"/>
              <a:defRPr sz="2600">
                <a:solidFill>
                  <a:srgbClr val="FFFFFF"/>
                </a:solidFill>
              </a:defRPr>
            </a:lvl4pPr>
            <a:lvl5pPr marL="1524952" indent="-272414">
              <a:spcBef>
                <a:spcPts val="600"/>
              </a:spcBef>
              <a:buClr>
                <a:srgbClr val="0BD0D9"/>
              </a:buClr>
              <a:buSzPct val="65000"/>
              <a:buFontTx/>
              <a:buChar char="●"/>
              <a:defRPr sz="2600">
                <a:solidFill>
                  <a:srgbClr val="FFFFFF"/>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268" name="Numero diapositiva"/>
          <p:cNvSpPr txBox="1">
            <a:spLocks noGrp="1"/>
          </p:cNvSpPr>
          <p:nvPr>
            <p:ph type="sldNum" sz="quarter" idx="2"/>
          </p:nvPr>
        </p:nvSpPr>
        <p:spPr>
          <a:xfrm>
            <a:off x="8519616" y="6543674"/>
            <a:ext cx="167184" cy="177801"/>
          </a:xfrm>
          <a:prstGeom prst="rect">
            <a:avLst/>
          </a:prstGeom>
        </p:spPr>
        <p:txBody>
          <a:bodyPr lIns="0" tIns="0" rIns="0" bIns="0" anchor="b"/>
          <a:lstStyle>
            <a:lvl1pPr>
              <a:defRPr>
                <a:solidFill>
                  <a:srgbClr val="D1EAEE"/>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iapositiva titolo">
    <p:bg>
      <p:bgPr>
        <a:solidFill>
          <a:srgbClr val="FFFFFF"/>
        </a:solidFill>
        <a:effectLst/>
      </p:bgPr>
    </p:bg>
    <p:spTree>
      <p:nvGrpSpPr>
        <p:cNvPr id="1" name=""/>
        <p:cNvGrpSpPr/>
        <p:nvPr/>
      </p:nvGrpSpPr>
      <p:grpSpPr>
        <a:xfrm>
          <a:off x="0" y="0"/>
          <a:ext cx="0" cy="0"/>
          <a:chOff x="0" y="0"/>
          <a:chExt cx="0" cy="0"/>
        </a:xfrm>
      </p:grpSpPr>
      <p:sp>
        <p:nvSpPr>
          <p:cNvPr id="275"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276" name="Titolo Testo"/>
          <p:cNvSpPr txBox="1">
            <a:spLocks noGrp="1"/>
          </p:cNvSpPr>
          <p:nvPr>
            <p:ph type="title"/>
          </p:nvPr>
        </p:nvSpPr>
        <p:spPr>
          <a:xfrm>
            <a:off x="685800" y="2130425"/>
            <a:ext cx="7772400" cy="1470025"/>
          </a:xfrm>
          <a:prstGeom prst="rect">
            <a:avLst/>
          </a:prstGeom>
          <a:effectLst>
            <a:outerShdw dist="35921" dir="2700000" rotWithShape="0">
              <a:srgbClr val="000000"/>
            </a:outerShdw>
          </a:effectLst>
        </p:spPr>
        <p:txBody>
          <a:bodyPr/>
          <a:lstStyle>
            <a:lvl1pPr>
              <a:defRPr sz="3200" b="1">
                <a:solidFill>
                  <a:srgbClr val="FF6600"/>
                </a:solidFill>
                <a:latin typeface="AvantGarde"/>
                <a:ea typeface="AvantGarde"/>
                <a:cs typeface="AvantGarde"/>
                <a:sym typeface="AvantGarde"/>
              </a:defRPr>
            </a:lvl1pPr>
          </a:lstStyle>
          <a:p>
            <a:r>
              <a:t>Titolo Testo</a:t>
            </a:r>
          </a:p>
        </p:txBody>
      </p:sp>
      <p:sp>
        <p:nvSpPr>
          <p:cNvPr id="277" name="Corpo livello uno…"/>
          <p:cNvSpPr txBox="1">
            <a:spLocks noGrp="1"/>
          </p:cNvSpPr>
          <p:nvPr>
            <p:ph type="body" sz="quarter" idx="1"/>
          </p:nvPr>
        </p:nvSpPr>
        <p:spPr>
          <a:xfrm>
            <a:off x="1371600" y="3886200"/>
            <a:ext cx="6400800" cy="1752600"/>
          </a:xfrm>
          <a:prstGeom prst="rect">
            <a:avLst/>
          </a:prstGeom>
        </p:spPr>
        <p:txBody>
          <a:bodyPr/>
          <a:lstStyle>
            <a:lvl1pPr marL="0" indent="0" algn="ctr">
              <a:spcBef>
                <a:spcPts val="500"/>
              </a:spcBef>
              <a:buSzTx/>
              <a:buFontTx/>
              <a:buNone/>
              <a:defRPr sz="2400" b="1">
                <a:solidFill>
                  <a:srgbClr val="000066"/>
                </a:solidFill>
                <a:latin typeface="Arial"/>
                <a:ea typeface="Arial"/>
                <a:cs typeface="Arial"/>
                <a:sym typeface="Arial"/>
              </a:defRPr>
            </a:lvl1pPr>
            <a:lvl2pPr marL="0" indent="457200" algn="ctr">
              <a:spcBef>
                <a:spcPts val="500"/>
              </a:spcBef>
              <a:buSzTx/>
              <a:buFontTx/>
              <a:buNone/>
              <a:defRPr sz="2400" b="1">
                <a:solidFill>
                  <a:srgbClr val="000066"/>
                </a:solidFill>
                <a:latin typeface="Arial"/>
                <a:ea typeface="Arial"/>
                <a:cs typeface="Arial"/>
                <a:sym typeface="Arial"/>
              </a:defRPr>
            </a:lvl2pPr>
            <a:lvl3pPr marL="0" indent="914400" algn="ctr">
              <a:spcBef>
                <a:spcPts val="500"/>
              </a:spcBef>
              <a:buSzTx/>
              <a:buFontTx/>
              <a:buNone/>
              <a:defRPr sz="2400" b="1">
                <a:solidFill>
                  <a:srgbClr val="000066"/>
                </a:solidFill>
                <a:latin typeface="Arial"/>
                <a:ea typeface="Arial"/>
                <a:cs typeface="Arial"/>
                <a:sym typeface="Arial"/>
              </a:defRPr>
            </a:lvl3pPr>
            <a:lvl4pPr marL="0" indent="1371600" algn="ctr">
              <a:spcBef>
                <a:spcPts val="500"/>
              </a:spcBef>
              <a:buSzTx/>
              <a:buFontTx/>
              <a:buNone/>
              <a:defRPr sz="2400" b="1">
                <a:solidFill>
                  <a:srgbClr val="000066"/>
                </a:solidFill>
                <a:latin typeface="Arial"/>
                <a:ea typeface="Arial"/>
                <a:cs typeface="Arial"/>
                <a:sym typeface="Arial"/>
              </a:defRPr>
            </a:lvl4pPr>
            <a:lvl5pPr marL="0" indent="1828800" algn="ctr">
              <a:spcBef>
                <a:spcPts val="500"/>
              </a:spcBef>
              <a:buSzTx/>
              <a:buFontTx/>
              <a:buNone/>
              <a:defRPr sz="2400" b="1">
                <a:solidFill>
                  <a:srgbClr val="000066"/>
                </a:solidFill>
                <a:latin typeface="Arial"/>
                <a:ea typeface="Arial"/>
                <a:cs typeface="Arial"/>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278"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olo e contenuto">
    <p:bg>
      <p:bgPr>
        <a:solidFill>
          <a:srgbClr val="FFFFFF"/>
        </a:solidFill>
        <a:effectLst/>
      </p:bgPr>
    </p:bg>
    <p:spTree>
      <p:nvGrpSpPr>
        <p:cNvPr id="1" name=""/>
        <p:cNvGrpSpPr/>
        <p:nvPr/>
      </p:nvGrpSpPr>
      <p:grpSpPr>
        <a:xfrm>
          <a:off x="0" y="0"/>
          <a:ext cx="0" cy="0"/>
          <a:chOff x="0" y="0"/>
          <a:chExt cx="0" cy="0"/>
        </a:xfrm>
      </p:grpSpPr>
      <p:sp>
        <p:nvSpPr>
          <p:cNvPr id="285"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286" name="Titolo Testo"/>
          <p:cNvSpPr txBox="1">
            <a:spLocks noGrp="1"/>
          </p:cNvSpPr>
          <p:nvPr>
            <p:ph type="title"/>
          </p:nvPr>
        </p:nvSpPr>
        <p:spPr>
          <a:xfrm>
            <a:off x="685800" y="465137"/>
            <a:ext cx="7772400" cy="1143001"/>
          </a:xfrm>
          <a:prstGeom prst="rect">
            <a:avLst/>
          </a:prstGeom>
          <a:effectLst>
            <a:outerShdw dist="35921" dir="2700000" rotWithShape="0">
              <a:srgbClr val="000000"/>
            </a:outerShdw>
          </a:effectLst>
        </p:spPr>
        <p:txBody>
          <a:bodyPr/>
          <a:lstStyle>
            <a:lvl1pPr>
              <a:defRPr sz="3200" b="1">
                <a:solidFill>
                  <a:srgbClr val="FF6600"/>
                </a:solidFill>
                <a:latin typeface="AvantGarde"/>
                <a:ea typeface="AvantGarde"/>
                <a:cs typeface="AvantGarde"/>
                <a:sym typeface="AvantGarde"/>
              </a:defRPr>
            </a:lvl1pPr>
          </a:lstStyle>
          <a:p>
            <a:r>
              <a:t>Titolo Testo</a:t>
            </a:r>
          </a:p>
        </p:txBody>
      </p:sp>
      <p:sp>
        <p:nvSpPr>
          <p:cNvPr id="287" name="Corpo livello uno…"/>
          <p:cNvSpPr txBox="1">
            <a:spLocks noGrp="1"/>
          </p:cNvSpPr>
          <p:nvPr>
            <p:ph type="body" idx="1"/>
          </p:nvPr>
        </p:nvSpPr>
        <p:spPr>
          <a:xfrm>
            <a:off x="685800" y="2106613"/>
            <a:ext cx="7772400" cy="4114801"/>
          </a:xfrm>
          <a:prstGeom prst="rect">
            <a:avLst/>
          </a:prstGeom>
        </p:spPr>
        <p:txBody>
          <a:bodyPr/>
          <a:lstStyle>
            <a:lvl1pPr>
              <a:spcBef>
                <a:spcPts val="500"/>
              </a:spcBef>
              <a:buClr>
                <a:srgbClr val="FF6600"/>
              </a:buClr>
              <a:buSzPct val="150000"/>
              <a:buFontTx/>
              <a:defRPr sz="2400" b="1">
                <a:solidFill>
                  <a:srgbClr val="000066"/>
                </a:solidFill>
                <a:latin typeface="Arial"/>
                <a:ea typeface="Arial"/>
                <a:cs typeface="Arial"/>
                <a:sym typeface="Arial"/>
              </a:defRPr>
            </a:lvl1pPr>
            <a:lvl2pPr marL="742950" indent="-285750">
              <a:spcBef>
                <a:spcPts val="500"/>
              </a:spcBef>
              <a:buClr>
                <a:srgbClr val="FF6600"/>
              </a:buClr>
              <a:buSzPct val="150000"/>
              <a:buFontTx/>
              <a:defRPr sz="2400" b="1">
                <a:solidFill>
                  <a:srgbClr val="000066"/>
                </a:solidFill>
                <a:latin typeface="Arial"/>
                <a:ea typeface="Arial"/>
                <a:cs typeface="Arial"/>
                <a:sym typeface="Arial"/>
              </a:defRPr>
            </a:lvl2pPr>
            <a:lvl3pPr marL="1143000" indent="-228600">
              <a:spcBef>
                <a:spcPts val="500"/>
              </a:spcBef>
              <a:buClr>
                <a:srgbClr val="FF6600"/>
              </a:buClr>
              <a:buSzPct val="150000"/>
              <a:buFontTx/>
              <a:defRPr sz="2400" b="1">
                <a:solidFill>
                  <a:srgbClr val="000066"/>
                </a:solidFill>
                <a:latin typeface="Arial"/>
                <a:ea typeface="Arial"/>
                <a:cs typeface="Arial"/>
                <a:sym typeface="Arial"/>
              </a:defRPr>
            </a:lvl3pPr>
            <a:lvl4pPr marL="1600200" indent="-228600">
              <a:spcBef>
                <a:spcPts val="500"/>
              </a:spcBef>
              <a:buClr>
                <a:srgbClr val="FF6600"/>
              </a:buClr>
              <a:buSzPct val="150000"/>
              <a:buFontTx/>
              <a:defRPr sz="2400" b="1">
                <a:solidFill>
                  <a:srgbClr val="000066"/>
                </a:solidFill>
                <a:latin typeface="Arial"/>
                <a:ea typeface="Arial"/>
                <a:cs typeface="Arial"/>
                <a:sym typeface="Arial"/>
              </a:defRPr>
            </a:lvl4pPr>
            <a:lvl5pPr marL="2057400" indent="-228600">
              <a:spcBef>
                <a:spcPts val="500"/>
              </a:spcBef>
              <a:buClr>
                <a:srgbClr val="FF6600"/>
              </a:buClr>
              <a:buSzPct val="150000"/>
              <a:buFontTx/>
              <a:defRPr sz="2400" b="1">
                <a:solidFill>
                  <a:srgbClr val="000066"/>
                </a:solidFill>
                <a:latin typeface="Arial"/>
                <a:ea typeface="Arial"/>
                <a:cs typeface="Arial"/>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288"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Intestazione sezione">
    <p:bg>
      <p:bgPr>
        <a:solidFill>
          <a:srgbClr val="FFFFFF"/>
        </a:solidFill>
        <a:effectLst/>
      </p:bgPr>
    </p:bg>
    <p:spTree>
      <p:nvGrpSpPr>
        <p:cNvPr id="1" name=""/>
        <p:cNvGrpSpPr/>
        <p:nvPr/>
      </p:nvGrpSpPr>
      <p:grpSpPr>
        <a:xfrm>
          <a:off x="0" y="0"/>
          <a:ext cx="0" cy="0"/>
          <a:chOff x="0" y="0"/>
          <a:chExt cx="0" cy="0"/>
        </a:xfrm>
      </p:grpSpPr>
      <p:sp>
        <p:nvSpPr>
          <p:cNvPr id="295"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296" name="Titolo Testo"/>
          <p:cNvSpPr txBox="1">
            <a:spLocks noGrp="1"/>
          </p:cNvSpPr>
          <p:nvPr>
            <p:ph type="title"/>
          </p:nvPr>
        </p:nvSpPr>
        <p:spPr>
          <a:xfrm>
            <a:off x="722312" y="4406900"/>
            <a:ext cx="7772401" cy="1362075"/>
          </a:xfrm>
          <a:prstGeom prst="rect">
            <a:avLst/>
          </a:prstGeom>
          <a:effectLst>
            <a:outerShdw dist="35921" dir="2700000" rotWithShape="0">
              <a:srgbClr val="000000"/>
            </a:outerShdw>
          </a:effectLst>
        </p:spPr>
        <p:txBody>
          <a:bodyPr anchor="t"/>
          <a:lstStyle>
            <a:lvl1pPr algn="l">
              <a:defRPr sz="4000" b="1" cap="all">
                <a:solidFill>
                  <a:srgbClr val="FF6600"/>
                </a:solidFill>
                <a:latin typeface="AvantGarde"/>
                <a:ea typeface="AvantGarde"/>
                <a:cs typeface="AvantGarde"/>
                <a:sym typeface="AvantGarde"/>
              </a:defRPr>
            </a:lvl1pPr>
          </a:lstStyle>
          <a:p>
            <a:r>
              <a:t>Titolo Testo</a:t>
            </a:r>
          </a:p>
        </p:txBody>
      </p:sp>
      <p:sp>
        <p:nvSpPr>
          <p:cNvPr id="297" name="Corpo livello uno…"/>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b="1">
                <a:solidFill>
                  <a:srgbClr val="000066"/>
                </a:solidFill>
                <a:latin typeface="Arial"/>
                <a:ea typeface="Arial"/>
                <a:cs typeface="Arial"/>
                <a:sym typeface="Arial"/>
              </a:defRPr>
            </a:lvl1pPr>
            <a:lvl2pPr marL="0" indent="457200">
              <a:spcBef>
                <a:spcPts val="400"/>
              </a:spcBef>
              <a:buSzTx/>
              <a:buFontTx/>
              <a:buNone/>
              <a:defRPr sz="2000" b="1">
                <a:solidFill>
                  <a:srgbClr val="000066"/>
                </a:solidFill>
                <a:latin typeface="Arial"/>
                <a:ea typeface="Arial"/>
                <a:cs typeface="Arial"/>
                <a:sym typeface="Arial"/>
              </a:defRPr>
            </a:lvl2pPr>
            <a:lvl3pPr marL="0" indent="914400">
              <a:spcBef>
                <a:spcPts val="400"/>
              </a:spcBef>
              <a:buSzTx/>
              <a:buFontTx/>
              <a:buNone/>
              <a:defRPr sz="2000" b="1">
                <a:solidFill>
                  <a:srgbClr val="000066"/>
                </a:solidFill>
                <a:latin typeface="Arial"/>
                <a:ea typeface="Arial"/>
                <a:cs typeface="Arial"/>
                <a:sym typeface="Arial"/>
              </a:defRPr>
            </a:lvl3pPr>
            <a:lvl4pPr marL="0" indent="1371600">
              <a:spcBef>
                <a:spcPts val="400"/>
              </a:spcBef>
              <a:buSzTx/>
              <a:buFontTx/>
              <a:buNone/>
              <a:defRPr sz="2000" b="1">
                <a:solidFill>
                  <a:srgbClr val="000066"/>
                </a:solidFill>
                <a:latin typeface="Arial"/>
                <a:ea typeface="Arial"/>
                <a:cs typeface="Arial"/>
                <a:sym typeface="Arial"/>
              </a:defRPr>
            </a:lvl4pPr>
            <a:lvl5pPr marL="0" indent="1828800">
              <a:spcBef>
                <a:spcPts val="400"/>
              </a:spcBef>
              <a:buSzTx/>
              <a:buFontTx/>
              <a:buNone/>
              <a:defRPr sz="2000" b="1">
                <a:solidFill>
                  <a:srgbClr val="000066"/>
                </a:solidFill>
                <a:latin typeface="Arial"/>
                <a:ea typeface="Arial"/>
                <a:cs typeface="Arial"/>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298"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ue contenuti">
    <p:bg>
      <p:bgPr>
        <a:solidFill>
          <a:srgbClr val="FFFFFF"/>
        </a:solidFill>
        <a:effectLst/>
      </p:bgPr>
    </p:bg>
    <p:spTree>
      <p:nvGrpSpPr>
        <p:cNvPr id="1" name=""/>
        <p:cNvGrpSpPr/>
        <p:nvPr/>
      </p:nvGrpSpPr>
      <p:grpSpPr>
        <a:xfrm>
          <a:off x="0" y="0"/>
          <a:ext cx="0" cy="0"/>
          <a:chOff x="0" y="0"/>
          <a:chExt cx="0" cy="0"/>
        </a:xfrm>
      </p:grpSpPr>
      <p:sp>
        <p:nvSpPr>
          <p:cNvPr id="305"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306" name="Titolo Testo"/>
          <p:cNvSpPr txBox="1">
            <a:spLocks noGrp="1"/>
          </p:cNvSpPr>
          <p:nvPr>
            <p:ph type="title"/>
          </p:nvPr>
        </p:nvSpPr>
        <p:spPr>
          <a:xfrm>
            <a:off x="685800" y="465137"/>
            <a:ext cx="7772400" cy="1143001"/>
          </a:xfrm>
          <a:prstGeom prst="rect">
            <a:avLst/>
          </a:prstGeom>
          <a:effectLst>
            <a:outerShdw dist="35921" dir="2700000" rotWithShape="0">
              <a:srgbClr val="000000"/>
            </a:outerShdw>
          </a:effectLst>
        </p:spPr>
        <p:txBody>
          <a:bodyPr/>
          <a:lstStyle>
            <a:lvl1pPr>
              <a:defRPr sz="3200" b="1">
                <a:solidFill>
                  <a:srgbClr val="FF6600"/>
                </a:solidFill>
                <a:latin typeface="AvantGarde"/>
                <a:ea typeface="AvantGarde"/>
                <a:cs typeface="AvantGarde"/>
                <a:sym typeface="AvantGarde"/>
              </a:defRPr>
            </a:lvl1pPr>
          </a:lstStyle>
          <a:p>
            <a:r>
              <a:t>Titolo Testo</a:t>
            </a:r>
          </a:p>
        </p:txBody>
      </p:sp>
      <p:sp>
        <p:nvSpPr>
          <p:cNvPr id="307" name="Corpo livello uno…"/>
          <p:cNvSpPr txBox="1">
            <a:spLocks noGrp="1"/>
          </p:cNvSpPr>
          <p:nvPr>
            <p:ph type="body" sz="half" idx="1"/>
          </p:nvPr>
        </p:nvSpPr>
        <p:spPr>
          <a:xfrm>
            <a:off x="685800" y="2106613"/>
            <a:ext cx="3810000" cy="4114801"/>
          </a:xfrm>
          <a:prstGeom prst="rect">
            <a:avLst/>
          </a:prstGeom>
        </p:spPr>
        <p:txBody>
          <a:bodyPr/>
          <a:lstStyle>
            <a:lvl1pPr>
              <a:spcBef>
                <a:spcPts val="600"/>
              </a:spcBef>
              <a:buClr>
                <a:srgbClr val="FF6600"/>
              </a:buClr>
              <a:buSzPct val="150000"/>
              <a:buFontTx/>
              <a:defRPr sz="2800" b="1">
                <a:solidFill>
                  <a:srgbClr val="000066"/>
                </a:solidFill>
                <a:latin typeface="Arial"/>
                <a:ea typeface="Arial"/>
                <a:cs typeface="Arial"/>
                <a:sym typeface="Arial"/>
              </a:defRPr>
            </a:lvl1pPr>
            <a:lvl2pPr marL="790575" indent="-333375">
              <a:spcBef>
                <a:spcPts val="600"/>
              </a:spcBef>
              <a:buClr>
                <a:srgbClr val="FF6600"/>
              </a:buClr>
              <a:buSzPct val="150000"/>
              <a:buFontTx/>
              <a:defRPr sz="2800" b="1">
                <a:solidFill>
                  <a:srgbClr val="000066"/>
                </a:solidFill>
                <a:latin typeface="Arial"/>
                <a:ea typeface="Arial"/>
                <a:cs typeface="Arial"/>
                <a:sym typeface="Arial"/>
              </a:defRPr>
            </a:lvl2pPr>
            <a:lvl3pPr marL="1234439" indent="-320039">
              <a:spcBef>
                <a:spcPts val="600"/>
              </a:spcBef>
              <a:buClr>
                <a:srgbClr val="FF6600"/>
              </a:buClr>
              <a:buSzPct val="150000"/>
              <a:buFontTx/>
              <a:defRPr sz="2800" b="1">
                <a:solidFill>
                  <a:srgbClr val="000066"/>
                </a:solidFill>
                <a:latin typeface="Arial"/>
                <a:ea typeface="Arial"/>
                <a:cs typeface="Arial"/>
                <a:sym typeface="Arial"/>
              </a:defRPr>
            </a:lvl3pPr>
            <a:lvl4pPr marL="1727200" indent="-355600">
              <a:spcBef>
                <a:spcPts val="600"/>
              </a:spcBef>
              <a:buClr>
                <a:srgbClr val="FF6600"/>
              </a:buClr>
              <a:buSzPct val="150000"/>
              <a:buFontTx/>
              <a:defRPr sz="2800" b="1">
                <a:solidFill>
                  <a:srgbClr val="000066"/>
                </a:solidFill>
                <a:latin typeface="Arial"/>
                <a:ea typeface="Arial"/>
                <a:cs typeface="Arial"/>
                <a:sym typeface="Arial"/>
              </a:defRPr>
            </a:lvl4pPr>
            <a:lvl5pPr marL="2184400" indent="-355600">
              <a:spcBef>
                <a:spcPts val="600"/>
              </a:spcBef>
              <a:buClr>
                <a:srgbClr val="FF6600"/>
              </a:buClr>
              <a:buSzPct val="150000"/>
              <a:buFontTx/>
              <a:defRPr sz="2800" b="1">
                <a:solidFill>
                  <a:srgbClr val="000066"/>
                </a:solidFill>
                <a:latin typeface="Arial"/>
                <a:ea typeface="Arial"/>
                <a:cs typeface="Arial"/>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08"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nfronto">
    <p:bg>
      <p:bgPr>
        <a:solidFill>
          <a:srgbClr val="FFFFFF"/>
        </a:solidFill>
        <a:effectLst/>
      </p:bgPr>
    </p:bg>
    <p:spTree>
      <p:nvGrpSpPr>
        <p:cNvPr id="1" name=""/>
        <p:cNvGrpSpPr/>
        <p:nvPr/>
      </p:nvGrpSpPr>
      <p:grpSpPr>
        <a:xfrm>
          <a:off x="0" y="0"/>
          <a:ext cx="0" cy="0"/>
          <a:chOff x="0" y="0"/>
          <a:chExt cx="0" cy="0"/>
        </a:xfrm>
      </p:grpSpPr>
      <p:sp>
        <p:nvSpPr>
          <p:cNvPr id="315"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316" name="Titolo Testo"/>
          <p:cNvSpPr txBox="1">
            <a:spLocks noGrp="1"/>
          </p:cNvSpPr>
          <p:nvPr>
            <p:ph type="title"/>
          </p:nvPr>
        </p:nvSpPr>
        <p:spPr>
          <a:prstGeom prst="rect">
            <a:avLst/>
          </a:prstGeom>
          <a:effectLst>
            <a:outerShdw dist="35921" dir="2700000" rotWithShape="0">
              <a:srgbClr val="000000"/>
            </a:outerShdw>
          </a:effectLst>
        </p:spPr>
        <p:txBody>
          <a:bodyPr/>
          <a:lstStyle>
            <a:lvl1pPr>
              <a:defRPr sz="3200" b="1">
                <a:solidFill>
                  <a:srgbClr val="FF6600"/>
                </a:solidFill>
                <a:latin typeface="AvantGarde"/>
                <a:ea typeface="AvantGarde"/>
                <a:cs typeface="AvantGarde"/>
                <a:sym typeface="AvantGarde"/>
              </a:defRPr>
            </a:lvl1pPr>
          </a:lstStyle>
          <a:p>
            <a:r>
              <a:t>Titolo Testo</a:t>
            </a:r>
          </a:p>
        </p:txBody>
      </p:sp>
      <p:sp>
        <p:nvSpPr>
          <p:cNvPr id="317" name="Corpo livello uno…"/>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solidFill>
                  <a:srgbClr val="000066"/>
                </a:solidFill>
                <a:latin typeface="Arial"/>
                <a:ea typeface="Arial"/>
                <a:cs typeface="Arial"/>
                <a:sym typeface="Arial"/>
              </a:defRPr>
            </a:lvl1pPr>
            <a:lvl2pPr marL="0" indent="457200">
              <a:spcBef>
                <a:spcPts val="500"/>
              </a:spcBef>
              <a:buSzTx/>
              <a:buFontTx/>
              <a:buNone/>
              <a:defRPr sz="2400" b="1">
                <a:solidFill>
                  <a:srgbClr val="000066"/>
                </a:solidFill>
                <a:latin typeface="Arial"/>
                <a:ea typeface="Arial"/>
                <a:cs typeface="Arial"/>
                <a:sym typeface="Arial"/>
              </a:defRPr>
            </a:lvl2pPr>
            <a:lvl3pPr marL="0" indent="914400">
              <a:spcBef>
                <a:spcPts val="500"/>
              </a:spcBef>
              <a:buSzTx/>
              <a:buFontTx/>
              <a:buNone/>
              <a:defRPr sz="2400" b="1">
                <a:solidFill>
                  <a:srgbClr val="000066"/>
                </a:solidFill>
                <a:latin typeface="Arial"/>
                <a:ea typeface="Arial"/>
                <a:cs typeface="Arial"/>
                <a:sym typeface="Arial"/>
              </a:defRPr>
            </a:lvl3pPr>
            <a:lvl4pPr marL="0" indent="1371600">
              <a:spcBef>
                <a:spcPts val="500"/>
              </a:spcBef>
              <a:buSzTx/>
              <a:buFontTx/>
              <a:buNone/>
              <a:defRPr sz="2400" b="1">
                <a:solidFill>
                  <a:srgbClr val="000066"/>
                </a:solidFill>
                <a:latin typeface="Arial"/>
                <a:ea typeface="Arial"/>
                <a:cs typeface="Arial"/>
                <a:sym typeface="Arial"/>
              </a:defRPr>
            </a:lvl4pPr>
            <a:lvl5pPr marL="0" indent="1828800">
              <a:spcBef>
                <a:spcPts val="500"/>
              </a:spcBef>
              <a:buSzTx/>
              <a:buFontTx/>
              <a:buNone/>
              <a:defRPr sz="2400" b="1">
                <a:solidFill>
                  <a:srgbClr val="000066"/>
                </a:solidFill>
                <a:latin typeface="Arial"/>
                <a:ea typeface="Arial"/>
                <a:cs typeface="Arial"/>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18" name="Rettangolo"/>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solidFill>
                  <a:srgbClr val="000066"/>
                </a:solidFill>
                <a:latin typeface="Arial"/>
                <a:ea typeface="Arial"/>
                <a:cs typeface="Arial"/>
                <a:sym typeface="Arial"/>
              </a:defRPr>
            </a:pPr>
            <a:endParaRPr/>
          </a:p>
        </p:txBody>
      </p:sp>
      <p:sp>
        <p:nvSpPr>
          <p:cNvPr id="319"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olo titolo">
    <p:bg>
      <p:bgPr>
        <a:solidFill>
          <a:srgbClr val="FFFFFF"/>
        </a:solidFill>
        <a:effectLst/>
      </p:bgPr>
    </p:bg>
    <p:spTree>
      <p:nvGrpSpPr>
        <p:cNvPr id="1" name=""/>
        <p:cNvGrpSpPr/>
        <p:nvPr/>
      </p:nvGrpSpPr>
      <p:grpSpPr>
        <a:xfrm>
          <a:off x="0" y="0"/>
          <a:ext cx="0" cy="0"/>
          <a:chOff x="0" y="0"/>
          <a:chExt cx="0" cy="0"/>
        </a:xfrm>
      </p:grpSpPr>
      <p:sp>
        <p:nvSpPr>
          <p:cNvPr id="326"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327" name="Titolo Testo"/>
          <p:cNvSpPr txBox="1">
            <a:spLocks noGrp="1"/>
          </p:cNvSpPr>
          <p:nvPr>
            <p:ph type="title"/>
          </p:nvPr>
        </p:nvSpPr>
        <p:spPr>
          <a:xfrm>
            <a:off x="685800" y="465137"/>
            <a:ext cx="7772400" cy="1143001"/>
          </a:xfrm>
          <a:prstGeom prst="rect">
            <a:avLst/>
          </a:prstGeom>
          <a:effectLst>
            <a:outerShdw dist="35921" dir="2700000" rotWithShape="0">
              <a:srgbClr val="000000"/>
            </a:outerShdw>
          </a:effectLst>
        </p:spPr>
        <p:txBody>
          <a:bodyPr/>
          <a:lstStyle>
            <a:lvl1pPr>
              <a:defRPr sz="3200" b="1">
                <a:solidFill>
                  <a:srgbClr val="FF6600"/>
                </a:solidFill>
                <a:latin typeface="AvantGarde"/>
                <a:ea typeface="AvantGarde"/>
                <a:cs typeface="AvantGarde"/>
                <a:sym typeface="AvantGarde"/>
              </a:defRPr>
            </a:lvl1pPr>
          </a:lstStyle>
          <a:p>
            <a:r>
              <a:t>Titolo Testo</a:t>
            </a:r>
          </a:p>
        </p:txBody>
      </p:sp>
      <p:sp>
        <p:nvSpPr>
          <p:cNvPr id="328"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9" name="Titolo Testo"/>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Titolo Testo</a:t>
            </a:r>
          </a:p>
        </p:txBody>
      </p:sp>
      <p:sp>
        <p:nvSpPr>
          <p:cNvPr id="30" name="Corpo livello uno…"/>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Vuota">
    <p:bg>
      <p:bgPr>
        <a:solidFill>
          <a:srgbClr val="FFFFFF"/>
        </a:solidFill>
        <a:effectLst/>
      </p:bgPr>
    </p:bg>
    <p:spTree>
      <p:nvGrpSpPr>
        <p:cNvPr id="1" name=""/>
        <p:cNvGrpSpPr/>
        <p:nvPr/>
      </p:nvGrpSpPr>
      <p:grpSpPr>
        <a:xfrm>
          <a:off x="0" y="0"/>
          <a:ext cx="0" cy="0"/>
          <a:chOff x="0" y="0"/>
          <a:chExt cx="0" cy="0"/>
        </a:xfrm>
      </p:grpSpPr>
      <p:sp>
        <p:nvSpPr>
          <p:cNvPr id="335"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336"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ontenuto con didascalia">
    <p:bg>
      <p:bgPr>
        <a:solidFill>
          <a:srgbClr val="FFFFFF"/>
        </a:solidFill>
        <a:effectLst/>
      </p:bgPr>
    </p:bg>
    <p:spTree>
      <p:nvGrpSpPr>
        <p:cNvPr id="1" name=""/>
        <p:cNvGrpSpPr/>
        <p:nvPr/>
      </p:nvGrpSpPr>
      <p:grpSpPr>
        <a:xfrm>
          <a:off x="0" y="0"/>
          <a:ext cx="0" cy="0"/>
          <a:chOff x="0" y="0"/>
          <a:chExt cx="0" cy="0"/>
        </a:xfrm>
      </p:grpSpPr>
      <p:sp>
        <p:nvSpPr>
          <p:cNvPr id="343"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344" name="Titolo Testo"/>
          <p:cNvSpPr txBox="1">
            <a:spLocks noGrp="1"/>
          </p:cNvSpPr>
          <p:nvPr>
            <p:ph type="title"/>
          </p:nvPr>
        </p:nvSpPr>
        <p:spPr>
          <a:xfrm>
            <a:off x="457200" y="273050"/>
            <a:ext cx="3008314" cy="1162050"/>
          </a:xfrm>
          <a:prstGeom prst="rect">
            <a:avLst/>
          </a:prstGeom>
          <a:effectLst>
            <a:outerShdw dist="35921" dir="2700000" rotWithShape="0">
              <a:srgbClr val="000000"/>
            </a:outerShdw>
          </a:effectLst>
        </p:spPr>
        <p:txBody>
          <a:bodyPr anchor="b"/>
          <a:lstStyle>
            <a:lvl1pPr algn="l">
              <a:defRPr sz="2000" b="1">
                <a:solidFill>
                  <a:srgbClr val="FF6600"/>
                </a:solidFill>
                <a:latin typeface="AvantGarde"/>
                <a:ea typeface="AvantGarde"/>
                <a:cs typeface="AvantGarde"/>
                <a:sym typeface="AvantGarde"/>
              </a:defRPr>
            </a:lvl1pPr>
          </a:lstStyle>
          <a:p>
            <a:r>
              <a:t>Titolo Testo</a:t>
            </a:r>
          </a:p>
        </p:txBody>
      </p:sp>
      <p:sp>
        <p:nvSpPr>
          <p:cNvPr id="345" name="Corpo livello uno…"/>
          <p:cNvSpPr txBox="1">
            <a:spLocks noGrp="1"/>
          </p:cNvSpPr>
          <p:nvPr>
            <p:ph type="body" idx="1"/>
          </p:nvPr>
        </p:nvSpPr>
        <p:spPr>
          <a:xfrm>
            <a:off x="3575050" y="273050"/>
            <a:ext cx="5111750" cy="5853113"/>
          </a:xfrm>
          <a:prstGeom prst="rect">
            <a:avLst/>
          </a:prstGeom>
        </p:spPr>
        <p:txBody>
          <a:bodyPr/>
          <a:lstStyle>
            <a:lvl1pPr>
              <a:buClr>
                <a:srgbClr val="FF6600"/>
              </a:buClr>
              <a:buSzPct val="150000"/>
              <a:buFontTx/>
              <a:defRPr b="1">
                <a:solidFill>
                  <a:srgbClr val="000066"/>
                </a:solidFill>
                <a:latin typeface="Arial"/>
                <a:ea typeface="Arial"/>
                <a:cs typeface="Arial"/>
                <a:sym typeface="Arial"/>
              </a:defRPr>
            </a:lvl1pPr>
            <a:lvl2pPr>
              <a:buClr>
                <a:srgbClr val="FF6600"/>
              </a:buClr>
              <a:buSzPct val="150000"/>
              <a:buFontTx/>
              <a:defRPr b="1">
                <a:solidFill>
                  <a:srgbClr val="000066"/>
                </a:solidFill>
                <a:latin typeface="Arial"/>
                <a:ea typeface="Arial"/>
                <a:cs typeface="Arial"/>
                <a:sym typeface="Arial"/>
              </a:defRPr>
            </a:lvl2pPr>
            <a:lvl3pPr>
              <a:buClr>
                <a:srgbClr val="FF6600"/>
              </a:buClr>
              <a:buSzPct val="150000"/>
              <a:buFontTx/>
              <a:defRPr b="1">
                <a:solidFill>
                  <a:srgbClr val="000066"/>
                </a:solidFill>
                <a:latin typeface="Arial"/>
                <a:ea typeface="Arial"/>
                <a:cs typeface="Arial"/>
                <a:sym typeface="Arial"/>
              </a:defRPr>
            </a:lvl3pPr>
            <a:lvl4pPr>
              <a:buClr>
                <a:srgbClr val="FF6600"/>
              </a:buClr>
              <a:buSzPct val="150000"/>
              <a:buFontTx/>
              <a:defRPr b="1">
                <a:solidFill>
                  <a:srgbClr val="000066"/>
                </a:solidFill>
                <a:latin typeface="Arial"/>
                <a:ea typeface="Arial"/>
                <a:cs typeface="Arial"/>
                <a:sym typeface="Arial"/>
              </a:defRPr>
            </a:lvl4pPr>
            <a:lvl5pPr>
              <a:buClr>
                <a:srgbClr val="FF6600"/>
              </a:buClr>
              <a:buSzPct val="150000"/>
              <a:buFontTx/>
              <a:defRPr b="1">
                <a:solidFill>
                  <a:srgbClr val="000066"/>
                </a:solidFill>
                <a:latin typeface="Arial"/>
                <a:ea typeface="Arial"/>
                <a:cs typeface="Arial"/>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46" name="Rettangolo"/>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b="1">
                <a:solidFill>
                  <a:srgbClr val="000066"/>
                </a:solidFill>
                <a:latin typeface="Arial"/>
                <a:ea typeface="Arial"/>
                <a:cs typeface="Arial"/>
                <a:sym typeface="Arial"/>
              </a:defRPr>
            </a:pPr>
            <a:endParaRPr/>
          </a:p>
        </p:txBody>
      </p:sp>
      <p:sp>
        <p:nvSpPr>
          <p:cNvPr id="347"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Immagine con didascalia">
    <p:bg>
      <p:bgPr>
        <a:solidFill>
          <a:srgbClr val="FFFFFF"/>
        </a:solidFill>
        <a:effectLst/>
      </p:bgPr>
    </p:bg>
    <p:spTree>
      <p:nvGrpSpPr>
        <p:cNvPr id="1" name=""/>
        <p:cNvGrpSpPr/>
        <p:nvPr/>
      </p:nvGrpSpPr>
      <p:grpSpPr>
        <a:xfrm>
          <a:off x="0" y="0"/>
          <a:ext cx="0" cy="0"/>
          <a:chOff x="0" y="0"/>
          <a:chExt cx="0" cy="0"/>
        </a:xfrm>
      </p:grpSpPr>
      <p:sp>
        <p:nvSpPr>
          <p:cNvPr id="354"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355" name="Titolo Testo"/>
          <p:cNvSpPr txBox="1">
            <a:spLocks noGrp="1"/>
          </p:cNvSpPr>
          <p:nvPr>
            <p:ph type="title"/>
          </p:nvPr>
        </p:nvSpPr>
        <p:spPr>
          <a:xfrm>
            <a:off x="1792288" y="4800600"/>
            <a:ext cx="5486401" cy="566738"/>
          </a:xfrm>
          <a:prstGeom prst="rect">
            <a:avLst/>
          </a:prstGeom>
          <a:effectLst>
            <a:outerShdw dist="35921" dir="2700000" rotWithShape="0">
              <a:srgbClr val="000000"/>
            </a:outerShdw>
          </a:effectLst>
        </p:spPr>
        <p:txBody>
          <a:bodyPr anchor="b"/>
          <a:lstStyle>
            <a:lvl1pPr algn="l">
              <a:defRPr sz="2000" b="1">
                <a:solidFill>
                  <a:srgbClr val="FF6600"/>
                </a:solidFill>
                <a:latin typeface="AvantGarde"/>
                <a:ea typeface="AvantGarde"/>
                <a:cs typeface="AvantGarde"/>
                <a:sym typeface="AvantGarde"/>
              </a:defRPr>
            </a:lvl1pPr>
          </a:lstStyle>
          <a:p>
            <a:r>
              <a:t>Titolo Testo</a:t>
            </a:r>
          </a:p>
        </p:txBody>
      </p:sp>
      <p:sp>
        <p:nvSpPr>
          <p:cNvPr id="356" name="Immagin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357" name="Corpo livello uno…"/>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b="1">
                <a:solidFill>
                  <a:srgbClr val="000066"/>
                </a:solidFill>
                <a:latin typeface="Arial"/>
                <a:ea typeface="Arial"/>
                <a:cs typeface="Arial"/>
                <a:sym typeface="Arial"/>
              </a:defRPr>
            </a:lvl1pPr>
            <a:lvl2pPr marL="0" indent="457200">
              <a:spcBef>
                <a:spcPts val="300"/>
              </a:spcBef>
              <a:buSzTx/>
              <a:buFontTx/>
              <a:buNone/>
              <a:defRPr sz="1400" b="1">
                <a:solidFill>
                  <a:srgbClr val="000066"/>
                </a:solidFill>
                <a:latin typeface="Arial"/>
                <a:ea typeface="Arial"/>
                <a:cs typeface="Arial"/>
                <a:sym typeface="Arial"/>
              </a:defRPr>
            </a:lvl2pPr>
            <a:lvl3pPr marL="0" indent="914400">
              <a:spcBef>
                <a:spcPts val="300"/>
              </a:spcBef>
              <a:buSzTx/>
              <a:buFontTx/>
              <a:buNone/>
              <a:defRPr sz="1400" b="1">
                <a:solidFill>
                  <a:srgbClr val="000066"/>
                </a:solidFill>
                <a:latin typeface="Arial"/>
                <a:ea typeface="Arial"/>
                <a:cs typeface="Arial"/>
                <a:sym typeface="Arial"/>
              </a:defRPr>
            </a:lvl3pPr>
            <a:lvl4pPr marL="0" indent="1371600">
              <a:spcBef>
                <a:spcPts val="300"/>
              </a:spcBef>
              <a:buSzTx/>
              <a:buFontTx/>
              <a:buNone/>
              <a:defRPr sz="1400" b="1">
                <a:solidFill>
                  <a:srgbClr val="000066"/>
                </a:solidFill>
                <a:latin typeface="Arial"/>
                <a:ea typeface="Arial"/>
                <a:cs typeface="Arial"/>
                <a:sym typeface="Arial"/>
              </a:defRPr>
            </a:lvl4pPr>
            <a:lvl5pPr marL="0" indent="1828800">
              <a:spcBef>
                <a:spcPts val="300"/>
              </a:spcBef>
              <a:buSzTx/>
              <a:buFontTx/>
              <a:buNone/>
              <a:defRPr sz="1400" b="1">
                <a:solidFill>
                  <a:srgbClr val="000066"/>
                </a:solidFill>
                <a:latin typeface="Arial"/>
                <a:ea typeface="Arial"/>
                <a:cs typeface="Arial"/>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58"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olo e testo verticale">
    <p:bg>
      <p:bgPr>
        <a:solidFill>
          <a:srgbClr val="FFFFFF"/>
        </a:solidFill>
        <a:effectLst/>
      </p:bgPr>
    </p:bg>
    <p:spTree>
      <p:nvGrpSpPr>
        <p:cNvPr id="1" name=""/>
        <p:cNvGrpSpPr/>
        <p:nvPr/>
      </p:nvGrpSpPr>
      <p:grpSpPr>
        <a:xfrm>
          <a:off x="0" y="0"/>
          <a:ext cx="0" cy="0"/>
          <a:chOff x="0" y="0"/>
          <a:chExt cx="0" cy="0"/>
        </a:xfrm>
      </p:grpSpPr>
      <p:sp>
        <p:nvSpPr>
          <p:cNvPr id="365"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366" name="Titolo Testo"/>
          <p:cNvSpPr txBox="1">
            <a:spLocks noGrp="1"/>
          </p:cNvSpPr>
          <p:nvPr>
            <p:ph type="title"/>
          </p:nvPr>
        </p:nvSpPr>
        <p:spPr>
          <a:xfrm>
            <a:off x="685800" y="465137"/>
            <a:ext cx="7772400" cy="1143001"/>
          </a:xfrm>
          <a:prstGeom prst="rect">
            <a:avLst/>
          </a:prstGeom>
          <a:effectLst>
            <a:outerShdw dist="35921" dir="2700000" rotWithShape="0">
              <a:srgbClr val="000000"/>
            </a:outerShdw>
          </a:effectLst>
        </p:spPr>
        <p:txBody>
          <a:bodyPr/>
          <a:lstStyle>
            <a:lvl1pPr>
              <a:defRPr sz="3200" b="1">
                <a:solidFill>
                  <a:srgbClr val="FF6600"/>
                </a:solidFill>
                <a:latin typeface="AvantGarde"/>
                <a:ea typeface="AvantGarde"/>
                <a:cs typeface="AvantGarde"/>
                <a:sym typeface="AvantGarde"/>
              </a:defRPr>
            </a:lvl1pPr>
          </a:lstStyle>
          <a:p>
            <a:r>
              <a:t>Titolo Testo</a:t>
            </a:r>
          </a:p>
        </p:txBody>
      </p:sp>
      <p:sp>
        <p:nvSpPr>
          <p:cNvPr id="367" name="Corpo livello uno…"/>
          <p:cNvSpPr txBox="1">
            <a:spLocks noGrp="1"/>
          </p:cNvSpPr>
          <p:nvPr>
            <p:ph type="body" idx="1"/>
          </p:nvPr>
        </p:nvSpPr>
        <p:spPr>
          <a:xfrm>
            <a:off x="685800" y="2106613"/>
            <a:ext cx="7772400" cy="4114801"/>
          </a:xfrm>
          <a:prstGeom prst="rect">
            <a:avLst/>
          </a:prstGeom>
        </p:spPr>
        <p:txBody>
          <a:bodyPr/>
          <a:lstStyle>
            <a:lvl1pPr>
              <a:spcBef>
                <a:spcPts val="500"/>
              </a:spcBef>
              <a:buClr>
                <a:srgbClr val="FF6600"/>
              </a:buClr>
              <a:buSzPct val="150000"/>
              <a:buFontTx/>
              <a:defRPr sz="2400" b="1">
                <a:solidFill>
                  <a:srgbClr val="000066"/>
                </a:solidFill>
                <a:latin typeface="Arial"/>
                <a:ea typeface="Arial"/>
                <a:cs typeface="Arial"/>
                <a:sym typeface="Arial"/>
              </a:defRPr>
            </a:lvl1pPr>
            <a:lvl2pPr marL="742950" indent="-285750">
              <a:spcBef>
                <a:spcPts val="500"/>
              </a:spcBef>
              <a:buClr>
                <a:srgbClr val="FF6600"/>
              </a:buClr>
              <a:buSzPct val="150000"/>
              <a:buFontTx/>
              <a:defRPr sz="2400" b="1">
                <a:solidFill>
                  <a:srgbClr val="000066"/>
                </a:solidFill>
                <a:latin typeface="Arial"/>
                <a:ea typeface="Arial"/>
                <a:cs typeface="Arial"/>
                <a:sym typeface="Arial"/>
              </a:defRPr>
            </a:lvl2pPr>
            <a:lvl3pPr marL="1143000" indent="-228600">
              <a:spcBef>
                <a:spcPts val="500"/>
              </a:spcBef>
              <a:buClr>
                <a:srgbClr val="FF6600"/>
              </a:buClr>
              <a:buSzPct val="150000"/>
              <a:buFontTx/>
              <a:defRPr sz="2400" b="1">
                <a:solidFill>
                  <a:srgbClr val="000066"/>
                </a:solidFill>
                <a:latin typeface="Arial"/>
                <a:ea typeface="Arial"/>
                <a:cs typeface="Arial"/>
                <a:sym typeface="Arial"/>
              </a:defRPr>
            </a:lvl3pPr>
            <a:lvl4pPr marL="1600200" indent="-228600">
              <a:spcBef>
                <a:spcPts val="500"/>
              </a:spcBef>
              <a:buClr>
                <a:srgbClr val="FF6600"/>
              </a:buClr>
              <a:buSzPct val="150000"/>
              <a:buFontTx/>
              <a:defRPr sz="2400" b="1">
                <a:solidFill>
                  <a:srgbClr val="000066"/>
                </a:solidFill>
                <a:latin typeface="Arial"/>
                <a:ea typeface="Arial"/>
                <a:cs typeface="Arial"/>
                <a:sym typeface="Arial"/>
              </a:defRPr>
            </a:lvl4pPr>
            <a:lvl5pPr marL="2057400" indent="-228600">
              <a:spcBef>
                <a:spcPts val="500"/>
              </a:spcBef>
              <a:buClr>
                <a:srgbClr val="FF6600"/>
              </a:buClr>
              <a:buSzPct val="150000"/>
              <a:buFontTx/>
              <a:defRPr sz="2400" b="1">
                <a:solidFill>
                  <a:srgbClr val="000066"/>
                </a:solidFill>
                <a:latin typeface="Arial"/>
                <a:ea typeface="Arial"/>
                <a:cs typeface="Arial"/>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68"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olo e testo verticale">
    <p:bg>
      <p:bgPr>
        <a:solidFill>
          <a:srgbClr val="FFFFFF"/>
        </a:solidFill>
        <a:effectLst/>
      </p:bgPr>
    </p:bg>
    <p:spTree>
      <p:nvGrpSpPr>
        <p:cNvPr id="1" name=""/>
        <p:cNvGrpSpPr/>
        <p:nvPr/>
      </p:nvGrpSpPr>
      <p:grpSpPr>
        <a:xfrm>
          <a:off x="0" y="0"/>
          <a:ext cx="0" cy="0"/>
          <a:chOff x="0" y="0"/>
          <a:chExt cx="0" cy="0"/>
        </a:xfrm>
      </p:grpSpPr>
      <p:sp>
        <p:nvSpPr>
          <p:cNvPr id="375" name="Rettangolo"/>
          <p:cNvSpPr/>
          <p:nvPr/>
        </p:nvSpPr>
        <p:spPr>
          <a:xfrm>
            <a:off x="0" y="1662113"/>
            <a:ext cx="9144000" cy="109538"/>
          </a:xfrm>
          <a:prstGeom prst="rect">
            <a:avLst/>
          </a:prstGeom>
          <a:solidFill>
            <a:srgbClr val="000099"/>
          </a:solidFill>
          <a:ln w="12700">
            <a:miter lim="400000"/>
          </a:ln>
        </p:spPr>
        <p:txBody>
          <a:bodyPr lIns="45719" rIns="45719" anchor="ctr"/>
          <a:lstStyle/>
          <a:p>
            <a:pPr>
              <a:defRPr>
                <a:latin typeface="Arial"/>
                <a:ea typeface="Arial"/>
                <a:cs typeface="Arial"/>
                <a:sym typeface="Arial"/>
              </a:defRPr>
            </a:pPr>
            <a:endParaRPr/>
          </a:p>
        </p:txBody>
      </p:sp>
      <p:sp>
        <p:nvSpPr>
          <p:cNvPr id="376" name="Titolo Testo"/>
          <p:cNvSpPr txBox="1">
            <a:spLocks noGrp="1"/>
          </p:cNvSpPr>
          <p:nvPr>
            <p:ph type="title"/>
          </p:nvPr>
        </p:nvSpPr>
        <p:spPr>
          <a:xfrm>
            <a:off x="6515100" y="465137"/>
            <a:ext cx="1943100" cy="5756276"/>
          </a:xfrm>
          <a:prstGeom prst="rect">
            <a:avLst/>
          </a:prstGeom>
          <a:effectLst>
            <a:outerShdw dist="35921" dir="2700000" rotWithShape="0">
              <a:srgbClr val="000000"/>
            </a:outerShdw>
          </a:effectLst>
        </p:spPr>
        <p:txBody>
          <a:bodyPr/>
          <a:lstStyle>
            <a:lvl1pPr>
              <a:defRPr sz="3200" b="1">
                <a:solidFill>
                  <a:srgbClr val="FF6600"/>
                </a:solidFill>
                <a:latin typeface="AvantGarde"/>
                <a:ea typeface="AvantGarde"/>
                <a:cs typeface="AvantGarde"/>
                <a:sym typeface="AvantGarde"/>
              </a:defRPr>
            </a:lvl1pPr>
          </a:lstStyle>
          <a:p>
            <a:r>
              <a:t>Titolo Testo</a:t>
            </a:r>
          </a:p>
        </p:txBody>
      </p:sp>
      <p:sp>
        <p:nvSpPr>
          <p:cNvPr id="377" name="Corpo livello uno…"/>
          <p:cNvSpPr txBox="1">
            <a:spLocks noGrp="1"/>
          </p:cNvSpPr>
          <p:nvPr>
            <p:ph type="body" idx="1"/>
          </p:nvPr>
        </p:nvSpPr>
        <p:spPr>
          <a:xfrm>
            <a:off x="685800" y="465137"/>
            <a:ext cx="5676900" cy="5756276"/>
          </a:xfrm>
          <a:prstGeom prst="rect">
            <a:avLst/>
          </a:prstGeom>
        </p:spPr>
        <p:txBody>
          <a:bodyPr/>
          <a:lstStyle>
            <a:lvl1pPr>
              <a:spcBef>
                <a:spcPts val="500"/>
              </a:spcBef>
              <a:buClr>
                <a:srgbClr val="FF6600"/>
              </a:buClr>
              <a:buSzPct val="150000"/>
              <a:buFontTx/>
              <a:defRPr sz="2400" b="1">
                <a:solidFill>
                  <a:srgbClr val="000066"/>
                </a:solidFill>
                <a:latin typeface="Arial"/>
                <a:ea typeface="Arial"/>
                <a:cs typeface="Arial"/>
                <a:sym typeface="Arial"/>
              </a:defRPr>
            </a:lvl1pPr>
            <a:lvl2pPr marL="742950" indent="-285750">
              <a:spcBef>
                <a:spcPts val="500"/>
              </a:spcBef>
              <a:buClr>
                <a:srgbClr val="FF6600"/>
              </a:buClr>
              <a:buSzPct val="150000"/>
              <a:buFontTx/>
              <a:defRPr sz="2400" b="1">
                <a:solidFill>
                  <a:srgbClr val="000066"/>
                </a:solidFill>
                <a:latin typeface="Arial"/>
                <a:ea typeface="Arial"/>
                <a:cs typeface="Arial"/>
                <a:sym typeface="Arial"/>
              </a:defRPr>
            </a:lvl2pPr>
            <a:lvl3pPr marL="1143000" indent="-228600">
              <a:spcBef>
                <a:spcPts val="500"/>
              </a:spcBef>
              <a:buClr>
                <a:srgbClr val="FF6600"/>
              </a:buClr>
              <a:buSzPct val="150000"/>
              <a:buFontTx/>
              <a:defRPr sz="2400" b="1">
                <a:solidFill>
                  <a:srgbClr val="000066"/>
                </a:solidFill>
                <a:latin typeface="Arial"/>
                <a:ea typeface="Arial"/>
                <a:cs typeface="Arial"/>
                <a:sym typeface="Arial"/>
              </a:defRPr>
            </a:lvl3pPr>
            <a:lvl4pPr marL="1600200" indent="-228600">
              <a:spcBef>
                <a:spcPts val="500"/>
              </a:spcBef>
              <a:buClr>
                <a:srgbClr val="FF6600"/>
              </a:buClr>
              <a:buSzPct val="150000"/>
              <a:buFontTx/>
              <a:defRPr sz="2400" b="1">
                <a:solidFill>
                  <a:srgbClr val="000066"/>
                </a:solidFill>
                <a:latin typeface="Arial"/>
                <a:ea typeface="Arial"/>
                <a:cs typeface="Arial"/>
                <a:sym typeface="Arial"/>
              </a:defRPr>
            </a:lvl4pPr>
            <a:lvl5pPr marL="2057400" indent="-228600">
              <a:spcBef>
                <a:spcPts val="500"/>
              </a:spcBef>
              <a:buClr>
                <a:srgbClr val="FF6600"/>
              </a:buClr>
              <a:buSzPct val="150000"/>
              <a:buFontTx/>
              <a:defRPr sz="2400" b="1">
                <a:solidFill>
                  <a:srgbClr val="000066"/>
                </a:solidFill>
                <a:latin typeface="Arial"/>
                <a:ea typeface="Arial"/>
                <a:cs typeface="Arial"/>
                <a:sym typeface="Aria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78" name="Numero diapositiva"/>
          <p:cNvSpPr txBox="1">
            <a:spLocks noGrp="1"/>
          </p:cNvSpPr>
          <p:nvPr>
            <p:ph type="sldNum" sz="quarter" idx="2"/>
          </p:nvPr>
        </p:nvSpPr>
        <p:spPr>
          <a:xfrm>
            <a:off x="81762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7" name="Titolo Testo"/>
          <p:cNvSpPr txBox="1">
            <a:spLocks noGrp="1"/>
          </p:cNvSpPr>
          <p:nvPr>
            <p:ph type="title"/>
          </p:nvPr>
        </p:nvSpPr>
        <p:spPr>
          <a:prstGeom prst="rect">
            <a:avLst/>
          </a:prstGeom>
        </p:spPr>
        <p:txBody>
          <a:bodyPr/>
          <a:lstStyle/>
          <a:p>
            <a:r>
              <a:t>Titolo Testo</a:t>
            </a:r>
          </a:p>
        </p:txBody>
      </p:sp>
      <p:sp>
        <p:nvSpPr>
          <p:cNvPr id="48" name="Corpo livello uno…"/>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a:lvl1pPr>
            <a:lvl2pPr marL="0" indent="457200">
              <a:spcBef>
                <a:spcPts val="500"/>
              </a:spcBef>
              <a:buSzTx/>
              <a:buFontTx/>
              <a:buNone/>
              <a:defRPr sz="2400"/>
            </a:lvl2pPr>
            <a:lvl3pPr marL="0" indent="914400">
              <a:spcBef>
                <a:spcPts val="500"/>
              </a:spcBef>
              <a:buSzTx/>
              <a:buFontTx/>
              <a:buNone/>
              <a:defRPr sz="2400"/>
            </a:lvl3pPr>
            <a:lvl4pPr marL="0" indent="1371600">
              <a:spcBef>
                <a:spcPts val="500"/>
              </a:spcBef>
              <a:buSzTx/>
              <a:buFontTx/>
              <a:buNone/>
              <a:defRPr sz="2400"/>
            </a:lvl4pPr>
            <a:lvl5pPr marL="0" indent="1828800">
              <a:spcBef>
                <a:spcPts val="500"/>
              </a:spcBef>
              <a:buSzTx/>
              <a:buFontTx/>
              <a:buNone/>
              <a:defRPr sz="2400"/>
            </a:lvl5pPr>
          </a:lstStyle>
          <a:p>
            <a:r>
              <a:t>Corpo livello uno</a:t>
            </a:r>
          </a:p>
          <a:p>
            <a:pPr lvl="1"/>
            <a:r>
              <a:t>Corpo livello due</a:t>
            </a:r>
          </a:p>
          <a:p>
            <a:pPr lvl="2"/>
            <a:r>
              <a:t>Corpo livello tre</a:t>
            </a:r>
          </a:p>
          <a:p>
            <a:pPr lvl="3"/>
            <a:r>
              <a:t>Corpo livello quattro</a:t>
            </a:r>
          </a:p>
          <a:p>
            <a:pPr lvl="4"/>
            <a:r>
              <a:t>Corpo livello cinque</a:t>
            </a:r>
          </a:p>
        </p:txBody>
      </p:sp>
      <p:sp>
        <p:nvSpPr>
          <p:cNvPr id="49" name="Rettangolo"/>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a:pPr>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a">
    <p:bg>
      <p:bgPr>
        <a:gradFill flip="none" rotWithShape="1">
          <a:gsLst>
            <a:gs pos="0">
              <a:srgbClr val="376092"/>
            </a:gs>
            <a:gs pos="50439">
              <a:srgbClr val="B9CDE5"/>
            </a:gs>
            <a:gs pos="64999">
              <a:srgbClr val="DCE6F2"/>
            </a:gs>
            <a:gs pos="100000">
              <a:srgbClr val="3B6AA2"/>
            </a:gs>
          </a:gsLst>
          <a:lin ang="18900000" scaled="0"/>
        </a:gradFill>
        <a:effectLst/>
      </p:bgPr>
    </p:bg>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457200" y="273050"/>
            <a:ext cx="3008314" cy="1162050"/>
          </a:xfrm>
          <a:prstGeom prst="rect">
            <a:avLst/>
          </a:prstGeom>
        </p:spPr>
        <p:txBody>
          <a:bodyPr anchor="b"/>
          <a:lstStyle>
            <a:lvl1pPr algn="l">
              <a:defRPr sz="2000"/>
            </a:lvl1pPr>
          </a:lstStyle>
          <a:p>
            <a:r>
              <a:t>Titolo Testo</a:t>
            </a:r>
          </a:p>
        </p:txBody>
      </p:sp>
      <p:sp>
        <p:nvSpPr>
          <p:cNvPr id="73" name="Corpo livello uno…"/>
          <p:cNvSpPr txBox="1">
            <a:spLocks noGrp="1"/>
          </p:cNvSpPr>
          <p:nvPr>
            <p:ph type="body" idx="1"/>
          </p:nvPr>
        </p:nvSpPr>
        <p:spPr>
          <a:xfrm>
            <a:off x="3575050" y="273050"/>
            <a:ext cx="5111750"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4" name="Rettangolo"/>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1792288" y="4800600"/>
            <a:ext cx="5486401" cy="566738"/>
          </a:xfrm>
          <a:prstGeom prst="rect">
            <a:avLst/>
          </a:prstGeom>
        </p:spPr>
        <p:txBody>
          <a:bodyPr anchor="b"/>
          <a:lstStyle>
            <a:lvl1pPr algn="l">
              <a:defRPr sz="2000"/>
            </a:lvl1pPr>
          </a:lstStyle>
          <a:p>
            <a:r>
              <a:t>Titolo Testo</a:t>
            </a:r>
          </a:p>
        </p:txBody>
      </p:sp>
      <p:sp>
        <p:nvSpPr>
          <p:cNvPr id="83" name="Immagine"/>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Corpo livello uno…"/>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76092"/>
            </a:gs>
            <a:gs pos="50439">
              <a:srgbClr val="B9CDE5"/>
            </a:gs>
            <a:gs pos="64999">
              <a:srgbClr val="DCE6F2"/>
            </a:gs>
            <a:gs pos="100000">
              <a:srgbClr val="254061"/>
            </a:gs>
          </a:gsLst>
          <a:lin ang="18900000" scaled="0"/>
        </a:gra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Titolo Testo</a:t>
            </a:r>
          </a:p>
        </p:txBody>
      </p:sp>
      <p:sp>
        <p:nvSpPr>
          <p:cNvPr id="3" name="Corpo livello uno…"/>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98.tiff"/><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3" Type="http://schemas.openxmlformats.org/officeDocument/2006/relationships/image" Target="../media/image99.tif"/><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1.tif"/><Relationship Id="rId4" Type="http://schemas.openxmlformats.org/officeDocument/2006/relationships/image" Target="../media/image100.tif"/></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tif"/><Relationship Id="rId5" Type="http://schemas.openxmlformats.org/officeDocument/2006/relationships/image" Target="../media/image58.tif"/><Relationship Id="rId4" Type="http://schemas.openxmlformats.org/officeDocument/2006/relationships/image" Target="../media/image57.ti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58.tif"/><Relationship Id="rId3" Type="http://schemas.openxmlformats.org/officeDocument/2006/relationships/image" Target="../media/image67.tiff"/><Relationship Id="rId7" Type="http://schemas.openxmlformats.org/officeDocument/2006/relationships/image" Target="../media/image56.ti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tif"/><Relationship Id="rId4" Type="http://schemas.openxmlformats.org/officeDocument/2006/relationships/image" Target="../media/image68.tiff"/><Relationship Id="rId9" Type="http://schemas.openxmlformats.org/officeDocument/2006/relationships/image" Target="../media/image59.ti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jpeg"/></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tiff"/></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387" name="Introduzione alle Terapie   anticoagulante ed antiaggregante…"/>
          <p:cNvSpPr txBox="1">
            <a:spLocks noGrp="1"/>
          </p:cNvSpPr>
          <p:nvPr>
            <p:ph type="ctrTitle"/>
          </p:nvPr>
        </p:nvSpPr>
        <p:spPr>
          <a:xfrm>
            <a:off x="685800" y="256486"/>
            <a:ext cx="7772400" cy="3050291"/>
          </a:xfrm>
          <a:prstGeom prst="rect">
            <a:avLst/>
          </a:prstGeom>
        </p:spPr>
        <p:txBody>
          <a:bodyPr/>
          <a:lstStyle/>
          <a:p>
            <a:pPr defTabSz="868680">
              <a:defRPr sz="3800">
                <a:effectLst>
                  <a:outerShdw blurRad="36195" dist="36195" dir="2700000" rotWithShape="0">
                    <a:srgbClr val="000000">
                      <a:alpha val="43137"/>
                    </a:srgbClr>
                  </a:outerShdw>
                </a:effectLst>
              </a:defRPr>
            </a:pPr>
            <a:r>
              <a:t>Introduzione alle Terapie </a:t>
            </a:r>
            <a:br/>
            <a:br/>
            <a:r>
              <a:t>anticoagulante ed antiaggregante</a:t>
            </a:r>
          </a:p>
          <a:p>
            <a:pPr defTabSz="868680">
              <a:defRPr sz="3800">
                <a:effectLst>
                  <a:outerShdw blurRad="36195" dist="36195" dir="2700000" rotWithShape="0">
                    <a:srgbClr val="000000">
                      <a:alpha val="43137"/>
                    </a:srgbClr>
                  </a:outerShdw>
                </a:effectLst>
              </a:defRPr>
            </a:pPr>
            <a:endParaRPr/>
          </a:p>
          <a:p>
            <a:pPr defTabSz="868680">
              <a:defRPr sz="3800">
                <a:effectLst>
                  <a:outerShdw blurRad="36195" dist="36195" dir="2700000" rotWithShape="0">
                    <a:srgbClr val="000000">
                      <a:alpha val="43137"/>
                    </a:srgbClr>
                  </a:outerShdw>
                </a:effectLst>
              </a:defRPr>
            </a:pPr>
            <a:r>
              <a:t>Cardiologia</a:t>
            </a:r>
          </a:p>
        </p:txBody>
      </p:sp>
      <p:sp>
        <p:nvSpPr>
          <p:cNvPr id="388" name="Anno Accademico 2018-2019"/>
          <p:cNvSpPr txBox="1">
            <a:spLocks noGrp="1"/>
          </p:cNvSpPr>
          <p:nvPr>
            <p:ph type="subTitle" sz="quarter" idx="1"/>
          </p:nvPr>
        </p:nvSpPr>
        <p:spPr>
          <a:xfrm>
            <a:off x="1646802" y="3946992"/>
            <a:ext cx="7895780" cy="891541"/>
          </a:xfrm>
          <a:prstGeom prst="rect">
            <a:avLst/>
          </a:prstGeom>
        </p:spPr>
        <p:txBody>
          <a:bodyPr>
            <a:normAutofit fontScale="25000" lnSpcReduction="20000"/>
          </a:bodyPr>
          <a:lstStyle>
            <a:lvl1pPr>
              <a:spcBef>
                <a:spcPts val="600"/>
              </a:spcBef>
              <a:defRPr sz="1900" i="1">
                <a:solidFill>
                  <a:srgbClr val="0D0D0D"/>
                </a:solidFill>
                <a:latin typeface="Arial"/>
                <a:ea typeface="Arial"/>
                <a:cs typeface="Arial"/>
                <a:sym typeface="Arial"/>
              </a:defRPr>
            </a:lvl1pPr>
          </a:lstStyle>
          <a:p>
            <a:r>
              <a:rPr lang="it-IT" sz="7400" dirty="0"/>
              <a:t>Dott. Martino </a:t>
            </a:r>
            <a:r>
              <a:rPr lang="it-IT" sz="7400" dirty="0" err="1"/>
              <a:t>Pengo</a:t>
            </a:r>
            <a:endParaRPr lang="it-IT" sz="7400" dirty="0"/>
          </a:p>
          <a:p>
            <a:endParaRPr lang="it-IT" sz="7400" dirty="0"/>
          </a:p>
          <a:p>
            <a:endParaRPr lang="it-IT" sz="7400" dirty="0"/>
          </a:p>
          <a:p>
            <a:r>
              <a:rPr sz="7400" dirty="0"/>
              <a:t>Anno </a:t>
            </a:r>
            <a:r>
              <a:rPr lang="it-IT" sz="7400" dirty="0"/>
              <a:t>Accademico</a:t>
            </a:r>
            <a:r>
              <a:rPr sz="7400" dirty="0"/>
              <a:t> </a:t>
            </a:r>
            <a:r>
              <a:rPr lang="it-IT" sz="7400" dirty="0"/>
              <a:t>2020-2021</a:t>
            </a:r>
          </a:p>
          <a:p>
            <a:r>
              <a:rPr lang="it-IT" sz="7400" dirty="0"/>
              <a:t>Direttore dell’Insegnamento: Prof. Gianfranco Parati</a:t>
            </a:r>
          </a:p>
          <a:p>
            <a:endParaRPr dirty="0"/>
          </a:p>
        </p:txBody>
      </p:sp>
      <p:pic>
        <p:nvPicPr>
          <p:cNvPr id="390" name="Immagine" descr="Immagin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00" y="5367674"/>
            <a:ext cx="1367661" cy="135697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38" name="Definizioni"/>
          <p:cNvSpPr txBox="1">
            <a:spLocks noGrp="1"/>
          </p:cNvSpPr>
          <p:nvPr>
            <p:ph type="title"/>
          </p:nvPr>
        </p:nvSpPr>
        <p:spPr>
          <a:prstGeom prst="rect">
            <a:avLst/>
          </a:prstGeom>
        </p:spPr>
        <p:txBody>
          <a:bodyPr/>
          <a:lstStyle/>
          <a:p>
            <a:r>
              <a:t>Definizioni</a:t>
            </a:r>
          </a:p>
        </p:txBody>
      </p:sp>
      <p:sp>
        <p:nvSpPr>
          <p:cNvPr id="439" name="Anticoagulanti…"/>
          <p:cNvSpPr txBox="1">
            <a:spLocks noGrp="1"/>
          </p:cNvSpPr>
          <p:nvPr>
            <p:ph type="body" idx="1"/>
          </p:nvPr>
        </p:nvSpPr>
        <p:spPr>
          <a:xfrm>
            <a:off x="457200" y="1600200"/>
            <a:ext cx="8229600" cy="4525963"/>
          </a:xfrm>
          <a:prstGeom prst="rect">
            <a:avLst/>
          </a:prstGeom>
        </p:spPr>
        <p:txBody>
          <a:bodyPr/>
          <a:lstStyle/>
          <a:p>
            <a:pPr>
              <a:lnSpc>
                <a:spcPct val="80000"/>
              </a:lnSpc>
              <a:spcBef>
                <a:spcPts val="600"/>
              </a:spcBef>
              <a:defRPr sz="2900" u="sng"/>
            </a:pPr>
            <a:r>
              <a:t>Anticoagulanti</a:t>
            </a:r>
          </a:p>
          <a:p>
            <a:pPr algn="just">
              <a:lnSpc>
                <a:spcPct val="80000"/>
              </a:lnSpc>
              <a:spcBef>
                <a:spcPts val="600"/>
              </a:spcBef>
              <a:buSzTx/>
              <a:buNone/>
              <a:defRPr sz="2900"/>
            </a:pPr>
            <a:r>
              <a:t>composto capace di rallentare o interrompere il processo di coagulazione del sangue, rendendo meno attivo il sistema emostatico e quindi riducendo il rischio della formazione di trombi.</a:t>
            </a:r>
          </a:p>
          <a:p>
            <a:pPr>
              <a:lnSpc>
                <a:spcPct val="80000"/>
              </a:lnSpc>
              <a:spcBef>
                <a:spcPts val="600"/>
              </a:spcBef>
              <a:defRPr sz="2900"/>
            </a:pPr>
            <a:endParaRPr/>
          </a:p>
          <a:p>
            <a:pPr>
              <a:lnSpc>
                <a:spcPct val="80000"/>
              </a:lnSpc>
              <a:spcBef>
                <a:spcPts val="600"/>
              </a:spcBef>
              <a:defRPr sz="2900" u="sng"/>
            </a:pPr>
            <a:r>
              <a:t>Antiaggreganti</a:t>
            </a:r>
          </a:p>
          <a:p>
            <a:pPr algn="just">
              <a:lnSpc>
                <a:spcPct val="80000"/>
              </a:lnSpc>
              <a:spcBef>
                <a:spcPts val="600"/>
              </a:spcBef>
              <a:buSzTx/>
              <a:buNone/>
              <a:defRPr sz="2900"/>
            </a:pPr>
            <a:r>
              <a:t>farmaco che inibisce l'aggregazione delle piastrine con lo scopo di prevenire la formazione di trombi. </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8" name="Immagine" descr="Immagine"/>
          <p:cNvPicPr>
            <a:picLocks noChangeAspect="1"/>
          </p:cNvPicPr>
          <p:nvPr/>
        </p:nvPicPr>
        <p:blipFill>
          <a:blip r:embed="rId2"/>
          <a:stretch>
            <a:fillRect/>
          </a:stretch>
        </p:blipFill>
        <p:spPr>
          <a:xfrm>
            <a:off x="0" y="0"/>
            <a:ext cx="9144000" cy="68580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5" name="Immagine" descr="Immagin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0" y="165100"/>
            <a:ext cx="4667467" cy="2137654"/>
          </a:xfrm>
          <a:prstGeom prst="rect">
            <a:avLst/>
          </a:prstGeom>
          <a:ln w="12700">
            <a:miter lim="400000"/>
          </a:ln>
        </p:spPr>
      </p:pic>
      <p:pic>
        <p:nvPicPr>
          <p:cNvPr id="1756" name="Immagine" descr="Immagin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678855" y="2372784"/>
            <a:ext cx="7488672" cy="4340936"/>
          </a:xfrm>
          <a:prstGeom prst="rect">
            <a:avLst/>
          </a:prstGeom>
          <a:ln w="12700">
            <a:miter lim="400000"/>
          </a:ln>
        </p:spPr>
      </p:pic>
      <p:pic>
        <p:nvPicPr>
          <p:cNvPr id="1757" name="Immagine" descr="Immagin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1059" y="419034"/>
            <a:ext cx="5764086" cy="6019932"/>
          </a:xfrm>
          <a:prstGeom prst="rect">
            <a:avLst/>
          </a:prstGeom>
          <a:ln w="28575">
            <a:solidFill>
              <a:schemeClr val="accent2">
                <a:satOff val="-4966"/>
                <a:lumOff val="-10549"/>
              </a:schemeClr>
            </a:solidFill>
            <a:miter/>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757"/>
                                        </p:tgtEl>
                                        <p:attrNameLst>
                                          <p:attrName>style.visibility</p:attrName>
                                        </p:attrNameLst>
                                      </p:cBhvr>
                                      <p:to>
                                        <p:strVal val="visible"/>
                                      </p:to>
                                    </p:set>
                                    <p:anim calcmode="lin" valueType="num">
                                      <p:cBhvr>
                                        <p:cTn id="7" dur="1000" fill="hold"/>
                                        <p:tgtEl>
                                          <p:spTgt spid="1757"/>
                                        </p:tgtEl>
                                        <p:attrNameLst>
                                          <p:attrName>ppt_x</p:attrName>
                                        </p:attrNameLst>
                                      </p:cBhvr>
                                      <p:tavLst>
                                        <p:tav tm="0">
                                          <p:val>
                                            <p:strVal val="0-#ppt_w/2"/>
                                          </p:val>
                                        </p:tav>
                                        <p:tav tm="100000">
                                          <p:val>
                                            <p:strVal val="#ppt_x"/>
                                          </p:val>
                                        </p:tav>
                                      </p:tavLst>
                                    </p:anim>
                                    <p:anim calcmode="lin" valueType="num">
                                      <p:cBhvr>
                                        <p:cTn id="8" dur="1000" fill="hold"/>
                                        <p:tgtEl>
                                          <p:spTgt spid="17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7" grpId="0"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759" name="La terapia antiaggregante"/>
          <p:cNvSpPr txBox="1"/>
          <p:nvPr/>
        </p:nvSpPr>
        <p:spPr>
          <a:xfrm>
            <a:off x="431799" y="254000"/>
            <a:ext cx="3925749" cy="510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b="1">
                <a:latin typeface="Comic Sans MS"/>
                <a:ea typeface="Comic Sans MS"/>
                <a:cs typeface="Comic Sans MS"/>
                <a:sym typeface="Comic Sans MS"/>
              </a:defRPr>
            </a:lvl1pPr>
          </a:lstStyle>
          <a:p>
            <a:r>
              <a:t>La terapia antiaggregante</a:t>
            </a:r>
          </a:p>
        </p:txBody>
      </p:sp>
      <p:sp>
        <p:nvSpPr>
          <p:cNvPr id="1760" name="Nei pazienti «portatori» di stent è indicata a vita l’assunzione di una terapia antiaggregante.…"/>
          <p:cNvSpPr txBox="1"/>
          <p:nvPr/>
        </p:nvSpPr>
        <p:spPr>
          <a:xfrm>
            <a:off x="584001" y="4749800"/>
            <a:ext cx="7975998" cy="1450340"/>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a:solidFill>
                  <a:srgbClr val="FFFFFF"/>
                </a:solidFill>
                <a:latin typeface="Arial Rounded MT Bold"/>
                <a:ea typeface="Arial Rounded MT Bold"/>
                <a:cs typeface="Arial Rounded MT Bold"/>
                <a:sym typeface="Arial Rounded MT Bold"/>
              </a:defRPr>
            </a:pPr>
            <a:r>
              <a:t>Nei pazienti «portatori» di stent è indicata </a:t>
            </a:r>
            <a:r>
              <a:rPr u="sng"/>
              <a:t>a vita</a:t>
            </a:r>
            <a:r>
              <a:t> l’assunzione di una terapia antiaggregante.</a:t>
            </a:r>
          </a:p>
          <a:p>
            <a:pPr algn="just">
              <a:defRPr>
                <a:solidFill>
                  <a:srgbClr val="FFFFFF"/>
                </a:solidFill>
                <a:latin typeface="Arial Rounded MT Bold"/>
                <a:ea typeface="Arial Rounded MT Bold"/>
                <a:cs typeface="Arial Rounded MT Bold"/>
                <a:sym typeface="Arial Rounded MT Bold"/>
              </a:defRPr>
            </a:pPr>
            <a:endParaRPr/>
          </a:p>
          <a:p>
            <a:pPr algn="just">
              <a:defRPr>
                <a:solidFill>
                  <a:srgbClr val="FFFFFF"/>
                </a:solidFill>
                <a:latin typeface="Arial Rounded MT Bold"/>
                <a:ea typeface="Arial Rounded MT Bold"/>
                <a:cs typeface="Arial Rounded MT Bold"/>
                <a:sym typeface="Arial Rounded MT Bold"/>
              </a:defRPr>
            </a:pPr>
            <a:r>
              <a:t>Mai sospendere l’antiaggregante !!!! (a meno di casi particolari “quoad vitam”)</a:t>
            </a:r>
          </a:p>
        </p:txBody>
      </p:sp>
      <p:pic>
        <p:nvPicPr>
          <p:cNvPr id="1761" name="Immagine" descr="Immagine"/>
          <p:cNvPicPr>
            <a:picLocks noChangeAspect="1"/>
          </p:cNvPicPr>
          <p:nvPr/>
        </p:nvPicPr>
        <p:blipFill>
          <a:blip r:embed="rId3"/>
          <a:stretch>
            <a:fillRect/>
          </a:stretch>
        </p:blipFill>
        <p:spPr>
          <a:xfrm>
            <a:off x="5963548" y="1534069"/>
            <a:ext cx="3098165" cy="2511811"/>
          </a:xfrm>
          <a:prstGeom prst="rect">
            <a:avLst/>
          </a:prstGeom>
          <a:ln w="12700">
            <a:miter lim="400000"/>
          </a:ln>
        </p:spPr>
      </p:pic>
      <p:pic>
        <p:nvPicPr>
          <p:cNvPr id="1762" name="Immagine" descr="Immagine"/>
          <p:cNvPicPr>
            <a:picLocks noChangeAspect="1"/>
          </p:cNvPicPr>
          <p:nvPr/>
        </p:nvPicPr>
        <p:blipFill>
          <a:blip r:embed="rId4"/>
          <a:stretch>
            <a:fillRect/>
          </a:stretch>
        </p:blipFill>
        <p:spPr>
          <a:xfrm>
            <a:off x="3948858" y="1368969"/>
            <a:ext cx="1918299" cy="2486411"/>
          </a:xfrm>
          <a:prstGeom prst="rect">
            <a:avLst/>
          </a:prstGeom>
          <a:ln w="12700">
            <a:miter lim="400000"/>
          </a:ln>
        </p:spPr>
      </p:pic>
      <p:pic>
        <p:nvPicPr>
          <p:cNvPr id="1763" name="Immagine" descr="Immagine"/>
          <p:cNvPicPr>
            <a:picLocks noChangeAspect="1"/>
          </p:cNvPicPr>
          <p:nvPr/>
        </p:nvPicPr>
        <p:blipFill>
          <a:blip r:embed="rId5"/>
          <a:stretch>
            <a:fillRect/>
          </a:stretch>
        </p:blipFill>
        <p:spPr>
          <a:xfrm>
            <a:off x="107950" y="895350"/>
            <a:ext cx="3744518" cy="2769530"/>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5" name="Immagine" descr="Immagine"/>
          <p:cNvPicPr>
            <a:picLocks noChangeAspect="1"/>
          </p:cNvPicPr>
          <p:nvPr/>
        </p:nvPicPr>
        <p:blipFill>
          <a:blip r:embed="rId3"/>
          <a:stretch>
            <a:fillRect/>
          </a:stretch>
        </p:blipFill>
        <p:spPr>
          <a:prstGeom prst="rect">
            <a:avLst/>
          </a:prstGeom>
          <a:ln w="12700">
            <a:miter lim="400000"/>
          </a:ln>
        </p:spPr>
      </p:pic>
      <p:pic>
        <p:nvPicPr>
          <p:cNvPr id="1766" name="Immagine" descr="Immagine"/>
          <p:cNvPicPr>
            <a:picLocks noChangeAspect="1"/>
          </p:cNvPicPr>
          <p:nvPr/>
        </p:nvPicPr>
        <p:blipFill>
          <a:blip r:embed="rId4"/>
          <a:stretch>
            <a:fillRect/>
          </a:stretch>
        </p:blipFill>
        <p:spPr>
          <a:xfrm>
            <a:off x="146050" y="1651000"/>
            <a:ext cx="8851900" cy="2336800"/>
          </a:xfrm>
          <a:prstGeom prst="rect">
            <a:avLst/>
          </a:prstGeom>
          <a:ln w="12700">
            <a:miter lim="400000"/>
          </a:ln>
        </p:spPr>
      </p:pic>
      <p:sp>
        <p:nvSpPr>
          <p:cNvPr id="1767" name="TEMPI DI SOSPENSIONE DEGLI INIBITORI DEL P2Y12: NUOVI CUT OFF."/>
          <p:cNvSpPr txBox="1"/>
          <p:nvPr/>
        </p:nvSpPr>
        <p:spPr>
          <a:xfrm>
            <a:off x="303086" y="232489"/>
            <a:ext cx="879182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42900" indent="-342900" algn="ctr" defTabSz="457200">
              <a:defRPr sz="3200"/>
            </a:pPr>
            <a:r>
              <a:rPr dirty="0"/>
              <a:t>TEMPI DI SOSPENSIONE DEGLI INIBITORI DEL P2Y12.</a:t>
            </a:r>
          </a:p>
        </p:txBody>
      </p:sp>
      <p:sp>
        <p:nvSpPr>
          <p:cNvPr id="1768" name="Il singolo antiaggregante si mantiene peri-procedura tranne in chirurgia retinica, prostatica e alcune procedure neurochirurgiche."/>
          <p:cNvSpPr txBox="1"/>
          <p:nvPr/>
        </p:nvSpPr>
        <p:spPr>
          <a:xfrm>
            <a:off x="152791" y="4373879"/>
            <a:ext cx="7805981" cy="1815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800"/>
            </a:pPr>
            <a:endParaRPr dirty="0"/>
          </a:p>
          <a:p>
            <a:pPr defTabSz="457200">
              <a:defRPr sz="2800"/>
            </a:pPr>
            <a:r>
              <a:rPr dirty="0"/>
              <a:t>Il </a:t>
            </a:r>
            <a:r>
              <a:rPr dirty="0" err="1"/>
              <a:t>singolo</a:t>
            </a:r>
            <a:r>
              <a:rPr dirty="0"/>
              <a:t> </a:t>
            </a:r>
            <a:r>
              <a:rPr dirty="0" err="1"/>
              <a:t>antiaggregante</a:t>
            </a:r>
            <a:r>
              <a:rPr dirty="0"/>
              <a:t> </a:t>
            </a:r>
            <a:r>
              <a:rPr dirty="0" err="1"/>
              <a:t>si</a:t>
            </a:r>
            <a:r>
              <a:rPr dirty="0"/>
              <a:t> </a:t>
            </a:r>
            <a:r>
              <a:rPr dirty="0" err="1"/>
              <a:t>mantiene</a:t>
            </a:r>
            <a:r>
              <a:rPr dirty="0"/>
              <a:t> peri-</a:t>
            </a:r>
            <a:r>
              <a:rPr dirty="0" err="1"/>
              <a:t>procedura</a:t>
            </a:r>
            <a:r>
              <a:rPr dirty="0"/>
              <a:t> </a:t>
            </a:r>
            <a:endParaRPr lang="it-IT" dirty="0"/>
          </a:p>
          <a:p>
            <a:pPr defTabSz="457200">
              <a:defRPr sz="2800"/>
            </a:pPr>
            <a:r>
              <a:rPr dirty="0" err="1"/>
              <a:t>tranne</a:t>
            </a:r>
            <a:r>
              <a:rPr dirty="0"/>
              <a:t> in </a:t>
            </a:r>
            <a:r>
              <a:rPr dirty="0" err="1"/>
              <a:t>chirurgia</a:t>
            </a:r>
            <a:r>
              <a:rPr dirty="0"/>
              <a:t> </a:t>
            </a:r>
            <a:r>
              <a:rPr dirty="0" err="1"/>
              <a:t>retinica</a:t>
            </a:r>
            <a:r>
              <a:rPr dirty="0"/>
              <a:t>, </a:t>
            </a:r>
            <a:r>
              <a:rPr dirty="0" err="1"/>
              <a:t>prostatica</a:t>
            </a:r>
            <a:r>
              <a:rPr dirty="0"/>
              <a:t> e </a:t>
            </a:r>
            <a:r>
              <a:rPr dirty="0" err="1"/>
              <a:t>alcune</a:t>
            </a:r>
            <a:r>
              <a:rPr dirty="0"/>
              <a:t> </a:t>
            </a:r>
            <a:endParaRPr lang="it-IT" dirty="0"/>
          </a:p>
          <a:p>
            <a:pPr defTabSz="457200">
              <a:defRPr sz="2800"/>
            </a:pPr>
            <a:r>
              <a:rPr dirty="0"/>
              <a:t>procedure </a:t>
            </a:r>
            <a:r>
              <a:rPr dirty="0" err="1"/>
              <a:t>neurochirurgiche</a:t>
            </a:r>
            <a:r>
              <a:rPr dirty="0"/>
              <a:t>. </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770" name="image185.png" descr="image185.png"/>
          <p:cNvPicPr>
            <a:picLocks noChangeAspect="1"/>
          </p:cNvPicPr>
          <p:nvPr/>
        </p:nvPicPr>
        <p:blipFill>
          <a:blip r:embed="rId2"/>
          <a:stretch>
            <a:fillRect/>
          </a:stretch>
        </p:blipFill>
        <p:spPr>
          <a:xfrm>
            <a:off x="487133" y="3429000"/>
            <a:ext cx="8170865" cy="3248025"/>
          </a:xfrm>
          <a:prstGeom prst="rect">
            <a:avLst/>
          </a:prstGeom>
          <a:ln w="12700">
            <a:miter lim="400000"/>
          </a:ln>
        </p:spPr>
      </p:pic>
      <p:pic>
        <p:nvPicPr>
          <p:cNvPr id="1771" name="http://www.ilpalo.com/cuore-infarto-colesterolo/cuore-stent/Stent-cuore-dopo-infarto.jpg" descr="http://www.ilpalo.com/cuore-infarto-colesterolo/cuore-stent/Stent-cuore-dopo-infarto.jpg"/>
          <p:cNvPicPr>
            <a:picLocks noChangeAspect="1"/>
          </p:cNvPicPr>
          <p:nvPr/>
        </p:nvPicPr>
        <p:blipFill>
          <a:blip r:embed="rId3"/>
          <a:stretch>
            <a:fillRect/>
          </a:stretch>
        </p:blipFill>
        <p:spPr>
          <a:xfrm>
            <a:off x="475981" y="260647"/>
            <a:ext cx="3724276" cy="3019426"/>
          </a:xfrm>
          <a:prstGeom prst="rect">
            <a:avLst/>
          </a:prstGeom>
          <a:ln w="12700">
            <a:miter lim="400000"/>
          </a:ln>
        </p:spPr>
      </p:pic>
      <p:pic>
        <p:nvPicPr>
          <p:cNvPr id="1772" name="image186.png" descr="image186.png"/>
          <p:cNvPicPr>
            <a:picLocks noChangeAspect="1"/>
          </p:cNvPicPr>
          <p:nvPr/>
        </p:nvPicPr>
        <p:blipFill>
          <a:blip r:embed="rId4"/>
          <a:stretch>
            <a:fillRect/>
          </a:stretch>
        </p:blipFill>
        <p:spPr>
          <a:xfrm>
            <a:off x="4788024" y="341610"/>
            <a:ext cx="3810001" cy="2857501"/>
          </a:xfrm>
          <a:prstGeom prst="rect">
            <a:avLst/>
          </a:prstGeom>
          <a:ln w="12700">
            <a:miter lim="400000"/>
          </a:ln>
        </p:spPr>
      </p:pic>
      <p:pic>
        <p:nvPicPr>
          <p:cNvPr id="1773" name="image187.png" descr="image187.png"/>
          <p:cNvPicPr>
            <a:picLocks noChangeAspect="1"/>
          </p:cNvPicPr>
          <p:nvPr/>
        </p:nvPicPr>
        <p:blipFill>
          <a:blip r:embed="rId5"/>
          <a:stretch>
            <a:fillRect/>
          </a:stretch>
        </p:blipFill>
        <p:spPr>
          <a:xfrm>
            <a:off x="5914797" y="3454400"/>
            <a:ext cx="2743201" cy="352425"/>
          </a:xfrm>
          <a:prstGeom prst="rect">
            <a:avLst/>
          </a:prstGeom>
          <a:ln w="12700">
            <a:miter lim="400000"/>
          </a:ln>
        </p:spPr>
      </p:pic>
      <p:sp>
        <p:nvSpPr>
          <p:cNvPr id="1774" name="Rettangolo"/>
          <p:cNvSpPr/>
          <p:nvPr/>
        </p:nvSpPr>
        <p:spPr>
          <a:xfrm>
            <a:off x="827583" y="3933056"/>
            <a:ext cx="7632850" cy="1512169"/>
          </a:xfrm>
          <a:prstGeom prst="rect">
            <a:avLst/>
          </a:prstGeom>
          <a:ln w="57150">
            <a:solidFill>
              <a:srgbClr val="FF0000"/>
            </a:solidFill>
          </a:ln>
        </p:spPr>
        <p:txBody>
          <a:bodyPr lIns="45719" rIns="45719" anchor="ctr"/>
          <a:lstStyle/>
          <a:p>
            <a:pPr algn="ctr">
              <a:defRPr>
                <a:solidFill>
                  <a:srgbClr val="FFFFFF"/>
                </a:solidFill>
              </a:defRPr>
            </a:pPr>
            <a:endParaRPr/>
          </a:p>
        </p:txBody>
      </p:sp>
      <p:sp>
        <p:nvSpPr>
          <p:cNvPr id="1775" name="Rettangolo"/>
          <p:cNvSpPr/>
          <p:nvPr/>
        </p:nvSpPr>
        <p:spPr>
          <a:xfrm>
            <a:off x="5796134" y="3414729"/>
            <a:ext cx="2861862" cy="392097"/>
          </a:xfrm>
          <a:prstGeom prst="rect">
            <a:avLst/>
          </a:prstGeom>
          <a:ln w="5715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780" name="image189.png" descr="image189.png"/>
          <p:cNvPicPr>
            <a:picLocks noChangeAspect="1"/>
          </p:cNvPicPr>
          <p:nvPr/>
        </p:nvPicPr>
        <p:blipFill>
          <a:blip r:embed="rId2"/>
          <a:stretch>
            <a:fillRect/>
          </a:stretch>
        </p:blipFill>
        <p:spPr>
          <a:xfrm>
            <a:off x="96456" y="230168"/>
            <a:ext cx="8959836" cy="6452890"/>
          </a:xfrm>
          <a:prstGeom prst="rect">
            <a:avLst/>
          </a:prstGeom>
          <a:ln w="12700">
            <a:miter lim="400000"/>
          </a:ln>
        </p:spPr>
      </p:pic>
      <p:sp>
        <p:nvSpPr>
          <p:cNvPr id="1781"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grpSp>
        <p:nvGrpSpPr>
          <p:cNvPr id="1784" name="image188.png"/>
          <p:cNvGrpSpPr/>
          <p:nvPr/>
        </p:nvGrpSpPr>
        <p:grpSpPr>
          <a:xfrm>
            <a:off x="2684490" y="3868918"/>
            <a:ext cx="6275431" cy="2407784"/>
            <a:chOff x="0" y="0"/>
            <a:chExt cx="6275429" cy="2407782"/>
          </a:xfrm>
        </p:grpSpPr>
        <p:pic>
          <p:nvPicPr>
            <p:cNvPr id="1783" name="image188.png" descr="image188.png"/>
            <p:cNvPicPr>
              <a:picLocks noChangeAspect="1"/>
            </p:cNvPicPr>
            <p:nvPr/>
          </p:nvPicPr>
          <p:blipFill>
            <a:blip r:embed="rId3"/>
            <a:stretch>
              <a:fillRect/>
            </a:stretch>
          </p:blipFill>
          <p:spPr>
            <a:xfrm>
              <a:off x="107950" y="107950"/>
              <a:ext cx="6059530" cy="2191883"/>
            </a:xfrm>
            <a:prstGeom prst="rect">
              <a:avLst/>
            </a:prstGeom>
            <a:ln>
              <a:noFill/>
            </a:ln>
            <a:effectLst/>
          </p:spPr>
        </p:pic>
        <p:pic>
          <p:nvPicPr>
            <p:cNvPr id="1782" name="image188.png" descr="image188.png"/>
            <p:cNvPicPr>
              <a:picLocks/>
            </p:cNvPicPr>
            <p:nvPr/>
          </p:nvPicPr>
          <p:blipFill>
            <a:blip r:embed="rId4"/>
            <a:stretch>
              <a:fillRect/>
            </a:stretch>
          </p:blipFill>
          <p:spPr>
            <a:xfrm>
              <a:off x="0" y="0"/>
              <a:ext cx="6275430" cy="2407783"/>
            </a:xfrm>
            <a:prstGeom prst="rect">
              <a:avLst/>
            </a:prstGeom>
            <a:effectLst/>
          </p:spPr>
        </p:pic>
      </p:gr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786" name="image190.png" descr="image190.png"/>
          <p:cNvPicPr>
            <a:picLocks noChangeAspect="1"/>
          </p:cNvPicPr>
          <p:nvPr/>
        </p:nvPicPr>
        <p:blipFill>
          <a:blip r:embed="rId2"/>
          <a:stretch>
            <a:fillRect/>
          </a:stretch>
        </p:blipFill>
        <p:spPr>
          <a:xfrm>
            <a:off x="64819" y="145405"/>
            <a:ext cx="9014362" cy="6567190"/>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793" name="A5" descr="A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8762" y="1644005"/>
            <a:ext cx="6084889" cy="5010151"/>
          </a:xfrm>
          <a:prstGeom prst="rect">
            <a:avLst/>
          </a:prstGeom>
          <a:ln w="12700">
            <a:miter lim="400000"/>
          </a:ln>
        </p:spPr>
      </p:pic>
      <p:sp>
        <p:nvSpPr>
          <p:cNvPr id="1794" name="Freccia"/>
          <p:cNvSpPr/>
          <p:nvPr/>
        </p:nvSpPr>
        <p:spPr>
          <a:xfrm>
            <a:off x="467543" y="2420888"/>
            <a:ext cx="792089" cy="288033"/>
          </a:xfrm>
          <a:prstGeom prst="rightArrow">
            <a:avLst>
              <a:gd name="adj1" fmla="val 50000"/>
              <a:gd name="adj2" fmla="val 50000"/>
            </a:avLst>
          </a:prstGeom>
          <a:solidFill>
            <a:srgbClr val="002060"/>
          </a:solidFill>
          <a:ln w="25400">
            <a:solidFill>
              <a:srgbClr val="3A5E8A"/>
            </a:solidFill>
          </a:ln>
        </p:spPr>
        <p:txBody>
          <a:bodyPr lIns="45719" rIns="45719" anchor="ctr"/>
          <a:lstStyle/>
          <a:p>
            <a:pPr algn="ctr">
              <a:defRPr>
                <a:solidFill>
                  <a:srgbClr val="FFFFFF"/>
                </a:solidFill>
              </a:defRPr>
            </a:pPr>
            <a:endParaRPr/>
          </a:p>
        </p:txBody>
      </p:sp>
      <p:sp>
        <p:nvSpPr>
          <p:cNvPr id="1795" name="Freccia"/>
          <p:cNvSpPr/>
          <p:nvPr/>
        </p:nvSpPr>
        <p:spPr>
          <a:xfrm>
            <a:off x="467543" y="3573016"/>
            <a:ext cx="792089" cy="288033"/>
          </a:xfrm>
          <a:prstGeom prst="rightArrow">
            <a:avLst>
              <a:gd name="adj1" fmla="val 50000"/>
              <a:gd name="adj2" fmla="val 50000"/>
            </a:avLst>
          </a:prstGeom>
          <a:solidFill>
            <a:srgbClr val="002060"/>
          </a:solidFill>
          <a:ln w="25400">
            <a:solidFill>
              <a:srgbClr val="3A5E8A"/>
            </a:solidFill>
          </a:ln>
        </p:spPr>
        <p:txBody>
          <a:bodyPr lIns="45719" rIns="45719" anchor="ctr"/>
          <a:lstStyle/>
          <a:p>
            <a:pPr algn="ctr">
              <a:defRPr>
                <a:solidFill>
                  <a:srgbClr val="FFFFFF"/>
                </a:solidFill>
              </a:defRPr>
            </a:pPr>
            <a:endParaRPr/>
          </a:p>
        </p:txBody>
      </p:sp>
      <p:sp>
        <p:nvSpPr>
          <p:cNvPr id="1796" name="Freccia"/>
          <p:cNvSpPr/>
          <p:nvPr/>
        </p:nvSpPr>
        <p:spPr>
          <a:xfrm>
            <a:off x="467543" y="4725144"/>
            <a:ext cx="792089" cy="288033"/>
          </a:xfrm>
          <a:prstGeom prst="rightArrow">
            <a:avLst>
              <a:gd name="adj1" fmla="val 50000"/>
              <a:gd name="adj2" fmla="val 50000"/>
            </a:avLst>
          </a:prstGeom>
          <a:solidFill>
            <a:srgbClr val="002060"/>
          </a:solidFill>
          <a:ln w="25400">
            <a:solidFill>
              <a:srgbClr val="3A5E8A"/>
            </a:solidFill>
          </a:ln>
        </p:spPr>
        <p:txBody>
          <a:bodyPr lIns="45719" rIns="45719" anchor="ctr"/>
          <a:lstStyle/>
          <a:p>
            <a:pPr algn="ctr">
              <a:defRPr>
                <a:solidFill>
                  <a:srgbClr val="FFFFFF"/>
                </a:solidFill>
              </a:defRPr>
            </a:pPr>
            <a:endParaRPr/>
          </a:p>
        </p:txBody>
      </p:sp>
      <p:sp>
        <p:nvSpPr>
          <p:cNvPr id="1797" name="Linea"/>
          <p:cNvSpPr/>
          <p:nvPr/>
        </p:nvSpPr>
        <p:spPr>
          <a:xfrm>
            <a:off x="2843808" y="2660975"/>
            <a:ext cx="4320481" cy="1"/>
          </a:xfrm>
          <a:prstGeom prst="line">
            <a:avLst/>
          </a:prstGeom>
          <a:ln w="38100">
            <a:solidFill>
              <a:srgbClr val="FF0000"/>
            </a:solidFill>
          </a:ln>
        </p:spPr>
        <p:txBody>
          <a:bodyPr lIns="45719" rIns="45719"/>
          <a:lstStyle/>
          <a:p>
            <a:endParaRPr/>
          </a:p>
        </p:txBody>
      </p:sp>
      <p:sp>
        <p:nvSpPr>
          <p:cNvPr id="1798" name="Linea"/>
          <p:cNvSpPr/>
          <p:nvPr/>
        </p:nvSpPr>
        <p:spPr>
          <a:xfrm>
            <a:off x="2411759" y="3789040"/>
            <a:ext cx="5112570" cy="1"/>
          </a:xfrm>
          <a:prstGeom prst="line">
            <a:avLst/>
          </a:prstGeom>
          <a:ln w="38100">
            <a:solidFill>
              <a:srgbClr val="FF0000"/>
            </a:solidFill>
          </a:ln>
        </p:spPr>
        <p:txBody>
          <a:bodyPr lIns="45719" rIns="45719"/>
          <a:lstStyle/>
          <a:p>
            <a:endParaRPr/>
          </a:p>
        </p:txBody>
      </p:sp>
      <p:sp>
        <p:nvSpPr>
          <p:cNvPr id="1799" name="Linea"/>
          <p:cNvSpPr/>
          <p:nvPr/>
        </p:nvSpPr>
        <p:spPr>
          <a:xfrm>
            <a:off x="1547663" y="3981184"/>
            <a:ext cx="1224137" cy="1"/>
          </a:xfrm>
          <a:prstGeom prst="line">
            <a:avLst/>
          </a:prstGeom>
          <a:ln w="38100">
            <a:solidFill>
              <a:srgbClr val="FF0000"/>
            </a:solidFill>
          </a:ln>
        </p:spPr>
        <p:txBody>
          <a:bodyPr lIns="45719" rIns="45719"/>
          <a:lstStyle/>
          <a:p>
            <a:endParaRPr/>
          </a:p>
        </p:txBody>
      </p:sp>
      <p:sp>
        <p:nvSpPr>
          <p:cNvPr id="1800" name="Linea"/>
          <p:cNvSpPr/>
          <p:nvPr/>
        </p:nvSpPr>
        <p:spPr>
          <a:xfrm>
            <a:off x="3152624" y="4941168"/>
            <a:ext cx="4320481" cy="1"/>
          </a:xfrm>
          <a:prstGeom prst="line">
            <a:avLst/>
          </a:prstGeom>
          <a:ln w="38100">
            <a:solidFill>
              <a:srgbClr val="FF0000"/>
            </a:solidFill>
          </a:ln>
        </p:spPr>
        <p:txBody>
          <a:bodyPr lIns="45719" rIns="45719"/>
          <a:lstStyle/>
          <a:p>
            <a:endParaRPr/>
          </a:p>
        </p:txBody>
      </p:sp>
      <p:sp>
        <p:nvSpPr>
          <p:cNvPr id="3" name="Titolo 2">
            <a:extLst>
              <a:ext uri="{FF2B5EF4-FFF2-40B4-BE49-F238E27FC236}">
                <a16:creationId xmlns:a16="http://schemas.microsoft.com/office/drawing/2014/main" id="{9A43F193-C7F8-1043-9E30-E3FB9C844ED6}"/>
              </a:ext>
            </a:extLst>
          </p:cNvPr>
          <p:cNvSpPr>
            <a:spLocks noGrp="1"/>
          </p:cNvSpPr>
          <p:nvPr>
            <p:ph type="title"/>
          </p:nvPr>
        </p:nvSpPr>
        <p:spPr/>
        <p:txBody>
          <a:bodyPr/>
          <a:lstStyle/>
          <a:p>
            <a:endParaRPr lang="it-IT"/>
          </a:p>
        </p:txBody>
      </p:sp>
      <p:sp>
        <p:nvSpPr>
          <p:cNvPr id="13" name="INIBITORI DEL RECETTORE GLICOPROTEICO  GP-IIbIIIa">
            <a:extLst>
              <a:ext uri="{FF2B5EF4-FFF2-40B4-BE49-F238E27FC236}">
                <a16:creationId xmlns:a16="http://schemas.microsoft.com/office/drawing/2014/main" id="{F158D5D6-32F1-664C-8392-1B23752B793A}"/>
              </a:ext>
            </a:extLst>
          </p:cNvPr>
          <p:cNvSpPr txBox="1">
            <a:spLocks/>
          </p:cNvSpPr>
          <p:nvPr/>
        </p:nvSpPr>
        <p:spPr>
          <a:xfrm>
            <a:off x="457200" y="274638"/>
            <a:ext cx="8229600" cy="865486"/>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a:lstStyle>
          <a:p>
            <a:pPr hangingPunct="1">
              <a:defRPr sz="1800" b="1">
                <a:solidFill>
                  <a:srgbClr val="FFFFFF"/>
                </a:solidFill>
                <a:latin typeface="Arial"/>
                <a:ea typeface="Arial"/>
                <a:cs typeface="Arial"/>
                <a:sym typeface="Arial"/>
              </a:defRPr>
            </a:pPr>
            <a:r>
              <a:rPr lang="it-IT" sz="1800" b="1">
                <a:solidFill>
                  <a:srgbClr val="FFFFFF"/>
                </a:solidFill>
                <a:latin typeface="Arial"/>
                <a:ea typeface="Arial"/>
                <a:cs typeface="Arial"/>
                <a:sym typeface="Arial"/>
              </a:rPr>
              <a:t>INIBITORI DEL RECETTORE GLICOPROTEICO </a:t>
            </a:r>
            <a:br>
              <a:rPr lang="it-IT" sz="1800" b="1">
                <a:solidFill>
                  <a:srgbClr val="FFFFFF"/>
                </a:solidFill>
                <a:latin typeface="Arial"/>
                <a:ea typeface="Arial"/>
                <a:cs typeface="Arial"/>
                <a:sym typeface="Arial"/>
              </a:rPr>
            </a:br>
            <a:r>
              <a:rPr lang="it-IT" sz="1800" b="1">
                <a:solidFill>
                  <a:srgbClr val="FFFFFF"/>
                </a:solidFill>
                <a:latin typeface="Arial"/>
                <a:ea typeface="Arial"/>
                <a:cs typeface="Arial"/>
                <a:sym typeface="Arial"/>
              </a:rPr>
              <a:t>GP-IIbIIIa</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803" name="Scan10102" descr="Scan1010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3713" y="0"/>
            <a:ext cx="5761038" cy="6858000"/>
          </a:xfrm>
          <a:prstGeom prst="rect">
            <a:avLst/>
          </a:prstGeom>
          <a:ln w="12700">
            <a:miter lim="400000"/>
          </a:ln>
        </p:spPr>
      </p:pic>
      <p:sp>
        <p:nvSpPr>
          <p:cNvPr id="1804" name="Linea"/>
          <p:cNvSpPr/>
          <p:nvPr/>
        </p:nvSpPr>
        <p:spPr>
          <a:xfrm>
            <a:off x="5004048" y="6381327"/>
            <a:ext cx="2376265" cy="1"/>
          </a:xfrm>
          <a:prstGeom prst="line">
            <a:avLst/>
          </a:prstGeom>
          <a:ln>
            <a:solidFill>
              <a:srgbClr val="FF0000"/>
            </a:solidFill>
          </a:ln>
        </p:spPr>
        <p:txBody>
          <a:bodyPr lIns="45719" rIns="45719"/>
          <a:lstStyle/>
          <a:p>
            <a:endParaRPr/>
          </a:p>
        </p:txBody>
      </p:sp>
      <p:sp>
        <p:nvSpPr>
          <p:cNvPr id="1805" name="Linea"/>
          <p:cNvSpPr/>
          <p:nvPr/>
        </p:nvSpPr>
        <p:spPr>
          <a:xfrm>
            <a:off x="1835696" y="6741368"/>
            <a:ext cx="2376265" cy="1"/>
          </a:xfrm>
          <a:prstGeom prst="line">
            <a:avLst/>
          </a:prstGeom>
          <a:ln>
            <a:solidFill>
              <a:srgbClr val="FF0000"/>
            </a:solidFill>
          </a:ln>
        </p:spPr>
        <p:txBody>
          <a:bodyPr lIns="45719" rIns="45719"/>
          <a:lstStyle/>
          <a:p>
            <a:endParaRPr/>
          </a:p>
        </p:txBody>
      </p:sp>
      <p:sp>
        <p:nvSpPr>
          <p:cNvPr id="1806" name="Linea"/>
          <p:cNvSpPr/>
          <p:nvPr/>
        </p:nvSpPr>
        <p:spPr>
          <a:xfrm>
            <a:off x="1835695" y="6533728"/>
            <a:ext cx="5544618" cy="1"/>
          </a:xfrm>
          <a:prstGeom prst="line">
            <a:avLst/>
          </a:prstGeom>
          <a:ln>
            <a:solidFill>
              <a:srgbClr val="FF0000"/>
            </a:solidFill>
          </a:ln>
        </p:spPr>
        <p:txBody>
          <a:bodyPr lIns="45719" rIns="45719"/>
          <a:lstStyle/>
          <a:p>
            <a:endParaRPr/>
          </a:p>
        </p:txBody>
      </p:sp>
      <p:sp>
        <p:nvSpPr>
          <p:cNvPr id="1807" name="Forma"/>
          <p:cNvSpPr/>
          <p:nvPr/>
        </p:nvSpPr>
        <p:spPr>
          <a:xfrm>
            <a:off x="3053153" y="3861048"/>
            <a:ext cx="1529402" cy="5760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43" y="10800"/>
                </a:moveTo>
                <a:cubicBezTo>
                  <a:pt x="643" y="15822"/>
                  <a:pt x="5191" y="19893"/>
                  <a:pt x="10800" y="19893"/>
                </a:cubicBezTo>
                <a:cubicBezTo>
                  <a:pt x="16409" y="19893"/>
                  <a:pt x="20957" y="15822"/>
                  <a:pt x="20957" y="10800"/>
                </a:cubicBezTo>
                <a:cubicBezTo>
                  <a:pt x="20957" y="5778"/>
                  <a:pt x="16409" y="1707"/>
                  <a:pt x="10800" y="1707"/>
                </a:cubicBezTo>
                <a:cubicBezTo>
                  <a:pt x="5191" y="1707"/>
                  <a:pt x="643" y="5778"/>
                  <a:pt x="643" y="10800"/>
                </a:cubicBezTo>
                <a:close/>
              </a:path>
            </a:pathLst>
          </a:custGeom>
          <a:solidFill>
            <a:srgbClr val="FF0000"/>
          </a:solidFill>
          <a:ln w="25400">
            <a:solidFill>
              <a:srgbClr val="FF0000"/>
            </a:solidFill>
          </a:ln>
        </p:spPr>
        <p:txBody>
          <a:bodyPr lIns="45719" rIns="45719" anchor="ctr"/>
          <a:lstStyle/>
          <a:p>
            <a:pPr algn="ctr"/>
            <a:endParaRPr/>
          </a:p>
        </p:txBody>
      </p:sp>
      <p:sp>
        <p:nvSpPr>
          <p:cNvPr id="1808" name="INIBITORI DEL RECETTORE GLICOPROTEICO  GP-IIbIIIa"/>
          <p:cNvSpPr txBox="1">
            <a:spLocks noGrp="1"/>
          </p:cNvSpPr>
          <p:nvPr>
            <p:ph type="title" idx="4294967295"/>
          </p:nvPr>
        </p:nvSpPr>
        <p:spPr>
          <a:xfrm>
            <a:off x="457200" y="274638"/>
            <a:ext cx="8229600" cy="865486"/>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p>
            <a:pPr>
              <a:defRPr sz="1800" b="1">
                <a:solidFill>
                  <a:srgbClr val="FFFFFF"/>
                </a:solidFill>
                <a:latin typeface="Arial"/>
                <a:ea typeface="Arial"/>
                <a:cs typeface="Arial"/>
                <a:sym typeface="Arial"/>
              </a:defRPr>
            </a:pPr>
            <a:r>
              <a:t>INIBITORI DEL RECETTORE GLICOPROTEICO </a:t>
            </a:r>
            <a:br/>
            <a:r>
              <a:t>GP-IIbIIIa</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810" name="INIBITORI DEL RECETTORE GLICOPROTEICO  GP-IIbIIIa"/>
          <p:cNvSpPr>
            <a:spLocks noGrp="1"/>
          </p:cNvSpPr>
          <p:nvPr>
            <p:ph type="title"/>
          </p:nvPr>
        </p:nvSpPr>
        <p:spPr>
          <a:xfrm>
            <a:off x="457200" y="274638"/>
            <a:ext cx="8229600" cy="865486"/>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p>
            <a:pPr>
              <a:defRPr sz="1800" b="1">
                <a:solidFill>
                  <a:srgbClr val="FFFFFF"/>
                </a:solidFill>
                <a:latin typeface="Arial"/>
                <a:ea typeface="Arial"/>
                <a:cs typeface="Arial"/>
                <a:sym typeface="Arial"/>
              </a:defRPr>
            </a:pPr>
            <a:r>
              <a:t>INIBITORI DEL RECETTORE GLICOPROTEICO </a:t>
            </a:r>
            <a:br/>
            <a:r>
              <a:t>GP-IIbIIIa</a:t>
            </a:r>
          </a:p>
        </p:txBody>
      </p:sp>
      <p:sp>
        <p:nvSpPr>
          <p:cNvPr id="1811" name="Potenti antiaggreganti sviluppati allo scopo di ottimizzare l’inibizione piastrinica nei pazienti con cardiopatia ischemica acuta o sottoposti a procedure di rivascolarizzazione percutanea.…"/>
          <p:cNvSpPr txBox="1">
            <a:spLocks noGrp="1"/>
          </p:cNvSpPr>
          <p:nvPr>
            <p:ph type="body" idx="1"/>
          </p:nvPr>
        </p:nvSpPr>
        <p:spPr>
          <a:xfrm>
            <a:off x="323527" y="1628799"/>
            <a:ext cx="8229601" cy="4525964"/>
          </a:xfrm>
          <a:prstGeom prst="rect">
            <a:avLst/>
          </a:prstGeom>
        </p:spPr>
        <p:txBody>
          <a:bodyPr/>
          <a:lstStyle/>
          <a:p>
            <a:pPr>
              <a:lnSpc>
                <a:spcPct val="90000"/>
              </a:lnSpc>
              <a:spcBef>
                <a:spcPts val="400"/>
              </a:spcBef>
              <a:defRPr sz="2000" u="sng"/>
            </a:pPr>
            <a:r>
              <a:t>Potenti antiaggreganti sviluppati allo scopo di ottimizzare l’inibizione piastrinica nei pazienti con cardiopatia ischemica acuta o sottoposti a procedure di rivascolarizzazione percutanea.</a:t>
            </a:r>
          </a:p>
          <a:p>
            <a:pPr>
              <a:lnSpc>
                <a:spcPct val="90000"/>
              </a:lnSpc>
              <a:defRPr sz="2000" u="sng"/>
            </a:pPr>
            <a:endParaRPr/>
          </a:p>
          <a:p>
            <a:pPr>
              <a:lnSpc>
                <a:spcPct val="90000"/>
              </a:lnSpc>
              <a:spcBef>
                <a:spcPts val="400"/>
              </a:spcBef>
              <a:defRPr sz="2000" u="sng"/>
            </a:pPr>
            <a:r>
              <a:t>Sono farmaci di stretto utilizzo ospedaliero e somministrabili solo per via endovenosa.</a:t>
            </a:r>
          </a:p>
          <a:p>
            <a:pPr>
              <a:lnSpc>
                <a:spcPct val="90000"/>
              </a:lnSpc>
              <a:defRPr sz="2000"/>
            </a:pPr>
            <a:endParaRPr/>
          </a:p>
          <a:p>
            <a:pPr algn="just">
              <a:lnSpc>
                <a:spcPct val="90000"/>
              </a:lnSpc>
              <a:spcBef>
                <a:spcPts val="400"/>
              </a:spcBef>
              <a:defRPr sz="2000"/>
            </a:pPr>
            <a:r>
              <a:t>Questi farmaci interagiscono con il recettore piastrinico attivo, rendendolo indisponibile al legame con il fibrinogeno, e pertanto </a:t>
            </a:r>
            <a:r>
              <a:rPr u="sng"/>
              <a:t>inibiscono l’aggregazione piastrinica nella sua fase finale, indipendentemente dallo stimolo protrombotico che l’ha innescata</a:t>
            </a:r>
            <a:r>
              <a:t>.</a:t>
            </a:r>
          </a:p>
          <a:p>
            <a:pPr>
              <a:lnSpc>
                <a:spcPct val="90000"/>
              </a:lnSpc>
              <a:defRPr sz="2000"/>
            </a:pPr>
            <a:endParaRPr/>
          </a:p>
          <a:p>
            <a:pPr>
              <a:lnSpc>
                <a:spcPct val="90000"/>
              </a:lnSpc>
              <a:spcBef>
                <a:spcPts val="400"/>
              </a:spcBef>
              <a:defRPr sz="2000"/>
            </a:pPr>
            <a:r>
              <a:t>Si differenziano in: anticorpo monoclonale o abciximab e in piccole molecole (tirofiban , eptifibatide).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41" name="Anticoagulanti"/>
          <p:cNvSpPr txBox="1">
            <a:spLocks noGrp="1"/>
          </p:cNvSpPr>
          <p:nvPr>
            <p:ph type="title"/>
          </p:nvPr>
        </p:nvSpPr>
        <p:spPr>
          <a:xfrm>
            <a:off x="410760" y="188639"/>
            <a:ext cx="8229601" cy="1143001"/>
          </a:xfrm>
          <a:prstGeom prst="rect">
            <a:avLst/>
          </a:prstGeom>
        </p:spPr>
        <p:txBody>
          <a:bodyPr/>
          <a:lstStyle/>
          <a:p>
            <a:r>
              <a:t>Anticoagulanti</a:t>
            </a:r>
          </a:p>
        </p:txBody>
      </p:sp>
      <p:pic>
        <p:nvPicPr>
          <p:cNvPr id="442" name="http://www.focus.it/media/notizie/2006/marzo/2006317132712_8.jpg" descr="http://www.focus.it/media/notizie/2006/marzo/2006317132712_8.jpg"/>
          <p:cNvPicPr>
            <a:picLocks noChangeAspect="1"/>
          </p:cNvPicPr>
          <p:nvPr/>
        </p:nvPicPr>
        <p:blipFill>
          <a:blip r:embed="rId3"/>
          <a:stretch>
            <a:fillRect/>
          </a:stretch>
        </p:blipFill>
        <p:spPr>
          <a:xfrm>
            <a:off x="2339751" y="1340767"/>
            <a:ext cx="4389765" cy="2958321"/>
          </a:xfrm>
          <a:prstGeom prst="rect">
            <a:avLst/>
          </a:prstGeom>
          <a:ln w="12700">
            <a:miter lim="400000"/>
          </a:ln>
        </p:spPr>
      </p:pic>
      <p:sp>
        <p:nvSpPr>
          <p:cNvPr id="443" name="Ad azione immediata…"/>
          <p:cNvSpPr txBox="1"/>
          <p:nvPr/>
        </p:nvSpPr>
        <p:spPr>
          <a:xfrm>
            <a:off x="2286000" y="4797152"/>
            <a:ext cx="4572000" cy="1179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700"/>
              </a:spcBef>
              <a:defRPr sz="3200">
                <a:solidFill>
                  <a:srgbClr val="C00000"/>
                </a:solidFill>
              </a:defRPr>
            </a:pPr>
            <a:r>
              <a:t>Ad azione immediata</a:t>
            </a:r>
          </a:p>
          <a:p>
            <a:pPr algn="ctr">
              <a:spcBef>
                <a:spcPts val="700"/>
              </a:spcBef>
              <a:defRPr sz="3200">
                <a:solidFill>
                  <a:srgbClr val="C00000"/>
                </a:solidFill>
              </a:defRPr>
            </a:pPr>
            <a:r>
              <a:t>Ad azione ritardata</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862" name="Rettangolo"/>
          <p:cNvSpPr/>
          <p:nvPr/>
        </p:nvSpPr>
        <p:spPr>
          <a:xfrm>
            <a:off x="792162" y="1363662"/>
            <a:ext cx="7677151" cy="4775201"/>
          </a:xfrm>
          <a:prstGeom prst="rect">
            <a:avLst/>
          </a:prstGeom>
          <a:solidFill>
            <a:srgbClr val="1F497D"/>
          </a:solidFill>
          <a:ln w="28575">
            <a:solidFill>
              <a:schemeClr val="accent2"/>
            </a:solidFill>
            <a:miter/>
          </a:ln>
        </p:spPr>
        <p:txBody>
          <a:bodyPr lIns="45719" rIns="45719" anchor="ctr"/>
          <a:lstStyle/>
          <a:p>
            <a:endParaRPr/>
          </a:p>
        </p:txBody>
      </p:sp>
      <p:sp>
        <p:nvSpPr>
          <p:cNvPr id="1863" name="I Farmaci"/>
          <p:cNvSpPr txBox="1">
            <a:spLocks noGrp="1"/>
          </p:cNvSpPr>
          <p:nvPr>
            <p:ph type="title"/>
          </p:nvPr>
        </p:nvSpPr>
        <p:spPr>
          <a:xfrm>
            <a:off x="179511" y="260647"/>
            <a:ext cx="8686801" cy="1143001"/>
          </a:xfrm>
          <a:prstGeom prst="rect">
            <a:avLst/>
          </a:prstGeom>
        </p:spPr>
        <p:txBody>
          <a:bodyPr/>
          <a:lstStyle/>
          <a:p>
            <a:r>
              <a:t>I Farmaci</a:t>
            </a:r>
          </a:p>
        </p:txBody>
      </p:sp>
      <p:pic>
        <p:nvPicPr>
          <p:cNvPr id="1864" name="image6.png" descr="image6.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47001" y="1676400"/>
            <a:ext cx="5486401" cy="4191001"/>
          </a:xfrm>
          <a:prstGeom prst="rect">
            <a:avLst/>
          </a:prstGeom>
          <a:ln w="12700">
            <a:miter lim="400000"/>
          </a:ln>
        </p:spPr>
      </p:pic>
      <p:sp>
        <p:nvSpPr>
          <p:cNvPr id="1865" name="Ovale"/>
          <p:cNvSpPr/>
          <p:nvPr/>
        </p:nvSpPr>
        <p:spPr>
          <a:xfrm>
            <a:off x="3419871" y="4941168"/>
            <a:ext cx="2448273" cy="1116579"/>
          </a:xfrm>
          <a:prstGeom prst="ellipse">
            <a:avLst/>
          </a:prstGeom>
          <a:ln w="57150">
            <a:solidFill>
              <a:srgbClr val="FF0000"/>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869" name="Terapia Fibrinolitica"/>
          <p:cNvSpPr txBox="1">
            <a:spLocks noGrp="1"/>
          </p:cNvSpPr>
          <p:nvPr>
            <p:ph type="title"/>
          </p:nvPr>
        </p:nvSpPr>
        <p:spPr>
          <a:xfrm>
            <a:off x="467543" y="413791"/>
            <a:ext cx="8229601" cy="1143001"/>
          </a:xfrm>
          <a:prstGeom prst="rect">
            <a:avLst/>
          </a:prstGeom>
        </p:spPr>
        <p:txBody>
          <a:bodyPr/>
          <a:lstStyle/>
          <a:p>
            <a:r>
              <a:t>Terapia Fibrinolitica</a:t>
            </a:r>
          </a:p>
        </p:txBody>
      </p:sp>
      <p:pic>
        <p:nvPicPr>
          <p:cNvPr id="1870" name="http://www.focus.it/Allegati/2011/4/spl_c0071252_web_337637.jpg" descr="http://www.focus.it/Allegati/2011/4/spl_c0071252_web_337637.jpg"/>
          <p:cNvPicPr>
            <a:picLocks noChangeAspect="1"/>
          </p:cNvPicPr>
          <p:nvPr/>
        </p:nvPicPr>
        <p:blipFill>
          <a:blip r:embed="rId2"/>
          <a:stretch>
            <a:fillRect/>
          </a:stretch>
        </p:blipFill>
        <p:spPr>
          <a:xfrm>
            <a:off x="429429" y="1572089"/>
            <a:ext cx="4279404" cy="4073361"/>
          </a:xfrm>
          <a:prstGeom prst="rect">
            <a:avLst/>
          </a:prstGeom>
          <a:ln w="12700">
            <a:miter lim="400000"/>
          </a:ln>
        </p:spPr>
      </p:pic>
      <p:pic>
        <p:nvPicPr>
          <p:cNvPr id="1871" name="http://www.focus.it/Allegati/2011/4/spl_p260029_web_351623.jpg" descr="http://www.focus.it/Allegati/2011/4/spl_p260029_web_351623.jpg"/>
          <p:cNvPicPr>
            <a:picLocks noChangeAspect="1"/>
          </p:cNvPicPr>
          <p:nvPr/>
        </p:nvPicPr>
        <p:blipFill>
          <a:blip r:embed="rId3"/>
          <a:stretch>
            <a:fillRect/>
          </a:stretch>
        </p:blipFill>
        <p:spPr>
          <a:xfrm>
            <a:off x="4987661" y="3284983"/>
            <a:ext cx="3968130" cy="3099636"/>
          </a:xfrm>
          <a:prstGeom prst="rect">
            <a:avLst/>
          </a:prstGeom>
          <a:ln w="12700">
            <a:miter lim="400000"/>
          </a:ln>
        </p:spPr>
      </p:pic>
      <p:sp>
        <p:nvSpPr>
          <p:cNvPr id="1872" name="Forma"/>
          <p:cNvSpPr/>
          <p:nvPr/>
        </p:nvSpPr>
        <p:spPr>
          <a:xfrm rot="5400000">
            <a:off x="5724283" y="1350439"/>
            <a:ext cx="1168423" cy="20328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6984"/>
                </a:lnTo>
                <a:cubicBezTo>
                  <a:pt x="0" y="3984"/>
                  <a:pt x="4231" y="1552"/>
                  <a:pt x="9450" y="1552"/>
                </a:cubicBezTo>
                <a:lnTo>
                  <a:pt x="16200" y="1552"/>
                </a:lnTo>
                <a:lnTo>
                  <a:pt x="16200" y="0"/>
                </a:lnTo>
                <a:lnTo>
                  <a:pt x="21600" y="3104"/>
                </a:lnTo>
                <a:lnTo>
                  <a:pt x="16200" y="6208"/>
                </a:lnTo>
                <a:lnTo>
                  <a:pt x="16200" y="4656"/>
                </a:lnTo>
                <a:lnTo>
                  <a:pt x="9450" y="4656"/>
                </a:lnTo>
                <a:cubicBezTo>
                  <a:pt x="7213" y="4656"/>
                  <a:pt x="5400" y="5698"/>
                  <a:pt x="5400" y="6984"/>
                </a:cubicBezTo>
                <a:lnTo>
                  <a:pt x="5400" y="21600"/>
                </a:lnTo>
                <a:close/>
              </a:path>
            </a:pathLst>
          </a:custGeom>
          <a:solidFill>
            <a:schemeClr val="accent1"/>
          </a:solidFill>
          <a:ln w="25400">
            <a:solidFill>
              <a:srgbClr val="002060"/>
            </a:solidFill>
          </a:ln>
        </p:spPr>
        <p:txBody>
          <a:bodyPr lIns="45719" rIns="45719" anchor="ctr"/>
          <a:lstStyle/>
          <a:p>
            <a:pPr algn="ctr"/>
            <a:endParaRP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874" name="A34" descr="A34"/>
          <p:cNvPicPr>
            <a:picLocks noChangeAspect="1"/>
          </p:cNvPicPr>
          <p:nvPr/>
        </p:nvPicPr>
        <p:blipFill>
          <a:blip r:embed="rId2"/>
          <a:stretch>
            <a:fillRect/>
          </a:stretch>
        </p:blipFill>
        <p:spPr>
          <a:xfrm>
            <a:off x="179511" y="764704"/>
            <a:ext cx="5113339" cy="3240089"/>
          </a:xfrm>
          <a:prstGeom prst="rect">
            <a:avLst/>
          </a:prstGeom>
          <a:ln w="12700">
            <a:miter lim="400000"/>
          </a:ln>
        </p:spPr>
      </p:pic>
      <p:pic>
        <p:nvPicPr>
          <p:cNvPr id="1875" name="A35" descr="A35"/>
          <p:cNvPicPr>
            <a:picLocks noChangeAspect="1"/>
          </p:cNvPicPr>
          <p:nvPr/>
        </p:nvPicPr>
        <p:blipFill>
          <a:blip r:embed="rId3"/>
          <a:stretch>
            <a:fillRect/>
          </a:stretch>
        </p:blipFill>
        <p:spPr>
          <a:xfrm>
            <a:off x="3923927" y="3976687"/>
            <a:ext cx="5111751" cy="2881313"/>
          </a:xfrm>
          <a:prstGeom prst="rect">
            <a:avLst/>
          </a:prstGeom>
          <a:ln w="12700">
            <a:miter lim="400000"/>
          </a:ln>
        </p:spPr>
      </p:pic>
      <p:sp>
        <p:nvSpPr>
          <p:cNvPr id="5" name="Terapia fibrinolitica">
            <a:extLst>
              <a:ext uri="{FF2B5EF4-FFF2-40B4-BE49-F238E27FC236}">
                <a16:creationId xmlns:a16="http://schemas.microsoft.com/office/drawing/2014/main" id="{EB85E912-D1EC-294C-815F-F625AAC09E55}"/>
              </a:ext>
            </a:extLst>
          </p:cNvPr>
          <p:cNvSpPr/>
          <p:nvPr/>
        </p:nvSpPr>
        <p:spPr>
          <a:xfrm>
            <a:off x="579236" y="305751"/>
            <a:ext cx="7848874" cy="3676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solidFill>
                  <a:srgbClr val="FFFFFF"/>
                </a:solidFill>
                <a:latin typeface="Arial Rounded MT Bold"/>
                <a:ea typeface="Arial Rounded MT Bold"/>
                <a:cs typeface="Arial Rounded MT Bold"/>
                <a:sym typeface="Arial Rounded MT Bold"/>
              </a:defRPr>
            </a:lvl1pPr>
          </a:lstStyle>
          <a:p>
            <a:r>
              <a:t>Terapia fibrinolitica</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878" name="I generazione:  streptochinasi  urochinasi  pro-urochinasi…"/>
          <p:cNvSpPr txBox="1"/>
          <p:nvPr/>
        </p:nvSpPr>
        <p:spPr>
          <a:xfrm>
            <a:off x="395287" y="333374"/>
            <a:ext cx="6231098" cy="296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000"/>
            </a:pPr>
            <a:endParaRPr/>
          </a:p>
          <a:p>
            <a:pPr>
              <a:defRPr sz="2000"/>
            </a:pPr>
            <a:endParaRPr/>
          </a:p>
          <a:p>
            <a:pPr>
              <a:defRPr sz="2000"/>
            </a:pPr>
            <a:r>
              <a:t>I generazione:	 streptochinasi  urochinasi  pro-urochinasi</a:t>
            </a:r>
          </a:p>
          <a:p>
            <a:pPr>
              <a:defRPr sz="2000"/>
            </a:pPr>
            <a:endParaRPr/>
          </a:p>
          <a:p>
            <a:pPr>
              <a:defRPr sz="2000"/>
            </a:pPr>
            <a:endParaRPr/>
          </a:p>
          <a:p>
            <a:pPr>
              <a:defRPr sz="2000"/>
            </a:pPr>
            <a:r>
              <a:t>II generazione:	 anistreplasi     </a:t>
            </a:r>
            <a:r>
              <a:rPr sz="2400"/>
              <a:t>alteplasi</a:t>
            </a:r>
          </a:p>
          <a:p>
            <a:pPr>
              <a:defRPr sz="2400"/>
            </a:pPr>
            <a:endParaRPr sz="2400"/>
          </a:p>
          <a:p>
            <a:pPr>
              <a:defRPr sz="2000"/>
            </a:pPr>
            <a:endParaRPr sz="2400"/>
          </a:p>
          <a:p>
            <a:pPr>
              <a:defRPr sz="2000"/>
            </a:pPr>
            <a:r>
              <a:t>III generazione:	 	reteplasi   tenecteplasi</a:t>
            </a:r>
          </a:p>
        </p:txBody>
      </p:sp>
      <p:sp>
        <p:nvSpPr>
          <p:cNvPr id="1879" name="Forma"/>
          <p:cNvSpPr/>
          <p:nvPr/>
        </p:nvSpPr>
        <p:spPr>
          <a:xfrm>
            <a:off x="2789238" y="1425575"/>
            <a:ext cx="274340" cy="44856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ln>
            <a:solidFill>
              <a:srgbClr val="000000"/>
            </a:solidFill>
            <a:miter/>
          </a:ln>
        </p:spPr>
        <p:txBody>
          <a:bodyPr lIns="45719" rIns="45719" anchor="ctr"/>
          <a:lstStyle/>
          <a:p>
            <a:endParaRPr/>
          </a:p>
        </p:txBody>
      </p:sp>
      <p:sp>
        <p:nvSpPr>
          <p:cNvPr id="1880" name="Linea"/>
          <p:cNvSpPr/>
          <p:nvPr/>
        </p:nvSpPr>
        <p:spPr>
          <a:xfrm flipH="1">
            <a:off x="3779837" y="2349500"/>
            <a:ext cx="576264" cy="504825"/>
          </a:xfrm>
          <a:prstGeom prst="line">
            <a:avLst/>
          </a:prstGeom>
          <a:ln>
            <a:solidFill>
              <a:srgbClr val="000000"/>
            </a:solidFill>
            <a:tailEnd type="triangle"/>
          </a:ln>
        </p:spPr>
        <p:txBody>
          <a:bodyPr lIns="45719" rIns="45719"/>
          <a:lstStyle/>
          <a:p>
            <a:endParaRPr/>
          </a:p>
        </p:txBody>
      </p:sp>
      <p:sp>
        <p:nvSpPr>
          <p:cNvPr id="1881" name="Linea"/>
          <p:cNvSpPr/>
          <p:nvPr/>
        </p:nvSpPr>
        <p:spPr>
          <a:xfrm>
            <a:off x="4571999" y="2349500"/>
            <a:ext cx="433389" cy="504825"/>
          </a:xfrm>
          <a:prstGeom prst="line">
            <a:avLst/>
          </a:prstGeom>
          <a:ln>
            <a:solidFill>
              <a:srgbClr val="000000"/>
            </a:solidFill>
            <a:tailEnd type="triangle"/>
          </a:ln>
        </p:spPr>
        <p:txBody>
          <a:bodyPr lIns="45719" rIns="45719"/>
          <a:lstStyle/>
          <a:p>
            <a:endParaRPr/>
          </a:p>
        </p:txBody>
      </p:sp>
      <p:sp>
        <p:nvSpPr>
          <p:cNvPr id="1882" name="A.D.R.…"/>
          <p:cNvSpPr txBox="1"/>
          <p:nvPr/>
        </p:nvSpPr>
        <p:spPr>
          <a:xfrm>
            <a:off x="6588224" y="4292600"/>
            <a:ext cx="1839886" cy="1497965"/>
          </a:xfrm>
          <a:prstGeom prst="rect">
            <a:avLst/>
          </a:prstGeom>
          <a:ln>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A.D.R.</a:t>
            </a:r>
          </a:p>
          <a:p>
            <a:endParaRPr/>
          </a:p>
          <a:p>
            <a:r>
              <a:t>Eventi emorragici</a:t>
            </a:r>
          </a:p>
          <a:p>
            <a:r>
              <a:t>Ipotensione</a:t>
            </a:r>
          </a:p>
          <a:p>
            <a:r>
              <a:t>Reazioni allergiche</a:t>
            </a:r>
          </a:p>
        </p:txBody>
      </p:sp>
      <p:grpSp>
        <p:nvGrpSpPr>
          <p:cNvPr id="1885" name="Gruppo"/>
          <p:cNvGrpSpPr/>
          <p:nvPr/>
        </p:nvGrpSpPr>
        <p:grpSpPr>
          <a:xfrm>
            <a:off x="323850" y="3573462"/>
            <a:ext cx="5832475" cy="2951163"/>
            <a:chOff x="0" y="0"/>
            <a:chExt cx="5832475" cy="2951162"/>
          </a:xfrm>
        </p:grpSpPr>
        <p:sp>
          <p:nvSpPr>
            <p:cNvPr id="1883" name="Rettangolo"/>
            <p:cNvSpPr/>
            <p:nvPr/>
          </p:nvSpPr>
          <p:spPr>
            <a:xfrm>
              <a:off x="0" y="-1"/>
              <a:ext cx="5832475" cy="2951164"/>
            </a:xfrm>
            <a:prstGeom prst="rect">
              <a:avLst/>
            </a:prstGeom>
            <a:noFill/>
            <a:ln w="9525" cap="flat">
              <a:solidFill>
                <a:srgbClr val="000000"/>
              </a:solidFill>
              <a:prstDash val="solid"/>
              <a:miter lim="800000"/>
            </a:ln>
            <a:effectLst/>
          </p:spPr>
          <p:txBody>
            <a:bodyPr wrap="square" lIns="45719" tIns="45719" rIns="45719" bIns="45719" numCol="1" anchor="t">
              <a:noAutofit/>
            </a:bodyPr>
            <a:lstStyle/>
            <a:p>
              <a:pPr>
                <a:lnSpc>
                  <a:spcPct val="90000"/>
                </a:lnSpc>
                <a:spcBef>
                  <a:spcPts val="400"/>
                </a:spcBef>
                <a:defRPr sz="1600"/>
              </a:pPr>
              <a:endParaRPr/>
            </a:p>
          </p:txBody>
        </p:sp>
        <p:sp>
          <p:nvSpPr>
            <p:cNvPr id="1884" name="Indicazioni…"/>
            <p:cNvSpPr txBox="1"/>
            <p:nvPr/>
          </p:nvSpPr>
          <p:spPr>
            <a:xfrm>
              <a:off x="0" y="-1"/>
              <a:ext cx="5832475" cy="26111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defRPr sz="2000"/>
              </a:pPr>
              <a:r>
                <a:t>Indicazioni</a:t>
              </a:r>
            </a:p>
            <a:p>
              <a:pPr marL="342900" indent="-342900">
                <a:lnSpc>
                  <a:spcPct val="90000"/>
                </a:lnSpc>
                <a:spcBef>
                  <a:spcPts val="400"/>
                </a:spcBef>
                <a:buSzPct val="100000"/>
                <a:buChar char="•"/>
                <a:defRPr sz="2000"/>
              </a:pPr>
              <a:endParaRPr/>
            </a:p>
            <a:p>
              <a:pPr marL="342900" indent="-342900">
                <a:lnSpc>
                  <a:spcPct val="90000"/>
                </a:lnSpc>
                <a:spcBef>
                  <a:spcPts val="300"/>
                </a:spcBef>
                <a:buSzPct val="100000"/>
                <a:buChar char="•"/>
                <a:defRPr sz="1600"/>
              </a:pPr>
              <a:r>
                <a:t>Occlusione acuta coronarie </a:t>
              </a:r>
            </a:p>
            <a:p>
              <a:pPr marL="342900" indent="-342900">
                <a:lnSpc>
                  <a:spcPct val="90000"/>
                </a:lnSpc>
                <a:spcBef>
                  <a:spcPts val="300"/>
                </a:spcBef>
                <a:buSzPct val="100000"/>
                <a:buChar char="•"/>
                <a:defRPr sz="1600"/>
              </a:pPr>
              <a:r>
                <a:t>Occlusione acuta arterie periferiche</a:t>
              </a:r>
            </a:p>
            <a:p>
              <a:pPr marL="342900" indent="-342900">
                <a:lnSpc>
                  <a:spcPct val="90000"/>
                </a:lnSpc>
                <a:spcBef>
                  <a:spcPts val="300"/>
                </a:spcBef>
                <a:buSzPct val="100000"/>
                <a:buChar char="•"/>
                <a:defRPr sz="1600"/>
              </a:pPr>
              <a:r>
                <a:t>Embolia polmonare grave con ipotensione e ipossia severa </a:t>
              </a:r>
            </a:p>
            <a:p>
              <a:pPr marL="342900" indent="-342900">
                <a:lnSpc>
                  <a:spcPct val="90000"/>
                </a:lnSpc>
                <a:spcBef>
                  <a:spcPts val="300"/>
                </a:spcBef>
                <a:buSzPct val="100000"/>
                <a:buChar char="•"/>
                <a:defRPr sz="1600"/>
              </a:pPr>
              <a:r>
                <a:t>Trombosi venosa (ascellare, iliofemorale)</a:t>
              </a:r>
            </a:p>
            <a:p>
              <a:pPr marL="342900" indent="-342900">
                <a:lnSpc>
                  <a:spcPct val="90000"/>
                </a:lnSpc>
                <a:spcBef>
                  <a:spcPts val="300"/>
                </a:spcBef>
                <a:buSzPct val="100000"/>
                <a:buChar char="•"/>
                <a:defRPr sz="1600"/>
              </a:pPr>
              <a:r>
                <a:t>Occlusione di cannule arteriose o venose </a:t>
              </a:r>
            </a:p>
            <a:p>
              <a:pPr marL="342900" indent="-342900">
                <a:lnSpc>
                  <a:spcPct val="90000"/>
                </a:lnSpc>
                <a:spcBef>
                  <a:spcPts val="300"/>
                </a:spcBef>
                <a:defRPr sz="1600"/>
              </a:pPr>
              <a:r>
                <a:t>        (basse dosi diretta infusione nella cannula)</a:t>
              </a:r>
            </a:p>
            <a:p>
              <a:pPr marL="342900" indent="-342900">
                <a:lnSpc>
                  <a:spcPct val="90000"/>
                </a:lnSpc>
                <a:spcBef>
                  <a:spcPts val="300"/>
                </a:spcBef>
                <a:buSzPct val="100000"/>
                <a:buChar char="•"/>
                <a:defRPr sz="1600"/>
              </a:pPr>
              <a:r>
                <a:t>Malattie venoocclusive epatiche</a:t>
              </a:r>
            </a:p>
          </p:txBody>
        </p:sp>
      </p:grpSp>
      <p:sp>
        <p:nvSpPr>
          <p:cNvPr id="1886" name="Terapia fibrinolitica"/>
          <p:cNvSpPr/>
          <p:nvPr/>
        </p:nvSpPr>
        <p:spPr>
          <a:xfrm>
            <a:off x="579236" y="305751"/>
            <a:ext cx="7848874" cy="3676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solidFill>
                  <a:srgbClr val="FFFFFF"/>
                </a:solidFill>
                <a:latin typeface="Arial Rounded MT Bold"/>
                <a:ea typeface="Arial Rounded MT Bold"/>
                <a:cs typeface="Arial Rounded MT Bold"/>
                <a:sym typeface="Arial Rounded MT Bold"/>
              </a:defRPr>
            </a:lvl1pPr>
          </a:lstStyle>
          <a:p>
            <a:r>
              <a:t>Terapia fibrinolitica</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888" name="Grazie per l’attenzione"/>
          <p:cNvSpPr txBox="1"/>
          <p:nvPr/>
        </p:nvSpPr>
        <p:spPr>
          <a:xfrm>
            <a:off x="358249" y="4564379"/>
            <a:ext cx="8427502" cy="1209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7200"/>
            </a:lvl1pPr>
          </a:lstStyle>
          <a:p>
            <a:r>
              <a:t>Grazie per l’attenzione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45" name="La trasformazione da parte della trombina (fattore IIa) del fibrinogeno solubile in fili insolubili di fibrina è l’evento principale della coagulazione.…"/>
          <p:cNvSpPr txBox="1">
            <a:spLocks noGrp="1"/>
          </p:cNvSpPr>
          <p:nvPr>
            <p:ph type="body" idx="1"/>
          </p:nvPr>
        </p:nvSpPr>
        <p:spPr>
          <a:xfrm>
            <a:off x="457200" y="1484783"/>
            <a:ext cx="8229600" cy="4641380"/>
          </a:xfrm>
          <a:prstGeom prst="rect">
            <a:avLst/>
          </a:prstGeom>
        </p:spPr>
        <p:txBody>
          <a:bodyPr/>
          <a:lstStyle/>
          <a:p>
            <a:pPr algn="just">
              <a:spcBef>
                <a:spcPts val="500"/>
              </a:spcBef>
              <a:defRPr sz="2400"/>
            </a:pPr>
            <a:r>
              <a:t>La </a:t>
            </a:r>
            <a:r>
              <a:rPr u="sng"/>
              <a:t>trasformazione da parte della trombina (fattore IIa) del fibrinogeno solubile in fili insolubili di fibrina </a:t>
            </a:r>
            <a:r>
              <a:t>è l’evento principale della coagulazione.</a:t>
            </a:r>
          </a:p>
          <a:p>
            <a:pPr algn="just">
              <a:spcBef>
                <a:spcPts val="500"/>
              </a:spcBef>
              <a:defRPr sz="2400"/>
            </a:pPr>
            <a:endParaRPr/>
          </a:p>
          <a:p>
            <a:pPr algn="just">
              <a:spcBef>
                <a:spcPts val="500"/>
              </a:spcBef>
              <a:defRPr sz="2400"/>
            </a:pPr>
            <a:endParaRPr/>
          </a:p>
          <a:p>
            <a:pPr algn="just">
              <a:spcBef>
                <a:spcPts val="500"/>
              </a:spcBef>
              <a:defRPr sz="2400"/>
            </a:pPr>
            <a:r>
              <a:t>Questa conversione è </a:t>
            </a:r>
            <a:r>
              <a:rPr u="sng"/>
              <a:t>l’ultimo passaggio </a:t>
            </a:r>
            <a:r>
              <a:t>di una </a:t>
            </a:r>
            <a:r>
              <a:rPr u="sng"/>
              <a:t>cascata enzimatica </a:t>
            </a:r>
            <a:r>
              <a:t>complessa .</a:t>
            </a:r>
          </a:p>
        </p:txBody>
      </p:sp>
      <p:sp>
        <p:nvSpPr>
          <p:cNvPr id="446" name="Cascata della coagulazione"/>
          <p:cNvSpPr txBox="1"/>
          <p:nvPr/>
        </p:nvSpPr>
        <p:spPr>
          <a:xfrm>
            <a:off x="2051720" y="548679"/>
            <a:ext cx="4494372"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a:lvl1pPr>
          </a:lstStyle>
          <a:p>
            <a:r>
              <a:t>Cascata della coagulazione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448" name="Immagine" descr="Immagin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725" y="254638"/>
            <a:ext cx="8496550" cy="6348724"/>
          </a:xfrm>
          <a:prstGeom prst="rect">
            <a:avLst/>
          </a:prstGeom>
          <a:ln w="12700">
            <a:miter lim="400000"/>
          </a:ln>
        </p:spPr>
      </p:pic>
      <p:sp>
        <p:nvSpPr>
          <p:cNvPr id="449"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451" name="Immagine" descr="Immagin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725" y="254638"/>
            <a:ext cx="8496550" cy="6348724"/>
          </a:xfrm>
          <a:prstGeom prst="rect">
            <a:avLst/>
          </a:prstGeom>
          <a:ln w="12700">
            <a:miter lim="400000"/>
          </a:ln>
        </p:spPr>
      </p:pic>
      <p:pic>
        <p:nvPicPr>
          <p:cNvPr id="452" name="I componenti (chiamati fattori) di questa cascata sono presenti nel sangue come precursori inattivi (zimogeni) di enzimi proteolitici e di cofattori, che vengono attivati mediante proteolisi. La forma “attiva” di questi fattori viene indicata con la lett" descr="I componenti (chiamati fattori) di questa cascata sono presenti nel sangue come precursori inattivi (zimogeni) di enzimi proteolitici e di cofattori, che vengono attivati mediante proteolisi. La forma “attiva” di questi fattori viene indicata con la lettera “a” come suffisso (es. fattore Xa, fattore IIa, ……….). I componenti (chiamati fattori) di questa cascata sono presenti nel sangue come precursori inattivi (zimogeni) di enzimi proteolitici e di cofattori, che vengono attivati mediante proteolisi. La forma “attiva” di questi fattori viene indicata con la lettera “a” come suffisso (es. fattore Xa, fattore IIa, ……….). "/>
          <p:cNvPicPr>
            <a:picLocks/>
          </p:cNvPicPr>
          <p:nvPr/>
        </p:nvPicPr>
        <p:blipFill>
          <a:blip r:embed="rId3"/>
          <a:stretch>
            <a:fillRect/>
          </a:stretch>
        </p:blipFill>
        <p:spPr>
          <a:xfrm>
            <a:off x="308314" y="4136390"/>
            <a:ext cx="8527372" cy="1285241"/>
          </a:xfrm>
          <a:prstGeom prst="rect">
            <a:avLst/>
          </a:prstGeom>
          <a:effectLst>
            <a:outerShdw blurRad="127000" dir="2700000" rotWithShape="0">
              <a:srgbClr val="000000">
                <a:alpha val="75000"/>
              </a:srgbClr>
            </a:outerShdw>
            <a:reflection stA="50000" endPos="40000" dir="5400000" sy="-100000" algn="bl" rotWithShape="0"/>
          </a:effectLst>
        </p:spPr>
      </p:pic>
      <p:sp>
        <p:nvSpPr>
          <p:cNvPr id="453"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511" name="Immagine" descr="Immagine"/>
          <p:cNvPicPr>
            <a:picLocks noChangeAspect="1"/>
          </p:cNvPicPr>
          <p:nvPr/>
        </p:nvPicPr>
        <p:blipFill>
          <a:blip r:embed="rId2" cstate="screen">
            <a:alphaModFix amt="70000"/>
            <a:extLst>
              <a:ext uri="{28A0092B-C50C-407E-A947-70E740481C1C}">
                <a14:useLocalDpi xmlns:a14="http://schemas.microsoft.com/office/drawing/2010/main"/>
              </a:ext>
            </a:extLst>
          </a:blip>
          <a:stretch>
            <a:fillRect/>
          </a:stretch>
        </p:blipFill>
        <p:spPr>
          <a:xfrm>
            <a:off x="323725" y="254638"/>
            <a:ext cx="8496550" cy="6348724"/>
          </a:xfrm>
          <a:prstGeom prst="rect">
            <a:avLst/>
          </a:prstGeom>
          <a:ln w="12700">
            <a:miter lim="400000"/>
          </a:ln>
        </p:spPr>
      </p:pic>
      <p:pic>
        <p:nvPicPr>
          <p:cNvPr id="512" name="Ovale Ovale" descr="Ovale Ovale"/>
          <p:cNvPicPr>
            <a:picLocks/>
          </p:cNvPicPr>
          <p:nvPr/>
        </p:nvPicPr>
        <p:blipFill>
          <a:blip r:embed="rId3"/>
          <a:stretch>
            <a:fillRect/>
          </a:stretch>
        </p:blipFill>
        <p:spPr>
          <a:xfrm>
            <a:off x="3776588" y="2941959"/>
            <a:ext cx="749673" cy="683103"/>
          </a:xfrm>
          <a:prstGeom prst="rect">
            <a:avLst/>
          </a:prstGeom>
          <a:effectLst>
            <a:outerShdw blurRad="127000" dir="2700000" rotWithShape="0">
              <a:srgbClr val="000000">
                <a:alpha val="75000"/>
              </a:srgbClr>
            </a:outerShdw>
            <a:reflection stA="50000" endPos="40000" dir="5400000" sy="-100000" algn="bl" rotWithShape="0"/>
          </a:effectLst>
        </p:spPr>
      </p:pic>
      <p:pic>
        <p:nvPicPr>
          <p:cNvPr id="513" name="Per far sì che il fibrinogeno venga attivato esistono due vie:… Per far sì che il fibrinogeno venga attivato esistono due vie:una intrinseca una estrinseca(la divisione tra queste non è netta: elementi dell'una possono influenzare l'attivazione dell'altr" descr="Per far sì che il fibrinogeno venga attivato esistono due vie:… Per far sì che il fibrinogeno venga attivato esistono due vie:una intrinseca una estrinseca(la divisione tra queste non è netta: elementi dell'una possono influenzare l'attivazione dell'altra)Queste due vie differiscono tra di loro principalmente per:l'agente iniziale che le attiva;il numero di fattori coinvolti nella cascata.Le due vie si congiungono, originando la via comune, che ha inizio con l'attivazione del fattore X."/>
          <p:cNvPicPr>
            <a:picLocks/>
          </p:cNvPicPr>
          <p:nvPr/>
        </p:nvPicPr>
        <p:blipFill>
          <a:blip r:embed="rId4"/>
          <a:stretch>
            <a:fillRect/>
          </a:stretch>
        </p:blipFill>
        <p:spPr>
          <a:xfrm>
            <a:off x="92707" y="3927438"/>
            <a:ext cx="8958586" cy="2504441"/>
          </a:xfrm>
          <a:prstGeom prst="rect">
            <a:avLst/>
          </a:prstGeom>
          <a:effectLst>
            <a:outerShdw blurRad="127000" dir="2700000" rotWithShape="0">
              <a:srgbClr val="000000">
                <a:alpha val="75000"/>
              </a:srgbClr>
            </a:outerShdw>
            <a:reflection stA="50000" endPos="40000" dir="5400000" sy="-100000" algn="bl" rotWithShape="0"/>
          </a:effectLst>
        </p:spPr>
      </p:pic>
      <p:sp>
        <p:nvSpPr>
          <p:cNvPr id="514"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516" name="Immagine" descr="Immagine"/>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323725" y="254638"/>
            <a:ext cx="8496550" cy="6348724"/>
          </a:xfrm>
          <a:prstGeom prst="rect">
            <a:avLst/>
          </a:prstGeom>
          <a:ln w="12700">
            <a:miter lim="400000"/>
          </a:ln>
        </p:spPr>
      </p:pic>
      <p:pic>
        <p:nvPicPr>
          <p:cNvPr id="517" name="Freccia Freccia" descr="Freccia Freccia"/>
          <p:cNvPicPr>
            <a:picLocks/>
          </p:cNvPicPr>
          <p:nvPr/>
        </p:nvPicPr>
        <p:blipFill>
          <a:blip r:embed="rId4"/>
          <a:stretch>
            <a:fillRect/>
          </a:stretch>
        </p:blipFill>
        <p:spPr>
          <a:xfrm rot="11615578">
            <a:off x="7509882" y="1465463"/>
            <a:ext cx="1197503" cy="641413"/>
          </a:xfrm>
          <a:prstGeom prst="rect">
            <a:avLst/>
          </a:prstGeom>
          <a:effectLst>
            <a:outerShdw blurRad="127000" dir="2700000" rotWithShape="0">
              <a:srgbClr val="000000">
                <a:alpha val="75000"/>
              </a:srgbClr>
            </a:outerShdw>
            <a:reflection stA="50000" endPos="40000" dir="5400000" sy="-100000" algn="bl" rotWithShape="0"/>
          </a:effectLst>
        </p:spPr>
      </p:pic>
      <p:pic>
        <p:nvPicPr>
          <p:cNvPr id="518" name="La via estrinseca viene attivata quando una lesione di un vaso sanguigno produce la liberazione, dalle cellule danneggiate, di fosfolipidi e di un complesso proteico detto fattore tissutale o tromboplastina tissutale. La via estrinseca viene attivata qua" descr="La via estrinseca viene attivata quando una lesione di un vaso sanguigno produce la liberazione, dalle cellule danneggiate, di fosfolipidi e di un complesso proteico detto fattore tissutale o tromboplastina tissutale. La via estrinseca viene attivata quando una lesione di un vaso sanguigno produce la liberazione, dalle cellule danneggiate, di fosfolipidi e di un complesso proteico detto fattore tissutale o tromboplastina tissutale. "/>
          <p:cNvPicPr>
            <a:picLocks/>
          </p:cNvPicPr>
          <p:nvPr/>
        </p:nvPicPr>
        <p:blipFill>
          <a:blip r:embed="rId5"/>
          <a:stretch>
            <a:fillRect/>
          </a:stretch>
        </p:blipFill>
        <p:spPr>
          <a:xfrm>
            <a:off x="68462" y="4817343"/>
            <a:ext cx="9007076" cy="1564641"/>
          </a:xfrm>
          <a:prstGeom prst="rect">
            <a:avLst/>
          </a:prstGeom>
          <a:effectLst>
            <a:outerShdw blurRad="127000" dir="2700000" rotWithShape="0">
              <a:srgbClr val="000000">
                <a:alpha val="75000"/>
              </a:srgbClr>
            </a:outerShdw>
            <a:reflection stA="50000" endPos="40000" dir="5400000" sy="-100000" algn="bl" rotWithShape="0"/>
          </a:effectLst>
        </p:spPr>
      </p:pic>
      <p:sp>
        <p:nvSpPr>
          <p:cNvPr id="519"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521" name="Immagine" descr="Immagine"/>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323725" y="254638"/>
            <a:ext cx="8496550" cy="6348724"/>
          </a:xfrm>
          <a:prstGeom prst="rect">
            <a:avLst/>
          </a:prstGeom>
          <a:ln w="12700">
            <a:miter lim="400000"/>
          </a:ln>
        </p:spPr>
      </p:pic>
      <p:pic>
        <p:nvPicPr>
          <p:cNvPr id="522" name="Freccia Freccia" descr="Freccia Freccia"/>
          <p:cNvPicPr>
            <a:picLocks/>
          </p:cNvPicPr>
          <p:nvPr/>
        </p:nvPicPr>
        <p:blipFill>
          <a:blip r:embed="rId4"/>
          <a:stretch>
            <a:fillRect/>
          </a:stretch>
        </p:blipFill>
        <p:spPr>
          <a:xfrm rot="17427140">
            <a:off x="114982" y="2276150"/>
            <a:ext cx="1197503" cy="641412"/>
          </a:xfrm>
          <a:prstGeom prst="rect">
            <a:avLst/>
          </a:prstGeom>
          <a:effectLst>
            <a:outerShdw blurRad="127000" dir="2700000" rotWithShape="0">
              <a:srgbClr val="000000">
                <a:alpha val="75000"/>
              </a:srgbClr>
            </a:outerShdw>
            <a:reflection stA="50000" endPos="40000" dir="5400000" sy="-100000" algn="bl" rotWithShape="0"/>
          </a:effectLst>
        </p:spPr>
      </p:pic>
      <p:pic>
        <p:nvPicPr>
          <p:cNvPr id="523" name="La via intrinseca è più lenta, è innescata dall'attivazione del fattore XII, o fattore di Hageman, la quale si verifica quando il sangue entra a contatto con la matrice extracellulare, in particolare con le macromolecole di collagene. La via intrinseca è" descr="La via intrinseca è più lenta, è innescata dall'attivazione del fattore XII, o fattore di Hageman, la quale si verifica quando il sangue entra a contatto con la matrice extracellulare, in particolare con le macromolecole di collagene. La via intrinseca è più lenta, è innescata dall'attivazione del fattore XII, o fattore di Hageman, la quale si verifica quando il sangue entra a contatto con la matrice extracellulare, in particolare con le macromolecole di collagene."/>
          <p:cNvPicPr>
            <a:picLocks/>
          </p:cNvPicPr>
          <p:nvPr/>
        </p:nvPicPr>
        <p:blipFill>
          <a:blip r:embed="rId5"/>
          <a:stretch>
            <a:fillRect/>
          </a:stretch>
        </p:blipFill>
        <p:spPr>
          <a:xfrm>
            <a:off x="40804" y="4686992"/>
            <a:ext cx="9062391" cy="1209041"/>
          </a:xfrm>
          <a:prstGeom prst="rect">
            <a:avLst/>
          </a:prstGeom>
          <a:effectLst>
            <a:outerShdw blurRad="127000" dir="2700000" rotWithShape="0">
              <a:srgbClr val="000000">
                <a:alpha val="75000"/>
              </a:srgbClr>
            </a:outerShdw>
            <a:reflection stA="50000" endPos="40000" dir="5400000" sy="-100000" algn="bl" rotWithShape="0"/>
          </a:effectLst>
        </p:spPr>
      </p:pic>
      <p:sp>
        <p:nvSpPr>
          <p:cNvPr id="524"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526" name="Immagine" descr="Immagine"/>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323725" y="254638"/>
            <a:ext cx="8496550" cy="6348724"/>
          </a:xfrm>
          <a:prstGeom prst="rect">
            <a:avLst/>
          </a:prstGeom>
          <a:ln w="12700">
            <a:miter lim="400000"/>
          </a:ln>
        </p:spPr>
      </p:pic>
      <p:pic>
        <p:nvPicPr>
          <p:cNvPr id="527" name="Freccia Freccia" descr="Freccia Freccia"/>
          <p:cNvPicPr>
            <a:picLocks/>
          </p:cNvPicPr>
          <p:nvPr/>
        </p:nvPicPr>
        <p:blipFill>
          <a:blip r:embed="rId4"/>
          <a:stretch>
            <a:fillRect/>
          </a:stretch>
        </p:blipFill>
        <p:spPr>
          <a:xfrm rot="11615578">
            <a:off x="7509882" y="1465463"/>
            <a:ext cx="1197503" cy="641413"/>
          </a:xfrm>
          <a:prstGeom prst="rect">
            <a:avLst/>
          </a:prstGeom>
          <a:effectLst>
            <a:outerShdw blurRad="127000" dir="2700000" rotWithShape="0">
              <a:srgbClr val="000000">
                <a:alpha val="75000"/>
              </a:srgbClr>
            </a:outerShdw>
            <a:reflection stA="50000" endPos="40000" dir="5400000" sy="-100000" algn="bl" rotWithShape="0"/>
          </a:effectLst>
        </p:spPr>
      </p:pic>
      <p:pic>
        <p:nvPicPr>
          <p:cNvPr id="528" name="Freccia Freccia" descr="Freccia Freccia"/>
          <p:cNvPicPr>
            <a:picLocks/>
          </p:cNvPicPr>
          <p:nvPr/>
        </p:nvPicPr>
        <p:blipFill>
          <a:blip r:embed="rId4"/>
          <a:stretch>
            <a:fillRect/>
          </a:stretch>
        </p:blipFill>
        <p:spPr>
          <a:xfrm rot="17427140">
            <a:off x="64182" y="2276150"/>
            <a:ext cx="1197503" cy="641412"/>
          </a:xfrm>
          <a:prstGeom prst="rect">
            <a:avLst/>
          </a:prstGeom>
          <a:effectLst>
            <a:outerShdw blurRad="127000" dir="2700000" rotWithShape="0">
              <a:srgbClr val="000000">
                <a:alpha val="75000"/>
              </a:srgbClr>
            </a:outerShdw>
            <a:reflection stA="50000" endPos="40000" dir="5400000" sy="-100000" algn="bl" rotWithShape="0"/>
          </a:effectLst>
        </p:spPr>
      </p:pic>
      <p:pic>
        <p:nvPicPr>
          <p:cNvPr id="529" name="Ovale Ovale" descr="Ovale Ovale"/>
          <p:cNvPicPr>
            <a:picLocks/>
          </p:cNvPicPr>
          <p:nvPr/>
        </p:nvPicPr>
        <p:blipFill>
          <a:blip r:embed="rId5"/>
          <a:stretch>
            <a:fillRect/>
          </a:stretch>
        </p:blipFill>
        <p:spPr>
          <a:xfrm>
            <a:off x="3776588" y="2941959"/>
            <a:ext cx="749673" cy="683103"/>
          </a:xfrm>
          <a:prstGeom prst="rect">
            <a:avLst/>
          </a:prstGeom>
          <a:effectLst>
            <a:outerShdw blurRad="127000" dir="2700000" rotWithShape="0">
              <a:srgbClr val="000000">
                <a:alpha val="75000"/>
              </a:srgbClr>
            </a:outerShdw>
            <a:reflection stA="50000" endPos="40000" dir="5400000" sy="-100000" algn="bl" rotWithShape="0"/>
          </a:effectLst>
        </p:spPr>
      </p:pic>
      <p:pic>
        <p:nvPicPr>
          <p:cNvPr id="530" name="Ovviamente una lesione tissutale attiva entrambe le vie della coagulazione.… Ovviamente una lesione tissutale attiva entrambe le vie della coagulazione.La coagulazione per sola via intrinseca può verificarsi in condizioni patologiche, all'interno di vasi" descr="Ovviamente una lesione tissutale attiva entrambe le vie della coagulazione.… Ovviamente una lesione tissutale attiva entrambe le vie della coagulazione.La coagulazione per sola via intrinseca può verificarsi in condizioni patologiche, all'interno di vasi la cui superficie endoteliale sia danneggiata."/>
          <p:cNvPicPr>
            <a:picLocks/>
          </p:cNvPicPr>
          <p:nvPr/>
        </p:nvPicPr>
        <p:blipFill>
          <a:blip r:embed="rId6"/>
          <a:stretch>
            <a:fillRect/>
          </a:stretch>
        </p:blipFill>
        <p:spPr>
          <a:xfrm>
            <a:off x="116148" y="4882038"/>
            <a:ext cx="8911703" cy="1069341"/>
          </a:xfrm>
          <a:prstGeom prst="rect">
            <a:avLst/>
          </a:prstGeom>
          <a:effectLst>
            <a:outerShdw blurRad="127000" dir="2700000" rotWithShape="0">
              <a:srgbClr val="000000">
                <a:alpha val="75000"/>
              </a:srgbClr>
            </a:outerShdw>
            <a:reflection stA="50000" endPos="40000" dir="5400000" sy="-100000" algn="bl" rotWithShape="0"/>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659" name="ATIII + Xa + IIa…"/>
          <p:cNvSpPr txBox="1"/>
          <p:nvPr/>
        </p:nvSpPr>
        <p:spPr>
          <a:xfrm>
            <a:off x="53975" y="5580062"/>
            <a:ext cx="1198190" cy="514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ATIII + Xa + IIa</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(Rapporto 1:1 )</a:t>
            </a:r>
            <a:r>
              <a:rPr>
                <a:latin typeface="Lucida Sans Unicode"/>
                <a:ea typeface="Lucida Sans Unicode"/>
                <a:cs typeface="Lucida Sans Unicode"/>
                <a:sym typeface="Lucida Sans Unicode"/>
              </a:rPr>
              <a:t>‏</a:t>
            </a:r>
          </a:p>
        </p:txBody>
      </p:sp>
      <p:sp>
        <p:nvSpPr>
          <p:cNvPr id="660" name="Eparina"/>
          <p:cNvSpPr txBox="1"/>
          <p:nvPr/>
        </p:nvSpPr>
        <p:spPr>
          <a:xfrm>
            <a:off x="179387" y="4319587"/>
            <a:ext cx="653071" cy="309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lvl1pPr>
          </a:lstStyle>
          <a:p>
            <a:r>
              <a:t>Eparina</a:t>
            </a:r>
          </a:p>
        </p:txBody>
      </p:sp>
      <p:sp>
        <p:nvSpPr>
          <p:cNvPr id="661" name="1930s"/>
          <p:cNvSpPr txBox="1"/>
          <p:nvPr/>
        </p:nvSpPr>
        <p:spPr>
          <a:xfrm>
            <a:off x="179387" y="3384550"/>
            <a:ext cx="1249363" cy="39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000066"/>
                </a:solidFill>
              </a:defRPr>
            </a:lvl1pPr>
          </a:lstStyle>
          <a:p>
            <a:r>
              <a:t>1930s</a:t>
            </a:r>
          </a:p>
        </p:txBody>
      </p:sp>
      <p:sp>
        <p:nvSpPr>
          <p:cNvPr id="662" name="ATIII + Xa"/>
          <p:cNvSpPr txBox="1"/>
          <p:nvPr/>
        </p:nvSpPr>
        <p:spPr>
          <a:xfrm>
            <a:off x="5137150" y="4554537"/>
            <a:ext cx="762719" cy="309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lvl1pPr>
          </a:lstStyle>
          <a:p>
            <a:r>
              <a:t>ATIII + Xa</a:t>
            </a:r>
          </a:p>
        </p:txBody>
      </p:sp>
      <p:sp>
        <p:nvSpPr>
          <p:cNvPr id="663" name="2002"/>
          <p:cNvSpPr txBox="1"/>
          <p:nvPr/>
        </p:nvSpPr>
        <p:spPr>
          <a:xfrm>
            <a:off x="5400675" y="1979613"/>
            <a:ext cx="909638" cy="39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000066"/>
                </a:solidFill>
              </a:defRPr>
            </a:lvl1pPr>
          </a:lstStyle>
          <a:p>
            <a:r>
              <a:t>2002</a:t>
            </a:r>
          </a:p>
        </p:txBody>
      </p:sp>
      <p:sp>
        <p:nvSpPr>
          <p:cNvPr id="664" name="IIa"/>
          <p:cNvSpPr txBox="1"/>
          <p:nvPr/>
        </p:nvSpPr>
        <p:spPr>
          <a:xfrm>
            <a:off x="6819900" y="4319587"/>
            <a:ext cx="281062" cy="309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lvl1pPr>
          </a:lstStyle>
          <a:p>
            <a:r>
              <a:t>IIa</a:t>
            </a:r>
          </a:p>
        </p:txBody>
      </p:sp>
      <p:sp>
        <p:nvSpPr>
          <p:cNvPr id="665" name="2004"/>
          <p:cNvSpPr txBox="1"/>
          <p:nvPr/>
        </p:nvSpPr>
        <p:spPr>
          <a:xfrm>
            <a:off x="6811963" y="1584325"/>
            <a:ext cx="621246" cy="39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000066"/>
                </a:solidFill>
              </a:defRPr>
            </a:lvl1pPr>
          </a:lstStyle>
          <a:p>
            <a:r>
              <a:t>2004</a:t>
            </a:r>
          </a:p>
        </p:txBody>
      </p:sp>
      <p:sp>
        <p:nvSpPr>
          <p:cNvPr id="666" name="ATIII + Xa + IIa (Xa &gt; IIa)"/>
          <p:cNvSpPr txBox="1"/>
          <p:nvPr/>
        </p:nvSpPr>
        <p:spPr>
          <a:xfrm>
            <a:off x="2700338" y="5040312"/>
            <a:ext cx="1106426" cy="514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ATIII + Xa + IIa</a:t>
            </a:r>
            <a:br/>
            <a:r>
              <a:t>(Xa &gt; IIa)</a:t>
            </a:r>
            <a:r>
              <a:rPr>
                <a:latin typeface="Lucida Sans Unicode"/>
                <a:ea typeface="Lucida Sans Unicode"/>
                <a:cs typeface="Lucida Sans Unicode"/>
                <a:sym typeface="Lucida Sans Unicode"/>
              </a:rPr>
              <a:t>‏</a:t>
            </a:r>
          </a:p>
        </p:txBody>
      </p:sp>
      <p:sp>
        <p:nvSpPr>
          <p:cNvPr id="667" name="Eparina a basso…"/>
          <p:cNvSpPr txBox="1"/>
          <p:nvPr/>
        </p:nvSpPr>
        <p:spPr>
          <a:xfrm>
            <a:off x="2649538" y="3600450"/>
            <a:ext cx="1298290" cy="514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Eparina a basso</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peso molecolare</a:t>
            </a:r>
          </a:p>
        </p:txBody>
      </p:sp>
      <p:sp>
        <p:nvSpPr>
          <p:cNvPr id="668" name="1980s"/>
          <p:cNvSpPr txBox="1"/>
          <p:nvPr/>
        </p:nvSpPr>
        <p:spPr>
          <a:xfrm>
            <a:off x="2700338" y="2700338"/>
            <a:ext cx="1209676" cy="39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000066"/>
                </a:solidFill>
              </a:defRPr>
            </a:lvl1pPr>
          </a:lstStyle>
          <a:p>
            <a:r>
              <a:t>1980s</a:t>
            </a:r>
          </a:p>
        </p:txBody>
      </p:sp>
      <p:sp>
        <p:nvSpPr>
          <p:cNvPr id="669" name="II, VII, IX, X (Proteina C,S)"/>
          <p:cNvSpPr txBox="1"/>
          <p:nvPr/>
        </p:nvSpPr>
        <p:spPr>
          <a:xfrm>
            <a:off x="1389062" y="5253037"/>
            <a:ext cx="1084636" cy="514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II, VII, IX, X</a:t>
            </a:r>
            <a:br/>
            <a:r>
              <a:t>(Proteina C,S)</a:t>
            </a:r>
            <a:r>
              <a:rPr>
                <a:latin typeface="Lucida Sans Unicode"/>
                <a:ea typeface="Lucida Sans Unicode"/>
                <a:cs typeface="Lucida Sans Unicode"/>
                <a:sym typeface="Lucida Sans Unicode"/>
              </a:rPr>
              <a:t>‏</a:t>
            </a:r>
          </a:p>
        </p:txBody>
      </p:sp>
      <p:sp>
        <p:nvSpPr>
          <p:cNvPr id="670" name="Antagonisti…"/>
          <p:cNvSpPr txBox="1"/>
          <p:nvPr/>
        </p:nvSpPr>
        <p:spPr>
          <a:xfrm>
            <a:off x="1260475" y="3959225"/>
            <a:ext cx="962050" cy="514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Antagonisti </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vitamina K</a:t>
            </a:r>
          </a:p>
        </p:txBody>
      </p:sp>
      <p:sp>
        <p:nvSpPr>
          <p:cNvPr id="671" name="1940s"/>
          <p:cNvSpPr txBox="1"/>
          <p:nvPr/>
        </p:nvSpPr>
        <p:spPr>
          <a:xfrm>
            <a:off x="1409700" y="3024188"/>
            <a:ext cx="1109663" cy="39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000066"/>
                </a:solidFill>
              </a:defRPr>
            </a:lvl1pPr>
          </a:lstStyle>
          <a:p>
            <a:r>
              <a:t>1940s</a:t>
            </a:r>
          </a:p>
        </p:txBody>
      </p:sp>
      <p:sp>
        <p:nvSpPr>
          <p:cNvPr id="672" name="Xa"/>
          <p:cNvSpPr txBox="1"/>
          <p:nvPr/>
        </p:nvSpPr>
        <p:spPr>
          <a:xfrm>
            <a:off x="8181975" y="3959225"/>
            <a:ext cx="334454" cy="37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000066"/>
                </a:solidFill>
              </a:defRPr>
            </a:lvl1pPr>
          </a:lstStyle>
          <a:p>
            <a:r>
              <a:t>Xa</a:t>
            </a:r>
          </a:p>
        </p:txBody>
      </p:sp>
      <p:sp>
        <p:nvSpPr>
          <p:cNvPr id="673" name="Inibitori…"/>
          <p:cNvSpPr txBox="1"/>
          <p:nvPr/>
        </p:nvSpPr>
        <p:spPr>
          <a:xfrm>
            <a:off x="7920038" y="1800225"/>
            <a:ext cx="1079501" cy="924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Inibitori</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diretti del </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fattore Xa </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per via orale</a:t>
            </a:r>
          </a:p>
        </p:txBody>
      </p:sp>
      <p:sp>
        <p:nvSpPr>
          <p:cNvPr id="674" name="2008"/>
          <p:cNvSpPr txBox="1"/>
          <p:nvPr/>
        </p:nvSpPr>
        <p:spPr>
          <a:xfrm>
            <a:off x="8072438" y="1219200"/>
            <a:ext cx="621246" cy="39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000066"/>
                </a:solidFill>
              </a:defRPr>
            </a:lvl1pPr>
          </a:lstStyle>
          <a:p>
            <a:r>
              <a:t>2008</a:t>
            </a:r>
          </a:p>
        </p:txBody>
      </p:sp>
      <p:sp>
        <p:nvSpPr>
          <p:cNvPr id="675" name="Evoluzione dei farmaci anticoagulanti"/>
          <p:cNvSpPr txBox="1"/>
          <p:nvPr/>
        </p:nvSpPr>
        <p:spPr>
          <a:xfrm>
            <a:off x="255588" y="527114"/>
            <a:ext cx="8385176" cy="525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b">
            <a:spAutoFit/>
          </a:bodyPr>
          <a:lstStyle>
            <a:lvl1pPr algn="ctr" defTabSz="449262">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800" b="1">
                <a:latin typeface="Segoe Script"/>
                <a:ea typeface="Segoe Script"/>
                <a:cs typeface="Segoe Script"/>
                <a:sym typeface="Segoe Script"/>
              </a:defRPr>
            </a:lvl1pPr>
          </a:lstStyle>
          <a:p>
            <a:r>
              <a:rPr dirty="0" err="1">
                <a:latin typeface="+mj-lt"/>
              </a:rPr>
              <a:t>Evoluzione</a:t>
            </a:r>
            <a:r>
              <a:rPr dirty="0">
                <a:latin typeface="+mj-lt"/>
              </a:rPr>
              <a:t> </a:t>
            </a:r>
            <a:r>
              <a:rPr dirty="0" err="1">
                <a:latin typeface="+mj-lt"/>
              </a:rPr>
              <a:t>dei</a:t>
            </a:r>
            <a:r>
              <a:rPr dirty="0">
                <a:latin typeface="+mj-lt"/>
              </a:rPr>
              <a:t> </a:t>
            </a:r>
            <a:r>
              <a:rPr dirty="0" err="1">
                <a:latin typeface="+mj-lt"/>
              </a:rPr>
              <a:t>farmaci</a:t>
            </a:r>
            <a:r>
              <a:rPr dirty="0">
                <a:latin typeface="+mj-lt"/>
              </a:rPr>
              <a:t> </a:t>
            </a:r>
            <a:r>
              <a:rPr dirty="0" err="1">
                <a:latin typeface="+mj-lt"/>
              </a:rPr>
              <a:t>anticoagulanti</a:t>
            </a:r>
            <a:endParaRPr dirty="0">
              <a:latin typeface="+mj-lt"/>
            </a:endParaRPr>
          </a:p>
        </p:txBody>
      </p:sp>
      <p:sp>
        <p:nvSpPr>
          <p:cNvPr id="676" name="IIa"/>
          <p:cNvSpPr txBox="1"/>
          <p:nvPr/>
        </p:nvSpPr>
        <p:spPr>
          <a:xfrm>
            <a:off x="4298950" y="4859337"/>
            <a:ext cx="281062" cy="309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lvl1pPr>
          </a:lstStyle>
          <a:p>
            <a:r>
              <a:t>IIa</a:t>
            </a:r>
          </a:p>
        </p:txBody>
      </p:sp>
      <p:sp>
        <p:nvSpPr>
          <p:cNvPr id="677" name="1990s"/>
          <p:cNvSpPr txBox="1"/>
          <p:nvPr/>
        </p:nvSpPr>
        <p:spPr>
          <a:xfrm>
            <a:off x="3949700" y="2339975"/>
            <a:ext cx="1630364" cy="39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000066"/>
                </a:solidFill>
              </a:defRPr>
            </a:lvl1pPr>
          </a:lstStyle>
          <a:p>
            <a:r>
              <a:t>1990s</a:t>
            </a:r>
          </a:p>
        </p:txBody>
      </p:sp>
      <p:sp>
        <p:nvSpPr>
          <p:cNvPr id="678" name="Inibitore…"/>
          <p:cNvSpPr txBox="1"/>
          <p:nvPr/>
        </p:nvSpPr>
        <p:spPr>
          <a:xfrm>
            <a:off x="5219700" y="2552700"/>
            <a:ext cx="948159" cy="514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Inibitore</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indiretto Xa</a:t>
            </a:r>
          </a:p>
        </p:txBody>
      </p:sp>
      <p:sp>
        <p:nvSpPr>
          <p:cNvPr id="679" name="Inibitori…"/>
          <p:cNvSpPr txBox="1"/>
          <p:nvPr/>
        </p:nvSpPr>
        <p:spPr>
          <a:xfrm>
            <a:off x="6659563" y="2160588"/>
            <a:ext cx="1079501" cy="112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Inibitori</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diretti della trombina</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per via </a:t>
            </a:r>
            <a:endParaRPr>
              <a:latin typeface="Arial"/>
              <a:ea typeface="Arial"/>
              <a:cs typeface="Arial"/>
              <a:sym typeface="Arial"/>
            </a:endParaRPr>
          </a:p>
          <a:p>
            <a: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pPr>
            <a:r>
              <a:t>orale</a:t>
            </a:r>
          </a:p>
        </p:txBody>
      </p:sp>
      <p:sp>
        <p:nvSpPr>
          <p:cNvPr id="680" name="Inibitori diretti della trombina"/>
          <p:cNvSpPr txBox="1"/>
          <p:nvPr/>
        </p:nvSpPr>
        <p:spPr>
          <a:xfrm>
            <a:off x="3868737" y="3060700"/>
            <a:ext cx="1350963" cy="514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a:lnSpc>
                <a:spcPct val="95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defRPr>
            </a:lvl1pPr>
          </a:lstStyle>
          <a:p>
            <a:r>
              <a:t>Inibitori diretti della trombina</a:t>
            </a:r>
          </a:p>
        </p:txBody>
      </p:sp>
      <p:pic>
        <p:nvPicPr>
          <p:cNvPr id="681" name="image55.png" descr="image55.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79500" y="3419475"/>
            <a:ext cx="7740650" cy="173831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392" name="Emostasi:…"/>
          <p:cNvSpPr txBox="1"/>
          <p:nvPr/>
        </p:nvSpPr>
        <p:spPr>
          <a:xfrm>
            <a:off x="766863" y="437610"/>
            <a:ext cx="6651215" cy="297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200" u="sng">
                <a:solidFill>
                  <a:srgbClr val="1F497D"/>
                </a:solidFill>
              </a:defRPr>
            </a:pPr>
            <a:r>
              <a:t>Emostasi:</a:t>
            </a:r>
            <a:r>
              <a:rPr u="none"/>
              <a:t> </a:t>
            </a:r>
          </a:p>
          <a:p>
            <a:pPr>
              <a:defRPr sz="3200">
                <a:solidFill>
                  <a:srgbClr val="1F497D"/>
                </a:solidFill>
              </a:defRPr>
            </a:pPr>
            <a:endParaRPr u="none"/>
          </a:p>
          <a:p>
            <a:pPr>
              <a:defRPr sz="2000"/>
            </a:pPr>
            <a:r>
              <a:t>insieme di processi attraverso i quali:</a:t>
            </a:r>
          </a:p>
          <a:p>
            <a:pPr>
              <a:defRPr sz="2000"/>
            </a:pPr>
            <a:endParaRPr/>
          </a:p>
          <a:p>
            <a:pPr>
              <a:lnSpc>
                <a:spcPct val="80000"/>
              </a:lnSpc>
              <a:defRPr sz="2000"/>
            </a:pPr>
            <a:r>
              <a:t>1) si forma  un coagulo efficace a livello di una lesione vascolare</a:t>
            </a:r>
          </a:p>
          <a:p>
            <a:pPr>
              <a:lnSpc>
                <a:spcPct val="80000"/>
              </a:lnSpc>
              <a:defRPr sz="2000"/>
            </a:pPr>
            <a:r>
              <a:t> </a:t>
            </a:r>
          </a:p>
          <a:p>
            <a:pPr>
              <a:lnSpc>
                <a:spcPct val="80000"/>
              </a:lnSpc>
              <a:defRPr sz="2000"/>
            </a:pPr>
            <a:r>
              <a:t>2) l’estensione del coagulo viene limitata alla sede della lesione</a:t>
            </a:r>
          </a:p>
          <a:p>
            <a:pPr>
              <a:lnSpc>
                <a:spcPct val="80000"/>
              </a:lnSpc>
              <a:defRPr sz="2000"/>
            </a:pPr>
            <a:endParaRPr/>
          </a:p>
          <a:p>
            <a:pPr>
              <a:lnSpc>
                <a:spcPct val="80000"/>
              </a:lnSpc>
              <a:defRPr sz="2000"/>
            </a:pPr>
            <a:r>
              <a:t>3) il coagulo viene successivamente lisato;</a:t>
            </a:r>
          </a:p>
        </p:txBody>
      </p:sp>
      <p:sp>
        <p:nvSpPr>
          <p:cNvPr id="393" name="Linea"/>
          <p:cNvSpPr/>
          <p:nvPr/>
        </p:nvSpPr>
        <p:spPr>
          <a:xfrm>
            <a:off x="3505200" y="4183062"/>
            <a:ext cx="1828800" cy="1"/>
          </a:xfrm>
          <a:prstGeom prst="line">
            <a:avLst/>
          </a:prstGeom>
          <a:ln w="76200">
            <a:solidFill>
              <a:srgbClr val="000000"/>
            </a:solidFill>
            <a:headEnd type="triangle"/>
            <a:tailEnd type="triangle"/>
          </a:ln>
        </p:spPr>
        <p:txBody>
          <a:bodyPr lIns="45719" rIns="45719"/>
          <a:lstStyle/>
          <a:p>
            <a:endParaRPr/>
          </a:p>
        </p:txBody>
      </p:sp>
      <p:grpSp>
        <p:nvGrpSpPr>
          <p:cNvPr id="396" name="Gruppo"/>
          <p:cNvGrpSpPr/>
          <p:nvPr/>
        </p:nvGrpSpPr>
        <p:grpSpPr>
          <a:xfrm>
            <a:off x="381000" y="3908424"/>
            <a:ext cx="2971800" cy="2603501"/>
            <a:chOff x="0" y="0"/>
            <a:chExt cx="2971800" cy="2603500"/>
          </a:xfrm>
        </p:grpSpPr>
        <p:sp>
          <p:nvSpPr>
            <p:cNvPr id="394" name="emorragia"/>
            <p:cNvSpPr txBox="1"/>
            <p:nvPr/>
          </p:nvSpPr>
          <p:spPr>
            <a:xfrm>
              <a:off x="533400" y="-1"/>
              <a:ext cx="1823626" cy="486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800" b="1">
                  <a:latin typeface="Arial"/>
                  <a:ea typeface="Arial"/>
                  <a:cs typeface="Arial"/>
                  <a:sym typeface="Arial"/>
                </a:defRPr>
              </a:lvl1pPr>
            </a:lstStyle>
            <a:p>
              <a:r>
                <a:t>emorragia</a:t>
              </a:r>
            </a:p>
          </p:txBody>
        </p:sp>
        <p:pic>
          <p:nvPicPr>
            <p:cNvPr id="395" name="SKIN075" descr="SKIN07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7225"/>
              <a:ext cx="2971800" cy="1946275"/>
            </a:xfrm>
            <a:prstGeom prst="rect">
              <a:avLst/>
            </a:prstGeom>
            <a:ln w="28575" cap="flat">
              <a:solidFill>
                <a:srgbClr val="000000"/>
              </a:solidFill>
              <a:prstDash val="solid"/>
              <a:miter lim="800000"/>
            </a:ln>
            <a:effectLst/>
          </p:spPr>
        </p:pic>
      </p:grpSp>
      <p:grpSp>
        <p:nvGrpSpPr>
          <p:cNvPr id="399" name="Gruppo"/>
          <p:cNvGrpSpPr/>
          <p:nvPr/>
        </p:nvGrpSpPr>
        <p:grpSpPr>
          <a:xfrm>
            <a:off x="5410200" y="3886199"/>
            <a:ext cx="2971800" cy="2619376"/>
            <a:chOff x="0" y="0"/>
            <a:chExt cx="2971800" cy="2619375"/>
          </a:xfrm>
        </p:grpSpPr>
        <p:sp>
          <p:nvSpPr>
            <p:cNvPr id="397" name="trombosi"/>
            <p:cNvSpPr txBox="1"/>
            <p:nvPr/>
          </p:nvSpPr>
          <p:spPr>
            <a:xfrm>
              <a:off x="631824" y="-1"/>
              <a:ext cx="1625339" cy="486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800" b="1">
                  <a:latin typeface="Arial"/>
                  <a:ea typeface="Arial"/>
                  <a:cs typeface="Arial"/>
                  <a:sym typeface="Arial"/>
                </a:defRPr>
              </a:lvl1pPr>
            </a:lstStyle>
            <a:p>
              <a:r>
                <a:t>trombosi</a:t>
              </a:r>
            </a:p>
          </p:txBody>
        </p:sp>
        <p:pic>
          <p:nvPicPr>
            <p:cNvPr id="398" name="CV009" descr="CV00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85800"/>
              <a:ext cx="2971800" cy="1933575"/>
            </a:xfrm>
            <a:prstGeom prst="rect">
              <a:avLst/>
            </a:prstGeom>
            <a:ln w="28575" cap="flat">
              <a:solidFill>
                <a:srgbClr val="000000"/>
              </a:solidFill>
              <a:prstDash val="solid"/>
              <a:miter lim="800000"/>
            </a:ln>
            <a:effectLst/>
          </p:spPr>
        </p:pic>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683" name="L'eparina agisce ostacolando la trasformazione da protrombina in trombina e quindi, in definitiva, ostacola la coagulazione. Il suo effetto è immediato e viene somministrata per via endovenosa o sottocutanea."/>
          <p:cNvSpPr txBox="1">
            <a:spLocks noGrp="1"/>
          </p:cNvSpPr>
          <p:nvPr>
            <p:ph type="body" sz="half" idx="1"/>
          </p:nvPr>
        </p:nvSpPr>
        <p:spPr>
          <a:xfrm>
            <a:off x="457200" y="736600"/>
            <a:ext cx="8229600" cy="2249885"/>
          </a:xfrm>
          <a:prstGeom prst="rect">
            <a:avLst/>
          </a:prstGeom>
        </p:spPr>
        <p:txBody>
          <a:bodyPr/>
          <a:lstStyle/>
          <a:p>
            <a:pPr>
              <a:lnSpc>
                <a:spcPct val="80000"/>
              </a:lnSpc>
              <a:spcBef>
                <a:spcPts val="500"/>
              </a:spcBef>
              <a:buSzTx/>
              <a:buNone/>
              <a:defRPr sz="2400"/>
            </a:pPr>
            <a:endParaRPr dirty="0"/>
          </a:p>
          <a:p>
            <a:pPr>
              <a:lnSpc>
                <a:spcPct val="80000"/>
              </a:lnSpc>
              <a:spcBef>
                <a:spcPts val="500"/>
              </a:spcBef>
              <a:buSzTx/>
              <a:buNone/>
              <a:defRPr sz="2400"/>
            </a:pPr>
            <a:endParaRPr dirty="0"/>
          </a:p>
          <a:p>
            <a:pPr algn="just">
              <a:lnSpc>
                <a:spcPct val="80000"/>
              </a:lnSpc>
              <a:spcBef>
                <a:spcPts val="500"/>
              </a:spcBef>
              <a:buFontTx/>
              <a:buChar char="▪"/>
              <a:defRPr sz="2400" u="sng"/>
            </a:pPr>
            <a:r>
              <a:rPr dirty="0" err="1"/>
              <a:t>L'eparina</a:t>
            </a:r>
            <a:r>
              <a:rPr u="none" dirty="0"/>
              <a:t> </a:t>
            </a:r>
            <a:r>
              <a:rPr u="none" dirty="0" err="1"/>
              <a:t>agisce</a:t>
            </a:r>
            <a:r>
              <a:rPr u="none" dirty="0"/>
              <a:t> </a:t>
            </a:r>
            <a:r>
              <a:rPr u="none" dirty="0" err="1"/>
              <a:t>ostacolando</a:t>
            </a:r>
            <a:r>
              <a:rPr lang="it-IT" u="none" dirty="0"/>
              <a:t> direttamente</a:t>
            </a:r>
            <a:r>
              <a:rPr u="none" dirty="0"/>
              <a:t> la </a:t>
            </a:r>
            <a:r>
              <a:rPr u="none" dirty="0" err="1"/>
              <a:t>trasformazione</a:t>
            </a:r>
            <a:r>
              <a:rPr u="none" dirty="0"/>
              <a:t> da </a:t>
            </a:r>
            <a:r>
              <a:rPr u="none" dirty="0" err="1"/>
              <a:t>protrombina</a:t>
            </a:r>
            <a:r>
              <a:rPr u="none" dirty="0"/>
              <a:t> in </a:t>
            </a:r>
            <a:r>
              <a:rPr u="none" dirty="0" err="1"/>
              <a:t>trombina</a:t>
            </a:r>
            <a:r>
              <a:rPr u="none" dirty="0"/>
              <a:t> e </a:t>
            </a:r>
            <a:r>
              <a:rPr u="none" dirty="0" err="1"/>
              <a:t>quindi</a:t>
            </a:r>
            <a:r>
              <a:rPr u="none" dirty="0"/>
              <a:t>, in </a:t>
            </a:r>
            <a:r>
              <a:rPr u="none" dirty="0" err="1"/>
              <a:t>definitiva</a:t>
            </a:r>
            <a:r>
              <a:rPr u="none" dirty="0"/>
              <a:t>, </a:t>
            </a:r>
            <a:r>
              <a:rPr u="none" dirty="0" err="1"/>
              <a:t>ostacola</a:t>
            </a:r>
            <a:r>
              <a:rPr u="none" dirty="0"/>
              <a:t> la </a:t>
            </a:r>
            <a:r>
              <a:rPr u="none" dirty="0" err="1"/>
              <a:t>coagulazione</a:t>
            </a:r>
            <a:r>
              <a:rPr u="none" dirty="0"/>
              <a:t>. Il </a:t>
            </a:r>
            <a:r>
              <a:rPr u="none" dirty="0" err="1"/>
              <a:t>suo</a:t>
            </a:r>
            <a:r>
              <a:rPr u="none" dirty="0"/>
              <a:t> </a:t>
            </a:r>
            <a:r>
              <a:rPr u="none" dirty="0" err="1"/>
              <a:t>effetto</a:t>
            </a:r>
            <a:r>
              <a:rPr u="none" dirty="0"/>
              <a:t> </a:t>
            </a:r>
            <a:r>
              <a:rPr u="none" dirty="0" err="1"/>
              <a:t>è</a:t>
            </a:r>
            <a:r>
              <a:rPr u="none" dirty="0"/>
              <a:t> </a:t>
            </a:r>
            <a:r>
              <a:rPr u="none" dirty="0" err="1"/>
              <a:t>immediato</a:t>
            </a:r>
            <a:r>
              <a:rPr u="none" dirty="0"/>
              <a:t> e </a:t>
            </a:r>
            <a:r>
              <a:rPr u="none" dirty="0" err="1"/>
              <a:t>viene</a:t>
            </a:r>
            <a:r>
              <a:rPr u="none" dirty="0"/>
              <a:t> </a:t>
            </a:r>
            <a:r>
              <a:rPr u="none" dirty="0" err="1"/>
              <a:t>somministrata</a:t>
            </a:r>
            <a:r>
              <a:rPr u="none" dirty="0"/>
              <a:t> per via </a:t>
            </a:r>
            <a:r>
              <a:rPr dirty="0" err="1"/>
              <a:t>endovenosa</a:t>
            </a:r>
            <a:r>
              <a:rPr u="none" dirty="0"/>
              <a:t> o </a:t>
            </a:r>
            <a:r>
              <a:rPr dirty="0" err="1"/>
              <a:t>sottocutanea</a:t>
            </a:r>
            <a:r>
              <a:rPr u="none" dirty="0"/>
              <a:t>.</a:t>
            </a:r>
          </a:p>
        </p:txBody>
      </p:sp>
      <p:pic>
        <p:nvPicPr>
          <p:cNvPr id="684" name="Immagine" descr="Immagin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7787" y="2921354"/>
            <a:ext cx="5248426" cy="3840312"/>
          </a:xfrm>
          <a:prstGeom prst="rect">
            <a:avLst/>
          </a:prstGeom>
          <a:ln w="12700">
            <a:miter lim="400000"/>
          </a:ln>
        </p:spPr>
      </p:pic>
      <p:sp>
        <p:nvSpPr>
          <p:cNvPr id="685" name="Anticoagulanti maggiormente utilizzati in clinica cardiologica…"/>
          <p:cNvSpPr txBox="1">
            <a:spLocks noGrp="1"/>
          </p:cNvSpPr>
          <p:nvPr>
            <p:ph type="title"/>
          </p:nvPr>
        </p:nvSpPr>
        <p:spPr>
          <a:xfrm>
            <a:off x="457200" y="171995"/>
            <a:ext cx="8229600" cy="1143001"/>
          </a:xfrm>
          <a:prstGeom prst="rect">
            <a:avLst/>
          </a:prstGeom>
        </p:spPr>
        <p:txBody>
          <a:bodyPr/>
          <a:lstStyle/>
          <a:p>
            <a:pPr defTabSz="521208">
              <a:defRPr sz="2223" u="sng"/>
            </a:pPr>
            <a:r>
              <a:rPr dirty="0" err="1"/>
              <a:t>Anticoagulanti</a:t>
            </a:r>
            <a:r>
              <a:rPr dirty="0"/>
              <a:t> </a:t>
            </a:r>
            <a:r>
              <a:rPr dirty="0" err="1"/>
              <a:t>maggiormente</a:t>
            </a:r>
            <a:r>
              <a:rPr dirty="0"/>
              <a:t> </a:t>
            </a:r>
            <a:r>
              <a:rPr dirty="0" err="1"/>
              <a:t>utilizzati</a:t>
            </a:r>
            <a:r>
              <a:rPr dirty="0"/>
              <a:t> in </a:t>
            </a:r>
            <a:r>
              <a:rPr dirty="0" err="1"/>
              <a:t>clinica</a:t>
            </a:r>
            <a:r>
              <a:rPr dirty="0"/>
              <a:t> </a:t>
            </a:r>
            <a:r>
              <a:rPr dirty="0" err="1"/>
              <a:t>cardiologica</a:t>
            </a:r>
            <a:endParaRPr dirty="0"/>
          </a:p>
          <a:p>
            <a:pPr defTabSz="521208">
              <a:defRPr sz="2223" u="sng"/>
            </a:pPr>
            <a:r>
              <a:rPr sz="2400" b="1" dirty="0" err="1"/>
              <a:t>Eparine</a:t>
            </a:r>
            <a:r>
              <a:rPr sz="2400" b="1" dirty="0"/>
              <a:t>, </a:t>
            </a:r>
            <a:r>
              <a:rPr sz="2400" b="1" dirty="0" err="1"/>
              <a:t>Warfarinici</a:t>
            </a:r>
            <a:r>
              <a:rPr sz="2400" b="1" dirty="0"/>
              <a:t> (o </a:t>
            </a:r>
            <a:r>
              <a:rPr sz="2400" b="1" dirty="0" err="1"/>
              <a:t>dicumarolici</a:t>
            </a:r>
            <a:r>
              <a:rPr sz="2400" b="1" dirty="0"/>
              <a:t>) e NOAC</a:t>
            </a:r>
            <a:br>
              <a:rPr dirty="0"/>
            </a:br>
            <a:endParaRPr dirty="0"/>
          </a:p>
        </p:txBody>
      </p:sp>
      <p:sp>
        <p:nvSpPr>
          <p:cNvPr id="686"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688" name="I warfarinici (o dicumarolici) agiscono impedendo, a livello epatico, la produzione dei fattori della coagulazione II, VII, IX, X, e interferiscono sulla vitamina K. L'effetto anticoagulante non è immediato, ma si ottiene dopo qualche giorno di terapia."/>
          <p:cNvSpPr txBox="1"/>
          <p:nvPr/>
        </p:nvSpPr>
        <p:spPr>
          <a:xfrm>
            <a:off x="-20320" y="852169"/>
            <a:ext cx="8850373" cy="1343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gn="just">
              <a:lnSpc>
                <a:spcPct val="80000"/>
              </a:lnSpc>
              <a:spcBef>
                <a:spcPts val="500"/>
              </a:spcBef>
              <a:buSzPct val="100000"/>
              <a:buChar char="▪"/>
              <a:defRPr sz="2400" u="sng"/>
            </a:pPr>
            <a:r>
              <a:t>I warfarinici </a:t>
            </a:r>
            <a:r>
              <a:rPr u="none"/>
              <a:t>(o dicumarolici) agiscono impedendo, a livello epatico, la produzione dei fattori della coagulazione II, VII, IX, X, e interferiscono sulla vitamina K. L'effetto anticoagulante non è immediato, ma si ottiene dopo qualche giorno di terapia.</a:t>
            </a:r>
          </a:p>
        </p:txBody>
      </p:sp>
      <p:sp>
        <p:nvSpPr>
          <p:cNvPr id="689" name="Anticoagulanti maggiormente utilizzati in clinica cardiologica"/>
          <p:cNvSpPr txBox="1">
            <a:spLocks noGrp="1"/>
          </p:cNvSpPr>
          <p:nvPr>
            <p:ph type="title"/>
          </p:nvPr>
        </p:nvSpPr>
        <p:spPr>
          <a:xfrm>
            <a:off x="457200" y="197395"/>
            <a:ext cx="8229600" cy="1143001"/>
          </a:xfrm>
          <a:prstGeom prst="rect">
            <a:avLst/>
          </a:prstGeom>
        </p:spPr>
        <p:txBody>
          <a:bodyPr/>
          <a:lstStyle/>
          <a:p>
            <a:pPr defTabSz="521208">
              <a:defRPr sz="2223" u="sng"/>
            </a:pPr>
            <a:r>
              <a:t>Anticoagulanti maggiormente utilizzati in clinica cardiologica</a:t>
            </a:r>
            <a:br/>
            <a:br/>
            <a:endParaRPr/>
          </a:p>
        </p:txBody>
      </p:sp>
      <p:pic>
        <p:nvPicPr>
          <p:cNvPr id="690" name="Immagine" descr="Immagin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5619" y="2281962"/>
            <a:ext cx="6052762" cy="4429071"/>
          </a:xfrm>
          <a:prstGeom prst="rect">
            <a:avLst/>
          </a:prstGeom>
          <a:ln w="12700">
            <a:miter lim="400000"/>
          </a:ln>
        </p:spPr>
      </p:pic>
      <p:sp>
        <p:nvSpPr>
          <p:cNvPr id="691"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693" name="NOAC: inibitori diretti della trombina…"/>
          <p:cNvSpPr txBox="1"/>
          <p:nvPr/>
        </p:nvSpPr>
        <p:spPr>
          <a:xfrm>
            <a:off x="457200" y="7493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lgn="just">
              <a:lnSpc>
                <a:spcPct val="80000"/>
              </a:lnSpc>
              <a:spcBef>
                <a:spcPts val="500"/>
              </a:spcBef>
              <a:buSzPct val="100000"/>
              <a:buChar char="▪"/>
              <a:defRPr sz="2400" u="sng"/>
            </a:pPr>
            <a:r>
              <a:rPr dirty="0"/>
              <a:t>NOAC: </a:t>
            </a:r>
            <a:r>
              <a:rPr dirty="0" err="1"/>
              <a:t>inibitori</a:t>
            </a:r>
            <a:r>
              <a:rPr dirty="0"/>
              <a:t> </a:t>
            </a:r>
            <a:r>
              <a:rPr dirty="0" err="1"/>
              <a:t>diretti</a:t>
            </a:r>
            <a:r>
              <a:rPr dirty="0"/>
              <a:t> </a:t>
            </a:r>
            <a:r>
              <a:rPr dirty="0" err="1"/>
              <a:t>della</a:t>
            </a:r>
            <a:r>
              <a:rPr dirty="0"/>
              <a:t> </a:t>
            </a:r>
            <a:r>
              <a:rPr dirty="0" err="1"/>
              <a:t>trombina</a:t>
            </a:r>
            <a:endParaRPr dirty="0"/>
          </a:p>
          <a:p>
            <a:pPr marL="342900" indent="-342900" algn="just">
              <a:lnSpc>
                <a:spcPct val="80000"/>
              </a:lnSpc>
              <a:spcBef>
                <a:spcPts val="500"/>
              </a:spcBef>
              <a:buSzPct val="100000"/>
              <a:buChar char="▪"/>
              <a:defRPr sz="2400" u="sng"/>
            </a:pPr>
            <a:endParaRPr dirty="0"/>
          </a:p>
        </p:txBody>
      </p:sp>
      <p:sp>
        <p:nvSpPr>
          <p:cNvPr id="694" name="Anticoagulanti maggiormente utilizzati in clinica cardiologica"/>
          <p:cNvSpPr txBox="1">
            <a:spLocks noGrp="1"/>
          </p:cNvSpPr>
          <p:nvPr>
            <p:ph type="title"/>
          </p:nvPr>
        </p:nvSpPr>
        <p:spPr>
          <a:xfrm>
            <a:off x="457200" y="121195"/>
            <a:ext cx="8229600" cy="1143001"/>
          </a:xfrm>
          <a:prstGeom prst="rect">
            <a:avLst/>
          </a:prstGeom>
        </p:spPr>
        <p:txBody>
          <a:bodyPr/>
          <a:lstStyle/>
          <a:p>
            <a:pPr defTabSz="521208">
              <a:defRPr sz="2223" u="sng"/>
            </a:pPr>
            <a:r>
              <a:t>Anticoagulanti maggiormente utilizzati in clinica cardiologica</a:t>
            </a:r>
            <a:br/>
            <a:br/>
            <a:endParaRPr/>
          </a:p>
        </p:txBody>
      </p:sp>
      <p:sp>
        <p:nvSpPr>
          <p:cNvPr id="697"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pic>
        <p:nvPicPr>
          <p:cNvPr id="7" name="Immagine 6">
            <a:extLst>
              <a:ext uri="{FF2B5EF4-FFF2-40B4-BE49-F238E27FC236}">
                <a16:creationId xmlns:a16="http://schemas.microsoft.com/office/drawing/2014/main" id="{3E0C0789-31DC-054F-9ABD-1EDA46035105}"/>
              </a:ext>
            </a:extLst>
          </p:cNvPr>
          <p:cNvPicPr>
            <a:picLocks noChangeAspect="1"/>
          </p:cNvPicPr>
          <p:nvPr/>
        </p:nvPicPr>
        <p:blipFill>
          <a:blip r:embed="rId3"/>
          <a:stretch>
            <a:fillRect/>
          </a:stretch>
        </p:blipFill>
        <p:spPr>
          <a:xfrm>
            <a:off x="1151468" y="1355941"/>
            <a:ext cx="6921884" cy="4999138"/>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693" name="NOAC: inibitori diretti della trombina…"/>
          <p:cNvSpPr txBox="1"/>
          <p:nvPr/>
        </p:nvSpPr>
        <p:spPr>
          <a:xfrm>
            <a:off x="457200" y="7493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lgn="just">
              <a:lnSpc>
                <a:spcPct val="80000"/>
              </a:lnSpc>
              <a:spcBef>
                <a:spcPts val="500"/>
              </a:spcBef>
              <a:buSzPct val="100000"/>
              <a:buChar char="▪"/>
              <a:defRPr sz="2400" u="sng"/>
            </a:pPr>
            <a:r>
              <a:t>NOAC: inibitori diretti della trombina</a:t>
            </a:r>
          </a:p>
          <a:p>
            <a:pPr marL="342900" indent="-342900" algn="just">
              <a:lnSpc>
                <a:spcPct val="80000"/>
              </a:lnSpc>
              <a:spcBef>
                <a:spcPts val="500"/>
              </a:spcBef>
              <a:buSzPct val="100000"/>
              <a:buChar char="▪"/>
              <a:defRPr sz="2400" u="sng"/>
            </a:pPr>
            <a:endParaRPr/>
          </a:p>
          <a:p>
            <a:pPr marL="800100" lvl="1" indent="-342900" algn="just">
              <a:lnSpc>
                <a:spcPct val="80000"/>
              </a:lnSpc>
              <a:spcBef>
                <a:spcPts val="500"/>
              </a:spcBef>
              <a:buSzPct val="100000"/>
              <a:buChar char="▪"/>
              <a:defRPr sz="2400" u="sng"/>
            </a:pPr>
            <a:r>
              <a:t>Dabigatran: i</a:t>
            </a:r>
            <a:r>
              <a:rPr u="none"/>
              <a:t>nibitore diretto, competitivo, reversibile della trombina. Agisce inibendo sia la trombina libera circolante che quella legata al coagulo di fibrina ed è anche in grado di ridurre l'aggregazione piastrinica stimolata dalla trombina</a:t>
            </a:r>
          </a:p>
        </p:txBody>
      </p:sp>
      <p:sp>
        <p:nvSpPr>
          <p:cNvPr id="694" name="Anticoagulanti maggiormente utilizzati in clinica cardiologica"/>
          <p:cNvSpPr txBox="1">
            <a:spLocks noGrp="1"/>
          </p:cNvSpPr>
          <p:nvPr>
            <p:ph type="title"/>
          </p:nvPr>
        </p:nvSpPr>
        <p:spPr>
          <a:xfrm>
            <a:off x="457200" y="121195"/>
            <a:ext cx="8229600" cy="1143001"/>
          </a:xfrm>
          <a:prstGeom prst="rect">
            <a:avLst/>
          </a:prstGeom>
        </p:spPr>
        <p:txBody>
          <a:bodyPr/>
          <a:lstStyle/>
          <a:p>
            <a:pPr defTabSz="521208">
              <a:defRPr sz="2223" u="sng"/>
            </a:pPr>
            <a:r>
              <a:t>Anticoagulanti maggiormente utilizzati in clinica cardiologica</a:t>
            </a:r>
            <a:br/>
            <a:br/>
            <a:endParaRPr/>
          </a:p>
        </p:txBody>
      </p:sp>
      <p:pic>
        <p:nvPicPr>
          <p:cNvPr id="695" name="Immagine" descr="Immagin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9566" y="2882007"/>
            <a:ext cx="5188962" cy="3912493"/>
          </a:xfrm>
          <a:prstGeom prst="rect">
            <a:avLst/>
          </a:prstGeom>
          <a:ln w="12700">
            <a:miter lim="400000"/>
          </a:ln>
        </p:spPr>
      </p:pic>
      <p:sp>
        <p:nvSpPr>
          <p:cNvPr id="696" name="Schirmer SH et al. JACC 2010; 56: 2067-76"/>
          <p:cNvSpPr txBox="1"/>
          <p:nvPr/>
        </p:nvSpPr>
        <p:spPr>
          <a:xfrm>
            <a:off x="263048" y="6398885"/>
            <a:ext cx="2814103"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100">
                <a:solidFill>
                  <a:srgbClr val="000099"/>
                </a:solidFill>
                <a:latin typeface="Arial"/>
                <a:ea typeface="Arial"/>
                <a:cs typeface="Arial"/>
                <a:sym typeface="Arial"/>
              </a:defRPr>
            </a:lvl1pPr>
          </a:lstStyle>
          <a:p>
            <a:r>
              <a:t>Schirmer SH et al. JACC 2010; 56: 2067-76</a:t>
            </a:r>
          </a:p>
        </p:txBody>
      </p:sp>
      <p:sp>
        <p:nvSpPr>
          <p:cNvPr id="697"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extLst>
      <p:ext uri="{BB962C8B-B14F-4D97-AF65-F5344CB8AC3E}">
        <p14:creationId xmlns:p14="http://schemas.microsoft.com/office/powerpoint/2010/main" val="132477572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699" name="NOAC: inibitori diretti del Fattore Xa…"/>
          <p:cNvSpPr txBox="1"/>
          <p:nvPr/>
        </p:nvSpPr>
        <p:spPr>
          <a:xfrm>
            <a:off x="457200" y="7493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lgn="just">
              <a:lnSpc>
                <a:spcPct val="80000"/>
              </a:lnSpc>
              <a:spcBef>
                <a:spcPts val="500"/>
              </a:spcBef>
              <a:buSzPct val="100000"/>
              <a:buChar char="▪"/>
              <a:defRPr sz="2400" u="sng"/>
            </a:pPr>
            <a:r>
              <a:rPr dirty="0"/>
              <a:t>NOAC: </a:t>
            </a:r>
            <a:r>
              <a:rPr dirty="0" err="1"/>
              <a:t>inibitori</a:t>
            </a:r>
            <a:r>
              <a:rPr dirty="0"/>
              <a:t> </a:t>
            </a:r>
            <a:r>
              <a:rPr dirty="0" err="1"/>
              <a:t>diretti</a:t>
            </a:r>
            <a:r>
              <a:rPr dirty="0"/>
              <a:t> del </a:t>
            </a:r>
            <a:r>
              <a:rPr dirty="0" err="1"/>
              <a:t>Fattore</a:t>
            </a:r>
            <a:r>
              <a:rPr dirty="0"/>
              <a:t> </a:t>
            </a:r>
            <a:r>
              <a:rPr dirty="0" err="1"/>
              <a:t>Xa</a:t>
            </a:r>
            <a:endParaRPr u="none" dirty="0"/>
          </a:p>
          <a:p>
            <a:pPr marL="800100" lvl="1" indent="-342900" algn="just">
              <a:lnSpc>
                <a:spcPct val="80000"/>
              </a:lnSpc>
              <a:spcBef>
                <a:spcPts val="500"/>
              </a:spcBef>
              <a:buSzPct val="100000"/>
              <a:buChar char="▪"/>
              <a:defRPr sz="2400" u="sng"/>
            </a:pPr>
            <a:r>
              <a:rPr dirty="0"/>
              <a:t>Apixaban - </a:t>
            </a:r>
            <a:r>
              <a:rPr dirty="0" err="1"/>
              <a:t>Ravaroxaban</a:t>
            </a:r>
            <a:r>
              <a:rPr dirty="0"/>
              <a:t> - </a:t>
            </a:r>
            <a:r>
              <a:rPr dirty="0" err="1"/>
              <a:t>Edoxaban</a:t>
            </a:r>
            <a:endParaRPr dirty="0"/>
          </a:p>
          <a:p>
            <a:pPr lvl="4" indent="914400" algn="just">
              <a:lnSpc>
                <a:spcPct val="80000"/>
              </a:lnSpc>
              <a:spcBef>
                <a:spcPts val="500"/>
              </a:spcBef>
              <a:defRPr sz="2400" u="sng"/>
            </a:pPr>
            <a:r>
              <a:rPr u="none" dirty="0" err="1"/>
              <a:t>inibitor</a:t>
            </a:r>
            <a:r>
              <a:rPr lang="it-IT" u="none" dirty="0"/>
              <a:t>i</a:t>
            </a:r>
            <a:r>
              <a:rPr u="none" dirty="0"/>
              <a:t> </a:t>
            </a:r>
            <a:r>
              <a:rPr u="none" dirty="0" err="1"/>
              <a:t>dirett</a:t>
            </a:r>
            <a:r>
              <a:rPr lang="it-IT" u="none" dirty="0"/>
              <a:t>i</a:t>
            </a:r>
            <a:r>
              <a:rPr u="none" dirty="0"/>
              <a:t> del </a:t>
            </a:r>
            <a:r>
              <a:rPr u="none" dirty="0" err="1"/>
              <a:t>fattore</a:t>
            </a:r>
            <a:r>
              <a:rPr u="none" dirty="0"/>
              <a:t> </a:t>
            </a:r>
            <a:r>
              <a:rPr u="none" dirty="0" err="1"/>
              <a:t>Xa</a:t>
            </a:r>
            <a:r>
              <a:rPr u="none" dirty="0"/>
              <a:t>. </a:t>
            </a:r>
            <a:r>
              <a:rPr lang="it-IT" dirty="0"/>
              <a:t>I</a:t>
            </a:r>
            <a:r>
              <a:rPr u="none" dirty="0" err="1"/>
              <a:t>nibisc</a:t>
            </a:r>
            <a:r>
              <a:rPr lang="it-IT" u="none" dirty="0" err="1"/>
              <a:t>ono</a:t>
            </a:r>
            <a:r>
              <a:rPr u="none" dirty="0"/>
              <a:t> </a:t>
            </a:r>
            <a:r>
              <a:rPr u="none" dirty="0" err="1"/>
              <a:t>sia</a:t>
            </a:r>
            <a:r>
              <a:rPr u="none" dirty="0"/>
              <a:t> </a:t>
            </a:r>
            <a:r>
              <a:rPr u="none" dirty="0" err="1"/>
              <a:t>il</a:t>
            </a:r>
            <a:r>
              <a:rPr u="none" dirty="0"/>
              <a:t> </a:t>
            </a:r>
            <a:r>
              <a:rPr u="none" dirty="0" err="1"/>
              <a:t>fattore</a:t>
            </a:r>
            <a:r>
              <a:rPr u="none" dirty="0"/>
              <a:t> </a:t>
            </a:r>
            <a:r>
              <a:rPr u="none" dirty="0" err="1"/>
              <a:t>Xa</a:t>
            </a:r>
            <a:r>
              <a:rPr u="none" dirty="0"/>
              <a:t> libero </a:t>
            </a:r>
            <a:r>
              <a:rPr u="none" dirty="0" err="1"/>
              <a:t>che</a:t>
            </a:r>
            <a:r>
              <a:rPr u="none" dirty="0"/>
              <a:t> </a:t>
            </a:r>
            <a:r>
              <a:rPr u="none" dirty="0" err="1"/>
              <a:t>quello</a:t>
            </a:r>
            <a:r>
              <a:rPr u="none" dirty="0"/>
              <a:t> legato al </a:t>
            </a:r>
            <a:r>
              <a:rPr u="none" dirty="0" err="1"/>
              <a:t>coagulo</a:t>
            </a:r>
            <a:r>
              <a:rPr u="none" dirty="0"/>
              <a:t>. </a:t>
            </a:r>
            <a:r>
              <a:rPr u="none" dirty="0" err="1"/>
              <a:t>L'inibizione</a:t>
            </a:r>
            <a:r>
              <a:rPr u="none" dirty="0"/>
              <a:t> del </a:t>
            </a:r>
            <a:r>
              <a:rPr u="none" dirty="0" err="1"/>
              <a:t>fattore</a:t>
            </a:r>
            <a:r>
              <a:rPr u="none" dirty="0"/>
              <a:t> </a:t>
            </a:r>
            <a:r>
              <a:rPr u="none" dirty="0" err="1"/>
              <a:t>Xa</a:t>
            </a:r>
            <a:r>
              <a:rPr u="none" dirty="0"/>
              <a:t> da </a:t>
            </a:r>
            <a:r>
              <a:rPr u="none" dirty="0" err="1"/>
              <a:t>parte</a:t>
            </a:r>
            <a:r>
              <a:rPr u="none" dirty="0"/>
              <a:t> </a:t>
            </a:r>
            <a:r>
              <a:rPr u="none" dirty="0" err="1"/>
              <a:t>della</a:t>
            </a:r>
            <a:r>
              <a:rPr u="none" dirty="0"/>
              <a:t> </a:t>
            </a:r>
            <a:r>
              <a:rPr u="none" dirty="0" err="1"/>
              <a:t>molecola</a:t>
            </a:r>
            <a:r>
              <a:rPr u="none" dirty="0"/>
              <a:t> </a:t>
            </a:r>
            <a:r>
              <a:rPr u="none" dirty="0" err="1"/>
              <a:t>previene</a:t>
            </a:r>
            <a:r>
              <a:rPr u="none" dirty="0"/>
              <a:t> la </a:t>
            </a:r>
            <a:r>
              <a:rPr u="none" dirty="0" err="1"/>
              <a:t>generazione</a:t>
            </a:r>
            <a:r>
              <a:rPr u="none" dirty="0"/>
              <a:t> </a:t>
            </a:r>
            <a:r>
              <a:rPr u="none" dirty="0" err="1"/>
              <a:t>della</a:t>
            </a:r>
            <a:r>
              <a:rPr u="none" dirty="0"/>
              <a:t> </a:t>
            </a:r>
            <a:r>
              <a:rPr u="none" dirty="0" err="1"/>
              <a:t>trombina</a:t>
            </a:r>
            <a:r>
              <a:rPr u="none" dirty="0"/>
              <a:t>. </a:t>
            </a:r>
          </a:p>
        </p:txBody>
      </p:sp>
      <p:sp>
        <p:nvSpPr>
          <p:cNvPr id="700" name="Anticoagulanti maggiormente utilizzati in clinica cardiologica"/>
          <p:cNvSpPr txBox="1">
            <a:spLocks noGrp="1"/>
          </p:cNvSpPr>
          <p:nvPr>
            <p:ph type="title"/>
          </p:nvPr>
        </p:nvSpPr>
        <p:spPr>
          <a:xfrm>
            <a:off x="457200" y="121195"/>
            <a:ext cx="8229600" cy="1143001"/>
          </a:xfrm>
          <a:prstGeom prst="rect">
            <a:avLst/>
          </a:prstGeom>
        </p:spPr>
        <p:txBody>
          <a:bodyPr/>
          <a:lstStyle/>
          <a:p>
            <a:pPr defTabSz="521208">
              <a:defRPr sz="2223"/>
            </a:pPr>
            <a:r>
              <a:rPr dirty="0" err="1"/>
              <a:t>Anticoagulanti</a:t>
            </a:r>
            <a:r>
              <a:rPr dirty="0"/>
              <a:t> </a:t>
            </a:r>
            <a:r>
              <a:rPr dirty="0" err="1"/>
              <a:t>maggiormente</a:t>
            </a:r>
            <a:r>
              <a:rPr dirty="0"/>
              <a:t> </a:t>
            </a:r>
            <a:r>
              <a:rPr dirty="0" err="1"/>
              <a:t>utilizzati</a:t>
            </a:r>
            <a:r>
              <a:rPr dirty="0"/>
              <a:t> in </a:t>
            </a:r>
            <a:r>
              <a:rPr dirty="0" err="1"/>
              <a:t>clinica</a:t>
            </a:r>
            <a:r>
              <a:rPr dirty="0"/>
              <a:t> </a:t>
            </a:r>
            <a:r>
              <a:rPr dirty="0" err="1"/>
              <a:t>cardiologica</a:t>
            </a:r>
            <a:br>
              <a:rPr dirty="0"/>
            </a:br>
            <a:br>
              <a:rPr dirty="0"/>
            </a:br>
            <a:endParaRPr dirty="0"/>
          </a:p>
        </p:txBody>
      </p:sp>
      <p:pic>
        <p:nvPicPr>
          <p:cNvPr id="701" name="Immagine" descr="Immagin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286" y="2602208"/>
            <a:ext cx="5569814" cy="4118923"/>
          </a:xfrm>
          <a:prstGeom prst="rect">
            <a:avLst/>
          </a:prstGeom>
          <a:ln w="12700">
            <a:miter lim="400000"/>
          </a:ln>
        </p:spPr>
      </p:pic>
      <p:sp>
        <p:nvSpPr>
          <p:cNvPr id="702" name="Schirmer SH et al. JACC 2010; 56: 2067-76"/>
          <p:cNvSpPr txBox="1"/>
          <p:nvPr/>
        </p:nvSpPr>
        <p:spPr>
          <a:xfrm>
            <a:off x="263048" y="6398885"/>
            <a:ext cx="2814103"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100">
                <a:solidFill>
                  <a:srgbClr val="000099"/>
                </a:solidFill>
                <a:latin typeface="Arial"/>
                <a:ea typeface="Arial"/>
                <a:cs typeface="Arial"/>
                <a:sym typeface="Arial"/>
              </a:defRPr>
            </a:lvl1pPr>
          </a:lstStyle>
          <a:p>
            <a:r>
              <a:t>Schirmer SH et al. JACC 2010; 56: 2067-76</a:t>
            </a:r>
          </a:p>
        </p:txBody>
      </p:sp>
      <p:sp>
        <p:nvSpPr>
          <p:cNvPr id="703"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745" name="Utilizzo degli anticoagulanti"/>
          <p:cNvSpPr txBox="1"/>
          <p:nvPr/>
        </p:nvSpPr>
        <p:spPr>
          <a:xfrm>
            <a:off x="1469214" y="3116579"/>
            <a:ext cx="6205573"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latin typeface="Arial Rounded MT Bold"/>
                <a:ea typeface="Arial Rounded MT Bold"/>
                <a:cs typeface="Arial Rounded MT Bold"/>
                <a:sym typeface="Arial Rounded MT Bold"/>
              </a:defRPr>
            </a:lvl1pPr>
          </a:lstStyle>
          <a:p>
            <a:r>
              <a:t>Utilizzo degli anticoagulanti</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747" name="Eparine"/>
          <p:cNvSpPr/>
          <p:nvPr/>
        </p:nvSpPr>
        <p:spPr>
          <a:xfrm>
            <a:off x="44251" y="36364"/>
            <a:ext cx="836773"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Eparine</a:t>
            </a:r>
          </a:p>
        </p:txBody>
      </p:sp>
      <p:sp>
        <p:nvSpPr>
          <p:cNvPr id="748" name="Profilassi - durante ricovero - a domicilio  - in gravidanza (prevenzione TEV) - in gravidanza (prev. patologie della grav.)…"/>
          <p:cNvSpPr txBox="1">
            <a:spLocks noGrp="1"/>
          </p:cNvSpPr>
          <p:nvPr>
            <p:ph type="body" idx="1"/>
          </p:nvPr>
        </p:nvSpPr>
        <p:spPr>
          <a:xfrm>
            <a:off x="467543" y="1484784"/>
            <a:ext cx="8229601" cy="4525963"/>
          </a:xfrm>
          <a:prstGeom prst="rect">
            <a:avLst/>
          </a:prstGeom>
        </p:spPr>
        <p:txBody>
          <a:bodyPr/>
          <a:lstStyle/>
          <a:p>
            <a:pPr>
              <a:lnSpc>
                <a:spcPct val="80000"/>
              </a:lnSpc>
              <a:spcBef>
                <a:spcPts val="500"/>
              </a:spcBef>
              <a:buClr>
                <a:srgbClr val="000000"/>
              </a:buClr>
              <a:buSzPct val="150000"/>
              <a:defRPr sz="2200" u="sng"/>
            </a:pPr>
            <a:r>
              <a:t>Profilassi</a:t>
            </a:r>
            <a:br/>
            <a:r>
              <a:rPr u="none"/>
              <a:t>- durante ricovero</a:t>
            </a:r>
            <a:br>
              <a:rPr u="none"/>
            </a:br>
            <a:r>
              <a:rPr u="none"/>
              <a:t>- a domicilio </a:t>
            </a:r>
            <a:br>
              <a:rPr u="none"/>
            </a:br>
            <a:r>
              <a:rPr u="none"/>
              <a:t>- in gravidanza (prevenzione TEV)</a:t>
            </a:r>
            <a:br>
              <a:rPr u="none"/>
            </a:br>
            <a:r>
              <a:rPr u="none"/>
              <a:t>- in gravidanza (prev. patologie della grav.)</a:t>
            </a:r>
          </a:p>
          <a:p>
            <a:pPr>
              <a:lnSpc>
                <a:spcPct val="80000"/>
              </a:lnSpc>
              <a:spcBef>
                <a:spcPts val="500"/>
              </a:spcBef>
              <a:buClr>
                <a:srgbClr val="000000"/>
              </a:buClr>
              <a:buSzPct val="150000"/>
              <a:defRPr sz="2200" u="sng"/>
            </a:pPr>
            <a:r>
              <a:t>Bridging</a:t>
            </a:r>
            <a:r>
              <a:rPr u="none"/>
              <a:t> </a:t>
            </a:r>
            <a:br>
              <a:rPr u="none"/>
            </a:br>
            <a:r>
              <a:rPr u="none"/>
              <a:t>- durante TAO e necessità di chirurgia / o manovre invasive</a:t>
            </a:r>
          </a:p>
          <a:p>
            <a:pPr>
              <a:lnSpc>
                <a:spcPct val="80000"/>
              </a:lnSpc>
              <a:spcBef>
                <a:spcPts val="500"/>
              </a:spcBef>
              <a:buClr>
                <a:srgbClr val="000000"/>
              </a:buClr>
              <a:buSzPct val="150000"/>
              <a:defRPr sz="2200" u="sng"/>
            </a:pPr>
            <a:r>
              <a:t>Terapia</a:t>
            </a:r>
            <a:br/>
            <a:r>
              <a:rPr u="none"/>
              <a:t>- iniziale della TVP e/o EP</a:t>
            </a:r>
            <a:br>
              <a:rPr u="none"/>
            </a:br>
            <a:r>
              <a:rPr u="none"/>
              <a:t>- durante tutta la grav.</a:t>
            </a:r>
            <a:br>
              <a:rPr u="none"/>
            </a:br>
            <a:r>
              <a:rPr u="none"/>
              <a:t>- a lungo termine se TEV + Tumore</a:t>
            </a:r>
            <a:br>
              <a:rPr u="none"/>
            </a:br>
            <a:r>
              <a:rPr u="none"/>
              <a:t>- durata imprecisata se TVP distale</a:t>
            </a:r>
            <a:br>
              <a:rPr u="none"/>
            </a:br>
            <a:r>
              <a:rPr u="none"/>
              <a:t>- durata/dose imprecisata se TV superficiale</a:t>
            </a:r>
            <a:br>
              <a:rPr u="none"/>
            </a:br>
            <a:r>
              <a:rPr u="none"/>
              <a:t>- iniziale se cardioembolismo</a:t>
            </a:r>
          </a:p>
          <a:p>
            <a:pPr>
              <a:lnSpc>
                <a:spcPct val="80000"/>
              </a:lnSpc>
              <a:spcBef>
                <a:spcPts val="500"/>
              </a:spcBef>
              <a:buClr>
                <a:srgbClr val="000000"/>
              </a:buClr>
              <a:buSzPct val="150000"/>
              <a:defRPr sz="2200" u="sng"/>
            </a:pPr>
            <a:r>
              <a:t>Terapia se recidiva durante TAO</a:t>
            </a:r>
          </a:p>
        </p:txBody>
      </p:sp>
      <p:sp>
        <p:nvSpPr>
          <p:cNvPr id="749" name="Eparine (tutte)"/>
          <p:cNvSpPr txBox="1">
            <a:spLocks noGrp="1"/>
          </p:cNvSpPr>
          <p:nvPr>
            <p:ph type="title"/>
          </p:nvPr>
        </p:nvSpPr>
        <p:spPr>
          <a:xfrm>
            <a:off x="611560" y="0"/>
            <a:ext cx="7772401" cy="1143000"/>
          </a:xfrm>
          <a:prstGeom prst="rect">
            <a:avLst/>
          </a:prstGeom>
        </p:spPr>
        <p:txBody>
          <a:bodyPr/>
          <a:lstStyle/>
          <a:p>
            <a:pPr>
              <a:defRPr sz="3600">
                <a:latin typeface="Arial Rounded MT Bold"/>
                <a:ea typeface="Arial Rounded MT Bold"/>
                <a:cs typeface="Arial Rounded MT Bold"/>
                <a:sym typeface="Arial Rounded MT Bold"/>
              </a:defRPr>
            </a:pPr>
            <a:r>
              <a:t>Eparine </a:t>
            </a:r>
            <a:r>
              <a:rPr sz="2200"/>
              <a:t>(tutte)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757" name="Eparina non frazionata…"/>
          <p:cNvSpPr txBox="1">
            <a:spLocks noGrp="1"/>
          </p:cNvSpPr>
          <p:nvPr>
            <p:ph type="body" idx="1"/>
          </p:nvPr>
        </p:nvSpPr>
        <p:spPr>
          <a:xfrm>
            <a:off x="586036" y="1272951"/>
            <a:ext cx="8229601" cy="4929412"/>
          </a:xfrm>
          <a:prstGeom prst="rect">
            <a:avLst/>
          </a:prstGeom>
        </p:spPr>
        <p:txBody>
          <a:bodyPr/>
          <a:lstStyle/>
          <a:p>
            <a:pPr>
              <a:spcBef>
                <a:spcPts val="500"/>
              </a:spcBef>
              <a:buSzTx/>
              <a:buNone/>
              <a:defRPr sz="2400" u="sng"/>
            </a:pPr>
            <a:r>
              <a:rPr dirty="0" err="1"/>
              <a:t>Eparina</a:t>
            </a:r>
            <a:r>
              <a:rPr dirty="0"/>
              <a:t> non </a:t>
            </a:r>
            <a:r>
              <a:rPr dirty="0" err="1"/>
              <a:t>frazionata</a:t>
            </a:r>
            <a:endParaRPr dirty="0"/>
          </a:p>
          <a:p>
            <a:pPr>
              <a:buSzTx/>
              <a:buNone/>
              <a:defRPr sz="2400"/>
            </a:pPr>
            <a:endParaRPr dirty="0"/>
          </a:p>
          <a:p>
            <a:pPr>
              <a:spcBef>
                <a:spcPts val="500"/>
              </a:spcBef>
              <a:buSzTx/>
              <a:buNone/>
              <a:defRPr sz="2400"/>
            </a:pPr>
            <a:r>
              <a:rPr dirty="0" err="1"/>
              <a:t>È</a:t>
            </a:r>
            <a:r>
              <a:rPr dirty="0"/>
              <a:t> </a:t>
            </a:r>
            <a:r>
              <a:rPr dirty="0" err="1"/>
              <a:t>considerato</a:t>
            </a:r>
            <a:r>
              <a:rPr dirty="0"/>
              <a:t> </a:t>
            </a:r>
            <a:r>
              <a:rPr dirty="0" err="1"/>
              <a:t>l'anticoagulante</a:t>
            </a:r>
            <a:r>
              <a:rPr dirty="0"/>
              <a:t> </a:t>
            </a:r>
            <a:r>
              <a:rPr dirty="0" err="1"/>
              <a:t>naturale</a:t>
            </a:r>
            <a:r>
              <a:rPr dirty="0"/>
              <a:t> per </a:t>
            </a:r>
            <a:r>
              <a:rPr dirty="0" err="1"/>
              <a:t>eccellenza</a:t>
            </a:r>
            <a:r>
              <a:rPr dirty="0"/>
              <a:t>, in </a:t>
            </a:r>
            <a:r>
              <a:rPr dirty="0" err="1"/>
              <a:t>quanto</a:t>
            </a:r>
            <a:r>
              <a:rPr dirty="0"/>
              <a:t> </a:t>
            </a:r>
            <a:r>
              <a:rPr dirty="0" err="1"/>
              <a:t>presente</a:t>
            </a:r>
            <a:r>
              <a:rPr dirty="0"/>
              <a:t> a </a:t>
            </a:r>
            <a:r>
              <a:rPr dirty="0" err="1"/>
              <a:t>bassi</a:t>
            </a:r>
            <a:r>
              <a:rPr dirty="0"/>
              <a:t> </a:t>
            </a:r>
            <a:r>
              <a:rPr dirty="0" err="1"/>
              <a:t>livelli</a:t>
            </a:r>
            <a:r>
              <a:rPr dirty="0"/>
              <a:t> </a:t>
            </a:r>
            <a:r>
              <a:rPr dirty="0" err="1"/>
              <a:t>nel</a:t>
            </a:r>
            <a:r>
              <a:rPr dirty="0"/>
              <a:t> </a:t>
            </a:r>
            <a:r>
              <a:rPr dirty="0" err="1"/>
              <a:t>sangue</a:t>
            </a:r>
            <a:r>
              <a:rPr dirty="0"/>
              <a:t> e </a:t>
            </a:r>
            <a:r>
              <a:rPr dirty="0" err="1"/>
              <a:t>nei</a:t>
            </a:r>
            <a:r>
              <a:rPr dirty="0"/>
              <a:t> </a:t>
            </a:r>
            <a:r>
              <a:rPr dirty="0" err="1"/>
              <a:t>tessuti</a:t>
            </a:r>
            <a:r>
              <a:rPr dirty="0"/>
              <a:t>. </a:t>
            </a:r>
            <a:r>
              <a:rPr dirty="0" err="1"/>
              <a:t>Agisce</a:t>
            </a:r>
            <a:r>
              <a:rPr dirty="0"/>
              <a:t> </a:t>
            </a:r>
            <a:r>
              <a:rPr dirty="0" err="1"/>
              <a:t>inibendo</a:t>
            </a:r>
            <a:r>
              <a:rPr dirty="0"/>
              <a:t> la </a:t>
            </a:r>
            <a:r>
              <a:rPr dirty="0" err="1"/>
              <a:t>trombina</a:t>
            </a:r>
            <a:r>
              <a:rPr dirty="0"/>
              <a:t> e </a:t>
            </a:r>
            <a:r>
              <a:rPr dirty="0" err="1"/>
              <a:t>altri</a:t>
            </a:r>
            <a:r>
              <a:rPr dirty="0"/>
              <a:t> </a:t>
            </a:r>
            <a:r>
              <a:rPr dirty="0" err="1"/>
              <a:t>fattori</a:t>
            </a:r>
            <a:r>
              <a:rPr dirty="0"/>
              <a:t> </a:t>
            </a:r>
            <a:r>
              <a:rPr dirty="0" err="1"/>
              <a:t>della</a:t>
            </a:r>
            <a:r>
              <a:rPr dirty="0"/>
              <a:t> </a:t>
            </a:r>
            <a:r>
              <a:rPr dirty="0" err="1"/>
              <a:t>coagulazione</a:t>
            </a:r>
            <a:r>
              <a:rPr dirty="0"/>
              <a:t>. </a:t>
            </a:r>
          </a:p>
          <a:p>
            <a:pPr>
              <a:buSzTx/>
              <a:buNone/>
              <a:defRPr sz="2400"/>
            </a:pPr>
            <a:endParaRPr dirty="0"/>
          </a:p>
          <a:p>
            <a:pPr>
              <a:lnSpc>
                <a:spcPct val="80000"/>
              </a:lnSpc>
              <a:spcBef>
                <a:spcPts val="500"/>
              </a:spcBef>
              <a:defRPr sz="2400"/>
            </a:pPr>
            <a:r>
              <a:rPr dirty="0" err="1"/>
              <a:t>Somministrazione</a:t>
            </a:r>
            <a:r>
              <a:rPr dirty="0"/>
              <a:t> </a:t>
            </a:r>
            <a:r>
              <a:rPr dirty="0" err="1"/>
              <a:t>ev</a:t>
            </a:r>
            <a:r>
              <a:rPr lang="it-IT" dirty="0"/>
              <a:t> </a:t>
            </a:r>
          </a:p>
          <a:p>
            <a:pPr lvl="1">
              <a:lnSpc>
                <a:spcPct val="80000"/>
              </a:lnSpc>
              <a:spcBef>
                <a:spcPts val="500"/>
              </a:spcBef>
              <a:defRPr sz="2400"/>
            </a:pPr>
            <a:r>
              <a:rPr lang="it-IT" dirty="0"/>
              <a:t>in continuo</a:t>
            </a:r>
            <a:endParaRPr dirty="0"/>
          </a:p>
          <a:p>
            <a:pPr>
              <a:lnSpc>
                <a:spcPct val="80000"/>
              </a:lnSpc>
              <a:spcBef>
                <a:spcPts val="500"/>
              </a:spcBef>
              <a:defRPr sz="2400"/>
            </a:pPr>
            <a:r>
              <a:rPr dirty="0"/>
              <a:t>Onset </a:t>
            </a:r>
            <a:r>
              <a:rPr dirty="0" err="1"/>
              <a:t>ev</a:t>
            </a:r>
            <a:r>
              <a:rPr dirty="0"/>
              <a:t>: </a:t>
            </a:r>
            <a:r>
              <a:rPr dirty="0" err="1"/>
              <a:t>immediato</a:t>
            </a:r>
            <a:endParaRPr dirty="0"/>
          </a:p>
          <a:p>
            <a:pPr>
              <a:lnSpc>
                <a:spcPct val="80000"/>
              </a:lnSpc>
              <a:spcBef>
                <a:spcPts val="500"/>
              </a:spcBef>
              <a:defRPr sz="2400"/>
            </a:pPr>
            <a:r>
              <a:rPr dirty="0" err="1"/>
              <a:t>Durata</a:t>
            </a:r>
            <a:r>
              <a:rPr dirty="0"/>
              <a:t> </a:t>
            </a:r>
            <a:r>
              <a:rPr dirty="0" err="1"/>
              <a:t>d’azione</a:t>
            </a:r>
            <a:r>
              <a:rPr dirty="0"/>
              <a:t>: 3-6h</a:t>
            </a:r>
          </a:p>
          <a:p>
            <a:pPr>
              <a:lnSpc>
                <a:spcPct val="80000"/>
              </a:lnSpc>
              <a:spcBef>
                <a:spcPts val="500"/>
              </a:spcBef>
              <a:defRPr sz="2400"/>
            </a:pPr>
            <a:r>
              <a:rPr dirty="0" err="1"/>
              <a:t>Uso</a:t>
            </a:r>
            <a:r>
              <a:rPr dirty="0"/>
              <a:t> </a:t>
            </a:r>
            <a:r>
              <a:rPr dirty="0" err="1"/>
              <a:t>possibile</a:t>
            </a:r>
            <a:r>
              <a:rPr dirty="0"/>
              <a:t> in </a:t>
            </a:r>
            <a:r>
              <a:rPr dirty="0" err="1"/>
              <a:t>gravidanza</a:t>
            </a:r>
            <a:endParaRPr dirty="0"/>
          </a:p>
        </p:txBody>
      </p:sp>
      <p:pic>
        <p:nvPicPr>
          <p:cNvPr id="758" name="image59.tif" descr="image59.tif"/>
          <p:cNvPicPr>
            <a:picLocks noChangeAspect="1"/>
          </p:cNvPicPr>
          <p:nvPr/>
        </p:nvPicPr>
        <p:blipFill>
          <a:blip r:embed="rId2"/>
          <a:stretch>
            <a:fillRect/>
          </a:stretch>
        </p:blipFill>
        <p:spPr>
          <a:xfrm>
            <a:off x="4605073" y="3573016"/>
            <a:ext cx="4020064" cy="1722884"/>
          </a:xfrm>
          <a:prstGeom prst="rect">
            <a:avLst/>
          </a:prstGeom>
          <a:ln w="12700">
            <a:miter lim="400000"/>
          </a:ln>
        </p:spPr>
      </p:pic>
      <p:sp>
        <p:nvSpPr>
          <p:cNvPr id="759" name="Eparine"/>
          <p:cNvSpPr/>
          <p:nvPr/>
        </p:nvSpPr>
        <p:spPr>
          <a:xfrm>
            <a:off x="44251" y="36364"/>
            <a:ext cx="836773"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Eparine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764" name="Come misuriamo l’azione dell’EPARINA NF in ospedale?…"/>
          <p:cNvSpPr txBox="1"/>
          <p:nvPr/>
        </p:nvSpPr>
        <p:spPr>
          <a:xfrm>
            <a:off x="393699" y="1562100"/>
            <a:ext cx="6892812" cy="5025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000" b="1">
                <a:latin typeface="Arial"/>
                <a:ea typeface="Arial"/>
                <a:cs typeface="Arial"/>
                <a:sym typeface="Arial"/>
              </a:defRPr>
            </a:pPr>
            <a:r>
              <a:t>Come misuriamo l’azione dell’EPARINA NF in ospedale?</a:t>
            </a:r>
          </a:p>
          <a:p>
            <a:pPr>
              <a:defRPr sz="2000" b="1">
                <a:latin typeface="Arial"/>
                <a:ea typeface="Arial"/>
                <a:cs typeface="Arial"/>
                <a:sym typeface="Arial"/>
              </a:defRPr>
            </a:pPr>
            <a:r>
              <a:t>Tempo di tromboplastina parziale attivato (aPTT)</a:t>
            </a:r>
            <a:endParaRPr sz="2400">
              <a:effectLst>
                <a:outerShdw blurRad="38100" dist="38100" dir="2700000" rotWithShape="0">
                  <a:srgbClr val="000000">
                    <a:alpha val="43137"/>
                  </a:srgbClr>
                </a:outerShdw>
              </a:effectLst>
            </a:endParaRPr>
          </a:p>
          <a:p>
            <a:pPr>
              <a:defRPr sz="1600">
                <a:solidFill>
                  <a:srgbClr val="1F497D"/>
                </a:solidFill>
                <a:latin typeface="Arial"/>
                <a:ea typeface="Arial"/>
                <a:cs typeface="Arial"/>
                <a:sym typeface="Arial"/>
              </a:defRPr>
            </a:pPr>
            <a:endParaRPr sz="2400">
              <a:effectLst>
                <a:outerShdw blurRad="38100" dist="38100" dir="2700000" rotWithShape="0">
                  <a:srgbClr val="000000">
                    <a:alpha val="43137"/>
                  </a:srgbClr>
                </a:outerShdw>
              </a:effectLst>
            </a:endParaRPr>
          </a:p>
          <a:p>
            <a:pPr>
              <a:defRPr>
                <a:latin typeface="Arial"/>
                <a:ea typeface="Arial"/>
                <a:cs typeface="Arial"/>
                <a:sym typeface="Arial"/>
              </a:defRPr>
            </a:pPr>
            <a:endParaRPr sz="2400">
              <a:effectLst>
                <a:outerShdw blurRad="38100" dist="38100" dir="2700000" rotWithShape="0">
                  <a:srgbClr val="000000">
                    <a:alpha val="43137"/>
                  </a:srgbClr>
                </a:outerShdw>
              </a:effectLst>
            </a:endParaRPr>
          </a:p>
          <a:p>
            <a:pPr>
              <a:defRPr>
                <a:latin typeface="Arial"/>
                <a:ea typeface="Arial"/>
                <a:cs typeface="Arial"/>
                <a:sym typeface="Arial"/>
              </a:defRPr>
            </a:pPr>
            <a:r>
              <a:t>     </a:t>
            </a:r>
          </a:p>
          <a:p>
            <a:pPr>
              <a:defRPr u="sng">
                <a:latin typeface="Arial"/>
                <a:ea typeface="Arial"/>
                <a:cs typeface="Arial"/>
                <a:sym typeface="Arial"/>
              </a:defRPr>
            </a:pPr>
            <a:r>
              <a:t>Monitoraggio della terapia anticoagulante orale con eparina </a:t>
            </a: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r>
              <a:t>aPTT corto --&gt; 	-  privo di significato patologico</a:t>
            </a:r>
          </a:p>
          <a:p>
            <a:pPr>
              <a:defRPr>
                <a:latin typeface="Arial"/>
                <a:ea typeface="Arial"/>
                <a:cs typeface="Arial"/>
                <a:sym typeface="Arial"/>
              </a:defRPr>
            </a:pPr>
            <a:endParaRPr/>
          </a:p>
          <a:p>
            <a:pPr>
              <a:defRPr b="1">
                <a:latin typeface="Arial"/>
                <a:ea typeface="Arial"/>
                <a:cs typeface="Arial"/>
                <a:sym typeface="Arial"/>
              </a:defRPr>
            </a:pPr>
            <a:r>
              <a:t>aPTT lungo </a:t>
            </a:r>
            <a:r>
              <a:rPr b="0"/>
              <a:t>--&gt;	-  deficit di fattori **</a:t>
            </a:r>
          </a:p>
          <a:p>
            <a:pPr>
              <a:defRPr>
                <a:latin typeface="Arial"/>
                <a:ea typeface="Arial"/>
                <a:cs typeface="Arial"/>
                <a:sym typeface="Arial"/>
              </a:defRPr>
            </a:pPr>
            <a:r>
              <a:t>		-  presenza di inibitori (anti-fattore VIII, LAC)</a:t>
            </a:r>
          </a:p>
          <a:p>
            <a:pPr>
              <a:defRPr>
                <a:latin typeface="Arial"/>
                <a:ea typeface="Arial"/>
                <a:cs typeface="Arial"/>
                <a:sym typeface="Arial"/>
              </a:defRPr>
            </a:pPr>
            <a:r>
              <a:t>		-  terapia con eparina </a:t>
            </a: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endParaRPr/>
          </a:p>
          <a:p>
            <a:pPr>
              <a:defRPr sz="1400">
                <a:latin typeface="Arial"/>
                <a:ea typeface="Arial"/>
                <a:cs typeface="Arial"/>
                <a:sym typeface="Arial"/>
              </a:defRPr>
            </a:pPr>
            <a:r>
              <a:t>** Identifica i deficit acquisiti o congeniti dei fattori  IX, VIII, e XI</a:t>
            </a:r>
          </a:p>
          <a:p>
            <a:pPr>
              <a:defRPr sz="1400">
                <a:latin typeface="Arial"/>
                <a:ea typeface="Arial"/>
                <a:cs typeface="Arial"/>
                <a:sym typeface="Arial"/>
              </a:defRPr>
            </a:pPr>
            <a:endParaRPr sz="1600"/>
          </a:p>
        </p:txBody>
      </p:sp>
      <p:sp>
        <p:nvSpPr>
          <p:cNvPr id="765" name="Eparine"/>
          <p:cNvSpPr/>
          <p:nvPr/>
        </p:nvSpPr>
        <p:spPr>
          <a:xfrm>
            <a:off x="44251" y="36364"/>
            <a:ext cx="836773"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Eparine</a:t>
            </a:r>
          </a:p>
        </p:txBody>
      </p:sp>
      <p:sp>
        <p:nvSpPr>
          <p:cNvPr id="766" name="Eparina non frazionata"/>
          <p:cNvSpPr txBox="1"/>
          <p:nvPr/>
        </p:nvSpPr>
        <p:spPr>
          <a:xfrm>
            <a:off x="408801" y="743712"/>
            <a:ext cx="2898091" cy="925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L="342900" indent="-342900">
              <a:spcBef>
                <a:spcPts val="500"/>
              </a:spcBef>
              <a:buFont typeface="Arial"/>
              <a:defRPr sz="2400" u="sng"/>
            </a:lvl1pPr>
          </a:lstStyle>
          <a:p>
            <a:r>
              <a:t>Eparina non frazionata</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768" name="image60.png" descr="image60.png"/>
          <p:cNvPicPr>
            <a:picLocks noChangeAspect="1"/>
          </p:cNvPicPr>
          <p:nvPr/>
        </p:nvPicPr>
        <p:blipFill>
          <a:blip r:embed="rId3"/>
          <a:stretch>
            <a:fillRect/>
          </a:stretch>
        </p:blipFill>
        <p:spPr>
          <a:xfrm>
            <a:off x="757237" y="38100"/>
            <a:ext cx="7629526" cy="6781800"/>
          </a:xfrm>
          <a:prstGeom prst="rect">
            <a:avLst/>
          </a:prstGeom>
          <a:ln w="12700">
            <a:miter lim="400000"/>
          </a:ln>
        </p:spPr>
      </p:pic>
      <p:sp>
        <p:nvSpPr>
          <p:cNvPr id="769" name="Rettangolo"/>
          <p:cNvSpPr/>
          <p:nvPr/>
        </p:nvSpPr>
        <p:spPr>
          <a:xfrm>
            <a:off x="1331640" y="476672"/>
            <a:ext cx="6480720" cy="576065"/>
          </a:xfrm>
          <a:prstGeom prst="rect">
            <a:avLst/>
          </a:prstGeom>
          <a:solidFill>
            <a:srgbClr val="FFFFFF"/>
          </a:solidFill>
          <a:ln w="25400">
            <a:solidFill>
              <a:srgbClr val="FFFFFF"/>
            </a:solidFill>
          </a:ln>
        </p:spPr>
        <p:txBody>
          <a:bodyPr lIns="45719" rIns="45719" anchor="ctr"/>
          <a:lstStyle/>
          <a:p>
            <a:pPr algn="ctr">
              <a:defRPr>
                <a:solidFill>
                  <a:srgbClr val="FFFFFF"/>
                </a:solidFill>
              </a:defRPr>
            </a:pPr>
            <a:endParaRPr/>
          </a:p>
        </p:txBody>
      </p:sp>
      <p:sp>
        <p:nvSpPr>
          <p:cNvPr id="770" name="Rettangolo"/>
          <p:cNvSpPr/>
          <p:nvPr/>
        </p:nvSpPr>
        <p:spPr>
          <a:xfrm>
            <a:off x="7668344" y="188639"/>
            <a:ext cx="432049" cy="288034"/>
          </a:xfrm>
          <a:prstGeom prst="rect">
            <a:avLst/>
          </a:prstGeom>
          <a:solidFill>
            <a:srgbClr val="FFFFFF"/>
          </a:solidFill>
          <a:ln w="25400">
            <a:solidFill>
              <a:srgbClr val="FFFFFF"/>
            </a:solidFill>
          </a:ln>
        </p:spPr>
        <p:txBody>
          <a:bodyPr lIns="45719" rIns="45719" anchor="ctr"/>
          <a:lstStyle/>
          <a:p>
            <a:pPr algn="ctr">
              <a:defRPr>
                <a:solidFill>
                  <a:srgbClr val="FFFFFF"/>
                </a:solidFill>
              </a:defRPr>
            </a:pPr>
            <a:endParaRPr/>
          </a:p>
        </p:txBody>
      </p:sp>
      <p:grpSp>
        <p:nvGrpSpPr>
          <p:cNvPr id="773" name="Gruppo"/>
          <p:cNvGrpSpPr/>
          <p:nvPr/>
        </p:nvGrpSpPr>
        <p:grpSpPr>
          <a:xfrm>
            <a:off x="5292080" y="1839423"/>
            <a:ext cx="2736304" cy="370841"/>
            <a:chOff x="0" y="0"/>
            <a:chExt cx="2736303" cy="370840"/>
          </a:xfrm>
        </p:grpSpPr>
        <p:sp>
          <p:nvSpPr>
            <p:cNvPr id="771" name="Rettangolo"/>
            <p:cNvSpPr/>
            <p:nvPr/>
          </p:nvSpPr>
          <p:spPr>
            <a:xfrm>
              <a:off x="0" y="77407"/>
              <a:ext cx="2736304" cy="216025"/>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solidFill>
                    <a:srgbClr val="0D0D0D"/>
                  </a:solidFill>
                </a:defRPr>
              </a:pPr>
              <a:endParaRPr/>
            </a:p>
          </p:txBody>
        </p:sp>
        <p:sp>
          <p:nvSpPr>
            <p:cNvPr id="772" name="Con o senza bolo iniziale"/>
            <p:cNvSpPr txBox="1"/>
            <p:nvPr/>
          </p:nvSpPr>
          <p:spPr>
            <a:xfrm>
              <a:off x="0" y="-1"/>
              <a:ext cx="2736304"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defRPr>
                  <a:solidFill>
                    <a:srgbClr val="0D0D0D"/>
                  </a:solidFill>
                </a:defRPr>
              </a:lvl1pPr>
            </a:lstStyle>
            <a:p>
              <a:r>
                <a:t>Con o senza bolo iniziale</a:t>
              </a:r>
            </a:p>
          </p:txBody>
        </p:sp>
      </p:grpSp>
      <p:sp>
        <p:nvSpPr>
          <p:cNvPr id="774" name="Eparine"/>
          <p:cNvSpPr/>
          <p:nvPr/>
        </p:nvSpPr>
        <p:spPr>
          <a:xfrm>
            <a:off x="44251" y="36364"/>
            <a:ext cx="836773"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Eparine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01" name="Componenti dell’emostasi:…"/>
          <p:cNvSpPr txBox="1"/>
          <p:nvPr/>
        </p:nvSpPr>
        <p:spPr>
          <a:xfrm>
            <a:off x="1447800" y="831849"/>
            <a:ext cx="5588457" cy="5158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4000" u="sng">
                <a:solidFill>
                  <a:srgbClr val="1F497D"/>
                </a:solidFill>
              </a:defRPr>
            </a:pPr>
            <a:r>
              <a:t>Componenti dell’emostasi:</a:t>
            </a:r>
            <a:endParaRPr sz="2800"/>
          </a:p>
          <a:p>
            <a:pPr>
              <a:defRPr sz="2800">
                <a:solidFill>
                  <a:srgbClr val="1F497D"/>
                </a:solidFill>
              </a:defRPr>
            </a:pPr>
            <a:endParaRPr sz="2800"/>
          </a:p>
          <a:p>
            <a:pPr>
              <a:buSzPct val="100000"/>
              <a:buChar char="•"/>
              <a:defRPr sz="2800"/>
            </a:pPr>
            <a:r>
              <a:t> vasi (endotelio)</a:t>
            </a:r>
          </a:p>
          <a:p>
            <a:pPr>
              <a:buSzPct val="100000"/>
              <a:buChar char="•"/>
              <a:defRPr sz="2800"/>
            </a:pPr>
            <a:endParaRPr/>
          </a:p>
          <a:p>
            <a:pPr>
              <a:buSzPct val="100000"/>
              <a:buChar char="•"/>
              <a:defRPr sz="2800"/>
            </a:pPr>
            <a:r>
              <a:t> piastrine</a:t>
            </a:r>
          </a:p>
          <a:p>
            <a:pPr>
              <a:buSzPct val="100000"/>
              <a:buChar char="•"/>
              <a:defRPr sz="2800"/>
            </a:pPr>
            <a:endParaRPr/>
          </a:p>
          <a:p>
            <a:pPr>
              <a:buSzPct val="100000"/>
              <a:buChar char="•"/>
              <a:defRPr sz="2800"/>
            </a:pPr>
            <a:r>
              <a:t> fattori plasmatici della coagulazione</a:t>
            </a:r>
          </a:p>
          <a:p>
            <a:pPr>
              <a:buSzPct val="100000"/>
              <a:buChar char="•"/>
              <a:defRPr sz="2800"/>
            </a:pPr>
            <a:endParaRPr/>
          </a:p>
          <a:p>
            <a:pPr>
              <a:buSzPct val="100000"/>
              <a:buChar char="•"/>
              <a:defRPr sz="2800"/>
            </a:pPr>
            <a:r>
              <a:t> sistema fibrinolitico</a:t>
            </a:r>
          </a:p>
          <a:p>
            <a:pPr>
              <a:buSzPct val="100000"/>
              <a:buChar char="•"/>
              <a:defRPr sz="2800"/>
            </a:pPr>
            <a:endParaRPr/>
          </a:p>
          <a:p>
            <a:pPr>
              <a:buSzPct val="100000"/>
              <a:buChar char="•"/>
              <a:defRPr sz="2800"/>
            </a:pPr>
            <a:r>
              <a:t> sistema di controllo (inibitori)</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776" name="LMWH (Eparine a basso peso Molecolare): derivano dall’ ENF mediante depolimerizzazione"/>
          <p:cNvSpPr txBox="1">
            <a:spLocks noGrp="1"/>
          </p:cNvSpPr>
          <p:nvPr>
            <p:ph type="title"/>
          </p:nvPr>
        </p:nvSpPr>
        <p:spPr>
          <a:xfrm>
            <a:off x="467543" y="836712"/>
            <a:ext cx="8435976" cy="1020763"/>
          </a:xfrm>
          <a:prstGeom prst="rect">
            <a:avLst/>
          </a:prstGeom>
        </p:spPr>
        <p:txBody>
          <a:bodyPr/>
          <a:lstStyle/>
          <a:p>
            <a:pPr algn="l">
              <a:defRPr sz="2400"/>
            </a:pPr>
            <a:r>
              <a:t>LMWH (</a:t>
            </a:r>
            <a:r>
              <a:rPr u="sng"/>
              <a:t>Eparine a basso peso Molecolare</a:t>
            </a:r>
            <a:r>
              <a:t>): derivano dall’ ENF mediante depolimerizzazione</a:t>
            </a:r>
          </a:p>
        </p:txBody>
      </p:sp>
      <p:sp>
        <p:nvSpPr>
          <p:cNvPr id="777" name="enoxaparina  nadroparina   parnaparina   reviparina dalteparina   tinzaparina…"/>
          <p:cNvSpPr txBox="1">
            <a:spLocks noGrp="1"/>
          </p:cNvSpPr>
          <p:nvPr>
            <p:ph type="body" idx="1"/>
          </p:nvPr>
        </p:nvSpPr>
        <p:spPr>
          <a:xfrm>
            <a:off x="539750" y="1700213"/>
            <a:ext cx="8229600" cy="4525963"/>
          </a:xfrm>
          <a:prstGeom prst="rect">
            <a:avLst/>
          </a:prstGeom>
        </p:spPr>
        <p:txBody>
          <a:bodyPr/>
          <a:lstStyle/>
          <a:p>
            <a:pPr>
              <a:spcBef>
                <a:spcPts val="500"/>
              </a:spcBef>
              <a:buSzTx/>
              <a:buNone/>
              <a:defRPr sz="2400"/>
            </a:pPr>
            <a:r>
              <a:t>	enoxaparina  nadroparina   parnaparina   reviparina dalteparina   tinzaparina</a:t>
            </a:r>
          </a:p>
          <a:p>
            <a:pPr>
              <a:defRPr sz="2400"/>
            </a:pPr>
            <a:endParaRPr/>
          </a:p>
          <a:p>
            <a:pPr>
              <a:spcBef>
                <a:spcPts val="500"/>
              </a:spcBef>
              <a:defRPr sz="2400"/>
            </a:pPr>
            <a:r>
              <a:t>Onset: immediato</a:t>
            </a:r>
          </a:p>
          <a:p>
            <a:pPr>
              <a:spcBef>
                <a:spcPts val="500"/>
              </a:spcBef>
              <a:defRPr sz="2400"/>
            </a:pPr>
            <a:r>
              <a:t>Durata d’azione: 3-12h</a:t>
            </a:r>
          </a:p>
          <a:p>
            <a:pPr>
              <a:spcBef>
                <a:spcPts val="500"/>
              </a:spcBef>
              <a:defRPr sz="2400"/>
            </a:pPr>
            <a:r>
              <a:t>Risposta dose-dipendente. </a:t>
            </a:r>
          </a:p>
          <a:p>
            <a:pPr>
              <a:spcBef>
                <a:spcPts val="500"/>
              </a:spcBef>
              <a:defRPr sz="2400"/>
            </a:pPr>
            <a:r>
              <a:t>Dosi: suddivise ogni 8-12h s.c.</a:t>
            </a:r>
          </a:p>
          <a:p>
            <a:pPr>
              <a:defRPr sz="2400"/>
            </a:pPr>
            <a:endParaRPr/>
          </a:p>
          <a:p>
            <a:pPr>
              <a:spcBef>
                <a:spcPts val="500"/>
              </a:spcBef>
              <a:defRPr sz="2400"/>
            </a:pPr>
            <a:r>
              <a:t>Es. CLEXANE (enoxaparina sodica) </a:t>
            </a:r>
            <a:r>
              <a:rPr>
                <a:latin typeface="Wingdings"/>
                <a:ea typeface="Wingdings"/>
                <a:cs typeface="Wingdings"/>
                <a:sym typeface="Wingdings"/>
              </a:rPr>
              <a:t> </a:t>
            </a:r>
            <a:r>
              <a:t>somministrazione sc</a:t>
            </a:r>
          </a:p>
        </p:txBody>
      </p:sp>
      <p:pic>
        <p:nvPicPr>
          <p:cNvPr id="778" name="image61.tif" descr="image61.tif"/>
          <p:cNvPicPr>
            <a:picLocks noChangeAspect="1"/>
          </p:cNvPicPr>
          <p:nvPr/>
        </p:nvPicPr>
        <p:blipFill>
          <a:blip r:embed="rId3"/>
          <a:stretch>
            <a:fillRect/>
          </a:stretch>
        </p:blipFill>
        <p:spPr>
          <a:xfrm>
            <a:off x="5076056" y="2492896"/>
            <a:ext cx="3492501" cy="2324101"/>
          </a:xfrm>
          <a:prstGeom prst="rect">
            <a:avLst/>
          </a:prstGeom>
          <a:ln w="12700">
            <a:miter lim="400000"/>
          </a:ln>
        </p:spPr>
      </p:pic>
      <p:sp>
        <p:nvSpPr>
          <p:cNvPr id="779" name="Eparine"/>
          <p:cNvSpPr/>
          <p:nvPr/>
        </p:nvSpPr>
        <p:spPr>
          <a:xfrm>
            <a:off x="44251" y="36364"/>
            <a:ext cx="836773"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Eparine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781" name="Pentasaccaride…"/>
          <p:cNvSpPr txBox="1">
            <a:spLocks noGrp="1"/>
          </p:cNvSpPr>
          <p:nvPr>
            <p:ph type="body" idx="1"/>
          </p:nvPr>
        </p:nvSpPr>
        <p:spPr>
          <a:xfrm>
            <a:off x="446856" y="2132856"/>
            <a:ext cx="8229601" cy="4525963"/>
          </a:xfrm>
          <a:prstGeom prst="rect">
            <a:avLst/>
          </a:prstGeom>
        </p:spPr>
        <p:txBody>
          <a:bodyPr/>
          <a:lstStyle/>
          <a:p>
            <a:pPr>
              <a:lnSpc>
                <a:spcPct val="80000"/>
              </a:lnSpc>
              <a:spcBef>
                <a:spcPts val="500"/>
              </a:spcBef>
              <a:buClr>
                <a:srgbClr val="0D0D0D"/>
              </a:buClr>
              <a:defRPr sz="2200"/>
            </a:pPr>
            <a:r>
              <a:t>Pentasaccaride</a:t>
            </a:r>
          </a:p>
          <a:p>
            <a:pPr>
              <a:lnSpc>
                <a:spcPct val="80000"/>
              </a:lnSpc>
              <a:spcBef>
                <a:spcPts val="500"/>
              </a:spcBef>
              <a:buClr>
                <a:srgbClr val="0D0D0D"/>
              </a:buClr>
              <a:defRPr sz="2200"/>
            </a:pPr>
            <a:r>
              <a:t>Attivatore della antitrombina</a:t>
            </a:r>
          </a:p>
          <a:p>
            <a:pPr>
              <a:lnSpc>
                <a:spcPct val="80000"/>
              </a:lnSpc>
              <a:spcBef>
                <a:spcPts val="500"/>
              </a:spcBef>
              <a:buClr>
                <a:srgbClr val="0D0D0D"/>
              </a:buClr>
              <a:defRPr sz="2200" u="sng"/>
            </a:pPr>
            <a:r>
              <a:t>Inattivatore indiretto sintetico selettivo del fattore Xa</a:t>
            </a:r>
          </a:p>
          <a:p>
            <a:pPr>
              <a:lnSpc>
                <a:spcPct val="80000"/>
              </a:lnSpc>
              <a:spcBef>
                <a:spcPts val="500"/>
              </a:spcBef>
              <a:buClr>
                <a:srgbClr val="0D0D0D"/>
              </a:buClr>
              <a:defRPr sz="2200"/>
            </a:pPr>
            <a:r>
              <a:t>Legame diretto alla trombina libera o legata </a:t>
            </a:r>
          </a:p>
          <a:p>
            <a:pPr>
              <a:lnSpc>
                <a:spcPct val="80000"/>
              </a:lnSpc>
              <a:spcBef>
                <a:spcPts val="500"/>
              </a:spcBef>
              <a:buClr>
                <a:srgbClr val="0D0D0D"/>
              </a:buClr>
              <a:defRPr sz="2200"/>
            </a:pPr>
            <a:r>
              <a:t>Altamente selettivi e specifici</a:t>
            </a:r>
          </a:p>
          <a:p>
            <a:pPr>
              <a:lnSpc>
                <a:spcPct val="80000"/>
              </a:lnSpc>
              <a:spcBef>
                <a:spcPts val="500"/>
              </a:spcBef>
              <a:buClr>
                <a:srgbClr val="0D0D0D"/>
              </a:buClr>
              <a:defRPr sz="2200"/>
            </a:pPr>
            <a:r>
              <a:t>Blocco degli effetti procoagulanti della trombina</a:t>
            </a:r>
          </a:p>
          <a:p>
            <a:pPr marL="850391" lvl="1" indent="-457200">
              <a:lnSpc>
                <a:spcPct val="80000"/>
              </a:lnSpc>
              <a:spcBef>
                <a:spcPts val="400"/>
              </a:spcBef>
              <a:buClr>
                <a:srgbClr val="0D0D0D"/>
              </a:buClr>
              <a:buChar char="•"/>
              <a:defRPr sz="1900"/>
            </a:pPr>
            <a:r>
              <a:t>Conversione di fibrinogeno in fibrina</a:t>
            </a:r>
          </a:p>
          <a:p>
            <a:pPr marL="850391" lvl="1" indent="-457200">
              <a:lnSpc>
                <a:spcPct val="80000"/>
              </a:lnSpc>
              <a:spcBef>
                <a:spcPts val="400"/>
              </a:spcBef>
              <a:buClr>
                <a:srgbClr val="0D0D0D"/>
              </a:buClr>
              <a:buChar char="•"/>
              <a:defRPr sz="1900"/>
            </a:pPr>
            <a:r>
              <a:t>Attivazione delle piastrine</a:t>
            </a:r>
          </a:p>
          <a:p>
            <a:pPr marL="850391" lvl="1" indent="-457200">
              <a:lnSpc>
                <a:spcPct val="80000"/>
              </a:lnSpc>
              <a:spcBef>
                <a:spcPts val="400"/>
              </a:spcBef>
              <a:buClr>
                <a:srgbClr val="0D0D0D"/>
              </a:buClr>
              <a:buChar char="•"/>
              <a:defRPr sz="1900"/>
            </a:pPr>
            <a:r>
              <a:t>Attivazione fattori V, VIII e XI procoagulanti</a:t>
            </a:r>
          </a:p>
          <a:p>
            <a:pPr>
              <a:lnSpc>
                <a:spcPct val="80000"/>
              </a:lnSpc>
              <a:spcBef>
                <a:spcPts val="500"/>
              </a:spcBef>
              <a:buClr>
                <a:srgbClr val="0D0D0D"/>
              </a:buClr>
              <a:defRPr sz="2200" u="sng"/>
            </a:pPr>
            <a:r>
              <a:t>Risposta anticoagulante prevedibile non necessita di titolazione </a:t>
            </a:r>
            <a:r>
              <a:rPr u="none"/>
              <a:t>per:</a:t>
            </a:r>
          </a:p>
          <a:p>
            <a:pPr marL="850391" lvl="1" indent="-457200">
              <a:lnSpc>
                <a:spcPct val="80000"/>
              </a:lnSpc>
              <a:spcBef>
                <a:spcPts val="400"/>
              </a:spcBef>
              <a:buClr>
                <a:srgbClr val="0D0D0D"/>
              </a:buClr>
              <a:buChar char="•"/>
              <a:defRPr sz="1900"/>
            </a:pPr>
            <a:r>
              <a:t>Assenza di legame alle proteine </a:t>
            </a:r>
          </a:p>
          <a:p>
            <a:pPr marL="850391" lvl="1" indent="-457200">
              <a:lnSpc>
                <a:spcPct val="80000"/>
              </a:lnSpc>
              <a:spcBef>
                <a:spcPts val="400"/>
              </a:spcBef>
              <a:buClr>
                <a:srgbClr val="0D0D0D"/>
              </a:buClr>
              <a:buChar char="•"/>
              <a:defRPr sz="1900"/>
            </a:pPr>
            <a:r>
              <a:t>Scarsa interazione con farmaci o alimenti</a:t>
            </a:r>
          </a:p>
        </p:txBody>
      </p:sp>
      <p:sp>
        <p:nvSpPr>
          <p:cNvPr id="782" name="Fondaparinux"/>
          <p:cNvSpPr txBox="1"/>
          <p:nvPr/>
        </p:nvSpPr>
        <p:spPr>
          <a:xfrm>
            <a:off x="539551" y="1196750"/>
            <a:ext cx="1870582"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u="sng"/>
            </a:lvl1pPr>
          </a:lstStyle>
          <a:p>
            <a:r>
              <a:t>Fondaparinux </a:t>
            </a:r>
          </a:p>
        </p:txBody>
      </p:sp>
      <p:pic>
        <p:nvPicPr>
          <p:cNvPr id="783" name="image62.png" descr="image6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2080" y="115751"/>
            <a:ext cx="3610745" cy="2634926"/>
          </a:xfrm>
          <a:prstGeom prst="rect">
            <a:avLst/>
          </a:prstGeom>
          <a:ln w="12700">
            <a:miter lim="400000"/>
          </a:ln>
        </p:spPr>
      </p:pic>
      <p:sp>
        <p:nvSpPr>
          <p:cNvPr id="784" name="Ovale"/>
          <p:cNvSpPr/>
          <p:nvPr/>
        </p:nvSpPr>
        <p:spPr>
          <a:xfrm>
            <a:off x="7884368" y="1111543"/>
            <a:ext cx="792089" cy="216025"/>
          </a:xfrm>
          <a:prstGeom prst="ellipse">
            <a:avLst/>
          </a:prstGeom>
          <a:ln w="25400">
            <a:solidFill>
              <a:srgbClr val="FF0000"/>
            </a:solidFill>
          </a:ln>
        </p:spPr>
        <p:txBody>
          <a:bodyPr lIns="45719" rIns="45719" anchor="ctr"/>
          <a:lstStyle/>
          <a:p>
            <a:pPr algn="ctr">
              <a:defRPr>
                <a:solidFill>
                  <a:srgbClr val="FFFFFF"/>
                </a:solidFill>
              </a:defRPr>
            </a:pPr>
            <a:endParaRPr/>
          </a:p>
        </p:txBody>
      </p:sp>
      <p:sp>
        <p:nvSpPr>
          <p:cNvPr id="785" name="Eparine"/>
          <p:cNvSpPr/>
          <p:nvPr/>
        </p:nvSpPr>
        <p:spPr>
          <a:xfrm>
            <a:off x="44251" y="36364"/>
            <a:ext cx="836773"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Eparine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787" name="EBPM Vs. Eparina non frazionata"/>
          <p:cNvSpPr txBox="1"/>
          <p:nvPr/>
        </p:nvSpPr>
        <p:spPr>
          <a:xfrm>
            <a:off x="1213555" y="947737"/>
            <a:ext cx="6582834" cy="510541"/>
          </a:xfrm>
          <a:prstGeom prst="rect">
            <a:avLst/>
          </a:prstGeom>
          <a:ln w="12700">
            <a:miter lim="400000"/>
          </a:ln>
          <a:effectLst>
            <a:outerShdw dist="17961" dir="2700000" rotWithShape="0">
              <a:srgbClr val="9999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a:latin typeface="Arial Black"/>
                <a:ea typeface="Arial Black"/>
                <a:cs typeface="Arial Black"/>
                <a:sym typeface="Arial Black"/>
              </a:defRPr>
            </a:lvl1pPr>
          </a:lstStyle>
          <a:p>
            <a:r>
              <a:t>EBPM Vs. Eparina non frazionata</a:t>
            </a:r>
          </a:p>
        </p:txBody>
      </p:sp>
      <p:sp>
        <p:nvSpPr>
          <p:cNvPr id="788" name="Pros…"/>
          <p:cNvSpPr txBox="1"/>
          <p:nvPr/>
        </p:nvSpPr>
        <p:spPr>
          <a:xfrm>
            <a:off x="1047045" y="1706563"/>
            <a:ext cx="3496734" cy="405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u="sng">
                <a:solidFill>
                  <a:srgbClr val="007737"/>
                </a:solidFill>
                <a:latin typeface="Arial Black"/>
                <a:ea typeface="Arial Black"/>
                <a:cs typeface="Arial Black"/>
                <a:sym typeface="Arial Black"/>
              </a:defRPr>
            </a:pPr>
            <a:r>
              <a:t>Pros</a:t>
            </a:r>
          </a:p>
          <a:p>
            <a:pPr>
              <a:defRPr sz="2000" u="sng">
                <a:solidFill>
                  <a:srgbClr val="00FF00"/>
                </a:solidFill>
                <a:effectLst>
                  <a:outerShdw blurRad="38100" dist="38100" dir="2700000" rotWithShape="0">
                    <a:srgbClr val="000000"/>
                  </a:outerShdw>
                </a:effectLst>
                <a:latin typeface="Arial Black"/>
                <a:ea typeface="Arial Black"/>
                <a:cs typeface="Arial Black"/>
                <a:sym typeface="Arial Black"/>
              </a:defRPr>
            </a:pPr>
            <a:endParaRPr/>
          </a:p>
          <a:p>
            <a:pPr>
              <a:buSzPct val="100000"/>
              <a:buChar char="•"/>
              <a:defRPr>
                <a:solidFill>
                  <a:srgbClr val="0D0D0D"/>
                </a:solidFill>
                <a:latin typeface="Arial Black"/>
                <a:ea typeface="Arial Black"/>
                <a:cs typeface="Arial Black"/>
                <a:sym typeface="Arial Black"/>
              </a:defRPr>
            </a:pPr>
            <a:r>
              <a:t> </a:t>
            </a:r>
            <a:r>
              <a:rPr sz="1600"/>
              <a:t>Somministrazione sc (es domicilio)</a:t>
            </a:r>
            <a:endParaRPr sz="1600" u="sng"/>
          </a:p>
          <a:p>
            <a:pPr>
              <a:buSzPct val="100000"/>
              <a:buChar char="•"/>
              <a:defRPr sz="1600" u="sng">
                <a:solidFill>
                  <a:srgbClr val="0D0D0D"/>
                </a:solidFill>
                <a:latin typeface="Arial Black"/>
                <a:ea typeface="Arial Black"/>
                <a:cs typeface="Arial Black"/>
                <a:sym typeface="Arial Black"/>
              </a:defRPr>
            </a:pPr>
            <a:endParaRPr sz="1600" u="sng"/>
          </a:p>
          <a:p>
            <a:pPr>
              <a:buSzPct val="100000"/>
              <a:buChar char="•"/>
              <a:defRPr sz="1600">
                <a:solidFill>
                  <a:srgbClr val="0D0D0D"/>
                </a:solidFill>
                <a:latin typeface="Arial Black"/>
                <a:ea typeface="Arial Black"/>
                <a:cs typeface="Arial Black"/>
                <a:sym typeface="Arial Black"/>
              </a:defRPr>
            </a:pPr>
            <a:r>
              <a:t> monitoraggio non necessario (dose per peso e funzione renale)</a:t>
            </a:r>
          </a:p>
          <a:p>
            <a:pPr>
              <a:buSzPct val="100000"/>
              <a:buChar char="•"/>
              <a:defRPr sz="1600">
                <a:solidFill>
                  <a:srgbClr val="0D0D0D"/>
                </a:solidFill>
                <a:latin typeface="Arial Black"/>
                <a:ea typeface="Arial Black"/>
                <a:cs typeface="Arial Black"/>
                <a:sym typeface="Arial Black"/>
              </a:defRPr>
            </a:pPr>
            <a:endParaRPr/>
          </a:p>
          <a:p>
            <a:pPr>
              <a:buSzPct val="100000"/>
              <a:buChar char="•"/>
              <a:defRPr sz="1600">
                <a:solidFill>
                  <a:srgbClr val="0D0D0D"/>
                </a:solidFill>
                <a:latin typeface="Arial Black"/>
                <a:ea typeface="Arial Black"/>
                <a:cs typeface="Arial Black"/>
                <a:sym typeface="Arial Black"/>
              </a:defRPr>
            </a:pPr>
            <a:r>
              <a:t> basso rischio di trombocitemia od osteoporosi nel lungo periodo.</a:t>
            </a:r>
          </a:p>
        </p:txBody>
      </p:sp>
      <p:sp>
        <p:nvSpPr>
          <p:cNvPr id="789" name="Cons…"/>
          <p:cNvSpPr txBox="1"/>
          <p:nvPr/>
        </p:nvSpPr>
        <p:spPr>
          <a:xfrm>
            <a:off x="4691188" y="1712427"/>
            <a:ext cx="4117622" cy="288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u="sng">
                <a:solidFill>
                  <a:srgbClr val="C00000"/>
                </a:solidFill>
                <a:latin typeface="Arial Black"/>
                <a:ea typeface="Arial Black"/>
                <a:cs typeface="Arial Black"/>
                <a:sym typeface="Arial Black"/>
              </a:defRPr>
            </a:pPr>
            <a:r>
              <a:t>Cons</a:t>
            </a:r>
          </a:p>
          <a:p>
            <a:pPr>
              <a:defRPr sz="2000">
                <a:solidFill>
                  <a:srgbClr val="00FFFF"/>
                </a:solidFill>
                <a:effectLst>
                  <a:outerShdw blurRad="38100" dist="38100" dir="2700000" rotWithShape="0">
                    <a:srgbClr val="000000"/>
                  </a:outerShdw>
                </a:effectLst>
                <a:latin typeface="Arial Black"/>
                <a:ea typeface="Arial Black"/>
                <a:cs typeface="Arial Black"/>
                <a:sym typeface="Arial Black"/>
              </a:defRPr>
            </a:pPr>
            <a:endParaRPr/>
          </a:p>
          <a:p>
            <a:pPr>
              <a:buSzPct val="100000"/>
              <a:buChar char="•"/>
              <a:defRPr>
                <a:solidFill>
                  <a:srgbClr val="0D0D0D"/>
                </a:solidFill>
                <a:latin typeface="Arial Black"/>
                <a:ea typeface="Arial Black"/>
                <a:cs typeface="Arial Black"/>
                <a:sym typeface="Arial Black"/>
              </a:defRPr>
            </a:pPr>
            <a:r>
              <a:t> </a:t>
            </a:r>
            <a:r>
              <a:rPr sz="1600"/>
              <a:t>Azione non monitorizzabile (Eparina NF </a:t>
            </a:r>
            <a:r>
              <a:rPr sz="1600">
                <a:latin typeface="Wingdings"/>
                <a:ea typeface="Wingdings"/>
                <a:cs typeface="Wingdings"/>
                <a:sym typeface="Wingdings"/>
              </a:rPr>
              <a:t> </a:t>
            </a:r>
            <a:r>
              <a:rPr sz="1600"/>
              <a:t>aPTT)</a:t>
            </a:r>
            <a:endParaRPr sz="1600" u="sng"/>
          </a:p>
          <a:p>
            <a:pPr>
              <a:buSzPct val="100000"/>
              <a:buChar char="•"/>
              <a:defRPr sz="1600">
                <a:solidFill>
                  <a:srgbClr val="0D0D0D"/>
                </a:solidFill>
                <a:latin typeface="Arial Black"/>
                <a:ea typeface="Arial Black"/>
                <a:cs typeface="Arial Black"/>
                <a:sym typeface="Arial Black"/>
              </a:defRPr>
            </a:pPr>
            <a:endParaRPr sz="1600" u="sng"/>
          </a:p>
          <a:p>
            <a:pPr>
              <a:buSzPct val="100000"/>
              <a:buChar char="•"/>
              <a:defRPr sz="1600">
                <a:solidFill>
                  <a:srgbClr val="0D0D0D"/>
                </a:solidFill>
                <a:latin typeface="Arial Black"/>
                <a:ea typeface="Arial Black"/>
                <a:cs typeface="Arial Black"/>
                <a:sym typeface="Arial Black"/>
              </a:defRPr>
            </a:pPr>
            <a:r>
              <a:t> Non esiste antidoto completo (Eparina NF </a:t>
            </a:r>
            <a:r>
              <a:rPr>
                <a:latin typeface="Wingdings"/>
                <a:ea typeface="Wingdings"/>
                <a:cs typeface="Wingdings"/>
                <a:sym typeface="Wingdings"/>
              </a:rPr>
              <a:t> </a:t>
            </a:r>
            <a:r>
              <a:t>protamina)</a:t>
            </a:r>
          </a:p>
          <a:p>
            <a:pPr>
              <a:buSzPct val="100000"/>
              <a:buChar char="•"/>
              <a:defRPr sz="1600">
                <a:solidFill>
                  <a:srgbClr val="0D0D0D"/>
                </a:solidFill>
                <a:latin typeface="Arial Black"/>
                <a:ea typeface="Arial Black"/>
                <a:cs typeface="Arial Black"/>
                <a:sym typeface="Arial Black"/>
              </a:defRPr>
            </a:pPr>
            <a:endParaRPr/>
          </a:p>
          <a:p>
            <a:pPr>
              <a:buSzPct val="100000"/>
              <a:buChar char="•"/>
              <a:defRPr sz="1600">
                <a:solidFill>
                  <a:srgbClr val="0D0D0D"/>
                </a:solidFill>
                <a:latin typeface="Arial Black"/>
                <a:ea typeface="Arial Black"/>
                <a:cs typeface="Arial Black"/>
                <a:sym typeface="Arial Black"/>
              </a:defRPr>
            </a:pPr>
            <a:r>
              <a:t> Costo</a:t>
            </a:r>
          </a:p>
        </p:txBody>
      </p:sp>
      <p:sp>
        <p:nvSpPr>
          <p:cNvPr id="790" name="Eparine"/>
          <p:cNvSpPr/>
          <p:nvPr/>
        </p:nvSpPr>
        <p:spPr>
          <a:xfrm>
            <a:off x="44251" y="36364"/>
            <a:ext cx="836773"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Eparine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792" name="image63.png" descr="image63.png"/>
          <p:cNvPicPr>
            <a:picLocks noChangeAspect="1"/>
          </p:cNvPicPr>
          <p:nvPr/>
        </p:nvPicPr>
        <p:blipFill>
          <a:blip r:embed="rId3"/>
          <a:stretch>
            <a:fillRect/>
          </a:stretch>
        </p:blipFill>
        <p:spPr>
          <a:xfrm>
            <a:off x="135466" y="747714"/>
            <a:ext cx="5424313" cy="6110288"/>
          </a:xfrm>
          <a:prstGeom prst="rect">
            <a:avLst/>
          </a:prstGeom>
          <a:ln w="12700">
            <a:miter lim="400000"/>
          </a:ln>
        </p:spPr>
      </p:pic>
      <p:pic>
        <p:nvPicPr>
          <p:cNvPr id="793" name="image64.tif" descr="image64.tif"/>
          <p:cNvPicPr>
            <a:picLocks noChangeAspect="1"/>
          </p:cNvPicPr>
          <p:nvPr/>
        </p:nvPicPr>
        <p:blipFill>
          <a:blip r:embed="rId4"/>
          <a:stretch>
            <a:fillRect/>
          </a:stretch>
        </p:blipFill>
        <p:spPr>
          <a:xfrm>
            <a:off x="4131733" y="76200"/>
            <a:ext cx="4876801" cy="1219200"/>
          </a:xfrm>
          <a:prstGeom prst="rect">
            <a:avLst/>
          </a:prstGeom>
          <a:ln w="12700">
            <a:miter lim="400000"/>
          </a:ln>
        </p:spPr>
      </p:pic>
      <p:pic>
        <p:nvPicPr>
          <p:cNvPr id="794" name="image65.pdf" descr="image65.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1066" y="1330325"/>
            <a:ext cx="1761068" cy="193676"/>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05" name="La loro azione è basata sull’interferenza con l’attivazione di alcune sostanze (fattori di coagulazione) che servono per la formazione del coagulo; queste per essere attive hanno bisogno della vitamina K.…"/>
          <p:cNvSpPr txBox="1">
            <a:spLocks noGrp="1"/>
          </p:cNvSpPr>
          <p:nvPr>
            <p:ph type="body" idx="1"/>
          </p:nvPr>
        </p:nvSpPr>
        <p:spPr>
          <a:xfrm>
            <a:off x="457200" y="965180"/>
            <a:ext cx="8229600" cy="4525963"/>
          </a:xfrm>
          <a:prstGeom prst="rect">
            <a:avLst/>
          </a:prstGeom>
        </p:spPr>
        <p:txBody>
          <a:bodyPr/>
          <a:lstStyle/>
          <a:p>
            <a:pPr algn="just">
              <a:spcBef>
                <a:spcPts val="600"/>
              </a:spcBef>
              <a:buSzTx/>
              <a:buNone/>
              <a:defRPr sz="2800"/>
            </a:pPr>
            <a:r>
              <a:t>La loro azione è basata sull’interferenza con l’attivazione di alcune sostanze (fattori di coagulazione) che servono per la formazione del coagulo; queste per essere attive hanno bisogno della vitamina K. </a:t>
            </a:r>
          </a:p>
          <a:p>
            <a:pPr>
              <a:spcBef>
                <a:spcPts val="600"/>
              </a:spcBef>
              <a:buSzTx/>
              <a:buNone/>
              <a:defRPr sz="2800"/>
            </a:pPr>
            <a:r>
              <a:t>Gli anticoagulanti orali inibiscono l’azione della </a:t>
            </a:r>
          </a:p>
          <a:p>
            <a:pPr>
              <a:spcBef>
                <a:spcPts val="600"/>
              </a:spcBef>
              <a:buSzTx/>
              <a:buNone/>
              <a:defRPr sz="2800"/>
            </a:pPr>
            <a:r>
              <a:t>vitamina K (da Koagulation)</a:t>
            </a:r>
          </a:p>
        </p:txBody>
      </p:sp>
      <p:sp>
        <p:nvSpPr>
          <p:cNvPr id="806"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
        <p:nvSpPr>
          <p:cNvPr id="807" name="Anticoagulanti orali «classici»"/>
          <p:cNvSpPr txBox="1"/>
          <p:nvPr/>
        </p:nvSpPr>
        <p:spPr>
          <a:xfrm>
            <a:off x="1194402" y="265430"/>
            <a:ext cx="675519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L="342900" indent="-342900">
              <a:spcBef>
                <a:spcPts val="600"/>
              </a:spcBef>
              <a:buFont typeface="Arial"/>
              <a:defRPr sz="3600" u="sng">
                <a:latin typeface="Arial Rounded MT Bold"/>
                <a:ea typeface="Arial Rounded MT Bold"/>
                <a:cs typeface="Arial Rounded MT Bold"/>
                <a:sym typeface="Arial Rounded MT Bold"/>
              </a:defRPr>
            </a:lvl1pPr>
          </a:lstStyle>
          <a:p>
            <a:r>
              <a:t>Anticoagulanti orali «classici»</a:t>
            </a:r>
          </a:p>
        </p:txBody>
      </p:sp>
      <p:pic>
        <p:nvPicPr>
          <p:cNvPr id="808" name="Scan10004" descr="Scan1000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046785" y="3793432"/>
            <a:ext cx="3766247" cy="2992313"/>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14" name="Nomi commerciali…"/>
          <p:cNvSpPr txBox="1"/>
          <p:nvPr/>
        </p:nvSpPr>
        <p:spPr>
          <a:xfrm>
            <a:off x="683567" y="1484783"/>
            <a:ext cx="7050248" cy="355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200"/>
            </a:pPr>
            <a:r>
              <a:t>Nomi commerciali</a:t>
            </a:r>
          </a:p>
          <a:p>
            <a:pPr>
              <a:defRPr sz="3200"/>
            </a:pPr>
            <a:endParaRPr/>
          </a:p>
          <a:p>
            <a:pPr>
              <a:buSzPct val="100000"/>
              <a:buFont typeface="Arial"/>
              <a:buChar char="•"/>
              <a:defRPr sz="3200"/>
            </a:pPr>
            <a:r>
              <a:t> Warfarin (</a:t>
            </a:r>
            <a:r>
              <a:rPr u="sng"/>
              <a:t>Coumadin</a:t>
            </a:r>
            <a:r>
              <a:t>) cp da 5 mg </a:t>
            </a:r>
          </a:p>
          <a:p>
            <a:pPr lvl="1">
              <a:defRPr sz="3200"/>
            </a:pPr>
            <a:r>
              <a:t>(in altri paesi da 1, 3 e 5 mg)</a:t>
            </a:r>
          </a:p>
          <a:p>
            <a:pPr marL="457200" lvl="1" indent="0">
              <a:buSzPct val="100000"/>
              <a:buFont typeface="Arial"/>
              <a:buChar char="•"/>
              <a:defRPr sz="3200"/>
            </a:pPr>
            <a:endParaRPr/>
          </a:p>
          <a:p>
            <a:pPr marL="457200" lvl="1" indent="0">
              <a:buSzPct val="100000"/>
              <a:buFont typeface="Arial"/>
              <a:buChar char="•"/>
              <a:defRPr sz="3200"/>
            </a:pPr>
            <a:endParaRPr/>
          </a:p>
          <a:p>
            <a:pPr>
              <a:buSzPct val="100000"/>
              <a:buFont typeface="Arial"/>
              <a:buChar char="•"/>
              <a:defRPr sz="3200"/>
            </a:pPr>
            <a:r>
              <a:t> Acenocumarolo (</a:t>
            </a:r>
            <a:r>
              <a:rPr u="sng"/>
              <a:t>Sintrom</a:t>
            </a:r>
            <a:r>
              <a:t>) cp da 1 e 4 mg</a:t>
            </a:r>
          </a:p>
        </p:txBody>
      </p:sp>
      <p:sp>
        <p:nvSpPr>
          <p:cNvPr id="815"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17" name="Oral Anticoagulants - WARFARIN"/>
          <p:cNvSpPr txBox="1"/>
          <p:nvPr/>
        </p:nvSpPr>
        <p:spPr>
          <a:xfrm>
            <a:off x="1213555" y="719137"/>
            <a:ext cx="6582834" cy="421641"/>
          </a:xfrm>
          <a:prstGeom prst="rect">
            <a:avLst/>
          </a:prstGeom>
          <a:solidFill>
            <a:srgbClr val="FFFF00"/>
          </a:solidFill>
          <a:ln w="12700">
            <a:miter lim="400000"/>
          </a:ln>
          <a:effectLst>
            <a:outerShdw dist="17961" dir="2700000" rotWithShape="0">
              <a:srgbClr val="9999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effectLst>
                  <a:outerShdw blurRad="38100" dist="38100" dir="2700000" rotWithShape="0">
                    <a:srgbClr val="FFFFFF"/>
                  </a:outerShdw>
                </a:effectLst>
                <a:latin typeface="Arial Black"/>
                <a:ea typeface="Arial Black"/>
                <a:cs typeface="Arial Black"/>
                <a:sym typeface="Arial Black"/>
              </a:defRPr>
            </a:lvl1pPr>
          </a:lstStyle>
          <a:p>
            <a:r>
              <a:t>Oral Anticoagulants - WARFARIN</a:t>
            </a:r>
          </a:p>
        </p:txBody>
      </p:sp>
      <p:sp>
        <p:nvSpPr>
          <p:cNvPr id="818" name="Dicoumarol first isolated from sweet clover silage…"/>
          <p:cNvSpPr txBox="1"/>
          <p:nvPr/>
        </p:nvSpPr>
        <p:spPr>
          <a:xfrm>
            <a:off x="195638" y="1357300"/>
            <a:ext cx="3853848"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buSzPct val="100000"/>
              <a:buChar char="•"/>
              <a:defRPr sz="1600">
                <a:solidFill>
                  <a:srgbClr val="0D0D0D"/>
                </a:solidFill>
                <a:latin typeface="Arial Black"/>
                <a:ea typeface="Arial Black"/>
                <a:cs typeface="Arial Black"/>
                <a:sym typeface="Arial Black"/>
              </a:defRPr>
            </a:pPr>
            <a:r>
              <a:rPr dirty="0"/>
              <a:t> </a:t>
            </a:r>
            <a:r>
              <a:rPr dirty="0" err="1"/>
              <a:t>Dicoumarol</a:t>
            </a:r>
            <a:r>
              <a:rPr dirty="0"/>
              <a:t> first isolated from sweet clover silage</a:t>
            </a:r>
          </a:p>
          <a:p>
            <a:pPr>
              <a:defRPr sz="1600">
                <a:solidFill>
                  <a:srgbClr val="0D0D0D"/>
                </a:solidFill>
                <a:latin typeface="Arial Black"/>
                <a:ea typeface="Arial Black"/>
                <a:cs typeface="Arial Black"/>
                <a:sym typeface="Arial Black"/>
              </a:defRPr>
            </a:pPr>
            <a:r>
              <a:rPr dirty="0"/>
              <a:t> - caused </a:t>
            </a:r>
            <a:r>
              <a:rPr dirty="0" err="1"/>
              <a:t>haemorrhagic</a:t>
            </a:r>
            <a:r>
              <a:rPr dirty="0"/>
              <a:t> disease in cattle.</a:t>
            </a:r>
          </a:p>
          <a:p>
            <a:pPr>
              <a:buSzPct val="100000"/>
              <a:buChar char="•"/>
              <a:defRPr sz="1600">
                <a:solidFill>
                  <a:srgbClr val="0D0D0D"/>
                </a:solidFill>
                <a:latin typeface="Arial Black"/>
                <a:ea typeface="Arial Black"/>
                <a:cs typeface="Arial Black"/>
                <a:sym typeface="Arial Black"/>
              </a:defRPr>
            </a:pPr>
            <a:endParaRPr dirty="0"/>
          </a:p>
          <a:p>
            <a:pPr>
              <a:buSzPct val="100000"/>
              <a:buChar char="•"/>
              <a:defRPr sz="1600">
                <a:solidFill>
                  <a:srgbClr val="0D0D0D"/>
                </a:solidFill>
                <a:latin typeface="Arial Black"/>
                <a:ea typeface="Arial Black"/>
                <a:cs typeface="Arial Black"/>
                <a:sym typeface="Arial Black"/>
              </a:defRPr>
            </a:pPr>
            <a:r>
              <a:rPr dirty="0"/>
              <a:t> Subsequent synthesis of chemically related </a:t>
            </a:r>
            <a:r>
              <a:rPr dirty="0" err="1"/>
              <a:t>coumarin</a:t>
            </a:r>
            <a:r>
              <a:rPr dirty="0"/>
              <a:t>, WARFARIN</a:t>
            </a:r>
            <a:r>
              <a:rPr lang="it-IT" dirty="0"/>
              <a:t> </a:t>
            </a:r>
            <a:r>
              <a:rPr dirty="0" err="1"/>
              <a:t>coumARIN</a:t>
            </a:r>
            <a:r>
              <a:rPr dirty="0"/>
              <a:t>.</a:t>
            </a:r>
          </a:p>
        </p:txBody>
      </p:sp>
      <p:pic>
        <p:nvPicPr>
          <p:cNvPr id="819" name="warfarin" descr="warfarin"/>
          <p:cNvPicPr>
            <a:picLocks noChangeAspect="1"/>
          </p:cNvPicPr>
          <p:nvPr/>
        </p:nvPicPr>
        <p:blipFill>
          <a:blip r:embed="rId2"/>
          <a:stretch>
            <a:fillRect/>
          </a:stretch>
        </p:blipFill>
        <p:spPr>
          <a:xfrm>
            <a:off x="1104900" y="3668720"/>
            <a:ext cx="2159001" cy="2513013"/>
          </a:xfrm>
          <a:prstGeom prst="rect">
            <a:avLst/>
          </a:prstGeom>
          <a:ln w="12700">
            <a:solidFill>
              <a:srgbClr val="000000"/>
            </a:solidFill>
            <a:miter/>
          </a:ln>
        </p:spPr>
      </p:pic>
      <p:sp>
        <p:nvSpPr>
          <p:cNvPr id="820" name="The site of action of  WARFARIN…"/>
          <p:cNvSpPr txBox="1"/>
          <p:nvPr/>
        </p:nvSpPr>
        <p:spPr>
          <a:xfrm>
            <a:off x="3745088" y="3586850"/>
            <a:ext cx="4804836" cy="3596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u="sng">
                <a:solidFill>
                  <a:srgbClr val="0D0D0D"/>
                </a:solidFill>
                <a:latin typeface="Arial Black"/>
                <a:ea typeface="Arial Black"/>
                <a:cs typeface="Arial Black"/>
                <a:sym typeface="Arial Black"/>
              </a:defRPr>
            </a:pPr>
            <a:r>
              <a:t>The site of action of  WARFARIN </a:t>
            </a:r>
          </a:p>
          <a:p>
            <a:pPr>
              <a:defRPr sz="1600">
                <a:solidFill>
                  <a:srgbClr val="0D0D0D"/>
                </a:solidFill>
                <a:latin typeface="Arial Black"/>
                <a:ea typeface="Arial Black"/>
                <a:cs typeface="Arial Black"/>
                <a:sym typeface="Arial Black"/>
              </a:defRPr>
            </a:pPr>
            <a:endParaRPr/>
          </a:p>
          <a:p>
            <a:pPr>
              <a:defRPr sz="1600" u="sng">
                <a:solidFill>
                  <a:srgbClr val="0D0D0D"/>
                </a:solidFill>
                <a:latin typeface="Arial Black"/>
                <a:ea typeface="Arial Black"/>
                <a:cs typeface="Arial Black"/>
                <a:sym typeface="Arial Black"/>
              </a:defRPr>
            </a:pPr>
            <a:r>
              <a:t>Vitamin-K oxidation </a:t>
            </a:r>
            <a:r>
              <a:rPr u="none"/>
              <a:t>is coupled to </a:t>
            </a:r>
            <a:r>
              <a:rPr u="none">
                <a:latin typeface="Symbol"/>
                <a:ea typeface="Symbol"/>
                <a:cs typeface="Symbol"/>
                <a:sym typeface="Symbol"/>
              </a:rPr>
              <a:t>g</a:t>
            </a:r>
            <a:r>
              <a:rPr u="none"/>
              <a:t>-carboxylation of Glu residues on clotting factor proteins, which is necessary for full biological activity (as Ca++ chelators).  </a:t>
            </a:r>
            <a:r>
              <a:t>Warfarin  blocks the vit K epoxide reductase step in this cycle.</a:t>
            </a:r>
            <a:r>
              <a:rPr u="none"/>
              <a:t> The delayed onset of Warfarins effect actually reflects the half-lives of these modified clotting factors (shortest, Factor VII 6h; longest, Factor II 40-60h).</a:t>
            </a:r>
          </a:p>
        </p:txBody>
      </p:sp>
      <p:grpSp>
        <p:nvGrpSpPr>
          <p:cNvPr id="823" name="Gruppo"/>
          <p:cNvGrpSpPr/>
          <p:nvPr/>
        </p:nvGrpSpPr>
        <p:grpSpPr>
          <a:xfrm>
            <a:off x="2212731" y="3441706"/>
            <a:ext cx="6411981" cy="3359173"/>
            <a:chOff x="0" y="0"/>
            <a:chExt cx="6411980" cy="3359172"/>
          </a:xfrm>
        </p:grpSpPr>
        <p:sp>
          <p:nvSpPr>
            <p:cNvPr id="821" name="Rettangolo"/>
            <p:cNvSpPr/>
            <p:nvPr/>
          </p:nvSpPr>
          <p:spPr>
            <a:xfrm>
              <a:off x="1490023" y="0"/>
              <a:ext cx="4921958" cy="3359173"/>
            </a:xfrm>
            <a:prstGeom prst="rect">
              <a:avLst/>
            </a:prstGeom>
            <a:noFill/>
            <a:ln w="38100" cap="flat">
              <a:solidFill>
                <a:srgbClr val="00FFFF"/>
              </a:solidFill>
              <a:prstDash val="solid"/>
              <a:miter lim="800000"/>
              <a:tailEnd type="triangle" w="med" len="med"/>
            </a:ln>
            <a:effectLst/>
          </p:spPr>
          <p:txBody>
            <a:bodyPr wrap="square" lIns="45719" tIns="45719" rIns="45719" bIns="45719" numCol="1" anchor="t">
              <a:noAutofit/>
            </a:bodyPr>
            <a:lstStyle/>
            <a:p>
              <a:pPr algn="ctr">
                <a:defRPr sz="2000">
                  <a:solidFill>
                    <a:srgbClr val="0D0D0D"/>
                  </a:solidFill>
                  <a:latin typeface="Arial Black"/>
                  <a:ea typeface="Arial Black"/>
                  <a:cs typeface="Arial Black"/>
                  <a:sym typeface="Arial Black"/>
                </a:defRPr>
              </a:pPr>
              <a:endParaRPr/>
            </a:p>
          </p:txBody>
        </p:sp>
        <p:sp>
          <p:nvSpPr>
            <p:cNvPr id="822" name="Linea"/>
            <p:cNvSpPr/>
            <p:nvPr/>
          </p:nvSpPr>
          <p:spPr>
            <a:xfrm flipH="1">
              <a:off x="0" y="130335"/>
              <a:ext cx="1422347" cy="2273187"/>
            </a:xfrm>
            <a:prstGeom prst="line">
              <a:avLst/>
            </a:prstGeom>
            <a:noFill/>
            <a:ln w="38100" cap="flat">
              <a:solidFill>
                <a:srgbClr val="00FFFF"/>
              </a:solidFill>
              <a:prstDash val="solid"/>
              <a:miter lim="800000"/>
              <a:tailEnd type="triangle" w="med" len="med"/>
            </a:ln>
            <a:effectLst/>
          </p:spPr>
          <p:txBody>
            <a:bodyPr wrap="square" lIns="45719" tIns="45719" rIns="45719" bIns="45719" numCol="1" anchor="t">
              <a:noAutofit/>
            </a:bodyPr>
            <a:lstStyle/>
            <a:p>
              <a:endParaRPr/>
            </a:p>
          </p:txBody>
        </p:sp>
      </p:grpSp>
      <p:sp>
        <p:nvSpPr>
          <p:cNvPr id="824" name="Anticoagulanti orali"/>
          <p:cNvSpPr txBox="1"/>
          <p:nvPr/>
        </p:nvSpPr>
        <p:spPr>
          <a:xfrm>
            <a:off x="179512" y="116632"/>
            <a:ext cx="1906598"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Anticoagulanti orali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343" y="1315811"/>
            <a:ext cx="48768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26" name="Anticoagulanti orali - dosaggio…"/>
          <p:cNvSpPr txBox="1"/>
          <p:nvPr/>
        </p:nvSpPr>
        <p:spPr>
          <a:xfrm>
            <a:off x="323527" y="474344"/>
            <a:ext cx="8136906" cy="529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pPr>
            <a:r>
              <a:rPr dirty="0" err="1"/>
              <a:t>Anticoagulanti</a:t>
            </a:r>
            <a:r>
              <a:rPr dirty="0"/>
              <a:t> </a:t>
            </a:r>
            <a:r>
              <a:rPr dirty="0" err="1"/>
              <a:t>orali</a:t>
            </a:r>
            <a:r>
              <a:rPr dirty="0"/>
              <a:t> - </a:t>
            </a:r>
            <a:r>
              <a:rPr dirty="0" err="1"/>
              <a:t>dosaggio</a:t>
            </a:r>
            <a:endParaRPr dirty="0"/>
          </a:p>
          <a:p>
            <a:pPr>
              <a:defRPr sz="2400"/>
            </a:pPr>
            <a:endParaRPr dirty="0"/>
          </a:p>
          <a:p>
            <a:pPr>
              <a:defRPr sz="2400"/>
            </a:pPr>
            <a:r>
              <a:rPr dirty="0"/>
              <a:t>La dose </a:t>
            </a:r>
            <a:r>
              <a:rPr dirty="0" err="1"/>
              <a:t>necessaria</a:t>
            </a:r>
            <a:r>
              <a:rPr dirty="0"/>
              <a:t> ad </a:t>
            </a:r>
            <a:r>
              <a:rPr dirty="0" err="1"/>
              <a:t>ottenere</a:t>
            </a:r>
            <a:r>
              <a:rPr dirty="0"/>
              <a:t> </a:t>
            </a:r>
            <a:r>
              <a:rPr dirty="0" err="1"/>
              <a:t>l’effetto</a:t>
            </a:r>
            <a:r>
              <a:rPr dirty="0"/>
              <a:t> </a:t>
            </a:r>
            <a:r>
              <a:rPr dirty="0" err="1"/>
              <a:t>anticoagulante</a:t>
            </a:r>
            <a:r>
              <a:rPr dirty="0"/>
              <a:t> </a:t>
            </a:r>
            <a:r>
              <a:rPr dirty="0" err="1"/>
              <a:t>è</a:t>
            </a:r>
            <a:r>
              <a:rPr dirty="0"/>
              <a:t> molto </a:t>
            </a:r>
            <a:r>
              <a:rPr dirty="0" err="1"/>
              <a:t>variabile</a:t>
            </a:r>
            <a:r>
              <a:rPr dirty="0"/>
              <a:t> </a:t>
            </a:r>
            <a:r>
              <a:rPr dirty="0" err="1"/>
              <a:t>tra</a:t>
            </a:r>
            <a:r>
              <a:rPr dirty="0"/>
              <a:t> </a:t>
            </a:r>
            <a:r>
              <a:rPr dirty="0" err="1"/>
              <a:t>i</a:t>
            </a:r>
            <a:r>
              <a:rPr dirty="0"/>
              <a:t> </a:t>
            </a:r>
            <a:r>
              <a:rPr dirty="0" err="1"/>
              <a:t>diversi</a:t>
            </a:r>
            <a:r>
              <a:rPr dirty="0"/>
              <a:t> </a:t>
            </a:r>
            <a:r>
              <a:rPr dirty="0" err="1"/>
              <a:t>individui</a:t>
            </a:r>
            <a:r>
              <a:rPr dirty="0"/>
              <a:t>. </a:t>
            </a:r>
          </a:p>
          <a:p>
            <a:pPr>
              <a:defRPr sz="2400"/>
            </a:pPr>
            <a:r>
              <a:rPr dirty="0"/>
              <a:t>-&gt; </a:t>
            </a:r>
            <a:r>
              <a:rPr dirty="0" err="1"/>
              <a:t>Monitoraggio</a:t>
            </a:r>
            <a:r>
              <a:rPr dirty="0"/>
              <a:t> </a:t>
            </a:r>
            <a:r>
              <a:rPr dirty="0" err="1"/>
              <a:t>della</a:t>
            </a:r>
            <a:r>
              <a:rPr dirty="0"/>
              <a:t> </a:t>
            </a:r>
            <a:r>
              <a:rPr dirty="0" err="1"/>
              <a:t>coagulazione</a:t>
            </a:r>
            <a:r>
              <a:rPr dirty="0"/>
              <a:t> per </a:t>
            </a:r>
            <a:r>
              <a:rPr dirty="0" err="1"/>
              <a:t>ottenere</a:t>
            </a:r>
            <a:r>
              <a:rPr dirty="0"/>
              <a:t> un </a:t>
            </a:r>
            <a:r>
              <a:rPr dirty="0" err="1"/>
              <a:t>trattamento</a:t>
            </a:r>
            <a:r>
              <a:rPr dirty="0"/>
              <a:t> </a:t>
            </a:r>
            <a:r>
              <a:rPr dirty="0" err="1"/>
              <a:t>efficace</a:t>
            </a:r>
            <a:r>
              <a:rPr dirty="0"/>
              <a:t> ed </a:t>
            </a:r>
            <a:r>
              <a:rPr dirty="0" err="1"/>
              <a:t>allo</a:t>
            </a:r>
            <a:r>
              <a:rPr dirty="0"/>
              <a:t> </a:t>
            </a:r>
            <a:r>
              <a:rPr dirty="0" err="1"/>
              <a:t>stesso</a:t>
            </a:r>
            <a:r>
              <a:rPr dirty="0"/>
              <a:t> tempo </a:t>
            </a:r>
            <a:r>
              <a:rPr dirty="0" err="1"/>
              <a:t>sicuro</a:t>
            </a:r>
            <a:r>
              <a:rPr dirty="0"/>
              <a:t> (</a:t>
            </a:r>
            <a:r>
              <a:rPr lang="it-IT" dirty="0"/>
              <a:t>rischio di </a:t>
            </a:r>
            <a:r>
              <a:rPr dirty="0" err="1"/>
              <a:t>sanguinamenti</a:t>
            </a:r>
            <a:r>
              <a:rPr dirty="0"/>
              <a:t>!!!)</a:t>
            </a:r>
          </a:p>
          <a:p>
            <a:pPr>
              <a:buSzPct val="100000"/>
              <a:buChar char="à"/>
              <a:defRPr sz="2400"/>
            </a:pPr>
            <a:endParaRPr dirty="0"/>
          </a:p>
          <a:p>
            <a:pPr>
              <a:defRPr sz="2400"/>
            </a:pPr>
            <a:r>
              <a:rPr dirty="0" err="1"/>
              <a:t>Laboratorio</a:t>
            </a:r>
            <a:r>
              <a:rPr dirty="0"/>
              <a:t>: </a:t>
            </a:r>
            <a:r>
              <a:rPr dirty="0" err="1"/>
              <a:t>valutazione</a:t>
            </a:r>
            <a:r>
              <a:rPr dirty="0"/>
              <a:t> del Tempo di </a:t>
            </a:r>
            <a:r>
              <a:rPr dirty="0" err="1"/>
              <a:t>Protrombina</a:t>
            </a:r>
            <a:r>
              <a:rPr dirty="0"/>
              <a:t>, </a:t>
            </a:r>
            <a:r>
              <a:rPr dirty="0" err="1"/>
              <a:t>che</a:t>
            </a:r>
            <a:r>
              <a:rPr dirty="0"/>
              <a:t> </a:t>
            </a:r>
            <a:r>
              <a:rPr dirty="0" err="1"/>
              <a:t>abitualmente</a:t>
            </a:r>
            <a:r>
              <a:rPr dirty="0"/>
              <a:t> </a:t>
            </a:r>
            <a:r>
              <a:rPr dirty="0" err="1"/>
              <a:t>troviamo</a:t>
            </a:r>
            <a:r>
              <a:rPr dirty="0"/>
              <a:t> espresso o come </a:t>
            </a:r>
            <a:r>
              <a:rPr dirty="0" err="1"/>
              <a:t>percentuale</a:t>
            </a:r>
            <a:r>
              <a:rPr dirty="0"/>
              <a:t> (</a:t>
            </a:r>
            <a:r>
              <a:rPr dirty="0" err="1"/>
              <a:t>attività</a:t>
            </a:r>
            <a:r>
              <a:rPr dirty="0"/>
              <a:t> </a:t>
            </a:r>
            <a:r>
              <a:rPr dirty="0" err="1"/>
              <a:t>protrombinica</a:t>
            </a:r>
            <a:r>
              <a:rPr dirty="0"/>
              <a:t>) o come </a:t>
            </a:r>
          </a:p>
          <a:p>
            <a:pPr>
              <a:defRPr sz="2400"/>
            </a:pPr>
            <a:endParaRPr dirty="0"/>
          </a:p>
          <a:p>
            <a:pPr>
              <a:defRPr sz="2400"/>
            </a:pPr>
            <a:r>
              <a:rPr sz="2600" u="sng" dirty="0"/>
              <a:t>INR (International Normalized Ratio).</a:t>
            </a:r>
            <a:r>
              <a:rPr dirty="0"/>
              <a:t> </a:t>
            </a:r>
            <a:r>
              <a:rPr dirty="0">
                <a:effectLst>
                  <a:outerShdw blurRad="38100" dist="38100" dir="2700000" rotWithShape="0">
                    <a:srgbClr val="000000">
                      <a:alpha val="43137"/>
                    </a:srgbClr>
                  </a:outerShdw>
                </a:effectLst>
              </a:rPr>
              <a:t>PT (INR)</a:t>
            </a:r>
            <a:r>
              <a:rPr dirty="0"/>
              <a:t>, tempo </a:t>
            </a:r>
            <a:r>
              <a:rPr dirty="0" err="1"/>
              <a:t>che</a:t>
            </a:r>
            <a:r>
              <a:rPr dirty="0"/>
              <a:t> </a:t>
            </a:r>
            <a:r>
              <a:rPr dirty="0" err="1"/>
              <a:t>impiega</a:t>
            </a:r>
            <a:r>
              <a:rPr dirty="0"/>
              <a:t> </a:t>
            </a:r>
            <a:r>
              <a:rPr dirty="0" err="1"/>
              <a:t>il</a:t>
            </a:r>
            <a:r>
              <a:rPr dirty="0"/>
              <a:t> </a:t>
            </a:r>
            <a:r>
              <a:rPr dirty="0" err="1"/>
              <a:t>sangue</a:t>
            </a:r>
            <a:r>
              <a:rPr dirty="0"/>
              <a:t> a </a:t>
            </a:r>
            <a:r>
              <a:rPr dirty="0" err="1"/>
              <a:t>coagulare</a:t>
            </a:r>
            <a:r>
              <a:rPr dirty="0"/>
              <a:t>.  </a:t>
            </a:r>
          </a:p>
          <a:p>
            <a:pPr>
              <a:defRPr sz="2400"/>
            </a:pPr>
            <a:endParaRPr dirty="0"/>
          </a:p>
        </p:txBody>
      </p:sp>
      <p:sp>
        <p:nvSpPr>
          <p:cNvPr id="827"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29" name="Il valore dell' INR (International Normalized Ratio):…"/>
          <p:cNvSpPr txBox="1">
            <a:spLocks noGrp="1"/>
          </p:cNvSpPr>
          <p:nvPr>
            <p:ph type="body" idx="1"/>
          </p:nvPr>
        </p:nvSpPr>
        <p:spPr>
          <a:xfrm>
            <a:off x="457200" y="730548"/>
            <a:ext cx="8229600" cy="4525963"/>
          </a:xfrm>
          <a:prstGeom prst="rect">
            <a:avLst/>
          </a:prstGeom>
        </p:spPr>
        <p:txBody>
          <a:bodyPr/>
          <a:lstStyle/>
          <a:p>
            <a:pPr>
              <a:lnSpc>
                <a:spcPct val="80000"/>
              </a:lnSpc>
              <a:spcBef>
                <a:spcPts val="500"/>
              </a:spcBef>
              <a:buSzTx/>
              <a:buNone/>
              <a:defRPr sz="2100"/>
            </a:pPr>
            <a:r>
              <a:t>Il valore dell' INR (International Normalized Ratio):</a:t>
            </a:r>
            <a:endParaRPr sz="2400"/>
          </a:p>
          <a:p>
            <a:pPr>
              <a:lnSpc>
                <a:spcPct val="80000"/>
              </a:lnSpc>
              <a:spcBef>
                <a:spcPts val="500"/>
              </a:spcBef>
              <a:buSzTx/>
              <a:buNone/>
              <a:defRPr sz="2100"/>
            </a:pPr>
            <a:r>
              <a:t>Per convenzione internazionale INR normale = 1</a:t>
            </a:r>
            <a:endParaRPr sz="2400"/>
          </a:p>
          <a:p>
            <a:pPr marL="0" lvl="3" indent="1371600">
              <a:spcBef>
                <a:spcPts val="0"/>
              </a:spcBef>
              <a:buSzTx/>
              <a:buFontTx/>
              <a:buNone/>
              <a:defRPr sz="1700">
                <a:latin typeface="Arial"/>
                <a:ea typeface="Arial"/>
                <a:cs typeface="Arial"/>
                <a:sym typeface="Arial"/>
              </a:defRPr>
            </a:pPr>
            <a:r>
              <a:t>PT - INR corto - privo di significato patologico</a:t>
            </a:r>
            <a:endParaRPr sz="2400"/>
          </a:p>
          <a:p>
            <a:pPr>
              <a:lnSpc>
                <a:spcPct val="80000"/>
              </a:lnSpc>
              <a:spcBef>
                <a:spcPts val="500"/>
              </a:spcBef>
              <a:buSzTx/>
              <a:buNone/>
              <a:defRPr sz="2100"/>
            </a:pPr>
            <a:r>
              <a:t>Valori &gt; a 1 significa diminuita coagulazione </a:t>
            </a:r>
            <a:endParaRPr sz="2800"/>
          </a:p>
          <a:p>
            <a:pPr>
              <a:lnSpc>
                <a:spcPct val="80000"/>
              </a:lnSpc>
              <a:spcBef>
                <a:spcPts val="500"/>
              </a:spcBef>
              <a:buFontTx/>
              <a:buChar char="à"/>
              <a:defRPr sz="2800"/>
            </a:pPr>
            <a:endParaRPr sz="2800"/>
          </a:p>
          <a:p>
            <a:pPr>
              <a:lnSpc>
                <a:spcPct val="80000"/>
              </a:lnSpc>
              <a:spcBef>
                <a:spcPts val="500"/>
              </a:spcBef>
              <a:buSzTx/>
              <a:buNone/>
              <a:defRPr sz="2100"/>
            </a:pPr>
            <a:r>
              <a:t>Più il valore è alto, maggiore è l'azione anticoagulante del farmaco, più il valore è basso, minore è l'azione anticoagulante del farmaco. </a:t>
            </a:r>
            <a:endParaRPr sz="2400"/>
          </a:p>
          <a:p>
            <a:pPr>
              <a:lnSpc>
                <a:spcPct val="80000"/>
              </a:lnSpc>
              <a:spcBef>
                <a:spcPts val="500"/>
              </a:spcBef>
              <a:buSzTx/>
              <a:buNone/>
              <a:defRPr sz="2100"/>
            </a:pPr>
            <a:r>
              <a:t>Quindi, se il valore  dell'INR sale troppo occorre diminuire la dose di farmaco assunta: se il valore dell'INR scende troppo occorre aumentare la quantità di farmaco assunta.</a:t>
            </a:r>
            <a:endParaRPr sz="2400"/>
          </a:p>
          <a:p>
            <a:pPr>
              <a:lnSpc>
                <a:spcPct val="80000"/>
              </a:lnSpc>
              <a:spcBef>
                <a:spcPts val="500"/>
              </a:spcBef>
              <a:buSzTx/>
              <a:buNone/>
              <a:defRPr sz="2800"/>
            </a:pPr>
            <a:endParaRPr sz="2400"/>
          </a:p>
          <a:p>
            <a:pPr>
              <a:lnSpc>
                <a:spcPct val="80000"/>
              </a:lnSpc>
              <a:spcBef>
                <a:spcPts val="500"/>
              </a:spcBef>
              <a:buSzTx/>
              <a:buNone/>
              <a:defRPr sz="2100" u="sng"/>
            </a:pPr>
            <a:r>
              <a:t>Un paziente in terapia con anticoagulanti deve mantenere INR in un range compreso tra 2-3 o 2,5-3,5 </a:t>
            </a:r>
            <a:r>
              <a:rPr u="none"/>
              <a:t>(a seconda della patologia sottostante) </a:t>
            </a:r>
            <a:r>
              <a:rPr u="none">
                <a:latin typeface="Wingdings"/>
                <a:ea typeface="Wingdings"/>
                <a:cs typeface="Wingdings"/>
                <a:sym typeface="Wingdings"/>
              </a:rPr>
              <a:t> </a:t>
            </a:r>
            <a:r>
              <a:rPr u="none"/>
              <a:t>rischio Vs. beneficio</a:t>
            </a:r>
          </a:p>
        </p:txBody>
      </p:sp>
      <p:sp>
        <p:nvSpPr>
          <p:cNvPr id="830"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
        <p:nvSpPr>
          <p:cNvPr id="831" name="Tempo di protrombina (PT)  e INR"/>
          <p:cNvSpPr txBox="1"/>
          <p:nvPr/>
        </p:nvSpPr>
        <p:spPr>
          <a:xfrm>
            <a:off x="828285" y="212019"/>
            <a:ext cx="4172730" cy="642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a:latin typeface="Arial Rounded MT Bold"/>
                <a:ea typeface="Arial Rounded MT Bold"/>
                <a:cs typeface="Arial Rounded MT Bold"/>
                <a:sym typeface="Arial Rounded MT Bold"/>
              </a:defRPr>
            </a:lvl1pPr>
          </a:lstStyle>
          <a:p>
            <a:r>
              <a:t>Tempo di protrombina (PT)  e INR</a:t>
            </a:r>
          </a:p>
        </p:txBody>
      </p:sp>
      <p:sp>
        <p:nvSpPr>
          <p:cNvPr id="832" name="- epatopatia.…"/>
          <p:cNvSpPr txBox="1"/>
          <p:nvPr/>
        </p:nvSpPr>
        <p:spPr>
          <a:xfrm>
            <a:off x="1967974" y="5202703"/>
            <a:ext cx="7793445" cy="1837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Arial"/>
                <a:ea typeface="Arial"/>
                <a:cs typeface="Arial"/>
                <a:sym typeface="Arial"/>
              </a:defRPr>
            </a:pPr>
            <a:r>
              <a:t>- epatopatia. </a:t>
            </a:r>
          </a:p>
          <a:p>
            <a:pPr>
              <a:defRPr>
                <a:latin typeface="Arial"/>
                <a:ea typeface="Arial"/>
                <a:cs typeface="Arial"/>
                <a:sym typeface="Arial"/>
              </a:defRPr>
            </a:pPr>
            <a:r>
              <a:t>- deficit vitamina K </a:t>
            </a:r>
          </a:p>
          <a:p>
            <a:pPr marL="180473" indent="-180473">
              <a:buSzPct val="100000"/>
              <a:buChar char="-"/>
              <a:defRPr>
                <a:latin typeface="Arial"/>
                <a:ea typeface="Arial"/>
                <a:cs typeface="Arial"/>
                <a:sym typeface="Arial"/>
              </a:defRPr>
            </a:pPr>
            <a:r>
              <a:t>CID </a:t>
            </a:r>
          </a:p>
          <a:p>
            <a:pPr marL="180473" indent="-180473">
              <a:buSzPct val="100000"/>
              <a:buChar char="-"/>
              <a:defRPr>
                <a:latin typeface="Arial"/>
                <a:ea typeface="Arial"/>
                <a:cs typeface="Arial"/>
                <a:sym typeface="Arial"/>
              </a:defRPr>
            </a:pPr>
            <a:r>
              <a:t>sindrome nefrotica</a:t>
            </a:r>
          </a:p>
          <a:p>
            <a:pPr>
              <a:defRPr>
                <a:latin typeface="Arial"/>
                <a:ea typeface="Arial"/>
                <a:cs typeface="Arial"/>
                <a:sym typeface="Arial"/>
              </a:defRPr>
            </a:pPr>
            <a:r>
              <a:rPr sz="1600"/>
              <a:t>Identifica i deficit acquisiti o congeniti dei fattori  VII,  X, V, protrombina (II) e fibrinogeno (I). </a:t>
            </a:r>
          </a:p>
        </p:txBody>
      </p:sp>
      <p:sp>
        <p:nvSpPr>
          <p:cNvPr id="833" name="Attenzione!!!"/>
          <p:cNvSpPr txBox="1"/>
          <p:nvPr/>
        </p:nvSpPr>
        <p:spPr>
          <a:xfrm rot="19169158">
            <a:off x="319457" y="5734184"/>
            <a:ext cx="1357819"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Attenzione!!!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832"/>
                                        </p:tgtEl>
                                        <p:attrNameLst>
                                          <p:attrName>style.visibility</p:attrName>
                                        </p:attrNameLst>
                                      </p:cBhvr>
                                      <p:to>
                                        <p:strVal val="visible"/>
                                      </p:to>
                                    </p:set>
                                    <p:anim calcmode="lin" valueType="num">
                                      <p:cBhvr>
                                        <p:cTn id="7" dur="1000" fill="hold"/>
                                        <p:tgtEl>
                                          <p:spTgt spid="832"/>
                                        </p:tgtEl>
                                        <p:attrNameLst>
                                          <p:attrName>ppt_x</p:attrName>
                                        </p:attrNameLst>
                                      </p:cBhvr>
                                      <p:tavLst>
                                        <p:tav tm="0">
                                          <p:val>
                                            <p:strVal val="0-#ppt_w/2"/>
                                          </p:val>
                                        </p:tav>
                                        <p:tav tm="100000">
                                          <p:val>
                                            <p:strVal val="#ppt_x"/>
                                          </p:val>
                                        </p:tav>
                                      </p:tavLst>
                                    </p:anim>
                                    <p:anim calcmode="lin" valueType="num">
                                      <p:cBhvr>
                                        <p:cTn id="8" dur="1000" fill="hold"/>
                                        <p:tgtEl>
                                          <p:spTgt spid="83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833"/>
                                        </p:tgtEl>
                                        <p:attrNameLst>
                                          <p:attrName>style.visibility</p:attrName>
                                        </p:attrNameLst>
                                      </p:cBhvr>
                                      <p:to>
                                        <p:strVal val="visible"/>
                                      </p:to>
                                    </p:set>
                                    <p:anim calcmode="lin" valueType="num">
                                      <p:cBhvr>
                                        <p:cTn id="12" dur="1000" fill="hold"/>
                                        <p:tgtEl>
                                          <p:spTgt spid="833"/>
                                        </p:tgtEl>
                                        <p:attrNameLst>
                                          <p:attrName>ppt_x</p:attrName>
                                        </p:attrNameLst>
                                      </p:cBhvr>
                                      <p:tavLst>
                                        <p:tav tm="0">
                                          <p:val>
                                            <p:strVal val="0-#ppt_w/2"/>
                                          </p:val>
                                        </p:tav>
                                        <p:tav tm="100000">
                                          <p:val>
                                            <p:strVal val="#ppt_x"/>
                                          </p:val>
                                        </p:tav>
                                      </p:tavLst>
                                    </p:anim>
                                    <p:anim calcmode="lin" valueType="num">
                                      <p:cBhvr>
                                        <p:cTn id="13" dur="1000" fill="hold"/>
                                        <p:tgtEl>
                                          <p:spTgt spid="8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 grpId="0" animBg="1" advAuto="0"/>
      <p:bldP spid="833"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838" name="image68.png" descr="image68.png"/>
          <p:cNvPicPr>
            <a:picLocks noChangeAspect="1"/>
          </p:cNvPicPr>
          <p:nvPr/>
        </p:nvPicPr>
        <p:blipFill>
          <a:blip r:embed="rId3"/>
          <a:stretch>
            <a:fillRect/>
          </a:stretch>
        </p:blipFill>
        <p:spPr>
          <a:xfrm>
            <a:off x="142876" y="1428736"/>
            <a:ext cx="8786842" cy="5166177"/>
          </a:xfrm>
          <a:prstGeom prst="rect">
            <a:avLst/>
          </a:prstGeom>
          <a:ln w="12700">
            <a:miter lim="400000"/>
          </a:ln>
        </p:spPr>
      </p:pic>
      <p:sp>
        <p:nvSpPr>
          <p:cNvPr id="839" name="Gestione della TAO"/>
          <p:cNvSpPr txBox="1"/>
          <p:nvPr/>
        </p:nvSpPr>
        <p:spPr>
          <a:xfrm>
            <a:off x="457200" y="274638"/>
            <a:ext cx="8229600" cy="739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400">
                <a:latin typeface="Arial Rounded MT Bold"/>
                <a:ea typeface="Arial Rounded MT Bold"/>
                <a:cs typeface="Arial Rounded MT Bold"/>
                <a:sym typeface="Arial Rounded MT Bold"/>
              </a:defRPr>
            </a:lvl1pPr>
          </a:lstStyle>
          <a:p>
            <a:r>
              <a:t>Gestione della TAO</a:t>
            </a:r>
          </a:p>
        </p:txBody>
      </p:sp>
      <p:sp>
        <p:nvSpPr>
          <p:cNvPr id="840" name="Rettangolo"/>
          <p:cNvSpPr/>
          <p:nvPr/>
        </p:nvSpPr>
        <p:spPr>
          <a:xfrm>
            <a:off x="7596336" y="2060848"/>
            <a:ext cx="694822" cy="504057"/>
          </a:xfrm>
          <a:prstGeom prst="rect">
            <a:avLst/>
          </a:prstGeom>
          <a:solidFill>
            <a:srgbClr val="00B0F0"/>
          </a:solidFill>
          <a:ln w="25400">
            <a:solidFill>
              <a:srgbClr val="3A5E8A"/>
            </a:solidFill>
          </a:ln>
        </p:spPr>
        <p:txBody>
          <a:bodyPr lIns="45719" rIns="45719" anchor="ctr"/>
          <a:lstStyle/>
          <a:p>
            <a:pPr algn="ctr">
              <a:defRPr>
                <a:solidFill>
                  <a:srgbClr val="FFFFFF"/>
                </a:solidFill>
              </a:defRPr>
            </a:pPr>
            <a:endParaRPr/>
          </a:p>
        </p:txBody>
      </p:sp>
      <p:sp>
        <p:nvSpPr>
          <p:cNvPr id="841"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03" name="Ruolo di ciascun componente:…"/>
          <p:cNvSpPr txBox="1"/>
          <p:nvPr/>
        </p:nvSpPr>
        <p:spPr>
          <a:xfrm>
            <a:off x="385702" y="1357297"/>
            <a:ext cx="8156686" cy="426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4000" u="sng">
                <a:solidFill>
                  <a:srgbClr val="1F497D"/>
                </a:solidFill>
                <a:effectLst>
                  <a:outerShdw blurRad="38100" dist="38100" dir="2700000" rotWithShape="0">
                    <a:srgbClr val="000000"/>
                  </a:outerShdw>
                </a:effectLst>
              </a:defRPr>
            </a:pPr>
            <a:r>
              <a:t>Ruolo di ciascun componente:</a:t>
            </a:r>
            <a:endParaRPr sz="2800"/>
          </a:p>
          <a:p>
            <a:pPr>
              <a:defRPr sz="2800">
                <a:effectLst>
                  <a:outerShdw blurRad="38100" dist="38100" dir="2700000" rotWithShape="0">
                    <a:srgbClr val="000000"/>
                  </a:outerShdw>
                </a:effectLst>
              </a:defRPr>
            </a:pPr>
            <a:endParaRPr sz="2800"/>
          </a:p>
          <a:p>
            <a:pPr>
              <a:defRPr sz="2800">
                <a:solidFill>
                  <a:srgbClr val="FF0000"/>
                </a:solidFill>
                <a:effectLst>
                  <a:outerShdw blurRad="38100" dist="38100" dir="2700000" rotWithShape="0">
                    <a:srgbClr val="000000"/>
                  </a:outerShdw>
                </a:effectLst>
              </a:defRPr>
            </a:pPr>
            <a:r>
              <a:t>vasi: 	</a:t>
            </a:r>
            <a:r>
              <a:rPr>
                <a:solidFill>
                  <a:srgbClr val="000000"/>
                </a:solidFill>
              </a:rPr>
              <a:t>		vasocostrizione dei vasi danneggiati  </a:t>
            </a:r>
          </a:p>
          <a:p>
            <a:pPr>
              <a:defRPr sz="2800">
                <a:effectLst>
                  <a:outerShdw blurRad="38100" dist="38100" dir="2700000" rotWithShape="0">
                    <a:srgbClr val="000000"/>
                  </a:outerShdw>
                </a:effectLst>
              </a:defRPr>
            </a:pPr>
            <a:r>
              <a:t>	</a:t>
            </a:r>
          </a:p>
          <a:p>
            <a:pPr>
              <a:defRPr sz="2800">
                <a:solidFill>
                  <a:srgbClr val="FF0000"/>
                </a:solidFill>
                <a:effectLst>
                  <a:outerShdw blurRad="38100" dist="38100" dir="2700000" rotWithShape="0">
                    <a:srgbClr val="000000"/>
                  </a:outerShdw>
                </a:effectLst>
              </a:defRPr>
            </a:pPr>
            <a:r>
              <a:t>piastrine: 	</a:t>
            </a:r>
            <a:r>
              <a:rPr>
                <a:solidFill>
                  <a:srgbClr val="000000"/>
                </a:solidFill>
              </a:rPr>
              <a:t> 	formazione del tappo piastrinico </a:t>
            </a:r>
          </a:p>
          <a:p>
            <a:pPr>
              <a:defRPr sz="2800">
                <a:solidFill>
                  <a:srgbClr val="FF0000"/>
                </a:solidFill>
                <a:effectLst>
                  <a:outerShdw blurRad="38100" dist="38100" dir="2700000" rotWithShape="0">
                    <a:srgbClr val="000000"/>
                  </a:outerShdw>
                </a:effectLst>
              </a:defRPr>
            </a:pPr>
            <a:r>
              <a:t>   </a:t>
            </a:r>
          </a:p>
          <a:p>
            <a:pPr>
              <a:defRPr sz="2800">
                <a:solidFill>
                  <a:srgbClr val="FF0000"/>
                </a:solidFill>
                <a:effectLst>
                  <a:outerShdw blurRad="38100" dist="38100" dir="2700000" rotWithShape="0">
                    <a:srgbClr val="000000"/>
                  </a:outerShdw>
                </a:effectLst>
              </a:defRPr>
            </a:pPr>
            <a:r>
              <a:t>coagulazione:  </a:t>
            </a:r>
            <a:r>
              <a:rPr>
                <a:solidFill>
                  <a:srgbClr val="000000"/>
                </a:solidFill>
              </a:rPr>
              <a:t>	formazione del tappo di fibrina </a:t>
            </a:r>
          </a:p>
          <a:p>
            <a:pPr>
              <a:defRPr sz="2800">
                <a:effectLst>
                  <a:outerShdw blurRad="38100" dist="38100" dir="2700000" rotWithShape="0">
                    <a:srgbClr val="000000"/>
                  </a:outerShdw>
                </a:effectLst>
              </a:defRPr>
            </a:pPr>
            <a:r>
              <a:t>   </a:t>
            </a:r>
          </a:p>
          <a:p>
            <a:pPr>
              <a:defRPr sz="2800">
                <a:solidFill>
                  <a:srgbClr val="FF0000"/>
                </a:solidFill>
                <a:effectLst>
                  <a:outerShdw blurRad="38100" dist="38100" dir="2700000" rotWithShape="0">
                    <a:srgbClr val="000000"/>
                  </a:outerShdw>
                </a:effectLst>
              </a:defRPr>
            </a:pPr>
            <a:r>
              <a:t>fibrinolisi: </a:t>
            </a:r>
            <a:r>
              <a:rPr>
                <a:solidFill>
                  <a:srgbClr val="000000"/>
                </a:solidFill>
              </a:rPr>
              <a:t>		risoluzione del coagulo </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49" name="Antagonismo tra gli anticoagulanti orali (Coumadin e Sintrom) e vitamina K  vit. K antidoto in caso di sovradosaggio (Konakion, fl 10mg)."/>
          <p:cNvSpPr txBox="1">
            <a:spLocks noGrp="1"/>
          </p:cNvSpPr>
          <p:nvPr>
            <p:ph type="body" sz="half" idx="1"/>
          </p:nvPr>
        </p:nvSpPr>
        <p:spPr>
          <a:xfrm>
            <a:off x="457200" y="657208"/>
            <a:ext cx="8229600" cy="1546673"/>
          </a:xfrm>
          <a:prstGeom prst="rect">
            <a:avLst/>
          </a:prstGeom>
        </p:spPr>
        <p:txBody>
          <a:bodyPr/>
          <a:lstStyle/>
          <a:p>
            <a:pPr>
              <a:lnSpc>
                <a:spcPct val="90000"/>
              </a:lnSpc>
              <a:spcBef>
                <a:spcPts val="600"/>
              </a:spcBef>
              <a:buSzTx/>
              <a:buNone/>
              <a:defRPr sz="2800"/>
            </a:pPr>
            <a:r>
              <a:t>Antagonismo tra gli anticoagulanti orali (Coumadin e Sintrom) e vitamina K </a:t>
            </a:r>
            <a:r>
              <a:rPr>
                <a:latin typeface="Wingdings"/>
                <a:ea typeface="Wingdings"/>
                <a:cs typeface="Wingdings"/>
                <a:sym typeface="Wingdings"/>
              </a:rPr>
              <a:t> </a:t>
            </a:r>
            <a:r>
              <a:rPr u="sng"/>
              <a:t>vit. K antidoto in caso di sovradosaggio (Konakion, fl 10mg).</a:t>
            </a:r>
          </a:p>
        </p:txBody>
      </p:sp>
      <p:sp>
        <p:nvSpPr>
          <p:cNvPr id="850"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
        <p:nvSpPr>
          <p:cNvPr id="851" name="La vitamina K di cui noi disponiamo è in parte introdotta con il cibo e in parte direttamente prodotta nel nostro intestino dai germi che normalmente vi abitano; questo consente di averne sempre la quantità necessaria. Solo eccezionalmente l’apporto di v"/>
          <p:cNvSpPr txBox="1"/>
          <p:nvPr/>
        </p:nvSpPr>
        <p:spPr>
          <a:xfrm>
            <a:off x="132079" y="2415784"/>
            <a:ext cx="4996172" cy="251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600"/>
              </a:spcBef>
              <a:defRPr sz="2000"/>
            </a:lvl1pPr>
          </a:lstStyle>
          <a:p>
            <a:r>
              <a:t>La vitamina K di cui noi disponiamo è in parte introdotta con il cibo e in parte direttamente prodotta nel nostro intestino dai germi che normalmente vi abitano; questo consente di averne sempre la quantità necessaria. Solo eccezionalmente l’apporto di vitamina K non è sufficiente alle normali necessità dell’organismo.</a:t>
            </a:r>
          </a:p>
        </p:txBody>
      </p:sp>
      <p:pic>
        <p:nvPicPr>
          <p:cNvPr id="852" name="http://4.bp.blogspot.com/-LqmftoKsgqk/TwPcVlsILFI/AAAAAAAAElA/mY1wKnfghyM/s1600/konakion.jpg" descr="http://4.bp.blogspot.com/-LqmftoKsgqk/TwPcVlsILFI/AAAAAAAAElA/mY1wKnfghyM/s1600/konak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5936" y="2718156"/>
            <a:ext cx="3125375" cy="2344031"/>
          </a:xfrm>
          <a:prstGeom prst="rect">
            <a:avLst/>
          </a:prstGeom>
          <a:ln w="12700">
            <a:miter lim="400000"/>
          </a:ln>
        </p:spPr>
      </p:pic>
      <p:sp>
        <p:nvSpPr>
          <p:cNvPr id="853" name="Konakion 20 mg/ml gocce orali…"/>
          <p:cNvSpPr txBox="1"/>
          <p:nvPr/>
        </p:nvSpPr>
        <p:spPr>
          <a:xfrm>
            <a:off x="5425108" y="5576463"/>
            <a:ext cx="3528392"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buSzPct val="100000"/>
              <a:buFont typeface="Arial"/>
              <a:buChar char="•"/>
            </a:pPr>
            <a:r>
              <a:t>Konakion 20 mg/ml gocce orali</a:t>
            </a:r>
          </a:p>
          <a:p>
            <a:pPr marL="285750" indent="-285750">
              <a:buSzPct val="100000"/>
              <a:buFont typeface="Arial"/>
              <a:buChar char="•"/>
            </a:pPr>
            <a:r>
              <a:t>Konakion 10 mg/ml soluzione iniettabile</a:t>
            </a:r>
          </a:p>
        </p:txBody>
      </p:sp>
      <p:sp>
        <p:nvSpPr>
          <p:cNvPr id="854" name="Antidoto alla TAO"/>
          <p:cNvSpPr txBox="1"/>
          <p:nvPr/>
        </p:nvSpPr>
        <p:spPr>
          <a:xfrm>
            <a:off x="727886" y="166215"/>
            <a:ext cx="2259768"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effectLst>
                  <a:outerShdw blurRad="38100" dist="38100" dir="2700000" rotWithShape="0">
                    <a:srgbClr val="000000">
                      <a:alpha val="43137"/>
                    </a:srgbClr>
                  </a:outerShdw>
                </a:effectLst>
              </a:defRPr>
            </a:lvl1pPr>
          </a:lstStyle>
          <a:p>
            <a:r>
              <a:t>Antidoto alla TAO</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 name="Immagine" descr="Immagin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353" y="0"/>
            <a:ext cx="8581294" cy="6858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Lattuga…"/>
          <p:cNvSpPr txBox="1"/>
          <p:nvPr/>
        </p:nvSpPr>
        <p:spPr>
          <a:xfrm>
            <a:off x="3023517" y="823609"/>
            <a:ext cx="4120417" cy="533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49580">
              <a:defRPr sz="1400"/>
            </a:pPr>
            <a:endParaRPr/>
          </a:p>
          <a:p>
            <a:pPr defTabSz="449580">
              <a:defRPr sz="1400"/>
            </a:pPr>
            <a:endParaRPr/>
          </a:p>
          <a:p>
            <a:pPr defTabSz="449580">
              <a:defRPr sz="1400"/>
            </a:pPr>
            <a:endParaRPr/>
          </a:p>
          <a:p>
            <a:pPr defTabSz="449580">
              <a:defRPr sz="1400"/>
            </a:pPr>
            <a:endParaRPr/>
          </a:p>
          <a:p>
            <a:pPr marL="457200" indent="-228600" defTabSz="449580">
              <a:tabLst>
                <a:tab pos="457200" algn="l"/>
              </a:tabLst>
              <a:defRPr sz="2000">
                <a:latin typeface="Arial Rounded MT Bold"/>
                <a:ea typeface="Arial Rounded MT Bold"/>
                <a:cs typeface="Arial Rounded MT Bold"/>
                <a:sym typeface="Arial Rounded MT Bold"/>
              </a:defRPr>
            </a:pPr>
            <a:r>
              <a:t>Lattuga</a:t>
            </a:r>
          </a:p>
          <a:p>
            <a:pPr marL="457200" indent="-228600" defTabSz="449580">
              <a:tabLst>
                <a:tab pos="457200" algn="l"/>
              </a:tabLst>
              <a:defRPr sz="2000">
                <a:latin typeface="Arial Rounded MT Bold"/>
                <a:ea typeface="Arial Rounded MT Bold"/>
                <a:cs typeface="Arial Rounded MT Bold"/>
                <a:sym typeface="Arial Rounded MT Bold"/>
              </a:defRPr>
            </a:pPr>
            <a:r>
              <a:t>Prezzemolo</a:t>
            </a:r>
          </a:p>
          <a:p>
            <a:pPr marL="457200" indent="-228600" defTabSz="449580">
              <a:tabLst>
                <a:tab pos="457200" algn="l"/>
              </a:tabLst>
              <a:defRPr sz="2000">
                <a:latin typeface="Arial Rounded MT Bold"/>
                <a:ea typeface="Arial Rounded MT Bold"/>
                <a:cs typeface="Arial Rounded MT Bold"/>
                <a:sym typeface="Arial Rounded MT Bold"/>
              </a:defRPr>
            </a:pPr>
            <a:r>
              <a:t>Basilico – Pesto ligure</a:t>
            </a:r>
          </a:p>
          <a:p>
            <a:pPr marL="457200" indent="-228600" defTabSz="449580">
              <a:tabLst>
                <a:tab pos="457200" algn="l"/>
              </a:tabLst>
              <a:defRPr sz="2000">
                <a:latin typeface="Arial Rounded MT Bold"/>
                <a:ea typeface="Arial Rounded MT Bold"/>
                <a:cs typeface="Arial Rounded MT Bold"/>
                <a:sym typeface="Arial Rounded MT Bold"/>
              </a:defRPr>
            </a:pPr>
            <a:r>
              <a:t>Spinaci</a:t>
            </a:r>
          </a:p>
          <a:p>
            <a:pPr marL="457200" indent="-228600" defTabSz="449580">
              <a:tabLst>
                <a:tab pos="457200" algn="l"/>
              </a:tabLst>
              <a:defRPr sz="2000">
                <a:latin typeface="Arial Rounded MT Bold"/>
                <a:ea typeface="Arial Rounded MT Bold"/>
                <a:cs typeface="Arial Rounded MT Bold"/>
                <a:sym typeface="Arial Rounded MT Bold"/>
              </a:defRPr>
            </a:pPr>
            <a:r>
              <a:t>Cavolo</a:t>
            </a:r>
          </a:p>
          <a:p>
            <a:pPr marL="457200" indent="-228600" defTabSz="449580">
              <a:tabLst>
                <a:tab pos="457200" algn="l"/>
              </a:tabLst>
              <a:defRPr sz="2000">
                <a:latin typeface="Arial Rounded MT Bold"/>
                <a:ea typeface="Arial Rounded MT Bold"/>
                <a:cs typeface="Arial Rounded MT Bold"/>
                <a:sym typeface="Arial Rounded MT Bold"/>
              </a:defRPr>
            </a:pPr>
            <a:r>
              <a:t>Cavolfiore</a:t>
            </a:r>
          </a:p>
          <a:p>
            <a:pPr marL="457200" indent="-228600" defTabSz="449580">
              <a:tabLst>
                <a:tab pos="457200" algn="l"/>
              </a:tabLst>
              <a:defRPr sz="2000">
                <a:latin typeface="Arial Rounded MT Bold"/>
                <a:ea typeface="Arial Rounded MT Bold"/>
                <a:cs typeface="Arial Rounded MT Bold"/>
                <a:sym typeface="Arial Rounded MT Bold"/>
              </a:defRPr>
            </a:pPr>
            <a:r>
              <a:t>Verze </a:t>
            </a:r>
          </a:p>
          <a:p>
            <a:pPr marL="457200" indent="-228600" defTabSz="449580">
              <a:tabLst>
                <a:tab pos="457200" algn="l"/>
              </a:tabLst>
              <a:defRPr sz="2000">
                <a:latin typeface="Arial Rounded MT Bold"/>
                <a:ea typeface="Arial Rounded MT Bold"/>
                <a:cs typeface="Arial Rounded MT Bold"/>
                <a:sym typeface="Arial Rounded MT Bold"/>
              </a:defRPr>
            </a:pPr>
            <a:r>
              <a:t>Broccoli</a:t>
            </a:r>
          </a:p>
          <a:p>
            <a:pPr marL="457200" indent="-228600" defTabSz="449580">
              <a:tabLst>
                <a:tab pos="457200" algn="l"/>
              </a:tabLst>
              <a:defRPr sz="2000">
                <a:latin typeface="Arial Rounded MT Bold"/>
                <a:ea typeface="Arial Rounded MT Bold"/>
                <a:cs typeface="Arial Rounded MT Bold"/>
                <a:sym typeface="Arial Rounded MT Bold"/>
              </a:defRPr>
            </a:pPr>
            <a:r>
              <a:t>Cavoletti</a:t>
            </a:r>
          </a:p>
          <a:p>
            <a:pPr marL="457200" indent="-228600" defTabSz="449580">
              <a:tabLst>
                <a:tab pos="457200" algn="l"/>
              </a:tabLst>
              <a:defRPr sz="2000">
                <a:latin typeface="Arial Rounded MT Bold"/>
                <a:ea typeface="Arial Rounded MT Bold"/>
                <a:cs typeface="Arial Rounded MT Bold"/>
                <a:sym typeface="Arial Rounded MT Bold"/>
              </a:defRPr>
            </a:pPr>
            <a:r>
              <a:t>Cime di rapa</a:t>
            </a:r>
          </a:p>
          <a:p>
            <a:pPr marL="457200" indent="-228600" defTabSz="449580">
              <a:tabLst>
                <a:tab pos="457200" algn="l"/>
              </a:tabLst>
              <a:defRPr sz="2000">
                <a:latin typeface="Arial Rounded MT Bold"/>
                <a:ea typeface="Arial Rounded MT Bold"/>
                <a:cs typeface="Arial Rounded MT Bold"/>
                <a:sym typeface="Arial Rounded MT Bold"/>
              </a:defRPr>
            </a:pPr>
            <a:r>
              <a:t>Soia, semi di soia, salsa di soia</a:t>
            </a:r>
          </a:p>
          <a:p>
            <a:pPr marL="457200" indent="-228600" defTabSz="449580">
              <a:tabLst>
                <a:tab pos="457200" algn="l"/>
              </a:tabLst>
              <a:defRPr sz="2000">
                <a:latin typeface="Arial Rounded MT Bold"/>
                <a:ea typeface="Arial Rounded MT Bold"/>
                <a:cs typeface="Arial Rounded MT Bold"/>
                <a:sym typeface="Arial Rounded MT Bold"/>
              </a:defRPr>
            </a:pPr>
            <a:r>
              <a:t>Tè Verde</a:t>
            </a:r>
          </a:p>
          <a:p>
            <a:pPr marL="457200" indent="-228600" defTabSz="449580">
              <a:tabLst>
                <a:tab pos="457200" algn="l"/>
              </a:tabLst>
              <a:defRPr sz="2000">
                <a:latin typeface="Arial Rounded MT Bold"/>
                <a:ea typeface="Arial Rounded MT Bold"/>
                <a:cs typeface="Arial Rounded MT Bold"/>
                <a:sym typeface="Arial Rounded MT Bold"/>
              </a:defRPr>
            </a:pPr>
            <a:r>
              <a:t>Fegato </a:t>
            </a:r>
          </a:p>
          <a:p>
            <a:pPr marL="457200" indent="-228600" defTabSz="449580">
              <a:tabLst>
                <a:tab pos="457200" algn="l"/>
              </a:tabLst>
              <a:defRPr sz="2000">
                <a:latin typeface="Arial Rounded MT Bold"/>
                <a:ea typeface="Arial Rounded MT Bold"/>
                <a:cs typeface="Arial Rounded MT Bold"/>
                <a:sym typeface="Arial Rounded MT Bold"/>
              </a:defRPr>
            </a:pPr>
            <a:r>
              <a:t>Avocado</a:t>
            </a:r>
          </a:p>
          <a:p>
            <a:pPr marL="457200" indent="-228600" defTabSz="449580">
              <a:tabLst>
                <a:tab pos="457200" algn="l"/>
              </a:tabLst>
              <a:defRPr sz="2000">
                <a:latin typeface="Arial Rounded MT Bold"/>
                <a:ea typeface="Arial Rounded MT Bold"/>
                <a:cs typeface="Arial Rounded MT Bold"/>
                <a:sym typeface="Arial Rounded MT Bold"/>
              </a:defRPr>
            </a:pPr>
            <a:r>
              <a:t>Pompelmo</a:t>
            </a:r>
          </a:p>
        </p:txBody>
      </p:sp>
      <p:sp>
        <p:nvSpPr>
          <p:cNvPr id="862"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
        <p:nvSpPr>
          <p:cNvPr id="863" name="Alimenti sconsigliati per i pazienti in terapia anticoagulante"/>
          <p:cNvSpPr txBox="1"/>
          <p:nvPr/>
        </p:nvSpPr>
        <p:spPr>
          <a:xfrm>
            <a:off x="1193800" y="417830"/>
            <a:ext cx="7001320" cy="6597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900">
                <a:solidFill>
                  <a:srgbClr val="FFFFFF"/>
                </a:solidFill>
                <a:latin typeface="Arial Rounded MT Bold"/>
                <a:ea typeface="Arial Rounded MT Bold"/>
                <a:cs typeface="Arial Rounded MT Bold"/>
                <a:sym typeface="Arial Rounded MT Bold"/>
              </a:defRPr>
            </a:lvl1pPr>
          </a:lstStyle>
          <a:p>
            <a:r>
              <a:t>Alimenti sconsigliati per i pazienti in terapia anticoagulante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019" name="image93.png" descr="image93.png"/>
          <p:cNvPicPr>
            <a:picLocks noChangeAspect="1"/>
          </p:cNvPicPr>
          <p:nvPr/>
        </p:nvPicPr>
        <p:blipFill>
          <a:blip r:embed="rId3"/>
          <a:stretch>
            <a:fillRect/>
          </a:stretch>
        </p:blipFill>
        <p:spPr>
          <a:xfrm>
            <a:off x="323527" y="326944"/>
            <a:ext cx="8327852" cy="6185453"/>
          </a:xfrm>
          <a:prstGeom prst="rect">
            <a:avLst/>
          </a:prstGeom>
          <a:ln w="12700">
            <a:miter lim="400000"/>
          </a:ln>
        </p:spPr>
      </p:pic>
      <p:sp>
        <p:nvSpPr>
          <p:cNvPr id="1020" name="Freccia"/>
          <p:cNvSpPr/>
          <p:nvPr/>
        </p:nvSpPr>
        <p:spPr>
          <a:xfrm>
            <a:off x="-406400" y="2476500"/>
            <a:ext cx="915045" cy="642839"/>
          </a:xfrm>
          <a:prstGeom prst="rightArrow">
            <a:avLst>
              <a:gd name="adj1" fmla="val 34809"/>
              <a:gd name="adj2" fmla="val 61474"/>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1021" name="Freccia"/>
          <p:cNvSpPr/>
          <p:nvPr/>
        </p:nvSpPr>
        <p:spPr>
          <a:xfrm>
            <a:off x="-406400" y="4660900"/>
            <a:ext cx="915045" cy="642839"/>
          </a:xfrm>
          <a:prstGeom prst="rightArrow">
            <a:avLst>
              <a:gd name="adj1" fmla="val 34809"/>
              <a:gd name="adj2" fmla="val 61474"/>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1022" name="Freccia"/>
          <p:cNvSpPr/>
          <p:nvPr/>
        </p:nvSpPr>
        <p:spPr>
          <a:xfrm>
            <a:off x="-406400" y="5727700"/>
            <a:ext cx="915045" cy="642839"/>
          </a:xfrm>
          <a:prstGeom prst="rightArrow">
            <a:avLst>
              <a:gd name="adj1" fmla="val 34809"/>
              <a:gd name="adj2" fmla="val 61474"/>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1023" name="Interferenze farmacologiche degli Anticoagulanti “classici”"/>
          <p:cNvSpPr txBox="1"/>
          <p:nvPr/>
        </p:nvSpPr>
        <p:spPr>
          <a:xfrm>
            <a:off x="738261" y="513079"/>
            <a:ext cx="7498557" cy="9645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endParaRPr/>
          </a:p>
          <a:p>
            <a:pPr algn="ctr">
              <a:defRPr sz="2000">
                <a:solidFill>
                  <a:srgbClr val="FFFFFF"/>
                </a:solidFill>
                <a:latin typeface="Arial Rounded MT Bold"/>
                <a:ea typeface="Arial Rounded MT Bold"/>
                <a:cs typeface="Arial Rounded MT Bold"/>
                <a:sym typeface="Arial Rounded MT Bold"/>
              </a:defRPr>
            </a:pPr>
            <a:r>
              <a:t>Interferenze farmacologiche degli Anticoagulanti “classici”</a:t>
            </a:r>
          </a:p>
        </p:txBody>
      </p:sp>
      <p:sp>
        <p:nvSpPr>
          <p:cNvPr id="1024"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026" name="image94.png" descr="image94.png"/>
          <p:cNvPicPr>
            <a:picLocks noChangeAspect="1"/>
          </p:cNvPicPr>
          <p:nvPr/>
        </p:nvPicPr>
        <p:blipFill>
          <a:blip r:embed="rId2"/>
          <a:stretch>
            <a:fillRect/>
          </a:stretch>
        </p:blipFill>
        <p:spPr>
          <a:xfrm>
            <a:off x="285720" y="357165"/>
            <a:ext cx="8645795" cy="6357960"/>
          </a:xfrm>
          <a:prstGeom prst="rect">
            <a:avLst/>
          </a:prstGeom>
          <a:ln w="12700">
            <a:miter lim="400000"/>
          </a:ln>
        </p:spPr>
      </p:pic>
      <p:sp>
        <p:nvSpPr>
          <p:cNvPr id="1027" name="Interferenze farmacologiche degli Anticoagulanti “classici”"/>
          <p:cNvSpPr txBox="1"/>
          <p:nvPr/>
        </p:nvSpPr>
        <p:spPr>
          <a:xfrm>
            <a:off x="822722" y="309879"/>
            <a:ext cx="7498556" cy="9645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endParaRPr/>
          </a:p>
          <a:p>
            <a:pPr algn="ctr">
              <a:defRPr sz="2000">
                <a:solidFill>
                  <a:srgbClr val="FFFFFF"/>
                </a:solidFill>
                <a:latin typeface="Arial Rounded MT Bold"/>
                <a:ea typeface="Arial Rounded MT Bold"/>
                <a:cs typeface="Arial Rounded MT Bold"/>
                <a:sym typeface="Arial Rounded MT Bold"/>
              </a:defRPr>
            </a:pPr>
            <a:r>
              <a:t>Interferenze farmacologiche degli Anticoagulanti “classici”</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65" name="Risposta Imprevedibile"/>
          <p:cNvSpPr txBox="1"/>
          <p:nvPr/>
        </p:nvSpPr>
        <p:spPr>
          <a:xfrm>
            <a:off x="755650" y="1486217"/>
            <a:ext cx="5062538"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228600" indent="-228600">
              <a:buSzPct val="100000"/>
              <a:buChar char="•"/>
              <a:defRPr sz="2800">
                <a:solidFill>
                  <a:srgbClr val="002060"/>
                </a:solidFill>
              </a:defRPr>
            </a:lvl1pPr>
          </a:lstStyle>
          <a:p>
            <a:r>
              <a:t>Risposta Imprevedibile</a:t>
            </a:r>
          </a:p>
        </p:txBody>
      </p:sp>
      <p:sp>
        <p:nvSpPr>
          <p:cNvPr id="866" name="Ristretta finestra terapeutica  (INR range 2-3; 2,5-3,5)"/>
          <p:cNvSpPr txBox="1"/>
          <p:nvPr/>
        </p:nvSpPr>
        <p:spPr>
          <a:xfrm>
            <a:off x="749374" y="2002473"/>
            <a:ext cx="8526315"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228600" indent="-228600">
              <a:buSzPct val="100000"/>
              <a:buChar char="•"/>
              <a:defRPr sz="2800">
                <a:solidFill>
                  <a:srgbClr val="002060"/>
                </a:solidFill>
              </a:defRPr>
            </a:pPr>
            <a:r>
              <a:t>Ristretta finestra terapeutica  (</a:t>
            </a:r>
            <a:r>
              <a:rPr sz="2400"/>
              <a:t>INR range 2-3; 2,5-3,5</a:t>
            </a:r>
            <a:r>
              <a:t>)</a:t>
            </a:r>
          </a:p>
        </p:txBody>
      </p:sp>
      <p:sp>
        <p:nvSpPr>
          <p:cNvPr id="867" name="Frequenti aggiustamenti di dose"/>
          <p:cNvSpPr txBox="1"/>
          <p:nvPr/>
        </p:nvSpPr>
        <p:spPr>
          <a:xfrm>
            <a:off x="755649" y="2532380"/>
            <a:ext cx="7777165"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228600" indent="-228600">
              <a:buSzPct val="100000"/>
              <a:buChar char="•"/>
              <a:defRPr sz="2800">
                <a:solidFill>
                  <a:srgbClr val="002060"/>
                </a:solidFill>
              </a:defRPr>
            </a:lvl1pPr>
          </a:lstStyle>
          <a:p>
            <a:r>
              <a:t>Frequenti aggiustamenti di dose</a:t>
            </a:r>
          </a:p>
        </p:txBody>
      </p:sp>
      <p:sp>
        <p:nvSpPr>
          <p:cNvPr id="868" name="Monitoraggio periodico della coagulazione"/>
          <p:cNvSpPr txBox="1"/>
          <p:nvPr/>
        </p:nvSpPr>
        <p:spPr>
          <a:xfrm>
            <a:off x="755649" y="3035618"/>
            <a:ext cx="8208965"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228600" indent="-228600">
              <a:buSzPct val="100000"/>
              <a:buChar char="•"/>
              <a:defRPr sz="2800">
                <a:solidFill>
                  <a:srgbClr val="002060"/>
                </a:solidFill>
              </a:defRPr>
            </a:lvl1pPr>
          </a:lstStyle>
          <a:p>
            <a:r>
              <a:t>Monitoraggio periodico della coagulazione</a:t>
            </a:r>
          </a:p>
        </p:txBody>
      </p:sp>
      <p:sp>
        <p:nvSpPr>
          <p:cNvPr id="869" name="Numerose interazioni con il cibo"/>
          <p:cNvSpPr txBox="1"/>
          <p:nvPr/>
        </p:nvSpPr>
        <p:spPr>
          <a:xfrm>
            <a:off x="755650" y="3549967"/>
            <a:ext cx="7921625"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228600" indent="-228600">
              <a:buSzPct val="100000"/>
              <a:buChar char="•"/>
              <a:defRPr sz="2800">
                <a:solidFill>
                  <a:srgbClr val="002060"/>
                </a:solidFill>
              </a:defRPr>
            </a:lvl1pPr>
          </a:lstStyle>
          <a:p>
            <a:r>
              <a:t>Numerose interazioni con il cibo</a:t>
            </a:r>
          </a:p>
        </p:txBody>
      </p:sp>
      <p:sp>
        <p:nvSpPr>
          <p:cNvPr id="870" name="Numerose interazioni farmacologiche"/>
          <p:cNvSpPr txBox="1"/>
          <p:nvPr/>
        </p:nvSpPr>
        <p:spPr>
          <a:xfrm>
            <a:off x="770730" y="4068762"/>
            <a:ext cx="7891465"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228600" indent="-228600">
              <a:buSzPct val="100000"/>
              <a:buChar char="•"/>
              <a:defRPr sz="2800">
                <a:solidFill>
                  <a:srgbClr val="002060"/>
                </a:solidFill>
              </a:defRPr>
            </a:lvl1pPr>
          </a:lstStyle>
          <a:p>
            <a:r>
              <a:t>Numerose interazioni farmacologiche</a:t>
            </a:r>
          </a:p>
        </p:txBody>
      </p:sp>
      <p:sp>
        <p:nvSpPr>
          <p:cNvPr id="871" name="Limiti della terapia con VKA"/>
          <p:cNvSpPr txBox="1"/>
          <p:nvPr/>
        </p:nvSpPr>
        <p:spPr>
          <a:xfrm>
            <a:off x="1981666" y="201612"/>
            <a:ext cx="5180668"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solidFill>
                  <a:srgbClr val="990033"/>
                </a:solidFill>
              </a:defRPr>
            </a:lvl1pPr>
          </a:lstStyle>
          <a:p>
            <a:r>
              <a:t>Limiti della terapia con VKA</a:t>
            </a:r>
          </a:p>
        </p:txBody>
      </p:sp>
      <p:sp>
        <p:nvSpPr>
          <p:cNvPr id="872" name="Warfarin was #1 in 2003, 2004 and 2011 in the number of mentions of “deaths for drugs causing adverse effects in therapeutic use”…"/>
          <p:cNvSpPr txBox="1"/>
          <p:nvPr/>
        </p:nvSpPr>
        <p:spPr>
          <a:xfrm>
            <a:off x="571499" y="5211762"/>
            <a:ext cx="7951790" cy="1369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spcBef>
                <a:spcPts val="400"/>
              </a:spcBef>
              <a:defRPr sz="2000">
                <a:solidFill>
                  <a:srgbClr val="002060"/>
                </a:solidFill>
              </a:defRPr>
            </a:pPr>
            <a:r>
              <a:t>Warfarin was #1 in 2003, 2004 and 2011 in the number of mentions of “deaths for drugs causing adverse effects in therapeutic use”</a:t>
            </a:r>
          </a:p>
          <a:p>
            <a:pPr>
              <a:spcBef>
                <a:spcPts val="400"/>
              </a:spcBef>
              <a:defRPr sz="2000">
                <a:solidFill>
                  <a:srgbClr val="002060"/>
                </a:solidFill>
              </a:defRPr>
            </a:pPr>
            <a:r>
              <a:t>Warfarin caused 6% of the 702,000 ADEs treated in the ED/year; 17% required hospitalization.</a:t>
            </a:r>
          </a:p>
        </p:txBody>
      </p:sp>
      <p:sp>
        <p:nvSpPr>
          <p:cNvPr id="873" name="J Thromb Thrombolysis 2008; 25: 52-60."/>
          <p:cNvSpPr/>
          <p:nvPr/>
        </p:nvSpPr>
        <p:spPr>
          <a:xfrm>
            <a:off x="5443537" y="6381750"/>
            <a:ext cx="3399395" cy="33274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spcBef>
                <a:spcPts val="300"/>
              </a:spcBef>
              <a:defRPr sz="1600">
                <a:solidFill>
                  <a:srgbClr val="002060"/>
                </a:solidFill>
              </a:defRPr>
            </a:lvl1pPr>
          </a:lstStyle>
          <a:p>
            <a:r>
              <a:t>J Thromb Thrombolysis 2008; 25: 52-60.</a:t>
            </a:r>
          </a:p>
        </p:txBody>
      </p:sp>
      <p:sp>
        <p:nvSpPr>
          <p:cNvPr id="874"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76" name="Indicazioni alla terapia anticoagulante in cardiologia.…"/>
          <p:cNvSpPr txBox="1"/>
          <p:nvPr/>
        </p:nvSpPr>
        <p:spPr>
          <a:xfrm>
            <a:off x="345419" y="2780927"/>
            <a:ext cx="8727838" cy="108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200">
                <a:effectLst>
                  <a:outerShdw blurRad="38100" dist="38100" dir="2700000" rotWithShape="0">
                    <a:srgbClr val="000000">
                      <a:alpha val="43137"/>
                    </a:srgbClr>
                  </a:outerShdw>
                </a:effectLst>
              </a:defRPr>
            </a:pPr>
            <a:r>
              <a:t>Indicazioni alla terapia anticoagulante in cardiologia.</a:t>
            </a:r>
          </a:p>
          <a:p>
            <a:pPr algn="ctr">
              <a:defRPr sz="3200">
                <a:effectLst>
                  <a:outerShdw blurRad="38100" dist="38100" dir="2700000" rotWithShape="0">
                    <a:srgbClr val="000000">
                      <a:alpha val="43137"/>
                    </a:srgbClr>
                  </a:outerShdw>
                </a:effectLst>
              </a:defRPr>
            </a:pPr>
            <a:r>
              <a:t>Quando viene prescritta e a che dosaggio?</a:t>
            </a:r>
          </a:p>
        </p:txBody>
      </p:sp>
      <p:sp>
        <p:nvSpPr>
          <p:cNvPr id="877"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79" name="Rischio annuale di complicanze…"/>
          <p:cNvSpPr txBox="1"/>
          <p:nvPr/>
        </p:nvSpPr>
        <p:spPr>
          <a:xfrm>
            <a:off x="899591" y="751344"/>
            <a:ext cx="5958409" cy="48013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endParaRPr dirty="0"/>
          </a:p>
          <a:p>
            <a:endParaRPr dirty="0"/>
          </a:p>
          <a:p>
            <a:pPr>
              <a:defRPr b="1">
                <a:latin typeface="Chalkboard"/>
                <a:ea typeface="Chalkboard"/>
                <a:cs typeface="Chalkboard"/>
                <a:sym typeface="Chalkboard"/>
              </a:defRPr>
            </a:pPr>
            <a:r>
              <a:rPr dirty="0" err="1"/>
              <a:t>Rischio</a:t>
            </a:r>
            <a:r>
              <a:rPr dirty="0"/>
              <a:t> </a:t>
            </a:r>
            <a:r>
              <a:rPr dirty="0" err="1"/>
              <a:t>annuale</a:t>
            </a:r>
            <a:r>
              <a:rPr dirty="0"/>
              <a:t> di </a:t>
            </a:r>
            <a:r>
              <a:rPr dirty="0" err="1"/>
              <a:t>complicanze</a:t>
            </a:r>
            <a:r>
              <a:rPr dirty="0"/>
              <a:t> </a:t>
            </a:r>
          </a:p>
          <a:p>
            <a:pPr>
              <a:defRPr b="1">
                <a:latin typeface="Chalkboard"/>
                <a:ea typeface="Chalkboard"/>
                <a:cs typeface="Chalkboard"/>
                <a:sym typeface="Chalkboard"/>
              </a:defRPr>
            </a:pPr>
            <a:r>
              <a:rPr dirty="0" err="1"/>
              <a:t>trombotiche</a:t>
            </a:r>
            <a:r>
              <a:rPr dirty="0"/>
              <a:t> in </a:t>
            </a:r>
            <a:r>
              <a:rPr dirty="0" err="1"/>
              <a:t>assenza</a:t>
            </a:r>
            <a:r>
              <a:rPr dirty="0"/>
              <a:t> di </a:t>
            </a:r>
            <a:r>
              <a:rPr dirty="0" err="1"/>
              <a:t>terapia</a:t>
            </a:r>
            <a:r>
              <a:rPr dirty="0"/>
              <a:t> </a:t>
            </a:r>
          </a:p>
          <a:p>
            <a:pPr>
              <a:defRPr b="1">
                <a:latin typeface="Chalkboard"/>
                <a:ea typeface="Chalkboard"/>
                <a:cs typeface="Chalkboard"/>
                <a:sym typeface="Chalkboard"/>
              </a:defRPr>
            </a:pPr>
            <a:r>
              <a:rPr dirty="0" err="1"/>
              <a:t>anticoagulante</a:t>
            </a:r>
            <a:r>
              <a:rPr dirty="0"/>
              <a:t> in </a:t>
            </a:r>
            <a:r>
              <a:rPr dirty="0" err="1"/>
              <a:t>condizioni</a:t>
            </a:r>
            <a:r>
              <a:rPr dirty="0"/>
              <a:t> </a:t>
            </a:r>
            <a:r>
              <a:rPr dirty="0" err="1"/>
              <a:t>selezionate</a:t>
            </a:r>
            <a:endParaRPr dirty="0"/>
          </a:p>
          <a:p>
            <a:endParaRPr dirty="0"/>
          </a:p>
          <a:p>
            <a:r>
              <a:rPr dirty="0" err="1"/>
              <a:t>Condizione</a:t>
            </a:r>
            <a:r>
              <a:rPr dirty="0"/>
              <a:t>                                                              </a:t>
            </a:r>
            <a:r>
              <a:rPr dirty="0" err="1"/>
              <a:t>Rischio</a:t>
            </a:r>
            <a:r>
              <a:rPr dirty="0"/>
              <a:t> (%)</a:t>
            </a:r>
          </a:p>
          <a:p>
            <a:endParaRPr dirty="0"/>
          </a:p>
          <a:p>
            <a:r>
              <a:rPr dirty="0"/>
              <a:t>FA </a:t>
            </a:r>
            <a:r>
              <a:rPr dirty="0" err="1"/>
              <a:t>isolata</a:t>
            </a:r>
            <a:r>
              <a:rPr dirty="0"/>
              <a:t>					1</a:t>
            </a:r>
          </a:p>
          <a:p>
            <a:r>
              <a:rPr dirty="0"/>
              <a:t>FA a </a:t>
            </a:r>
            <a:r>
              <a:rPr dirty="0" err="1"/>
              <a:t>rischio</a:t>
            </a:r>
            <a:r>
              <a:rPr dirty="0"/>
              <a:t> </a:t>
            </a:r>
            <a:r>
              <a:rPr dirty="0" err="1"/>
              <a:t>intermedio</a:t>
            </a:r>
            <a:r>
              <a:rPr dirty="0"/>
              <a:t>			5</a:t>
            </a:r>
          </a:p>
          <a:p>
            <a:r>
              <a:rPr dirty="0"/>
              <a:t>FA ad alto </a:t>
            </a:r>
            <a:r>
              <a:rPr dirty="0" err="1"/>
              <a:t>rischio</a:t>
            </a:r>
            <a:r>
              <a:rPr dirty="0"/>
              <a:t>				12</a:t>
            </a:r>
          </a:p>
          <a:p>
            <a:r>
              <a:rPr dirty="0" err="1"/>
              <a:t>Protesi</a:t>
            </a:r>
            <a:r>
              <a:rPr dirty="0"/>
              <a:t> </a:t>
            </a:r>
            <a:r>
              <a:rPr dirty="0" err="1"/>
              <a:t>aortica</a:t>
            </a:r>
            <a:r>
              <a:rPr lang="it-IT" dirty="0"/>
              <a:t> </a:t>
            </a:r>
            <a:r>
              <a:rPr dirty="0"/>
              <a:t>a doppio </a:t>
            </a:r>
            <a:r>
              <a:rPr dirty="0" err="1"/>
              <a:t>emidisco</a:t>
            </a:r>
            <a:r>
              <a:rPr dirty="0"/>
              <a:t> (</a:t>
            </a:r>
            <a:r>
              <a:rPr dirty="0" err="1"/>
              <a:t>St.Jude</a:t>
            </a:r>
            <a:r>
              <a:rPr dirty="0"/>
              <a:t>) 	10-12</a:t>
            </a:r>
          </a:p>
          <a:p>
            <a:r>
              <a:rPr dirty="0" err="1"/>
              <a:t>Protesi</a:t>
            </a:r>
            <a:r>
              <a:rPr dirty="0"/>
              <a:t> </a:t>
            </a:r>
            <a:r>
              <a:rPr dirty="0" err="1"/>
              <a:t>aortica</a:t>
            </a:r>
            <a:r>
              <a:rPr dirty="0"/>
              <a:t> a </a:t>
            </a:r>
            <a:r>
              <a:rPr dirty="0" err="1"/>
              <a:t>singolo</a:t>
            </a:r>
            <a:r>
              <a:rPr dirty="0"/>
              <a:t> disco (Bjork-</a:t>
            </a:r>
            <a:r>
              <a:rPr dirty="0" err="1"/>
              <a:t>Shiley</a:t>
            </a:r>
            <a:r>
              <a:rPr dirty="0"/>
              <a:t>) 	23</a:t>
            </a:r>
          </a:p>
          <a:p>
            <a:r>
              <a:rPr dirty="0" err="1"/>
              <a:t>Protesi</a:t>
            </a:r>
            <a:r>
              <a:rPr dirty="0"/>
              <a:t> </a:t>
            </a:r>
            <a:r>
              <a:rPr dirty="0" err="1"/>
              <a:t>mitralica</a:t>
            </a:r>
            <a:r>
              <a:rPr dirty="0"/>
              <a:t>(</a:t>
            </a:r>
            <a:r>
              <a:rPr dirty="0" err="1"/>
              <a:t>St.Jude</a:t>
            </a:r>
            <a:r>
              <a:rPr dirty="0"/>
              <a:t>) 			22</a:t>
            </a:r>
          </a:p>
          <a:p>
            <a:r>
              <a:rPr dirty="0" err="1"/>
              <a:t>Protesi</a:t>
            </a:r>
            <a:r>
              <a:rPr dirty="0"/>
              <a:t> multiple (</a:t>
            </a:r>
            <a:r>
              <a:rPr dirty="0" err="1"/>
              <a:t>St.Jude</a:t>
            </a:r>
            <a:r>
              <a:rPr dirty="0"/>
              <a:t>) 			91</a:t>
            </a:r>
          </a:p>
          <a:p>
            <a:endParaRPr dirty="0"/>
          </a:p>
          <a:p>
            <a:pPr algn="r"/>
            <a:r>
              <a:rPr dirty="0"/>
              <a:t>Ansell, Chest 2004</a:t>
            </a:r>
          </a:p>
        </p:txBody>
      </p:sp>
      <p:sp>
        <p:nvSpPr>
          <p:cNvPr id="880" name="Beneficio…."/>
          <p:cNvSpPr txBox="1"/>
          <p:nvPr/>
        </p:nvSpPr>
        <p:spPr>
          <a:xfrm>
            <a:off x="889868" y="215175"/>
            <a:ext cx="2498289" cy="713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4000"/>
            </a:pPr>
            <a:r>
              <a:t>Beneficio….</a:t>
            </a:r>
          </a:p>
        </p:txBody>
      </p:sp>
      <p:sp>
        <p:nvSpPr>
          <p:cNvPr id="881"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903" name="CATEGORIE DI RISCHIO TROMBOEMBOLICO (TE)…"/>
          <p:cNvSpPr txBox="1"/>
          <p:nvPr/>
        </p:nvSpPr>
        <p:spPr>
          <a:xfrm>
            <a:off x="323527" y="692695"/>
            <a:ext cx="8424938" cy="466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002060"/>
                </a:solidFill>
              </a:defRPr>
            </a:pPr>
            <a:r>
              <a:rPr dirty="0"/>
              <a:t>CATEGORIE DI RISCHIO TROMBOEMBOLICO (TE) </a:t>
            </a:r>
          </a:p>
          <a:p>
            <a:pPr>
              <a:defRPr sz="2000"/>
            </a:pPr>
            <a:endParaRPr dirty="0"/>
          </a:p>
          <a:p>
            <a:pPr>
              <a:defRPr sz="2000"/>
            </a:pPr>
            <a:r>
              <a:rPr dirty="0"/>
              <a:t>A) </a:t>
            </a:r>
            <a:r>
              <a:rPr dirty="0" err="1"/>
              <a:t>Rischio</a:t>
            </a:r>
            <a:r>
              <a:rPr dirty="0"/>
              <a:t> di </a:t>
            </a:r>
            <a:r>
              <a:rPr dirty="0" err="1"/>
              <a:t>tromboembolismo</a:t>
            </a:r>
            <a:r>
              <a:rPr dirty="0"/>
              <a:t> </a:t>
            </a:r>
            <a:r>
              <a:rPr dirty="0" err="1"/>
              <a:t>elevato</a:t>
            </a:r>
            <a:r>
              <a:rPr dirty="0"/>
              <a:t>. </a:t>
            </a:r>
          </a:p>
          <a:p>
            <a:pPr>
              <a:defRPr sz="2000"/>
            </a:pPr>
            <a:r>
              <a:rPr dirty="0" err="1"/>
              <a:t>Pazienti</a:t>
            </a:r>
            <a:r>
              <a:rPr dirty="0"/>
              <a:t> con: </a:t>
            </a:r>
          </a:p>
          <a:p>
            <a:pPr marL="342900" indent="-342900">
              <a:buSzPct val="100000"/>
              <a:buFont typeface="Arial"/>
              <a:buChar char="•"/>
              <a:defRPr sz="2000"/>
            </a:pPr>
            <a:r>
              <a:rPr dirty="0" err="1"/>
              <a:t>Protesi</a:t>
            </a:r>
            <a:r>
              <a:rPr dirty="0"/>
              <a:t> </a:t>
            </a:r>
            <a:r>
              <a:rPr dirty="0" err="1"/>
              <a:t>meccanica</a:t>
            </a:r>
            <a:r>
              <a:rPr dirty="0"/>
              <a:t> </a:t>
            </a:r>
            <a:r>
              <a:rPr dirty="0" err="1"/>
              <a:t>mitralica</a:t>
            </a:r>
            <a:r>
              <a:rPr dirty="0"/>
              <a:t>. </a:t>
            </a:r>
          </a:p>
          <a:p>
            <a:pPr marL="342900" indent="-342900">
              <a:buSzPct val="100000"/>
              <a:buFont typeface="Arial"/>
              <a:buChar char="•"/>
              <a:defRPr sz="2000"/>
            </a:pPr>
            <a:r>
              <a:rPr dirty="0" err="1"/>
              <a:t>Protesi</a:t>
            </a:r>
            <a:r>
              <a:rPr dirty="0"/>
              <a:t> </a:t>
            </a:r>
            <a:r>
              <a:rPr dirty="0" err="1"/>
              <a:t>meccanica</a:t>
            </a:r>
            <a:r>
              <a:rPr dirty="0"/>
              <a:t> </a:t>
            </a:r>
            <a:r>
              <a:rPr dirty="0" err="1"/>
              <a:t>aortica</a:t>
            </a:r>
            <a:r>
              <a:rPr dirty="0"/>
              <a:t> non </a:t>
            </a:r>
            <a:r>
              <a:rPr dirty="0" err="1"/>
              <a:t>recente</a:t>
            </a:r>
            <a:r>
              <a:rPr dirty="0"/>
              <a:t> o </a:t>
            </a:r>
            <a:r>
              <a:rPr dirty="0" err="1"/>
              <a:t>associata</a:t>
            </a:r>
            <a:r>
              <a:rPr dirty="0"/>
              <a:t> a </a:t>
            </a:r>
            <a:r>
              <a:rPr dirty="0" err="1"/>
              <a:t>fibrillazione</a:t>
            </a:r>
            <a:r>
              <a:rPr dirty="0"/>
              <a:t> </a:t>
            </a:r>
            <a:r>
              <a:rPr dirty="0" err="1"/>
              <a:t>atriale</a:t>
            </a:r>
            <a:r>
              <a:rPr dirty="0"/>
              <a:t>. </a:t>
            </a:r>
          </a:p>
          <a:p>
            <a:pPr marL="342900" indent="-342900">
              <a:buSzPct val="100000"/>
              <a:buFont typeface="Arial"/>
              <a:buChar char="•"/>
              <a:defRPr sz="2000"/>
            </a:pPr>
            <a:r>
              <a:rPr dirty="0" err="1"/>
              <a:t>Protesi</a:t>
            </a:r>
            <a:r>
              <a:rPr dirty="0"/>
              <a:t> </a:t>
            </a:r>
            <a:r>
              <a:rPr dirty="0" err="1"/>
              <a:t>valvolare</a:t>
            </a:r>
            <a:r>
              <a:rPr dirty="0"/>
              <a:t> con </a:t>
            </a:r>
            <a:r>
              <a:rPr dirty="0" err="1"/>
              <a:t>pregresso</a:t>
            </a:r>
            <a:r>
              <a:rPr dirty="0"/>
              <a:t> TE </a:t>
            </a:r>
            <a:r>
              <a:rPr dirty="0" err="1"/>
              <a:t>arterioso</a:t>
            </a:r>
            <a:r>
              <a:rPr dirty="0"/>
              <a:t>. </a:t>
            </a:r>
          </a:p>
          <a:p>
            <a:pPr marL="342900" indent="-342900">
              <a:buSzPct val="100000"/>
              <a:buFont typeface="Arial"/>
              <a:buChar char="•"/>
              <a:defRPr sz="2000"/>
            </a:pPr>
            <a:r>
              <a:rPr dirty="0" err="1"/>
              <a:t>Fibrillazione</a:t>
            </a:r>
            <a:r>
              <a:rPr dirty="0"/>
              <a:t> </a:t>
            </a:r>
            <a:r>
              <a:rPr lang="it-IT" dirty="0"/>
              <a:t>a</a:t>
            </a:r>
            <a:r>
              <a:rPr dirty="0" err="1"/>
              <a:t>triale</a:t>
            </a:r>
            <a:r>
              <a:rPr dirty="0"/>
              <a:t> + </a:t>
            </a:r>
            <a:r>
              <a:rPr dirty="0" err="1"/>
              <a:t>pregresso</a:t>
            </a:r>
            <a:r>
              <a:rPr dirty="0"/>
              <a:t> TE </a:t>
            </a:r>
            <a:r>
              <a:rPr dirty="0" err="1"/>
              <a:t>arterioso</a:t>
            </a:r>
            <a:r>
              <a:rPr dirty="0"/>
              <a:t> o </a:t>
            </a:r>
            <a:r>
              <a:rPr dirty="0" err="1"/>
              <a:t>valvulopatia</a:t>
            </a:r>
            <a:r>
              <a:rPr dirty="0"/>
              <a:t> </a:t>
            </a:r>
            <a:r>
              <a:rPr dirty="0" err="1"/>
              <a:t>mitralica</a:t>
            </a:r>
            <a:r>
              <a:rPr dirty="0"/>
              <a:t>.</a:t>
            </a:r>
          </a:p>
          <a:p>
            <a:pPr marL="342900" indent="-342900">
              <a:buSzPct val="100000"/>
              <a:buFont typeface="Arial"/>
              <a:buChar char="•"/>
              <a:defRPr sz="2000"/>
            </a:pPr>
            <a:r>
              <a:rPr dirty="0" err="1"/>
              <a:t>Tromboembolismo</a:t>
            </a:r>
            <a:r>
              <a:rPr dirty="0"/>
              <a:t> </a:t>
            </a:r>
            <a:r>
              <a:rPr dirty="0" err="1"/>
              <a:t>venoso</a:t>
            </a:r>
            <a:r>
              <a:rPr dirty="0"/>
              <a:t> </a:t>
            </a:r>
            <a:r>
              <a:rPr dirty="0" err="1"/>
              <a:t>recente</a:t>
            </a:r>
            <a:r>
              <a:rPr dirty="0"/>
              <a:t> (&lt;1 </a:t>
            </a:r>
            <a:r>
              <a:rPr dirty="0" err="1"/>
              <a:t>mese</a:t>
            </a:r>
            <a:r>
              <a:rPr dirty="0"/>
              <a:t>) </a:t>
            </a:r>
          </a:p>
          <a:p>
            <a:pPr marL="342900" indent="-342900">
              <a:buSzPct val="100000"/>
              <a:buChar char="-"/>
              <a:defRPr sz="2000"/>
            </a:pPr>
            <a:endParaRPr dirty="0"/>
          </a:p>
          <a:p>
            <a:pPr>
              <a:defRPr sz="2000"/>
            </a:pPr>
            <a:r>
              <a:rPr dirty="0"/>
              <a:t>B) </a:t>
            </a:r>
            <a:r>
              <a:rPr dirty="0" err="1"/>
              <a:t>Rischio</a:t>
            </a:r>
            <a:r>
              <a:rPr dirty="0"/>
              <a:t> di </a:t>
            </a:r>
            <a:r>
              <a:rPr dirty="0" err="1"/>
              <a:t>tromboembolismo</a:t>
            </a:r>
            <a:r>
              <a:rPr dirty="0"/>
              <a:t> basso-moderato. </a:t>
            </a:r>
          </a:p>
          <a:p>
            <a:pPr>
              <a:defRPr sz="2000"/>
            </a:pPr>
            <a:r>
              <a:rPr dirty="0" err="1"/>
              <a:t>Tutti</a:t>
            </a:r>
            <a:r>
              <a:rPr dirty="0"/>
              <a:t> </a:t>
            </a:r>
            <a:r>
              <a:rPr dirty="0" err="1"/>
              <a:t>gli</a:t>
            </a:r>
            <a:r>
              <a:rPr dirty="0"/>
              <a:t> </a:t>
            </a:r>
            <a:r>
              <a:rPr dirty="0" err="1"/>
              <a:t>altri</a:t>
            </a:r>
            <a:r>
              <a:rPr dirty="0"/>
              <a:t> </a:t>
            </a:r>
            <a:r>
              <a:rPr dirty="0" err="1"/>
              <a:t>pazienti</a:t>
            </a:r>
            <a:r>
              <a:rPr dirty="0"/>
              <a:t> in TAO.  In </a:t>
            </a:r>
            <a:r>
              <a:rPr dirty="0" err="1"/>
              <a:t>particolare</a:t>
            </a:r>
            <a:r>
              <a:rPr dirty="0"/>
              <a:t>: </a:t>
            </a:r>
          </a:p>
          <a:p>
            <a:pPr marL="342900" indent="-342900">
              <a:buSzPct val="100000"/>
              <a:buFont typeface="Arial"/>
              <a:buChar char="•"/>
              <a:defRPr sz="2000"/>
            </a:pPr>
            <a:r>
              <a:rPr dirty="0"/>
              <a:t> </a:t>
            </a:r>
            <a:r>
              <a:rPr dirty="0" err="1"/>
              <a:t>Protesi</a:t>
            </a:r>
            <a:r>
              <a:rPr dirty="0"/>
              <a:t> </a:t>
            </a:r>
            <a:r>
              <a:rPr dirty="0" err="1"/>
              <a:t>meccaniche</a:t>
            </a:r>
            <a:r>
              <a:rPr dirty="0"/>
              <a:t> </a:t>
            </a:r>
            <a:r>
              <a:rPr dirty="0" err="1"/>
              <a:t>aortiche</a:t>
            </a:r>
            <a:r>
              <a:rPr dirty="0"/>
              <a:t> di </a:t>
            </a:r>
            <a:r>
              <a:rPr dirty="0" err="1"/>
              <a:t>nuova</a:t>
            </a:r>
            <a:r>
              <a:rPr dirty="0"/>
              <a:t> </a:t>
            </a:r>
            <a:r>
              <a:rPr dirty="0" err="1"/>
              <a:t>generazione</a:t>
            </a:r>
            <a:r>
              <a:rPr dirty="0"/>
              <a:t> </a:t>
            </a:r>
          </a:p>
          <a:p>
            <a:pPr marL="342900" indent="-342900">
              <a:buSzPct val="100000"/>
              <a:buFont typeface="Arial"/>
              <a:buChar char="•"/>
              <a:defRPr sz="2000"/>
            </a:pPr>
            <a:r>
              <a:rPr dirty="0"/>
              <a:t> </a:t>
            </a:r>
            <a:r>
              <a:rPr dirty="0" err="1"/>
              <a:t>Fibrillazione</a:t>
            </a:r>
            <a:r>
              <a:rPr dirty="0"/>
              <a:t> </a:t>
            </a:r>
            <a:r>
              <a:rPr dirty="0" err="1"/>
              <a:t>atriale</a:t>
            </a:r>
            <a:r>
              <a:rPr dirty="0"/>
              <a:t> non </a:t>
            </a:r>
            <a:r>
              <a:rPr dirty="0" err="1"/>
              <a:t>valvolare</a:t>
            </a:r>
            <a:r>
              <a:rPr dirty="0"/>
              <a:t> </a:t>
            </a:r>
          </a:p>
          <a:p>
            <a:pPr marL="342900" indent="-342900">
              <a:buSzPct val="100000"/>
              <a:buFont typeface="Arial"/>
              <a:buChar char="•"/>
              <a:defRPr sz="2000"/>
            </a:pPr>
            <a:r>
              <a:rPr dirty="0"/>
              <a:t> </a:t>
            </a:r>
            <a:r>
              <a:rPr dirty="0" err="1"/>
              <a:t>Trombosi</a:t>
            </a:r>
            <a:r>
              <a:rPr dirty="0"/>
              <a:t> </a:t>
            </a:r>
            <a:r>
              <a:rPr dirty="0" err="1"/>
              <a:t>venosa</a:t>
            </a:r>
            <a:r>
              <a:rPr dirty="0"/>
              <a:t> </a:t>
            </a:r>
            <a:r>
              <a:rPr dirty="0" err="1"/>
              <a:t>profonda</a:t>
            </a:r>
            <a:r>
              <a:rPr dirty="0"/>
              <a:t> non </a:t>
            </a:r>
            <a:r>
              <a:rPr dirty="0" err="1"/>
              <a:t>recente</a:t>
            </a:r>
            <a:r>
              <a:rPr dirty="0"/>
              <a:t> (&gt; 3 </a:t>
            </a:r>
            <a:r>
              <a:rPr dirty="0" err="1"/>
              <a:t>mesi</a:t>
            </a:r>
            <a:r>
              <a:rPr dirty="0"/>
              <a:t>)</a:t>
            </a:r>
          </a:p>
        </p:txBody>
      </p:sp>
      <p:sp>
        <p:nvSpPr>
          <p:cNvPr id="904" name="Esistono varie classificazioni per il rischio tromboembolico"/>
          <p:cNvSpPr txBox="1"/>
          <p:nvPr/>
        </p:nvSpPr>
        <p:spPr>
          <a:xfrm>
            <a:off x="323527" y="191524"/>
            <a:ext cx="7273490"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u="sng">
                <a:solidFill>
                  <a:srgbClr val="002060"/>
                </a:solidFill>
              </a:defRPr>
            </a:lvl1pPr>
          </a:lstStyle>
          <a:p>
            <a:r>
              <a:t>Esistono varie classificazioni per il rischio tromboembolico</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925" name="Raccomandazioni TAO nella  Trombosi Venosa Profonda"/>
          <p:cNvSpPr txBox="1">
            <a:spLocks noGrp="1"/>
          </p:cNvSpPr>
          <p:nvPr>
            <p:ph type="title"/>
          </p:nvPr>
        </p:nvSpPr>
        <p:spPr>
          <a:xfrm>
            <a:off x="683568" y="116632"/>
            <a:ext cx="7772401" cy="1143001"/>
          </a:xfrm>
          <a:prstGeom prst="rect">
            <a:avLst/>
          </a:prstGeom>
        </p:spPr>
        <p:txBody>
          <a:bodyPr/>
          <a:lstStyle/>
          <a:p>
            <a:pPr>
              <a:defRPr sz="3200">
                <a:solidFill>
                  <a:srgbClr val="0D0D0D"/>
                </a:solidFill>
              </a:defRPr>
            </a:pPr>
            <a:r>
              <a:t>Raccomandazioni TAO nella</a:t>
            </a:r>
            <a:br/>
            <a:r>
              <a:t> Trombosi Venosa Profonda</a:t>
            </a:r>
          </a:p>
        </p:txBody>
      </p:sp>
      <p:sp>
        <p:nvSpPr>
          <p:cNvPr id="926" name="TAO (2-3 INR) 3 mesi se =…"/>
          <p:cNvSpPr txBox="1">
            <a:spLocks noGrp="1"/>
          </p:cNvSpPr>
          <p:nvPr>
            <p:ph type="body" idx="1"/>
          </p:nvPr>
        </p:nvSpPr>
        <p:spPr>
          <a:xfrm>
            <a:off x="539551" y="1628799"/>
            <a:ext cx="7772401" cy="4114801"/>
          </a:xfrm>
          <a:prstGeom prst="rect">
            <a:avLst/>
          </a:prstGeom>
        </p:spPr>
        <p:txBody>
          <a:bodyPr/>
          <a:lstStyle/>
          <a:p>
            <a:pPr>
              <a:spcBef>
                <a:spcPts val="500"/>
              </a:spcBef>
              <a:buSzTx/>
              <a:buNone/>
              <a:defRPr sz="2400">
                <a:solidFill>
                  <a:srgbClr val="0D0D0D"/>
                </a:solidFill>
              </a:defRPr>
            </a:pPr>
            <a:r>
              <a:t>TAO (2-3 INR) 3 mesi se =</a:t>
            </a:r>
            <a:endParaRPr sz="2000"/>
          </a:p>
          <a:p>
            <a:pPr>
              <a:spcBef>
                <a:spcPts val="500"/>
              </a:spcBef>
              <a:buClr>
                <a:srgbClr val="000000"/>
              </a:buClr>
              <a:buSzPct val="150000"/>
              <a:defRPr sz="2400">
                <a:solidFill>
                  <a:srgbClr val="0D0D0D"/>
                </a:solidFill>
              </a:defRPr>
            </a:pPr>
            <a:r>
              <a:t>TVP distale isolata (idiopatica o secondaria)</a:t>
            </a:r>
          </a:p>
          <a:p>
            <a:pPr>
              <a:spcBef>
                <a:spcPts val="500"/>
              </a:spcBef>
              <a:buClr>
                <a:srgbClr val="000000"/>
              </a:buClr>
              <a:buSzPct val="150000"/>
              <a:defRPr sz="2400">
                <a:solidFill>
                  <a:srgbClr val="0D0D0D"/>
                </a:solidFill>
              </a:defRPr>
            </a:pPr>
            <a:r>
              <a:t>TEV secondaria a causa rimossa (recidive ~ 4%)</a:t>
            </a:r>
          </a:p>
          <a:p>
            <a:pPr>
              <a:buClr>
                <a:srgbClr val="000000"/>
              </a:buClr>
              <a:buSzPct val="150000"/>
              <a:defRPr sz="2400">
                <a:solidFill>
                  <a:srgbClr val="0D0D0D"/>
                </a:solidFill>
              </a:defRPr>
            </a:pPr>
            <a:endParaRPr/>
          </a:p>
          <a:p>
            <a:pPr>
              <a:spcBef>
                <a:spcPts val="500"/>
              </a:spcBef>
              <a:buSzTx/>
              <a:buNone/>
              <a:defRPr sz="2400">
                <a:solidFill>
                  <a:srgbClr val="0D0D0D"/>
                </a:solidFill>
              </a:defRPr>
            </a:pPr>
            <a:r>
              <a:t>TAO (2-3 INR) indefinita se =</a:t>
            </a:r>
          </a:p>
          <a:p>
            <a:pPr>
              <a:spcBef>
                <a:spcPts val="500"/>
              </a:spcBef>
              <a:buClr>
                <a:srgbClr val="000000"/>
              </a:buClr>
              <a:buSzPct val="150000"/>
              <a:defRPr sz="2400">
                <a:solidFill>
                  <a:srgbClr val="0D0D0D"/>
                </a:solidFill>
              </a:defRPr>
            </a:pPr>
            <a:r>
              <a:t>Una TEV secondaria a causa permanente (cancro, sindrome aFL)</a:t>
            </a:r>
          </a:p>
          <a:p>
            <a:pPr>
              <a:spcBef>
                <a:spcPts val="500"/>
              </a:spcBef>
              <a:buClr>
                <a:srgbClr val="000000"/>
              </a:buClr>
              <a:buSzPct val="150000"/>
              <a:defRPr sz="2400">
                <a:solidFill>
                  <a:srgbClr val="0D0D0D"/>
                </a:solidFill>
              </a:defRPr>
            </a:pPr>
            <a:r>
              <a:t>Due o più eventi</a:t>
            </a:r>
          </a:p>
          <a:p>
            <a:pPr marL="742950" lvl="1" indent="-285750">
              <a:spcBef>
                <a:spcPts val="300"/>
              </a:spcBef>
              <a:buClr>
                <a:srgbClr val="000000"/>
              </a:buClr>
              <a:buSzPct val="150000"/>
              <a:defRPr sz="1600">
                <a:solidFill>
                  <a:srgbClr val="0D0D0D"/>
                </a:solidFill>
              </a:defRPr>
            </a:pPr>
            <a:r>
              <a:t>Valutare Rischio emorragico individuale</a:t>
            </a:r>
            <a:endParaRPr sz="2800"/>
          </a:p>
          <a:p>
            <a:pPr marL="742950" lvl="1" indent="-285750">
              <a:spcBef>
                <a:spcPts val="300"/>
              </a:spcBef>
              <a:buClr>
                <a:srgbClr val="000000"/>
              </a:buClr>
              <a:buSzPct val="150000"/>
              <a:defRPr sz="1600">
                <a:solidFill>
                  <a:srgbClr val="0D0D0D"/>
                </a:solidFill>
              </a:defRPr>
            </a:pPr>
            <a:r>
              <a:t>Valutare le preferenze individuali</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05" name="Rettangolo"/>
          <p:cNvSpPr/>
          <p:nvPr/>
        </p:nvSpPr>
        <p:spPr>
          <a:xfrm>
            <a:off x="792162" y="1363662"/>
            <a:ext cx="7677151" cy="4775201"/>
          </a:xfrm>
          <a:prstGeom prst="rect">
            <a:avLst/>
          </a:prstGeom>
          <a:solidFill>
            <a:srgbClr val="1F497D"/>
          </a:solidFill>
          <a:ln w="28575">
            <a:solidFill>
              <a:schemeClr val="accent2"/>
            </a:solidFill>
            <a:miter/>
          </a:ln>
        </p:spPr>
        <p:txBody>
          <a:bodyPr lIns="45719" rIns="45719" anchor="ctr"/>
          <a:lstStyle/>
          <a:p>
            <a:endParaRPr/>
          </a:p>
        </p:txBody>
      </p:sp>
      <p:sp>
        <p:nvSpPr>
          <p:cNvPr id="406" name="I Farmaci"/>
          <p:cNvSpPr txBox="1">
            <a:spLocks noGrp="1"/>
          </p:cNvSpPr>
          <p:nvPr>
            <p:ph type="title"/>
          </p:nvPr>
        </p:nvSpPr>
        <p:spPr>
          <a:xfrm>
            <a:off x="179511" y="260647"/>
            <a:ext cx="8686801" cy="1143001"/>
          </a:xfrm>
          <a:prstGeom prst="rect">
            <a:avLst/>
          </a:prstGeom>
        </p:spPr>
        <p:txBody>
          <a:bodyPr/>
          <a:lstStyle/>
          <a:p>
            <a:r>
              <a:t>I Farmaci</a:t>
            </a:r>
          </a:p>
        </p:txBody>
      </p:sp>
      <p:pic>
        <p:nvPicPr>
          <p:cNvPr id="407" name="image6.png" descr="image6.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35696" y="1676400"/>
            <a:ext cx="5486401" cy="4191001"/>
          </a:xfrm>
          <a:prstGeom prst="rect">
            <a:avLst/>
          </a:prstGeom>
          <a:ln w="12700">
            <a:miter lim="400000"/>
          </a:ln>
        </p:spPr>
      </p:pic>
      <p:sp>
        <p:nvSpPr>
          <p:cNvPr id="408"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83" name="Classificazione per il rischio tromboembolico"/>
          <p:cNvSpPr txBox="1"/>
          <p:nvPr/>
        </p:nvSpPr>
        <p:spPr>
          <a:xfrm>
            <a:off x="942644" y="140724"/>
            <a:ext cx="6742024"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u="sng">
                <a:latin typeface="Arial Rounded MT Bold"/>
                <a:ea typeface="Arial Rounded MT Bold"/>
                <a:cs typeface="Arial Rounded MT Bold"/>
                <a:sym typeface="Arial Rounded MT Bold"/>
              </a:defRPr>
            </a:lvl1pPr>
          </a:lstStyle>
          <a:p>
            <a:r>
              <a:t>Classificazione per il rischio tromboembolico</a:t>
            </a:r>
          </a:p>
        </p:txBody>
      </p:sp>
      <p:sp>
        <p:nvSpPr>
          <p:cNvPr id="884" name="A) Rischio di tromboembolismo elevato.…"/>
          <p:cNvSpPr txBox="1"/>
          <p:nvPr/>
        </p:nvSpPr>
        <p:spPr>
          <a:xfrm>
            <a:off x="172089" y="1727712"/>
            <a:ext cx="6641938" cy="2313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u="sng">
                <a:latin typeface="Arial Rounded MT Bold"/>
                <a:ea typeface="Arial Rounded MT Bold"/>
                <a:cs typeface="Arial Rounded MT Bold"/>
                <a:sym typeface="Arial Rounded MT Bold"/>
              </a:defRPr>
            </a:pPr>
            <a:r>
              <a:t>A) Rischio di tromboembolismo elevato. </a:t>
            </a:r>
          </a:p>
          <a:p>
            <a:r>
              <a:t>Pazienti con: </a:t>
            </a:r>
          </a:p>
          <a:p>
            <a:r>
              <a:t>- Protesi meccanica mitralica. </a:t>
            </a:r>
          </a:p>
          <a:p>
            <a:r>
              <a:t>- Protesi meccanica aortica non recente o associata a fibrillazione atriale. </a:t>
            </a:r>
          </a:p>
          <a:p>
            <a:r>
              <a:t>- Protesi valvolare con pregresso TE arterioso. </a:t>
            </a:r>
          </a:p>
          <a:p>
            <a:r>
              <a:t>- Fibrillazione atriale + pregresso TE arterioso o valvulopatia mitralica. </a:t>
            </a:r>
          </a:p>
          <a:p>
            <a:r>
              <a:t>- Tromboembolismo venoso recente (&lt;1 mese) </a:t>
            </a:r>
          </a:p>
        </p:txBody>
      </p:sp>
      <p:sp>
        <p:nvSpPr>
          <p:cNvPr id="885" name="B) Rischio di tromboembolismo basso-moderato.…"/>
          <p:cNvSpPr txBox="1"/>
          <p:nvPr/>
        </p:nvSpPr>
        <p:spPr>
          <a:xfrm>
            <a:off x="145727" y="4561594"/>
            <a:ext cx="6694662" cy="1475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u="sng">
                <a:latin typeface="Arial Rounded MT Bold"/>
                <a:ea typeface="Arial Rounded MT Bold"/>
                <a:cs typeface="Arial Rounded MT Bold"/>
                <a:sym typeface="Arial Rounded MT Bold"/>
              </a:defRPr>
            </a:pPr>
            <a:r>
              <a:t>B) Rischio di tromboembolismo basso-moderato. </a:t>
            </a:r>
          </a:p>
          <a:p>
            <a:r>
              <a:t>Tutti gli altri pazienti in TAO. In particolare: </a:t>
            </a:r>
          </a:p>
          <a:p>
            <a:r>
              <a:t> - Protesi meccaniche aortiche di nuova generazione </a:t>
            </a:r>
          </a:p>
          <a:p>
            <a:r>
              <a:t> - Fibrillazione atriale non valvolare </a:t>
            </a:r>
          </a:p>
          <a:p>
            <a:r>
              <a:t> - Trombosi venosa profonda - breve lungo periodo</a:t>
            </a:r>
          </a:p>
        </p:txBody>
      </p:sp>
      <p:sp>
        <p:nvSpPr>
          <p:cNvPr id="886"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
        <p:nvSpPr>
          <p:cNvPr id="887" name="Range terapeutico"/>
          <p:cNvSpPr txBox="1"/>
          <p:nvPr/>
        </p:nvSpPr>
        <p:spPr>
          <a:xfrm>
            <a:off x="6724174" y="1194568"/>
            <a:ext cx="2147253"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Arial Rounded MT Bold"/>
                <a:ea typeface="Arial Rounded MT Bold"/>
                <a:cs typeface="Arial Rounded MT Bold"/>
                <a:sym typeface="Arial Rounded MT Bold"/>
              </a:defRPr>
            </a:lvl1pPr>
          </a:lstStyle>
          <a:p>
            <a:r>
              <a:t>Range terapeutico</a:t>
            </a:r>
          </a:p>
        </p:txBody>
      </p:sp>
      <p:sp>
        <p:nvSpPr>
          <p:cNvPr id="888" name="INR 2,0 – 3,0"/>
          <p:cNvSpPr txBox="1"/>
          <p:nvPr/>
        </p:nvSpPr>
        <p:spPr>
          <a:xfrm>
            <a:off x="6961926" y="5069594"/>
            <a:ext cx="1671748"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lvl1pPr>
          </a:lstStyle>
          <a:p>
            <a:r>
              <a:t>INR 2,0 – 3,0</a:t>
            </a:r>
          </a:p>
        </p:txBody>
      </p:sp>
      <p:sp>
        <p:nvSpPr>
          <p:cNvPr id="889" name="INR 2,5 -3,5"/>
          <p:cNvSpPr txBox="1"/>
          <p:nvPr/>
        </p:nvSpPr>
        <p:spPr>
          <a:xfrm>
            <a:off x="7025625" y="2654812"/>
            <a:ext cx="154435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lvl1pPr>
          </a:lstStyle>
          <a:p>
            <a:r>
              <a:t>INR 2,5 -3,5</a:t>
            </a:r>
          </a:p>
        </p:txBody>
      </p:sp>
      <p:sp>
        <p:nvSpPr>
          <p:cNvPr id="890" name="Linea"/>
          <p:cNvSpPr/>
          <p:nvPr/>
        </p:nvSpPr>
        <p:spPr>
          <a:xfrm flipV="1">
            <a:off x="6825821" y="1797685"/>
            <a:ext cx="1" cy="2173995"/>
          </a:xfrm>
          <a:prstGeom prst="line">
            <a:avLst/>
          </a:prstGeom>
          <a:ln w="25400">
            <a:solidFill>
              <a:schemeClr val="accent1"/>
            </a:solidFill>
          </a:ln>
          <a:effectLst>
            <a:outerShdw blurRad="38100" dist="20000" dir="5400000" rotWithShape="0">
              <a:srgbClr val="000000">
                <a:alpha val="38000"/>
              </a:srgbClr>
            </a:outerShdw>
          </a:effectLst>
        </p:spPr>
        <p:txBody>
          <a:bodyPr lIns="45719" rIns="45719"/>
          <a:lstStyle/>
          <a:p>
            <a:endParaRPr/>
          </a:p>
        </p:txBody>
      </p:sp>
      <p:sp>
        <p:nvSpPr>
          <p:cNvPr id="891" name="Linea"/>
          <p:cNvSpPr/>
          <p:nvPr/>
        </p:nvSpPr>
        <p:spPr>
          <a:xfrm flipV="1">
            <a:off x="6825821" y="4561594"/>
            <a:ext cx="1" cy="1475741"/>
          </a:xfrm>
          <a:prstGeom prst="line">
            <a:avLst/>
          </a:prstGeom>
          <a:ln w="25400">
            <a:solidFill>
              <a:schemeClr val="accent1"/>
            </a:solidFill>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893" name="Incidenza di eventi emorragici in…"/>
          <p:cNvSpPr txBox="1"/>
          <p:nvPr/>
        </p:nvSpPr>
        <p:spPr>
          <a:xfrm>
            <a:off x="539552" y="116632"/>
            <a:ext cx="7032274"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a:pPr>
            <a:r>
              <a:t>Incidenza di eventi emorragici in </a:t>
            </a:r>
          </a:p>
          <a:p>
            <a:pPr>
              <a:defRPr sz="2800"/>
            </a:pPr>
            <a:r>
              <a:t>relazione ai valori di INR</a:t>
            </a:r>
          </a:p>
        </p:txBody>
      </p:sp>
      <p:sp>
        <p:nvSpPr>
          <p:cNvPr id="894" name="INR    % pazienti/anno…"/>
          <p:cNvSpPr/>
          <p:nvPr/>
        </p:nvSpPr>
        <p:spPr>
          <a:xfrm>
            <a:off x="323528" y="1268759"/>
            <a:ext cx="6715172" cy="2161541"/>
          </a:xfrm>
          <a:prstGeom prst="rect">
            <a:avLst/>
          </a:prstGeom>
          <a:ln w="38100">
            <a:solidFill>
              <a:srgbClr val="0F253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INR 			% pazienti/anno</a:t>
            </a:r>
          </a:p>
          <a:p>
            <a:r>
              <a:t>&lt; 2.0 			7.7</a:t>
            </a:r>
          </a:p>
          <a:p>
            <a:r>
              <a:rPr sz="2300">
                <a:solidFill>
                  <a:srgbClr val="FF2600"/>
                </a:solidFill>
              </a:rPr>
              <a:t>2.0-2.9 </a:t>
            </a:r>
            <a:r>
              <a:rPr>
                <a:solidFill>
                  <a:srgbClr val="FF2600"/>
                </a:solidFill>
              </a:rPr>
              <a:t>	</a:t>
            </a:r>
            <a:r>
              <a:t>		4.8</a:t>
            </a:r>
          </a:p>
          <a:p>
            <a:r>
              <a:t>3.0-4.4 			9.5</a:t>
            </a:r>
          </a:p>
          <a:p>
            <a:r>
              <a:t>4.5-6.9 			40.5</a:t>
            </a:r>
          </a:p>
          <a:p>
            <a:r>
              <a:t>&gt;7.0 			200</a:t>
            </a:r>
          </a:p>
          <a:p>
            <a:r>
              <a:t>				</a:t>
            </a:r>
            <a:r>
              <a:rPr sz="1400"/>
              <a:t>Studio ISCOAT, Lancet 1996</a:t>
            </a:r>
          </a:p>
        </p:txBody>
      </p:sp>
      <p:pic>
        <p:nvPicPr>
          <p:cNvPr id="895" name="image82.png" descr="image8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1000" y="3385451"/>
            <a:ext cx="5772372" cy="3522846"/>
          </a:xfrm>
          <a:prstGeom prst="rect">
            <a:avLst/>
          </a:prstGeom>
          <a:ln w="12700">
            <a:miter lim="400000"/>
          </a:ln>
        </p:spPr>
      </p:pic>
      <p:sp>
        <p:nvSpPr>
          <p:cNvPr id="896" name="Rischio…."/>
          <p:cNvSpPr txBox="1"/>
          <p:nvPr/>
        </p:nvSpPr>
        <p:spPr>
          <a:xfrm>
            <a:off x="6422504" y="119021"/>
            <a:ext cx="2040395" cy="713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4000"/>
            </a:pPr>
            <a:r>
              <a:t>Rischio….</a:t>
            </a:r>
          </a:p>
        </p:txBody>
      </p:sp>
      <p:sp>
        <p:nvSpPr>
          <p:cNvPr id="897" name="Freccia"/>
          <p:cNvSpPr/>
          <p:nvPr/>
        </p:nvSpPr>
        <p:spPr>
          <a:xfrm>
            <a:off x="1466850" y="4377958"/>
            <a:ext cx="1835150" cy="1270001"/>
          </a:xfrm>
          <a:prstGeom prst="rightArrow">
            <a:avLst>
              <a:gd name="adj1" fmla="val 32000"/>
              <a:gd name="adj2" fmla="val 64000"/>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898"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9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5" grpId="0" animBg="1" advAuto="0"/>
      <p:bldP spid="897"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900" name="image83.png" descr="image83.png"/>
          <p:cNvPicPr>
            <a:picLocks noChangeAspect="1"/>
          </p:cNvPicPr>
          <p:nvPr/>
        </p:nvPicPr>
        <p:blipFill>
          <a:blip r:embed="rId3"/>
          <a:stretch>
            <a:fillRect/>
          </a:stretch>
        </p:blipFill>
        <p:spPr>
          <a:xfrm>
            <a:off x="489739" y="368338"/>
            <a:ext cx="8164522" cy="6121324"/>
          </a:xfrm>
          <a:prstGeom prst="rect">
            <a:avLst/>
          </a:prstGeom>
          <a:ln w="12700">
            <a:miter lim="400000"/>
          </a:ln>
        </p:spPr>
      </p:pic>
      <p:sp>
        <p:nvSpPr>
          <p:cNvPr id="901"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931" name="Valutazione del rischio embolico e del rischio emorragico…"/>
          <p:cNvSpPr txBox="1"/>
          <p:nvPr/>
        </p:nvSpPr>
        <p:spPr>
          <a:xfrm>
            <a:off x="323527" y="2924943"/>
            <a:ext cx="8239278"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2800">
                <a:effectLst>
                  <a:outerShdw blurRad="38100" dist="38100" dir="2700000" rotWithShape="0">
                    <a:srgbClr val="000000">
                      <a:alpha val="43137"/>
                    </a:srgbClr>
                  </a:outerShdw>
                </a:effectLst>
              </a:defRPr>
            </a:pPr>
            <a:r>
              <a:rPr lang="it-IT" dirty="0"/>
              <a:t>Dipende dalla v</a:t>
            </a:r>
            <a:r>
              <a:rPr dirty="0" err="1"/>
              <a:t>alutazione</a:t>
            </a:r>
            <a:r>
              <a:rPr dirty="0"/>
              <a:t> del </a:t>
            </a:r>
            <a:r>
              <a:rPr dirty="0" err="1"/>
              <a:t>rischio</a:t>
            </a:r>
            <a:r>
              <a:rPr dirty="0"/>
              <a:t> </a:t>
            </a:r>
            <a:r>
              <a:rPr dirty="0" err="1"/>
              <a:t>embolico</a:t>
            </a:r>
            <a:r>
              <a:rPr dirty="0"/>
              <a:t> e del </a:t>
            </a:r>
            <a:r>
              <a:rPr dirty="0" err="1"/>
              <a:t>rischio</a:t>
            </a:r>
            <a:r>
              <a:rPr dirty="0"/>
              <a:t> </a:t>
            </a:r>
            <a:r>
              <a:rPr dirty="0" err="1"/>
              <a:t>emorragic</a:t>
            </a:r>
            <a:r>
              <a:rPr lang="it-IT" dirty="0"/>
              <a:t>o.</a:t>
            </a:r>
            <a:endParaRPr dirty="0"/>
          </a:p>
        </p:txBody>
      </p:sp>
      <p:sp>
        <p:nvSpPr>
          <p:cNvPr id="932"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
        <p:nvSpPr>
          <p:cNvPr id="933" name="Nella fibrillazione atriale la terapia anticoagulante viene sempre prescritta?"/>
          <p:cNvSpPr txBox="1"/>
          <p:nvPr/>
        </p:nvSpPr>
        <p:spPr>
          <a:xfrm>
            <a:off x="452361" y="1194904"/>
            <a:ext cx="8239278" cy="447040"/>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100">
                <a:solidFill>
                  <a:srgbClr val="FFFFFF"/>
                </a:solidFill>
              </a:defRPr>
            </a:lvl1pPr>
          </a:lstStyle>
          <a:p>
            <a:r>
              <a:t>Nella fibrillazione atriale la terapia anticoagulante viene sempre prescritta?</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935" name="Rischio annuale di complicanze…"/>
          <p:cNvSpPr txBox="1"/>
          <p:nvPr/>
        </p:nvSpPr>
        <p:spPr>
          <a:xfrm>
            <a:off x="899591" y="751344"/>
            <a:ext cx="5958409" cy="4841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endParaRPr/>
          </a:p>
          <a:p>
            <a:endParaRPr/>
          </a:p>
          <a:p>
            <a:r>
              <a:t>Rischio annuale di complicanze </a:t>
            </a:r>
          </a:p>
          <a:p>
            <a:r>
              <a:t>trombotiche in assenza di terapia </a:t>
            </a:r>
          </a:p>
          <a:p>
            <a:r>
              <a:t>anticoagulante in condizioni selezionate</a:t>
            </a:r>
          </a:p>
          <a:p>
            <a:endParaRPr/>
          </a:p>
          <a:p>
            <a:r>
              <a:t>Condizione                                                              Rischio (%)</a:t>
            </a:r>
          </a:p>
          <a:p>
            <a:endParaRPr/>
          </a:p>
          <a:p>
            <a:r>
              <a:t>FA isolata					1</a:t>
            </a:r>
          </a:p>
          <a:p>
            <a:r>
              <a:t>FA a rischio intermedio			5</a:t>
            </a:r>
          </a:p>
          <a:p>
            <a:r>
              <a:t>FA ad alto rischio				12</a:t>
            </a:r>
          </a:p>
          <a:p>
            <a:r>
              <a:t>Protesi aorticaa doppio emidisco (St.Jude) 	10-12</a:t>
            </a:r>
          </a:p>
          <a:p>
            <a:r>
              <a:t>Protesi aortica a singolo disco (Bjork-Shiley) 	23</a:t>
            </a:r>
          </a:p>
          <a:p>
            <a:r>
              <a:t>Protesi mitralica(St.Jude) 			22</a:t>
            </a:r>
          </a:p>
          <a:p>
            <a:r>
              <a:t>Protesi multiple (St.Jude) 			91</a:t>
            </a:r>
          </a:p>
          <a:p>
            <a:endParaRPr/>
          </a:p>
          <a:p>
            <a:pPr algn="r"/>
            <a:r>
              <a:t>Ansell, Chest 2004</a:t>
            </a:r>
          </a:p>
        </p:txBody>
      </p:sp>
      <p:sp>
        <p:nvSpPr>
          <p:cNvPr id="936" name="Beneficio…."/>
          <p:cNvSpPr txBox="1"/>
          <p:nvPr/>
        </p:nvSpPr>
        <p:spPr>
          <a:xfrm>
            <a:off x="889868" y="215175"/>
            <a:ext cx="2498289" cy="713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4000"/>
            </a:pPr>
            <a:r>
              <a:t>Beneficio….</a:t>
            </a:r>
          </a:p>
        </p:txBody>
      </p:sp>
      <p:sp>
        <p:nvSpPr>
          <p:cNvPr id="937"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pic>
        <p:nvPicPr>
          <p:cNvPr id="938" name="Rettangolo Rettangolo" descr="Rettangolo Rettangolo"/>
          <p:cNvPicPr>
            <a:picLocks/>
          </p:cNvPicPr>
          <p:nvPr/>
        </p:nvPicPr>
        <p:blipFill>
          <a:blip r:embed="rId3"/>
          <a:stretch>
            <a:fillRect/>
          </a:stretch>
        </p:blipFill>
        <p:spPr>
          <a:xfrm>
            <a:off x="301773" y="2952204"/>
            <a:ext cx="6579891" cy="1057028"/>
          </a:xfrm>
          <a:prstGeom prst="rect">
            <a:avLst/>
          </a:prstGeom>
          <a:effectLst>
            <a:outerShdw blurRad="38100" dist="23000" dir="5400000" rotWithShape="0">
              <a:srgbClr val="000000">
                <a:alpha val="35000"/>
              </a:srgbClr>
            </a:outerShdw>
          </a:effec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23588">
              <a:srgbClr val="B3BFD4"/>
            </a:gs>
            <a:gs pos="36231">
              <a:srgbClr val="BDD4FF"/>
            </a:gs>
            <a:gs pos="69362">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940" name="Nella fibrillazione atriale la Terapia anticoagulante è sempre prescritta?"/>
          <p:cNvSpPr txBox="1"/>
          <p:nvPr/>
        </p:nvSpPr>
        <p:spPr>
          <a:xfrm>
            <a:off x="123423" y="521512"/>
            <a:ext cx="8897154"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a:latin typeface="Arial Rounded MT Bold"/>
                <a:ea typeface="Arial Rounded MT Bold"/>
                <a:cs typeface="Arial Rounded MT Bold"/>
                <a:sym typeface="Arial Rounded MT Bold"/>
              </a:defRPr>
            </a:lvl1pPr>
          </a:lstStyle>
          <a:p>
            <a:r>
              <a:t>Nella fibrillazione atriale la Terapia anticoagulante è sempre prescritta?</a:t>
            </a:r>
          </a:p>
        </p:txBody>
      </p:sp>
      <p:pic>
        <p:nvPicPr>
          <p:cNvPr id="941" name="image84.png" descr="image84.png"/>
          <p:cNvPicPr>
            <a:picLocks noChangeAspect="1"/>
          </p:cNvPicPr>
          <p:nvPr/>
        </p:nvPicPr>
        <p:blipFill>
          <a:blip r:embed="rId3"/>
          <a:stretch>
            <a:fillRect/>
          </a:stretch>
        </p:blipFill>
        <p:spPr>
          <a:xfrm>
            <a:off x="80391" y="2276872"/>
            <a:ext cx="4419601" cy="3136901"/>
          </a:xfrm>
          <a:prstGeom prst="rect">
            <a:avLst/>
          </a:prstGeom>
          <a:ln w="12700">
            <a:miter lim="400000"/>
          </a:ln>
        </p:spPr>
      </p:pic>
      <p:pic>
        <p:nvPicPr>
          <p:cNvPr id="942" name="image85.png" descr="image85.png"/>
          <p:cNvPicPr>
            <a:picLocks noChangeAspect="1"/>
          </p:cNvPicPr>
          <p:nvPr/>
        </p:nvPicPr>
        <p:blipFill>
          <a:blip r:embed="rId4"/>
          <a:stretch>
            <a:fillRect/>
          </a:stretch>
        </p:blipFill>
        <p:spPr>
          <a:xfrm>
            <a:off x="4572000" y="2284484"/>
            <a:ext cx="4343400" cy="3632201"/>
          </a:xfrm>
          <a:prstGeom prst="rect">
            <a:avLst/>
          </a:prstGeom>
          <a:ln w="12700">
            <a:miter lim="400000"/>
          </a:ln>
        </p:spPr>
      </p:pic>
      <p:grpSp>
        <p:nvGrpSpPr>
          <p:cNvPr id="945" name="Gruppo"/>
          <p:cNvGrpSpPr/>
          <p:nvPr/>
        </p:nvGrpSpPr>
        <p:grpSpPr>
          <a:xfrm>
            <a:off x="494584" y="1340767"/>
            <a:ext cx="8109861" cy="487558"/>
            <a:chOff x="0" y="0"/>
            <a:chExt cx="8109860" cy="487557"/>
          </a:xfrm>
        </p:grpSpPr>
        <p:pic>
          <p:nvPicPr>
            <p:cNvPr id="943" name="image86.png" descr="image86.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419600" y="-1"/>
              <a:ext cx="3690261" cy="487559"/>
            </a:xfrm>
            <a:prstGeom prst="rect">
              <a:avLst/>
            </a:prstGeom>
            <a:ln w="12700" cap="flat">
              <a:noFill/>
              <a:miter lim="400000"/>
            </a:ln>
            <a:effectLst/>
          </p:spPr>
        </p:pic>
        <p:pic>
          <p:nvPicPr>
            <p:cNvPr id="944" name="image86.png" descr="image86.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 y="4"/>
              <a:ext cx="4419601" cy="473675"/>
            </a:xfrm>
            <a:prstGeom prst="rect">
              <a:avLst/>
            </a:prstGeom>
            <a:ln w="12700" cap="flat">
              <a:noFill/>
              <a:miter lim="400000"/>
            </a:ln>
            <a:effectLst/>
          </p:spPr>
        </p:pic>
      </p:gr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947" name="Immagine" descr="Immagin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600" y="217416"/>
            <a:ext cx="6500112" cy="2399275"/>
          </a:xfrm>
          <a:prstGeom prst="rect">
            <a:avLst/>
          </a:prstGeom>
          <a:ln w="12700">
            <a:miter lim="400000"/>
          </a:ln>
        </p:spPr>
      </p:pic>
      <p:pic>
        <p:nvPicPr>
          <p:cNvPr id="948" name="Immagine" descr="Immagin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600" y="2603390"/>
            <a:ext cx="6500112" cy="2826137"/>
          </a:xfrm>
          <a:prstGeom prst="rect">
            <a:avLst/>
          </a:prstGeom>
          <a:ln w="12700">
            <a:miter lim="400000"/>
          </a:ln>
        </p:spPr>
      </p:pic>
      <p:grpSp>
        <p:nvGrpSpPr>
          <p:cNvPr id="952" name="Gruppo"/>
          <p:cNvGrpSpPr/>
          <p:nvPr/>
        </p:nvGrpSpPr>
        <p:grpSpPr>
          <a:xfrm>
            <a:off x="203199" y="5371695"/>
            <a:ext cx="8647527" cy="1276815"/>
            <a:chOff x="0" y="0"/>
            <a:chExt cx="8647525" cy="1276814"/>
          </a:xfrm>
        </p:grpSpPr>
        <p:sp>
          <p:nvSpPr>
            <p:cNvPr id="949" name="CHA2DS2-VASc=5, HASBLED=3"/>
            <p:cNvSpPr/>
            <p:nvPr/>
          </p:nvSpPr>
          <p:spPr>
            <a:xfrm>
              <a:off x="1348737" y="139687"/>
              <a:ext cx="2947081" cy="396241"/>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rPr dirty="0"/>
                <a:t>CHA2DS2-VASc=5, HASBLED=3</a:t>
              </a:r>
            </a:p>
          </p:txBody>
        </p:sp>
        <p:sp>
          <p:nvSpPr>
            <p:cNvPr id="950" name="cHA2dS2-vasc=5(estimated yearly stroke risk according to Lip et al. is 6,7%), HaSbled=3(estimated yearly bleeding risk according to pisters et al. is 3,74%)"/>
            <p:cNvSpPr/>
            <p:nvPr/>
          </p:nvSpPr>
          <p:spPr>
            <a:xfrm>
              <a:off x="1360919" y="630485"/>
              <a:ext cx="7286606" cy="646329"/>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rPr dirty="0"/>
                <a:t>cHA2dS2-vasc=5(estimated yearly stroke risk according to Lip et al. is 6,7%), </a:t>
              </a:r>
              <a:endParaRPr lang="it-IT" dirty="0"/>
            </a:p>
            <a:p>
              <a:r>
                <a:rPr dirty="0" err="1"/>
                <a:t>HaSbled</a:t>
              </a:r>
              <a:r>
                <a:rPr dirty="0"/>
                <a:t>=3(estimated yearly bleeding risk according to </a:t>
              </a:r>
              <a:r>
                <a:rPr dirty="0" err="1"/>
                <a:t>pisters</a:t>
              </a:r>
              <a:r>
                <a:rPr dirty="0"/>
                <a:t> et al. is 3,74%)</a:t>
              </a:r>
            </a:p>
          </p:txBody>
        </p:sp>
        <p:sp>
          <p:nvSpPr>
            <p:cNvPr id="951" name="Freccia"/>
            <p:cNvSpPr/>
            <p:nvPr/>
          </p:nvSpPr>
          <p:spPr>
            <a:xfrm>
              <a:off x="0" y="0"/>
              <a:ext cx="1270000" cy="675616"/>
            </a:xfrm>
            <a:prstGeom prst="rightArrow">
              <a:avLst>
                <a:gd name="adj1" fmla="val 32044"/>
                <a:gd name="adj2" fmla="val 74846"/>
              </a:avLst>
            </a:prstGeom>
            <a:solidFill>
              <a:schemeClr val="accent2"/>
            </a:solidFill>
            <a:ln w="25400" cap="flat">
              <a:solidFill>
                <a:srgbClr val="8C3A38"/>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defRPr>
                  <a:solidFill>
                    <a:srgbClr val="FFFFFF"/>
                  </a:solidFill>
                </a:defRPr>
              </a:pPr>
              <a:endParaRPr/>
            </a:p>
          </p:txBody>
        </p:sp>
      </p:grpSp>
      <p:sp>
        <p:nvSpPr>
          <p:cNvPr id="953" name="Si quanto il beneficio supera il rischio!"/>
          <p:cNvSpPr txBox="1"/>
          <p:nvPr/>
        </p:nvSpPr>
        <p:spPr>
          <a:xfrm rot="17308524">
            <a:off x="6065378" y="3033112"/>
            <a:ext cx="3702294" cy="369332"/>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t>Si </a:t>
            </a:r>
            <a:r>
              <a:rPr dirty="0" err="1"/>
              <a:t>quan</a:t>
            </a:r>
            <a:r>
              <a:rPr lang="it-IT" dirty="0"/>
              <a:t>d</a:t>
            </a:r>
            <a:r>
              <a:rPr dirty="0"/>
              <a:t>o </a:t>
            </a:r>
            <a:r>
              <a:rPr dirty="0" err="1"/>
              <a:t>il</a:t>
            </a:r>
            <a:r>
              <a:rPr dirty="0"/>
              <a:t> </a:t>
            </a:r>
            <a:r>
              <a:rPr dirty="0" err="1"/>
              <a:t>beneficio</a:t>
            </a:r>
            <a:r>
              <a:rPr dirty="0"/>
              <a:t> </a:t>
            </a:r>
            <a:r>
              <a:rPr dirty="0" err="1"/>
              <a:t>supera</a:t>
            </a:r>
            <a:r>
              <a:rPr dirty="0"/>
              <a:t> </a:t>
            </a:r>
            <a:r>
              <a:rPr dirty="0" err="1"/>
              <a:t>il</a:t>
            </a:r>
            <a:r>
              <a:rPr dirty="0"/>
              <a:t> </a:t>
            </a:r>
            <a:r>
              <a:rPr dirty="0" err="1"/>
              <a:t>rischio</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952"/>
                                        </p:tgtEl>
                                        <p:attrNameLst>
                                          <p:attrName>style.visibility</p:attrName>
                                        </p:attrNameLst>
                                      </p:cBhvr>
                                      <p:to>
                                        <p:strVal val="visible"/>
                                      </p:to>
                                    </p:set>
                                    <p:anim calcmode="lin" valueType="num">
                                      <p:cBhvr>
                                        <p:cTn id="7" dur="1000" fill="hold"/>
                                        <p:tgtEl>
                                          <p:spTgt spid="952"/>
                                        </p:tgtEl>
                                        <p:attrNameLst>
                                          <p:attrName>ppt_x</p:attrName>
                                        </p:attrNameLst>
                                      </p:cBhvr>
                                      <p:tavLst>
                                        <p:tav tm="0">
                                          <p:val>
                                            <p:strVal val="0-#ppt_w/2"/>
                                          </p:val>
                                        </p:tav>
                                        <p:tav tm="100000">
                                          <p:val>
                                            <p:strVal val="#ppt_x"/>
                                          </p:val>
                                        </p:tav>
                                      </p:tavLst>
                                    </p:anim>
                                    <p:anim calcmode="lin" valueType="num">
                                      <p:cBhvr>
                                        <p:cTn id="8" dur="1000" fill="hold"/>
                                        <p:tgtEl>
                                          <p:spTgt spid="9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953"/>
                                        </p:tgtEl>
                                        <p:attrNameLst>
                                          <p:attrName>style.visibility</p:attrName>
                                        </p:attrNameLst>
                                      </p:cBhvr>
                                      <p:to>
                                        <p:strVal val="visible"/>
                                      </p:to>
                                    </p:set>
                                    <p:anim calcmode="lin" valueType="num">
                                      <p:cBhvr>
                                        <p:cTn id="13" dur="1000" fill="hold"/>
                                        <p:tgtEl>
                                          <p:spTgt spid="953"/>
                                        </p:tgtEl>
                                        <p:attrNameLst>
                                          <p:attrName>ppt_x</p:attrName>
                                        </p:attrNameLst>
                                      </p:cBhvr>
                                      <p:tavLst>
                                        <p:tav tm="0">
                                          <p:val>
                                            <p:strVal val="0-#ppt_w/2"/>
                                          </p:val>
                                        </p:tav>
                                        <p:tav tm="100000">
                                          <p:val>
                                            <p:strVal val="#ppt_x"/>
                                          </p:val>
                                        </p:tav>
                                      </p:tavLst>
                                    </p:anim>
                                    <p:anim calcmode="lin" valueType="num">
                                      <p:cBhvr>
                                        <p:cTn id="14" dur="1000" fill="hold"/>
                                        <p:tgtEl>
                                          <p:spTgt spid="9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 grpId="0" animBg="1" advAuto="0"/>
      <p:bldP spid="953"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Immagine" descr="Immagine"/>
          <p:cNvPicPr>
            <a:picLocks noChangeAspect="1"/>
          </p:cNvPicPr>
          <p:nvPr/>
        </p:nvPicPr>
        <p:blipFill>
          <a:blip r:embed="rId3"/>
          <a:stretch>
            <a:fillRect/>
          </a:stretch>
        </p:blipFill>
        <p:spPr>
          <a:xfrm>
            <a:off x="584200" y="571500"/>
            <a:ext cx="7975600" cy="5715000"/>
          </a:xfrm>
          <a:prstGeom prst="rect">
            <a:avLst/>
          </a:prstGeom>
          <a:ln w="12700">
            <a:miter lim="400000"/>
          </a:ln>
        </p:spPr>
      </p:pic>
      <p:sp>
        <p:nvSpPr>
          <p:cNvPr id="1046" name="TAO"/>
          <p:cNvSpPr/>
          <p:nvPr/>
        </p:nvSpPr>
        <p:spPr>
          <a:xfrm>
            <a:off x="44251" y="36364"/>
            <a:ext cx="50414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TAO</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050" name="N.O.A.C."/>
          <p:cNvSpPr txBox="1">
            <a:spLocks noGrp="1"/>
          </p:cNvSpPr>
          <p:nvPr>
            <p:ph type="title"/>
          </p:nvPr>
        </p:nvSpPr>
        <p:spPr>
          <a:xfrm>
            <a:off x="457200" y="134938"/>
            <a:ext cx="8229600" cy="1143001"/>
          </a:xfrm>
          <a:prstGeom prst="rect">
            <a:avLst/>
          </a:prstGeom>
        </p:spPr>
        <p:txBody>
          <a:bodyPr/>
          <a:lstStyle/>
          <a:p>
            <a:pPr>
              <a:defRPr sz="5400"/>
            </a:pPr>
            <a:r>
              <a:rPr sz="3600">
                <a:latin typeface="Arial Rounded MT Bold"/>
                <a:ea typeface="Arial Rounded MT Bold"/>
                <a:cs typeface="Arial Rounded MT Bold"/>
                <a:sym typeface="Arial Rounded MT Bold"/>
              </a:rPr>
              <a:t>N.O.A.C</a:t>
            </a:r>
            <a:r>
              <a:t>.</a:t>
            </a:r>
          </a:p>
        </p:txBody>
      </p:sp>
      <p:sp>
        <p:nvSpPr>
          <p:cNvPr id="1051" name="effetto dose risposta prevedibile…"/>
          <p:cNvSpPr txBox="1">
            <a:spLocks noGrp="1"/>
          </p:cNvSpPr>
          <p:nvPr>
            <p:ph type="body" idx="1"/>
          </p:nvPr>
        </p:nvSpPr>
        <p:spPr>
          <a:xfrm>
            <a:off x="457200" y="2247900"/>
            <a:ext cx="8229600" cy="4525963"/>
          </a:xfrm>
          <a:prstGeom prst="rect">
            <a:avLst/>
          </a:prstGeom>
        </p:spPr>
        <p:txBody>
          <a:bodyPr/>
          <a:lstStyle/>
          <a:p>
            <a:pPr marL="685800">
              <a:buClr>
                <a:schemeClr val="accent1">
                  <a:satOff val="-4409"/>
                  <a:lumOff val="-10509"/>
                </a:schemeClr>
              </a:buClr>
              <a:buFontTx/>
            </a:pPr>
            <a:r>
              <a:t> </a:t>
            </a:r>
            <a:r>
              <a:rPr>
                <a:solidFill>
                  <a:srgbClr val="002060"/>
                </a:solidFill>
              </a:rPr>
              <a:t>effetto dose risposta prevedibile</a:t>
            </a:r>
          </a:p>
          <a:p>
            <a:pPr marL="685800">
              <a:buClr>
                <a:schemeClr val="accent1">
                  <a:satOff val="-4409"/>
                  <a:lumOff val="-10509"/>
                </a:schemeClr>
              </a:buClr>
              <a:buFontTx/>
              <a:defRPr>
                <a:solidFill>
                  <a:srgbClr val="002060"/>
                </a:solidFill>
              </a:defRPr>
            </a:pPr>
            <a:r>
              <a:t> assenza di interazioni con cibo e farmaci</a:t>
            </a:r>
          </a:p>
          <a:p>
            <a:pPr marL="685800">
              <a:buClr>
                <a:schemeClr val="accent1">
                  <a:satOff val="-4409"/>
                  <a:lumOff val="-10509"/>
                </a:schemeClr>
              </a:buClr>
              <a:buFontTx/>
              <a:defRPr>
                <a:solidFill>
                  <a:srgbClr val="002060"/>
                </a:solidFill>
              </a:defRPr>
            </a:pPr>
            <a:r>
              <a:t> possibilità di somministrazione a dosi fisse senza monitoraggio di laboratorio</a:t>
            </a:r>
          </a:p>
          <a:p>
            <a:pPr marL="685800">
              <a:buClr>
                <a:schemeClr val="accent1">
                  <a:satOff val="-4409"/>
                  <a:lumOff val="-10509"/>
                </a:schemeClr>
              </a:buClr>
              <a:buFontTx/>
              <a:defRPr>
                <a:solidFill>
                  <a:srgbClr val="002060"/>
                </a:solidFill>
              </a:defRPr>
            </a:pPr>
            <a:r>
              <a:t> semplificare terapia anticoagulante a lungo termine</a:t>
            </a:r>
          </a:p>
        </p:txBody>
      </p:sp>
      <p:sp>
        <p:nvSpPr>
          <p:cNvPr id="1052"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
        <p:nvSpPr>
          <p:cNvPr id="1053" name="New Oral Anti-Coagulant"/>
          <p:cNvSpPr txBox="1"/>
          <p:nvPr/>
        </p:nvSpPr>
        <p:spPr>
          <a:xfrm>
            <a:off x="1723486" y="1073911"/>
            <a:ext cx="5582728" cy="1255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spcBef>
                <a:spcPts val="700"/>
              </a:spcBef>
              <a:buFont typeface="Arial"/>
              <a:defRPr sz="3600">
                <a:latin typeface="Arial Rounded MT Bold"/>
                <a:ea typeface="Arial Rounded MT Bold"/>
                <a:cs typeface="Arial Rounded MT Bold"/>
                <a:sym typeface="Arial Rounded MT Bold"/>
              </a:defRPr>
            </a:lvl1pPr>
          </a:lstStyle>
          <a:p>
            <a:r>
              <a:t>New Oral Anti-Coagulant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063" name="Immagine" descr="Immagine"/>
          <p:cNvPicPr>
            <a:picLocks noChangeAspect="1"/>
          </p:cNvPicPr>
          <p:nvPr/>
        </p:nvPicPr>
        <p:blipFill>
          <a:blip r:embed="rId3" cstate="screen">
            <a:alphaModFix amt="56514"/>
            <a:extLst>
              <a:ext uri="{28A0092B-C50C-407E-A947-70E740481C1C}">
                <a14:useLocalDpi xmlns:a14="http://schemas.microsoft.com/office/drawing/2010/main"/>
              </a:ext>
            </a:extLst>
          </a:blip>
          <a:stretch>
            <a:fillRect/>
          </a:stretch>
        </p:blipFill>
        <p:spPr>
          <a:xfrm>
            <a:off x="153639" y="254638"/>
            <a:ext cx="8496550" cy="6348724"/>
          </a:xfrm>
          <a:prstGeom prst="rect">
            <a:avLst/>
          </a:prstGeom>
          <a:ln w="12700">
            <a:miter lim="400000"/>
          </a:ln>
        </p:spPr>
      </p:pic>
      <p:pic>
        <p:nvPicPr>
          <p:cNvPr id="1064" name="Rivaroxaban… RivaroxabanApixabanEdoxaban" descr="Rivaroxaban… RivaroxabanApixabanEdoxaban"/>
          <p:cNvPicPr>
            <a:picLocks/>
          </p:cNvPicPr>
          <p:nvPr/>
        </p:nvPicPr>
        <p:blipFill>
          <a:blip r:embed="rId4"/>
          <a:stretch>
            <a:fillRect/>
          </a:stretch>
        </p:blipFill>
        <p:spPr>
          <a:xfrm>
            <a:off x="683593" y="2621279"/>
            <a:ext cx="1539911" cy="1183641"/>
          </a:xfrm>
          <a:prstGeom prst="rect">
            <a:avLst/>
          </a:prstGeom>
          <a:effectLst>
            <a:outerShdw blurRad="38100" dist="23000" dir="5400000" rotWithShape="0">
              <a:srgbClr val="000000">
                <a:alpha val="35000"/>
              </a:srgbClr>
            </a:outerShdw>
          </a:effectLst>
        </p:spPr>
      </p:pic>
      <p:pic>
        <p:nvPicPr>
          <p:cNvPr id="1065" name="Dabigatran Dabigatran" descr="Dabigatran Dabigatran"/>
          <p:cNvPicPr>
            <a:picLocks/>
          </p:cNvPicPr>
          <p:nvPr/>
        </p:nvPicPr>
        <p:blipFill>
          <a:blip r:embed="rId5"/>
          <a:stretch>
            <a:fillRect/>
          </a:stretch>
        </p:blipFill>
        <p:spPr>
          <a:xfrm>
            <a:off x="6842052" y="2176779"/>
            <a:ext cx="1409314" cy="574041"/>
          </a:xfrm>
          <a:prstGeom prst="rect">
            <a:avLst/>
          </a:prstGeom>
          <a:effectLst>
            <a:outerShdw blurRad="38100" dist="23000" dir="5400000" rotWithShape="0">
              <a:srgbClr val="000000">
                <a:alpha val="35000"/>
              </a:srgbClr>
            </a:outerShdw>
          </a:effectLst>
        </p:spPr>
      </p:pic>
      <p:sp>
        <p:nvSpPr>
          <p:cNvPr id="1066" name="Freccia"/>
          <p:cNvSpPr/>
          <p:nvPr/>
        </p:nvSpPr>
        <p:spPr>
          <a:xfrm>
            <a:off x="2255272" y="2984500"/>
            <a:ext cx="1270001" cy="560239"/>
          </a:xfrm>
          <a:prstGeom prst="rightArrow">
            <a:avLst>
              <a:gd name="adj1" fmla="val 35241"/>
              <a:gd name="adj2" fmla="val 77995"/>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pic>
        <p:nvPicPr>
          <p:cNvPr id="1067" name="Ovale Cerchio" descr="Ovale Cerchio"/>
          <p:cNvPicPr>
            <a:picLocks/>
          </p:cNvPicPr>
          <p:nvPr/>
        </p:nvPicPr>
        <p:blipFill>
          <a:blip r:embed="rId6"/>
          <a:stretch>
            <a:fillRect/>
          </a:stretch>
        </p:blipFill>
        <p:spPr>
          <a:xfrm>
            <a:off x="3644900" y="2870200"/>
            <a:ext cx="777429" cy="788839"/>
          </a:xfrm>
          <a:prstGeom prst="rect">
            <a:avLst/>
          </a:prstGeom>
          <a:effectLst>
            <a:outerShdw blurRad="38100" dist="23000" dir="5400000" rotWithShape="0">
              <a:srgbClr val="000000">
                <a:alpha val="35000"/>
              </a:srgbClr>
            </a:outerShdw>
          </a:effectLst>
        </p:spPr>
      </p:pic>
      <p:sp>
        <p:nvSpPr>
          <p:cNvPr id="1068" name="Freccia"/>
          <p:cNvSpPr/>
          <p:nvPr/>
        </p:nvSpPr>
        <p:spPr>
          <a:xfrm rot="19066534">
            <a:off x="5764338" y="2931428"/>
            <a:ext cx="1093377" cy="560240"/>
          </a:xfrm>
          <a:custGeom>
            <a:avLst/>
            <a:gdLst/>
            <a:ahLst/>
            <a:cxnLst>
              <a:cxn ang="0">
                <a:pos x="wd2" y="hd2"/>
              </a:cxn>
              <a:cxn ang="5400000">
                <a:pos x="wd2" y="hd2"/>
              </a:cxn>
              <a:cxn ang="10800000">
                <a:pos x="wd2" y="hd2"/>
              </a:cxn>
              <a:cxn ang="16200000">
                <a:pos x="wd2" y="hd2"/>
              </a:cxn>
            </a:cxnLst>
            <a:rect l="0" t="0" r="r" b="b"/>
            <a:pathLst>
              <a:path w="21600" h="21600" extrusionOk="0">
                <a:moveTo>
                  <a:pt x="8632" y="14606"/>
                </a:moveTo>
                <a:lnTo>
                  <a:pt x="8632" y="21600"/>
                </a:lnTo>
                <a:lnTo>
                  <a:pt x="0" y="10800"/>
                </a:lnTo>
                <a:lnTo>
                  <a:pt x="8632" y="0"/>
                </a:lnTo>
                <a:lnTo>
                  <a:pt x="8632" y="6994"/>
                </a:lnTo>
                <a:lnTo>
                  <a:pt x="21600" y="6994"/>
                </a:lnTo>
                <a:lnTo>
                  <a:pt x="21600" y="14606"/>
                </a:lnTo>
                <a:close/>
              </a:path>
            </a:pathLst>
          </a:cu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pic>
        <p:nvPicPr>
          <p:cNvPr id="1069" name="Ovale Cerchio" descr="Ovale Cerchio"/>
          <p:cNvPicPr>
            <a:picLocks/>
          </p:cNvPicPr>
          <p:nvPr/>
        </p:nvPicPr>
        <p:blipFill>
          <a:blip r:embed="rId7"/>
          <a:stretch>
            <a:fillRect/>
          </a:stretch>
        </p:blipFill>
        <p:spPr>
          <a:xfrm>
            <a:off x="4516555" y="3441700"/>
            <a:ext cx="1465795" cy="788839"/>
          </a:xfrm>
          <a:prstGeom prst="rect">
            <a:avLst/>
          </a:prstGeom>
          <a:effectLst>
            <a:outerShdw blurRad="38100" dist="23000" dir="5400000" rotWithShape="0">
              <a:srgbClr val="000000">
                <a:alpha val="35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12" name="Rettangolo"/>
          <p:cNvSpPr/>
          <p:nvPr/>
        </p:nvSpPr>
        <p:spPr>
          <a:xfrm>
            <a:off x="792162" y="1363662"/>
            <a:ext cx="7677151" cy="4775201"/>
          </a:xfrm>
          <a:prstGeom prst="rect">
            <a:avLst/>
          </a:prstGeom>
          <a:solidFill>
            <a:srgbClr val="1F497D"/>
          </a:solidFill>
          <a:ln w="28575">
            <a:solidFill>
              <a:schemeClr val="accent2"/>
            </a:solidFill>
            <a:miter/>
          </a:ln>
        </p:spPr>
        <p:txBody>
          <a:bodyPr lIns="45719" rIns="45719" anchor="ctr"/>
          <a:lstStyle/>
          <a:p>
            <a:endParaRPr/>
          </a:p>
        </p:txBody>
      </p:sp>
      <p:pic>
        <p:nvPicPr>
          <p:cNvPr id="413" name="image7.png" descr="image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79563" y="1676399"/>
            <a:ext cx="6248401" cy="4114801"/>
          </a:xfrm>
          <a:prstGeom prst="rect">
            <a:avLst/>
          </a:prstGeom>
          <a:ln w="12700">
            <a:miter lim="400000"/>
          </a:ln>
        </p:spPr>
      </p:pic>
      <p:sp>
        <p:nvSpPr>
          <p:cNvPr id="414" name="Farmaci anticoagulanti ed antiaggreganti"/>
          <p:cNvSpPr txBox="1">
            <a:spLocks noGrp="1"/>
          </p:cNvSpPr>
          <p:nvPr>
            <p:ph type="title"/>
          </p:nvPr>
        </p:nvSpPr>
        <p:spPr>
          <a:xfrm>
            <a:off x="179511" y="260647"/>
            <a:ext cx="8686801" cy="1143001"/>
          </a:xfrm>
          <a:prstGeom prst="rect">
            <a:avLst/>
          </a:prstGeom>
        </p:spPr>
        <p:txBody>
          <a:bodyPr/>
          <a:lstStyle>
            <a:lvl1pPr>
              <a:defRPr sz="3600"/>
            </a:lvl1pPr>
          </a:lstStyle>
          <a:p>
            <a:r>
              <a:t>Farmaci anticoagulanti ed antiaggreganti</a:t>
            </a:r>
          </a:p>
        </p:txBody>
      </p:sp>
      <p:sp>
        <p:nvSpPr>
          <p:cNvPr id="415" name="Freccia"/>
          <p:cNvSpPr/>
          <p:nvPr/>
        </p:nvSpPr>
        <p:spPr>
          <a:xfrm rot="9345029">
            <a:off x="4130033" y="2417052"/>
            <a:ext cx="764779" cy="281515"/>
          </a:xfrm>
          <a:prstGeom prst="rightArrow">
            <a:avLst>
              <a:gd name="adj1" fmla="val 36328"/>
              <a:gd name="adj2" fmla="val 112642"/>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416"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071" name="Indicazioni per l’utilizzo nella Fibrillazione Atriale non valvolare e nella profilassi e terapia dell’embolia polmonare.…"/>
          <p:cNvSpPr txBox="1"/>
          <p:nvPr/>
        </p:nvSpPr>
        <p:spPr>
          <a:xfrm>
            <a:off x="467543" y="836711"/>
            <a:ext cx="8136906" cy="5222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r>
              <a:t>Indicazioni per l’utilizzo nella </a:t>
            </a:r>
            <a:r>
              <a:rPr u="sng"/>
              <a:t>Fibrillazione Atriale non valvolare e nella profilassi e terapia dell’embolia polmonare</a:t>
            </a:r>
            <a:r>
              <a:t>.</a:t>
            </a:r>
          </a:p>
          <a:p>
            <a:pPr>
              <a:defRPr sz="2000"/>
            </a:pPr>
            <a:endParaRPr/>
          </a:p>
          <a:p>
            <a:pPr>
              <a:defRPr sz="2000"/>
            </a:pPr>
            <a:r>
              <a:t>Importanti studi sperimentali hanno dimostrato la non inferiorità, in termini di efficacia, sia nei casi di stroke che nei casi di embolia sistemica, da parte dei nuovi anticoagulanti orali rispetto al warfarin.</a:t>
            </a:r>
          </a:p>
          <a:p>
            <a:pPr>
              <a:defRPr sz="2000"/>
            </a:pPr>
            <a:endParaRPr/>
          </a:p>
          <a:p>
            <a:pPr>
              <a:defRPr sz="2000"/>
            </a:pPr>
            <a:r>
              <a:t>Per quanto riguarda la safety i NOAC presentano una diminuzione significativa di casi di sanguinamenti maggiori rispetto all’utilizzo di warfarin. </a:t>
            </a:r>
          </a:p>
          <a:p>
            <a:pPr>
              <a:defRPr sz="2000"/>
            </a:pPr>
            <a:endParaRPr/>
          </a:p>
          <a:p>
            <a:pPr>
              <a:defRPr sz="2000"/>
            </a:pPr>
            <a:r>
              <a:t>Sulla base di questi studi sono stati approvati in Europa e negli USA:</a:t>
            </a:r>
          </a:p>
          <a:p>
            <a:pPr>
              <a:defRPr sz="2000"/>
            </a:pPr>
            <a:endParaRPr/>
          </a:p>
          <a:p>
            <a:pPr marL="342900" indent="-342900">
              <a:buSzPct val="100000"/>
              <a:buFont typeface="Arial"/>
              <a:buChar char="•"/>
              <a:defRPr sz="2000"/>
            </a:pPr>
            <a:r>
              <a:t>	</a:t>
            </a:r>
            <a:r>
              <a:rPr sz="2400"/>
              <a:t>Dabigatran</a:t>
            </a:r>
          </a:p>
          <a:p>
            <a:pPr marL="342900" indent="-342900">
              <a:buSzPct val="100000"/>
              <a:buFont typeface="Arial"/>
              <a:buChar char="•"/>
              <a:defRPr sz="2400"/>
            </a:pPr>
            <a:r>
              <a:t>	Apixaban</a:t>
            </a:r>
          </a:p>
          <a:p>
            <a:pPr marL="342900" indent="-342900">
              <a:buSzPct val="100000"/>
              <a:buFont typeface="Arial"/>
              <a:buChar char="•"/>
              <a:defRPr sz="2400"/>
            </a:pPr>
            <a:r>
              <a:t>	Edoxaban</a:t>
            </a:r>
          </a:p>
          <a:p>
            <a:pPr marL="342900" indent="-342900">
              <a:buSzPct val="100000"/>
              <a:buFont typeface="Arial"/>
              <a:buChar char="•"/>
              <a:defRPr sz="2400"/>
            </a:pPr>
            <a:r>
              <a:t>	Rivaroxaban</a:t>
            </a:r>
          </a:p>
        </p:txBody>
      </p:sp>
      <p:sp>
        <p:nvSpPr>
          <p:cNvPr id="1072"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074" name="Indicazioni per l’utilizzo nella Fibrillazione Atriale non valvolare e nella profilassi e terapia dell’embolia polmonare.…"/>
          <p:cNvSpPr txBox="1"/>
          <p:nvPr/>
        </p:nvSpPr>
        <p:spPr>
          <a:xfrm>
            <a:off x="467543" y="836711"/>
            <a:ext cx="8136906" cy="5222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r>
              <a:t>Indicazioni per l’utilizzo nella </a:t>
            </a:r>
            <a:r>
              <a:rPr u="sng"/>
              <a:t>Fibrillazione Atriale non valvolare e nella profilassi e terapia dell’embolia polmonare</a:t>
            </a:r>
            <a:r>
              <a:t>.</a:t>
            </a:r>
          </a:p>
          <a:p>
            <a:pPr>
              <a:defRPr sz="2000"/>
            </a:pPr>
            <a:endParaRPr/>
          </a:p>
          <a:p>
            <a:pPr>
              <a:defRPr sz="2000"/>
            </a:pPr>
            <a:r>
              <a:t>Importanti studi sperimentali hanno dimostrato la non inferiorità, in termini di efficacia, sia nei casi di stroke che nei casi di embolia sistemica, da parte dei nuovi anticoagulanti orali rispetto al warfarin.</a:t>
            </a:r>
          </a:p>
          <a:p>
            <a:pPr>
              <a:defRPr sz="2000"/>
            </a:pPr>
            <a:endParaRPr/>
          </a:p>
          <a:p>
            <a:pPr>
              <a:defRPr sz="2000"/>
            </a:pPr>
            <a:r>
              <a:t>Per quanto riguarda la safety i NOAC presentano una diminuzione significativa di casi di sanguinamenti maggiori rispetto all’utilizzo di warfarin. </a:t>
            </a:r>
          </a:p>
          <a:p>
            <a:pPr>
              <a:defRPr sz="2000"/>
            </a:pPr>
            <a:endParaRPr/>
          </a:p>
          <a:p>
            <a:pPr>
              <a:defRPr sz="2000"/>
            </a:pPr>
            <a:r>
              <a:t>Sulla base di questi studi sono stati approvati in Europa e negli USA:</a:t>
            </a:r>
          </a:p>
          <a:p>
            <a:pPr>
              <a:defRPr sz="2000"/>
            </a:pPr>
            <a:endParaRPr/>
          </a:p>
          <a:p>
            <a:pPr marL="342900" indent="-342900">
              <a:buSzPct val="100000"/>
              <a:buFont typeface="Arial"/>
              <a:buChar char="•"/>
              <a:defRPr sz="2000"/>
            </a:pPr>
            <a:r>
              <a:t>	</a:t>
            </a:r>
            <a:r>
              <a:rPr sz="2400"/>
              <a:t>Dabigatran</a:t>
            </a:r>
          </a:p>
          <a:p>
            <a:pPr marL="342900" indent="-342900">
              <a:buSzPct val="100000"/>
              <a:buFont typeface="Arial"/>
              <a:buChar char="•"/>
              <a:defRPr sz="2400"/>
            </a:pPr>
            <a:r>
              <a:t>	Apixaban</a:t>
            </a:r>
          </a:p>
          <a:p>
            <a:pPr marL="342900" indent="-342900">
              <a:buSzPct val="100000"/>
              <a:buFont typeface="Arial"/>
              <a:buChar char="•"/>
              <a:defRPr sz="2400"/>
            </a:pPr>
            <a:r>
              <a:t>	Edoxaban</a:t>
            </a:r>
          </a:p>
          <a:p>
            <a:pPr marL="342900" indent="-342900">
              <a:buSzPct val="100000"/>
              <a:buFont typeface="Arial"/>
              <a:buChar char="•"/>
              <a:defRPr sz="2400"/>
            </a:pPr>
            <a:r>
              <a:t>	Rivaroxaban</a:t>
            </a:r>
          </a:p>
        </p:txBody>
      </p:sp>
      <p:sp>
        <p:nvSpPr>
          <p:cNvPr id="1075"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pic>
        <p:nvPicPr>
          <p:cNvPr id="1076" name="Immagine" descr="Immagin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455" y="780111"/>
            <a:ext cx="7085082" cy="5335442"/>
          </a:xfrm>
          <a:prstGeom prst="rect">
            <a:avLst/>
          </a:prstGeom>
          <a:ln w="12700">
            <a:miter lim="400000"/>
          </a:ln>
        </p:spPr>
      </p:pic>
      <p:pic>
        <p:nvPicPr>
          <p:cNvPr id="1077" name="Rettangolo Rettangolo" descr="Rettangolo Rettangolo"/>
          <p:cNvPicPr>
            <a:picLocks/>
          </p:cNvPicPr>
          <p:nvPr/>
        </p:nvPicPr>
        <p:blipFill>
          <a:blip r:embed="rId4"/>
          <a:stretch>
            <a:fillRect/>
          </a:stretch>
        </p:blipFill>
        <p:spPr>
          <a:xfrm>
            <a:off x="1041400" y="4826694"/>
            <a:ext cx="4946650" cy="740768"/>
          </a:xfrm>
          <a:prstGeom prst="rect">
            <a:avLst/>
          </a:prstGeom>
          <a:effectLst>
            <a:outerShdw blurRad="38100" dist="23000" dir="5400000" rotWithShape="0">
              <a:srgbClr val="000000">
                <a:alpha val="35000"/>
              </a:srgbClr>
            </a:outerShdw>
          </a:effectLst>
        </p:spPr>
      </p:pic>
      <p:sp>
        <p:nvSpPr>
          <p:cNvPr id="1078" name="Freccia"/>
          <p:cNvSpPr/>
          <p:nvPr/>
        </p:nvSpPr>
        <p:spPr>
          <a:xfrm>
            <a:off x="38100" y="4802385"/>
            <a:ext cx="923925" cy="789386"/>
          </a:xfrm>
          <a:prstGeom prst="rightArrow">
            <a:avLst>
              <a:gd name="adj1" fmla="val 32000"/>
              <a:gd name="adj2" fmla="val 74908"/>
            </a:avLst>
          </a:prstGeom>
          <a:solidFill>
            <a:srgbClr val="FF2600"/>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080" name="Immagine" descr="Immagine"/>
          <p:cNvPicPr>
            <a:picLocks noChangeAspect="1"/>
          </p:cNvPicPr>
          <p:nvPr/>
        </p:nvPicPr>
        <p:blipFill>
          <a:blip r:embed="rId3"/>
          <a:stretch>
            <a:fillRect/>
          </a:stretch>
        </p:blipFill>
        <p:spPr>
          <a:xfrm>
            <a:off x="127000" y="615950"/>
            <a:ext cx="2844800" cy="2857500"/>
          </a:xfrm>
          <a:prstGeom prst="rect">
            <a:avLst/>
          </a:prstGeom>
          <a:ln w="12700">
            <a:miter lim="400000"/>
          </a:ln>
        </p:spPr>
      </p:pic>
      <p:pic>
        <p:nvPicPr>
          <p:cNvPr id="1081" name="Immagine" descr="Immagine"/>
          <p:cNvPicPr>
            <a:picLocks noChangeAspect="1"/>
          </p:cNvPicPr>
          <p:nvPr/>
        </p:nvPicPr>
        <p:blipFill>
          <a:blip r:embed="rId4"/>
          <a:stretch>
            <a:fillRect/>
          </a:stretch>
        </p:blipFill>
        <p:spPr>
          <a:xfrm>
            <a:off x="2012950" y="1485900"/>
            <a:ext cx="2755900" cy="2946400"/>
          </a:xfrm>
          <a:prstGeom prst="rect">
            <a:avLst/>
          </a:prstGeom>
          <a:ln w="12700">
            <a:miter lim="400000"/>
          </a:ln>
        </p:spPr>
      </p:pic>
      <p:pic>
        <p:nvPicPr>
          <p:cNvPr id="1082" name="Immagine" descr="Immagine"/>
          <p:cNvPicPr>
            <a:picLocks noChangeAspect="1"/>
          </p:cNvPicPr>
          <p:nvPr/>
        </p:nvPicPr>
        <p:blipFill>
          <a:blip r:embed="rId5"/>
          <a:stretch>
            <a:fillRect/>
          </a:stretch>
        </p:blipFill>
        <p:spPr>
          <a:xfrm>
            <a:off x="3625850" y="2984500"/>
            <a:ext cx="3441700" cy="2362200"/>
          </a:xfrm>
          <a:prstGeom prst="rect">
            <a:avLst/>
          </a:prstGeom>
          <a:ln w="12700">
            <a:miter lim="400000"/>
          </a:ln>
        </p:spPr>
      </p:pic>
      <p:pic>
        <p:nvPicPr>
          <p:cNvPr id="1083" name="Immagine" descr="Immagine"/>
          <p:cNvPicPr>
            <a:picLocks noChangeAspect="1"/>
          </p:cNvPicPr>
          <p:nvPr/>
        </p:nvPicPr>
        <p:blipFill>
          <a:blip r:embed="rId6"/>
          <a:stretch>
            <a:fillRect/>
          </a:stretch>
        </p:blipFill>
        <p:spPr>
          <a:xfrm>
            <a:off x="5397500" y="4387850"/>
            <a:ext cx="3606800" cy="2247900"/>
          </a:xfrm>
          <a:prstGeom prst="rect">
            <a:avLst/>
          </a:prstGeom>
          <a:ln w="12700">
            <a:miter lim="400000"/>
          </a:ln>
        </p:spPr>
      </p:pic>
      <p:sp>
        <p:nvSpPr>
          <p:cNvPr id="1084"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086" name="Vantaggi dei nuovi anticoagulanti orali:…"/>
          <p:cNvSpPr txBox="1"/>
          <p:nvPr/>
        </p:nvSpPr>
        <p:spPr>
          <a:xfrm>
            <a:off x="251519" y="760264"/>
            <a:ext cx="8640962" cy="583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pPr>
            <a:r>
              <a:t>Vantaggi dei nuovi anticoagulanti orali:</a:t>
            </a:r>
          </a:p>
          <a:p>
            <a:pPr>
              <a:defRPr sz="2400"/>
            </a:pPr>
            <a:endParaRPr/>
          </a:p>
          <a:p>
            <a:pPr>
              <a:defRPr sz="2400"/>
            </a:pPr>
            <a:endParaRPr/>
          </a:p>
          <a:p>
            <a:pPr marL="342900" indent="-342900">
              <a:buSzPct val="100000"/>
              <a:buFont typeface="Arial"/>
              <a:buChar char="•"/>
              <a:defRPr sz="2400"/>
            </a:pPr>
            <a:r>
              <a:t>Rapid onset of action 			</a:t>
            </a:r>
          </a:p>
          <a:p>
            <a:pPr marL="342900" indent="-342900">
              <a:buSzPct val="100000"/>
              <a:buFont typeface="Arial"/>
              <a:buChar char="•"/>
              <a:defRPr sz="2400"/>
            </a:pPr>
            <a:r>
              <a:t>Predictable anticoagulant effect coagulation monitoring</a:t>
            </a:r>
          </a:p>
          <a:p>
            <a:pPr marL="342900" indent="-342900">
              <a:buSzPct val="100000"/>
              <a:buFont typeface="Arial"/>
              <a:buChar char="•"/>
              <a:defRPr sz="2400"/>
            </a:pPr>
            <a:r>
              <a:t>Specific coagulation enzyme target 	 	</a:t>
            </a:r>
          </a:p>
          <a:p>
            <a:pPr marL="342900" indent="-342900">
              <a:buSzPct val="100000"/>
              <a:buFont typeface="Arial"/>
              <a:buChar char="•"/>
              <a:defRPr sz="2400"/>
            </a:pPr>
            <a:r>
              <a:t>Low potential for drug interactions 	</a:t>
            </a:r>
          </a:p>
          <a:p>
            <a:pPr marL="342900" indent="-342900">
              <a:buSzPct val="100000"/>
              <a:buFont typeface="Arial"/>
              <a:buChar char="•"/>
              <a:defRPr sz="2400"/>
            </a:pPr>
            <a:r>
              <a:t>No need for routine – No laboratory test – </a:t>
            </a:r>
            <a:r>
              <a:rPr u="sng"/>
              <a:t>Best compliance</a:t>
            </a:r>
          </a:p>
          <a:p>
            <a:pPr marL="342900" indent="-342900">
              <a:buSzPct val="100000"/>
              <a:buFont typeface="Arial"/>
              <a:buChar char="•"/>
              <a:defRPr sz="2400"/>
            </a:pPr>
            <a:r>
              <a:t>Low risk of off-target adverse effects</a:t>
            </a:r>
          </a:p>
          <a:p>
            <a:pPr marL="342900" indent="-342900">
              <a:buSzPct val="100000"/>
              <a:buFont typeface="Arial"/>
              <a:buChar char="•"/>
              <a:defRPr sz="2400"/>
            </a:pPr>
            <a:r>
              <a:t>Low potential for food interactions</a:t>
            </a:r>
          </a:p>
          <a:p>
            <a:pPr marL="342900" indent="-342900">
              <a:buSzPct val="100000"/>
              <a:buFont typeface="Arial"/>
              <a:buChar char="•"/>
              <a:defRPr sz="2400"/>
            </a:pPr>
            <a:r>
              <a:t>No dietary precautions</a:t>
            </a:r>
          </a:p>
          <a:p>
            <a:pPr marL="342900" indent="-342900">
              <a:buSzPct val="100000"/>
              <a:buFont typeface="Arial"/>
              <a:buChar char="•"/>
              <a:defRPr sz="2400"/>
            </a:pPr>
            <a:r>
              <a:t>Few drug restrictions</a:t>
            </a:r>
          </a:p>
          <a:p>
            <a:pPr marL="342900" indent="-342900">
              <a:buSzPct val="100000"/>
              <a:buFont typeface="Arial"/>
              <a:buChar char="•"/>
              <a:defRPr sz="2400" u="sng"/>
            </a:pPr>
            <a:r>
              <a:t>No need for bridging *</a:t>
            </a:r>
          </a:p>
          <a:p>
            <a:pPr>
              <a:defRPr sz="2400" u="sng"/>
            </a:pPr>
            <a:endParaRPr/>
          </a:p>
          <a:p>
            <a:pPr>
              <a:defRPr sz="2400" u="sng"/>
            </a:pPr>
            <a:endParaRPr/>
          </a:p>
          <a:p>
            <a:pPr algn="r">
              <a:defRPr sz="1400"/>
            </a:pPr>
            <a:r>
              <a:t>Eikelboom JW, Circulation 2010</a:t>
            </a:r>
          </a:p>
        </p:txBody>
      </p:sp>
      <p:sp>
        <p:nvSpPr>
          <p:cNvPr id="1087"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089" name="Nuovi anticoagulanti:  potenziali svantaggi"/>
          <p:cNvSpPr txBox="1">
            <a:spLocks noGrp="1"/>
          </p:cNvSpPr>
          <p:nvPr>
            <p:ph type="title"/>
          </p:nvPr>
        </p:nvSpPr>
        <p:spPr>
          <a:xfrm>
            <a:off x="685800" y="457200"/>
            <a:ext cx="7772400" cy="1143000"/>
          </a:xfrm>
          <a:prstGeom prst="rect">
            <a:avLst/>
          </a:prstGeom>
        </p:spPr>
        <p:txBody>
          <a:bodyPr/>
          <a:lstStyle/>
          <a:p>
            <a:pPr>
              <a:defRPr sz="3200"/>
            </a:pPr>
            <a:r>
              <a:t>Nuovi anticoagulanti: </a:t>
            </a:r>
            <a:br/>
            <a:r>
              <a:t>potenziali svantaggi</a:t>
            </a:r>
          </a:p>
        </p:txBody>
      </p:sp>
      <p:sp>
        <p:nvSpPr>
          <p:cNvPr id="1090" name="Costi e disponibilità antidoti specifici (attualmente approvato solo per Dabigatran - Per gli altri in fase di approvazione)…"/>
          <p:cNvSpPr txBox="1">
            <a:spLocks noGrp="1"/>
          </p:cNvSpPr>
          <p:nvPr>
            <p:ph type="body" idx="1"/>
          </p:nvPr>
        </p:nvSpPr>
        <p:spPr>
          <a:xfrm>
            <a:off x="457200" y="2238524"/>
            <a:ext cx="8229600" cy="4525963"/>
          </a:xfrm>
          <a:prstGeom prst="rect">
            <a:avLst/>
          </a:prstGeom>
        </p:spPr>
        <p:txBody>
          <a:bodyPr/>
          <a:lstStyle/>
          <a:p>
            <a:pPr>
              <a:lnSpc>
                <a:spcPct val="81000"/>
              </a:lnSpc>
              <a:spcBef>
                <a:spcPts val="600"/>
              </a:spcBef>
              <a:buClr>
                <a:srgbClr val="000000"/>
              </a:buClr>
              <a:buSzPct val="150000"/>
              <a:defRPr sz="2400"/>
            </a:pPr>
            <a:r>
              <a:rPr dirty="0" err="1"/>
              <a:t>Costi</a:t>
            </a:r>
            <a:r>
              <a:rPr dirty="0"/>
              <a:t> e </a:t>
            </a:r>
            <a:r>
              <a:rPr dirty="0" err="1"/>
              <a:t>disponibilità</a:t>
            </a:r>
            <a:r>
              <a:rPr dirty="0"/>
              <a:t> </a:t>
            </a:r>
            <a:r>
              <a:rPr dirty="0" err="1"/>
              <a:t>antidoti</a:t>
            </a:r>
            <a:r>
              <a:rPr dirty="0"/>
              <a:t> </a:t>
            </a:r>
            <a:r>
              <a:rPr dirty="0" err="1"/>
              <a:t>specifici</a:t>
            </a:r>
            <a:r>
              <a:rPr dirty="0"/>
              <a:t> (</a:t>
            </a:r>
            <a:r>
              <a:rPr dirty="0" err="1"/>
              <a:t>attualmente</a:t>
            </a:r>
            <a:r>
              <a:rPr dirty="0"/>
              <a:t> </a:t>
            </a:r>
            <a:r>
              <a:rPr dirty="0" err="1"/>
              <a:t>approvato</a:t>
            </a:r>
            <a:r>
              <a:rPr dirty="0"/>
              <a:t> solo per Dabigatran - Per </a:t>
            </a:r>
            <a:r>
              <a:rPr dirty="0" err="1"/>
              <a:t>gli</a:t>
            </a:r>
            <a:r>
              <a:rPr dirty="0"/>
              <a:t> </a:t>
            </a:r>
            <a:r>
              <a:rPr dirty="0" err="1"/>
              <a:t>altri</a:t>
            </a:r>
            <a:r>
              <a:rPr dirty="0"/>
              <a:t> in </a:t>
            </a:r>
            <a:r>
              <a:rPr dirty="0" err="1"/>
              <a:t>fase</a:t>
            </a:r>
            <a:r>
              <a:rPr dirty="0"/>
              <a:t> di </a:t>
            </a:r>
            <a:r>
              <a:rPr dirty="0" err="1"/>
              <a:t>approvazione</a:t>
            </a:r>
            <a:r>
              <a:rPr dirty="0"/>
              <a:t>)</a:t>
            </a:r>
          </a:p>
          <a:p>
            <a:pPr>
              <a:lnSpc>
                <a:spcPct val="81000"/>
              </a:lnSpc>
              <a:spcBef>
                <a:spcPts val="600"/>
              </a:spcBef>
              <a:buClr>
                <a:srgbClr val="000000"/>
              </a:buClr>
              <a:buSzPct val="150000"/>
              <a:defRPr sz="2400"/>
            </a:pPr>
            <a:r>
              <a:rPr dirty="0" err="1"/>
              <a:t>Semplificazione</a:t>
            </a:r>
            <a:r>
              <a:rPr dirty="0"/>
              <a:t> </a:t>
            </a:r>
            <a:r>
              <a:rPr dirty="0" err="1"/>
              <a:t>eccessiva</a:t>
            </a:r>
            <a:r>
              <a:rPr dirty="0"/>
              <a:t> </a:t>
            </a:r>
            <a:r>
              <a:rPr dirty="0" err="1"/>
              <a:t>della</a:t>
            </a:r>
            <a:r>
              <a:rPr dirty="0"/>
              <a:t> </a:t>
            </a:r>
            <a:r>
              <a:rPr dirty="0" err="1"/>
              <a:t>terapia</a:t>
            </a:r>
            <a:r>
              <a:rPr dirty="0"/>
              <a:t> (</a:t>
            </a:r>
            <a:r>
              <a:rPr dirty="0" err="1"/>
              <a:t>uso</a:t>
            </a:r>
            <a:r>
              <a:rPr dirty="0"/>
              <a:t> </a:t>
            </a:r>
            <a:r>
              <a:rPr dirty="0" err="1"/>
              <a:t>inappropriato</a:t>
            </a:r>
            <a:r>
              <a:rPr dirty="0"/>
              <a:t>?)</a:t>
            </a:r>
          </a:p>
          <a:p>
            <a:pPr>
              <a:lnSpc>
                <a:spcPct val="81000"/>
              </a:lnSpc>
              <a:spcBef>
                <a:spcPts val="600"/>
              </a:spcBef>
              <a:buClr>
                <a:srgbClr val="000000"/>
              </a:buClr>
              <a:buSzPct val="150000"/>
              <a:defRPr sz="2400"/>
            </a:pPr>
            <a:r>
              <a:rPr dirty="0"/>
              <a:t>Difficile </a:t>
            </a:r>
            <a:r>
              <a:rPr dirty="0" err="1"/>
              <a:t>monitorare</a:t>
            </a:r>
            <a:r>
              <a:rPr dirty="0"/>
              <a:t> </a:t>
            </a:r>
            <a:r>
              <a:rPr dirty="0" err="1"/>
              <a:t>l’effetto</a:t>
            </a:r>
            <a:r>
              <a:rPr dirty="0"/>
              <a:t> e </a:t>
            </a:r>
            <a:r>
              <a:rPr dirty="0" err="1"/>
              <a:t>mancanza</a:t>
            </a:r>
            <a:r>
              <a:rPr dirty="0"/>
              <a:t> di test </a:t>
            </a:r>
            <a:r>
              <a:rPr dirty="0" err="1"/>
              <a:t>coagulativi</a:t>
            </a:r>
            <a:r>
              <a:rPr dirty="0"/>
              <a:t> in </a:t>
            </a:r>
            <a:r>
              <a:rPr dirty="0" err="1"/>
              <a:t>circostanza</a:t>
            </a:r>
            <a:r>
              <a:rPr dirty="0"/>
              <a:t> </a:t>
            </a:r>
            <a:r>
              <a:rPr dirty="0" err="1"/>
              <a:t>d’urgenza</a:t>
            </a:r>
            <a:r>
              <a:rPr dirty="0"/>
              <a:t> (se </a:t>
            </a:r>
            <a:r>
              <a:rPr dirty="0" err="1"/>
              <a:t>emorragia</a:t>
            </a:r>
            <a:r>
              <a:rPr dirty="0"/>
              <a:t>)</a:t>
            </a:r>
          </a:p>
          <a:p>
            <a:pPr>
              <a:lnSpc>
                <a:spcPct val="81000"/>
              </a:lnSpc>
              <a:spcBef>
                <a:spcPts val="600"/>
              </a:spcBef>
              <a:buClr>
                <a:srgbClr val="000000"/>
              </a:buClr>
              <a:buSzPct val="150000"/>
              <a:defRPr sz="2400"/>
            </a:pPr>
            <a:r>
              <a:rPr dirty="0"/>
              <a:t>Non </a:t>
            </a:r>
            <a:r>
              <a:rPr dirty="0" err="1"/>
              <a:t>escludibili</a:t>
            </a:r>
            <a:r>
              <a:rPr dirty="0"/>
              <a:t> </a:t>
            </a:r>
            <a:r>
              <a:rPr dirty="0" err="1"/>
              <a:t>altri</a:t>
            </a:r>
            <a:r>
              <a:rPr dirty="0"/>
              <a:t> </a:t>
            </a:r>
            <a:r>
              <a:rPr dirty="0" err="1"/>
              <a:t>negativi</a:t>
            </a:r>
            <a:r>
              <a:rPr dirty="0"/>
              <a:t> </a:t>
            </a:r>
            <a:r>
              <a:rPr dirty="0" err="1"/>
              <a:t>effetti</a:t>
            </a:r>
            <a:endParaRPr dirty="0"/>
          </a:p>
          <a:p>
            <a:pPr>
              <a:lnSpc>
                <a:spcPct val="81000"/>
              </a:lnSpc>
              <a:spcBef>
                <a:spcPts val="600"/>
              </a:spcBef>
              <a:buClr>
                <a:srgbClr val="000000"/>
              </a:buClr>
              <a:buSzPct val="150000"/>
              <a:defRPr sz="2400"/>
            </a:pPr>
            <a:r>
              <a:rPr dirty="0"/>
              <a:t>Breve tempo di </a:t>
            </a:r>
            <a:r>
              <a:rPr dirty="0" err="1"/>
              <a:t>emivita</a:t>
            </a:r>
            <a:r>
              <a:rPr dirty="0"/>
              <a:t> (</a:t>
            </a:r>
            <a:r>
              <a:rPr dirty="0" err="1"/>
              <a:t>vantaggi</a:t>
            </a:r>
            <a:r>
              <a:rPr dirty="0"/>
              <a:t>/</a:t>
            </a:r>
            <a:r>
              <a:rPr dirty="0" err="1"/>
              <a:t>svantaggi</a:t>
            </a:r>
            <a:r>
              <a:rPr dirty="0"/>
              <a:t>)</a:t>
            </a:r>
          </a:p>
          <a:p>
            <a:pPr>
              <a:lnSpc>
                <a:spcPct val="81000"/>
              </a:lnSpc>
              <a:spcBef>
                <a:spcPts val="600"/>
              </a:spcBef>
              <a:buClr>
                <a:srgbClr val="000000"/>
              </a:buClr>
              <a:buSzPct val="150000"/>
              <a:defRPr sz="2400"/>
            </a:pPr>
            <a:r>
              <a:rPr dirty="0"/>
              <a:t>Difficile </a:t>
            </a:r>
            <a:r>
              <a:rPr dirty="0" err="1"/>
              <a:t>controllare</a:t>
            </a:r>
            <a:r>
              <a:rPr dirty="0"/>
              <a:t> la compliance</a:t>
            </a:r>
            <a:r>
              <a:rPr lang="it-IT" dirty="0"/>
              <a:t> del paziente, poiché azione anticoagulante non è direttamente verificabile con esami di laboratorio</a:t>
            </a:r>
            <a:endParaRPr dirty="0"/>
          </a:p>
          <a:p>
            <a:pPr>
              <a:lnSpc>
                <a:spcPct val="81000"/>
              </a:lnSpc>
              <a:spcBef>
                <a:spcPts val="600"/>
              </a:spcBef>
              <a:buClr>
                <a:srgbClr val="000000"/>
              </a:buClr>
              <a:buSzPct val="150000"/>
              <a:defRPr sz="2400"/>
            </a:pPr>
            <a:r>
              <a:rPr dirty="0" err="1"/>
              <a:t>Costi</a:t>
            </a:r>
            <a:endParaRPr dirty="0"/>
          </a:p>
        </p:txBody>
      </p:sp>
      <p:sp>
        <p:nvSpPr>
          <p:cNvPr id="1091"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093" name="image102.png" descr="image10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67543" y="836712"/>
            <a:ext cx="7632850" cy="5160424"/>
          </a:xfrm>
          <a:prstGeom prst="rect">
            <a:avLst/>
          </a:prstGeom>
          <a:ln w="12700">
            <a:miter lim="400000"/>
          </a:ln>
        </p:spPr>
      </p:pic>
      <p:sp>
        <p:nvSpPr>
          <p:cNvPr id="1094" name="Rettangolo"/>
          <p:cNvSpPr/>
          <p:nvPr/>
        </p:nvSpPr>
        <p:spPr>
          <a:xfrm>
            <a:off x="611560" y="4005064"/>
            <a:ext cx="7488833" cy="432049"/>
          </a:xfrm>
          <a:prstGeom prst="rect">
            <a:avLst/>
          </a:prstGeom>
          <a:ln w="57150">
            <a:solidFill>
              <a:srgbClr val="FF0000"/>
            </a:solidFill>
          </a:ln>
        </p:spPr>
        <p:txBody>
          <a:bodyPr lIns="45719" rIns="45719" anchor="ctr"/>
          <a:lstStyle/>
          <a:p>
            <a:pPr algn="ctr">
              <a:defRPr>
                <a:solidFill>
                  <a:srgbClr val="FFFFFF"/>
                </a:solidFill>
              </a:defRPr>
            </a:pPr>
            <a:endParaRPr/>
          </a:p>
        </p:txBody>
      </p:sp>
      <p:sp>
        <p:nvSpPr>
          <p:cNvPr id="1095" name="Rettangolo"/>
          <p:cNvSpPr/>
          <p:nvPr/>
        </p:nvSpPr>
        <p:spPr>
          <a:xfrm>
            <a:off x="611560" y="4425551"/>
            <a:ext cx="7488833" cy="432049"/>
          </a:xfrm>
          <a:prstGeom prst="rect">
            <a:avLst/>
          </a:prstGeom>
          <a:ln w="57150">
            <a:solidFill>
              <a:srgbClr val="FF0000"/>
            </a:solidFill>
          </a:ln>
        </p:spPr>
        <p:txBody>
          <a:bodyPr lIns="45719" rIns="45719" anchor="ctr"/>
          <a:lstStyle/>
          <a:p>
            <a:pPr algn="ctr">
              <a:defRPr>
                <a:solidFill>
                  <a:srgbClr val="FFFFFF"/>
                </a:solidFill>
              </a:defRPr>
            </a:pPr>
            <a:endParaRPr/>
          </a:p>
        </p:txBody>
      </p:sp>
      <p:sp>
        <p:nvSpPr>
          <p:cNvPr id="1096"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098" name="image103.png" descr="image10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9512" y="188639"/>
            <a:ext cx="8784977" cy="6566553"/>
          </a:xfrm>
          <a:prstGeom prst="rect">
            <a:avLst/>
          </a:prstGeom>
          <a:ln w="12700">
            <a:miter lim="400000"/>
          </a:ln>
        </p:spPr>
      </p:pic>
      <p:sp>
        <p:nvSpPr>
          <p:cNvPr id="1099" name="Interazioni farmacologiche NOAC"/>
          <p:cNvSpPr txBox="1"/>
          <p:nvPr/>
        </p:nvSpPr>
        <p:spPr>
          <a:xfrm>
            <a:off x="1835696" y="384054"/>
            <a:ext cx="5546884"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a:effectLst>
                  <a:outerShdw blurRad="38100" dist="38100" dir="2700000" rotWithShape="0">
                    <a:srgbClr val="000000">
                      <a:alpha val="43137"/>
                    </a:srgbClr>
                  </a:outerShdw>
                </a:effectLst>
              </a:defRPr>
            </a:lvl1pPr>
          </a:lstStyle>
          <a:p>
            <a:r>
              <a:t>Interazioni farmacologiche NOAC</a:t>
            </a:r>
          </a:p>
        </p:txBody>
      </p:sp>
      <p:sp>
        <p:nvSpPr>
          <p:cNvPr id="1100"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Non necessaria nessuna restrizione alimentare"/>
          <p:cNvSpPr txBox="1"/>
          <p:nvPr/>
        </p:nvSpPr>
        <p:spPr>
          <a:xfrm>
            <a:off x="1044942" y="3205479"/>
            <a:ext cx="7054116"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latin typeface="Arial Rounded MT Bold"/>
                <a:ea typeface="Arial Rounded MT Bold"/>
                <a:cs typeface="Arial Rounded MT Bold"/>
                <a:sym typeface="Arial Rounded MT Bold"/>
              </a:defRPr>
            </a:lvl1pPr>
          </a:lstStyle>
          <a:p>
            <a:r>
              <a:t>Non necessaria nessuna restrizione alimentare</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130" name="Stesso dosaggio per tutti, ma con alcune limitazioni:…"/>
          <p:cNvSpPr txBox="1"/>
          <p:nvPr/>
        </p:nvSpPr>
        <p:spPr>
          <a:xfrm>
            <a:off x="793551" y="142156"/>
            <a:ext cx="8080177" cy="193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pPr>
            <a:r>
              <a:t>Stesso dosaggio per tutti, ma con alcune limitazioni:</a:t>
            </a:r>
          </a:p>
          <a:p>
            <a:pPr>
              <a:defRPr sz="2400"/>
            </a:pPr>
            <a:endParaRPr/>
          </a:p>
          <a:p>
            <a:pPr>
              <a:defRPr sz="2400"/>
            </a:pPr>
            <a:r>
              <a:t>Es: ridotta funzionalità renale, età avanzata, peso ridotto (&lt;60Kg), concomitante terapia con antiaggreganti.</a:t>
            </a:r>
          </a:p>
        </p:txBody>
      </p:sp>
      <p:pic>
        <p:nvPicPr>
          <p:cNvPr id="1131" name="image115.png" descr="image11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88" y="1808191"/>
            <a:ext cx="5560078" cy="1620809"/>
          </a:xfrm>
          <a:prstGeom prst="rect">
            <a:avLst/>
          </a:prstGeom>
          <a:ln w="12700">
            <a:miter lim="400000"/>
          </a:ln>
        </p:spPr>
      </p:pic>
      <p:pic>
        <p:nvPicPr>
          <p:cNvPr id="1132" name="image116.png" descr="image11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1782" y="3453010"/>
            <a:ext cx="6128215" cy="1314867"/>
          </a:xfrm>
          <a:prstGeom prst="rect">
            <a:avLst/>
          </a:prstGeom>
          <a:ln w="12700">
            <a:miter lim="400000"/>
          </a:ln>
        </p:spPr>
      </p:pic>
      <p:pic>
        <p:nvPicPr>
          <p:cNvPr id="1133" name="image117.png" descr="image11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158" y="4791888"/>
            <a:ext cx="4252839" cy="343349"/>
          </a:xfrm>
          <a:prstGeom prst="rect">
            <a:avLst/>
          </a:prstGeom>
          <a:ln w="12700">
            <a:miter lim="400000"/>
          </a:ln>
        </p:spPr>
      </p:pic>
      <p:sp>
        <p:nvSpPr>
          <p:cNvPr id="1134"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
        <p:nvSpPr>
          <p:cNvPr id="1135" name="Edoxaban 30 mg :…"/>
          <p:cNvSpPr/>
          <p:nvPr/>
        </p:nvSpPr>
        <p:spPr>
          <a:xfrm>
            <a:off x="2229365" y="5241231"/>
            <a:ext cx="6805053" cy="1574166"/>
          </a:xfrm>
          <a:prstGeom prst="rect">
            <a:avLst/>
          </a:prstGeom>
          <a:solidFill>
            <a:schemeClr val="accent1"/>
          </a:solidFill>
          <a:ln>
            <a:solidFill>
              <a:srgbClr val="46AAC4"/>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rPr>
                <a:latin typeface="Apple Chancery"/>
                <a:ea typeface="Apple Chancery"/>
                <a:cs typeface="Apple Chancery"/>
                <a:sym typeface="Apple Chancery"/>
              </a:rPr>
              <a:t>Edoxaban 30 mg </a:t>
            </a:r>
            <a:r>
              <a:t>: </a:t>
            </a:r>
          </a:p>
          <a:p>
            <a:pPr>
              <a:defRPr>
                <a:solidFill>
                  <a:srgbClr val="FFFFFF"/>
                </a:solidFill>
              </a:defRPr>
            </a:pPr>
            <a:r>
              <a:t>(CrCL) 15 – 50 ml/min</a:t>
            </a:r>
          </a:p>
          <a:p>
            <a:pPr>
              <a:defRPr>
                <a:solidFill>
                  <a:srgbClr val="FFFFFF"/>
                </a:solidFill>
              </a:defRPr>
            </a:pPr>
            <a:r>
              <a:t>basso peso corporeo ≤ 60 kg </a:t>
            </a:r>
          </a:p>
          <a:p>
            <a:pPr>
              <a:defRPr>
                <a:solidFill>
                  <a:srgbClr val="FFFFFF"/>
                </a:solidFill>
              </a:defRPr>
            </a:pPr>
            <a:r>
              <a:t>uso concomitante dei inibitori della glicoproteina P (P–gp): </a:t>
            </a:r>
          </a:p>
          <a:p>
            <a:pPr lvl="1">
              <a:defRPr>
                <a:solidFill>
                  <a:srgbClr val="FFFFFF"/>
                </a:solidFill>
              </a:defRPr>
            </a:pPr>
            <a:r>
              <a:t>ciclosporina, dronedarone, eritromicina o ketoconazolo.</a:t>
            </a:r>
          </a:p>
        </p:txBody>
      </p:sp>
      <p:sp>
        <p:nvSpPr>
          <p:cNvPr id="1136" name="2 criteri su 3:…"/>
          <p:cNvSpPr txBox="1"/>
          <p:nvPr/>
        </p:nvSpPr>
        <p:spPr>
          <a:xfrm>
            <a:off x="4898455" y="3501161"/>
            <a:ext cx="3302110" cy="1218566"/>
          </a:xfrm>
          <a:prstGeom prst="rect">
            <a:avLst/>
          </a:prstGeom>
          <a:solidFill>
            <a:schemeClr val="accent1"/>
          </a:solidFill>
          <a:ln>
            <a:solidFill>
              <a:srgbClr val="46AAC4"/>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t>2 criteri su 3:</a:t>
            </a:r>
          </a:p>
          <a:p>
            <a:pPr>
              <a:defRPr>
                <a:solidFill>
                  <a:srgbClr val="FFFFFF"/>
                </a:solidFill>
              </a:defRPr>
            </a:pPr>
            <a:r>
              <a:t>Peso inferiore 60 Kg</a:t>
            </a:r>
          </a:p>
          <a:p>
            <a:pPr>
              <a:defRPr>
                <a:solidFill>
                  <a:srgbClr val="FFFFFF"/>
                </a:solidFill>
              </a:defRPr>
            </a:pPr>
            <a:r>
              <a:t>Creatinina maggiore 1,5mg/dL</a:t>
            </a:r>
          </a:p>
          <a:p>
            <a:pPr>
              <a:defRPr>
                <a:solidFill>
                  <a:srgbClr val="FFFFFF"/>
                </a:solidFill>
              </a:defRPr>
            </a:pPr>
            <a:r>
              <a:t>Età superiore 80anni</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167"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
        <p:nvSpPr>
          <p:cNvPr id="1168" name="Sospensione dei NOAC in previsione di interventi in elezione a rischio di sanguinamento"/>
          <p:cNvSpPr txBox="1"/>
          <p:nvPr/>
        </p:nvSpPr>
        <p:spPr>
          <a:xfrm>
            <a:off x="1755044" y="432605"/>
            <a:ext cx="563391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a:latin typeface="Arial Rounded MT Bold"/>
                <a:ea typeface="Arial Rounded MT Bold"/>
                <a:cs typeface="Arial Rounded MT Bold"/>
                <a:sym typeface="Arial Rounded MT Bold"/>
              </a:defRPr>
            </a:lvl1pPr>
          </a:lstStyle>
          <a:p>
            <a:r>
              <a:rPr dirty="0" err="1"/>
              <a:t>Sospensione</a:t>
            </a:r>
            <a:r>
              <a:rPr dirty="0"/>
              <a:t> </a:t>
            </a:r>
            <a:r>
              <a:rPr dirty="0" err="1"/>
              <a:t>dei</a:t>
            </a:r>
            <a:r>
              <a:rPr dirty="0"/>
              <a:t> NOAC in </a:t>
            </a:r>
            <a:r>
              <a:rPr dirty="0" err="1"/>
              <a:t>previsione</a:t>
            </a:r>
            <a:r>
              <a:rPr dirty="0"/>
              <a:t> di </a:t>
            </a:r>
            <a:r>
              <a:rPr dirty="0" err="1"/>
              <a:t>interventi</a:t>
            </a:r>
            <a:r>
              <a:rPr dirty="0"/>
              <a:t> </a:t>
            </a:r>
            <a:endParaRPr lang="it-IT" dirty="0"/>
          </a:p>
          <a:p>
            <a:r>
              <a:rPr dirty="0"/>
              <a:t>in </a:t>
            </a:r>
            <a:r>
              <a:rPr dirty="0" err="1"/>
              <a:t>elezione</a:t>
            </a:r>
            <a:r>
              <a:rPr dirty="0"/>
              <a:t> a </a:t>
            </a:r>
            <a:r>
              <a:rPr dirty="0" err="1"/>
              <a:t>rischio</a:t>
            </a:r>
            <a:r>
              <a:rPr dirty="0"/>
              <a:t> di </a:t>
            </a:r>
            <a:r>
              <a:rPr dirty="0" err="1"/>
              <a:t>sanguinamento</a:t>
            </a:r>
            <a:endParaRPr dirty="0"/>
          </a:p>
        </p:txBody>
      </p:sp>
      <p:pic>
        <p:nvPicPr>
          <p:cNvPr id="5" name="Immagine 4">
            <a:extLst>
              <a:ext uri="{FF2B5EF4-FFF2-40B4-BE49-F238E27FC236}">
                <a16:creationId xmlns:a16="http://schemas.microsoft.com/office/drawing/2014/main" id="{E65E0679-CE81-FE45-9E09-A5C8EC6043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918" y="1276321"/>
            <a:ext cx="8126164" cy="473501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18" name="Rettangolo"/>
          <p:cNvSpPr/>
          <p:nvPr/>
        </p:nvSpPr>
        <p:spPr>
          <a:xfrm>
            <a:off x="792162" y="1363662"/>
            <a:ext cx="7677151" cy="4775201"/>
          </a:xfrm>
          <a:prstGeom prst="rect">
            <a:avLst/>
          </a:prstGeom>
          <a:solidFill>
            <a:srgbClr val="1F497D"/>
          </a:solidFill>
          <a:ln w="28575">
            <a:solidFill>
              <a:schemeClr val="accent2"/>
            </a:solidFill>
            <a:miter/>
          </a:ln>
        </p:spPr>
        <p:txBody>
          <a:bodyPr lIns="45719" rIns="45719" anchor="ctr"/>
          <a:lstStyle/>
          <a:p>
            <a:endParaRPr/>
          </a:p>
        </p:txBody>
      </p:sp>
      <p:pic>
        <p:nvPicPr>
          <p:cNvPr id="419" name="image8.png" descr="image8.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35138" y="1696471"/>
            <a:ext cx="5791201" cy="4114801"/>
          </a:xfrm>
          <a:prstGeom prst="rect">
            <a:avLst/>
          </a:prstGeom>
          <a:ln w="12700">
            <a:miter lim="400000"/>
          </a:ln>
        </p:spPr>
      </p:pic>
      <p:sp>
        <p:nvSpPr>
          <p:cNvPr id="420" name="Farmaci anticoagulanti ed antiaggreganti"/>
          <p:cNvSpPr txBox="1">
            <a:spLocks noGrp="1"/>
          </p:cNvSpPr>
          <p:nvPr>
            <p:ph type="title"/>
          </p:nvPr>
        </p:nvSpPr>
        <p:spPr>
          <a:xfrm>
            <a:off x="179511" y="260647"/>
            <a:ext cx="8686801" cy="1143001"/>
          </a:xfrm>
          <a:prstGeom prst="rect">
            <a:avLst/>
          </a:prstGeom>
        </p:spPr>
        <p:txBody>
          <a:bodyPr/>
          <a:lstStyle>
            <a:lvl1pPr>
              <a:defRPr sz="3600"/>
            </a:lvl1pPr>
          </a:lstStyle>
          <a:p>
            <a:r>
              <a:t>Farmaci anticoagulanti ed antiaggreganti</a:t>
            </a:r>
          </a:p>
        </p:txBody>
      </p:sp>
      <p:sp>
        <p:nvSpPr>
          <p:cNvPr id="421" name="Freccia"/>
          <p:cNvSpPr/>
          <p:nvPr/>
        </p:nvSpPr>
        <p:spPr>
          <a:xfrm rot="1606371">
            <a:off x="4580817" y="2441648"/>
            <a:ext cx="764778" cy="281515"/>
          </a:xfrm>
          <a:prstGeom prst="rightArrow">
            <a:avLst>
              <a:gd name="adj1" fmla="val 36328"/>
              <a:gd name="adj2" fmla="val 112642"/>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422"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172" name="When to restart the new oral…"/>
          <p:cNvSpPr txBox="1"/>
          <p:nvPr/>
        </p:nvSpPr>
        <p:spPr>
          <a:xfrm>
            <a:off x="269776" y="667772"/>
            <a:ext cx="4572001"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solidFill>
                  <a:srgbClr val="C00000"/>
                </a:solidFill>
              </a:defRPr>
            </a:pPr>
            <a:r>
              <a:t>When to restart the new oral</a:t>
            </a:r>
          </a:p>
          <a:p>
            <a:pPr algn="ctr">
              <a:defRPr sz="2800">
                <a:solidFill>
                  <a:srgbClr val="C00000"/>
                </a:solidFill>
              </a:defRPr>
            </a:pPr>
            <a:r>
              <a:t>anticoagulants?</a:t>
            </a:r>
          </a:p>
        </p:txBody>
      </p:sp>
      <p:pic>
        <p:nvPicPr>
          <p:cNvPr id="1173" name="image126.png" descr="image126.png"/>
          <p:cNvPicPr>
            <a:picLocks noChangeAspect="1"/>
          </p:cNvPicPr>
          <p:nvPr/>
        </p:nvPicPr>
        <p:blipFill>
          <a:blip r:embed="rId2"/>
          <a:stretch>
            <a:fillRect/>
          </a:stretch>
        </p:blipFill>
        <p:spPr>
          <a:xfrm>
            <a:off x="3045478" y="2142528"/>
            <a:ext cx="5373933" cy="4265639"/>
          </a:xfrm>
          <a:prstGeom prst="rect">
            <a:avLst/>
          </a:prstGeom>
          <a:ln w="12700">
            <a:miter lim="400000"/>
          </a:ln>
        </p:spPr>
      </p:pic>
      <p:sp>
        <p:nvSpPr>
          <p:cNvPr id="1174" name="Freccia"/>
          <p:cNvSpPr/>
          <p:nvPr/>
        </p:nvSpPr>
        <p:spPr>
          <a:xfrm>
            <a:off x="688380" y="4483844"/>
            <a:ext cx="1728193" cy="576065"/>
          </a:xfrm>
          <a:prstGeom prst="rightArrow">
            <a:avLst>
              <a:gd name="adj1" fmla="val 50000"/>
              <a:gd name="adj2" fmla="val 50000"/>
            </a:avLst>
          </a:prstGeom>
          <a:gradFill>
            <a:gsLst>
              <a:gs pos="0">
                <a:srgbClr val="9A2F2C"/>
              </a:gs>
              <a:gs pos="80000">
                <a:srgbClr val="CA3E3A"/>
              </a:gs>
              <a:gs pos="100000">
                <a:srgbClr val="CE3B37"/>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75" name="Linea"/>
          <p:cNvSpPr/>
          <p:nvPr/>
        </p:nvSpPr>
        <p:spPr>
          <a:xfrm>
            <a:off x="3063185" y="2401735"/>
            <a:ext cx="5338519" cy="1"/>
          </a:xfrm>
          <a:prstGeom prst="line">
            <a:avLst/>
          </a:prstGeom>
          <a:ln w="28575">
            <a:solidFill>
              <a:srgbClr val="FF0000"/>
            </a:solidFill>
          </a:ln>
        </p:spPr>
        <p:txBody>
          <a:bodyPr lIns="45719" rIns="45719"/>
          <a:lstStyle/>
          <a:p>
            <a:endParaRPr/>
          </a:p>
        </p:txBody>
      </p:sp>
      <p:sp>
        <p:nvSpPr>
          <p:cNvPr id="1176" name="Linea"/>
          <p:cNvSpPr/>
          <p:nvPr/>
        </p:nvSpPr>
        <p:spPr>
          <a:xfrm>
            <a:off x="3058598" y="2694485"/>
            <a:ext cx="5347692" cy="1"/>
          </a:xfrm>
          <a:prstGeom prst="line">
            <a:avLst/>
          </a:prstGeom>
          <a:ln w="28575">
            <a:solidFill>
              <a:srgbClr val="FF0000"/>
            </a:solidFill>
          </a:ln>
        </p:spPr>
        <p:txBody>
          <a:bodyPr lIns="45719" rIns="45719"/>
          <a:lstStyle/>
          <a:p>
            <a:endParaRPr/>
          </a:p>
        </p:txBody>
      </p:sp>
      <p:sp>
        <p:nvSpPr>
          <p:cNvPr id="1177" name="Linea"/>
          <p:cNvSpPr/>
          <p:nvPr/>
        </p:nvSpPr>
        <p:spPr>
          <a:xfrm>
            <a:off x="3045898" y="3169544"/>
            <a:ext cx="5373093" cy="1"/>
          </a:xfrm>
          <a:prstGeom prst="line">
            <a:avLst/>
          </a:prstGeom>
          <a:ln w="28575">
            <a:solidFill>
              <a:srgbClr val="FF0000"/>
            </a:solidFill>
          </a:ln>
        </p:spPr>
        <p:txBody>
          <a:bodyPr lIns="45719" rIns="45719"/>
          <a:lstStyle/>
          <a:p>
            <a:endParaRPr/>
          </a:p>
        </p:txBody>
      </p:sp>
      <p:sp>
        <p:nvSpPr>
          <p:cNvPr id="1178" name="Linea"/>
          <p:cNvSpPr/>
          <p:nvPr/>
        </p:nvSpPr>
        <p:spPr>
          <a:xfrm>
            <a:off x="3058597" y="2958661"/>
            <a:ext cx="5347695" cy="1"/>
          </a:xfrm>
          <a:prstGeom prst="line">
            <a:avLst/>
          </a:prstGeom>
          <a:ln w="28575">
            <a:solidFill>
              <a:srgbClr val="FF0000"/>
            </a:solidFill>
          </a:ln>
        </p:spPr>
        <p:txBody>
          <a:bodyPr lIns="45719" rIns="45719"/>
          <a:lstStyle/>
          <a:p>
            <a:endParaRPr/>
          </a:p>
        </p:txBody>
      </p:sp>
      <p:sp>
        <p:nvSpPr>
          <p:cNvPr id="1179" name="Linea"/>
          <p:cNvSpPr/>
          <p:nvPr/>
        </p:nvSpPr>
        <p:spPr>
          <a:xfrm>
            <a:off x="3045895" y="3429000"/>
            <a:ext cx="4184306" cy="0"/>
          </a:xfrm>
          <a:prstGeom prst="line">
            <a:avLst/>
          </a:prstGeom>
          <a:ln w="28575">
            <a:solidFill>
              <a:srgbClr val="FF0000"/>
            </a:solidFill>
          </a:ln>
        </p:spPr>
        <p:txBody>
          <a:bodyPr lIns="45719" rIns="45719"/>
          <a:lstStyle/>
          <a:p>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212" name="Immagine" descr="Immagin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3922" y="641882"/>
            <a:ext cx="2571603" cy="1276910"/>
          </a:xfrm>
          <a:prstGeom prst="rect">
            <a:avLst/>
          </a:prstGeom>
          <a:ln w="12700">
            <a:miter lim="400000"/>
          </a:ln>
        </p:spPr>
      </p:pic>
      <p:pic>
        <p:nvPicPr>
          <p:cNvPr id="1213" name="Immagine" descr="Immagin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9896" y="369905"/>
            <a:ext cx="1334379" cy="1557661"/>
          </a:xfrm>
          <a:prstGeom prst="rect">
            <a:avLst/>
          </a:prstGeom>
          <a:ln w="12700">
            <a:miter lim="400000"/>
          </a:ln>
        </p:spPr>
      </p:pic>
      <p:sp>
        <p:nvSpPr>
          <p:cNvPr id="1214" name="anticorpo monoclonale…"/>
          <p:cNvSpPr/>
          <p:nvPr/>
        </p:nvSpPr>
        <p:spPr>
          <a:xfrm>
            <a:off x="453512" y="2008881"/>
            <a:ext cx="8058298" cy="1793241"/>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anticorpo monoclonale</a:t>
            </a:r>
          </a:p>
          <a:p>
            <a:r>
              <a:t>inattivatore specifico per dabigatran ed è indicato nei pazienti adulti trattati con Pradaxa (dabigatran etexilato) nei casi in cui si rende necessaria l’inattivazione rapida dei suoi effetti anticoagulanti:  </a:t>
            </a:r>
          </a:p>
          <a:p>
            <a:pPr marL="228600" indent="-228600">
              <a:buSzPct val="100000"/>
              <a:buChar char="•"/>
            </a:pPr>
            <a:r>
              <a:t>Negli interventi chirurgici di emergenza/nelle procedure urgenti </a:t>
            </a:r>
          </a:p>
          <a:p>
            <a:pPr marL="228600" indent="-228600">
              <a:buSzPct val="100000"/>
              <a:buChar char="•"/>
            </a:pPr>
            <a:r>
              <a:t>Nel sanguinamento potenzialmente fatale o non controllato.</a:t>
            </a:r>
          </a:p>
        </p:txBody>
      </p:sp>
      <p:pic>
        <p:nvPicPr>
          <p:cNvPr id="1215" name="Immagine" descr="Immagine"/>
          <p:cNvPicPr>
            <a:picLocks noChangeAspect="1"/>
          </p:cNvPicPr>
          <p:nvPr/>
        </p:nvPicPr>
        <p:blipFill>
          <a:blip r:embed="rId5"/>
          <a:stretch>
            <a:fillRect/>
          </a:stretch>
        </p:blipFill>
        <p:spPr>
          <a:xfrm>
            <a:off x="400691" y="864246"/>
            <a:ext cx="2899008" cy="1023180"/>
          </a:xfrm>
          <a:prstGeom prst="rect">
            <a:avLst/>
          </a:prstGeom>
          <a:ln w="12700">
            <a:miter lim="400000"/>
          </a:ln>
        </p:spPr>
      </p:pic>
      <p:sp>
        <p:nvSpPr>
          <p:cNvPr id="1216" name="Freccia"/>
          <p:cNvSpPr/>
          <p:nvPr/>
        </p:nvSpPr>
        <p:spPr>
          <a:xfrm>
            <a:off x="3555098" y="1014731"/>
            <a:ext cx="932459" cy="531212"/>
          </a:xfrm>
          <a:prstGeom prst="rightArrow">
            <a:avLst>
              <a:gd name="adj1" fmla="val 30429"/>
              <a:gd name="adj2" fmla="val 83166"/>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1217" name="AndexXa -Andaxanet Alfa…"/>
          <p:cNvSpPr/>
          <p:nvPr/>
        </p:nvSpPr>
        <p:spPr>
          <a:xfrm>
            <a:off x="4063233" y="4121232"/>
            <a:ext cx="4964173" cy="2491741"/>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a:latin typeface="Arial Rounded MT Bold"/>
                <a:ea typeface="Arial Rounded MT Bold"/>
                <a:cs typeface="Arial Rounded MT Bold"/>
                <a:sym typeface="Arial Rounded MT Bold"/>
              </a:defRPr>
            </a:pPr>
            <a:r>
              <a:t>AndexXa -</a:t>
            </a:r>
            <a:r>
              <a:rPr u="sng"/>
              <a:t>Andaxanet Alfa</a:t>
            </a:r>
          </a:p>
          <a:p>
            <a:pPr algn="ctr">
              <a:defRPr>
                <a:latin typeface="Arial Rounded MT Bold"/>
                <a:ea typeface="Arial Rounded MT Bold"/>
                <a:cs typeface="Arial Rounded MT Bold"/>
                <a:sym typeface="Arial Rounded MT Bold"/>
              </a:defRPr>
            </a:pPr>
            <a:r>
              <a:rPr u="sng"/>
              <a:t>(in fase di commercializzazione)</a:t>
            </a:r>
          </a:p>
          <a:p>
            <a:pPr algn="ctr">
              <a:defRPr sz="2400">
                <a:latin typeface="Arial Rounded MT Bold"/>
                <a:ea typeface="Arial Rounded MT Bold"/>
                <a:cs typeface="Arial Rounded MT Bold"/>
                <a:sym typeface="Arial Rounded MT Bold"/>
              </a:defRPr>
            </a:pPr>
            <a:endParaRPr u="sng"/>
          </a:p>
          <a:p>
            <a:pPr algn="just"/>
            <a:r>
              <a:t>proteina ricombinante simile al Fattore Xa umano senza l’attività catalitica, pertanto può legarsi a tutti gli inibitori del Fattore Xa sia orali (apixaban, edoxaban e rivaroxaban) che parenterali (enoxaparina).</a:t>
            </a:r>
          </a:p>
        </p:txBody>
      </p:sp>
      <p:pic>
        <p:nvPicPr>
          <p:cNvPr id="1218" name="Linea Linea" descr="Linea Linea"/>
          <p:cNvPicPr>
            <a:picLocks/>
          </p:cNvPicPr>
          <p:nvPr/>
        </p:nvPicPr>
        <p:blipFill>
          <a:blip r:embed="rId6"/>
          <a:stretch>
            <a:fillRect/>
          </a:stretch>
        </p:blipFill>
        <p:spPr>
          <a:xfrm>
            <a:off x="1190" y="3910877"/>
            <a:ext cx="9141620" cy="101601"/>
          </a:xfrm>
          <a:prstGeom prst="rect">
            <a:avLst/>
          </a:prstGeom>
          <a:effectLst>
            <a:outerShdw blurRad="38100" dist="20000" dir="5400000" rotWithShape="0">
              <a:srgbClr val="000000">
                <a:alpha val="38000"/>
              </a:srgbClr>
            </a:outerShdw>
          </a:effectLst>
        </p:spPr>
      </p:pic>
      <p:pic>
        <p:nvPicPr>
          <p:cNvPr id="1219" name="Immagine" descr="Immagine"/>
          <p:cNvPicPr>
            <a:picLocks noChangeAspect="1"/>
          </p:cNvPicPr>
          <p:nvPr/>
        </p:nvPicPr>
        <p:blipFill>
          <a:blip r:embed="rId7"/>
          <a:stretch>
            <a:fillRect/>
          </a:stretch>
        </p:blipFill>
        <p:spPr>
          <a:xfrm>
            <a:off x="410623" y="4376716"/>
            <a:ext cx="1550739" cy="1557661"/>
          </a:xfrm>
          <a:prstGeom prst="rect">
            <a:avLst/>
          </a:prstGeom>
          <a:ln w="12700">
            <a:miter lim="400000"/>
          </a:ln>
        </p:spPr>
      </p:pic>
      <p:pic>
        <p:nvPicPr>
          <p:cNvPr id="1220" name="Immagine" descr="Immagine"/>
          <p:cNvPicPr>
            <a:picLocks noChangeAspect="1"/>
          </p:cNvPicPr>
          <p:nvPr/>
        </p:nvPicPr>
        <p:blipFill>
          <a:blip r:embed="rId8"/>
          <a:stretch>
            <a:fillRect/>
          </a:stretch>
        </p:blipFill>
        <p:spPr>
          <a:xfrm>
            <a:off x="800100" y="4867270"/>
            <a:ext cx="2100191" cy="1441460"/>
          </a:xfrm>
          <a:prstGeom prst="rect">
            <a:avLst/>
          </a:prstGeom>
          <a:ln w="12700">
            <a:miter lim="400000"/>
          </a:ln>
        </p:spPr>
      </p:pic>
      <p:pic>
        <p:nvPicPr>
          <p:cNvPr id="1221" name="Immagine" descr="Immagine"/>
          <p:cNvPicPr>
            <a:picLocks noChangeAspect="1"/>
          </p:cNvPicPr>
          <p:nvPr/>
        </p:nvPicPr>
        <p:blipFill>
          <a:blip r:embed="rId9"/>
          <a:stretch>
            <a:fillRect/>
          </a:stretch>
        </p:blipFill>
        <p:spPr>
          <a:xfrm>
            <a:off x="1671140" y="5490209"/>
            <a:ext cx="2048827" cy="1276910"/>
          </a:xfrm>
          <a:prstGeom prst="rect">
            <a:avLst/>
          </a:prstGeom>
          <a:ln w="12700">
            <a:miter lim="400000"/>
          </a:ln>
        </p:spPr>
      </p:pic>
      <p:sp>
        <p:nvSpPr>
          <p:cNvPr id="1222" name="Per gli inibitori del Fattore Xa"/>
          <p:cNvSpPr/>
          <p:nvPr/>
        </p:nvSpPr>
        <p:spPr>
          <a:xfrm>
            <a:off x="193205" y="4031775"/>
            <a:ext cx="3339380" cy="408941"/>
          </a:xfrm>
          <a:prstGeom prst="rect">
            <a:avLst/>
          </a:prstGeom>
          <a:solidFill>
            <a:srgbClr val="FFFFFF"/>
          </a:solidFill>
          <a:ln w="50800">
            <a:solidFill>
              <a:schemeClr val="accent2"/>
            </a:solid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Arial Rounded MT Bold"/>
                <a:ea typeface="Arial Rounded MT Bold"/>
                <a:cs typeface="Arial Rounded MT Bold"/>
                <a:sym typeface="Arial Rounded MT Bold"/>
              </a:defRPr>
            </a:lvl1pPr>
          </a:lstStyle>
          <a:p>
            <a:r>
              <a:t>Per gli inibitori del Fattore Xa</a:t>
            </a:r>
          </a:p>
        </p:txBody>
      </p:sp>
      <p:sp>
        <p:nvSpPr>
          <p:cNvPr id="1223" name="Per gli inibitori della Trombina"/>
          <p:cNvSpPr/>
          <p:nvPr/>
        </p:nvSpPr>
        <p:spPr>
          <a:xfrm>
            <a:off x="132239" y="547492"/>
            <a:ext cx="3458033" cy="408941"/>
          </a:xfrm>
          <a:prstGeom prst="rect">
            <a:avLst/>
          </a:prstGeom>
          <a:solidFill>
            <a:srgbClr val="FFFFFF"/>
          </a:solidFill>
          <a:ln w="50800">
            <a:solidFill>
              <a:schemeClr val="accent2"/>
            </a:solid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Arial Rounded MT Bold"/>
                <a:ea typeface="Arial Rounded MT Bold"/>
                <a:cs typeface="Arial Rounded MT Bold"/>
                <a:sym typeface="Arial Rounded MT Bold"/>
              </a:defRPr>
            </a:lvl1pPr>
          </a:lstStyle>
          <a:p>
            <a:r>
              <a:t>Per gli inibitori della Trombina</a:t>
            </a:r>
          </a:p>
        </p:txBody>
      </p:sp>
      <p:sp>
        <p:nvSpPr>
          <p:cNvPr id="1224" name="NOAC"/>
          <p:cNvSpPr/>
          <p:nvPr/>
        </p:nvSpPr>
        <p:spPr>
          <a:xfrm>
            <a:off x="44251" y="36364"/>
            <a:ext cx="67838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NOAC</a:t>
            </a:r>
          </a:p>
        </p:txBody>
      </p:sp>
      <p:sp>
        <p:nvSpPr>
          <p:cNvPr id="1225" name="NOAC - Antidoti"/>
          <p:cNvSpPr txBox="1"/>
          <p:nvPr/>
        </p:nvSpPr>
        <p:spPr>
          <a:xfrm>
            <a:off x="2786342" y="-60348"/>
            <a:ext cx="357131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latin typeface="Arial Rounded MT Bold"/>
                <a:ea typeface="Arial Rounded MT Bold"/>
                <a:cs typeface="Arial Rounded MT Bold"/>
                <a:sym typeface="Arial Rounded MT Bold"/>
              </a:defRPr>
            </a:lvl1pPr>
          </a:lstStyle>
          <a:p>
            <a:r>
              <a:t>NOAC - Antidoti</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238" name="Grave emorragia in atto…"/>
          <p:cNvSpPr txBox="1">
            <a:spLocks noGrp="1"/>
          </p:cNvSpPr>
          <p:nvPr>
            <p:ph type="body" idx="1"/>
          </p:nvPr>
        </p:nvSpPr>
        <p:spPr>
          <a:xfrm>
            <a:off x="457200" y="1600200"/>
            <a:ext cx="8229600" cy="4525963"/>
          </a:xfrm>
          <a:prstGeom prst="rect">
            <a:avLst/>
          </a:prstGeom>
        </p:spPr>
        <p:txBody>
          <a:bodyPr/>
          <a:lstStyle/>
          <a:p>
            <a:pPr>
              <a:spcBef>
                <a:spcPts val="600"/>
              </a:spcBef>
              <a:buClr>
                <a:srgbClr val="000000"/>
              </a:buClr>
              <a:buSzPct val="150000"/>
              <a:defRPr sz="2900"/>
            </a:pPr>
            <a:endParaRPr/>
          </a:p>
          <a:p>
            <a:pPr marL="342900" indent="-342900">
              <a:spcBef>
                <a:spcPts val="600"/>
              </a:spcBef>
              <a:buClr>
                <a:srgbClr val="000000"/>
              </a:buClr>
              <a:buSzPct val="150000"/>
              <a:defRPr sz="2500">
                <a:latin typeface="Arial"/>
                <a:ea typeface="Arial"/>
                <a:cs typeface="Arial"/>
                <a:sym typeface="Arial"/>
              </a:defRPr>
            </a:pPr>
            <a:r>
              <a:t>Grave emorragia in atto</a:t>
            </a:r>
            <a:endParaRPr sz="2900"/>
          </a:p>
          <a:p>
            <a:pPr marL="342900" indent="-342900">
              <a:spcBef>
                <a:spcPts val="600"/>
              </a:spcBef>
              <a:buClr>
                <a:srgbClr val="000000"/>
              </a:buClr>
              <a:buSzPct val="150000"/>
              <a:defRPr sz="2500">
                <a:latin typeface="Arial"/>
                <a:ea typeface="Arial"/>
                <a:cs typeface="Arial"/>
                <a:sym typeface="Arial"/>
              </a:defRPr>
            </a:pPr>
            <a:r>
              <a:t>Gravidanza </a:t>
            </a:r>
            <a:r>
              <a:rPr>
                <a:latin typeface="+mj-lt"/>
                <a:ea typeface="+mj-ea"/>
                <a:cs typeface="+mj-cs"/>
                <a:sym typeface="Calibri"/>
              </a:rPr>
              <a:t>Primo trimestre e ultime settimane</a:t>
            </a:r>
            <a:endParaRPr sz="2800"/>
          </a:p>
          <a:p>
            <a:pPr marL="342900" indent="-342900">
              <a:spcBef>
                <a:spcPts val="600"/>
              </a:spcBef>
              <a:buClr>
                <a:srgbClr val="000000"/>
              </a:buClr>
              <a:buSzPct val="150000"/>
              <a:defRPr sz="2500">
                <a:latin typeface="Arial"/>
                <a:ea typeface="Arial"/>
                <a:cs typeface="Arial"/>
                <a:sym typeface="Arial"/>
              </a:defRPr>
            </a:pPr>
            <a:r>
              <a:t>Recente intervento neurochirurgico o recente emorragia del SNC</a:t>
            </a:r>
            <a:endParaRPr sz="2800"/>
          </a:p>
          <a:p>
            <a:pPr marL="342900" indent="-342900">
              <a:spcBef>
                <a:spcPts val="600"/>
              </a:spcBef>
              <a:buClr>
                <a:srgbClr val="000000"/>
              </a:buClr>
              <a:buSzPct val="150000"/>
              <a:defRPr sz="2500">
                <a:latin typeface="Arial"/>
                <a:ea typeface="Arial"/>
                <a:cs typeface="Arial"/>
                <a:sym typeface="Arial"/>
              </a:defRPr>
            </a:pPr>
            <a:r>
              <a:t>Grave diatesi emorragica congenita o acquisita</a:t>
            </a:r>
            <a:endParaRPr sz="2900"/>
          </a:p>
          <a:p>
            <a:pPr marL="342900" indent="-342900">
              <a:spcBef>
                <a:spcPts val="600"/>
              </a:spcBef>
              <a:buClr>
                <a:srgbClr val="000000"/>
              </a:buClr>
              <a:buSzPct val="150000"/>
              <a:defRPr sz="2500">
                <a:latin typeface="Arial"/>
                <a:ea typeface="Arial"/>
                <a:cs typeface="Arial"/>
                <a:sym typeface="Arial"/>
              </a:defRPr>
            </a:pPr>
            <a:r>
              <a:t>Necessità di urgente chirurgia o manovra invasiva</a:t>
            </a:r>
            <a:endParaRPr sz="2900"/>
          </a:p>
          <a:p>
            <a:pPr>
              <a:spcBef>
                <a:spcPts val="600"/>
              </a:spcBef>
              <a:buClr>
                <a:srgbClr val="000000"/>
              </a:buClr>
              <a:buSzPct val="150000"/>
              <a:defRPr sz="2800">
                <a:latin typeface="Arial"/>
                <a:ea typeface="Arial"/>
                <a:cs typeface="Arial"/>
                <a:sym typeface="Arial"/>
              </a:defRPr>
            </a:pPr>
            <a:endParaRPr sz="2900"/>
          </a:p>
          <a:p>
            <a:pPr marL="342900" indent="-342900">
              <a:spcBef>
                <a:spcPts val="600"/>
              </a:spcBef>
              <a:buClr>
                <a:srgbClr val="000000"/>
              </a:buClr>
              <a:buSzPct val="150000"/>
              <a:defRPr sz="2500"/>
            </a:pPr>
            <a:r>
              <a:t>Emorragia maggiore: entro 1 mese dall’evento</a:t>
            </a:r>
          </a:p>
        </p:txBody>
      </p:sp>
      <p:sp>
        <p:nvSpPr>
          <p:cNvPr id="1239" name="Forma"/>
          <p:cNvSpPr/>
          <p:nvPr/>
        </p:nvSpPr>
        <p:spPr>
          <a:xfrm>
            <a:off x="1619671" y="6093295"/>
            <a:ext cx="1224138" cy="64807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gradFill>
            <a:gsLst>
              <a:gs pos="0">
                <a:srgbClr val="C96D20"/>
              </a:gs>
              <a:gs pos="80000">
                <a:srgbClr val="FF9034"/>
              </a:gs>
              <a:gs pos="100000">
                <a:srgbClr val="FF9035"/>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0" name="Controindicazioni assolute per TUTTI…"/>
          <p:cNvSpPr txBox="1">
            <a:spLocks noGrp="1"/>
          </p:cNvSpPr>
          <p:nvPr>
            <p:ph type="title"/>
          </p:nvPr>
        </p:nvSpPr>
        <p:spPr>
          <a:xfrm>
            <a:off x="685800" y="762000"/>
            <a:ext cx="7984067" cy="1143000"/>
          </a:xfrm>
          <a:prstGeom prst="rect">
            <a:avLst/>
          </a:prstGeom>
        </p:spPr>
        <p:txBody>
          <a:bodyPr/>
          <a:lstStyle/>
          <a:p>
            <a:pPr>
              <a:defRPr sz="3200">
                <a:latin typeface="Arial Rounded MT Bold"/>
                <a:ea typeface="Arial Rounded MT Bold"/>
                <a:cs typeface="Arial Rounded MT Bold"/>
                <a:sym typeface="Arial Rounded MT Bold"/>
              </a:defRPr>
            </a:pPr>
            <a:r>
              <a:rPr dirty="0" err="1"/>
              <a:t>Controindicazioni</a:t>
            </a:r>
            <a:r>
              <a:rPr dirty="0"/>
              <a:t> </a:t>
            </a:r>
            <a:r>
              <a:rPr dirty="0" err="1"/>
              <a:t>assolute</a:t>
            </a:r>
            <a:r>
              <a:rPr dirty="0"/>
              <a:t> per TUTTI</a:t>
            </a:r>
          </a:p>
          <a:p>
            <a:pPr>
              <a:defRPr sz="3200">
                <a:latin typeface="Arial Rounded MT Bold"/>
                <a:ea typeface="Arial Rounded MT Bold"/>
                <a:cs typeface="Arial Rounded MT Bold"/>
                <a:sym typeface="Arial Rounded MT Bold"/>
              </a:defRPr>
            </a:pPr>
            <a:r>
              <a:rPr dirty="0" err="1"/>
              <a:t>gli</a:t>
            </a:r>
            <a:r>
              <a:rPr dirty="0"/>
              <a:t> </a:t>
            </a:r>
            <a:r>
              <a:rPr dirty="0" err="1"/>
              <a:t>anticoagulanti</a:t>
            </a:r>
            <a:r>
              <a:rPr sz="3600" dirty="0"/>
              <a:t> </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242" name="Definizione di emorragia maggiore"/>
          <p:cNvSpPr txBox="1"/>
          <p:nvPr/>
        </p:nvSpPr>
        <p:spPr>
          <a:xfrm>
            <a:off x="323526" y="762145"/>
            <a:ext cx="4364793"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lvl1pPr>
          </a:lstStyle>
          <a:p>
            <a:r>
              <a:t>Definizione di emorragia maggiore</a:t>
            </a:r>
          </a:p>
        </p:txBody>
      </p:sp>
      <p:sp>
        <p:nvSpPr>
          <p:cNvPr id="1243" name="La definizione più largamente utilizzata:…"/>
          <p:cNvSpPr txBox="1"/>
          <p:nvPr/>
        </p:nvSpPr>
        <p:spPr>
          <a:xfrm>
            <a:off x="323527" y="1340767"/>
            <a:ext cx="8496946" cy="4879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pPr>
            <a:r>
              <a:t>La definizione più largamente utilizzata:</a:t>
            </a:r>
          </a:p>
          <a:p>
            <a:pPr>
              <a:defRPr sz="2400"/>
            </a:pPr>
            <a:r>
              <a:t>1) Emorragia fatale</a:t>
            </a:r>
          </a:p>
          <a:p>
            <a:pPr>
              <a:defRPr sz="2400"/>
            </a:pPr>
            <a:r>
              <a:t>2) Sanguinamenti sintomatici in una delle seguenti sedi critiche:</a:t>
            </a:r>
          </a:p>
          <a:p>
            <a:pPr>
              <a:defRPr sz="2400"/>
            </a:pPr>
            <a:r>
              <a:t>	-emorragie intracraniche</a:t>
            </a:r>
          </a:p>
          <a:p>
            <a:pPr>
              <a:defRPr sz="2400"/>
            </a:pPr>
            <a:r>
              <a:t>	-ematoma spinale</a:t>
            </a:r>
          </a:p>
          <a:p>
            <a:pPr>
              <a:defRPr sz="2400"/>
            </a:pPr>
            <a:r>
              <a:t>	-ematoma intraoculare</a:t>
            </a:r>
          </a:p>
          <a:p>
            <a:pPr>
              <a:defRPr sz="2400"/>
            </a:pPr>
            <a:r>
              <a:t>	-ematoma retroperitoneale</a:t>
            </a:r>
          </a:p>
          <a:p>
            <a:pPr>
              <a:defRPr sz="2400"/>
            </a:pPr>
            <a:r>
              <a:t>	-emartro</a:t>
            </a:r>
          </a:p>
          <a:p>
            <a:pPr>
              <a:defRPr sz="2400"/>
            </a:pPr>
            <a:r>
              <a:t>	-emopericardio</a:t>
            </a:r>
          </a:p>
          <a:p>
            <a:pPr>
              <a:defRPr sz="2400"/>
            </a:pPr>
            <a:r>
              <a:t>	-emorragia intramuscolare con sindrome compartimentale</a:t>
            </a:r>
          </a:p>
          <a:p>
            <a:pPr algn="just">
              <a:defRPr sz="2400"/>
            </a:pPr>
            <a:r>
              <a:t>3) Emorragie che hanno causato perdita acuta di 2 g/dl di emoglobina o per le quali è stato necessario trasfondere almeno 2 unità di E.C.</a:t>
            </a:r>
          </a:p>
        </p:txBody>
      </p:sp>
      <p:sp>
        <p:nvSpPr>
          <p:cNvPr id="1244" name="Forma"/>
          <p:cNvSpPr/>
          <p:nvPr/>
        </p:nvSpPr>
        <p:spPr>
          <a:xfrm>
            <a:off x="1619671" y="114072"/>
            <a:ext cx="1224138" cy="64807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gradFill>
            <a:gsLst>
              <a:gs pos="0">
                <a:srgbClr val="C96D20"/>
              </a:gs>
              <a:gs pos="80000">
                <a:srgbClr val="FF9034"/>
              </a:gs>
              <a:gs pos="100000">
                <a:srgbClr val="FF9035"/>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246" name="Condizioni a rischio in corso di…"/>
          <p:cNvSpPr txBox="1">
            <a:spLocks noGrp="1"/>
          </p:cNvSpPr>
          <p:nvPr>
            <p:ph type="title"/>
          </p:nvPr>
        </p:nvSpPr>
        <p:spPr>
          <a:prstGeom prst="rect">
            <a:avLst/>
          </a:prstGeom>
        </p:spPr>
        <p:txBody>
          <a:bodyPr>
            <a:normAutofit fontScale="90000"/>
          </a:bodyPr>
          <a:lstStyle/>
          <a:p>
            <a:pPr defTabSz="612648">
              <a:defRPr sz="2948"/>
            </a:pPr>
            <a:r>
              <a:t>Condizioni a rischio in corso di </a:t>
            </a:r>
          </a:p>
          <a:p>
            <a:pPr defTabSz="612648">
              <a:defRPr sz="2948"/>
            </a:pPr>
            <a:r>
              <a:t>terapia anticoagulante (</a:t>
            </a:r>
            <a:r>
              <a:rPr b="1">
                <a:latin typeface="Chalkboard"/>
                <a:ea typeface="Chalkboard"/>
                <a:cs typeface="Chalkboard"/>
                <a:sym typeface="Chalkboard"/>
              </a:rPr>
              <a:t>controindicazioni</a:t>
            </a:r>
            <a:r>
              <a:t> </a:t>
            </a:r>
            <a:r>
              <a:rPr b="1">
                <a:latin typeface="Chalkboard"/>
                <a:ea typeface="Chalkboard"/>
                <a:cs typeface="Chalkboard"/>
                <a:sym typeface="Chalkboard"/>
              </a:rPr>
              <a:t>relative</a:t>
            </a:r>
            <a:r>
              <a:t>)</a:t>
            </a:r>
          </a:p>
        </p:txBody>
      </p:sp>
      <p:pic>
        <p:nvPicPr>
          <p:cNvPr id="1247" name="image89.png" descr="image89.png"/>
          <p:cNvPicPr>
            <a:picLocks noChangeAspect="1"/>
          </p:cNvPicPr>
          <p:nvPr/>
        </p:nvPicPr>
        <p:blipFill>
          <a:blip r:embed="rId3"/>
          <a:stretch>
            <a:fillRect/>
          </a:stretch>
        </p:blipFill>
        <p:spPr>
          <a:xfrm>
            <a:off x="457200" y="1882675"/>
            <a:ext cx="8229600" cy="2088234"/>
          </a:xfrm>
          <a:prstGeom prst="rect">
            <a:avLst/>
          </a:prstGeom>
          <a:ln w="12700">
            <a:miter lim="400000"/>
          </a:ln>
        </p:spPr>
      </p:pic>
      <p:pic>
        <p:nvPicPr>
          <p:cNvPr id="1248" name="image90.png" descr="image90.png"/>
          <p:cNvPicPr>
            <a:picLocks noChangeAspect="1"/>
          </p:cNvPicPr>
          <p:nvPr/>
        </p:nvPicPr>
        <p:blipFill>
          <a:blip r:embed="rId4"/>
          <a:stretch>
            <a:fillRect/>
          </a:stretch>
        </p:blipFill>
        <p:spPr>
          <a:xfrm>
            <a:off x="467543" y="4082674"/>
            <a:ext cx="8208914" cy="1912843"/>
          </a:xfrm>
          <a:prstGeom prst="rect">
            <a:avLst/>
          </a:prstGeom>
          <a:ln w="12700">
            <a:miter lim="400000"/>
          </a:ln>
        </p:spPr>
      </p:pic>
      <p:sp>
        <p:nvSpPr>
          <p:cNvPr id="1249"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251" name="image91.png" descr="image91.png"/>
          <p:cNvPicPr>
            <a:picLocks noChangeAspect="1"/>
          </p:cNvPicPr>
          <p:nvPr/>
        </p:nvPicPr>
        <p:blipFill>
          <a:blip r:embed="rId2"/>
          <a:stretch>
            <a:fillRect/>
          </a:stretch>
        </p:blipFill>
        <p:spPr>
          <a:xfrm>
            <a:off x="107504" y="476672"/>
            <a:ext cx="8964488" cy="2567931"/>
          </a:xfrm>
          <a:prstGeom prst="rect">
            <a:avLst/>
          </a:prstGeom>
          <a:ln w="12700">
            <a:miter lim="400000"/>
          </a:ln>
        </p:spPr>
      </p:pic>
      <p:sp>
        <p:nvSpPr>
          <p:cNvPr id="1252" name="INOLTRE:…"/>
          <p:cNvSpPr txBox="1"/>
          <p:nvPr/>
        </p:nvSpPr>
        <p:spPr>
          <a:xfrm>
            <a:off x="323528" y="3933056"/>
            <a:ext cx="8568954" cy="193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pPr>
            <a:r>
              <a:t>INOLTRE:</a:t>
            </a:r>
          </a:p>
          <a:p>
            <a:pPr>
              <a:defRPr sz="2400"/>
            </a:pPr>
            <a:endParaRPr/>
          </a:p>
          <a:p>
            <a:pPr>
              <a:buSzPct val="100000"/>
              <a:buFont typeface="Arial"/>
              <a:buChar char="•"/>
              <a:defRPr sz="2400"/>
            </a:pPr>
            <a:r>
              <a:t> decadimento cognitivo con possibilità di cadute – traumi</a:t>
            </a:r>
          </a:p>
          <a:p>
            <a:pPr>
              <a:buSzPct val="100000"/>
              <a:buFont typeface="Arial"/>
              <a:buChar char="•"/>
              <a:defRPr sz="2400"/>
            </a:pPr>
            <a:r>
              <a:t> problemi personali e sociali che non garantiscono una adeguata assunzione della terapia</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254" name="Opzioni terapeutiche in previsione di un intervento chirurgico:…"/>
          <p:cNvSpPr txBox="1"/>
          <p:nvPr/>
        </p:nvSpPr>
        <p:spPr>
          <a:xfrm>
            <a:off x="573287" y="773624"/>
            <a:ext cx="8183562" cy="456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marL="342900" indent="-342900" algn="just">
              <a:lnSpc>
                <a:spcPct val="110000"/>
              </a:lnSpc>
              <a:spcBef>
                <a:spcPts val="700"/>
              </a:spcBef>
              <a:defRPr sz="3200" u="sng">
                <a:solidFill>
                  <a:srgbClr val="0D0D0D"/>
                </a:solidFill>
              </a:defRPr>
            </a:pPr>
            <a:r>
              <a:rPr dirty="0" err="1"/>
              <a:t>Opzioni</a:t>
            </a:r>
            <a:r>
              <a:rPr dirty="0"/>
              <a:t> </a:t>
            </a:r>
            <a:r>
              <a:rPr dirty="0" err="1"/>
              <a:t>terapeutiche</a:t>
            </a:r>
            <a:r>
              <a:rPr dirty="0"/>
              <a:t> in </a:t>
            </a:r>
            <a:r>
              <a:rPr dirty="0" err="1"/>
              <a:t>previsione</a:t>
            </a:r>
            <a:r>
              <a:rPr dirty="0"/>
              <a:t> di un </a:t>
            </a:r>
            <a:r>
              <a:rPr dirty="0" err="1"/>
              <a:t>intervento</a:t>
            </a:r>
            <a:r>
              <a:rPr dirty="0"/>
              <a:t> </a:t>
            </a:r>
            <a:r>
              <a:rPr dirty="0" err="1"/>
              <a:t>chirurgico</a:t>
            </a:r>
            <a:r>
              <a:rPr dirty="0"/>
              <a:t>:</a:t>
            </a:r>
          </a:p>
          <a:p>
            <a:pPr marL="342900" indent="-342900" algn="just">
              <a:lnSpc>
                <a:spcPct val="110000"/>
              </a:lnSpc>
              <a:spcBef>
                <a:spcPts val="700"/>
              </a:spcBef>
              <a:defRPr sz="3200" u="sng">
                <a:solidFill>
                  <a:srgbClr val="0D0D0D"/>
                </a:solidFill>
              </a:defRPr>
            </a:pPr>
            <a:endParaRPr dirty="0"/>
          </a:p>
          <a:p>
            <a:pPr marL="342900" indent="-342900" algn="just">
              <a:lnSpc>
                <a:spcPct val="110000"/>
              </a:lnSpc>
              <a:spcBef>
                <a:spcPts val="700"/>
              </a:spcBef>
              <a:defRPr sz="3200" u="sng">
                <a:solidFill>
                  <a:srgbClr val="0D0D0D"/>
                </a:solidFill>
              </a:defRPr>
            </a:pPr>
            <a:endParaRPr dirty="0"/>
          </a:p>
          <a:p>
            <a:pPr marL="342900" indent="-342900" algn="just">
              <a:lnSpc>
                <a:spcPct val="110000"/>
              </a:lnSpc>
              <a:spcBef>
                <a:spcPts val="700"/>
              </a:spcBef>
              <a:defRPr sz="3200" u="sng">
                <a:solidFill>
                  <a:srgbClr val="0D0D0D"/>
                </a:solidFill>
              </a:defRPr>
            </a:pPr>
            <a:endParaRPr sz="2600" dirty="0"/>
          </a:p>
          <a:p>
            <a:pPr marL="342900" indent="-342900">
              <a:lnSpc>
                <a:spcPct val="110000"/>
              </a:lnSpc>
              <a:spcBef>
                <a:spcPts val="600"/>
              </a:spcBef>
              <a:defRPr sz="2600">
                <a:solidFill>
                  <a:srgbClr val="0D0D0D"/>
                </a:solidFill>
              </a:defRPr>
            </a:pPr>
            <a:r>
              <a:rPr dirty="0"/>
              <a:t>1. </a:t>
            </a:r>
            <a:r>
              <a:rPr dirty="0" err="1"/>
              <a:t>Continuazione</a:t>
            </a:r>
            <a:r>
              <a:rPr dirty="0"/>
              <a:t> </a:t>
            </a:r>
            <a:r>
              <a:rPr dirty="0" err="1"/>
              <a:t>della</a:t>
            </a:r>
            <a:r>
              <a:rPr dirty="0"/>
              <a:t> TAO - NOAC</a:t>
            </a:r>
          </a:p>
          <a:p>
            <a:pPr marL="342900" indent="-342900">
              <a:lnSpc>
                <a:spcPct val="110000"/>
              </a:lnSpc>
              <a:spcBef>
                <a:spcPts val="600"/>
              </a:spcBef>
              <a:defRPr sz="2600">
                <a:solidFill>
                  <a:srgbClr val="0D0D0D"/>
                </a:solidFill>
              </a:defRPr>
            </a:pPr>
            <a:r>
              <a:rPr dirty="0"/>
              <a:t>2. </a:t>
            </a:r>
            <a:r>
              <a:rPr dirty="0" err="1"/>
              <a:t>Sospensione</a:t>
            </a:r>
            <a:r>
              <a:rPr dirty="0"/>
              <a:t> </a:t>
            </a:r>
            <a:r>
              <a:rPr dirty="0" err="1"/>
              <a:t>temporanea</a:t>
            </a:r>
            <a:r>
              <a:rPr dirty="0"/>
              <a:t> </a:t>
            </a:r>
            <a:r>
              <a:rPr dirty="0" err="1"/>
              <a:t>della</a:t>
            </a:r>
            <a:r>
              <a:rPr dirty="0"/>
              <a:t> TAO </a:t>
            </a:r>
            <a:r>
              <a:rPr lang="it-IT" dirty="0"/>
              <a:t>–</a:t>
            </a:r>
            <a:r>
              <a:rPr dirty="0"/>
              <a:t> NOAC</a:t>
            </a:r>
            <a:endParaRPr lang="it-IT" dirty="0"/>
          </a:p>
          <a:p>
            <a:pPr marL="342900" indent="-342900">
              <a:lnSpc>
                <a:spcPct val="110000"/>
              </a:lnSpc>
              <a:spcBef>
                <a:spcPts val="600"/>
              </a:spcBef>
              <a:defRPr sz="2600">
                <a:solidFill>
                  <a:srgbClr val="0D0D0D"/>
                </a:solidFill>
              </a:defRPr>
            </a:pPr>
            <a:endParaRPr dirty="0"/>
          </a:p>
        </p:txBody>
      </p:sp>
      <p:sp>
        <p:nvSpPr>
          <p:cNvPr id="1255" name="Cosa fare?"/>
          <p:cNvSpPr/>
          <p:nvPr/>
        </p:nvSpPr>
        <p:spPr>
          <a:xfrm>
            <a:off x="3543046" y="2314237"/>
            <a:ext cx="2057907" cy="675640"/>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lvl1pPr>
          </a:lstStyle>
          <a:p>
            <a:r>
              <a:rPr dirty="0"/>
              <a:t>Cosa fare?</a:t>
            </a:r>
          </a:p>
        </p:txBody>
      </p:sp>
      <p:sp>
        <p:nvSpPr>
          <p:cNvPr id="4" name="3. Solo per TAO con Dicumarolici (Coumadin - Sintrom): Sospensione temporanea della TAO e sostituzione con eparina (“bridging therapy”) quando INR &lt; intervallo terapeutico">
            <a:extLst>
              <a:ext uri="{FF2B5EF4-FFF2-40B4-BE49-F238E27FC236}">
                <a16:creationId xmlns:a16="http://schemas.microsoft.com/office/drawing/2014/main" id="{CB1F46A9-749F-EC42-8EA9-46EEC5F3A112}"/>
              </a:ext>
            </a:extLst>
          </p:cNvPr>
          <p:cNvSpPr txBox="1"/>
          <p:nvPr/>
        </p:nvSpPr>
        <p:spPr>
          <a:xfrm>
            <a:off x="573288" y="4756471"/>
            <a:ext cx="8183562" cy="1907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lnSpc>
                <a:spcPct val="110000"/>
              </a:lnSpc>
              <a:spcBef>
                <a:spcPts val="600"/>
              </a:spcBef>
              <a:defRPr sz="2600">
                <a:solidFill>
                  <a:srgbClr val="0D0D0D"/>
                </a:solidFill>
              </a:defRPr>
            </a:pPr>
            <a:r>
              <a:rPr dirty="0"/>
              <a:t>3. </a:t>
            </a:r>
            <a:r>
              <a:rPr u="sng" dirty="0"/>
              <a:t>Solo per TAO con </a:t>
            </a:r>
            <a:r>
              <a:rPr u="sng" dirty="0" err="1"/>
              <a:t>Dicumarolici</a:t>
            </a:r>
            <a:r>
              <a:rPr u="sng" dirty="0"/>
              <a:t> (Coumadin - </a:t>
            </a:r>
            <a:r>
              <a:rPr u="sng" dirty="0" err="1"/>
              <a:t>Sintrom</a:t>
            </a:r>
            <a:r>
              <a:rPr u="sng" dirty="0"/>
              <a:t>)</a:t>
            </a:r>
            <a:r>
              <a:rPr dirty="0"/>
              <a:t>: </a:t>
            </a:r>
            <a:endParaRPr lang="it-IT" dirty="0"/>
          </a:p>
          <a:p>
            <a:pPr marL="342900" indent="-342900">
              <a:lnSpc>
                <a:spcPct val="110000"/>
              </a:lnSpc>
              <a:spcBef>
                <a:spcPts val="600"/>
              </a:spcBef>
              <a:defRPr sz="2600">
                <a:solidFill>
                  <a:srgbClr val="0D0D0D"/>
                </a:solidFill>
              </a:defRPr>
            </a:pPr>
            <a:r>
              <a:rPr dirty="0" err="1"/>
              <a:t>Sospensione</a:t>
            </a:r>
            <a:r>
              <a:rPr dirty="0"/>
              <a:t> </a:t>
            </a:r>
            <a:r>
              <a:rPr dirty="0" err="1"/>
              <a:t>temporanea</a:t>
            </a:r>
            <a:r>
              <a:rPr dirty="0"/>
              <a:t> </a:t>
            </a:r>
            <a:r>
              <a:rPr dirty="0" err="1"/>
              <a:t>della</a:t>
            </a:r>
            <a:r>
              <a:rPr dirty="0"/>
              <a:t> TAO e </a:t>
            </a:r>
            <a:r>
              <a:rPr dirty="0" err="1"/>
              <a:t>sostituzione</a:t>
            </a:r>
            <a:r>
              <a:rPr dirty="0"/>
              <a:t> con </a:t>
            </a:r>
            <a:r>
              <a:rPr dirty="0" err="1"/>
              <a:t>eparina</a:t>
            </a:r>
            <a:r>
              <a:rPr dirty="0"/>
              <a:t> </a:t>
            </a:r>
            <a:r>
              <a:rPr lang="it-IT" dirty="0"/>
              <a:t> </a:t>
            </a:r>
            <a:r>
              <a:rPr dirty="0"/>
              <a:t>(“bridging therapy”) </a:t>
            </a:r>
            <a:r>
              <a:rPr dirty="0" err="1"/>
              <a:t>quando</a:t>
            </a:r>
            <a:r>
              <a:rPr dirty="0"/>
              <a:t> INR &lt; intervallo </a:t>
            </a:r>
            <a:r>
              <a:rPr dirty="0" err="1"/>
              <a:t>terapeutico</a:t>
            </a:r>
            <a:endParaRPr dirty="0"/>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259" name="La sospensione della warfarina richiede diversi…"/>
          <p:cNvSpPr txBox="1"/>
          <p:nvPr/>
        </p:nvSpPr>
        <p:spPr>
          <a:xfrm>
            <a:off x="467544" y="332655"/>
            <a:ext cx="7651612" cy="2758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buSzPct val="100000"/>
              <a:buChar char="•"/>
              <a:defRPr sz="2800">
                <a:solidFill>
                  <a:srgbClr val="0D0D0D"/>
                </a:solidFill>
              </a:defRPr>
            </a:pPr>
            <a:r>
              <a:t> La sospensione della warfarina richiede diversi </a:t>
            </a:r>
          </a:p>
          <a:p>
            <a:pPr>
              <a:defRPr sz="2800">
                <a:solidFill>
                  <a:srgbClr val="0D0D0D"/>
                </a:solidFill>
              </a:defRPr>
            </a:pPr>
            <a:r>
              <a:t>  giorni per ottenere un INR &lt; 1.5 (ritenuto sicuro </a:t>
            </a:r>
          </a:p>
          <a:p>
            <a:pPr>
              <a:defRPr sz="2800">
                <a:solidFill>
                  <a:srgbClr val="0D0D0D"/>
                </a:solidFill>
              </a:defRPr>
            </a:pPr>
            <a:r>
              <a:t>  per le manovre interventistiche)</a:t>
            </a:r>
          </a:p>
          <a:p>
            <a:pPr>
              <a:buSzPct val="100000"/>
              <a:buChar char="•"/>
              <a:defRPr sz="2800">
                <a:solidFill>
                  <a:srgbClr val="0D0D0D"/>
                </a:solidFill>
              </a:defRPr>
            </a:pPr>
            <a:r>
              <a:t> La ripresa della warfarin richiede diversi giorni per </a:t>
            </a:r>
          </a:p>
          <a:p>
            <a:pPr>
              <a:defRPr sz="2800">
                <a:solidFill>
                  <a:srgbClr val="0D0D0D"/>
                </a:solidFill>
              </a:defRPr>
            </a:pPr>
            <a:r>
              <a:t>  ripristinare un INR terapeutico</a:t>
            </a:r>
          </a:p>
        </p:txBody>
      </p:sp>
      <p:graphicFrame>
        <p:nvGraphicFramePr>
          <p:cNvPr id="1260" name="Grafico a linee 2D"/>
          <p:cNvGraphicFramePr/>
          <p:nvPr/>
        </p:nvGraphicFramePr>
        <p:xfrm>
          <a:off x="3007872" y="2798553"/>
          <a:ext cx="5836774" cy="3748856"/>
        </p:xfrm>
        <a:graphic>
          <a:graphicData uri="http://schemas.openxmlformats.org/drawingml/2006/chart">
            <c:chart xmlns:c="http://schemas.openxmlformats.org/drawingml/2006/chart" xmlns:r="http://schemas.openxmlformats.org/officeDocument/2006/relationships" r:id="rId3"/>
          </a:graphicData>
        </a:graphic>
      </p:graphicFrame>
      <p:sp>
        <p:nvSpPr>
          <p:cNvPr id="1261" name="Sospensione TAO"/>
          <p:cNvSpPr txBox="1"/>
          <p:nvPr/>
        </p:nvSpPr>
        <p:spPr>
          <a:xfrm>
            <a:off x="3483743" y="3227588"/>
            <a:ext cx="1406347"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Sospensione TAO</a:t>
            </a:r>
          </a:p>
        </p:txBody>
      </p:sp>
      <p:sp>
        <p:nvSpPr>
          <p:cNvPr id="1262" name="Inizio TAO"/>
          <p:cNvSpPr txBox="1"/>
          <p:nvPr/>
        </p:nvSpPr>
        <p:spPr>
          <a:xfrm>
            <a:off x="3530475" y="4875760"/>
            <a:ext cx="873164"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Inizio TAO</a:t>
            </a:r>
          </a:p>
        </p:txBody>
      </p:sp>
      <p:sp>
        <p:nvSpPr>
          <p:cNvPr id="1263" name="Bridging therapy"/>
          <p:cNvSpPr/>
          <p:nvPr/>
        </p:nvSpPr>
        <p:spPr>
          <a:xfrm>
            <a:off x="98351" y="6367779"/>
            <a:ext cx="166299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Bridging therapy</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283" name="image140.png" descr="image140.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95535" y="0"/>
            <a:ext cx="8358247" cy="6453837"/>
          </a:xfrm>
          <a:prstGeom prst="rect">
            <a:avLst/>
          </a:prstGeom>
          <a:ln w="12700">
            <a:miter lim="400000"/>
          </a:ln>
        </p:spPr>
      </p:pic>
      <p:sp>
        <p:nvSpPr>
          <p:cNvPr id="1284" name="Esempio di bridging therapy"/>
          <p:cNvSpPr txBox="1"/>
          <p:nvPr/>
        </p:nvSpPr>
        <p:spPr>
          <a:xfrm>
            <a:off x="5652120" y="260647"/>
            <a:ext cx="2737878" cy="408941"/>
          </a:xfrm>
          <a:prstGeom prst="rect">
            <a:avLst/>
          </a:prstGeom>
          <a:ln w="38100">
            <a:solidFill>
              <a:srgbClr val="FFFF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Esempio di bridging therapy</a:t>
            </a:r>
          </a:p>
        </p:txBody>
      </p:sp>
      <p:sp>
        <p:nvSpPr>
          <p:cNvPr id="1285" name="Bridging therapy"/>
          <p:cNvSpPr/>
          <p:nvPr/>
        </p:nvSpPr>
        <p:spPr>
          <a:xfrm>
            <a:off x="98351" y="6367779"/>
            <a:ext cx="166299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Bridging therapy</a:t>
            </a:r>
          </a:p>
        </p:txBody>
      </p:sp>
      <p:sp>
        <p:nvSpPr>
          <p:cNvPr id="1286" name="Rettangolo"/>
          <p:cNvSpPr/>
          <p:nvPr/>
        </p:nvSpPr>
        <p:spPr>
          <a:xfrm>
            <a:off x="1418183" y="4177446"/>
            <a:ext cx="2542283" cy="213976"/>
          </a:xfrm>
          <a:prstGeom prst="rect">
            <a:avLst/>
          </a:prstGeom>
          <a:solidFill>
            <a:srgbClr val="011993"/>
          </a:solidFill>
          <a:ln w="25400">
            <a:solidFill>
              <a:srgbClr val="011993"/>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La sospensione temporanea della terapia anticoagulante (nel caso dei dicumarolici con bridge Therapy) PUO’ essere presa in considerazione di procedure odontoiatriche complesse.…"/>
          <p:cNvSpPr txBox="1"/>
          <p:nvPr/>
        </p:nvSpPr>
        <p:spPr>
          <a:xfrm>
            <a:off x="703567" y="2506980"/>
            <a:ext cx="7547067" cy="17170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a:solidFill>
                  <a:srgbClr val="FFFFFF"/>
                </a:solidFill>
                <a:latin typeface="Arial Rounded MT Bold"/>
                <a:ea typeface="Arial Rounded MT Bold"/>
                <a:cs typeface="Arial Rounded MT Bold"/>
                <a:sym typeface="Arial Rounded MT Bold"/>
              </a:defRPr>
            </a:pPr>
            <a:r>
              <a:t>La sospensione temporanea della terapia anticoagulante (nel caso dei dicumarolici con bridge Therapy) PUO’ essere presa in considerazione di procedure odontoiatriche complesse.</a:t>
            </a:r>
          </a:p>
          <a:p>
            <a:pPr algn="ctr">
              <a:defRPr>
                <a:solidFill>
                  <a:srgbClr val="FFFFFF"/>
                </a:solidFill>
                <a:latin typeface="Arial Rounded MT Bold"/>
                <a:ea typeface="Arial Rounded MT Bold"/>
                <a:cs typeface="Arial Rounded MT Bold"/>
                <a:sym typeface="Arial Rounded MT Bold"/>
              </a:defRPr>
            </a:pPr>
            <a:endParaRPr/>
          </a:p>
          <a:p>
            <a:pPr algn="ctr">
              <a:defRPr>
                <a:solidFill>
                  <a:srgbClr val="FFFFFF"/>
                </a:solidFill>
                <a:latin typeface="Arial Rounded MT Bold"/>
                <a:ea typeface="Arial Rounded MT Bold"/>
                <a:cs typeface="Arial Rounded MT Bold"/>
                <a:sym typeface="Arial Rounded MT Bold"/>
              </a:defRPr>
            </a:pPr>
            <a:r>
              <a:t>Non esistono Linee Guida definite, bisogna valutare caso per caso rischio/beneficio della sospensione.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24" name="Rettangolo"/>
          <p:cNvSpPr/>
          <p:nvPr/>
        </p:nvSpPr>
        <p:spPr>
          <a:xfrm>
            <a:off x="792162" y="1363662"/>
            <a:ext cx="7677151" cy="4775201"/>
          </a:xfrm>
          <a:prstGeom prst="rect">
            <a:avLst/>
          </a:prstGeom>
          <a:solidFill>
            <a:srgbClr val="1F497D"/>
          </a:solidFill>
          <a:ln w="28575">
            <a:solidFill>
              <a:schemeClr val="accent2"/>
            </a:solidFill>
            <a:miter/>
          </a:ln>
        </p:spPr>
        <p:txBody>
          <a:bodyPr lIns="45719" rIns="45719" anchor="ctr"/>
          <a:lstStyle/>
          <a:p>
            <a:endParaRPr/>
          </a:p>
        </p:txBody>
      </p:sp>
      <p:pic>
        <p:nvPicPr>
          <p:cNvPr id="425" name="image9.png" descr="image9.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05075" y="1676399"/>
            <a:ext cx="5334000" cy="4114801"/>
          </a:xfrm>
          <a:prstGeom prst="rect">
            <a:avLst/>
          </a:prstGeom>
          <a:ln w="12700">
            <a:miter lim="400000"/>
          </a:ln>
        </p:spPr>
      </p:pic>
      <p:sp>
        <p:nvSpPr>
          <p:cNvPr id="426" name="Farmaci anticoagulanti ed antiaggreganti"/>
          <p:cNvSpPr txBox="1">
            <a:spLocks noGrp="1"/>
          </p:cNvSpPr>
          <p:nvPr>
            <p:ph type="title"/>
          </p:nvPr>
        </p:nvSpPr>
        <p:spPr>
          <a:xfrm>
            <a:off x="179511" y="260647"/>
            <a:ext cx="8686801" cy="1143001"/>
          </a:xfrm>
          <a:prstGeom prst="rect">
            <a:avLst/>
          </a:prstGeom>
        </p:spPr>
        <p:txBody>
          <a:bodyPr/>
          <a:lstStyle>
            <a:lvl1pPr>
              <a:defRPr sz="3900"/>
            </a:lvl1pPr>
          </a:lstStyle>
          <a:p>
            <a:r>
              <a:t>Farmaci anticoagulanti ed antiaggreganti</a:t>
            </a:r>
          </a:p>
        </p:txBody>
      </p:sp>
      <p:sp>
        <p:nvSpPr>
          <p:cNvPr id="427" name="Freccia"/>
          <p:cNvSpPr/>
          <p:nvPr/>
        </p:nvSpPr>
        <p:spPr>
          <a:xfrm rot="16198552">
            <a:off x="4789713" y="4676848"/>
            <a:ext cx="764778" cy="281515"/>
          </a:xfrm>
          <a:prstGeom prst="rightArrow">
            <a:avLst>
              <a:gd name="adj1" fmla="val 36328"/>
              <a:gd name="adj2" fmla="val 112642"/>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305" name="Interventi/Manovre invasive in cui si applica…"/>
          <p:cNvSpPr txBox="1"/>
          <p:nvPr/>
        </p:nvSpPr>
        <p:spPr>
          <a:xfrm>
            <a:off x="408670" y="382905"/>
            <a:ext cx="6514665"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defRPr sz="2800">
                <a:solidFill>
                  <a:srgbClr val="0D0D0D"/>
                </a:solidFill>
              </a:defRPr>
            </a:pPr>
            <a:r>
              <a:t>Interventi/Manovre invasive in cui si applica </a:t>
            </a:r>
          </a:p>
          <a:p>
            <a:pPr>
              <a:defRPr sz="2800">
                <a:solidFill>
                  <a:srgbClr val="0D0D0D"/>
                </a:solidFill>
              </a:defRPr>
            </a:pPr>
            <a:r>
              <a:t>la bridging therapy</a:t>
            </a:r>
          </a:p>
        </p:txBody>
      </p:sp>
      <p:sp>
        <p:nvSpPr>
          <p:cNvPr id="1306" name="Chirurgia Maggiore…"/>
          <p:cNvSpPr txBox="1"/>
          <p:nvPr/>
        </p:nvSpPr>
        <p:spPr>
          <a:xfrm>
            <a:off x="395536" y="1628799"/>
            <a:ext cx="4958790" cy="404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457200" indent="-457200">
              <a:buSzPct val="100000"/>
              <a:buAutoNum type="arabicPeriod"/>
              <a:defRPr>
                <a:solidFill>
                  <a:srgbClr val="0D0D0D"/>
                </a:solidFill>
              </a:defRPr>
            </a:pPr>
            <a:r>
              <a:t>Chirurgia Maggiore</a:t>
            </a:r>
          </a:p>
          <a:p>
            <a:pPr marL="457200" indent="-457200">
              <a:buSzPct val="100000"/>
              <a:buAutoNum type="arabicPeriod"/>
              <a:defRPr>
                <a:solidFill>
                  <a:srgbClr val="0D0D0D"/>
                </a:solidFill>
              </a:defRPr>
            </a:pPr>
            <a:endParaRPr/>
          </a:p>
          <a:p>
            <a:pPr marL="457200" indent="-457200">
              <a:buSzPct val="100000"/>
              <a:buAutoNum type="arabicPeriod" startAt="2"/>
              <a:defRPr>
                <a:solidFill>
                  <a:srgbClr val="0D0D0D"/>
                </a:solidFill>
              </a:defRPr>
            </a:pPr>
            <a:r>
              <a:t>Chirurgia Minore e procedure invasive</a:t>
            </a:r>
          </a:p>
          <a:p>
            <a:pPr marL="457200" indent="-457200">
              <a:buSzPct val="100000"/>
              <a:buAutoNum type="arabicPeriod" startAt="2"/>
              <a:defRPr>
                <a:solidFill>
                  <a:srgbClr val="0D0D0D"/>
                </a:solidFill>
              </a:defRPr>
            </a:pPr>
            <a:endParaRPr/>
          </a:p>
          <a:p>
            <a:pPr marL="457200" indent="-457200">
              <a:buSzPct val="100000"/>
              <a:buChar char="•"/>
              <a:defRPr u="sng">
                <a:solidFill>
                  <a:srgbClr val="0D0D0D"/>
                </a:solidFill>
              </a:defRPr>
            </a:pPr>
            <a:r>
              <a:t>Gastroenterologia</a:t>
            </a:r>
            <a:r>
              <a:rPr u="none"/>
              <a:t> </a:t>
            </a:r>
          </a:p>
          <a:p>
            <a:pPr marL="457200" indent="-457200">
              <a:buSzPct val="100000"/>
              <a:buChar char="•"/>
              <a:defRPr>
                <a:solidFill>
                  <a:srgbClr val="0D0D0D"/>
                </a:solidFill>
              </a:defRPr>
            </a:pPr>
            <a:endParaRPr u="none"/>
          </a:p>
          <a:p>
            <a:pPr marL="914400" lvl="1" indent="-457200">
              <a:buSzPct val="100000"/>
              <a:buChar char="•"/>
              <a:defRPr sz="2200">
                <a:solidFill>
                  <a:srgbClr val="0D0D0D"/>
                </a:solidFill>
              </a:defRPr>
            </a:pPr>
            <a:r>
              <a:t>Polipectomia</a:t>
            </a:r>
          </a:p>
          <a:p>
            <a:pPr marL="914400" lvl="1" indent="-457200">
              <a:buSzPct val="100000"/>
              <a:buChar char="•"/>
              <a:defRPr sz="2200">
                <a:solidFill>
                  <a:srgbClr val="0D0D0D"/>
                </a:solidFill>
              </a:defRPr>
            </a:pPr>
            <a:r>
              <a:t>Ablazione e coagulazione con laser</a:t>
            </a:r>
          </a:p>
          <a:p>
            <a:pPr marL="914400" lvl="1" indent="-457200">
              <a:buSzPct val="100000"/>
              <a:buChar char="•"/>
              <a:defRPr sz="2200">
                <a:solidFill>
                  <a:srgbClr val="0D0D0D"/>
                </a:solidFill>
              </a:defRPr>
            </a:pPr>
            <a:r>
              <a:t>Dilatazione pneumatica</a:t>
            </a:r>
          </a:p>
          <a:p>
            <a:pPr marL="914400" lvl="1" indent="-457200">
              <a:buSzPct val="100000"/>
              <a:buChar char="•"/>
              <a:defRPr sz="2200">
                <a:solidFill>
                  <a:srgbClr val="0D0D0D"/>
                </a:solidFill>
              </a:defRPr>
            </a:pPr>
            <a:r>
              <a:t>Biopsia ecoguidata</a:t>
            </a:r>
          </a:p>
          <a:p>
            <a:pPr marL="914400" lvl="1" indent="-457200">
              <a:buSzPct val="100000"/>
              <a:buChar char="•"/>
              <a:defRPr sz="2200">
                <a:solidFill>
                  <a:srgbClr val="0D0D0D"/>
                </a:solidFill>
              </a:defRPr>
            </a:pPr>
            <a:r>
              <a:t>Trattamento di varici</a:t>
            </a:r>
          </a:p>
          <a:p>
            <a:pPr marL="914400" lvl="1" indent="-457200">
              <a:buSzPct val="100000"/>
              <a:buChar char="•"/>
              <a:defRPr>
                <a:solidFill>
                  <a:srgbClr val="0D0D0D"/>
                </a:solidFill>
              </a:defRPr>
            </a:pPr>
            <a:endParaRPr/>
          </a:p>
          <a:p>
            <a:pPr marL="457200" indent="-457200">
              <a:buSzPct val="100000"/>
              <a:buChar char="•"/>
              <a:defRPr u="sng">
                <a:solidFill>
                  <a:srgbClr val="0D0D0D"/>
                </a:solidFill>
              </a:defRPr>
            </a:pPr>
            <a:r>
              <a:t>Biopsie a cielo aperto</a:t>
            </a:r>
          </a:p>
        </p:txBody>
      </p:sp>
      <p:sp>
        <p:nvSpPr>
          <p:cNvPr id="1307" name="Bridging therapy"/>
          <p:cNvSpPr/>
          <p:nvPr/>
        </p:nvSpPr>
        <p:spPr>
          <a:xfrm>
            <a:off x="98351" y="6367779"/>
            <a:ext cx="166299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Bridging therapy</a:t>
            </a:r>
          </a:p>
        </p:txBody>
      </p:sp>
      <p:sp>
        <p:nvSpPr>
          <p:cNvPr id="1308"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310" name="Interventi/Manovre invasive in cui si applica…"/>
          <p:cNvSpPr txBox="1"/>
          <p:nvPr/>
        </p:nvSpPr>
        <p:spPr>
          <a:xfrm>
            <a:off x="408670" y="382905"/>
            <a:ext cx="6514665"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defRPr sz="2800">
                <a:solidFill>
                  <a:srgbClr val="0D0D0D"/>
                </a:solidFill>
              </a:defRPr>
            </a:pPr>
            <a:r>
              <a:t>Interventi/Manovre invasive in cui si applica </a:t>
            </a:r>
          </a:p>
          <a:p>
            <a:pPr>
              <a:defRPr sz="2800">
                <a:solidFill>
                  <a:srgbClr val="0D0D0D"/>
                </a:solidFill>
              </a:defRPr>
            </a:pPr>
            <a:r>
              <a:t>la bridging therapy</a:t>
            </a:r>
          </a:p>
        </p:txBody>
      </p:sp>
      <p:sp>
        <p:nvSpPr>
          <p:cNvPr id="1311" name="Punture esplorative di cavità…"/>
          <p:cNvSpPr txBox="1"/>
          <p:nvPr/>
        </p:nvSpPr>
        <p:spPr>
          <a:xfrm>
            <a:off x="467543" y="1556791"/>
            <a:ext cx="7848874" cy="447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742950" lvl="1" indent="-285750">
              <a:buSzPct val="100000"/>
              <a:buFont typeface="Arial"/>
              <a:buChar char="•"/>
              <a:defRPr u="sng">
                <a:solidFill>
                  <a:srgbClr val="0D0D0D"/>
                </a:solidFill>
              </a:defRPr>
            </a:pPr>
            <a:r>
              <a:t>Punture esplorative di cavità</a:t>
            </a:r>
          </a:p>
          <a:p>
            <a:pPr marL="457200" indent="-457200">
              <a:buSzPct val="100000"/>
              <a:buChar char="•"/>
              <a:defRPr u="sng">
                <a:solidFill>
                  <a:srgbClr val="0D0D0D"/>
                </a:solidFill>
              </a:defRPr>
            </a:pPr>
            <a:endParaRPr/>
          </a:p>
          <a:p>
            <a:pPr marL="914400" lvl="1" indent="-457200">
              <a:buSzPct val="100000"/>
              <a:buChar char="•"/>
              <a:defRPr sz="2200">
                <a:solidFill>
                  <a:srgbClr val="0D0D0D"/>
                </a:solidFill>
              </a:defRPr>
            </a:pPr>
            <a:r>
              <a:t>Toracentesi</a:t>
            </a:r>
          </a:p>
          <a:p>
            <a:pPr marL="914400" lvl="1" indent="-457200">
              <a:buSzPct val="100000"/>
              <a:buChar char="•"/>
              <a:defRPr sz="2200">
                <a:solidFill>
                  <a:srgbClr val="0D0D0D"/>
                </a:solidFill>
              </a:defRPr>
            </a:pPr>
            <a:r>
              <a:t>Paracentesi</a:t>
            </a:r>
          </a:p>
          <a:p>
            <a:pPr marL="914400" lvl="1" indent="-457200">
              <a:buSzPct val="100000"/>
              <a:buChar char="•"/>
              <a:defRPr sz="2200">
                <a:solidFill>
                  <a:srgbClr val="0D0D0D"/>
                </a:solidFill>
              </a:defRPr>
            </a:pPr>
            <a:r>
              <a:t>Rachicentesi</a:t>
            </a:r>
          </a:p>
          <a:p>
            <a:pPr marL="914400" lvl="1" indent="-457200">
              <a:buSzPct val="100000"/>
              <a:buChar char="•"/>
              <a:defRPr sz="2200">
                <a:solidFill>
                  <a:srgbClr val="0D0D0D"/>
                </a:solidFill>
              </a:defRPr>
            </a:pPr>
            <a:endParaRPr/>
          </a:p>
          <a:p>
            <a:pPr marL="457200" indent="-457200">
              <a:buSzPct val="100000"/>
              <a:buChar char="•"/>
              <a:defRPr u="sng">
                <a:solidFill>
                  <a:srgbClr val="0D0D0D"/>
                </a:solidFill>
              </a:defRPr>
            </a:pPr>
            <a:r>
              <a:t>Cataratta con anestesia retrobulbare</a:t>
            </a:r>
          </a:p>
          <a:p>
            <a:pPr marL="457200" indent="-457200">
              <a:buSzPct val="100000"/>
              <a:buChar char="•"/>
              <a:defRPr u="sng">
                <a:solidFill>
                  <a:srgbClr val="0D0D0D"/>
                </a:solidFill>
              </a:defRPr>
            </a:pPr>
            <a:endParaRPr/>
          </a:p>
          <a:p>
            <a:pPr marL="457200" indent="-457200">
              <a:buSzPct val="100000"/>
              <a:buChar char="•"/>
              <a:defRPr u="sng">
                <a:solidFill>
                  <a:srgbClr val="0D0D0D"/>
                </a:solidFill>
              </a:defRPr>
            </a:pPr>
            <a:r>
              <a:t>Procedure cardiologiche</a:t>
            </a:r>
          </a:p>
          <a:p>
            <a:pPr marL="457200" indent="-457200">
              <a:buSzPct val="100000"/>
              <a:buChar char="•"/>
              <a:defRPr u="sng">
                <a:solidFill>
                  <a:srgbClr val="0D0D0D"/>
                </a:solidFill>
              </a:defRPr>
            </a:pPr>
            <a:endParaRPr/>
          </a:p>
          <a:p>
            <a:pPr marL="914400" lvl="1" indent="-457200">
              <a:buSzPct val="100000"/>
              <a:buChar char="•"/>
              <a:defRPr sz="2200">
                <a:solidFill>
                  <a:srgbClr val="0D0D0D"/>
                </a:solidFill>
              </a:defRPr>
            </a:pPr>
            <a:r>
              <a:t>Cateterismo</a:t>
            </a:r>
          </a:p>
          <a:p>
            <a:pPr marL="914400" lvl="1" indent="-457200">
              <a:buSzPct val="100000"/>
              <a:buChar char="•"/>
              <a:defRPr sz="2200">
                <a:solidFill>
                  <a:srgbClr val="0D0D0D"/>
                </a:solidFill>
              </a:defRPr>
            </a:pPr>
            <a:r>
              <a:t>Impianto di pacemaker e defibrillatori in Pz a rischio</a:t>
            </a:r>
          </a:p>
          <a:p>
            <a:pPr marL="914400" lvl="1" indent="-457200">
              <a:buSzPct val="100000"/>
              <a:buChar char="•"/>
              <a:defRPr sz="2200">
                <a:solidFill>
                  <a:srgbClr val="0D0D0D"/>
                </a:solidFill>
              </a:defRPr>
            </a:pPr>
            <a:endParaRPr/>
          </a:p>
          <a:p>
            <a:pPr marL="457200" indent="-457200">
              <a:buSzPct val="100000"/>
              <a:buChar char="•"/>
              <a:defRPr sz="2000" u="sng">
                <a:solidFill>
                  <a:srgbClr val="FF2600"/>
                </a:solidFill>
              </a:defRPr>
            </a:pPr>
            <a:r>
              <a:t>Procedure odontoiatriche complesse</a:t>
            </a:r>
          </a:p>
        </p:txBody>
      </p:sp>
      <p:sp>
        <p:nvSpPr>
          <p:cNvPr id="1312" name="Bridging therapy"/>
          <p:cNvSpPr/>
          <p:nvPr/>
        </p:nvSpPr>
        <p:spPr>
          <a:xfrm>
            <a:off x="98351" y="6367779"/>
            <a:ext cx="166299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Bridging therapy</a:t>
            </a:r>
          </a:p>
        </p:txBody>
      </p:sp>
      <p:sp>
        <p:nvSpPr>
          <p:cNvPr id="1313"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315" name="Interventi/Manovre invasive in cui non si sospende…"/>
          <p:cNvSpPr txBox="1"/>
          <p:nvPr/>
        </p:nvSpPr>
        <p:spPr>
          <a:xfrm>
            <a:off x="408670" y="382905"/>
            <a:ext cx="7430925"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defRPr sz="2800">
                <a:solidFill>
                  <a:srgbClr val="0D0D0D"/>
                </a:solidFill>
              </a:defRPr>
            </a:pPr>
            <a:r>
              <a:rPr dirty="0" err="1"/>
              <a:t>Interventi</a:t>
            </a:r>
            <a:r>
              <a:rPr dirty="0"/>
              <a:t>/</a:t>
            </a:r>
            <a:r>
              <a:rPr dirty="0" err="1"/>
              <a:t>Manovre</a:t>
            </a:r>
            <a:r>
              <a:rPr dirty="0"/>
              <a:t> invasive in cui </a:t>
            </a:r>
            <a:r>
              <a:rPr u="sng" dirty="0"/>
              <a:t>non </a:t>
            </a:r>
            <a:r>
              <a:rPr u="sng" dirty="0" err="1"/>
              <a:t>si</a:t>
            </a:r>
            <a:r>
              <a:rPr u="sng" dirty="0"/>
              <a:t> </a:t>
            </a:r>
            <a:r>
              <a:rPr u="sng" dirty="0" err="1"/>
              <a:t>sospende</a:t>
            </a:r>
            <a:endParaRPr u="sng" dirty="0"/>
          </a:p>
          <a:p>
            <a:pPr>
              <a:defRPr sz="2800">
                <a:solidFill>
                  <a:srgbClr val="0D0D0D"/>
                </a:solidFill>
              </a:defRPr>
            </a:pPr>
            <a:r>
              <a:rPr dirty="0"/>
              <a:t>la </a:t>
            </a:r>
            <a:r>
              <a:rPr dirty="0" err="1"/>
              <a:t>terapia</a:t>
            </a:r>
            <a:r>
              <a:rPr dirty="0"/>
              <a:t> </a:t>
            </a:r>
            <a:r>
              <a:rPr dirty="0" err="1"/>
              <a:t>anticoagulante</a:t>
            </a:r>
            <a:r>
              <a:rPr dirty="0"/>
              <a:t> </a:t>
            </a:r>
            <a:r>
              <a:rPr dirty="0" err="1"/>
              <a:t>orale</a:t>
            </a:r>
            <a:endParaRPr dirty="0"/>
          </a:p>
        </p:txBody>
      </p:sp>
      <p:sp>
        <p:nvSpPr>
          <p:cNvPr id="1316" name="Chirurgia cutanea…"/>
          <p:cNvSpPr txBox="1"/>
          <p:nvPr/>
        </p:nvSpPr>
        <p:spPr>
          <a:xfrm>
            <a:off x="467544" y="2348880"/>
            <a:ext cx="5161568"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buSzPct val="100000"/>
              <a:buChar char="•"/>
              <a:defRPr sz="2000">
                <a:solidFill>
                  <a:srgbClr val="0D0D0D"/>
                </a:solidFill>
              </a:defRPr>
            </a:pPr>
            <a:r>
              <a:t> Chirurgia cutanea</a:t>
            </a:r>
          </a:p>
          <a:p>
            <a:pPr>
              <a:buSzPct val="100000"/>
              <a:buChar char="•"/>
              <a:defRPr sz="2000">
                <a:solidFill>
                  <a:srgbClr val="0D0D0D"/>
                </a:solidFill>
              </a:defRPr>
            </a:pPr>
            <a:r>
              <a:t> Cataratta con anestesia topica</a:t>
            </a:r>
          </a:p>
          <a:p>
            <a:pPr>
              <a:buSzPct val="100000"/>
              <a:buChar char="•"/>
              <a:defRPr sz="2000">
                <a:solidFill>
                  <a:srgbClr val="0D0D0D"/>
                </a:solidFill>
              </a:defRPr>
            </a:pPr>
            <a:r>
              <a:t> Artrocentesi ed iniezioni dei tessuti molli</a:t>
            </a:r>
          </a:p>
          <a:p>
            <a:pPr>
              <a:buSzPct val="100000"/>
              <a:buChar char="•"/>
              <a:defRPr sz="2000">
                <a:solidFill>
                  <a:srgbClr val="0D0D0D"/>
                </a:solidFill>
              </a:defRPr>
            </a:pPr>
            <a:r>
              <a:t> Cateterismi/punture di vene/arterie superficiali</a:t>
            </a:r>
          </a:p>
          <a:p>
            <a:pPr>
              <a:buSzPct val="100000"/>
              <a:buChar char="•"/>
              <a:defRPr sz="2000">
                <a:solidFill>
                  <a:srgbClr val="0D0D0D"/>
                </a:solidFill>
              </a:defRPr>
            </a:pPr>
            <a:r>
              <a:t> Puntura sternale o biopsia osteomidollare</a:t>
            </a:r>
          </a:p>
          <a:p>
            <a:pPr>
              <a:buSzPct val="100000"/>
              <a:buChar char="•"/>
              <a:defRPr sz="2000">
                <a:solidFill>
                  <a:srgbClr val="0D0D0D"/>
                </a:solidFill>
              </a:defRPr>
            </a:pPr>
            <a:r>
              <a:t> EcoTransEsofageo</a:t>
            </a:r>
          </a:p>
          <a:p>
            <a:pPr>
              <a:buSzPct val="100000"/>
              <a:buChar char="•"/>
              <a:defRPr sz="2000">
                <a:solidFill>
                  <a:srgbClr val="FF2600"/>
                </a:solidFill>
              </a:defRPr>
            </a:pPr>
            <a:r>
              <a:t> </a:t>
            </a:r>
            <a:r>
              <a:rPr u="sng"/>
              <a:t>Procedure odontoiatriche semplici</a:t>
            </a:r>
          </a:p>
        </p:txBody>
      </p:sp>
      <p:sp>
        <p:nvSpPr>
          <p:cNvPr id="1317" name="Bridging therapy"/>
          <p:cNvSpPr/>
          <p:nvPr/>
        </p:nvSpPr>
        <p:spPr>
          <a:xfrm>
            <a:off x="98351" y="6367779"/>
            <a:ext cx="1662992" cy="396241"/>
          </a:xfrm>
          <a:prstGeom prst="rect">
            <a:avLst/>
          </a:prstGeom>
          <a:solidFill>
            <a:schemeClr val="accent2"/>
          </a:solidFill>
          <a:ln w="25400">
            <a:solidFill>
              <a:srgbClr val="8C3A38"/>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Bridging therapy</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321" name="Antiaggreganti"/>
          <p:cNvSpPr txBox="1">
            <a:spLocks noGrp="1"/>
          </p:cNvSpPr>
          <p:nvPr>
            <p:ph type="title"/>
          </p:nvPr>
        </p:nvSpPr>
        <p:spPr>
          <a:xfrm>
            <a:off x="467543" y="413791"/>
            <a:ext cx="8229601" cy="1143001"/>
          </a:xfrm>
          <a:prstGeom prst="rect">
            <a:avLst/>
          </a:prstGeom>
        </p:spPr>
        <p:txBody>
          <a:bodyPr/>
          <a:lstStyle/>
          <a:p>
            <a:r>
              <a:t>Antiaggreganti</a:t>
            </a:r>
          </a:p>
        </p:txBody>
      </p:sp>
      <p:pic>
        <p:nvPicPr>
          <p:cNvPr id="1322" name="http://www.pharmastar.it/binary_files/news/piastrine_39671.gif" descr="http://www.pharmastar.it/binary_files/news/piastrine_39671.gif"/>
          <p:cNvPicPr>
            <a:picLocks noChangeAspect="1"/>
          </p:cNvPicPr>
          <p:nvPr/>
        </p:nvPicPr>
        <p:blipFill>
          <a:blip r:embed="rId2"/>
          <a:stretch>
            <a:fillRect/>
          </a:stretch>
        </p:blipFill>
        <p:spPr>
          <a:xfrm>
            <a:off x="2162522" y="1846683"/>
            <a:ext cx="4857751" cy="3238501"/>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324" name="Antiaggreganti piastrinici"/>
          <p:cNvSpPr txBox="1"/>
          <p:nvPr/>
        </p:nvSpPr>
        <p:spPr>
          <a:xfrm>
            <a:off x="457200" y="260647"/>
            <a:ext cx="4040188" cy="108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spcBef>
                <a:spcPts val="700"/>
              </a:spcBef>
              <a:buSzPct val="100000"/>
              <a:buFont typeface="Arial"/>
              <a:buChar char="•"/>
              <a:defRPr sz="3200"/>
            </a:lvl1pPr>
          </a:lstStyle>
          <a:p>
            <a:r>
              <a:t>Antiaggreganti piastrinici</a:t>
            </a:r>
          </a:p>
        </p:txBody>
      </p:sp>
      <p:sp>
        <p:nvSpPr>
          <p:cNvPr id="1325" name="Antitrombotici"/>
          <p:cNvSpPr txBox="1"/>
          <p:nvPr/>
        </p:nvSpPr>
        <p:spPr>
          <a:xfrm>
            <a:off x="4645025" y="265410"/>
            <a:ext cx="4041775"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spcBef>
                <a:spcPts val="700"/>
              </a:spcBef>
              <a:buSzPct val="100000"/>
              <a:buFont typeface="Arial"/>
              <a:buChar char="•"/>
              <a:defRPr sz="3200"/>
            </a:lvl1pPr>
          </a:lstStyle>
          <a:p>
            <a:r>
              <a:t>Antitrombotici</a:t>
            </a:r>
          </a:p>
        </p:txBody>
      </p:sp>
      <p:grpSp>
        <p:nvGrpSpPr>
          <p:cNvPr id="1328" name="Gruppo"/>
          <p:cNvGrpSpPr/>
          <p:nvPr/>
        </p:nvGrpSpPr>
        <p:grpSpPr>
          <a:xfrm>
            <a:off x="4645024" y="1539241"/>
            <a:ext cx="4041776" cy="4975364"/>
            <a:chOff x="0" y="0"/>
            <a:chExt cx="4041775" cy="4975362"/>
          </a:xfrm>
        </p:grpSpPr>
        <p:sp>
          <p:nvSpPr>
            <p:cNvPr id="1326" name="Rettangolo"/>
            <p:cNvSpPr/>
            <p:nvPr/>
          </p:nvSpPr>
          <p:spPr>
            <a:xfrm>
              <a:off x="0" y="17550"/>
              <a:ext cx="4041776" cy="4957813"/>
            </a:xfrm>
            <a:prstGeom prst="rect">
              <a:avLst/>
            </a:prstGeom>
            <a:solidFill>
              <a:srgbClr val="DBF5F9"/>
            </a:solidFill>
            <a:ln w="9525" cap="flat">
              <a:solidFill>
                <a:srgbClr val="FFFFFF"/>
              </a:solidFill>
              <a:prstDash val="solid"/>
              <a:round/>
            </a:ln>
            <a:effectLst/>
          </p:spPr>
          <p:txBody>
            <a:bodyPr wrap="square" lIns="45719" tIns="45719" rIns="45719" bIns="45719" numCol="1" anchor="t">
              <a:noAutofit/>
            </a:bodyPr>
            <a:lstStyle/>
            <a:p>
              <a:pPr>
                <a:spcBef>
                  <a:spcPts val="600"/>
                </a:spcBef>
                <a:defRPr sz="2400">
                  <a:solidFill>
                    <a:srgbClr val="0D0D0D"/>
                  </a:solidFill>
                </a:defRPr>
              </a:pPr>
              <a:endParaRPr/>
            </a:p>
          </p:txBody>
        </p:sp>
        <p:sp>
          <p:nvSpPr>
            <p:cNvPr id="1327" name="Inibitori indiretti della trombina: eparine…"/>
            <p:cNvSpPr/>
            <p:nvPr/>
          </p:nvSpPr>
          <p:spPr>
            <a:xfrm>
              <a:off x="0" y="0"/>
              <a:ext cx="404177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240631" indent="-240631">
                <a:spcBef>
                  <a:spcPts val="500"/>
                </a:spcBef>
                <a:buSzPct val="100000"/>
                <a:buChar char="•"/>
                <a:defRPr sz="2400">
                  <a:solidFill>
                    <a:srgbClr val="0D0D0D"/>
                  </a:solidFill>
                </a:defRPr>
              </a:pPr>
              <a:r>
                <a:t>Inibitori indiretti della trombina: </a:t>
              </a:r>
              <a:r>
                <a:rPr u="sng"/>
                <a:t>eparine</a:t>
              </a:r>
              <a:endParaRPr sz="3200"/>
            </a:p>
            <a:p>
              <a:pPr marL="621631" lvl="1" indent="-240631">
                <a:spcBef>
                  <a:spcPts val="500"/>
                </a:spcBef>
                <a:buSzPct val="100000"/>
                <a:buChar char="•"/>
                <a:defRPr sz="2400">
                  <a:solidFill>
                    <a:srgbClr val="0D0D0D"/>
                  </a:solidFill>
                </a:defRPr>
              </a:pPr>
              <a:r>
                <a:t>Non frazionata</a:t>
              </a:r>
              <a:endParaRPr sz="2800"/>
            </a:p>
            <a:p>
              <a:pPr marL="621631" lvl="1" indent="-240631">
                <a:spcBef>
                  <a:spcPts val="500"/>
                </a:spcBef>
                <a:buSzPct val="100000"/>
                <a:buChar char="•"/>
                <a:defRPr sz="2400">
                  <a:solidFill>
                    <a:srgbClr val="0D0D0D"/>
                  </a:solidFill>
                </a:defRPr>
              </a:pPr>
              <a:r>
                <a:t>A basso peso molecolare</a:t>
              </a:r>
              <a:endParaRPr sz="2800"/>
            </a:p>
            <a:p>
              <a:pPr marL="240631" indent="-240631">
                <a:spcBef>
                  <a:spcPts val="500"/>
                </a:spcBef>
                <a:buSzPct val="100000"/>
                <a:buChar char="•"/>
                <a:defRPr sz="2400">
                  <a:solidFill>
                    <a:srgbClr val="0D0D0D"/>
                  </a:solidFill>
                </a:defRPr>
              </a:pPr>
              <a:r>
                <a:t>Inibitori del fattore X</a:t>
              </a:r>
              <a:endParaRPr sz="3200"/>
            </a:p>
            <a:p>
              <a:pPr marL="621631" lvl="1" indent="-240631">
                <a:spcBef>
                  <a:spcPts val="500"/>
                </a:spcBef>
                <a:buSzPct val="100000"/>
                <a:buChar char="•"/>
                <a:defRPr sz="2400">
                  <a:solidFill>
                    <a:srgbClr val="0D0D0D"/>
                  </a:solidFill>
                </a:defRPr>
              </a:pPr>
              <a:r>
                <a:t>Fondaparinux</a:t>
              </a:r>
            </a:p>
            <a:p>
              <a:pPr marL="240631" indent="-240631">
                <a:spcBef>
                  <a:spcPts val="700"/>
                </a:spcBef>
                <a:buSzPct val="100000"/>
                <a:buChar char="•"/>
                <a:defRPr sz="2400">
                  <a:solidFill>
                    <a:srgbClr val="0D0D0D"/>
                  </a:solidFill>
                </a:defRPr>
              </a:pPr>
              <a:endParaRPr/>
            </a:p>
            <a:p>
              <a:pPr marL="240631" indent="-240631">
                <a:spcBef>
                  <a:spcPts val="500"/>
                </a:spcBef>
                <a:buSzPct val="100000"/>
                <a:buChar char="•"/>
                <a:defRPr sz="2400">
                  <a:solidFill>
                    <a:srgbClr val="0D0D0D"/>
                  </a:solidFill>
                </a:defRPr>
              </a:pPr>
              <a:r>
                <a:t>TAO E NOAC</a:t>
              </a:r>
            </a:p>
          </p:txBody>
        </p:sp>
      </p:grpSp>
      <p:sp>
        <p:nvSpPr>
          <p:cNvPr id="1329" name="Rettangolo"/>
          <p:cNvSpPr/>
          <p:nvPr/>
        </p:nvSpPr>
        <p:spPr>
          <a:xfrm>
            <a:off x="179511" y="188640"/>
            <a:ext cx="4465515" cy="6552728"/>
          </a:xfrm>
          <a:prstGeom prst="rect">
            <a:avLst/>
          </a:prstGeom>
          <a:ln w="76200">
            <a:solidFill>
              <a:srgbClr val="FF0000"/>
            </a:solidFill>
          </a:ln>
        </p:spPr>
        <p:txBody>
          <a:bodyPr lIns="45719" rIns="45719" anchor="ctr"/>
          <a:lstStyle/>
          <a:p>
            <a:pPr algn="ctr">
              <a:defRPr>
                <a:solidFill>
                  <a:srgbClr val="FFFFFF"/>
                </a:solidFill>
              </a:defRPr>
            </a:pPr>
            <a:endParaRPr/>
          </a:p>
        </p:txBody>
      </p:sp>
      <p:grpSp>
        <p:nvGrpSpPr>
          <p:cNvPr id="1332" name="Gruppo"/>
          <p:cNvGrpSpPr/>
          <p:nvPr/>
        </p:nvGrpSpPr>
        <p:grpSpPr>
          <a:xfrm>
            <a:off x="457200" y="1556791"/>
            <a:ext cx="4040189" cy="4957813"/>
            <a:chOff x="0" y="0"/>
            <a:chExt cx="4040187" cy="4957812"/>
          </a:xfrm>
        </p:grpSpPr>
        <p:sp>
          <p:nvSpPr>
            <p:cNvPr id="1330" name="Rettangolo"/>
            <p:cNvSpPr/>
            <p:nvPr/>
          </p:nvSpPr>
          <p:spPr>
            <a:xfrm>
              <a:off x="0" y="-1"/>
              <a:ext cx="4040188" cy="4957814"/>
            </a:xfrm>
            <a:prstGeom prst="rect">
              <a:avLst/>
            </a:prstGeom>
            <a:solidFill>
              <a:srgbClr val="DBF5F9"/>
            </a:solidFill>
            <a:ln w="9525" cap="flat">
              <a:solidFill>
                <a:srgbClr val="FFFFFF"/>
              </a:solidFill>
              <a:prstDash val="solid"/>
              <a:miter lim="800000"/>
            </a:ln>
            <a:effectLst/>
          </p:spPr>
          <p:txBody>
            <a:bodyPr wrap="square" lIns="45719" tIns="45719" rIns="45719" bIns="45719" numCol="1" anchor="t">
              <a:noAutofit/>
            </a:bodyPr>
            <a:lstStyle/>
            <a:p>
              <a:pPr marL="285750" indent="-285750">
                <a:lnSpc>
                  <a:spcPct val="80000"/>
                </a:lnSpc>
                <a:spcBef>
                  <a:spcPts val="600"/>
                </a:spcBef>
                <a:defRPr sz="2200">
                  <a:solidFill>
                    <a:srgbClr val="115964"/>
                  </a:solidFill>
                </a:defRPr>
              </a:pPr>
              <a:endParaRPr/>
            </a:p>
          </p:txBody>
        </p:sp>
        <p:sp>
          <p:nvSpPr>
            <p:cNvPr id="1331" name="Aspirina…"/>
            <p:cNvSpPr/>
            <p:nvPr/>
          </p:nvSpPr>
          <p:spPr>
            <a:xfrm>
              <a:off x="0" y="-1"/>
              <a:ext cx="404018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nSpc>
                  <a:spcPct val="80000"/>
                </a:lnSpc>
                <a:spcBef>
                  <a:spcPts val="600"/>
                </a:spcBef>
                <a:buSzPct val="100000"/>
                <a:buFont typeface="Arial"/>
                <a:buChar char="•"/>
                <a:defRPr sz="2800">
                  <a:solidFill>
                    <a:srgbClr val="0D0D0D"/>
                  </a:solidFill>
                </a:defRPr>
              </a:pPr>
              <a:r>
                <a:t>Aspirina</a:t>
              </a:r>
              <a:endParaRPr sz="3200"/>
            </a:p>
            <a:p>
              <a:pPr marL="342900" indent="-342900">
                <a:lnSpc>
                  <a:spcPct val="80000"/>
                </a:lnSpc>
                <a:spcBef>
                  <a:spcPts val="600"/>
                </a:spcBef>
                <a:buSzPct val="100000"/>
                <a:buFont typeface="Arial"/>
                <a:buChar char="•"/>
                <a:defRPr sz="2800">
                  <a:solidFill>
                    <a:srgbClr val="0D0D0D"/>
                  </a:solidFill>
                </a:defRPr>
              </a:pPr>
              <a:r>
                <a:t>Inibitori recettore P2Y</a:t>
              </a:r>
              <a:r>
                <a:rPr sz="1000"/>
                <a:t>12</a:t>
              </a:r>
            </a:p>
            <a:p>
              <a:pPr marL="742950" lvl="1" indent="-285750">
                <a:lnSpc>
                  <a:spcPct val="80000"/>
                </a:lnSpc>
                <a:spcBef>
                  <a:spcPts val="400"/>
                </a:spcBef>
                <a:buSzPct val="100000"/>
                <a:buFont typeface="Arial"/>
                <a:buChar char="–"/>
                <a:defRPr sz="2400">
                  <a:solidFill>
                    <a:srgbClr val="0D0D0D"/>
                  </a:solidFill>
                </a:defRPr>
              </a:pPr>
              <a:r>
                <a:t>Indiretti: Tienopiridine</a:t>
              </a:r>
            </a:p>
            <a:p>
              <a:pPr marL="1143000" lvl="2" indent="-228600">
                <a:lnSpc>
                  <a:spcPct val="80000"/>
                </a:lnSpc>
                <a:spcBef>
                  <a:spcPts val="400"/>
                </a:spcBef>
                <a:buSzPct val="100000"/>
                <a:buFont typeface="Arial"/>
                <a:buChar char="•"/>
                <a:defRPr sz="2400">
                  <a:solidFill>
                    <a:srgbClr val="0D0D0D"/>
                  </a:solidFill>
                </a:defRPr>
              </a:pPr>
              <a:r>
                <a:t>Ticlopidina</a:t>
              </a:r>
            </a:p>
            <a:p>
              <a:pPr marL="1143000" lvl="2" indent="-228600">
                <a:lnSpc>
                  <a:spcPct val="80000"/>
                </a:lnSpc>
                <a:spcBef>
                  <a:spcPts val="400"/>
                </a:spcBef>
                <a:buSzPct val="100000"/>
                <a:buFont typeface="Arial"/>
                <a:buChar char="•"/>
                <a:defRPr sz="2400">
                  <a:solidFill>
                    <a:srgbClr val="0D0D0D"/>
                  </a:solidFill>
                </a:defRPr>
              </a:pPr>
              <a:r>
                <a:t>Clopidogrel</a:t>
              </a:r>
            </a:p>
            <a:p>
              <a:pPr marL="1143000" lvl="2" indent="-228600">
                <a:lnSpc>
                  <a:spcPct val="80000"/>
                </a:lnSpc>
                <a:spcBef>
                  <a:spcPts val="400"/>
                </a:spcBef>
                <a:buSzPct val="100000"/>
                <a:buFont typeface="Arial"/>
                <a:buChar char="•"/>
                <a:defRPr sz="2400">
                  <a:solidFill>
                    <a:srgbClr val="0D0D0D"/>
                  </a:solidFill>
                </a:defRPr>
              </a:pPr>
              <a:r>
                <a:t>Prasugrel</a:t>
              </a:r>
            </a:p>
            <a:p>
              <a:pPr marL="742950" lvl="1" indent="-285750">
                <a:lnSpc>
                  <a:spcPct val="80000"/>
                </a:lnSpc>
                <a:spcBef>
                  <a:spcPts val="400"/>
                </a:spcBef>
                <a:buSzPct val="100000"/>
                <a:buFont typeface="Arial"/>
                <a:buChar char="–"/>
                <a:defRPr sz="2400">
                  <a:solidFill>
                    <a:srgbClr val="0D0D0D"/>
                  </a:solidFill>
                </a:defRPr>
              </a:pPr>
              <a:r>
                <a:t>Diretti: Pirimidine</a:t>
              </a:r>
            </a:p>
            <a:p>
              <a:pPr marL="1143000" lvl="2" indent="-228600">
                <a:lnSpc>
                  <a:spcPct val="80000"/>
                </a:lnSpc>
                <a:spcBef>
                  <a:spcPts val="400"/>
                </a:spcBef>
                <a:buSzPct val="100000"/>
                <a:buFont typeface="Arial"/>
                <a:buChar char="•"/>
                <a:defRPr sz="2400">
                  <a:solidFill>
                    <a:srgbClr val="0D0D0D"/>
                  </a:solidFill>
                </a:defRPr>
              </a:pPr>
              <a:r>
                <a:t>Ticagrelor</a:t>
              </a:r>
            </a:p>
            <a:p>
              <a:pPr marL="1143000" lvl="2" indent="-228600">
                <a:lnSpc>
                  <a:spcPct val="80000"/>
                </a:lnSpc>
                <a:spcBef>
                  <a:spcPts val="400"/>
                </a:spcBef>
                <a:buSzPct val="100000"/>
                <a:buFont typeface="Arial"/>
                <a:buChar char="•"/>
                <a:defRPr sz="2400">
                  <a:solidFill>
                    <a:srgbClr val="0D0D0D"/>
                  </a:solidFill>
                </a:defRPr>
              </a:pPr>
              <a:r>
                <a:t>Cangrelor</a:t>
              </a:r>
            </a:p>
            <a:p>
              <a:pPr>
                <a:lnSpc>
                  <a:spcPct val="80000"/>
                </a:lnSpc>
                <a:spcBef>
                  <a:spcPts val="400"/>
                </a:spcBef>
                <a:defRPr sz="2400">
                  <a:solidFill>
                    <a:srgbClr val="0D0D0D"/>
                  </a:solidFill>
                </a:defRPr>
              </a:pPr>
              <a:r>
                <a:t>       - inibitore diretto ev attivo</a:t>
              </a:r>
              <a:endParaRPr sz="1700"/>
            </a:p>
            <a:p>
              <a:pPr marL="342900" indent="-342900">
                <a:lnSpc>
                  <a:spcPct val="80000"/>
                </a:lnSpc>
                <a:spcBef>
                  <a:spcPts val="500"/>
                </a:spcBef>
                <a:buSzPct val="100000"/>
                <a:buFont typeface="Arial"/>
                <a:buChar char="•"/>
                <a:defRPr sz="2400">
                  <a:solidFill>
                    <a:srgbClr val="0D0D0D"/>
                  </a:solidFill>
                </a:defRPr>
              </a:pPr>
              <a:r>
                <a:t>Inibitore recettore GP IIb IIIa</a:t>
              </a:r>
            </a:p>
            <a:p>
              <a:pPr marL="742950" lvl="1" indent="-285750">
                <a:lnSpc>
                  <a:spcPct val="80000"/>
                </a:lnSpc>
                <a:spcBef>
                  <a:spcPts val="500"/>
                </a:spcBef>
                <a:buSzPct val="100000"/>
                <a:buFont typeface="Arial"/>
                <a:buChar char="–"/>
                <a:defRPr>
                  <a:solidFill>
                    <a:srgbClr val="0D0D0D"/>
                  </a:solidFill>
                </a:defRPr>
              </a:pPr>
              <a:r>
                <a:t>Abcximab</a:t>
              </a:r>
            </a:p>
            <a:p>
              <a:pPr marL="742950" lvl="1" indent="-285750">
                <a:lnSpc>
                  <a:spcPct val="80000"/>
                </a:lnSpc>
                <a:spcBef>
                  <a:spcPts val="500"/>
                </a:spcBef>
                <a:buSzPct val="100000"/>
                <a:buFont typeface="Arial"/>
                <a:buChar char="–"/>
                <a:defRPr>
                  <a:solidFill>
                    <a:srgbClr val="0D0D0D"/>
                  </a:solidFill>
                </a:defRPr>
              </a:pPr>
              <a:r>
                <a:t>Tirofiban</a:t>
              </a:r>
            </a:p>
            <a:p>
              <a:pPr marL="742950" lvl="1" indent="-285750">
                <a:lnSpc>
                  <a:spcPct val="80000"/>
                </a:lnSpc>
                <a:spcBef>
                  <a:spcPts val="500"/>
                </a:spcBef>
                <a:buSzPct val="100000"/>
                <a:buFont typeface="Arial"/>
                <a:buChar char="–"/>
                <a:defRPr>
                  <a:solidFill>
                    <a:srgbClr val="0D0D0D"/>
                  </a:solidFill>
                </a:defRPr>
              </a:pPr>
              <a:r>
                <a:t>Eptifibatide</a:t>
              </a:r>
              <a:endParaRPr sz="2200"/>
            </a:p>
            <a:p>
              <a:pPr marL="285750" lvl="1" indent="171450">
                <a:lnSpc>
                  <a:spcPct val="80000"/>
                </a:lnSpc>
                <a:spcBef>
                  <a:spcPts val="600"/>
                </a:spcBef>
                <a:defRPr sz="2200">
                  <a:solidFill>
                    <a:srgbClr val="115964"/>
                  </a:solidFill>
                </a:defRPr>
              </a:pPr>
              <a:endParaRPr sz="2200"/>
            </a:p>
          </p:txBody>
        </p:sp>
      </p:gr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334" name="Rettangolo arrotondato"/>
          <p:cNvSpPr/>
          <p:nvPr/>
        </p:nvSpPr>
        <p:spPr>
          <a:xfrm>
            <a:off x="6012160" y="713019"/>
            <a:ext cx="1584177" cy="646332"/>
          </a:xfrm>
          <a:prstGeom prst="roundRect">
            <a:avLst>
              <a:gd name="adj" fmla="val 16667"/>
            </a:avLst>
          </a:prstGeom>
          <a:solidFill>
            <a:schemeClr val="accent1"/>
          </a:solidFill>
          <a:ln w="25400">
            <a:solidFill>
              <a:srgbClr val="3A5E8A"/>
            </a:solidFill>
          </a:ln>
        </p:spPr>
        <p:txBody>
          <a:bodyPr lIns="45719" rIns="45719" anchor="ctr"/>
          <a:lstStyle/>
          <a:p>
            <a:pPr algn="ctr">
              <a:defRPr>
                <a:solidFill>
                  <a:srgbClr val="FFFFFF"/>
                </a:solidFill>
              </a:defRPr>
            </a:pPr>
            <a:endParaRPr/>
          </a:p>
        </p:txBody>
      </p:sp>
      <p:pic>
        <p:nvPicPr>
          <p:cNvPr id="1335" name="20" descr="2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09687" y="0"/>
            <a:ext cx="6789738" cy="6858001"/>
          </a:xfrm>
          <a:prstGeom prst="rect">
            <a:avLst/>
          </a:prstGeom>
          <a:ln w="12700">
            <a:miter lim="400000"/>
          </a:ln>
        </p:spPr>
      </p:pic>
      <p:sp>
        <p:nvSpPr>
          <p:cNvPr id="1336" name="Un meccanismo…"/>
          <p:cNvSpPr txBox="1"/>
          <p:nvPr/>
        </p:nvSpPr>
        <p:spPr>
          <a:xfrm>
            <a:off x="323527" y="620687"/>
            <a:ext cx="2211052" cy="891541"/>
          </a:xfrm>
          <a:prstGeom prst="rect">
            <a:avLst/>
          </a:prstGeom>
          <a:solidFill>
            <a:srgbClr val="D9D9D9"/>
          </a:solidFill>
          <a:ln w="63500">
            <a:solidFill>
              <a:srgbClr val="00206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400">
                <a:solidFill>
                  <a:srgbClr val="002060"/>
                </a:solidFill>
              </a:defRPr>
            </a:pPr>
            <a:r>
              <a:t>Un meccanismo </a:t>
            </a:r>
          </a:p>
          <a:p>
            <a:pPr>
              <a:defRPr sz="2400">
                <a:solidFill>
                  <a:srgbClr val="002060"/>
                </a:solidFill>
              </a:defRPr>
            </a:pPr>
            <a:r>
              <a:t>Complesso…</a:t>
            </a:r>
          </a:p>
        </p:txBody>
      </p:sp>
      <p:grpSp>
        <p:nvGrpSpPr>
          <p:cNvPr id="1339" name="Gruppo"/>
          <p:cNvGrpSpPr/>
          <p:nvPr/>
        </p:nvGrpSpPr>
        <p:grpSpPr>
          <a:xfrm>
            <a:off x="3419871" y="116632"/>
            <a:ext cx="1872209" cy="504057"/>
            <a:chOff x="0" y="0"/>
            <a:chExt cx="1872208" cy="504056"/>
          </a:xfrm>
        </p:grpSpPr>
        <p:sp>
          <p:nvSpPr>
            <p:cNvPr id="1337" name="Rettangolo arrotondato"/>
            <p:cNvSpPr/>
            <p:nvPr/>
          </p:nvSpPr>
          <p:spPr>
            <a:xfrm>
              <a:off x="0" y="0"/>
              <a:ext cx="1872209" cy="504057"/>
            </a:xfrm>
            <a:prstGeom prst="roundRect">
              <a:avLst>
                <a:gd name="adj" fmla="val 16667"/>
              </a:avLst>
            </a:prstGeom>
            <a:solidFill>
              <a:srgbClr val="C6D9F1"/>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002060"/>
                  </a:solidFill>
                </a:defRPr>
              </a:pPr>
              <a:endParaRPr/>
            </a:p>
          </p:txBody>
        </p:sp>
        <p:sp>
          <p:nvSpPr>
            <p:cNvPr id="1338" name="Danno Vascolare"/>
            <p:cNvSpPr txBox="1"/>
            <p:nvPr/>
          </p:nvSpPr>
          <p:spPr>
            <a:xfrm>
              <a:off x="24605" y="66608"/>
              <a:ext cx="1822998"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solidFill>
                    <a:srgbClr val="002060"/>
                  </a:solidFill>
                </a:defRPr>
              </a:lvl1pPr>
            </a:lstStyle>
            <a:p>
              <a:r>
                <a:t>Danno Vascolare</a:t>
              </a:r>
            </a:p>
          </p:txBody>
        </p:sp>
      </p:grpSp>
      <p:grpSp>
        <p:nvGrpSpPr>
          <p:cNvPr id="1342" name="Gruppo"/>
          <p:cNvGrpSpPr/>
          <p:nvPr/>
        </p:nvGrpSpPr>
        <p:grpSpPr>
          <a:xfrm>
            <a:off x="1667799" y="4365104"/>
            <a:ext cx="911447" cy="792089"/>
            <a:chOff x="0" y="0"/>
            <a:chExt cx="911446" cy="792087"/>
          </a:xfrm>
        </p:grpSpPr>
        <p:sp>
          <p:nvSpPr>
            <p:cNvPr id="1340" name="Rettangolo arrotondato"/>
            <p:cNvSpPr/>
            <p:nvPr/>
          </p:nvSpPr>
          <p:spPr>
            <a:xfrm>
              <a:off x="0" y="0"/>
              <a:ext cx="911447" cy="792088"/>
            </a:xfrm>
            <a:prstGeom prst="roundRect">
              <a:avLst>
                <a:gd name="adj" fmla="val 16667"/>
              </a:avLst>
            </a:prstGeom>
            <a:solidFill>
              <a:srgbClr val="FFFFFF"/>
            </a:solidFill>
            <a:ln w="25400" cap="flat">
              <a:solidFill>
                <a:srgbClr val="FF0000"/>
              </a:solidFill>
              <a:prstDash val="solid"/>
              <a:round/>
            </a:ln>
            <a:effectLst/>
          </p:spPr>
          <p:txBody>
            <a:bodyPr wrap="square" lIns="45719" tIns="45719" rIns="45719" bIns="45719" numCol="1" anchor="ctr">
              <a:noAutofit/>
            </a:bodyPr>
            <a:lstStyle/>
            <a:p>
              <a:pPr algn="ctr">
                <a:defRPr sz="1000"/>
              </a:pPr>
              <a:endParaRPr/>
            </a:p>
          </p:txBody>
        </p:sp>
        <p:sp>
          <p:nvSpPr>
            <p:cNvPr id="1341" name="Ticlopidina…"/>
            <p:cNvSpPr txBox="1"/>
            <p:nvPr/>
          </p:nvSpPr>
          <p:spPr>
            <a:xfrm>
              <a:off x="38667" y="20123"/>
              <a:ext cx="834112" cy="751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000"/>
              </a:pPr>
              <a:r>
                <a:t>Ticlopidina</a:t>
              </a:r>
            </a:p>
            <a:p>
              <a:pPr algn="ctr">
                <a:defRPr sz="1000"/>
              </a:pPr>
              <a:r>
                <a:t>Clopidogrel</a:t>
              </a:r>
            </a:p>
            <a:p>
              <a:pPr algn="ctr">
                <a:defRPr sz="1000"/>
              </a:pPr>
              <a:r>
                <a:t>Prasugrel</a:t>
              </a:r>
            </a:p>
            <a:p>
              <a:pPr algn="ctr">
                <a:defRPr sz="1000"/>
              </a:pPr>
              <a:r>
                <a:t>Ticagrelor</a:t>
              </a:r>
            </a:p>
          </p:txBody>
        </p:sp>
      </p:grpSp>
      <p:sp>
        <p:nvSpPr>
          <p:cNvPr id="1343" name="Acido…"/>
          <p:cNvSpPr txBox="1"/>
          <p:nvPr/>
        </p:nvSpPr>
        <p:spPr>
          <a:xfrm>
            <a:off x="4831857" y="2554247"/>
            <a:ext cx="766240"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000"/>
            </a:pPr>
            <a:r>
              <a:t>Acido </a:t>
            </a:r>
          </a:p>
          <a:p>
            <a:pPr>
              <a:defRPr sz="1000"/>
            </a:pPr>
            <a:r>
              <a:t>arachidonico</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345" name="Scan10101" descr="Scan1010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862" y="44450"/>
            <a:ext cx="7964976" cy="6829272"/>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364" name="Scan10101" descr="Scan1010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0112" y="196850"/>
            <a:ext cx="7559676" cy="6481763"/>
          </a:xfrm>
          <a:prstGeom prst="rect">
            <a:avLst/>
          </a:prstGeom>
          <a:ln w="12700">
            <a:miter lim="400000"/>
          </a:ln>
        </p:spPr>
      </p:pic>
      <p:grpSp>
        <p:nvGrpSpPr>
          <p:cNvPr id="1385" name="Gruppo"/>
          <p:cNvGrpSpPr/>
          <p:nvPr/>
        </p:nvGrpSpPr>
        <p:grpSpPr>
          <a:xfrm>
            <a:off x="133816" y="332656"/>
            <a:ext cx="8876368" cy="6192688"/>
            <a:chOff x="0" y="0"/>
            <a:chExt cx="8876367" cy="6192687"/>
          </a:xfrm>
        </p:grpSpPr>
        <p:grpSp>
          <p:nvGrpSpPr>
            <p:cNvPr id="1383" name="Gruppo"/>
            <p:cNvGrpSpPr/>
            <p:nvPr/>
          </p:nvGrpSpPr>
          <p:grpSpPr>
            <a:xfrm>
              <a:off x="-1" y="0"/>
              <a:ext cx="3183134" cy="6192688"/>
              <a:chOff x="0" y="0"/>
              <a:chExt cx="3183133" cy="6192687"/>
            </a:xfrm>
          </p:grpSpPr>
          <p:sp>
            <p:nvSpPr>
              <p:cNvPr id="1365" name="Rettangolo"/>
              <p:cNvSpPr/>
              <p:nvPr/>
            </p:nvSpPr>
            <p:spPr>
              <a:xfrm>
                <a:off x="-1" y="0"/>
                <a:ext cx="3183135" cy="6192688"/>
              </a:xfrm>
              <a:prstGeom prst="rect">
                <a:avLst/>
              </a:prstGeom>
              <a:solidFill>
                <a:srgbClr val="FFFFFF"/>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pic>
            <p:nvPicPr>
              <p:cNvPr id="1366" name="image146.pdf" descr="image146.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261" y="1476909"/>
                <a:ext cx="1569245" cy="1570609"/>
              </a:xfrm>
              <a:prstGeom prst="rect">
                <a:avLst/>
              </a:prstGeom>
              <a:ln w="12700" cap="flat">
                <a:noFill/>
                <a:miter lim="400000"/>
              </a:ln>
              <a:effectLst/>
            </p:spPr>
          </p:pic>
          <p:pic>
            <p:nvPicPr>
              <p:cNvPr id="1367" name="image147.jpeg" descr="image147.jpeg"/>
              <p:cNvPicPr>
                <a:picLocks noChangeAspect="1"/>
              </p:cNvPicPr>
              <p:nvPr/>
            </p:nvPicPr>
            <p:blipFill>
              <a:blip r:embed="rId4"/>
              <a:stretch>
                <a:fillRect/>
              </a:stretch>
            </p:blipFill>
            <p:spPr>
              <a:xfrm>
                <a:off x="756261" y="3650717"/>
                <a:ext cx="1563647" cy="1570609"/>
              </a:xfrm>
              <a:prstGeom prst="rect">
                <a:avLst/>
              </a:prstGeom>
              <a:ln w="12700" cap="flat">
                <a:noFill/>
                <a:miter lim="400000"/>
              </a:ln>
              <a:effectLst/>
            </p:spPr>
          </p:pic>
          <p:sp>
            <p:nvSpPr>
              <p:cNvPr id="1368" name="Adhesion"/>
              <p:cNvSpPr txBox="1"/>
              <p:nvPr/>
            </p:nvSpPr>
            <p:spPr>
              <a:xfrm>
                <a:off x="1438680" y="828837"/>
                <a:ext cx="1259921" cy="4571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45" tIns="44445" rIns="44445" bIns="44445" numCol="1" anchor="t">
                <a:spAutoFit/>
              </a:bodyPr>
              <a:lstStyle>
                <a:lvl1pPr algn="ctr">
                  <a:spcBef>
                    <a:spcPts val="500"/>
                  </a:spcBef>
                  <a:defRPr sz="2400">
                    <a:solidFill>
                      <a:srgbClr val="002060"/>
                    </a:solidFill>
                  </a:defRPr>
                </a:lvl1pPr>
              </a:lstStyle>
              <a:p>
                <a:r>
                  <a:t>Adhesion</a:t>
                </a:r>
              </a:p>
            </p:txBody>
          </p:sp>
          <p:sp>
            <p:nvSpPr>
              <p:cNvPr id="1369" name="Aggregation"/>
              <p:cNvSpPr txBox="1"/>
              <p:nvPr/>
            </p:nvSpPr>
            <p:spPr>
              <a:xfrm>
                <a:off x="1413800" y="5373526"/>
                <a:ext cx="1595528" cy="4571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45" tIns="44445" rIns="44445" bIns="44445" numCol="1" anchor="t">
                <a:spAutoFit/>
              </a:bodyPr>
              <a:lstStyle>
                <a:lvl1pPr algn="ctr">
                  <a:spcBef>
                    <a:spcPts val="500"/>
                  </a:spcBef>
                  <a:defRPr sz="2400">
                    <a:solidFill>
                      <a:srgbClr val="002060"/>
                    </a:solidFill>
                  </a:defRPr>
                </a:lvl1pPr>
              </a:lstStyle>
              <a:p>
                <a:r>
                  <a:t>Aggregation</a:t>
                </a:r>
              </a:p>
            </p:txBody>
          </p:sp>
          <p:grpSp>
            <p:nvGrpSpPr>
              <p:cNvPr id="1372" name="Gruppo"/>
              <p:cNvGrpSpPr/>
              <p:nvPr/>
            </p:nvGrpSpPr>
            <p:grpSpPr>
              <a:xfrm>
                <a:off x="985803" y="832711"/>
                <a:ext cx="350839" cy="393890"/>
                <a:chOff x="0" y="0"/>
                <a:chExt cx="350838" cy="393888"/>
              </a:xfrm>
            </p:grpSpPr>
            <p:sp>
              <p:nvSpPr>
                <p:cNvPr id="1370" name="Cerchio"/>
                <p:cNvSpPr/>
                <p:nvPr/>
              </p:nvSpPr>
              <p:spPr>
                <a:xfrm>
                  <a:off x="0" y="21525"/>
                  <a:ext cx="350839" cy="350839"/>
                </a:xfrm>
                <a:prstGeom prst="ellipse">
                  <a:avLst/>
                </a:prstGeom>
                <a:solidFill>
                  <a:srgbClr val="000000"/>
                </a:solidFill>
                <a:ln w="25400" cap="flat">
                  <a:solidFill>
                    <a:srgbClr val="FFFFFF"/>
                  </a:solidFill>
                  <a:prstDash val="solid"/>
                  <a:round/>
                </a:ln>
                <a:effectLst/>
              </p:spPr>
              <p:txBody>
                <a:bodyPr wrap="square" lIns="45719" tIns="45719" rIns="45719" bIns="45719" numCol="1" anchor="ctr">
                  <a:noAutofit/>
                </a:bodyPr>
                <a:lstStyle/>
                <a:p>
                  <a:pPr algn="ctr" defTabSz="977900"/>
                  <a:endParaRPr/>
                </a:p>
              </p:txBody>
            </p:sp>
            <p:sp>
              <p:nvSpPr>
                <p:cNvPr id="1371" name="1"/>
                <p:cNvSpPr txBox="1"/>
                <p:nvPr/>
              </p:nvSpPr>
              <p:spPr>
                <a:xfrm>
                  <a:off x="45999" y="0"/>
                  <a:ext cx="258840" cy="3938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907" tIns="48907" rIns="48907" bIns="48907" numCol="1" anchor="ctr">
                  <a:spAutoFit/>
                </a:bodyPr>
                <a:lstStyle>
                  <a:lvl1pPr algn="ctr" defTabSz="977900">
                    <a:defRPr sz="2100" b="1">
                      <a:solidFill>
                        <a:srgbClr val="66FF33"/>
                      </a:solidFill>
                      <a:latin typeface="Arial"/>
                      <a:ea typeface="Arial"/>
                      <a:cs typeface="Arial"/>
                      <a:sym typeface="Arial"/>
                    </a:defRPr>
                  </a:lvl1pPr>
                </a:lstStyle>
                <a:p>
                  <a:r>
                    <a:t>1</a:t>
                  </a:r>
                </a:p>
              </p:txBody>
            </p:sp>
          </p:grpSp>
          <p:sp>
            <p:nvSpPr>
              <p:cNvPr id="1373" name="Activation"/>
              <p:cNvSpPr txBox="1"/>
              <p:nvPr/>
            </p:nvSpPr>
            <p:spPr>
              <a:xfrm>
                <a:off x="1434755" y="3205101"/>
                <a:ext cx="1348176" cy="4571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45" tIns="44445" rIns="44445" bIns="44445" numCol="1" anchor="t">
                <a:spAutoFit/>
              </a:bodyPr>
              <a:lstStyle>
                <a:lvl1pPr algn="ctr">
                  <a:spcBef>
                    <a:spcPts val="500"/>
                  </a:spcBef>
                  <a:defRPr sz="2400">
                    <a:solidFill>
                      <a:srgbClr val="002060"/>
                    </a:solidFill>
                  </a:defRPr>
                </a:lvl1pPr>
              </a:lstStyle>
              <a:p>
                <a:r>
                  <a:t>Activation</a:t>
                </a:r>
              </a:p>
            </p:txBody>
          </p:sp>
          <p:grpSp>
            <p:nvGrpSpPr>
              <p:cNvPr id="1376" name="Gruppo"/>
              <p:cNvGrpSpPr/>
              <p:nvPr/>
            </p:nvGrpSpPr>
            <p:grpSpPr>
              <a:xfrm>
                <a:off x="946115" y="3224850"/>
                <a:ext cx="350839" cy="393890"/>
                <a:chOff x="0" y="0"/>
                <a:chExt cx="350838" cy="393888"/>
              </a:xfrm>
            </p:grpSpPr>
            <p:sp>
              <p:nvSpPr>
                <p:cNvPr id="1374" name="Cerchio"/>
                <p:cNvSpPr/>
                <p:nvPr/>
              </p:nvSpPr>
              <p:spPr>
                <a:xfrm>
                  <a:off x="0" y="21525"/>
                  <a:ext cx="350839" cy="350839"/>
                </a:xfrm>
                <a:prstGeom prst="ellipse">
                  <a:avLst/>
                </a:prstGeom>
                <a:solidFill>
                  <a:srgbClr val="000000"/>
                </a:solidFill>
                <a:ln w="25400" cap="flat">
                  <a:solidFill>
                    <a:srgbClr val="FFFFFF"/>
                  </a:solidFill>
                  <a:prstDash val="solid"/>
                  <a:round/>
                </a:ln>
                <a:effectLst/>
              </p:spPr>
              <p:txBody>
                <a:bodyPr wrap="square" lIns="45719" tIns="45719" rIns="45719" bIns="45719" numCol="1" anchor="ctr">
                  <a:noAutofit/>
                </a:bodyPr>
                <a:lstStyle/>
                <a:p>
                  <a:pPr algn="ctr" defTabSz="977900"/>
                  <a:endParaRPr/>
                </a:p>
              </p:txBody>
            </p:sp>
            <p:sp>
              <p:nvSpPr>
                <p:cNvPr id="1375" name="2"/>
                <p:cNvSpPr txBox="1"/>
                <p:nvPr/>
              </p:nvSpPr>
              <p:spPr>
                <a:xfrm>
                  <a:off x="45999" y="0"/>
                  <a:ext cx="258840" cy="3938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907" tIns="48907" rIns="48907" bIns="48907" numCol="1" anchor="ctr">
                  <a:spAutoFit/>
                </a:bodyPr>
                <a:lstStyle>
                  <a:lvl1pPr algn="ctr" defTabSz="977900">
                    <a:defRPr sz="2100" b="1">
                      <a:solidFill>
                        <a:srgbClr val="66FF33"/>
                      </a:solidFill>
                      <a:latin typeface="Arial"/>
                      <a:ea typeface="Arial"/>
                      <a:cs typeface="Arial"/>
                      <a:sym typeface="Arial"/>
                    </a:defRPr>
                  </a:lvl1pPr>
                </a:lstStyle>
                <a:p>
                  <a:r>
                    <a:t>2</a:t>
                  </a:r>
                </a:p>
              </p:txBody>
            </p:sp>
          </p:grpSp>
          <p:grpSp>
            <p:nvGrpSpPr>
              <p:cNvPr id="1379" name="Gruppo"/>
              <p:cNvGrpSpPr/>
              <p:nvPr/>
            </p:nvGrpSpPr>
            <p:grpSpPr>
              <a:xfrm>
                <a:off x="981486" y="5390100"/>
                <a:ext cx="350839" cy="393890"/>
                <a:chOff x="0" y="0"/>
                <a:chExt cx="350838" cy="393888"/>
              </a:xfrm>
            </p:grpSpPr>
            <p:sp>
              <p:nvSpPr>
                <p:cNvPr id="1377" name="Cerchio"/>
                <p:cNvSpPr/>
                <p:nvPr/>
              </p:nvSpPr>
              <p:spPr>
                <a:xfrm>
                  <a:off x="0" y="21525"/>
                  <a:ext cx="350839" cy="350839"/>
                </a:xfrm>
                <a:prstGeom prst="ellipse">
                  <a:avLst/>
                </a:prstGeom>
                <a:solidFill>
                  <a:srgbClr val="000000"/>
                </a:solidFill>
                <a:ln w="25400" cap="flat">
                  <a:solidFill>
                    <a:srgbClr val="FFFFFF"/>
                  </a:solidFill>
                  <a:prstDash val="solid"/>
                  <a:round/>
                </a:ln>
                <a:effectLst/>
              </p:spPr>
              <p:txBody>
                <a:bodyPr wrap="square" lIns="45719" tIns="45719" rIns="45719" bIns="45719" numCol="1" anchor="ctr">
                  <a:noAutofit/>
                </a:bodyPr>
                <a:lstStyle/>
                <a:p>
                  <a:pPr algn="ctr" defTabSz="977900"/>
                  <a:endParaRPr/>
                </a:p>
              </p:txBody>
            </p:sp>
            <p:sp>
              <p:nvSpPr>
                <p:cNvPr id="1378" name="3"/>
                <p:cNvSpPr txBox="1"/>
                <p:nvPr/>
              </p:nvSpPr>
              <p:spPr>
                <a:xfrm>
                  <a:off x="45999" y="0"/>
                  <a:ext cx="258840" cy="3938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907" tIns="48907" rIns="48907" bIns="48907" numCol="1" anchor="ctr">
                  <a:spAutoFit/>
                </a:bodyPr>
                <a:lstStyle>
                  <a:lvl1pPr algn="ctr" defTabSz="977900">
                    <a:defRPr sz="2100" b="1">
                      <a:solidFill>
                        <a:srgbClr val="66FF33"/>
                      </a:solidFill>
                      <a:latin typeface="Arial"/>
                      <a:ea typeface="Arial"/>
                      <a:cs typeface="Arial"/>
                      <a:sym typeface="Arial"/>
                    </a:defRPr>
                  </a:lvl1pPr>
                </a:lstStyle>
                <a:p>
                  <a:r>
                    <a:t>3</a:t>
                  </a:r>
                </a:p>
              </p:txBody>
            </p:sp>
          </p:grpSp>
          <p:sp>
            <p:nvSpPr>
              <p:cNvPr id="1380" name="Forma"/>
              <p:cNvSpPr/>
              <p:nvPr/>
            </p:nvSpPr>
            <p:spPr>
              <a:xfrm rot="10800000" flipH="1">
                <a:off x="448284" y="1205075"/>
                <a:ext cx="434822" cy="23189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278"/>
                    </a:lnTo>
                    <a:cubicBezTo>
                      <a:pt x="0" y="1300"/>
                      <a:pt x="4231" y="506"/>
                      <a:pt x="9450" y="506"/>
                    </a:cubicBezTo>
                    <a:lnTo>
                      <a:pt x="16200" y="506"/>
                    </a:lnTo>
                    <a:lnTo>
                      <a:pt x="16200" y="0"/>
                    </a:lnTo>
                    <a:lnTo>
                      <a:pt x="21600" y="1013"/>
                    </a:lnTo>
                    <a:lnTo>
                      <a:pt x="16200" y="2025"/>
                    </a:lnTo>
                    <a:lnTo>
                      <a:pt x="16200" y="1519"/>
                    </a:lnTo>
                    <a:lnTo>
                      <a:pt x="9450" y="1519"/>
                    </a:lnTo>
                    <a:cubicBezTo>
                      <a:pt x="7213" y="1519"/>
                      <a:pt x="5400" y="1859"/>
                      <a:pt x="5400" y="2278"/>
                    </a:cubicBezTo>
                    <a:lnTo>
                      <a:pt x="5400" y="21600"/>
                    </a:lnTo>
                    <a:close/>
                  </a:path>
                </a:pathLst>
              </a:custGeom>
              <a:solidFill>
                <a:srgbClr val="92D050"/>
              </a:solidFill>
              <a:ln w="25400" cap="flat">
                <a:solidFill>
                  <a:srgbClr val="002060"/>
                </a:solidFill>
                <a:prstDash val="solid"/>
                <a:round/>
              </a:ln>
              <a:effectLst/>
            </p:spPr>
            <p:txBody>
              <a:bodyPr wrap="square" lIns="45719" tIns="45719" rIns="45719" bIns="45719" numCol="1" anchor="ctr">
                <a:noAutofit/>
              </a:bodyPr>
              <a:lstStyle/>
              <a:p>
                <a:pPr algn="ctr"/>
                <a:endParaRPr/>
              </a:p>
            </p:txBody>
          </p:sp>
          <p:sp>
            <p:nvSpPr>
              <p:cNvPr id="1381" name="Forma"/>
              <p:cNvSpPr/>
              <p:nvPr/>
            </p:nvSpPr>
            <p:spPr>
              <a:xfrm rot="10800000" flipH="1">
                <a:off x="454145" y="3664191"/>
                <a:ext cx="434821" cy="20172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619"/>
                    </a:lnTo>
                    <a:cubicBezTo>
                      <a:pt x="0" y="1494"/>
                      <a:pt x="4231" y="582"/>
                      <a:pt x="9450" y="582"/>
                    </a:cubicBezTo>
                    <a:lnTo>
                      <a:pt x="16200" y="582"/>
                    </a:lnTo>
                    <a:lnTo>
                      <a:pt x="16200" y="0"/>
                    </a:lnTo>
                    <a:lnTo>
                      <a:pt x="21600" y="1164"/>
                    </a:lnTo>
                    <a:lnTo>
                      <a:pt x="16200" y="2328"/>
                    </a:lnTo>
                    <a:lnTo>
                      <a:pt x="16200" y="1746"/>
                    </a:lnTo>
                    <a:lnTo>
                      <a:pt x="9450" y="1746"/>
                    </a:lnTo>
                    <a:cubicBezTo>
                      <a:pt x="7213" y="1746"/>
                      <a:pt x="5400" y="2137"/>
                      <a:pt x="5400" y="2619"/>
                    </a:cubicBezTo>
                    <a:lnTo>
                      <a:pt x="5400" y="21600"/>
                    </a:lnTo>
                    <a:close/>
                  </a:path>
                </a:pathLst>
              </a:custGeom>
              <a:solidFill>
                <a:srgbClr val="92D050"/>
              </a:solidFill>
              <a:ln w="25400" cap="flat">
                <a:solidFill>
                  <a:srgbClr val="002060"/>
                </a:solidFill>
                <a:prstDash val="solid"/>
                <a:round/>
              </a:ln>
              <a:effectLst/>
            </p:spPr>
            <p:txBody>
              <a:bodyPr wrap="square" lIns="45719" tIns="45719" rIns="45719" bIns="45719" numCol="1" anchor="ctr">
                <a:noAutofit/>
              </a:bodyPr>
              <a:lstStyle/>
              <a:p>
                <a:pPr algn="ctr"/>
                <a:endParaRPr/>
              </a:p>
            </p:txBody>
          </p:sp>
          <p:sp>
            <p:nvSpPr>
              <p:cNvPr id="1382" name="Ruolo delle piastrine"/>
              <p:cNvSpPr txBox="1"/>
              <p:nvPr/>
            </p:nvSpPr>
            <p:spPr>
              <a:xfrm>
                <a:off x="256914" y="221352"/>
                <a:ext cx="2644340" cy="4597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400">
                    <a:solidFill>
                      <a:srgbClr val="215968"/>
                    </a:solidFill>
                  </a:defRPr>
                </a:lvl1pPr>
              </a:lstStyle>
              <a:p>
                <a:r>
                  <a:t>Ruolo delle piastrine</a:t>
                </a:r>
              </a:p>
            </p:txBody>
          </p:sp>
        </p:grpSp>
        <p:pic>
          <p:nvPicPr>
            <p:cNvPr id="1384" name="A3" descr="A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3660" y="4263862"/>
              <a:ext cx="5712707" cy="1900275"/>
            </a:xfrm>
            <a:prstGeom prst="rect">
              <a:avLst/>
            </a:prstGeom>
            <a:ln w="28575" cap="flat">
              <a:solidFill>
                <a:schemeClr val="accent1"/>
              </a:solidFill>
              <a:prstDash val="solid"/>
              <a:round/>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385"/>
                                        </p:tgtEl>
                                        <p:attrNameLst>
                                          <p:attrName>style.visibility</p:attrName>
                                        </p:attrNameLst>
                                      </p:cBhvr>
                                      <p:to>
                                        <p:strVal val="visible"/>
                                      </p:to>
                                    </p:set>
                                    <p:anim calcmode="lin" valueType="num">
                                      <p:cBhvr>
                                        <p:cTn id="7" dur="500" fill="hold"/>
                                        <p:tgtEl>
                                          <p:spTgt spid="1385"/>
                                        </p:tgtEl>
                                        <p:attrNameLst>
                                          <p:attrName>ppt_x</p:attrName>
                                        </p:attrNameLst>
                                      </p:cBhvr>
                                      <p:tavLst>
                                        <p:tav tm="0">
                                          <p:val>
                                            <p:strVal val="#ppt_x"/>
                                          </p:val>
                                        </p:tav>
                                        <p:tav tm="100000">
                                          <p:val>
                                            <p:strVal val="#ppt_x"/>
                                          </p:val>
                                        </p:tav>
                                      </p:tavLst>
                                    </p:anim>
                                    <p:anim calcmode="lin" valueType="num">
                                      <p:cBhvr>
                                        <p:cTn id="8" dur="500" fill="hold"/>
                                        <p:tgtEl>
                                          <p:spTgt spid="13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5" grpId="0"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418" name="Scan10103" descr="Scan1010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225" y="0"/>
            <a:ext cx="5329238" cy="6858000"/>
          </a:xfrm>
          <a:prstGeom prst="rect">
            <a:avLst/>
          </a:prstGeom>
          <a:ln w="12700">
            <a:miter lim="400000"/>
          </a:ln>
        </p:spPr>
      </p:pic>
      <p:sp>
        <p:nvSpPr>
          <p:cNvPr id="1419" name="Ovale"/>
          <p:cNvSpPr/>
          <p:nvPr/>
        </p:nvSpPr>
        <p:spPr>
          <a:xfrm>
            <a:off x="2503758" y="2192549"/>
            <a:ext cx="648073" cy="459561"/>
          </a:xfrm>
          <a:prstGeom prst="ellipse">
            <a:avLst/>
          </a:prstGeom>
          <a:ln w="57150">
            <a:solidFill>
              <a:srgbClr val="FF0000"/>
            </a:solidFill>
          </a:ln>
        </p:spPr>
        <p:txBody>
          <a:bodyPr lIns="45719" rIns="45719" anchor="ctr"/>
          <a:lstStyle/>
          <a:p>
            <a:pPr algn="ctr">
              <a:defRPr>
                <a:solidFill>
                  <a:srgbClr val="FFFFFF"/>
                </a:solidFill>
              </a:defRPr>
            </a:pPr>
            <a:endParaRPr/>
          </a:p>
        </p:txBody>
      </p:sp>
      <p:sp>
        <p:nvSpPr>
          <p:cNvPr id="1420" name="Ovale"/>
          <p:cNvSpPr/>
          <p:nvPr/>
        </p:nvSpPr>
        <p:spPr>
          <a:xfrm>
            <a:off x="2071710" y="2525078"/>
            <a:ext cx="648073" cy="459562"/>
          </a:xfrm>
          <a:prstGeom prst="ellipse">
            <a:avLst/>
          </a:prstGeom>
          <a:ln w="57150">
            <a:solidFill>
              <a:srgbClr val="FF0000"/>
            </a:solidFill>
          </a:ln>
        </p:spPr>
        <p:txBody>
          <a:bodyPr lIns="45719" rIns="45719" anchor="ctr"/>
          <a:lstStyle/>
          <a:p>
            <a:pPr algn="ctr">
              <a:defRPr>
                <a:solidFill>
                  <a:srgbClr val="FFFFFF"/>
                </a:solidFill>
              </a:defRPr>
            </a:pPr>
            <a:endParaRPr/>
          </a:p>
        </p:txBody>
      </p:sp>
      <p:sp>
        <p:nvSpPr>
          <p:cNvPr id="1421" name="2 componenti…"/>
          <p:cNvSpPr txBox="1"/>
          <p:nvPr/>
        </p:nvSpPr>
        <p:spPr>
          <a:xfrm rot="19621104">
            <a:off x="39466" y="2555310"/>
            <a:ext cx="2186519" cy="980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800">
                <a:solidFill>
                  <a:srgbClr val="C00000"/>
                </a:solidFill>
              </a:defRPr>
            </a:pPr>
            <a:r>
              <a:t>2 componenti </a:t>
            </a:r>
          </a:p>
          <a:p>
            <a:pPr>
              <a:defRPr sz="2800">
                <a:solidFill>
                  <a:srgbClr val="C00000"/>
                </a:solidFill>
              </a:defRPr>
            </a:pPr>
            <a:r>
              <a:t>fondamentali</a:t>
            </a:r>
          </a:p>
        </p:txBody>
      </p:sp>
      <p:sp>
        <p:nvSpPr>
          <p:cNvPr id="1423" name="lesione -&gt; adesione piastrinica &gt; reclutamento di altre piastrine circolanti"/>
          <p:cNvSpPr/>
          <p:nvPr/>
        </p:nvSpPr>
        <p:spPr>
          <a:xfrm>
            <a:off x="880772" y="147775"/>
            <a:ext cx="7237994" cy="408941"/>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900"/>
            </a:lvl1pPr>
          </a:lstStyle>
          <a:p>
            <a:r>
              <a:t>lesione -&gt; adesione piastrinica &gt; reclutamento di altre piastrine circolanti</a:t>
            </a:r>
          </a:p>
        </p:txBody>
      </p:sp>
      <p:sp>
        <p:nvSpPr>
          <p:cNvPr id="1424" name="Il reclutamento è mediato dal rilascio di fattori piastrini solubili, tra cui ADP e TxA2"/>
          <p:cNvSpPr/>
          <p:nvPr/>
        </p:nvSpPr>
        <p:spPr>
          <a:xfrm>
            <a:off x="6111557" y="2525078"/>
            <a:ext cx="2537591" cy="1261884"/>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900"/>
            </a:lvl1pPr>
          </a:lstStyle>
          <a:p>
            <a:r>
              <a:rPr dirty="0"/>
              <a:t>Il </a:t>
            </a:r>
            <a:r>
              <a:rPr dirty="0" err="1"/>
              <a:t>reclutamento</a:t>
            </a:r>
            <a:r>
              <a:rPr dirty="0"/>
              <a:t> </a:t>
            </a:r>
            <a:r>
              <a:rPr dirty="0" err="1"/>
              <a:t>è</a:t>
            </a:r>
            <a:r>
              <a:rPr dirty="0"/>
              <a:t> </a:t>
            </a:r>
            <a:r>
              <a:rPr dirty="0" err="1"/>
              <a:t>mediato</a:t>
            </a:r>
            <a:r>
              <a:rPr dirty="0"/>
              <a:t> dal </a:t>
            </a:r>
            <a:r>
              <a:rPr dirty="0" err="1"/>
              <a:t>rilascio</a:t>
            </a:r>
            <a:r>
              <a:rPr dirty="0"/>
              <a:t> di </a:t>
            </a:r>
            <a:r>
              <a:rPr dirty="0" err="1"/>
              <a:t>fattori</a:t>
            </a:r>
            <a:r>
              <a:rPr dirty="0"/>
              <a:t> </a:t>
            </a:r>
            <a:r>
              <a:rPr dirty="0" err="1"/>
              <a:t>piastrini</a:t>
            </a:r>
            <a:r>
              <a:rPr dirty="0"/>
              <a:t> </a:t>
            </a:r>
            <a:r>
              <a:rPr dirty="0" err="1"/>
              <a:t>solubili</a:t>
            </a:r>
            <a:r>
              <a:rPr dirty="0"/>
              <a:t>, </a:t>
            </a:r>
            <a:r>
              <a:rPr dirty="0" err="1"/>
              <a:t>tra</a:t>
            </a:r>
            <a:r>
              <a:rPr dirty="0"/>
              <a:t> cui ADP e TxA2</a:t>
            </a:r>
          </a:p>
        </p:txBody>
      </p:sp>
      <p:sp>
        <p:nvSpPr>
          <p:cNvPr id="1425"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429" name="Scan10104" descr="Scan1010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86" y="1441982"/>
            <a:ext cx="6187866" cy="4761436"/>
          </a:xfrm>
          <a:prstGeom prst="rect">
            <a:avLst/>
          </a:prstGeom>
          <a:ln w="12700">
            <a:miter lim="400000"/>
          </a:ln>
        </p:spPr>
      </p:pic>
      <p:sp>
        <p:nvSpPr>
          <p:cNvPr id="1430" name="Trombossano A2"/>
          <p:cNvSpPr txBox="1"/>
          <p:nvPr/>
        </p:nvSpPr>
        <p:spPr>
          <a:xfrm>
            <a:off x="168293" y="2136428"/>
            <a:ext cx="1611361"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C00000"/>
                </a:solidFill>
                <a:effectLst>
                  <a:outerShdw blurRad="38100" dist="38100" dir="2700000" rotWithShape="0">
                    <a:srgbClr val="000000">
                      <a:alpha val="43137"/>
                    </a:srgbClr>
                  </a:outerShdw>
                </a:effectLst>
              </a:defRPr>
            </a:pPr>
            <a:r>
              <a:t>Trombossano A</a:t>
            </a:r>
            <a:r>
              <a:rPr baseline="-27111"/>
              <a:t>2</a:t>
            </a:r>
          </a:p>
        </p:txBody>
      </p:sp>
      <p:sp>
        <p:nvSpPr>
          <p:cNvPr id="1431" name="TxA2 è generato dalle piastrine attivate a partire da Ac. arachidonico, processo catalizzato dalle ciclossigenasi"/>
          <p:cNvSpPr/>
          <p:nvPr/>
        </p:nvSpPr>
        <p:spPr>
          <a:xfrm>
            <a:off x="1332289" y="689954"/>
            <a:ext cx="6642201" cy="646331"/>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TxA2 </a:t>
            </a:r>
            <a:r>
              <a:rPr dirty="0" err="1"/>
              <a:t>è</a:t>
            </a:r>
            <a:r>
              <a:rPr dirty="0"/>
              <a:t> </a:t>
            </a:r>
            <a:r>
              <a:rPr dirty="0" err="1"/>
              <a:t>generato</a:t>
            </a:r>
            <a:r>
              <a:rPr dirty="0"/>
              <a:t> </a:t>
            </a:r>
            <a:r>
              <a:rPr dirty="0" err="1"/>
              <a:t>dalle</a:t>
            </a:r>
            <a:r>
              <a:rPr dirty="0"/>
              <a:t> </a:t>
            </a:r>
            <a:r>
              <a:rPr dirty="0" err="1"/>
              <a:t>piastrine</a:t>
            </a:r>
            <a:r>
              <a:rPr dirty="0"/>
              <a:t> </a:t>
            </a:r>
            <a:r>
              <a:rPr dirty="0" err="1"/>
              <a:t>attivate</a:t>
            </a:r>
            <a:r>
              <a:rPr dirty="0"/>
              <a:t> a </a:t>
            </a:r>
            <a:r>
              <a:rPr dirty="0" err="1"/>
              <a:t>partire</a:t>
            </a:r>
            <a:r>
              <a:rPr dirty="0"/>
              <a:t> da Ac. </a:t>
            </a:r>
            <a:r>
              <a:rPr dirty="0" err="1"/>
              <a:t>arachidonico</a:t>
            </a:r>
            <a:r>
              <a:rPr dirty="0"/>
              <a:t>, </a:t>
            </a:r>
            <a:endParaRPr lang="it-IT" dirty="0"/>
          </a:p>
          <a:p>
            <a:r>
              <a:rPr dirty="0" err="1"/>
              <a:t>processo</a:t>
            </a:r>
            <a:r>
              <a:rPr dirty="0"/>
              <a:t> </a:t>
            </a:r>
            <a:r>
              <a:rPr dirty="0" err="1"/>
              <a:t>catalizzato</a:t>
            </a:r>
            <a:r>
              <a:rPr dirty="0"/>
              <a:t> </a:t>
            </a:r>
            <a:r>
              <a:rPr dirty="0" err="1"/>
              <a:t>dalle</a:t>
            </a:r>
            <a:r>
              <a:rPr dirty="0"/>
              <a:t> </a:t>
            </a:r>
            <a:r>
              <a:rPr dirty="0" err="1"/>
              <a:t>ciclossigenasi</a:t>
            </a:r>
            <a:endParaRPr dirty="0"/>
          </a:p>
        </p:txBody>
      </p:sp>
      <p:sp>
        <p:nvSpPr>
          <p:cNvPr id="1432" name="ASA"/>
          <p:cNvSpPr/>
          <p:nvPr/>
        </p:nvSpPr>
        <p:spPr>
          <a:xfrm>
            <a:off x="1280583" y="216870"/>
            <a:ext cx="6582834" cy="360188"/>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ASA</a:t>
            </a:r>
          </a:p>
        </p:txBody>
      </p:sp>
      <p:sp>
        <p:nvSpPr>
          <p:cNvPr id="1434" name="Freccia"/>
          <p:cNvSpPr/>
          <p:nvPr/>
        </p:nvSpPr>
        <p:spPr>
          <a:xfrm>
            <a:off x="196279" y="1651000"/>
            <a:ext cx="648842" cy="383997"/>
          </a:xfrm>
          <a:prstGeom prst="rightArrow">
            <a:avLst>
              <a:gd name="adj1" fmla="val 32163"/>
              <a:gd name="adj2" fmla="val 70995"/>
            </a:avLst>
          </a:prstGeom>
          <a:solidFill>
            <a:schemeClr val="accent2"/>
          </a:solidFill>
          <a:ln w="25400">
            <a:solidFill>
              <a:srgbClr val="8C3A38"/>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1442" name="Linea"/>
          <p:cNvSpPr/>
          <p:nvPr/>
        </p:nvSpPr>
        <p:spPr>
          <a:xfrm>
            <a:off x="1968500" y="1760547"/>
            <a:ext cx="801473" cy="1"/>
          </a:xfrm>
          <a:prstGeom prst="line">
            <a:avLst/>
          </a:prstGeom>
          <a:ln w="25400">
            <a:solidFill>
              <a:schemeClr val="accent2"/>
            </a:solidFill>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434"/>
                                        </p:tgtEl>
                                        <p:attrNameLst>
                                          <p:attrName>style.visibility</p:attrName>
                                        </p:attrNameLst>
                                      </p:cBhvr>
                                      <p:to>
                                        <p:strVal val="visible"/>
                                      </p:to>
                                    </p:set>
                                    <p:anim calcmode="lin" valueType="num">
                                      <p:cBhvr>
                                        <p:cTn id="7" dur="1000" fill="hold"/>
                                        <p:tgtEl>
                                          <p:spTgt spid="1434"/>
                                        </p:tgtEl>
                                        <p:attrNameLst>
                                          <p:attrName>ppt_x</p:attrName>
                                        </p:attrNameLst>
                                      </p:cBhvr>
                                      <p:tavLst>
                                        <p:tav tm="0">
                                          <p:val>
                                            <p:strVal val="0-#ppt_w/2"/>
                                          </p:val>
                                        </p:tav>
                                        <p:tav tm="100000">
                                          <p:val>
                                            <p:strVal val="#ppt_x"/>
                                          </p:val>
                                        </p:tav>
                                      </p:tavLst>
                                    </p:anim>
                                    <p:anim calcmode="lin" valueType="num">
                                      <p:cBhvr>
                                        <p:cTn id="8" dur="1000" fill="hold"/>
                                        <p:tgtEl>
                                          <p:spTgt spid="14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429" name="Antiaggreganti piastrinici"/>
          <p:cNvSpPr txBox="1"/>
          <p:nvPr/>
        </p:nvSpPr>
        <p:spPr>
          <a:xfrm>
            <a:off x="457200" y="260647"/>
            <a:ext cx="4040188" cy="108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spcBef>
                <a:spcPts val="700"/>
              </a:spcBef>
              <a:buSzPct val="100000"/>
              <a:buFont typeface="Arial"/>
              <a:buChar char="•"/>
              <a:defRPr sz="3200"/>
            </a:lvl1pPr>
          </a:lstStyle>
          <a:p>
            <a:r>
              <a:t>Antiaggreganti piastrinici</a:t>
            </a:r>
          </a:p>
        </p:txBody>
      </p:sp>
      <p:sp>
        <p:nvSpPr>
          <p:cNvPr id="430" name="Antitrombotici"/>
          <p:cNvSpPr txBox="1"/>
          <p:nvPr/>
        </p:nvSpPr>
        <p:spPr>
          <a:xfrm>
            <a:off x="4645025" y="265410"/>
            <a:ext cx="4041775"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spcBef>
                <a:spcPts val="700"/>
              </a:spcBef>
              <a:buSzPct val="100000"/>
              <a:buFont typeface="Arial"/>
              <a:buChar char="•"/>
              <a:defRPr sz="3200"/>
            </a:lvl1pPr>
          </a:lstStyle>
          <a:p>
            <a:r>
              <a:t>Antitrombotici</a:t>
            </a:r>
          </a:p>
        </p:txBody>
      </p:sp>
      <p:grpSp>
        <p:nvGrpSpPr>
          <p:cNvPr id="433" name="Gruppo"/>
          <p:cNvGrpSpPr/>
          <p:nvPr/>
        </p:nvGrpSpPr>
        <p:grpSpPr>
          <a:xfrm>
            <a:off x="457200" y="1734591"/>
            <a:ext cx="4040189" cy="4957813"/>
            <a:chOff x="0" y="0"/>
            <a:chExt cx="4040187" cy="4957812"/>
          </a:xfrm>
        </p:grpSpPr>
        <p:sp>
          <p:nvSpPr>
            <p:cNvPr id="431" name="Rettangolo"/>
            <p:cNvSpPr/>
            <p:nvPr/>
          </p:nvSpPr>
          <p:spPr>
            <a:xfrm>
              <a:off x="0" y="-1"/>
              <a:ext cx="4040188" cy="4957814"/>
            </a:xfrm>
            <a:prstGeom prst="rect">
              <a:avLst/>
            </a:prstGeom>
            <a:solidFill>
              <a:srgbClr val="DBF5F9"/>
            </a:solidFill>
            <a:ln w="9525" cap="flat">
              <a:solidFill>
                <a:srgbClr val="FFFFFF"/>
              </a:solidFill>
              <a:prstDash val="solid"/>
              <a:miter lim="800000"/>
            </a:ln>
            <a:effectLst/>
          </p:spPr>
          <p:txBody>
            <a:bodyPr wrap="square" lIns="45719" tIns="45719" rIns="45719" bIns="45719" numCol="1" anchor="t">
              <a:noAutofit/>
            </a:bodyPr>
            <a:lstStyle/>
            <a:p>
              <a:pPr marL="285750" indent="-285750">
                <a:lnSpc>
                  <a:spcPct val="80000"/>
                </a:lnSpc>
                <a:spcBef>
                  <a:spcPts val="600"/>
                </a:spcBef>
                <a:defRPr sz="2200">
                  <a:solidFill>
                    <a:srgbClr val="115964"/>
                  </a:solidFill>
                </a:defRPr>
              </a:pPr>
              <a:endParaRPr/>
            </a:p>
          </p:txBody>
        </p:sp>
        <p:sp>
          <p:nvSpPr>
            <p:cNvPr id="432" name="Aspirina…"/>
            <p:cNvSpPr/>
            <p:nvPr/>
          </p:nvSpPr>
          <p:spPr>
            <a:xfrm>
              <a:off x="0" y="12699"/>
              <a:ext cx="404018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nSpc>
                  <a:spcPct val="80000"/>
                </a:lnSpc>
                <a:spcBef>
                  <a:spcPts val="600"/>
                </a:spcBef>
                <a:buSzPct val="100000"/>
                <a:buFont typeface="Arial"/>
                <a:buChar char="•"/>
                <a:defRPr sz="2800" u="sng">
                  <a:solidFill>
                    <a:srgbClr val="0D0D0D"/>
                  </a:solidFill>
                </a:defRPr>
              </a:pPr>
              <a:r>
                <a:t>Aspirina</a:t>
              </a:r>
              <a:endParaRPr sz="3200"/>
            </a:p>
            <a:p>
              <a:pPr marL="342900" indent="-342900">
                <a:lnSpc>
                  <a:spcPct val="80000"/>
                </a:lnSpc>
                <a:spcBef>
                  <a:spcPts val="600"/>
                </a:spcBef>
                <a:buSzPct val="100000"/>
                <a:buFont typeface="Arial"/>
                <a:buChar char="•"/>
                <a:defRPr sz="2800">
                  <a:solidFill>
                    <a:srgbClr val="0D0D0D"/>
                  </a:solidFill>
                </a:defRPr>
              </a:pPr>
              <a:r>
                <a:t>Inibitori recettore P2Y</a:t>
              </a:r>
              <a:r>
                <a:rPr sz="1000"/>
                <a:t>12</a:t>
              </a:r>
            </a:p>
            <a:p>
              <a:pPr marL="742950" lvl="1" indent="-285750">
                <a:lnSpc>
                  <a:spcPct val="80000"/>
                </a:lnSpc>
                <a:spcBef>
                  <a:spcPts val="400"/>
                </a:spcBef>
                <a:buSzPct val="100000"/>
                <a:buFont typeface="Arial"/>
                <a:buChar char="–"/>
                <a:defRPr sz="2400">
                  <a:solidFill>
                    <a:srgbClr val="0D0D0D"/>
                  </a:solidFill>
                </a:defRPr>
              </a:pPr>
              <a:r>
                <a:t>Indiretti: Tienopiridine</a:t>
              </a:r>
            </a:p>
            <a:p>
              <a:pPr marL="1143000" lvl="2" indent="-228600">
                <a:lnSpc>
                  <a:spcPct val="80000"/>
                </a:lnSpc>
                <a:spcBef>
                  <a:spcPts val="400"/>
                </a:spcBef>
                <a:buSzPct val="100000"/>
                <a:buFont typeface="Arial"/>
                <a:buChar char="•"/>
                <a:defRPr sz="2400" u="sng">
                  <a:solidFill>
                    <a:srgbClr val="0D0D0D"/>
                  </a:solidFill>
                </a:defRPr>
              </a:pPr>
              <a:r>
                <a:t>Ticlopidina</a:t>
              </a:r>
            </a:p>
            <a:p>
              <a:pPr marL="1143000" lvl="2" indent="-228600">
                <a:lnSpc>
                  <a:spcPct val="80000"/>
                </a:lnSpc>
                <a:spcBef>
                  <a:spcPts val="400"/>
                </a:spcBef>
                <a:buSzPct val="100000"/>
                <a:buFont typeface="Arial"/>
                <a:buChar char="•"/>
                <a:defRPr sz="2400" u="sng">
                  <a:solidFill>
                    <a:srgbClr val="0D0D0D"/>
                  </a:solidFill>
                </a:defRPr>
              </a:pPr>
              <a:r>
                <a:t>Clopidogrel</a:t>
              </a:r>
            </a:p>
            <a:p>
              <a:pPr marL="1143000" lvl="2" indent="-228600">
                <a:lnSpc>
                  <a:spcPct val="80000"/>
                </a:lnSpc>
                <a:spcBef>
                  <a:spcPts val="400"/>
                </a:spcBef>
                <a:buSzPct val="100000"/>
                <a:buFont typeface="Arial"/>
                <a:buChar char="•"/>
                <a:defRPr sz="2400" u="sng">
                  <a:solidFill>
                    <a:srgbClr val="0D0D0D"/>
                  </a:solidFill>
                </a:defRPr>
              </a:pPr>
              <a:r>
                <a:t>Prasugrel</a:t>
              </a:r>
            </a:p>
            <a:p>
              <a:pPr marL="742950" lvl="1" indent="-285750">
                <a:lnSpc>
                  <a:spcPct val="80000"/>
                </a:lnSpc>
                <a:spcBef>
                  <a:spcPts val="400"/>
                </a:spcBef>
                <a:buSzPct val="100000"/>
                <a:buFont typeface="Arial"/>
                <a:buChar char="–"/>
                <a:defRPr sz="2400">
                  <a:solidFill>
                    <a:srgbClr val="0D0D0D"/>
                  </a:solidFill>
                </a:defRPr>
              </a:pPr>
              <a:r>
                <a:t>Diretti: Pirimidine</a:t>
              </a:r>
            </a:p>
            <a:p>
              <a:pPr marL="1143000" lvl="2" indent="-228600">
                <a:lnSpc>
                  <a:spcPct val="80000"/>
                </a:lnSpc>
                <a:spcBef>
                  <a:spcPts val="400"/>
                </a:spcBef>
                <a:buSzPct val="100000"/>
                <a:buFont typeface="Arial"/>
                <a:buChar char="•"/>
                <a:defRPr sz="2400" u="sng">
                  <a:solidFill>
                    <a:srgbClr val="0D0D0D"/>
                  </a:solidFill>
                </a:defRPr>
              </a:pPr>
              <a:r>
                <a:t>Ticagrelor</a:t>
              </a:r>
            </a:p>
            <a:p>
              <a:pPr marL="1143000" lvl="2" indent="-228600">
                <a:lnSpc>
                  <a:spcPct val="80000"/>
                </a:lnSpc>
                <a:spcBef>
                  <a:spcPts val="400"/>
                </a:spcBef>
                <a:buSzPct val="100000"/>
                <a:buFont typeface="Arial"/>
                <a:buChar char="•"/>
                <a:defRPr sz="2400" u="sng">
                  <a:solidFill>
                    <a:srgbClr val="0D0D0D"/>
                  </a:solidFill>
                </a:defRPr>
              </a:pPr>
              <a:r>
                <a:t>Cangrelor (solo ev)</a:t>
              </a:r>
            </a:p>
            <a:p>
              <a:pPr>
                <a:lnSpc>
                  <a:spcPct val="80000"/>
                </a:lnSpc>
                <a:spcBef>
                  <a:spcPts val="400"/>
                </a:spcBef>
                <a:defRPr sz="2400">
                  <a:solidFill>
                    <a:srgbClr val="0D0D0D"/>
                  </a:solidFill>
                </a:defRPr>
              </a:pPr>
              <a:r>
                <a:t>       - inibitore diretto ev attivo</a:t>
              </a:r>
              <a:endParaRPr sz="1700"/>
            </a:p>
            <a:p>
              <a:pPr marL="342900" indent="-342900">
                <a:lnSpc>
                  <a:spcPct val="80000"/>
                </a:lnSpc>
                <a:spcBef>
                  <a:spcPts val="500"/>
                </a:spcBef>
                <a:buSzPct val="100000"/>
                <a:buFont typeface="Arial"/>
                <a:buChar char="•"/>
                <a:defRPr sz="2400">
                  <a:solidFill>
                    <a:srgbClr val="0D0D0D"/>
                  </a:solidFill>
                </a:defRPr>
              </a:pPr>
              <a:r>
                <a:t>Inibitore recettore GP IIb IIIa</a:t>
              </a:r>
            </a:p>
            <a:p>
              <a:pPr marL="742950" lvl="1" indent="-285750">
                <a:lnSpc>
                  <a:spcPct val="80000"/>
                </a:lnSpc>
                <a:spcBef>
                  <a:spcPts val="500"/>
                </a:spcBef>
                <a:buSzPct val="100000"/>
                <a:buFont typeface="Arial"/>
                <a:buChar char="–"/>
                <a:defRPr>
                  <a:solidFill>
                    <a:srgbClr val="0D0D0D"/>
                  </a:solidFill>
                </a:defRPr>
              </a:pPr>
              <a:r>
                <a:t>Abcximab</a:t>
              </a:r>
            </a:p>
            <a:p>
              <a:pPr marL="742950" lvl="1" indent="-285750">
                <a:lnSpc>
                  <a:spcPct val="80000"/>
                </a:lnSpc>
                <a:spcBef>
                  <a:spcPts val="500"/>
                </a:spcBef>
                <a:buSzPct val="100000"/>
                <a:buFont typeface="Arial"/>
                <a:buChar char="–"/>
                <a:defRPr>
                  <a:solidFill>
                    <a:srgbClr val="0D0D0D"/>
                  </a:solidFill>
                </a:defRPr>
              </a:pPr>
              <a:r>
                <a:t>Tirofiban</a:t>
              </a:r>
            </a:p>
            <a:p>
              <a:pPr marL="742950" lvl="1" indent="-285750">
                <a:lnSpc>
                  <a:spcPct val="80000"/>
                </a:lnSpc>
                <a:spcBef>
                  <a:spcPts val="500"/>
                </a:spcBef>
                <a:buSzPct val="100000"/>
                <a:buFont typeface="Arial"/>
                <a:buChar char="–"/>
                <a:defRPr>
                  <a:solidFill>
                    <a:srgbClr val="0D0D0D"/>
                  </a:solidFill>
                </a:defRPr>
              </a:pPr>
              <a:r>
                <a:t>Eptifibatide</a:t>
              </a:r>
              <a:endParaRPr sz="2200"/>
            </a:p>
            <a:p>
              <a:pPr marL="285750" lvl="1" indent="171450">
                <a:lnSpc>
                  <a:spcPct val="80000"/>
                </a:lnSpc>
                <a:spcBef>
                  <a:spcPts val="600"/>
                </a:spcBef>
                <a:defRPr sz="2200">
                  <a:solidFill>
                    <a:srgbClr val="115964"/>
                  </a:solidFill>
                </a:defRPr>
              </a:pPr>
              <a:endParaRPr sz="2200"/>
            </a:p>
          </p:txBody>
        </p:sp>
      </p:grpSp>
      <p:grpSp>
        <p:nvGrpSpPr>
          <p:cNvPr id="436" name="Gruppo"/>
          <p:cNvGrpSpPr/>
          <p:nvPr/>
        </p:nvGrpSpPr>
        <p:grpSpPr>
          <a:xfrm>
            <a:off x="4645024" y="1539241"/>
            <a:ext cx="4041776" cy="4975364"/>
            <a:chOff x="0" y="0"/>
            <a:chExt cx="4041775" cy="4975362"/>
          </a:xfrm>
        </p:grpSpPr>
        <p:sp>
          <p:nvSpPr>
            <p:cNvPr id="434" name="Rettangolo"/>
            <p:cNvSpPr/>
            <p:nvPr/>
          </p:nvSpPr>
          <p:spPr>
            <a:xfrm>
              <a:off x="0" y="17550"/>
              <a:ext cx="4041776" cy="4957813"/>
            </a:xfrm>
            <a:prstGeom prst="rect">
              <a:avLst/>
            </a:prstGeom>
            <a:solidFill>
              <a:srgbClr val="DBF5F9"/>
            </a:solidFill>
            <a:ln w="9525" cap="flat">
              <a:solidFill>
                <a:srgbClr val="FFFFFF"/>
              </a:solidFill>
              <a:prstDash val="solid"/>
              <a:round/>
            </a:ln>
            <a:effectLst/>
          </p:spPr>
          <p:txBody>
            <a:bodyPr wrap="square" lIns="45719" tIns="45719" rIns="45719" bIns="45719" numCol="1" anchor="t">
              <a:noAutofit/>
            </a:bodyPr>
            <a:lstStyle/>
            <a:p>
              <a:pPr>
                <a:spcBef>
                  <a:spcPts val="600"/>
                </a:spcBef>
                <a:defRPr sz="2400">
                  <a:solidFill>
                    <a:srgbClr val="0D0D0D"/>
                  </a:solidFill>
                </a:defRPr>
              </a:pPr>
              <a:endParaRPr/>
            </a:p>
          </p:txBody>
        </p:sp>
        <p:sp>
          <p:nvSpPr>
            <p:cNvPr id="435" name="Inibitori indiretti della trombina: eparine…"/>
            <p:cNvSpPr/>
            <p:nvPr/>
          </p:nvSpPr>
          <p:spPr>
            <a:xfrm>
              <a:off x="0" y="0"/>
              <a:ext cx="404177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240631" indent="-240631">
                <a:spcBef>
                  <a:spcPts val="500"/>
                </a:spcBef>
                <a:buSzPct val="100000"/>
                <a:buChar char="•"/>
                <a:defRPr sz="2400">
                  <a:solidFill>
                    <a:srgbClr val="0D0D0D"/>
                  </a:solidFill>
                </a:defRPr>
              </a:pPr>
              <a:r>
                <a:t>Inibitori indiretti della trombina: </a:t>
              </a:r>
              <a:r>
                <a:rPr u="sng"/>
                <a:t>eparine</a:t>
              </a:r>
              <a:endParaRPr sz="3200"/>
            </a:p>
            <a:p>
              <a:pPr marL="621631" lvl="1" indent="-240631">
                <a:spcBef>
                  <a:spcPts val="500"/>
                </a:spcBef>
                <a:buSzPct val="100000"/>
                <a:buChar char="•"/>
                <a:defRPr sz="2400">
                  <a:solidFill>
                    <a:srgbClr val="0D0D0D"/>
                  </a:solidFill>
                </a:defRPr>
              </a:pPr>
              <a:r>
                <a:t>Non frazionata</a:t>
              </a:r>
              <a:endParaRPr sz="2800"/>
            </a:p>
            <a:p>
              <a:pPr marL="621631" lvl="1" indent="-240631">
                <a:spcBef>
                  <a:spcPts val="500"/>
                </a:spcBef>
                <a:buSzPct val="100000"/>
                <a:buChar char="•"/>
                <a:defRPr sz="2400">
                  <a:solidFill>
                    <a:srgbClr val="0D0D0D"/>
                  </a:solidFill>
                </a:defRPr>
              </a:pPr>
              <a:r>
                <a:t>A basso peso molecolare</a:t>
              </a:r>
              <a:endParaRPr sz="2800"/>
            </a:p>
            <a:p>
              <a:pPr marL="240631" indent="-240631">
                <a:spcBef>
                  <a:spcPts val="500"/>
                </a:spcBef>
                <a:buSzPct val="100000"/>
                <a:buChar char="•"/>
                <a:defRPr sz="2400">
                  <a:solidFill>
                    <a:srgbClr val="0D0D0D"/>
                  </a:solidFill>
                </a:defRPr>
              </a:pPr>
              <a:r>
                <a:t>Inibitori del fattore X</a:t>
              </a:r>
              <a:endParaRPr sz="3200"/>
            </a:p>
            <a:p>
              <a:pPr marL="621631" lvl="1" indent="-240631">
                <a:spcBef>
                  <a:spcPts val="500"/>
                </a:spcBef>
                <a:buSzPct val="100000"/>
                <a:buChar char="•"/>
                <a:defRPr sz="2400">
                  <a:solidFill>
                    <a:srgbClr val="0D0D0D"/>
                  </a:solidFill>
                </a:defRPr>
              </a:pPr>
              <a:r>
                <a:t>Fondaparinux</a:t>
              </a:r>
            </a:p>
            <a:p>
              <a:pPr marL="240631" indent="-240631">
                <a:spcBef>
                  <a:spcPts val="500"/>
                </a:spcBef>
                <a:buSzPct val="100000"/>
                <a:buChar char="•"/>
                <a:defRPr sz="2400">
                  <a:solidFill>
                    <a:srgbClr val="0D0D0D"/>
                  </a:solidFill>
                </a:defRPr>
              </a:pPr>
              <a:r>
                <a:t>TAO E NOAC</a:t>
              </a:r>
            </a:p>
          </p:txBody>
        </p:sp>
      </p:gr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450" name="Esistono due tipi di cicloossigenasi (COX-1 e COX-2).…"/>
          <p:cNvSpPr txBox="1"/>
          <p:nvPr/>
        </p:nvSpPr>
        <p:spPr>
          <a:xfrm>
            <a:off x="590609" y="1171599"/>
            <a:ext cx="7776865" cy="283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defRPr sz="2000"/>
            </a:pPr>
            <a:r>
              <a:t>Esistono due tipi di cicloossigenasi (COX-1 e COX-2). </a:t>
            </a:r>
          </a:p>
          <a:p>
            <a:pPr algn="just">
              <a:defRPr sz="2000"/>
            </a:pPr>
            <a:r>
              <a:t>L'aspirina li inibisce entrambi. </a:t>
            </a:r>
          </a:p>
          <a:p>
            <a:pPr algn="just">
              <a:defRPr sz="2000"/>
            </a:pPr>
            <a:endParaRPr/>
          </a:p>
          <a:p>
            <a:pPr marL="228600" indent="-228600" algn="just">
              <a:buSzPct val="100000"/>
              <a:buChar char="•"/>
              <a:defRPr sz="2000"/>
            </a:pPr>
            <a:r>
              <a:t>la COX-1 (costitutiva) è presente nelle piastrine e, venendo acetilata, non può essere risintetizzata (piastrine cellule anucleate)</a:t>
            </a:r>
          </a:p>
          <a:p>
            <a:pPr marL="228600" indent="-228600" algn="just">
              <a:buSzPct val="100000"/>
              <a:buChar char="•"/>
              <a:defRPr sz="2000"/>
            </a:pPr>
            <a:r>
              <a:t>la COX-2 (stimolata nell’infiammazione) si trova principalmente nelle cellule endoteliali e, essendo queste ultime provviste di nucleo, la risintesi è possibile. </a:t>
            </a:r>
          </a:p>
        </p:txBody>
      </p:sp>
      <p:sp>
        <p:nvSpPr>
          <p:cNvPr id="1451" name="ASA"/>
          <p:cNvSpPr/>
          <p:nvPr/>
        </p:nvSpPr>
        <p:spPr>
          <a:xfrm>
            <a:off x="1187624" y="692695"/>
            <a:ext cx="6582834" cy="360188"/>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ASA</a:t>
            </a:r>
          </a:p>
        </p:txBody>
      </p:sp>
      <p:sp>
        <p:nvSpPr>
          <p:cNvPr id="1452" name="ASA"/>
          <p:cNvSpPr txBox="1"/>
          <p:nvPr/>
        </p:nvSpPr>
        <p:spPr>
          <a:xfrm>
            <a:off x="721745" y="4579391"/>
            <a:ext cx="758191"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a:effectLst>
                  <a:outerShdw blurRad="38100" dist="38100" dir="2700000" rotWithShape="0">
                    <a:srgbClr val="000000">
                      <a:alpha val="43137"/>
                    </a:srgbClr>
                  </a:outerShdw>
                </a:effectLst>
              </a:defRPr>
            </a:lvl1pPr>
          </a:lstStyle>
          <a:p>
            <a:r>
              <a:t>ASA</a:t>
            </a:r>
          </a:p>
        </p:txBody>
      </p:sp>
      <p:sp>
        <p:nvSpPr>
          <p:cNvPr id="1453" name="Forma"/>
          <p:cNvSpPr/>
          <p:nvPr/>
        </p:nvSpPr>
        <p:spPr>
          <a:xfrm>
            <a:off x="3830968" y="4188685"/>
            <a:ext cx="1296145" cy="136815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34" y="16981"/>
                </a:moveTo>
                <a:cubicBezTo>
                  <a:pt x="21321" y="13011"/>
                  <a:pt x="20873" y="7025"/>
                  <a:pt x="16934" y="3611"/>
                </a:cubicBezTo>
                <a:cubicBezTo>
                  <a:pt x="13387" y="538"/>
                  <a:pt x="8140" y="557"/>
                  <a:pt x="4616" y="3655"/>
                </a:cubicBezTo>
                <a:close/>
                <a:moveTo>
                  <a:pt x="3666" y="4619"/>
                </a:moveTo>
                <a:lnTo>
                  <a:pt x="3666" y="4619"/>
                </a:lnTo>
                <a:cubicBezTo>
                  <a:pt x="279" y="8589"/>
                  <a:pt x="727" y="14575"/>
                  <a:pt x="4666" y="17989"/>
                </a:cubicBezTo>
                <a:cubicBezTo>
                  <a:pt x="8213" y="21062"/>
                  <a:pt x="13460" y="21043"/>
                  <a:pt x="16984" y="17945"/>
                </a:cubicBezTo>
                <a:close/>
              </a:path>
            </a:pathLst>
          </a:custGeom>
          <a:solidFill>
            <a:srgbClr val="FF0000"/>
          </a:solidFill>
          <a:ln w="25400">
            <a:solidFill>
              <a:srgbClr val="C00000"/>
            </a:solidFill>
          </a:ln>
        </p:spPr>
        <p:txBody>
          <a:bodyPr lIns="45719" rIns="45719" anchor="ctr"/>
          <a:lstStyle/>
          <a:p>
            <a:pPr algn="ctr"/>
            <a:endParaRPr/>
          </a:p>
        </p:txBody>
      </p:sp>
      <p:sp>
        <p:nvSpPr>
          <p:cNvPr id="1454" name="Trombossani"/>
          <p:cNvSpPr txBox="1"/>
          <p:nvPr/>
        </p:nvSpPr>
        <p:spPr>
          <a:xfrm>
            <a:off x="3641679" y="4642891"/>
            <a:ext cx="1674724"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effectLst>
                  <a:outerShdw blurRad="38100" dist="38100" dir="2700000" rotWithShape="0">
                    <a:srgbClr val="000000">
                      <a:alpha val="43137"/>
                    </a:srgbClr>
                  </a:outerShdw>
                </a:effectLst>
              </a:defRPr>
            </a:lvl1pPr>
          </a:lstStyle>
          <a:p>
            <a:r>
              <a:t>Trombossani</a:t>
            </a:r>
          </a:p>
        </p:txBody>
      </p:sp>
      <p:sp>
        <p:nvSpPr>
          <p:cNvPr id="1455" name="Freccia"/>
          <p:cNvSpPr/>
          <p:nvPr/>
        </p:nvSpPr>
        <p:spPr>
          <a:xfrm>
            <a:off x="2116566" y="4592113"/>
            <a:ext cx="1270001" cy="561298"/>
          </a:xfrm>
          <a:prstGeom prst="rightArrow">
            <a:avLst>
              <a:gd name="adj1" fmla="val 39816"/>
              <a:gd name="adj2" fmla="val 81401"/>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pic>
        <p:nvPicPr>
          <p:cNvPr id="1456" name="k16" descr="k1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00951" y="3477036"/>
            <a:ext cx="2716736" cy="3060751"/>
          </a:xfrm>
          <a:prstGeom prst="rect">
            <a:avLst/>
          </a:prstGeom>
          <a:ln w="38100">
            <a:solidFill>
              <a:srgbClr val="FF0000"/>
            </a:solidFill>
            <a:miter/>
          </a:ln>
        </p:spPr>
      </p:pic>
      <p:sp>
        <p:nvSpPr>
          <p:cNvPr id="1457" name="I trombossani -&gt; aggregazione delle piastrine."/>
          <p:cNvSpPr txBox="1"/>
          <p:nvPr/>
        </p:nvSpPr>
        <p:spPr>
          <a:xfrm>
            <a:off x="1139503" y="5840883"/>
            <a:ext cx="4767447"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r>
              <a:t>I </a:t>
            </a:r>
            <a:r>
              <a:rPr u="sng"/>
              <a:t>trombossani</a:t>
            </a:r>
            <a:r>
              <a:t> -&gt; aggregazione delle piastrine.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456"/>
                                        </p:tgtEl>
                                        <p:attrNameLst>
                                          <p:attrName>style.visibility</p:attrName>
                                        </p:attrNameLst>
                                      </p:cBhvr>
                                      <p:to>
                                        <p:strVal val="visible"/>
                                      </p:to>
                                    </p:set>
                                    <p:anim calcmode="lin" valueType="num">
                                      <p:cBhvr>
                                        <p:cTn id="7" dur="500" fill="hold"/>
                                        <p:tgtEl>
                                          <p:spTgt spid="1456"/>
                                        </p:tgtEl>
                                        <p:attrNameLst>
                                          <p:attrName>ppt_w</p:attrName>
                                        </p:attrNameLst>
                                      </p:cBhvr>
                                      <p:tavLst>
                                        <p:tav tm="0">
                                          <p:val>
                                            <p:fltVal val="0"/>
                                          </p:val>
                                        </p:tav>
                                        <p:tav tm="100000">
                                          <p:val>
                                            <p:strVal val="#ppt_w"/>
                                          </p:val>
                                        </p:tav>
                                      </p:tavLst>
                                    </p:anim>
                                    <p:anim calcmode="lin" valueType="num">
                                      <p:cBhvr>
                                        <p:cTn id="8" dur="500" fill="hold"/>
                                        <p:tgtEl>
                                          <p:spTgt spid="14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 grpId="0"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459" name="-&gt; ASA -&gt; acetilazione irreversibile dell’enzima cicloossigenasi (COX-1*) delle piastrine con conseguente blocco della sintesi di TXA2 (e quindi blocca l’amplificazione del processo di aggregazione mediato da TXA2)…"/>
          <p:cNvSpPr txBox="1"/>
          <p:nvPr/>
        </p:nvSpPr>
        <p:spPr>
          <a:xfrm>
            <a:off x="200719" y="606905"/>
            <a:ext cx="6592360" cy="623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1"/>
            <a:endParaRPr/>
          </a:p>
          <a:p>
            <a:pPr algn="just"/>
            <a:r>
              <a:t>-&gt; ASA -&gt; </a:t>
            </a:r>
            <a:r>
              <a:rPr u="sng"/>
              <a:t>acetilazione irreversibile dell’enzima cicloossigenasi</a:t>
            </a:r>
            <a:r>
              <a:t> (COX-1</a:t>
            </a:r>
            <a:r>
              <a:rPr>
                <a:solidFill>
                  <a:srgbClr val="0D0D0D"/>
                </a:solidFill>
              </a:rPr>
              <a:t>*</a:t>
            </a:r>
            <a:r>
              <a:t>) delle piastrine con conseguente blocco della sintesi di TXA2 (e quindi blocca l’amplificazione del processo di aggregazione mediato da TXA</a:t>
            </a:r>
            <a:r>
              <a:rPr sz="1200"/>
              <a:t>2</a:t>
            </a:r>
            <a:r>
              <a:t>)</a:t>
            </a:r>
          </a:p>
          <a:p>
            <a:pPr algn="just"/>
            <a:endParaRPr/>
          </a:p>
          <a:p>
            <a:pPr algn="just"/>
            <a:r>
              <a:t>-&gt; L’uso di una </a:t>
            </a:r>
            <a:r>
              <a:rPr u="sng"/>
              <a:t>piccola quantità di ASA</a:t>
            </a:r>
            <a:r>
              <a:t> porta ad una riduzione del processo di aggregazione piastrina.</a:t>
            </a:r>
          </a:p>
          <a:p>
            <a:pPr marL="180473" indent="-180473" algn="just">
              <a:buSzPct val="100000"/>
              <a:buChar char="-"/>
              <a:defRPr u="sng"/>
            </a:pPr>
            <a:r>
              <a:t>Effetto cumulativo con basse dosi</a:t>
            </a:r>
          </a:p>
          <a:p>
            <a:pPr algn="just"/>
            <a:r>
              <a:t>-&gt;L’aggregazione piastrinica può ancora verificarsi in risposta a stimoli in grado di interagire con altre vie di attivazione delle piastrine (ad es. la trombina). </a:t>
            </a:r>
          </a:p>
          <a:p>
            <a:pPr algn="just"/>
            <a:endParaRPr/>
          </a:p>
          <a:p>
            <a:pPr algn="just"/>
            <a:r>
              <a:t>L’effetto collaterale è una minore capacità del sangue di coagularsi </a:t>
            </a:r>
          </a:p>
          <a:p>
            <a:pPr algn="just"/>
            <a:r>
              <a:t>-&gt; Aumento del rischio di sanguinamento per traumi e/o interventi chirurgici.</a:t>
            </a:r>
          </a:p>
          <a:p>
            <a:pPr algn="just"/>
            <a:endParaRPr/>
          </a:p>
          <a:p>
            <a:pPr algn="just"/>
            <a:r>
              <a:rPr u="sng"/>
              <a:t>Italia la donazione del sangue è consentita solo se sono passati almeno 5-7 giorni dall'ultima assunzione del farmaco </a:t>
            </a:r>
          </a:p>
          <a:p>
            <a:pPr algn="just"/>
            <a:r>
              <a:t>(periodo di recupero necessario per la produzione di nuove piastrine circa 10 giorni)</a:t>
            </a:r>
          </a:p>
        </p:txBody>
      </p:sp>
      <p:pic>
        <p:nvPicPr>
          <p:cNvPr id="1460" name="File:Bayer Aspirin ad, NYT, February 19, 1917.jpg" descr="File:Bayer Aspirin ad, NYT, February 19, 19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3516" y="1905111"/>
            <a:ext cx="1741691" cy="1983408"/>
          </a:xfrm>
          <a:prstGeom prst="rect">
            <a:avLst/>
          </a:prstGeom>
          <a:ln w="12700">
            <a:miter lim="400000"/>
          </a:ln>
        </p:spPr>
      </p:pic>
      <p:sp>
        <p:nvSpPr>
          <p:cNvPr id="1461" name="ASA"/>
          <p:cNvSpPr/>
          <p:nvPr/>
        </p:nvSpPr>
        <p:spPr>
          <a:xfrm>
            <a:off x="1187623" y="197395"/>
            <a:ext cx="6582835" cy="360188"/>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ASA</a:t>
            </a:r>
          </a:p>
        </p:txBody>
      </p:sp>
      <p:sp>
        <p:nvSpPr>
          <p:cNvPr id="1462"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pic>
        <p:nvPicPr>
          <p:cNvPr id="1463" name="Immagine" descr="Immagin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2594" y="784705"/>
            <a:ext cx="1583535" cy="898046"/>
          </a:xfrm>
          <a:prstGeom prst="rect">
            <a:avLst/>
          </a:prstGeom>
          <a:ln w="12700">
            <a:miter lim="400000"/>
          </a:ln>
        </p:spPr>
      </p:pic>
      <p:pic>
        <p:nvPicPr>
          <p:cNvPr id="1464" name="Immagine" descr="Immagin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2910" y="4110879"/>
            <a:ext cx="1741691" cy="870846"/>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470" name="Scan10120" descr="Scan101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750" y="717550"/>
            <a:ext cx="8064500" cy="6076950"/>
          </a:xfrm>
          <a:prstGeom prst="rect">
            <a:avLst/>
          </a:prstGeom>
          <a:ln w="12700">
            <a:miter lim="400000"/>
          </a:ln>
        </p:spPr>
      </p:pic>
      <p:sp>
        <p:nvSpPr>
          <p:cNvPr id="1471" name="ADP"/>
          <p:cNvSpPr txBox="1"/>
          <p:nvPr/>
        </p:nvSpPr>
        <p:spPr>
          <a:xfrm>
            <a:off x="1619671" y="1316430"/>
            <a:ext cx="538596"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a:solidFill>
                  <a:srgbClr val="C00000"/>
                </a:solidFill>
                <a:effectLst>
                  <a:outerShdw blurRad="38100" dist="38100" dir="2700000" rotWithShape="0">
                    <a:srgbClr val="000000">
                      <a:alpha val="43137"/>
                    </a:srgbClr>
                  </a:outerShdw>
                </a:effectLst>
              </a:defRPr>
            </a:lvl1pPr>
          </a:lstStyle>
          <a:p>
            <a:r>
              <a:t>ADP</a:t>
            </a:r>
          </a:p>
        </p:txBody>
      </p:sp>
      <p:sp>
        <p:nvSpPr>
          <p:cNvPr id="1472" name="Attivazione delle piastrine"/>
          <p:cNvSpPr txBox="1"/>
          <p:nvPr/>
        </p:nvSpPr>
        <p:spPr>
          <a:xfrm>
            <a:off x="4707011" y="3488054"/>
            <a:ext cx="3841761"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a:solidFill>
                  <a:srgbClr val="C00000"/>
                </a:solidFill>
                <a:effectLst>
                  <a:outerShdw blurRad="38100" dist="38100" dir="2700000" rotWithShape="0">
                    <a:srgbClr val="000000">
                      <a:alpha val="43137"/>
                    </a:srgbClr>
                  </a:outerShdw>
                </a:effectLst>
              </a:defRPr>
            </a:lvl1pPr>
          </a:lstStyle>
          <a:p>
            <a:r>
              <a:t>Attivazione delle piastrine</a:t>
            </a:r>
          </a:p>
        </p:txBody>
      </p:sp>
      <p:sp>
        <p:nvSpPr>
          <p:cNvPr id="1473" name="Forma"/>
          <p:cNvSpPr/>
          <p:nvPr/>
        </p:nvSpPr>
        <p:spPr>
          <a:xfrm>
            <a:off x="1259632" y="1802283"/>
            <a:ext cx="1529401" cy="5760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43" y="10800"/>
                </a:moveTo>
                <a:cubicBezTo>
                  <a:pt x="643" y="15822"/>
                  <a:pt x="5191" y="19893"/>
                  <a:pt x="10800" y="19893"/>
                </a:cubicBezTo>
                <a:cubicBezTo>
                  <a:pt x="16409" y="19893"/>
                  <a:pt x="20957" y="15822"/>
                  <a:pt x="20957" y="10800"/>
                </a:cubicBezTo>
                <a:cubicBezTo>
                  <a:pt x="20957" y="5778"/>
                  <a:pt x="16409" y="1707"/>
                  <a:pt x="10800" y="1707"/>
                </a:cubicBezTo>
                <a:cubicBezTo>
                  <a:pt x="5191" y="1707"/>
                  <a:pt x="643" y="5778"/>
                  <a:pt x="643" y="10800"/>
                </a:cubicBezTo>
                <a:close/>
              </a:path>
            </a:pathLst>
          </a:custGeom>
          <a:solidFill>
            <a:srgbClr val="FF0000"/>
          </a:solidFill>
          <a:ln w="25400">
            <a:solidFill>
              <a:srgbClr val="FF0000"/>
            </a:solidFill>
          </a:ln>
        </p:spPr>
        <p:txBody>
          <a:bodyPr lIns="45719" rIns="45719" anchor="ctr"/>
          <a:lstStyle/>
          <a:p>
            <a:pPr algn="ctr"/>
            <a:endParaRPr/>
          </a:p>
        </p:txBody>
      </p:sp>
      <p:sp>
        <p:nvSpPr>
          <p:cNvPr id="1474" name="Legame ADP con Recettore P2Y -&gt; attivazione piastrina"/>
          <p:cNvSpPr/>
          <p:nvPr/>
        </p:nvSpPr>
        <p:spPr>
          <a:xfrm>
            <a:off x="1976389" y="538479"/>
            <a:ext cx="5191222" cy="396241"/>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Legame ADP con Recettore P2Y -&gt; attivazione piastrina</a:t>
            </a:r>
          </a:p>
        </p:txBody>
      </p:sp>
      <p:sp>
        <p:nvSpPr>
          <p:cNvPr id="1475" name="- ADP è contenuto nei granuli densi delle piastrine…"/>
          <p:cNvSpPr/>
          <p:nvPr/>
        </p:nvSpPr>
        <p:spPr>
          <a:xfrm>
            <a:off x="455289" y="4846996"/>
            <a:ext cx="8233421" cy="1777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t>- ADP è contenuto nei granuli densi delle piastrine</a:t>
            </a:r>
          </a:p>
          <a:p>
            <a:pPr>
              <a:defRPr>
                <a:solidFill>
                  <a:srgbClr val="FFFFFF"/>
                </a:solidFill>
              </a:defRPr>
            </a:pPr>
            <a:r>
              <a:t>- a seguito della stimolazione piastrinica da parte di agenti agonisti (es. trombina, adrenalina) viene liberato e reso disponibile per l’interazione con specifici recettori piastrinici (recettori purinergici – P2Y</a:t>
            </a:r>
            <a:r>
              <a:rPr sz="1200"/>
              <a:t>12</a:t>
            </a:r>
            <a:r>
              <a:t> e P2Y</a:t>
            </a:r>
            <a:r>
              <a:rPr sz="1200"/>
              <a:t>1 </a:t>
            </a:r>
            <a:r>
              <a:t>-).</a:t>
            </a:r>
          </a:p>
          <a:p>
            <a:pPr>
              <a:defRPr>
                <a:solidFill>
                  <a:srgbClr val="FFFFFF"/>
                </a:solidFill>
              </a:defRPr>
            </a:pPr>
            <a:r>
              <a:t>- interazione dell’ADP con i suoi recettori contribuisce alla amplificazione della attivazione piastrinica e alla aggregazione</a:t>
            </a:r>
          </a:p>
        </p:txBody>
      </p:sp>
      <p:sp>
        <p:nvSpPr>
          <p:cNvPr id="1476" name="Inibitori recettore P2Y12"/>
          <p:cNvSpPr/>
          <p:nvPr/>
        </p:nvSpPr>
        <p:spPr>
          <a:xfrm>
            <a:off x="1043608" y="124617"/>
            <a:ext cx="7000524" cy="360187"/>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Inibitori recettore P2Y12</a:t>
            </a:r>
          </a:p>
        </p:txBody>
      </p:sp>
      <p:sp>
        <p:nvSpPr>
          <p:cNvPr id="1477" name="Forma"/>
          <p:cNvSpPr/>
          <p:nvPr/>
        </p:nvSpPr>
        <p:spPr>
          <a:xfrm>
            <a:off x="6352332" y="1497483"/>
            <a:ext cx="1529401" cy="5760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43" y="10800"/>
                </a:moveTo>
                <a:cubicBezTo>
                  <a:pt x="643" y="15822"/>
                  <a:pt x="5191" y="19893"/>
                  <a:pt x="10800" y="19893"/>
                </a:cubicBezTo>
                <a:cubicBezTo>
                  <a:pt x="16409" y="19893"/>
                  <a:pt x="20957" y="15822"/>
                  <a:pt x="20957" y="10800"/>
                </a:cubicBezTo>
                <a:cubicBezTo>
                  <a:pt x="20957" y="5778"/>
                  <a:pt x="16409" y="1707"/>
                  <a:pt x="10800" y="1707"/>
                </a:cubicBezTo>
                <a:cubicBezTo>
                  <a:pt x="5191" y="1707"/>
                  <a:pt x="643" y="5778"/>
                  <a:pt x="643" y="10800"/>
                </a:cubicBezTo>
                <a:close/>
              </a:path>
            </a:pathLst>
          </a:custGeom>
          <a:solidFill>
            <a:srgbClr val="FF0000"/>
          </a:solidFill>
          <a:ln w="25400">
            <a:solidFill>
              <a:srgbClr val="FF0000"/>
            </a:solidFill>
          </a:ln>
        </p:spPr>
        <p:txBody>
          <a:bodyPr lIns="45719" rIns="45719" anchor="ctr"/>
          <a:lstStyle/>
          <a:p>
            <a:pPr algn="ctr"/>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pic>
        <p:nvPicPr>
          <p:cNvPr id="1470" name="Scan10120" descr="Scan101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750" y="717550"/>
            <a:ext cx="8064500" cy="6076950"/>
          </a:xfrm>
          <a:prstGeom prst="rect">
            <a:avLst/>
          </a:prstGeom>
          <a:ln w="12700">
            <a:miter lim="400000"/>
          </a:ln>
        </p:spPr>
      </p:pic>
      <p:sp>
        <p:nvSpPr>
          <p:cNvPr id="1471" name="ADP"/>
          <p:cNvSpPr txBox="1"/>
          <p:nvPr/>
        </p:nvSpPr>
        <p:spPr>
          <a:xfrm>
            <a:off x="1619671" y="1316430"/>
            <a:ext cx="538596"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a:solidFill>
                  <a:srgbClr val="C00000"/>
                </a:solidFill>
                <a:effectLst>
                  <a:outerShdw blurRad="38100" dist="38100" dir="2700000" rotWithShape="0">
                    <a:srgbClr val="000000">
                      <a:alpha val="43137"/>
                    </a:srgbClr>
                  </a:outerShdw>
                </a:effectLst>
              </a:defRPr>
            </a:lvl1pPr>
          </a:lstStyle>
          <a:p>
            <a:r>
              <a:t>ADP</a:t>
            </a:r>
          </a:p>
        </p:txBody>
      </p:sp>
      <p:sp>
        <p:nvSpPr>
          <p:cNvPr id="1472" name="Attivazione delle piastrine"/>
          <p:cNvSpPr txBox="1"/>
          <p:nvPr/>
        </p:nvSpPr>
        <p:spPr>
          <a:xfrm>
            <a:off x="4707011" y="3488054"/>
            <a:ext cx="3841761" cy="535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a:solidFill>
                  <a:srgbClr val="C00000"/>
                </a:solidFill>
                <a:effectLst>
                  <a:outerShdw blurRad="38100" dist="38100" dir="2700000" rotWithShape="0">
                    <a:srgbClr val="000000">
                      <a:alpha val="43137"/>
                    </a:srgbClr>
                  </a:outerShdw>
                </a:effectLst>
              </a:defRPr>
            </a:lvl1pPr>
          </a:lstStyle>
          <a:p>
            <a:r>
              <a:t>Attivazione delle piastrine</a:t>
            </a:r>
          </a:p>
        </p:txBody>
      </p:sp>
      <p:sp>
        <p:nvSpPr>
          <p:cNvPr id="1473" name="Forma"/>
          <p:cNvSpPr/>
          <p:nvPr/>
        </p:nvSpPr>
        <p:spPr>
          <a:xfrm>
            <a:off x="1259632" y="1802283"/>
            <a:ext cx="1529401" cy="5760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43" y="10800"/>
                </a:moveTo>
                <a:cubicBezTo>
                  <a:pt x="643" y="15822"/>
                  <a:pt x="5191" y="19893"/>
                  <a:pt x="10800" y="19893"/>
                </a:cubicBezTo>
                <a:cubicBezTo>
                  <a:pt x="16409" y="19893"/>
                  <a:pt x="20957" y="15822"/>
                  <a:pt x="20957" y="10800"/>
                </a:cubicBezTo>
                <a:cubicBezTo>
                  <a:pt x="20957" y="5778"/>
                  <a:pt x="16409" y="1707"/>
                  <a:pt x="10800" y="1707"/>
                </a:cubicBezTo>
                <a:cubicBezTo>
                  <a:pt x="5191" y="1707"/>
                  <a:pt x="643" y="5778"/>
                  <a:pt x="643" y="10800"/>
                </a:cubicBezTo>
                <a:close/>
              </a:path>
            </a:pathLst>
          </a:custGeom>
          <a:solidFill>
            <a:srgbClr val="FF0000"/>
          </a:solidFill>
          <a:ln w="25400">
            <a:solidFill>
              <a:srgbClr val="FF0000"/>
            </a:solidFill>
          </a:ln>
        </p:spPr>
        <p:txBody>
          <a:bodyPr lIns="45719" rIns="45719" anchor="ctr"/>
          <a:lstStyle/>
          <a:p>
            <a:pPr algn="ctr"/>
            <a:endParaRPr/>
          </a:p>
        </p:txBody>
      </p:sp>
      <p:sp>
        <p:nvSpPr>
          <p:cNvPr id="1474" name="Legame ADP con Recettore P2Y -&gt; attivazione piastrina"/>
          <p:cNvSpPr/>
          <p:nvPr/>
        </p:nvSpPr>
        <p:spPr>
          <a:xfrm>
            <a:off x="1976389" y="538479"/>
            <a:ext cx="5191222" cy="396241"/>
          </a:xfrm>
          <a:prstGeom prst="rect">
            <a:avLst/>
          </a:prstGeom>
          <a:solidFill>
            <a:srgbClr val="FFFFFF"/>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Legame ADP con Recettore P2Y -&gt; attivazione piastrina</a:t>
            </a:r>
          </a:p>
        </p:txBody>
      </p:sp>
      <p:sp>
        <p:nvSpPr>
          <p:cNvPr id="1476" name="Inibitori recettore P2Y12"/>
          <p:cNvSpPr/>
          <p:nvPr/>
        </p:nvSpPr>
        <p:spPr>
          <a:xfrm>
            <a:off x="1043608" y="124617"/>
            <a:ext cx="7000524" cy="360187"/>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Inibitori recettore P2Y12</a:t>
            </a:r>
          </a:p>
        </p:txBody>
      </p:sp>
      <p:sp>
        <p:nvSpPr>
          <p:cNvPr id="1477" name="Forma"/>
          <p:cNvSpPr/>
          <p:nvPr/>
        </p:nvSpPr>
        <p:spPr>
          <a:xfrm>
            <a:off x="6352332" y="1497483"/>
            <a:ext cx="1529401" cy="5760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43" y="10800"/>
                </a:moveTo>
                <a:cubicBezTo>
                  <a:pt x="643" y="15822"/>
                  <a:pt x="5191" y="19893"/>
                  <a:pt x="10800" y="19893"/>
                </a:cubicBezTo>
                <a:cubicBezTo>
                  <a:pt x="16409" y="19893"/>
                  <a:pt x="20957" y="15822"/>
                  <a:pt x="20957" y="10800"/>
                </a:cubicBezTo>
                <a:cubicBezTo>
                  <a:pt x="20957" y="5778"/>
                  <a:pt x="16409" y="1707"/>
                  <a:pt x="10800" y="1707"/>
                </a:cubicBezTo>
                <a:cubicBezTo>
                  <a:pt x="5191" y="1707"/>
                  <a:pt x="643" y="5778"/>
                  <a:pt x="643" y="10800"/>
                </a:cubicBezTo>
                <a:close/>
              </a:path>
            </a:pathLst>
          </a:custGeom>
          <a:solidFill>
            <a:srgbClr val="FF0000"/>
          </a:solidFill>
          <a:ln w="25400">
            <a:solidFill>
              <a:srgbClr val="FF0000"/>
            </a:solidFill>
          </a:ln>
        </p:spPr>
        <p:txBody>
          <a:bodyPr lIns="45719" rIns="45719" anchor="ctr"/>
          <a:lstStyle/>
          <a:p>
            <a:pPr algn="ctr"/>
            <a:endParaRPr/>
          </a:p>
        </p:txBody>
      </p:sp>
    </p:spTree>
    <p:extLst>
      <p:ext uri="{BB962C8B-B14F-4D97-AF65-F5344CB8AC3E}">
        <p14:creationId xmlns:p14="http://schemas.microsoft.com/office/powerpoint/2010/main" val="379340034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479" name="Si raggiunge una inibizione piastrinica significativa dopo 2-3 giorni di trattamento,…"/>
          <p:cNvSpPr txBox="1"/>
          <p:nvPr/>
        </p:nvSpPr>
        <p:spPr>
          <a:xfrm>
            <a:off x="395535" y="1219973"/>
            <a:ext cx="8208914" cy="204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r>
              <a:t>Si raggiunge una inibizione piastrinica significativa dopo 2-3 giorni di trattamento,</a:t>
            </a:r>
          </a:p>
          <a:p>
            <a:pPr algn="just"/>
            <a:r>
              <a:t>mentre l’inibizione massima si ottiene in 4-7 giorni. </a:t>
            </a:r>
          </a:p>
          <a:p>
            <a:pPr algn="just"/>
            <a:r>
              <a:t>L’azione antiaggregante persiste per 7-10 giorni dopo l’interruzione della terapia.</a:t>
            </a:r>
          </a:p>
          <a:p>
            <a:pPr algn="just"/>
            <a:r>
              <a:t>-&gt;dosaggio di 500 mg/die (250 mg x 2)</a:t>
            </a:r>
          </a:p>
          <a:p>
            <a:pPr algn="just"/>
            <a:r>
              <a:t>Gli antiacidi assunti contemporaneamente possono diminuire l’assorbimento della ticlopidina.</a:t>
            </a:r>
          </a:p>
          <a:p>
            <a:pPr>
              <a:defRPr u="sng"/>
            </a:pPr>
            <a:r>
              <a:t>Oggi spesso usato negli allergici all’ASA</a:t>
            </a:r>
          </a:p>
        </p:txBody>
      </p:sp>
      <p:sp>
        <p:nvSpPr>
          <p:cNvPr id="1480" name="Ticlopidina"/>
          <p:cNvSpPr/>
          <p:nvPr/>
        </p:nvSpPr>
        <p:spPr>
          <a:xfrm>
            <a:off x="1043608" y="595535"/>
            <a:ext cx="7000524" cy="360188"/>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Ticlopidina</a:t>
            </a:r>
          </a:p>
        </p:txBody>
      </p:sp>
      <p:sp>
        <p:nvSpPr>
          <p:cNvPr id="1481" name="Tienopiridine – Inibitori indiretti recettore P2Y12"/>
          <p:cNvSpPr/>
          <p:nvPr/>
        </p:nvSpPr>
        <p:spPr>
          <a:xfrm>
            <a:off x="1043608" y="124617"/>
            <a:ext cx="7000524" cy="360187"/>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Tienopiridine – Inibitori indiretti recettore P2Y12</a:t>
            </a:r>
          </a:p>
        </p:txBody>
      </p:sp>
      <p:sp>
        <p:nvSpPr>
          <p:cNvPr id="1482" name="Il clopidogrel è strutturalmente simile alla ticlopidina.…"/>
          <p:cNvSpPr txBox="1"/>
          <p:nvPr/>
        </p:nvSpPr>
        <p:spPr>
          <a:xfrm>
            <a:off x="215515" y="3971307"/>
            <a:ext cx="8568954" cy="204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r>
              <a:t>Il </a:t>
            </a:r>
            <a:r>
              <a:rPr u="sng"/>
              <a:t>clopidogrel</a:t>
            </a:r>
            <a:r>
              <a:t> è strutturalmente simile alla ticlopidina.</a:t>
            </a:r>
          </a:p>
          <a:p>
            <a:pPr algn="just"/>
            <a:endParaRPr/>
          </a:p>
          <a:p>
            <a:pPr algn="just"/>
            <a:r>
              <a:t>Alcune importanti caratteristiche del clopidogrel ricalcano quelle della ticlopidina.</a:t>
            </a:r>
          </a:p>
          <a:p>
            <a:pPr algn="just"/>
            <a:endParaRPr/>
          </a:p>
          <a:p>
            <a:pPr algn="just"/>
            <a:r>
              <a:t>Una inibizione significativa dell’aggregazione piastrinica si raggiunge dopo 2-3 giorni di trattamento con 75 mg/die,  4-7 giorni per raggiungere l’inibizione massimale. </a:t>
            </a:r>
          </a:p>
          <a:p>
            <a:pPr algn="just"/>
            <a:r>
              <a:t>L’azione antiaggregante persiste per 7-10  giorni dopo l’interruzione della terapia.</a:t>
            </a:r>
          </a:p>
        </p:txBody>
      </p:sp>
      <p:sp>
        <p:nvSpPr>
          <p:cNvPr id="1483" name="Clopidogrel"/>
          <p:cNvSpPr/>
          <p:nvPr/>
        </p:nvSpPr>
        <p:spPr>
          <a:xfrm>
            <a:off x="1016913" y="3326036"/>
            <a:ext cx="7000524" cy="360187"/>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Clopidogrel</a:t>
            </a:r>
          </a:p>
        </p:txBody>
      </p:sp>
      <p:sp>
        <p:nvSpPr>
          <p:cNvPr id="1484" name="……"/>
          <p:cNvSpPr txBox="1"/>
          <p:nvPr/>
        </p:nvSpPr>
        <p:spPr>
          <a:xfrm>
            <a:off x="8556552" y="6355079"/>
            <a:ext cx="429330" cy="3803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486" name="Antagonista irreversibile di P2Y12, al quale si «attacca» più velocemente e con maggior affinità rispetto al clopidogrel.…"/>
          <p:cNvSpPr txBox="1"/>
          <p:nvPr/>
        </p:nvSpPr>
        <p:spPr>
          <a:xfrm>
            <a:off x="323527" y="968276"/>
            <a:ext cx="8496946" cy="2606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Antagonista irreversibile di P2Y12, al quale si «attacca» più velocemente e con maggior affinità rispetto al clopidogrel.</a:t>
            </a:r>
          </a:p>
          <a:p>
            <a:r>
              <a:t>Il composto attivo si lega ai recettori P2Y12 per l’adenosina difosfato (ADP) presenti sulla superficie delle piastrine e ne blocca l’attività e l’aggregazione per tutta la durata di vita delle piastrine.</a:t>
            </a:r>
          </a:p>
          <a:p>
            <a:endParaRPr/>
          </a:p>
          <a:p>
            <a:r>
              <a:t>Viene convertito nel metabolita attivo attraverso un processo di idrolisi da parte delle esterasi intestinali</a:t>
            </a:r>
          </a:p>
        </p:txBody>
      </p:sp>
      <p:sp>
        <p:nvSpPr>
          <p:cNvPr id="1487" name="Prasugrel"/>
          <p:cNvSpPr/>
          <p:nvPr/>
        </p:nvSpPr>
        <p:spPr>
          <a:xfrm>
            <a:off x="1043608" y="506636"/>
            <a:ext cx="7000524" cy="360187"/>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Prasugrel</a:t>
            </a:r>
          </a:p>
        </p:txBody>
      </p:sp>
      <p:sp>
        <p:nvSpPr>
          <p:cNvPr id="1488" name="Tienopiridine – Inibitori indiretti recettore P2Y12"/>
          <p:cNvSpPr/>
          <p:nvPr/>
        </p:nvSpPr>
        <p:spPr>
          <a:xfrm>
            <a:off x="1043608" y="124617"/>
            <a:ext cx="7000524" cy="360187"/>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Tienopiridine – Inibitori indiretti recettore P2Y12</a:t>
            </a:r>
          </a:p>
        </p:txBody>
      </p:sp>
      <p:sp>
        <p:nvSpPr>
          <p:cNvPr id="1489" name="di seconda generazione: Ticagrelor"/>
          <p:cNvSpPr/>
          <p:nvPr/>
        </p:nvSpPr>
        <p:spPr>
          <a:xfrm>
            <a:off x="1043608" y="4202452"/>
            <a:ext cx="7000524" cy="360187"/>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di seconda generazione: Ticagrelor</a:t>
            </a:r>
          </a:p>
        </p:txBody>
      </p:sp>
      <p:sp>
        <p:nvSpPr>
          <p:cNvPr id="1490" name="Pirimidine – Inibitori diretti recettore P2Y12"/>
          <p:cNvSpPr/>
          <p:nvPr/>
        </p:nvSpPr>
        <p:spPr>
          <a:xfrm>
            <a:off x="1043608" y="3778389"/>
            <a:ext cx="7000524" cy="360187"/>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rgbClr val="FFFFFF"/>
                </a:solidFill>
                <a:latin typeface="Arial"/>
                <a:ea typeface="Arial"/>
                <a:cs typeface="Arial"/>
                <a:sym typeface="Arial"/>
              </a:defRPr>
            </a:lvl1pPr>
          </a:lstStyle>
          <a:p>
            <a:r>
              <a:t>Pirimidine – Inibitori diretti recettore P2Y12</a:t>
            </a:r>
          </a:p>
        </p:txBody>
      </p:sp>
      <p:sp>
        <p:nvSpPr>
          <p:cNvPr id="1491" name="Inibitore selettivo recettore per ADP del P2Y12 a rapida insorgenza d’azione (2 ore dal picco)…"/>
          <p:cNvSpPr txBox="1"/>
          <p:nvPr/>
        </p:nvSpPr>
        <p:spPr>
          <a:xfrm>
            <a:off x="68869" y="4894579"/>
            <a:ext cx="8774195"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err="1"/>
              <a:t>Inibitore</a:t>
            </a:r>
            <a:r>
              <a:rPr dirty="0"/>
              <a:t> </a:t>
            </a:r>
            <a:r>
              <a:rPr dirty="0" err="1"/>
              <a:t>selettivo</a:t>
            </a:r>
            <a:r>
              <a:rPr dirty="0"/>
              <a:t> </a:t>
            </a:r>
            <a:r>
              <a:rPr dirty="0" err="1"/>
              <a:t>recettore</a:t>
            </a:r>
            <a:r>
              <a:rPr dirty="0"/>
              <a:t> per ADP del P2Y12 a </a:t>
            </a:r>
            <a:r>
              <a:rPr dirty="0" err="1"/>
              <a:t>rapida</a:t>
            </a:r>
            <a:r>
              <a:rPr dirty="0"/>
              <a:t> </a:t>
            </a:r>
            <a:r>
              <a:rPr dirty="0" err="1"/>
              <a:t>insorgenza</a:t>
            </a:r>
            <a:r>
              <a:rPr dirty="0"/>
              <a:t> </a:t>
            </a:r>
            <a:r>
              <a:rPr dirty="0" err="1"/>
              <a:t>d’azione</a:t>
            </a:r>
            <a:r>
              <a:rPr dirty="0"/>
              <a:t> (2 ore dal </a:t>
            </a:r>
            <a:r>
              <a:rPr dirty="0" err="1"/>
              <a:t>picco</a:t>
            </a:r>
            <a:r>
              <a:rPr dirty="0"/>
              <a:t>)</a:t>
            </a:r>
          </a:p>
          <a:p>
            <a:r>
              <a:rPr dirty="0" err="1"/>
              <a:t>Legame</a:t>
            </a:r>
            <a:r>
              <a:rPr dirty="0"/>
              <a:t> </a:t>
            </a:r>
            <a:r>
              <a:rPr dirty="0" err="1"/>
              <a:t>reversibile</a:t>
            </a:r>
            <a:r>
              <a:rPr dirty="0"/>
              <a:t>, </a:t>
            </a:r>
            <a:r>
              <a:rPr dirty="0" err="1"/>
              <a:t>parziale</a:t>
            </a:r>
            <a:r>
              <a:rPr dirty="0"/>
              <a:t> </a:t>
            </a:r>
            <a:r>
              <a:rPr dirty="0" err="1"/>
              <a:t>recupero</a:t>
            </a:r>
            <a:r>
              <a:rPr dirty="0"/>
              <a:t> </a:t>
            </a:r>
            <a:r>
              <a:rPr dirty="0" err="1"/>
              <a:t>aggregazione</a:t>
            </a:r>
            <a:r>
              <a:rPr dirty="0"/>
              <a:t> </a:t>
            </a:r>
            <a:r>
              <a:rPr dirty="0" err="1"/>
              <a:t>piastrina</a:t>
            </a:r>
            <a:r>
              <a:rPr dirty="0"/>
              <a:t> </a:t>
            </a:r>
            <a:endParaRPr lang="it-IT" dirty="0"/>
          </a:p>
          <a:p>
            <a:r>
              <a:rPr dirty="0" err="1"/>
              <a:t>dopo</a:t>
            </a:r>
            <a:r>
              <a:rPr dirty="0"/>
              <a:t> </a:t>
            </a:r>
            <a:r>
              <a:rPr dirty="0" err="1"/>
              <a:t>interruzione</a:t>
            </a:r>
            <a:r>
              <a:rPr dirty="0"/>
              <a:t> del </a:t>
            </a:r>
            <a:r>
              <a:rPr dirty="0" err="1"/>
              <a:t>trattamento</a:t>
            </a:r>
            <a:r>
              <a:rPr dirty="0"/>
              <a:t> (</a:t>
            </a:r>
            <a:r>
              <a:rPr dirty="0" err="1"/>
              <a:t>prescrizione</a:t>
            </a:r>
            <a:r>
              <a:rPr dirty="0"/>
              <a:t> in B.I.D.).</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504" name="Indicazioni per la terapia antiaggregante"/>
          <p:cNvSpPr txBox="1">
            <a:spLocks noGrp="1"/>
          </p:cNvSpPr>
          <p:nvPr>
            <p:ph type="title"/>
          </p:nvPr>
        </p:nvSpPr>
        <p:spPr>
          <a:xfrm>
            <a:off x="776536" y="336847"/>
            <a:ext cx="7207102" cy="594371"/>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300" b="1">
                <a:solidFill>
                  <a:srgbClr val="FFFFFF"/>
                </a:solidFill>
                <a:latin typeface="Chalkboard"/>
                <a:ea typeface="Chalkboard"/>
                <a:cs typeface="Chalkboard"/>
                <a:sym typeface="Chalkboard"/>
              </a:defRPr>
            </a:lvl1pPr>
          </a:lstStyle>
          <a:p>
            <a:r>
              <a:t>Indicazioni per la terapia antiaggregante</a:t>
            </a:r>
          </a:p>
        </p:txBody>
      </p:sp>
      <p:sp>
        <p:nvSpPr>
          <p:cNvPr id="1505" name="Prevenzione dell’infarto miocardico in pazienti con angina stabile o vasculopatie periferiche, soprattutto in quei pazienti con molti fattori di rischio…"/>
          <p:cNvSpPr txBox="1">
            <a:spLocks noGrp="1"/>
          </p:cNvSpPr>
          <p:nvPr>
            <p:ph type="body" idx="1"/>
          </p:nvPr>
        </p:nvSpPr>
        <p:spPr>
          <a:xfrm>
            <a:off x="467543" y="1268760"/>
            <a:ext cx="8229601" cy="4525963"/>
          </a:xfrm>
          <a:prstGeom prst="rect">
            <a:avLst/>
          </a:prstGeom>
        </p:spPr>
        <p:txBody>
          <a:bodyPr/>
          <a:lstStyle/>
          <a:p>
            <a:pPr>
              <a:lnSpc>
                <a:spcPct val="80000"/>
              </a:lnSpc>
              <a:spcBef>
                <a:spcPts val="400"/>
              </a:spcBef>
              <a:defRPr sz="2000"/>
            </a:pPr>
            <a:r>
              <a:t>Prevenzione dell’infarto miocardico in pazienti con angina stabile o vasculopatie periferiche, soprattutto in quei pazienti con molti fattori di rischio</a:t>
            </a:r>
          </a:p>
          <a:p>
            <a:pPr>
              <a:lnSpc>
                <a:spcPct val="80000"/>
              </a:lnSpc>
              <a:spcBef>
                <a:spcPts val="400"/>
              </a:spcBef>
              <a:defRPr sz="2000" u="sng"/>
            </a:pPr>
            <a:endParaRPr/>
          </a:p>
          <a:p>
            <a:pPr>
              <a:lnSpc>
                <a:spcPct val="80000"/>
              </a:lnSpc>
              <a:spcBef>
                <a:spcPts val="400"/>
              </a:spcBef>
              <a:defRPr sz="2000" u="sng"/>
            </a:pPr>
            <a:r>
              <a:t>Prevenzione secondaria dell’infarto miocardico  </a:t>
            </a:r>
          </a:p>
          <a:p>
            <a:pPr>
              <a:lnSpc>
                <a:spcPct val="80000"/>
              </a:lnSpc>
              <a:defRPr sz="2000"/>
            </a:pPr>
            <a:endParaRPr/>
          </a:p>
          <a:p>
            <a:pPr>
              <a:lnSpc>
                <a:spcPct val="80000"/>
              </a:lnSpc>
              <a:spcBef>
                <a:spcPts val="400"/>
              </a:spcBef>
              <a:defRPr sz="2000"/>
            </a:pPr>
            <a:r>
              <a:rPr u="sng"/>
              <a:t>Prevenzione dell’ictus e dei TIA </a:t>
            </a:r>
          </a:p>
          <a:p>
            <a:pPr>
              <a:lnSpc>
                <a:spcPct val="80000"/>
              </a:lnSpc>
              <a:defRPr sz="2000"/>
            </a:pPr>
            <a:endParaRPr u="sng"/>
          </a:p>
          <a:p>
            <a:pPr>
              <a:lnSpc>
                <a:spcPct val="80000"/>
              </a:lnSpc>
              <a:spcBef>
                <a:spcPts val="400"/>
              </a:spcBef>
              <a:defRPr sz="2000"/>
            </a:pPr>
            <a:r>
              <a:t>Dopo fibrinolisi o angioplastica percutanea</a:t>
            </a:r>
          </a:p>
          <a:p>
            <a:pPr>
              <a:lnSpc>
                <a:spcPct val="80000"/>
              </a:lnSpc>
              <a:spcBef>
                <a:spcPts val="400"/>
              </a:spcBef>
              <a:defRPr sz="2000"/>
            </a:pPr>
            <a:endParaRPr/>
          </a:p>
          <a:p>
            <a:pPr>
              <a:lnSpc>
                <a:spcPct val="80000"/>
              </a:lnSpc>
              <a:spcBef>
                <a:spcPts val="400"/>
              </a:spcBef>
              <a:defRPr sz="2000"/>
            </a:pPr>
            <a:r>
              <a:t>Arteriopatia periferica</a:t>
            </a:r>
          </a:p>
          <a:p>
            <a:pPr>
              <a:lnSpc>
                <a:spcPct val="80000"/>
              </a:lnSpc>
              <a:spcBef>
                <a:spcPts val="400"/>
              </a:spcBef>
              <a:defRPr sz="2000"/>
            </a:pPr>
            <a:endParaRPr/>
          </a:p>
          <a:p>
            <a:pPr>
              <a:lnSpc>
                <a:spcPct val="80000"/>
              </a:lnSpc>
              <a:spcBef>
                <a:spcPts val="400"/>
              </a:spcBef>
              <a:defRPr sz="2000"/>
            </a:pPr>
            <a:r>
              <a:t>Prevenzione nell’occlusione di by-pass</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Prescrizione: ASA + Clopidogrel/Ticagrelor/Prasugrel…"/>
          <p:cNvSpPr txBox="1"/>
          <p:nvPr/>
        </p:nvSpPr>
        <p:spPr>
          <a:xfrm>
            <a:off x="401819" y="2240279"/>
            <a:ext cx="8340362" cy="3926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indent="-457200">
              <a:spcBef>
                <a:spcPts val="1200"/>
              </a:spcBef>
              <a:defRPr sz="2000">
                <a:latin typeface="Arial Rounded MT Bold"/>
                <a:ea typeface="Arial Rounded MT Bold"/>
                <a:cs typeface="Arial Rounded MT Bold"/>
                <a:sym typeface="Arial Rounded MT Bold"/>
              </a:defRPr>
            </a:pPr>
            <a:r>
              <a:t>Prescrizione: ASA + Clopidogrel/Ticagrelor/Prasugrel</a:t>
            </a:r>
          </a:p>
          <a:p>
            <a:pPr marL="457200" indent="-457200">
              <a:spcBef>
                <a:spcPts val="1200"/>
              </a:spcBef>
              <a:defRPr sz="2000">
                <a:latin typeface="Arial Rounded MT Bold"/>
                <a:ea typeface="Arial Rounded MT Bold"/>
                <a:cs typeface="Arial Rounded MT Bold"/>
                <a:sym typeface="Arial Rounded MT Bold"/>
              </a:defRPr>
            </a:pPr>
            <a:endParaRPr/>
          </a:p>
          <a:p>
            <a:pPr marL="457200" indent="-457200">
              <a:spcBef>
                <a:spcPts val="1200"/>
              </a:spcBef>
              <a:defRPr sz="2000">
                <a:latin typeface="Arial Rounded MT Bold"/>
                <a:ea typeface="Arial Rounded MT Bold"/>
                <a:cs typeface="Arial Rounded MT Bold"/>
                <a:sym typeface="Arial Rounded MT Bold"/>
              </a:defRPr>
            </a:pPr>
            <a:endParaRPr/>
          </a:p>
          <a:p>
            <a:pPr marL="200526" indent="-200526">
              <a:spcBef>
                <a:spcPts val="1200"/>
              </a:spcBef>
              <a:buSzPct val="100000"/>
              <a:buChar char="•"/>
              <a:defRPr sz="2000">
                <a:latin typeface="Arial Rounded MT Bold"/>
                <a:ea typeface="Arial Rounded MT Bold"/>
                <a:cs typeface="Arial Rounded MT Bold"/>
                <a:sym typeface="Arial Rounded MT Bold"/>
              </a:defRPr>
            </a:pPr>
            <a:r>
              <a:t>Prevensione trombosi di stent (da acuta a molto tardiva)</a:t>
            </a:r>
          </a:p>
          <a:p>
            <a:pPr marL="457200" indent="-457200">
              <a:spcBef>
                <a:spcPts val="1200"/>
              </a:spcBef>
              <a:defRPr sz="2000">
                <a:latin typeface="Arial Rounded MT Bold"/>
                <a:ea typeface="Arial Rounded MT Bold"/>
                <a:cs typeface="Arial Rounded MT Bold"/>
                <a:sym typeface="Arial Rounded MT Bold"/>
              </a:defRPr>
            </a:pPr>
            <a:endParaRPr/>
          </a:p>
          <a:p>
            <a:pPr marL="228600" indent="-228600">
              <a:spcBef>
                <a:spcPts val="1200"/>
              </a:spcBef>
              <a:buSzPct val="100000"/>
              <a:buChar char="•"/>
              <a:defRPr sz="2000">
                <a:latin typeface="Arial Rounded MT Bold"/>
                <a:ea typeface="Arial Rounded MT Bold"/>
                <a:cs typeface="Arial Rounded MT Bold"/>
                <a:sym typeface="Arial Rounded MT Bold"/>
              </a:defRPr>
            </a:pPr>
            <a:r>
              <a:t>Prevenzione secondaria (Stroke &amp; IMA), come la singola antiaggregazione, ma al costo di un maggior rischio emorragico</a:t>
            </a:r>
          </a:p>
          <a:p>
            <a:pPr marL="457200" indent="-457200">
              <a:spcBef>
                <a:spcPts val="1200"/>
              </a:spcBef>
              <a:defRPr sz="2000">
                <a:latin typeface="Arial Rounded MT Bold"/>
                <a:ea typeface="Arial Rounded MT Bold"/>
                <a:cs typeface="Arial Rounded MT Bold"/>
                <a:sym typeface="Arial Rounded MT Bold"/>
              </a:defRPr>
            </a:pPr>
            <a:endParaRPr/>
          </a:p>
          <a:p>
            <a:pPr marL="200526" indent="-200526">
              <a:buSzPct val="100000"/>
              <a:buChar char="•"/>
              <a:defRPr sz="2000">
                <a:latin typeface="Arial Rounded MT Bold"/>
                <a:ea typeface="Arial Rounded MT Bold"/>
                <a:cs typeface="Arial Rounded MT Bold"/>
                <a:sym typeface="Arial Rounded MT Bold"/>
              </a:defRPr>
            </a:pPr>
            <a:r>
              <a:t>Sindromi coronariche acute</a:t>
            </a:r>
          </a:p>
        </p:txBody>
      </p:sp>
      <p:sp>
        <p:nvSpPr>
          <p:cNvPr id="1508" name="Indicazioni alla DAPT - Duplice terapia anti aggregante"/>
          <p:cNvSpPr txBox="1"/>
          <p:nvPr/>
        </p:nvSpPr>
        <p:spPr>
          <a:xfrm>
            <a:off x="842653" y="525780"/>
            <a:ext cx="7458694" cy="4311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a:solidFill>
                  <a:srgbClr val="FFFFFF"/>
                </a:solidFill>
                <a:latin typeface="Arial Rounded MT Bold"/>
                <a:ea typeface="Arial Rounded MT Bold"/>
                <a:cs typeface="Arial Rounded MT Bold"/>
                <a:sym typeface="Arial Rounded MT Bold"/>
              </a:defRPr>
            </a:lvl1pPr>
          </a:lstStyle>
          <a:p>
            <a:r>
              <a:t>Indicazioni alla DAPT - Duplice terapia anti aggregante</a:t>
            </a:r>
          </a:p>
        </p:txBody>
      </p:sp>
      <p:sp>
        <p:nvSpPr>
          <p:cNvPr id="1509" name="ASA + Inibitori recettore P2Y12"/>
          <p:cNvSpPr txBox="1"/>
          <p:nvPr/>
        </p:nvSpPr>
        <p:spPr>
          <a:xfrm>
            <a:off x="2231951" y="1465580"/>
            <a:ext cx="3549364" cy="3676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latin typeface="Arial Rounded MT Bold"/>
                <a:ea typeface="Arial Rounded MT Bold"/>
                <a:cs typeface="Arial Rounded MT Bold"/>
                <a:sym typeface="Arial Rounded MT Bold"/>
              </a:defRPr>
            </a:lvl1pPr>
          </a:lstStyle>
          <a:p>
            <a:r>
              <a:t>ASA + Inibitori recettore P2Y12</a:t>
            </a:r>
          </a:p>
        </p:txBody>
      </p:sp>
      <p:sp>
        <p:nvSpPr>
          <p:cNvPr id="1510" name="Freccia"/>
          <p:cNvSpPr/>
          <p:nvPr/>
        </p:nvSpPr>
        <p:spPr>
          <a:xfrm>
            <a:off x="959036" y="1423590"/>
            <a:ext cx="815008" cy="451645"/>
          </a:xfrm>
          <a:prstGeom prst="rightArrow">
            <a:avLst>
              <a:gd name="adj1" fmla="val 36372"/>
              <a:gd name="adj2" fmla="val 75505"/>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defRPr>
                <a:solidFill>
                  <a:srgbClr val="FFFFFF"/>
                </a:solidFill>
                <a:latin typeface="Arial Rounded MT Bold"/>
                <a:ea typeface="Arial Rounded MT Bold"/>
                <a:cs typeface="Arial Rounded MT Bold"/>
                <a:sym typeface="Arial Rounded MT Bold"/>
              </a:defRPr>
            </a:pPr>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grpSp>
        <p:nvGrpSpPr>
          <p:cNvPr id="1514" name="Gruppo"/>
          <p:cNvGrpSpPr/>
          <p:nvPr/>
        </p:nvGrpSpPr>
        <p:grpSpPr>
          <a:xfrm>
            <a:off x="38003" y="685799"/>
            <a:ext cx="2081311" cy="2133602"/>
            <a:chOff x="0" y="0"/>
            <a:chExt cx="2081309" cy="2133600"/>
          </a:xfrm>
        </p:grpSpPr>
        <p:sp>
          <p:nvSpPr>
            <p:cNvPr id="1512" name="Forma"/>
            <p:cNvSpPr/>
            <p:nvPr/>
          </p:nvSpPr>
          <p:spPr>
            <a:xfrm>
              <a:off x="0" y="0"/>
              <a:ext cx="2081310" cy="2133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929" y="21600"/>
                    <a:pt x="21600" y="11930"/>
                    <a:pt x="21600" y="0"/>
                  </a:cubicBezTo>
                  <a:lnTo>
                    <a:pt x="1" y="0"/>
                  </a:lnTo>
                  <a:close/>
                </a:path>
              </a:pathLst>
            </a:custGeom>
            <a:gradFill flip="none" rotWithShape="1">
              <a:gsLst>
                <a:gs pos="0">
                  <a:srgbClr val="00CCFF"/>
                </a:gs>
                <a:gs pos="100000">
                  <a:srgbClr val="009CC3"/>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13" name="Linea"/>
            <p:cNvSpPr/>
            <p:nvPr/>
          </p:nvSpPr>
          <p:spPr>
            <a:xfrm rot="10800000" flipH="1">
              <a:off x="0" y="0"/>
              <a:ext cx="2081310" cy="2133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noFill/>
            <a:ln w="12700"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grpSp>
      <p:sp>
        <p:nvSpPr>
          <p:cNvPr id="1515" name="Linea"/>
          <p:cNvSpPr/>
          <p:nvPr/>
        </p:nvSpPr>
        <p:spPr>
          <a:xfrm flipV="1">
            <a:off x="38006" y="698500"/>
            <a:ext cx="2009869" cy="2062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
            <a:solidFill>
              <a:srgbClr val="000000"/>
            </a:solidFill>
          </a:ln>
        </p:spPr>
        <p:txBody>
          <a:bodyPr lIns="45719" rIns="45719" anchor="ctr"/>
          <a:lstStyle/>
          <a:p>
            <a:pPr defTabSz="457200">
              <a:defRPr>
                <a:solidFill>
                  <a:srgbClr val="FFFFFF"/>
                </a:solidFill>
                <a:latin typeface="Arial"/>
                <a:ea typeface="Arial"/>
                <a:cs typeface="Arial"/>
                <a:sym typeface="Arial"/>
              </a:defRPr>
            </a:pPr>
            <a:endParaRPr/>
          </a:p>
        </p:txBody>
      </p:sp>
      <p:grpSp>
        <p:nvGrpSpPr>
          <p:cNvPr id="1518" name="Gruppo"/>
          <p:cNvGrpSpPr/>
          <p:nvPr/>
        </p:nvGrpSpPr>
        <p:grpSpPr>
          <a:xfrm>
            <a:off x="3243263" y="3130550"/>
            <a:ext cx="3714751" cy="2581276"/>
            <a:chOff x="0" y="0"/>
            <a:chExt cx="3714750" cy="2581275"/>
          </a:xfrm>
        </p:grpSpPr>
        <p:sp>
          <p:nvSpPr>
            <p:cNvPr id="1516" name="Ovale"/>
            <p:cNvSpPr/>
            <p:nvPr/>
          </p:nvSpPr>
          <p:spPr>
            <a:xfrm>
              <a:off x="0" y="0"/>
              <a:ext cx="3714750" cy="2581276"/>
            </a:xfrm>
            <a:prstGeom prst="ellipse">
              <a:avLst/>
            </a:prstGeom>
            <a:gradFill flip="none" rotWithShape="1">
              <a:gsLst>
                <a:gs pos="0">
                  <a:srgbClr val="00CCFF"/>
                </a:gs>
                <a:gs pos="100000">
                  <a:srgbClr val="0084A5"/>
                </a:gs>
              </a:gsLst>
              <a:path path="circle">
                <a:fillToRect l="37721" t="-19636" r="62278" b="119636"/>
              </a:path>
            </a:gradFill>
            <a:ln w="12700"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17" name="Ovale"/>
            <p:cNvSpPr/>
            <p:nvPr/>
          </p:nvSpPr>
          <p:spPr>
            <a:xfrm>
              <a:off x="65087" y="65087"/>
              <a:ext cx="3584577" cy="2451101"/>
            </a:xfrm>
            <a:prstGeom prst="ellipse">
              <a:avLst/>
            </a:prstGeom>
            <a:noFill/>
            <a:ln w="12700"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grpSp>
      <p:sp>
        <p:nvSpPr>
          <p:cNvPr id="1519" name="Ovale"/>
          <p:cNvSpPr/>
          <p:nvPr/>
        </p:nvSpPr>
        <p:spPr>
          <a:xfrm rot="20296921">
            <a:off x="5791200" y="5265737"/>
            <a:ext cx="503238" cy="284163"/>
          </a:xfrm>
          <a:prstGeom prst="ellipse">
            <a:avLst/>
          </a:prstGeom>
          <a:solidFill>
            <a:srgbClr val="FFFFFF"/>
          </a:solidFill>
          <a:ln w="12700">
            <a:miter lim="400000"/>
          </a:ln>
        </p:spPr>
        <p:txBody>
          <a:bodyPr lIns="45719" rIns="45719" anchor="ctr"/>
          <a:lstStyle/>
          <a:p>
            <a:pPr defTabSz="457200">
              <a:defRPr>
                <a:solidFill>
                  <a:srgbClr val="FFFFFF"/>
                </a:solidFill>
              </a:defRPr>
            </a:pPr>
            <a:endParaRPr/>
          </a:p>
        </p:txBody>
      </p:sp>
      <p:sp>
        <p:nvSpPr>
          <p:cNvPr id="1520" name="Trombina…"/>
          <p:cNvSpPr txBox="1"/>
          <p:nvPr/>
        </p:nvSpPr>
        <p:spPr>
          <a:xfrm>
            <a:off x="7589838" y="4127500"/>
            <a:ext cx="1600201" cy="756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40000"/>
              </a:lnSpc>
              <a:spcBef>
                <a:spcPts val="700"/>
              </a:spcBef>
              <a:defRPr sz="1200">
                <a:solidFill>
                  <a:srgbClr val="FFFFFF"/>
                </a:solidFill>
              </a:defRPr>
            </a:pPr>
            <a:r>
              <a:t>Trombina</a:t>
            </a:r>
            <a:endParaRPr>
              <a:latin typeface="Arial"/>
              <a:ea typeface="Arial"/>
              <a:cs typeface="Arial"/>
              <a:sym typeface="Arial"/>
            </a:endParaRPr>
          </a:p>
          <a:p>
            <a:pPr defTabSz="457200">
              <a:lnSpc>
                <a:spcPct val="40000"/>
              </a:lnSpc>
              <a:spcBef>
                <a:spcPts val="700"/>
              </a:spcBef>
              <a:defRPr sz="1200">
                <a:solidFill>
                  <a:srgbClr val="FFFFFF"/>
                </a:solidFill>
              </a:defRPr>
            </a:pPr>
            <a:r>
              <a:t>Serotonina</a:t>
            </a:r>
            <a:endParaRPr>
              <a:latin typeface="Arial"/>
              <a:ea typeface="Arial"/>
              <a:cs typeface="Arial"/>
              <a:sym typeface="Arial"/>
            </a:endParaRPr>
          </a:p>
          <a:p>
            <a:pPr defTabSz="457200">
              <a:lnSpc>
                <a:spcPct val="40000"/>
              </a:lnSpc>
              <a:spcBef>
                <a:spcPts val="700"/>
              </a:spcBef>
              <a:defRPr sz="1200">
                <a:solidFill>
                  <a:srgbClr val="FFFFFF"/>
                </a:solidFill>
              </a:defRPr>
            </a:pPr>
            <a:r>
              <a:t>Epinefrina</a:t>
            </a:r>
            <a:endParaRPr>
              <a:latin typeface="Arial"/>
              <a:ea typeface="Arial"/>
              <a:cs typeface="Arial"/>
              <a:sym typeface="Arial"/>
            </a:endParaRPr>
          </a:p>
          <a:p>
            <a:pPr defTabSz="457200">
              <a:lnSpc>
                <a:spcPct val="40000"/>
              </a:lnSpc>
              <a:spcBef>
                <a:spcPts val="700"/>
              </a:spcBef>
              <a:defRPr sz="1200">
                <a:solidFill>
                  <a:srgbClr val="FFFFFF"/>
                </a:solidFill>
              </a:defRPr>
            </a:pPr>
            <a:r>
              <a:t>Collagene</a:t>
            </a:r>
          </a:p>
        </p:txBody>
      </p:sp>
      <p:grpSp>
        <p:nvGrpSpPr>
          <p:cNvPr id="1523" name="Gruppo"/>
          <p:cNvGrpSpPr/>
          <p:nvPr/>
        </p:nvGrpSpPr>
        <p:grpSpPr>
          <a:xfrm>
            <a:off x="3971630" y="2042666"/>
            <a:ext cx="635839" cy="612738"/>
            <a:chOff x="0" y="0"/>
            <a:chExt cx="635838" cy="612736"/>
          </a:xfrm>
        </p:grpSpPr>
        <p:sp>
          <p:nvSpPr>
            <p:cNvPr id="1521" name="Forma"/>
            <p:cNvSpPr/>
            <p:nvPr/>
          </p:nvSpPr>
          <p:spPr>
            <a:xfrm>
              <a:off x="0" y="-1"/>
              <a:ext cx="635839" cy="612738"/>
            </a:xfrm>
            <a:custGeom>
              <a:avLst/>
              <a:gdLst/>
              <a:ahLst/>
              <a:cxnLst>
                <a:cxn ang="0">
                  <a:pos x="wd2" y="hd2"/>
                </a:cxn>
                <a:cxn ang="5400000">
                  <a:pos x="wd2" y="hd2"/>
                </a:cxn>
                <a:cxn ang="10800000">
                  <a:pos x="wd2" y="hd2"/>
                </a:cxn>
                <a:cxn ang="16200000">
                  <a:pos x="wd2" y="hd2"/>
                </a:cxn>
              </a:cxnLst>
              <a:rect l="0" t="0" r="r" b="b"/>
              <a:pathLst>
                <a:path w="18916" h="18925" extrusionOk="0">
                  <a:moveTo>
                    <a:pt x="1082" y="14356"/>
                  </a:moveTo>
                  <a:cubicBezTo>
                    <a:pt x="-1342" y="9883"/>
                    <a:pt x="443" y="4067"/>
                    <a:pt x="5069" y="1365"/>
                  </a:cubicBezTo>
                  <a:cubicBezTo>
                    <a:pt x="9696" y="-1337"/>
                    <a:pt x="15411" y="98"/>
                    <a:pt x="17834" y="4570"/>
                  </a:cubicBezTo>
                  <a:cubicBezTo>
                    <a:pt x="20258" y="9043"/>
                    <a:pt x="18473" y="14859"/>
                    <a:pt x="13847" y="17561"/>
                  </a:cubicBezTo>
                  <a:cubicBezTo>
                    <a:pt x="9220" y="20263"/>
                    <a:pt x="3505" y="18828"/>
                    <a:pt x="1082" y="14356"/>
                  </a:cubicBezTo>
                  <a:close/>
                </a:path>
              </a:pathLst>
            </a:custGeom>
            <a:gradFill flip="none" rotWithShape="1">
              <a:gsLst>
                <a:gs pos="0">
                  <a:srgbClr val="FFFF00"/>
                </a:gs>
                <a:gs pos="100000">
                  <a:srgbClr val="FF66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22" name="ADP"/>
            <p:cNvSpPr txBox="1"/>
            <p:nvPr/>
          </p:nvSpPr>
          <p:spPr>
            <a:xfrm rot="20880460">
              <a:off x="86690" y="135430"/>
              <a:ext cx="495149"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defTabSz="457200">
                <a:defRPr>
                  <a:solidFill>
                    <a:srgbClr val="FFFFFF"/>
                  </a:solidFill>
                  <a:effectLst>
                    <a:outerShdw blurRad="38100" dist="38100" dir="2700000" rotWithShape="0">
                      <a:srgbClr val="FFFFFF"/>
                    </a:outerShdw>
                  </a:effectLst>
                </a:defRPr>
              </a:lvl1pPr>
            </a:lstStyle>
            <a:p>
              <a:r>
                <a:t>ADP</a:t>
              </a:r>
            </a:p>
          </p:txBody>
        </p:sp>
      </p:grpSp>
      <p:sp>
        <p:nvSpPr>
          <p:cNvPr id="1524" name="Linea"/>
          <p:cNvSpPr/>
          <p:nvPr/>
        </p:nvSpPr>
        <p:spPr>
          <a:xfrm flipH="1">
            <a:off x="5867400" y="4406900"/>
            <a:ext cx="762001" cy="1589"/>
          </a:xfrm>
          <a:prstGeom prst="line">
            <a:avLst/>
          </a:prstGeom>
          <a:ln w="19050">
            <a:solidFill>
              <a:srgbClr val="003366"/>
            </a:solidFill>
            <a:tailEnd type="triangle"/>
          </a:ln>
        </p:spPr>
        <p:txBody>
          <a:bodyPr lIns="45719" rIns="45719"/>
          <a:lstStyle/>
          <a:p>
            <a:endParaRPr/>
          </a:p>
        </p:txBody>
      </p:sp>
      <p:sp>
        <p:nvSpPr>
          <p:cNvPr id="1525" name="Linea"/>
          <p:cNvSpPr/>
          <p:nvPr/>
        </p:nvSpPr>
        <p:spPr>
          <a:xfrm>
            <a:off x="5165724" y="4559300"/>
            <a:ext cx="1589" cy="284164"/>
          </a:xfrm>
          <a:prstGeom prst="line">
            <a:avLst/>
          </a:prstGeom>
          <a:ln w="19050">
            <a:solidFill>
              <a:srgbClr val="003366"/>
            </a:solidFill>
            <a:tailEnd type="triangle"/>
          </a:ln>
        </p:spPr>
        <p:txBody>
          <a:bodyPr lIns="45719" rIns="45719"/>
          <a:lstStyle/>
          <a:p>
            <a:endParaRPr/>
          </a:p>
        </p:txBody>
      </p:sp>
      <p:sp>
        <p:nvSpPr>
          <p:cNvPr id="1526" name="Ovale"/>
          <p:cNvSpPr/>
          <p:nvPr/>
        </p:nvSpPr>
        <p:spPr>
          <a:xfrm rot="1690834">
            <a:off x="3803650" y="5214937"/>
            <a:ext cx="501650" cy="284163"/>
          </a:xfrm>
          <a:prstGeom prst="ellipse">
            <a:avLst/>
          </a:prstGeom>
          <a:solidFill>
            <a:srgbClr val="FFFFFF"/>
          </a:solidFill>
          <a:ln w="12700">
            <a:miter lim="400000"/>
          </a:ln>
        </p:spPr>
        <p:txBody>
          <a:bodyPr lIns="45719" rIns="45719" anchor="ctr"/>
          <a:lstStyle/>
          <a:p>
            <a:pPr defTabSz="457200">
              <a:defRPr>
                <a:solidFill>
                  <a:srgbClr val="FFFFFF"/>
                </a:solidFill>
              </a:defRPr>
            </a:pPr>
            <a:endParaRPr/>
          </a:p>
        </p:txBody>
      </p:sp>
      <p:sp>
        <p:nvSpPr>
          <p:cNvPr id="1527" name="Rettangolo"/>
          <p:cNvSpPr/>
          <p:nvPr/>
        </p:nvSpPr>
        <p:spPr>
          <a:xfrm>
            <a:off x="4495800" y="4148137"/>
            <a:ext cx="1295400" cy="355601"/>
          </a:xfrm>
          <a:prstGeom prst="rect">
            <a:avLst/>
          </a:prstGeom>
          <a:solidFill>
            <a:srgbClr val="04617B"/>
          </a:solidFill>
          <a:ln w="12700">
            <a:miter lim="400000"/>
          </a:ln>
          <a:effectLst>
            <a:outerShdw dist="17961" dir="2700000" rotWithShape="0">
              <a:srgbClr val="FFFFFF"/>
            </a:outerShdw>
          </a:effectLst>
        </p:spPr>
        <p:txBody>
          <a:bodyPr lIns="45719" rIns="45719" anchor="ctr"/>
          <a:lstStyle/>
          <a:p>
            <a:pPr defTabSz="457200">
              <a:defRPr>
                <a:solidFill>
                  <a:srgbClr val="FFFFFF"/>
                </a:solidFill>
              </a:defRPr>
            </a:pPr>
            <a:endParaRPr/>
          </a:p>
        </p:txBody>
      </p:sp>
      <p:sp>
        <p:nvSpPr>
          <p:cNvPr id="1528" name="Attivazione"/>
          <p:cNvSpPr txBox="1"/>
          <p:nvPr/>
        </p:nvSpPr>
        <p:spPr>
          <a:xfrm>
            <a:off x="4548187" y="4146550"/>
            <a:ext cx="1024495" cy="332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spcBef>
                <a:spcPts val="900"/>
              </a:spcBef>
              <a:defRPr sz="1600">
                <a:solidFill>
                  <a:srgbClr val="FFFFFF"/>
                </a:solidFill>
              </a:defRPr>
            </a:lvl1pPr>
          </a:lstStyle>
          <a:p>
            <a:r>
              <a:t>Attivazione</a:t>
            </a:r>
          </a:p>
        </p:txBody>
      </p:sp>
      <p:sp>
        <p:nvSpPr>
          <p:cNvPr id="1529" name="Linea"/>
          <p:cNvSpPr/>
          <p:nvPr/>
        </p:nvSpPr>
        <p:spPr>
          <a:xfrm flipH="1">
            <a:off x="3581399" y="4406900"/>
            <a:ext cx="838202" cy="1589"/>
          </a:xfrm>
          <a:prstGeom prst="line">
            <a:avLst/>
          </a:prstGeom>
          <a:ln w="19050">
            <a:solidFill>
              <a:srgbClr val="000080"/>
            </a:solidFill>
            <a:tailEnd type="triangle"/>
          </a:ln>
        </p:spPr>
        <p:txBody>
          <a:bodyPr lIns="45719" rIns="45719"/>
          <a:lstStyle/>
          <a:p>
            <a:endParaRPr/>
          </a:p>
        </p:txBody>
      </p:sp>
      <p:sp>
        <p:nvSpPr>
          <p:cNvPr id="1530" name="Linea"/>
          <p:cNvSpPr/>
          <p:nvPr/>
        </p:nvSpPr>
        <p:spPr>
          <a:xfrm>
            <a:off x="4664051" y="3436937"/>
            <a:ext cx="501674" cy="6413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9050">
            <a:solidFill>
              <a:srgbClr val="003366"/>
            </a:solidFill>
            <a:tailEnd type="triangle"/>
          </a:ln>
        </p:spPr>
        <p:txBody>
          <a:bodyPr lIns="45719" rIns="45719" anchor="ctr"/>
          <a:lstStyle/>
          <a:p>
            <a:pPr defTabSz="457200">
              <a:defRPr>
                <a:solidFill>
                  <a:srgbClr val="FFFFFF"/>
                </a:solidFill>
                <a:latin typeface="Arial"/>
                <a:ea typeface="Arial"/>
                <a:cs typeface="Arial"/>
                <a:sym typeface="Arial"/>
              </a:defRPr>
            </a:pPr>
            <a:endParaRPr/>
          </a:p>
        </p:txBody>
      </p:sp>
      <p:sp>
        <p:nvSpPr>
          <p:cNvPr id="1531" name="Linea"/>
          <p:cNvSpPr/>
          <p:nvPr/>
        </p:nvSpPr>
        <p:spPr>
          <a:xfrm flipH="1">
            <a:off x="5165725" y="3436937"/>
            <a:ext cx="503262" cy="6397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9050">
            <a:solidFill>
              <a:srgbClr val="003366"/>
            </a:solidFill>
            <a:tailEnd type="triangle"/>
          </a:ln>
        </p:spPr>
        <p:txBody>
          <a:bodyPr lIns="45719" rIns="45719" anchor="ctr"/>
          <a:lstStyle/>
          <a:p>
            <a:pPr defTabSz="457200">
              <a:defRPr>
                <a:solidFill>
                  <a:srgbClr val="FFFFFF"/>
                </a:solidFill>
                <a:latin typeface="Arial"/>
                <a:ea typeface="Arial"/>
                <a:cs typeface="Arial"/>
                <a:sym typeface="Arial"/>
              </a:defRPr>
            </a:pPr>
            <a:endParaRPr/>
          </a:p>
        </p:txBody>
      </p:sp>
      <p:sp>
        <p:nvSpPr>
          <p:cNvPr id="1532" name="Linea"/>
          <p:cNvSpPr/>
          <p:nvPr/>
        </p:nvSpPr>
        <p:spPr>
          <a:xfrm flipH="1">
            <a:off x="7162800" y="4559300"/>
            <a:ext cx="381001" cy="1589"/>
          </a:xfrm>
          <a:prstGeom prst="line">
            <a:avLst/>
          </a:prstGeom>
          <a:ln w="12700">
            <a:solidFill>
              <a:srgbClr val="000000"/>
            </a:solidFill>
            <a:tailEnd type="triangle"/>
          </a:ln>
        </p:spPr>
        <p:txBody>
          <a:bodyPr lIns="45719" rIns="45719"/>
          <a:lstStyle/>
          <a:p>
            <a:endParaRPr/>
          </a:p>
        </p:txBody>
      </p:sp>
      <p:grpSp>
        <p:nvGrpSpPr>
          <p:cNvPr id="1535" name="Gruppo"/>
          <p:cNvGrpSpPr/>
          <p:nvPr/>
        </p:nvGrpSpPr>
        <p:grpSpPr>
          <a:xfrm>
            <a:off x="5922373" y="2179334"/>
            <a:ext cx="861871" cy="628450"/>
            <a:chOff x="0" y="0"/>
            <a:chExt cx="861870" cy="628448"/>
          </a:xfrm>
        </p:grpSpPr>
        <p:sp>
          <p:nvSpPr>
            <p:cNvPr id="1533" name="Triangolo"/>
            <p:cNvSpPr/>
            <p:nvPr/>
          </p:nvSpPr>
          <p:spPr>
            <a:xfrm>
              <a:off x="72318" y="106261"/>
              <a:ext cx="789553" cy="5221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22"/>
                  </a:lnTo>
                  <a:lnTo>
                    <a:pt x="7296" y="21600"/>
                  </a:lnTo>
                  <a:close/>
                </a:path>
              </a:pathLst>
            </a:custGeom>
            <a:gradFill flip="none" rotWithShape="1">
              <a:gsLst>
                <a:gs pos="0">
                  <a:srgbClr val="FF00FF"/>
                </a:gs>
                <a:gs pos="100000">
                  <a:srgbClr val="5C005C"/>
                </a:gs>
              </a:gsLst>
              <a:lin ang="5400000" scaled="0"/>
            </a:gradFill>
            <a:ln w="12700" cap="flat">
              <a:noFill/>
              <a:miter lim="400000"/>
            </a:ln>
            <a:effectLst>
              <a:outerShdw dist="45791" dir="2021404" rotWithShape="0">
                <a:srgbClr val="000000"/>
              </a:outerShdw>
            </a:effectLst>
          </p:spPr>
          <p:txBody>
            <a:bodyPr wrap="square" lIns="45719" tIns="45719" rIns="45719" bIns="45719" numCol="1" anchor="ctr">
              <a:noAutofit/>
            </a:bodyPr>
            <a:lstStyle/>
            <a:p>
              <a:pPr defTabSz="457200">
                <a:defRPr>
                  <a:solidFill>
                    <a:srgbClr val="FFFFFF"/>
                  </a:solidFill>
                </a:defRPr>
              </a:pPr>
              <a:endParaRPr/>
            </a:p>
          </p:txBody>
        </p:sp>
        <p:sp>
          <p:nvSpPr>
            <p:cNvPr id="1534" name="TXA2"/>
            <p:cNvSpPr txBox="1"/>
            <p:nvPr/>
          </p:nvSpPr>
          <p:spPr>
            <a:xfrm rot="1276179">
              <a:off x="52756" y="105098"/>
              <a:ext cx="657234" cy="4142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defTabSz="457200">
                <a:defRPr>
                  <a:solidFill>
                    <a:srgbClr val="FFFFFF"/>
                  </a:solidFill>
                  <a:effectLst>
                    <a:outerShdw blurRad="38100" dist="38100" dir="2700000" rotWithShape="0">
                      <a:srgbClr val="04617B"/>
                    </a:outerShdw>
                  </a:effectLst>
                </a:defRPr>
              </a:pPr>
              <a:r>
                <a:t>TXA</a:t>
              </a:r>
              <a:r>
                <a:rPr baseline="-25000"/>
                <a:t>2</a:t>
              </a:r>
            </a:p>
          </p:txBody>
        </p:sp>
      </p:grpSp>
      <p:sp>
        <p:nvSpPr>
          <p:cNvPr id="1536" name="Linea"/>
          <p:cNvSpPr/>
          <p:nvPr/>
        </p:nvSpPr>
        <p:spPr>
          <a:xfrm flipH="1">
            <a:off x="4038600" y="4940300"/>
            <a:ext cx="304801" cy="1589"/>
          </a:xfrm>
          <a:prstGeom prst="line">
            <a:avLst/>
          </a:prstGeom>
          <a:ln w="19050">
            <a:solidFill>
              <a:srgbClr val="003366"/>
            </a:solidFill>
          </a:ln>
        </p:spPr>
        <p:txBody>
          <a:bodyPr lIns="45719" rIns="45719"/>
          <a:lstStyle/>
          <a:p>
            <a:endParaRPr/>
          </a:p>
        </p:txBody>
      </p:sp>
      <p:sp>
        <p:nvSpPr>
          <p:cNvPr id="1537" name="Linea"/>
          <p:cNvSpPr/>
          <p:nvPr/>
        </p:nvSpPr>
        <p:spPr>
          <a:xfrm>
            <a:off x="4038600" y="4940299"/>
            <a:ext cx="1589" cy="228602"/>
          </a:xfrm>
          <a:prstGeom prst="line">
            <a:avLst/>
          </a:prstGeom>
          <a:ln w="19050">
            <a:solidFill>
              <a:srgbClr val="003366"/>
            </a:solidFill>
            <a:tailEnd type="triangle"/>
          </a:ln>
        </p:spPr>
        <p:txBody>
          <a:bodyPr lIns="45719" rIns="45719"/>
          <a:lstStyle/>
          <a:p>
            <a:endParaRPr/>
          </a:p>
        </p:txBody>
      </p:sp>
      <p:sp>
        <p:nvSpPr>
          <p:cNvPr id="1538" name="Linea"/>
          <p:cNvSpPr/>
          <p:nvPr/>
        </p:nvSpPr>
        <p:spPr>
          <a:xfrm>
            <a:off x="5791200" y="4940300"/>
            <a:ext cx="304801" cy="1589"/>
          </a:xfrm>
          <a:prstGeom prst="line">
            <a:avLst/>
          </a:prstGeom>
          <a:ln w="19050">
            <a:solidFill>
              <a:srgbClr val="003366"/>
            </a:solidFill>
          </a:ln>
        </p:spPr>
        <p:txBody>
          <a:bodyPr lIns="45719" rIns="45719"/>
          <a:lstStyle/>
          <a:p>
            <a:endParaRPr/>
          </a:p>
        </p:txBody>
      </p:sp>
      <p:sp>
        <p:nvSpPr>
          <p:cNvPr id="1539" name="Linea"/>
          <p:cNvSpPr/>
          <p:nvPr/>
        </p:nvSpPr>
        <p:spPr>
          <a:xfrm>
            <a:off x="6096000" y="4940299"/>
            <a:ext cx="1589" cy="228602"/>
          </a:xfrm>
          <a:prstGeom prst="line">
            <a:avLst/>
          </a:prstGeom>
          <a:ln w="19050">
            <a:solidFill>
              <a:srgbClr val="003366"/>
            </a:solidFill>
            <a:tailEnd type="triangle"/>
          </a:ln>
        </p:spPr>
        <p:txBody>
          <a:bodyPr lIns="45719" rIns="45719"/>
          <a:lstStyle/>
          <a:p>
            <a:endParaRPr/>
          </a:p>
        </p:txBody>
      </p:sp>
      <p:sp>
        <p:nvSpPr>
          <p:cNvPr id="1540" name="Activated…"/>
          <p:cNvSpPr txBox="1"/>
          <p:nvPr/>
        </p:nvSpPr>
        <p:spPr>
          <a:xfrm>
            <a:off x="228600" y="1054100"/>
            <a:ext cx="977352" cy="663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spcBef>
                <a:spcPts val="100"/>
              </a:spcBef>
            </a:pPr>
            <a:r>
              <a:t>Activated</a:t>
            </a:r>
            <a:endParaRPr>
              <a:solidFill>
                <a:srgbClr val="FFFFFF"/>
              </a:solidFill>
              <a:latin typeface="Arial"/>
              <a:ea typeface="Arial"/>
              <a:cs typeface="Arial"/>
              <a:sym typeface="Arial"/>
            </a:endParaRPr>
          </a:p>
          <a:p>
            <a:pPr defTabSz="457200">
              <a:spcBef>
                <a:spcPts val="100"/>
              </a:spcBef>
            </a:pPr>
            <a:r>
              <a:t>Platelet</a:t>
            </a:r>
          </a:p>
        </p:txBody>
      </p:sp>
      <p:grpSp>
        <p:nvGrpSpPr>
          <p:cNvPr id="1545" name="Gruppo"/>
          <p:cNvGrpSpPr/>
          <p:nvPr/>
        </p:nvGrpSpPr>
        <p:grpSpPr>
          <a:xfrm>
            <a:off x="6705599" y="4178299"/>
            <a:ext cx="798514" cy="533402"/>
            <a:chOff x="0" y="0"/>
            <a:chExt cx="798512" cy="533400"/>
          </a:xfrm>
        </p:grpSpPr>
        <p:sp>
          <p:nvSpPr>
            <p:cNvPr id="1541" name="Rettangolo"/>
            <p:cNvSpPr/>
            <p:nvPr/>
          </p:nvSpPr>
          <p:spPr>
            <a:xfrm>
              <a:off x="142875" y="0"/>
              <a:ext cx="646113" cy="76200"/>
            </a:xfrm>
            <a:prstGeom prst="rect">
              <a:avLst/>
            </a:prstGeom>
            <a:solidFill>
              <a:srgbClr val="CC99FF"/>
            </a:soli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42" name="Forma"/>
            <p:cNvSpPr/>
            <p:nvPr/>
          </p:nvSpPr>
          <p:spPr>
            <a:xfrm rot="10800000">
              <a:off x="-1" y="0"/>
              <a:ext cx="358777" cy="533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CC99FF"/>
            </a:soli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43" name="Rettangolo"/>
            <p:cNvSpPr/>
            <p:nvPr/>
          </p:nvSpPr>
          <p:spPr>
            <a:xfrm>
              <a:off x="152400" y="228600"/>
              <a:ext cx="646113" cy="76200"/>
            </a:xfrm>
            <a:prstGeom prst="rect">
              <a:avLst/>
            </a:prstGeom>
            <a:solidFill>
              <a:srgbClr val="CC99FF"/>
            </a:soli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44" name="Rettangolo"/>
            <p:cNvSpPr/>
            <p:nvPr/>
          </p:nvSpPr>
          <p:spPr>
            <a:xfrm>
              <a:off x="152400" y="457200"/>
              <a:ext cx="646113" cy="76200"/>
            </a:xfrm>
            <a:prstGeom prst="rect">
              <a:avLst/>
            </a:prstGeom>
            <a:solidFill>
              <a:srgbClr val="CC99FF"/>
            </a:soli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grpSp>
      <p:sp>
        <p:nvSpPr>
          <p:cNvPr id="1546" name="Linea"/>
          <p:cNvSpPr/>
          <p:nvPr/>
        </p:nvSpPr>
        <p:spPr>
          <a:xfrm flipH="1">
            <a:off x="7162800" y="4330700"/>
            <a:ext cx="381001" cy="1589"/>
          </a:xfrm>
          <a:prstGeom prst="line">
            <a:avLst/>
          </a:prstGeom>
          <a:ln w="12700">
            <a:solidFill>
              <a:srgbClr val="000000"/>
            </a:solidFill>
            <a:tailEnd type="triangle"/>
          </a:ln>
        </p:spPr>
        <p:txBody>
          <a:bodyPr lIns="45719" rIns="45719"/>
          <a:lstStyle/>
          <a:p>
            <a:endParaRPr/>
          </a:p>
        </p:txBody>
      </p:sp>
      <p:grpSp>
        <p:nvGrpSpPr>
          <p:cNvPr id="1549" name="Gruppo"/>
          <p:cNvGrpSpPr/>
          <p:nvPr/>
        </p:nvGrpSpPr>
        <p:grpSpPr>
          <a:xfrm>
            <a:off x="5709636" y="2811400"/>
            <a:ext cx="736672" cy="829332"/>
            <a:chOff x="0" y="0"/>
            <a:chExt cx="736671" cy="829330"/>
          </a:xfrm>
        </p:grpSpPr>
        <p:sp>
          <p:nvSpPr>
            <p:cNvPr id="1547" name="Parentesi uncinate"/>
            <p:cNvSpPr/>
            <p:nvPr/>
          </p:nvSpPr>
          <p:spPr>
            <a:xfrm rot="6698431">
              <a:off x="41764" y="135207"/>
              <a:ext cx="653144" cy="533401"/>
            </a:xfrm>
            <a:prstGeom prst="chevron">
              <a:avLst>
                <a:gd name="adj" fmla="val 25000"/>
              </a:avLst>
            </a:prstGeom>
            <a:solidFill>
              <a:srgbClr val="FF00FF"/>
            </a:soli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48" name="Forma"/>
            <p:cNvSpPr/>
            <p:nvPr/>
          </p:nvSpPr>
          <p:spPr>
            <a:xfrm>
              <a:off x="27396" y="303553"/>
              <a:ext cx="588842" cy="525778"/>
            </a:xfrm>
            <a:custGeom>
              <a:avLst/>
              <a:gdLst/>
              <a:ahLst/>
              <a:cxnLst>
                <a:cxn ang="0">
                  <a:pos x="wd2" y="hd2"/>
                </a:cxn>
                <a:cxn ang="5400000">
                  <a:pos x="wd2" y="hd2"/>
                </a:cxn>
                <a:cxn ang="10800000">
                  <a:pos x="wd2" y="hd2"/>
                </a:cxn>
                <a:cxn ang="16200000">
                  <a:pos x="wd2" y="hd2"/>
                </a:cxn>
              </a:cxnLst>
              <a:rect l="0" t="0" r="r" b="b"/>
              <a:pathLst>
                <a:path w="20500" h="20374" extrusionOk="0">
                  <a:moveTo>
                    <a:pt x="20500" y="7623"/>
                  </a:moveTo>
                  <a:lnTo>
                    <a:pt x="17705" y="15464"/>
                  </a:lnTo>
                  <a:cubicBezTo>
                    <a:pt x="16161" y="19795"/>
                    <a:pt x="11046" y="21600"/>
                    <a:pt x="6279" y="19495"/>
                  </a:cubicBezTo>
                  <a:cubicBezTo>
                    <a:pt x="1513" y="17390"/>
                    <a:pt x="-1100" y="12173"/>
                    <a:pt x="444" y="7842"/>
                  </a:cubicBezTo>
                  <a:lnTo>
                    <a:pt x="3239" y="0"/>
                  </a:lnTo>
                  <a:close/>
                </a:path>
              </a:pathLst>
            </a:custGeom>
            <a:gradFill flip="none" rotWithShape="1">
              <a:gsLst>
                <a:gs pos="0">
                  <a:srgbClr val="FF00FF"/>
                </a:gs>
                <a:gs pos="100000">
                  <a:srgbClr val="760076"/>
                </a:gs>
              </a:gsLst>
              <a:lin ang="5400000" scaled="0"/>
            </a:gra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grpSp>
      <p:sp>
        <p:nvSpPr>
          <p:cNvPr id="1550" name="COX"/>
          <p:cNvSpPr txBox="1"/>
          <p:nvPr/>
        </p:nvSpPr>
        <p:spPr>
          <a:xfrm>
            <a:off x="5949950" y="3873500"/>
            <a:ext cx="486889"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spcBef>
                <a:spcPts val="1000"/>
              </a:spcBef>
              <a:defRPr>
                <a:solidFill>
                  <a:srgbClr val="FFFFFF"/>
                </a:solidFill>
                <a:effectLst>
                  <a:outerShdw blurRad="38100" dist="38100" dir="2700000" rotWithShape="0">
                    <a:srgbClr val="FFFFFF"/>
                  </a:outerShdw>
                </a:effectLst>
              </a:defRPr>
            </a:lvl1pPr>
          </a:lstStyle>
          <a:p>
            <a:r>
              <a:t>COX</a:t>
            </a:r>
          </a:p>
        </p:txBody>
      </p:sp>
      <p:grpSp>
        <p:nvGrpSpPr>
          <p:cNvPr id="1553" name="Gruppo"/>
          <p:cNvGrpSpPr/>
          <p:nvPr/>
        </p:nvGrpSpPr>
        <p:grpSpPr>
          <a:xfrm>
            <a:off x="3942629" y="2826289"/>
            <a:ext cx="655353" cy="815629"/>
            <a:chOff x="0" y="0"/>
            <a:chExt cx="655352" cy="815628"/>
          </a:xfrm>
        </p:grpSpPr>
        <p:sp>
          <p:nvSpPr>
            <p:cNvPr id="1551" name="Forma"/>
            <p:cNvSpPr/>
            <p:nvPr/>
          </p:nvSpPr>
          <p:spPr>
            <a:xfrm>
              <a:off x="0" y="0"/>
              <a:ext cx="636118" cy="627117"/>
            </a:xfrm>
            <a:custGeom>
              <a:avLst/>
              <a:gdLst/>
              <a:ahLst/>
              <a:cxnLst>
                <a:cxn ang="0">
                  <a:pos x="wd2" y="hd2"/>
                </a:cxn>
                <a:cxn ang="5400000">
                  <a:pos x="wd2" y="hd2"/>
                </a:cxn>
                <a:cxn ang="10800000">
                  <a:pos x="wd2" y="hd2"/>
                </a:cxn>
                <a:cxn ang="16200000">
                  <a:pos x="wd2" y="hd2"/>
                </a:cxn>
              </a:cxnLst>
              <a:rect l="0" t="0" r="r" b="b"/>
              <a:pathLst>
                <a:path w="21203" h="21109" extrusionOk="0">
                  <a:moveTo>
                    <a:pt x="3924" y="19621"/>
                  </a:moveTo>
                  <a:lnTo>
                    <a:pt x="0" y="4590"/>
                  </a:lnTo>
                  <a:cubicBezTo>
                    <a:pt x="433" y="6250"/>
                    <a:pt x="4645" y="6569"/>
                    <a:pt x="9406" y="5301"/>
                  </a:cubicBezTo>
                  <a:cubicBezTo>
                    <a:pt x="14168" y="4034"/>
                    <a:pt x="17676" y="1660"/>
                    <a:pt x="17243" y="0"/>
                  </a:cubicBezTo>
                  <a:lnTo>
                    <a:pt x="21167" y="15031"/>
                  </a:lnTo>
                  <a:cubicBezTo>
                    <a:pt x="21600" y="16691"/>
                    <a:pt x="18091" y="19065"/>
                    <a:pt x="13330" y="20332"/>
                  </a:cubicBezTo>
                  <a:cubicBezTo>
                    <a:pt x="8568" y="21600"/>
                    <a:pt x="4357" y="21282"/>
                    <a:pt x="3924" y="19621"/>
                  </a:cubicBezTo>
                  <a:close/>
                </a:path>
              </a:pathLst>
            </a:custGeom>
            <a:gradFill flip="none" rotWithShape="1">
              <a:gsLst>
                <a:gs pos="0">
                  <a:srgbClr val="FFFF00"/>
                </a:gs>
                <a:gs pos="100000">
                  <a:srgbClr val="FF6600"/>
                </a:gs>
              </a:gsLst>
              <a:lin ang="5400000" scaled="0"/>
            </a:gra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52" name="Forma"/>
            <p:cNvSpPr/>
            <p:nvPr/>
          </p:nvSpPr>
          <p:spPr>
            <a:xfrm>
              <a:off x="72309" y="271574"/>
              <a:ext cx="583044" cy="544055"/>
            </a:xfrm>
            <a:custGeom>
              <a:avLst/>
              <a:gdLst/>
              <a:ahLst/>
              <a:cxnLst>
                <a:cxn ang="0">
                  <a:pos x="wd2" y="hd2"/>
                </a:cxn>
                <a:cxn ang="5400000">
                  <a:pos x="wd2" y="hd2"/>
                </a:cxn>
                <a:cxn ang="10800000">
                  <a:pos x="wd2" y="hd2"/>
                </a:cxn>
                <a:cxn ang="16200000">
                  <a:pos x="wd2" y="hd2"/>
                </a:cxn>
              </a:cxnLst>
              <a:rect l="0" t="0" r="r" b="b"/>
              <a:pathLst>
                <a:path w="20682" h="20579" extrusionOk="0">
                  <a:moveTo>
                    <a:pt x="18353" y="0"/>
                  </a:moveTo>
                  <a:lnTo>
                    <a:pt x="20445" y="8896"/>
                  </a:lnTo>
                  <a:cubicBezTo>
                    <a:pt x="21600" y="13809"/>
                    <a:pt x="18428" y="18890"/>
                    <a:pt x="13360" y="20245"/>
                  </a:cubicBezTo>
                  <a:cubicBezTo>
                    <a:pt x="8292" y="21600"/>
                    <a:pt x="3247" y="18716"/>
                    <a:pt x="2092" y="13803"/>
                  </a:cubicBezTo>
                  <a:lnTo>
                    <a:pt x="0" y="4907"/>
                  </a:lnTo>
                  <a:close/>
                </a:path>
              </a:pathLst>
            </a:custGeom>
            <a:gradFill flip="none" rotWithShape="1">
              <a:gsLst>
                <a:gs pos="0">
                  <a:srgbClr val="FFCC00"/>
                </a:gs>
                <a:gs pos="100000">
                  <a:srgbClr val="FF3300"/>
                </a:gs>
              </a:gsLst>
              <a:lin ang="5400000" scaled="0"/>
            </a:gra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grpSp>
      <p:sp>
        <p:nvSpPr>
          <p:cNvPr id="1554" name="Linea"/>
          <p:cNvSpPr/>
          <p:nvPr/>
        </p:nvSpPr>
        <p:spPr>
          <a:xfrm flipV="1">
            <a:off x="3581361" y="3721100"/>
            <a:ext cx="838240" cy="685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9050">
            <a:solidFill>
              <a:srgbClr val="000080"/>
            </a:solidFill>
          </a:ln>
        </p:spPr>
        <p:txBody>
          <a:bodyPr lIns="45719" rIns="45719" anchor="ctr"/>
          <a:lstStyle/>
          <a:p>
            <a:pPr defTabSz="457200">
              <a:defRPr>
                <a:solidFill>
                  <a:srgbClr val="FFFFFF"/>
                </a:solidFill>
                <a:latin typeface="Arial"/>
                <a:ea typeface="Arial"/>
                <a:cs typeface="Arial"/>
                <a:sym typeface="Arial"/>
              </a:defRPr>
            </a:pPr>
            <a:endParaRPr/>
          </a:p>
        </p:txBody>
      </p:sp>
      <p:sp>
        <p:nvSpPr>
          <p:cNvPr id="1555" name="Rettangolo"/>
          <p:cNvSpPr/>
          <p:nvPr/>
        </p:nvSpPr>
        <p:spPr>
          <a:xfrm>
            <a:off x="4343400" y="4864100"/>
            <a:ext cx="1524000" cy="355600"/>
          </a:xfrm>
          <a:prstGeom prst="rect">
            <a:avLst/>
          </a:prstGeom>
          <a:solidFill>
            <a:srgbClr val="04617B"/>
          </a:solidFill>
          <a:ln w="12700">
            <a:miter lim="400000"/>
          </a:ln>
          <a:effectLst>
            <a:outerShdw dist="17961" dir="2700000" rotWithShape="0">
              <a:srgbClr val="FFFFFF"/>
            </a:outerShdw>
          </a:effectLst>
        </p:spPr>
        <p:txBody>
          <a:bodyPr lIns="45719" rIns="45719" anchor="ctr"/>
          <a:lstStyle/>
          <a:p>
            <a:pPr defTabSz="457200">
              <a:defRPr>
                <a:solidFill>
                  <a:srgbClr val="FFFFFF"/>
                </a:solidFill>
              </a:defRPr>
            </a:pPr>
            <a:endParaRPr/>
          </a:p>
        </p:txBody>
      </p:sp>
      <p:sp>
        <p:nvSpPr>
          <p:cNvPr id="1556" name="Degranulazione"/>
          <p:cNvSpPr txBox="1"/>
          <p:nvPr/>
        </p:nvSpPr>
        <p:spPr>
          <a:xfrm>
            <a:off x="4343400" y="4864100"/>
            <a:ext cx="1600200" cy="332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spcBef>
                <a:spcPts val="900"/>
              </a:spcBef>
              <a:defRPr sz="1600">
                <a:solidFill>
                  <a:srgbClr val="FFFFFF"/>
                </a:solidFill>
              </a:defRPr>
            </a:lvl1pPr>
          </a:lstStyle>
          <a:p>
            <a:r>
              <a:t>Degranulazione</a:t>
            </a:r>
          </a:p>
        </p:txBody>
      </p:sp>
      <p:grpSp>
        <p:nvGrpSpPr>
          <p:cNvPr id="1559" name="Gruppo"/>
          <p:cNvGrpSpPr/>
          <p:nvPr/>
        </p:nvGrpSpPr>
        <p:grpSpPr>
          <a:xfrm>
            <a:off x="1686647" y="1013874"/>
            <a:ext cx="606058" cy="439486"/>
            <a:chOff x="0" y="0"/>
            <a:chExt cx="606057" cy="439484"/>
          </a:xfrm>
        </p:grpSpPr>
        <p:sp>
          <p:nvSpPr>
            <p:cNvPr id="1557" name="Forma"/>
            <p:cNvSpPr/>
            <p:nvPr/>
          </p:nvSpPr>
          <p:spPr>
            <a:xfrm>
              <a:off x="137928" y="27893"/>
              <a:ext cx="468130" cy="411592"/>
            </a:xfrm>
            <a:custGeom>
              <a:avLst/>
              <a:gdLst/>
              <a:ahLst/>
              <a:cxnLst>
                <a:cxn ang="0">
                  <a:pos x="wd2" y="hd2"/>
                </a:cxn>
                <a:cxn ang="5400000">
                  <a:pos x="wd2" y="hd2"/>
                </a:cxn>
                <a:cxn ang="10800000">
                  <a:pos x="wd2" y="hd2"/>
                </a:cxn>
                <a:cxn ang="16200000">
                  <a:pos x="wd2" y="hd2"/>
                </a:cxn>
              </a:cxnLst>
              <a:rect l="0" t="0" r="r" b="b"/>
              <a:pathLst>
                <a:path w="21119" h="21021" extrusionOk="0">
                  <a:moveTo>
                    <a:pt x="6204" y="105"/>
                  </a:moveTo>
                  <a:lnTo>
                    <a:pt x="21119" y="6298"/>
                  </a:lnTo>
                  <a:cubicBezTo>
                    <a:pt x="19472" y="5614"/>
                    <a:pt x="17068" y="8355"/>
                    <a:pt x="15751" y="12421"/>
                  </a:cubicBezTo>
                  <a:cubicBezTo>
                    <a:pt x="14434" y="16487"/>
                    <a:pt x="14701" y="20337"/>
                    <a:pt x="16349" y="21021"/>
                  </a:cubicBezTo>
                  <a:lnTo>
                    <a:pt x="1434" y="14828"/>
                  </a:lnTo>
                  <a:cubicBezTo>
                    <a:pt x="-213" y="14144"/>
                    <a:pt x="-481" y="10294"/>
                    <a:pt x="836" y="6228"/>
                  </a:cubicBezTo>
                  <a:cubicBezTo>
                    <a:pt x="2154" y="2162"/>
                    <a:pt x="4557" y="-579"/>
                    <a:pt x="6204" y="105"/>
                  </a:cubicBezTo>
                  <a:close/>
                </a:path>
              </a:pathLst>
            </a:custGeom>
            <a:gradFill flip="none" rotWithShape="1">
              <a:gsLst>
                <a:gs pos="0">
                  <a:srgbClr val="FFFF00"/>
                </a:gs>
                <a:gs pos="100000">
                  <a:srgbClr val="FF6600"/>
                </a:gs>
              </a:gsLst>
              <a:lin ang="5400000" scaled="0"/>
            </a:gra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58" name="Forma"/>
            <p:cNvSpPr/>
            <p:nvPr/>
          </p:nvSpPr>
          <p:spPr>
            <a:xfrm>
              <a:off x="0" y="0"/>
              <a:ext cx="408435" cy="366312"/>
            </a:xfrm>
            <a:custGeom>
              <a:avLst/>
              <a:gdLst/>
              <a:ahLst/>
              <a:cxnLst>
                <a:cxn ang="0">
                  <a:pos x="wd2" y="hd2"/>
                </a:cxn>
                <a:cxn ang="5400000">
                  <a:pos x="wd2" y="hd2"/>
                </a:cxn>
                <a:cxn ang="10800000">
                  <a:pos x="wd2" y="hd2"/>
                </a:cxn>
                <a:cxn ang="16200000">
                  <a:pos x="wd2" y="hd2"/>
                </a:cxn>
              </a:cxnLst>
              <a:rect l="0" t="0" r="r" b="b"/>
              <a:pathLst>
                <a:path w="20513" h="20382" extrusionOk="0">
                  <a:moveTo>
                    <a:pt x="15044" y="20382"/>
                  </a:moveTo>
                  <a:lnTo>
                    <a:pt x="6367" y="16723"/>
                  </a:lnTo>
                  <a:cubicBezTo>
                    <a:pt x="1574" y="14703"/>
                    <a:pt x="-1087" y="9501"/>
                    <a:pt x="423" y="5104"/>
                  </a:cubicBezTo>
                  <a:cubicBezTo>
                    <a:pt x="1933" y="708"/>
                    <a:pt x="7043" y="-1218"/>
                    <a:pt x="11835" y="803"/>
                  </a:cubicBezTo>
                  <a:lnTo>
                    <a:pt x="20513" y="4461"/>
                  </a:lnTo>
                  <a:close/>
                </a:path>
              </a:pathLst>
            </a:custGeom>
            <a:gradFill flip="none" rotWithShape="1">
              <a:gsLst>
                <a:gs pos="0">
                  <a:srgbClr val="FFCC00"/>
                </a:gs>
                <a:gs pos="100000">
                  <a:srgbClr val="FF3300"/>
                </a:gs>
              </a:gsLst>
              <a:lin ang="5400000" scaled="0"/>
            </a:gra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grpSp>
      <p:grpSp>
        <p:nvGrpSpPr>
          <p:cNvPr id="1564" name="Gruppo"/>
          <p:cNvGrpSpPr/>
          <p:nvPr/>
        </p:nvGrpSpPr>
        <p:grpSpPr>
          <a:xfrm>
            <a:off x="439368" y="2318730"/>
            <a:ext cx="490316" cy="610816"/>
            <a:chOff x="0" y="0"/>
            <a:chExt cx="490315" cy="610814"/>
          </a:xfrm>
        </p:grpSpPr>
        <p:sp>
          <p:nvSpPr>
            <p:cNvPr id="1560" name="Rettangolo"/>
            <p:cNvSpPr/>
            <p:nvPr/>
          </p:nvSpPr>
          <p:spPr>
            <a:xfrm rot="3983914">
              <a:off x="168166" y="272148"/>
              <a:ext cx="431599" cy="43543"/>
            </a:xfrm>
            <a:prstGeom prst="rect">
              <a:avLst/>
            </a:prstGeom>
            <a:solidFill>
              <a:srgbClr val="CC99FF"/>
            </a:soli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61" name="Forma"/>
            <p:cNvSpPr/>
            <p:nvPr/>
          </p:nvSpPr>
          <p:spPr>
            <a:xfrm rot="14783914">
              <a:off x="67799" y="18422"/>
              <a:ext cx="239659" cy="304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CC99FF"/>
            </a:soli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62" name="Rettangolo"/>
            <p:cNvSpPr/>
            <p:nvPr/>
          </p:nvSpPr>
          <p:spPr>
            <a:xfrm rot="3983914">
              <a:off x="51011" y="330279"/>
              <a:ext cx="431599" cy="43543"/>
            </a:xfrm>
            <a:prstGeom prst="rect">
              <a:avLst/>
            </a:prstGeom>
            <a:solidFill>
              <a:srgbClr val="CC99FF"/>
            </a:soli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sp>
          <p:nvSpPr>
            <p:cNvPr id="1563" name="Rettangolo"/>
            <p:cNvSpPr/>
            <p:nvPr/>
          </p:nvSpPr>
          <p:spPr>
            <a:xfrm rot="3983914">
              <a:off x="-68691" y="382579"/>
              <a:ext cx="431599" cy="43543"/>
            </a:xfrm>
            <a:prstGeom prst="rect">
              <a:avLst/>
            </a:prstGeom>
            <a:solidFill>
              <a:srgbClr val="CC99FF"/>
            </a:solidFill>
            <a:ln w="12700" cap="flat">
              <a:noFill/>
              <a:miter lim="400000"/>
            </a:ln>
            <a:effectLst/>
          </p:spPr>
          <p:txBody>
            <a:bodyPr wrap="square" lIns="45719" tIns="45719" rIns="45719" bIns="45719" numCol="1" anchor="ctr">
              <a:noAutofit/>
            </a:bodyPr>
            <a:lstStyle/>
            <a:p>
              <a:pPr defTabSz="457200">
                <a:defRPr>
                  <a:solidFill>
                    <a:srgbClr val="FFFFFF"/>
                  </a:solidFill>
                </a:defRPr>
              </a:pPr>
              <a:endParaRPr/>
            </a:p>
          </p:txBody>
        </p:sp>
      </p:grpSp>
      <p:sp>
        <p:nvSpPr>
          <p:cNvPr id="1565" name="Linea"/>
          <p:cNvSpPr/>
          <p:nvPr/>
        </p:nvSpPr>
        <p:spPr>
          <a:xfrm>
            <a:off x="5867400" y="2654300"/>
            <a:ext cx="1144990" cy="1524000"/>
          </a:xfrm>
          <a:custGeom>
            <a:avLst/>
            <a:gdLst/>
            <a:ahLst/>
            <a:cxnLst>
              <a:cxn ang="0">
                <a:pos x="wd2" y="hd2"/>
              </a:cxn>
              <a:cxn ang="5400000">
                <a:pos x="wd2" y="hd2"/>
              </a:cxn>
              <a:cxn ang="10800000">
                <a:pos x="wd2" y="hd2"/>
              </a:cxn>
              <a:cxn ang="16200000">
                <a:pos x="wd2" y="hd2"/>
              </a:cxn>
            </a:cxnLst>
            <a:rect l="0" t="0" r="r" b="b"/>
            <a:pathLst>
              <a:path w="21400" h="21600" extrusionOk="0">
                <a:moveTo>
                  <a:pt x="0" y="21600"/>
                </a:moveTo>
                <a:cubicBezTo>
                  <a:pt x="4154" y="21060"/>
                  <a:pt x="8308" y="20520"/>
                  <a:pt x="11393" y="19440"/>
                </a:cubicBezTo>
                <a:cubicBezTo>
                  <a:pt x="14479" y="18360"/>
                  <a:pt x="16853" y="16920"/>
                  <a:pt x="18514" y="15120"/>
                </a:cubicBezTo>
                <a:cubicBezTo>
                  <a:pt x="20176" y="13320"/>
                  <a:pt x="21125" y="10620"/>
                  <a:pt x="21363" y="8640"/>
                </a:cubicBezTo>
                <a:cubicBezTo>
                  <a:pt x="21600" y="6660"/>
                  <a:pt x="20651" y="4680"/>
                  <a:pt x="19938" y="3240"/>
                </a:cubicBezTo>
                <a:cubicBezTo>
                  <a:pt x="19226" y="1800"/>
                  <a:pt x="18158" y="900"/>
                  <a:pt x="17090" y="0"/>
                </a:cubicBezTo>
              </a:path>
            </a:pathLst>
          </a:custGeom>
          <a:ln>
            <a:solidFill>
              <a:srgbClr val="000000"/>
            </a:solidFill>
            <a:tailEnd type="triangle"/>
          </a:ln>
        </p:spPr>
        <p:txBody>
          <a:bodyPr lIns="45719" rIns="45719" anchor="ctr"/>
          <a:lstStyle/>
          <a:p>
            <a:pPr defTabSz="457200">
              <a:defRPr>
                <a:solidFill>
                  <a:srgbClr val="FFFFFF"/>
                </a:solidFill>
                <a:latin typeface="Arial"/>
                <a:ea typeface="Arial"/>
                <a:cs typeface="Arial"/>
                <a:sym typeface="Arial"/>
              </a:defRPr>
            </a:pPr>
            <a:endParaRPr/>
          </a:p>
        </p:txBody>
      </p:sp>
      <p:grpSp>
        <p:nvGrpSpPr>
          <p:cNvPr id="1571" name="Gruppo"/>
          <p:cNvGrpSpPr/>
          <p:nvPr/>
        </p:nvGrpSpPr>
        <p:grpSpPr>
          <a:xfrm>
            <a:off x="6542589" y="2806700"/>
            <a:ext cx="2296611" cy="1103508"/>
            <a:chOff x="0" y="0"/>
            <a:chExt cx="2296609" cy="1103507"/>
          </a:xfrm>
        </p:grpSpPr>
        <p:grpSp>
          <p:nvGrpSpPr>
            <p:cNvPr id="1568" name="Gruppo"/>
            <p:cNvGrpSpPr/>
            <p:nvPr/>
          </p:nvGrpSpPr>
          <p:grpSpPr>
            <a:xfrm>
              <a:off x="1229810" y="-1"/>
              <a:ext cx="1066800" cy="462917"/>
              <a:chOff x="0" y="0"/>
              <a:chExt cx="1066798" cy="462915"/>
            </a:xfrm>
          </p:grpSpPr>
          <p:sp>
            <p:nvSpPr>
              <p:cNvPr id="1566" name="Rettangolo"/>
              <p:cNvSpPr/>
              <p:nvPr/>
            </p:nvSpPr>
            <p:spPr>
              <a:xfrm>
                <a:off x="0" y="0"/>
                <a:ext cx="1066799" cy="400050"/>
              </a:xfrm>
              <a:prstGeom prst="rect">
                <a:avLst/>
              </a:prstGeom>
              <a:solidFill>
                <a:srgbClr val="FF0000"/>
              </a:solidFill>
              <a:ln w="12700" cap="flat">
                <a:noFill/>
                <a:miter lim="400000"/>
              </a:ln>
              <a:effectLst>
                <a:outerShdw dist="35921" dir="2700000" rotWithShape="0">
                  <a:srgbClr val="85DFD0"/>
                </a:outerShdw>
              </a:effectLst>
            </p:spPr>
            <p:txBody>
              <a:bodyPr wrap="square" lIns="45719" tIns="45719" rIns="45719" bIns="45719" numCol="1" anchor="ctr">
                <a:noAutofit/>
              </a:bodyPr>
              <a:lstStyle/>
              <a:p>
                <a:pPr defTabSz="457200">
                  <a:defRPr>
                    <a:solidFill>
                      <a:srgbClr val="FFFFFF"/>
                    </a:solidFill>
                  </a:defRPr>
                </a:pPr>
                <a:endParaRPr/>
              </a:p>
            </p:txBody>
          </p:sp>
          <p:sp>
            <p:nvSpPr>
              <p:cNvPr id="1567" name="Aspirina"/>
              <p:cNvSpPr txBox="1"/>
              <p:nvPr/>
            </p:nvSpPr>
            <p:spPr>
              <a:xfrm>
                <a:off x="0" y="66675"/>
                <a:ext cx="1066799" cy="396240"/>
              </a:xfrm>
              <a:prstGeom prst="rect">
                <a:avLst/>
              </a:prstGeom>
              <a:solidFill>
                <a:srgbClr val="FF66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lnSpc>
                    <a:spcPct val="70000"/>
                  </a:lnSpc>
                  <a:spcBef>
                    <a:spcPts val="1200"/>
                  </a:spcBef>
                  <a:defRPr sz="2000"/>
                </a:lvl1pPr>
              </a:lstStyle>
              <a:p>
                <a:r>
                  <a:t>Aspirina</a:t>
                </a:r>
              </a:p>
            </p:txBody>
          </p:sp>
        </p:grpSp>
        <p:sp>
          <p:nvSpPr>
            <p:cNvPr id="1569" name="Forma"/>
            <p:cNvSpPr/>
            <p:nvPr/>
          </p:nvSpPr>
          <p:spPr>
            <a:xfrm rot="20856021">
              <a:off x="24898" y="794543"/>
              <a:ext cx="371475" cy="272257"/>
            </a:xfrm>
            <a:custGeom>
              <a:avLst/>
              <a:gdLst/>
              <a:ahLst/>
              <a:cxnLst>
                <a:cxn ang="0">
                  <a:pos x="wd2" y="hd2"/>
                </a:cxn>
                <a:cxn ang="5400000">
                  <a:pos x="wd2" y="hd2"/>
                </a:cxn>
                <a:cxn ang="10800000">
                  <a:pos x="wd2" y="hd2"/>
                </a:cxn>
                <a:cxn ang="16200000">
                  <a:pos x="wd2" y="hd2"/>
                </a:cxn>
              </a:cxnLst>
              <a:rect l="0" t="0" r="r" b="b"/>
              <a:pathLst>
                <a:path w="21600" h="21600" extrusionOk="0">
                  <a:moveTo>
                    <a:pt x="3163" y="3163"/>
                  </a:moveTo>
                  <a:lnTo>
                    <a:pt x="18437" y="18437"/>
                  </a:lnTo>
                  <a:moveTo>
                    <a:pt x="18437" y="3163"/>
                  </a:moveTo>
                  <a:lnTo>
                    <a:pt x="3163" y="18437"/>
                  </a:ln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38100" cap="flat">
              <a:solidFill>
                <a:srgbClr val="FF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70" name="Linea"/>
            <p:cNvSpPr/>
            <p:nvPr/>
          </p:nvSpPr>
          <p:spPr>
            <a:xfrm flipH="1">
              <a:off x="391611" y="466725"/>
              <a:ext cx="838200" cy="333375"/>
            </a:xfrm>
            <a:prstGeom prst="line">
              <a:avLst/>
            </a:prstGeom>
            <a:noFill/>
            <a:ln w="25400" cap="flat">
              <a:solidFill>
                <a:srgbClr val="FF0000"/>
              </a:solidFill>
              <a:prstDash val="solid"/>
              <a:round/>
              <a:tailEnd type="triangle" w="med" len="med"/>
            </a:ln>
            <a:effectLst/>
          </p:spPr>
          <p:txBody>
            <a:bodyPr wrap="square" lIns="45719" tIns="45719" rIns="45719" bIns="45719" numCol="1" anchor="t">
              <a:noAutofit/>
            </a:bodyPr>
            <a:lstStyle/>
            <a:p>
              <a:endParaRPr/>
            </a:p>
          </p:txBody>
        </p:sp>
      </p:grpSp>
      <p:sp>
        <p:nvSpPr>
          <p:cNvPr id="1572" name="Linea"/>
          <p:cNvSpPr/>
          <p:nvPr/>
        </p:nvSpPr>
        <p:spPr>
          <a:xfrm flipH="1">
            <a:off x="7010400" y="2349500"/>
            <a:ext cx="609629"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a:solidFill>
              <a:srgbClr val="000000"/>
            </a:solidFill>
            <a:prstDash val="dash"/>
            <a:headEnd type="triangle"/>
          </a:ln>
        </p:spPr>
        <p:txBody>
          <a:bodyPr lIns="45719" rIns="45719" anchor="ctr"/>
          <a:lstStyle/>
          <a:p>
            <a:pPr defTabSz="457200">
              <a:defRPr>
                <a:solidFill>
                  <a:srgbClr val="FFFFFF"/>
                </a:solidFill>
                <a:latin typeface="Arial"/>
                <a:ea typeface="Arial"/>
                <a:cs typeface="Arial"/>
                <a:sym typeface="Arial"/>
              </a:defRPr>
            </a:pPr>
            <a:endParaRPr/>
          </a:p>
        </p:txBody>
      </p:sp>
      <p:sp>
        <p:nvSpPr>
          <p:cNvPr id="1573" name="α"/>
          <p:cNvSpPr txBox="1"/>
          <p:nvPr/>
        </p:nvSpPr>
        <p:spPr>
          <a:xfrm>
            <a:off x="3733800" y="4635500"/>
            <a:ext cx="304800" cy="34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spcBef>
                <a:spcPts val="1200"/>
              </a:spcBef>
              <a:defRPr sz="2000">
                <a:solidFill>
                  <a:srgbClr val="00FF00"/>
                </a:solidFill>
                <a:effectLst>
                  <a:outerShdw blurRad="38100" dist="38100" dir="2700000" rotWithShape="0">
                    <a:srgbClr val="FFFFFF"/>
                  </a:outerShdw>
                </a:effectLst>
                <a:latin typeface="Symbol"/>
                <a:ea typeface="Symbol"/>
                <a:cs typeface="Symbol"/>
                <a:sym typeface="Symbol"/>
              </a:defRPr>
            </a:lvl1pPr>
          </a:lstStyle>
          <a:p>
            <a:pPr>
              <a:defRPr>
                <a:latin typeface="+mj-lt"/>
                <a:ea typeface="+mj-ea"/>
                <a:cs typeface="+mj-cs"/>
                <a:sym typeface="Calibri"/>
              </a:defRPr>
            </a:pPr>
            <a:r>
              <a:rPr>
                <a:latin typeface="Symbol"/>
                <a:ea typeface="Symbol"/>
                <a:cs typeface="Symbol"/>
                <a:sym typeface="Symbol"/>
              </a:rPr>
              <a:t>a</a:t>
            </a:r>
          </a:p>
        </p:txBody>
      </p:sp>
      <p:sp>
        <p:nvSpPr>
          <p:cNvPr id="1574" name="δ"/>
          <p:cNvSpPr txBox="1"/>
          <p:nvPr/>
        </p:nvSpPr>
        <p:spPr>
          <a:xfrm>
            <a:off x="6096000" y="4711700"/>
            <a:ext cx="304800" cy="34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spcBef>
                <a:spcPts val="1200"/>
              </a:spcBef>
              <a:defRPr sz="2000">
                <a:solidFill>
                  <a:srgbClr val="00FF00"/>
                </a:solidFill>
                <a:effectLst>
                  <a:outerShdw blurRad="38100" dist="38100" dir="2700000" rotWithShape="0">
                    <a:srgbClr val="FFFFFF"/>
                  </a:outerShdw>
                </a:effectLst>
                <a:latin typeface="Symbol"/>
                <a:ea typeface="Symbol"/>
                <a:cs typeface="Symbol"/>
                <a:sym typeface="Symbol"/>
              </a:defRPr>
            </a:lvl1pPr>
          </a:lstStyle>
          <a:p>
            <a:pPr>
              <a:defRPr>
                <a:latin typeface="+mj-lt"/>
                <a:ea typeface="+mj-ea"/>
                <a:cs typeface="+mj-cs"/>
                <a:sym typeface="Calibri"/>
              </a:defRPr>
            </a:pPr>
            <a:r>
              <a:rPr>
                <a:latin typeface="Symbol"/>
                <a:ea typeface="Symbol"/>
                <a:cs typeface="Symbol"/>
                <a:sym typeface="Symbol"/>
              </a:rPr>
              <a:t>d</a:t>
            </a:r>
          </a:p>
        </p:txBody>
      </p:sp>
      <p:sp>
        <p:nvSpPr>
          <p:cNvPr id="1575" name="Recettore…"/>
          <p:cNvSpPr txBox="1"/>
          <p:nvPr/>
        </p:nvSpPr>
        <p:spPr>
          <a:xfrm>
            <a:off x="2027505" y="4864100"/>
            <a:ext cx="1059915" cy="1300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spcBef>
                <a:spcPts val="900"/>
              </a:spcBef>
              <a:defRPr sz="1600">
                <a:solidFill>
                  <a:srgbClr val="FFFFFF"/>
                </a:solidFill>
              </a:defRPr>
            </a:pPr>
            <a:r>
              <a:t>Recettore</a:t>
            </a:r>
            <a:endParaRPr>
              <a:latin typeface="Arial"/>
              <a:ea typeface="Arial"/>
              <a:cs typeface="Arial"/>
              <a:sym typeface="Arial"/>
            </a:endParaRPr>
          </a:p>
          <a:p>
            <a:pPr algn="ctr" defTabSz="457200">
              <a:spcBef>
                <a:spcPts val="900"/>
              </a:spcBef>
              <a:defRPr sz="1600">
                <a:solidFill>
                  <a:srgbClr val="FFFFFF"/>
                </a:solidFill>
              </a:defRPr>
            </a:pPr>
            <a:r>
              <a:t>Gp IIb/IIIa </a:t>
            </a:r>
            <a:endParaRPr>
              <a:latin typeface="Arial"/>
              <a:ea typeface="Arial"/>
              <a:cs typeface="Arial"/>
              <a:sym typeface="Arial"/>
            </a:endParaRPr>
          </a:p>
          <a:p>
            <a:pPr algn="ctr" defTabSz="457200">
              <a:spcBef>
                <a:spcPts val="900"/>
              </a:spcBef>
              <a:defRPr sz="1600">
                <a:solidFill>
                  <a:srgbClr val="FFFFFF"/>
                </a:solidFill>
              </a:defRPr>
            </a:pPr>
            <a:r>
              <a:t>per il</a:t>
            </a:r>
            <a:endParaRPr>
              <a:latin typeface="Arial"/>
              <a:ea typeface="Arial"/>
              <a:cs typeface="Arial"/>
              <a:sym typeface="Arial"/>
            </a:endParaRPr>
          </a:p>
          <a:p>
            <a:pPr algn="ctr" defTabSz="457200">
              <a:defRPr sz="1600">
                <a:solidFill>
                  <a:srgbClr val="FFFFFF"/>
                </a:solidFill>
              </a:defRPr>
            </a:pPr>
            <a:r>
              <a:t>fibrinogeno</a:t>
            </a:r>
          </a:p>
        </p:txBody>
      </p:sp>
      <p:sp>
        <p:nvSpPr>
          <p:cNvPr id="1576" name="Linea"/>
          <p:cNvSpPr/>
          <p:nvPr/>
        </p:nvSpPr>
        <p:spPr>
          <a:xfrm flipV="1">
            <a:off x="2857500" y="4635499"/>
            <a:ext cx="266701" cy="314327"/>
          </a:xfrm>
          <a:prstGeom prst="line">
            <a:avLst/>
          </a:prstGeom>
          <a:ln>
            <a:solidFill>
              <a:srgbClr val="000000"/>
            </a:solidFill>
          </a:ln>
        </p:spPr>
        <p:txBody>
          <a:bodyPr lIns="45719" rIns="45719"/>
          <a:lstStyle/>
          <a:p>
            <a:endParaRPr/>
          </a:p>
        </p:txBody>
      </p:sp>
      <p:sp>
        <p:nvSpPr>
          <p:cNvPr id="1577" name="Alle altre piastrine"/>
          <p:cNvSpPr txBox="1"/>
          <p:nvPr/>
        </p:nvSpPr>
        <p:spPr>
          <a:xfrm>
            <a:off x="7620000" y="2133600"/>
            <a:ext cx="1422274" cy="307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spcBef>
                <a:spcPts val="800"/>
              </a:spcBef>
              <a:defRPr sz="1400">
                <a:solidFill>
                  <a:srgbClr val="FFFFFF"/>
                </a:solidFill>
              </a:defRPr>
            </a:lvl1pPr>
          </a:lstStyle>
          <a:p>
            <a:r>
              <a:t>Alle altre piastrine</a:t>
            </a:r>
          </a:p>
        </p:txBody>
      </p:sp>
      <p:sp>
        <p:nvSpPr>
          <p:cNvPr id="1578" name="Clopidogrel…"/>
          <p:cNvSpPr txBox="1"/>
          <p:nvPr/>
        </p:nvSpPr>
        <p:spPr>
          <a:xfrm>
            <a:off x="3200400" y="1054100"/>
            <a:ext cx="1600200" cy="1036320"/>
          </a:xfrm>
          <a:prstGeom prst="rect">
            <a:avLst/>
          </a:prstGeom>
          <a:solidFill>
            <a:srgbClr val="FF66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70000"/>
              </a:lnSpc>
              <a:spcBef>
                <a:spcPts val="1000"/>
              </a:spcBef>
            </a:pPr>
            <a:r>
              <a:t>Clopidogrel</a:t>
            </a:r>
          </a:p>
          <a:p>
            <a:pPr defTabSz="457200">
              <a:lnSpc>
                <a:spcPct val="70000"/>
              </a:lnSpc>
              <a:spcBef>
                <a:spcPts val="1000"/>
              </a:spcBef>
            </a:pPr>
            <a:r>
              <a:t>Prasugrel</a:t>
            </a:r>
          </a:p>
          <a:p>
            <a:pPr defTabSz="457200">
              <a:lnSpc>
                <a:spcPct val="70000"/>
              </a:lnSpc>
              <a:spcBef>
                <a:spcPts val="1000"/>
              </a:spcBef>
            </a:pPr>
            <a:r>
              <a:t>Ticagrelor</a:t>
            </a:r>
          </a:p>
        </p:txBody>
      </p:sp>
      <p:grpSp>
        <p:nvGrpSpPr>
          <p:cNvPr id="1581" name="Gruppo"/>
          <p:cNvGrpSpPr/>
          <p:nvPr/>
        </p:nvGrpSpPr>
        <p:grpSpPr>
          <a:xfrm>
            <a:off x="2663099" y="1545420"/>
            <a:ext cx="1704902" cy="1527197"/>
            <a:chOff x="0" y="0"/>
            <a:chExt cx="1704901" cy="1527196"/>
          </a:xfrm>
        </p:grpSpPr>
        <p:sp>
          <p:nvSpPr>
            <p:cNvPr id="1579" name="Forma"/>
            <p:cNvSpPr/>
            <p:nvPr/>
          </p:nvSpPr>
          <p:spPr>
            <a:xfrm rot="20698114" flipH="1">
              <a:off x="1311460" y="940345"/>
              <a:ext cx="339971" cy="457201"/>
            </a:xfrm>
            <a:custGeom>
              <a:avLst/>
              <a:gdLst/>
              <a:ahLst/>
              <a:cxnLst>
                <a:cxn ang="0">
                  <a:pos x="wd2" y="hd2"/>
                </a:cxn>
                <a:cxn ang="5400000">
                  <a:pos x="wd2" y="hd2"/>
                </a:cxn>
                <a:cxn ang="10800000">
                  <a:pos x="wd2" y="hd2"/>
                </a:cxn>
                <a:cxn ang="16200000">
                  <a:pos x="wd2" y="hd2"/>
                </a:cxn>
              </a:cxnLst>
              <a:rect l="0" t="0" r="r" b="b"/>
              <a:pathLst>
                <a:path w="21600" h="21600" extrusionOk="0">
                  <a:moveTo>
                    <a:pt x="3163" y="3163"/>
                  </a:moveTo>
                  <a:lnTo>
                    <a:pt x="18437" y="18437"/>
                  </a:lnTo>
                  <a:moveTo>
                    <a:pt x="18437" y="3163"/>
                  </a:moveTo>
                  <a:lnTo>
                    <a:pt x="3163" y="18437"/>
                  </a:ln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50800" cap="flat">
              <a:solidFill>
                <a:srgbClr val="FF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80" name="Linea"/>
            <p:cNvSpPr/>
            <p:nvPr/>
          </p:nvSpPr>
          <p:spPr>
            <a:xfrm rot="19954135" flipH="1">
              <a:off x="273679" y="84367"/>
              <a:ext cx="697820" cy="1358463"/>
            </a:xfrm>
            <a:custGeom>
              <a:avLst/>
              <a:gdLst/>
              <a:ahLst/>
              <a:cxnLst>
                <a:cxn ang="0">
                  <a:pos x="wd2" y="hd2"/>
                </a:cxn>
                <a:cxn ang="5400000">
                  <a:pos x="wd2" y="hd2"/>
                </a:cxn>
                <a:cxn ang="10800000">
                  <a:pos x="wd2" y="hd2"/>
                </a:cxn>
                <a:cxn ang="16200000">
                  <a:pos x="wd2" y="hd2"/>
                </a:cxn>
              </a:cxnLst>
              <a:rect l="0" t="0" r="r" b="b"/>
              <a:pathLst>
                <a:path w="21281" h="21393" extrusionOk="0">
                  <a:moveTo>
                    <a:pt x="0" y="21393"/>
                  </a:moveTo>
                  <a:cubicBezTo>
                    <a:pt x="3744" y="21207"/>
                    <a:pt x="7488" y="21021"/>
                    <a:pt x="10368" y="20276"/>
                  </a:cubicBezTo>
                  <a:cubicBezTo>
                    <a:pt x="13248" y="19531"/>
                    <a:pt x="15552" y="18227"/>
                    <a:pt x="17280" y="16924"/>
                  </a:cubicBezTo>
                  <a:cubicBezTo>
                    <a:pt x="19008" y="15621"/>
                    <a:pt x="20160" y="14131"/>
                    <a:pt x="20736" y="12455"/>
                  </a:cubicBezTo>
                  <a:cubicBezTo>
                    <a:pt x="21312" y="10779"/>
                    <a:pt x="21600" y="8545"/>
                    <a:pt x="20736" y="6869"/>
                  </a:cubicBezTo>
                  <a:cubicBezTo>
                    <a:pt x="19872" y="5193"/>
                    <a:pt x="17568" y="3517"/>
                    <a:pt x="15552" y="2400"/>
                  </a:cubicBezTo>
                  <a:cubicBezTo>
                    <a:pt x="13536" y="1283"/>
                    <a:pt x="10368" y="538"/>
                    <a:pt x="8640" y="165"/>
                  </a:cubicBezTo>
                  <a:cubicBezTo>
                    <a:pt x="6912" y="-207"/>
                    <a:pt x="5760" y="165"/>
                    <a:pt x="5184" y="165"/>
                  </a:cubicBezTo>
                </a:path>
              </a:pathLst>
            </a:custGeom>
            <a:noFill/>
            <a:ln w="25400" cap="flat">
              <a:solidFill>
                <a:srgbClr val="FF0000"/>
              </a:solidFill>
              <a:prstDash val="solid"/>
              <a:round/>
              <a:headEnd type="triangle" w="med" len="med"/>
            </a:ln>
            <a:effectLst/>
          </p:spPr>
          <p:txBody>
            <a:bodyPr wrap="square" lIns="45719" tIns="45719" rIns="45719" bIns="45719" numCol="1" anchor="ctr">
              <a:noAutofit/>
            </a:bodyPr>
            <a:lstStyle/>
            <a:p>
              <a:pPr defTabSz="457200">
                <a:defRPr>
                  <a:solidFill>
                    <a:srgbClr val="FFFFFF"/>
                  </a:solidFill>
                  <a:latin typeface="Arial"/>
                  <a:ea typeface="Arial"/>
                  <a:cs typeface="Arial"/>
                  <a:sym typeface="Arial"/>
                </a:defRPr>
              </a:pPr>
              <a:endParaRPr/>
            </a:p>
          </p:txBody>
        </p:sp>
      </p:grpSp>
      <p:grpSp>
        <p:nvGrpSpPr>
          <p:cNvPr id="1584" name="Gruppo"/>
          <p:cNvGrpSpPr/>
          <p:nvPr/>
        </p:nvGrpSpPr>
        <p:grpSpPr>
          <a:xfrm>
            <a:off x="2190251" y="1163895"/>
            <a:ext cx="933949" cy="383660"/>
            <a:chOff x="0" y="0"/>
            <a:chExt cx="933948" cy="383658"/>
          </a:xfrm>
        </p:grpSpPr>
        <p:sp>
          <p:nvSpPr>
            <p:cNvPr id="1582" name="Forma"/>
            <p:cNvSpPr/>
            <p:nvPr/>
          </p:nvSpPr>
          <p:spPr>
            <a:xfrm rot="20856021">
              <a:off x="29073" y="36254"/>
              <a:ext cx="371477" cy="311151"/>
            </a:xfrm>
            <a:custGeom>
              <a:avLst/>
              <a:gdLst/>
              <a:ahLst/>
              <a:cxnLst>
                <a:cxn ang="0">
                  <a:pos x="wd2" y="hd2"/>
                </a:cxn>
                <a:cxn ang="5400000">
                  <a:pos x="wd2" y="hd2"/>
                </a:cxn>
                <a:cxn ang="10800000">
                  <a:pos x="wd2" y="hd2"/>
                </a:cxn>
                <a:cxn ang="16200000">
                  <a:pos x="wd2" y="hd2"/>
                </a:cxn>
              </a:cxnLst>
              <a:rect l="0" t="0" r="r" b="b"/>
              <a:pathLst>
                <a:path w="21600" h="21600" extrusionOk="0">
                  <a:moveTo>
                    <a:pt x="3163" y="3163"/>
                  </a:moveTo>
                  <a:lnTo>
                    <a:pt x="18437" y="18437"/>
                  </a:lnTo>
                  <a:moveTo>
                    <a:pt x="18437" y="3163"/>
                  </a:moveTo>
                  <a:lnTo>
                    <a:pt x="3163" y="18437"/>
                  </a:ln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38100" cap="flat">
              <a:solidFill>
                <a:srgbClr val="FF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83" name="Linea"/>
            <p:cNvSpPr/>
            <p:nvPr/>
          </p:nvSpPr>
          <p:spPr>
            <a:xfrm flipH="1" flipV="1">
              <a:off x="476748" y="196274"/>
              <a:ext cx="457201" cy="1"/>
            </a:xfrm>
            <a:prstGeom prst="line">
              <a:avLst/>
            </a:prstGeom>
            <a:noFill/>
            <a:ln w="25400" cap="flat">
              <a:solidFill>
                <a:srgbClr val="FF3300"/>
              </a:solidFill>
              <a:prstDash val="solid"/>
              <a:round/>
              <a:tailEnd type="triangle" w="med" len="med"/>
            </a:ln>
            <a:effectLst/>
          </p:spPr>
          <p:txBody>
            <a:bodyPr wrap="square" lIns="45719" tIns="45719" rIns="45719" bIns="45719" numCol="1" anchor="t">
              <a:noAutofit/>
            </a:bodyPr>
            <a:lstStyle/>
            <a:p>
              <a:endParaRPr/>
            </a:p>
          </p:txBody>
        </p:sp>
      </p:grpSp>
      <p:sp>
        <p:nvSpPr>
          <p:cNvPr id="1585" name="Agonisti piastrinici…"/>
          <p:cNvSpPr txBox="1"/>
          <p:nvPr/>
        </p:nvSpPr>
        <p:spPr>
          <a:xfrm>
            <a:off x="7086600" y="5429250"/>
            <a:ext cx="2057400" cy="1110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35000"/>
              </a:lnSpc>
              <a:spcBef>
                <a:spcPts val="700"/>
              </a:spcBef>
              <a:defRPr sz="1300" u="sng">
                <a:solidFill>
                  <a:srgbClr val="FFFFFF"/>
                </a:solidFill>
              </a:defRPr>
            </a:pPr>
            <a:r>
              <a:t>Agonisti piastrinici</a:t>
            </a:r>
            <a:endParaRPr>
              <a:latin typeface="Arial"/>
              <a:ea typeface="Arial"/>
              <a:cs typeface="Arial"/>
              <a:sym typeface="Arial"/>
            </a:endParaRPr>
          </a:p>
          <a:p>
            <a:pPr defTabSz="457200">
              <a:lnSpc>
                <a:spcPct val="35000"/>
              </a:lnSpc>
              <a:spcBef>
                <a:spcPts val="700"/>
              </a:spcBef>
              <a:defRPr sz="1300">
                <a:solidFill>
                  <a:srgbClr val="FFFFFF"/>
                </a:solidFill>
              </a:defRPr>
            </a:pPr>
            <a:r>
              <a:t>ADP</a:t>
            </a:r>
            <a:endParaRPr>
              <a:latin typeface="Arial"/>
              <a:ea typeface="Arial"/>
              <a:cs typeface="Arial"/>
              <a:sym typeface="Arial"/>
            </a:endParaRPr>
          </a:p>
          <a:p>
            <a:pPr defTabSz="457200">
              <a:lnSpc>
                <a:spcPct val="35000"/>
              </a:lnSpc>
              <a:spcBef>
                <a:spcPts val="700"/>
              </a:spcBef>
              <a:defRPr sz="1300">
                <a:solidFill>
                  <a:srgbClr val="FFFFFF"/>
                </a:solidFill>
              </a:defRPr>
            </a:pPr>
            <a:r>
              <a:t>ATP</a:t>
            </a:r>
            <a:endParaRPr>
              <a:latin typeface="Arial"/>
              <a:ea typeface="Arial"/>
              <a:cs typeface="Arial"/>
              <a:sym typeface="Arial"/>
            </a:endParaRPr>
          </a:p>
          <a:p>
            <a:pPr defTabSz="457200">
              <a:lnSpc>
                <a:spcPct val="35000"/>
              </a:lnSpc>
              <a:spcBef>
                <a:spcPts val="700"/>
              </a:spcBef>
              <a:defRPr sz="1300">
                <a:solidFill>
                  <a:srgbClr val="FFFFFF"/>
                </a:solidFill>
              </a:defRPr>
            </a:pPr>
            <a:r>
              <a:t>serotonina</a:t>
            </a:r>
            <a:endParaRPr>
              <a:latin typeface="Arial"/>
              <a:ea typeface="Arial"/>
              <a:cs typeface="Arial"/>
              <a:sym typeface="Arial"/>
            </a:endParaRPr>
          </a:p>
          <a:p>
            <a:pPr defTabSz="457200">
              <a:lnSpc>
                <a:spcPct val="35000"/>
              </a:lnSpc>
              <a:spcBef>
                <a:spcPts val="700"/>
              </a:spcBef>
              <a:defRPr sz="1300">
                <a:solidFill>
                  <a:srgbClr val="FFFFFF"/>
                </a:solidFill>
              </a:defRPr>
            </a:pPr>
            <a:r>
              <a:t>calcio</a:t>
            </a:r>
            <a:endParaRPr>
              <a:latin typeface="Arial"/>
              <a:ea typeface="Arial"/>
              <a:cs typeface="Arial"/>
              <a:sym typeface="Arial"/>
            </a:endParaRPr>
          </a:p>
          <a:p>
            <a:pPr defTabSz="457200">
              <a:lnSpc>
                <a:spcPct val="35000"/>
              </a:lnSpc>
              <a:spcBef>
                <a:spcPts val="700"/>
              </a:spcBef>
              <a:defRPr sz="1300">
                <a:solidFill>
                  <a:srgbClr val="FFFFFF"/>
                </a:solidFill>
              </a:defRPr>
            </a:pPr>
            <a:r>
              <a:t>magnesio</a:t>
            </a:r>
          </a:p>
        </p:txBody>
      </p:sp>
      <p:sp>
        <p:nvSpPr>
          <p:cNvPr id="1586" name="Linea"/>
          <p:cNvSpPr/>
          <p:nvPr/>
        </p:nvSpPr>
        <p:spPr>
          <a:xfrm>
            <a:off x="6553200" y="5607049"/>
            <a:ext cx="381000" cy="298452"/>
          </a:xfrm>
          <a:prstGeom prst="line">
            <a:avLst/>
          </a:prstGeom>
          <a:ln w="28575">
            <a:solidFill>
              <a:srgbClr val="000000"/>
            </a:solidFill>
          </a:ln>
        </p:spPr>
        <p:txBody>
          <a:bodyPr lIns="45719" rIns="45719"/>
          <a:lstStyle/>
          <a:p>
            <a:endParaRPr/>
          </a:p>
        </p:txBody>
      </p:sp>
      <p:grpSp>
        <p:nvGrpSpPr>
          <p:cNvPr id="1597" name="Gruppo"/>
          <p:cNvGrpSpPr/>
          <p:nvPr/>
        </p:nvGrpSpPr>
        <p:grpSpPr>
          <a:xfrm>
            <a:off x="5993151" y="5383932"/>
            <a:ext cx="642739" cy="560286"/>
            <a:chOff x="0" y="0"/>
            <a:chExt cx="642737" cy="560284"/>
          </a:xfrm>
        </p:grpSpPr>
        <p:sp>
          <p:nvSpPr>
            <p:cNvPr id="1587" name="Cerchio"/>
            <p:cNvSpPr/>
            <p:nvPr/>
          </p:nvSpPr>
          <p:spPr>
            <a:xfrm rot="3995363">
              <a:off x="560048" y="399329"/>
              <a:ext cx="71439" cy="71439"/>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88" name="Cerchio"/>
            <p:cNvSpPr/>
            <p:nvPr/>
          </p:nvSpPr>
          <p:spPr>
            <a:xfrm rot="3995363">
              <a:off x="342560" y="267567"/>
              <a:ext cx="71439" cy="71439"/>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89" name="Cerchio"/>
            <p:cNvSpPr/>
            <p:nvPr/>
          </p:nvSpPr>
          <p:spPr>
            <a:xfrm rot="3995363">
              <a:off x="256835" y="69129"/>
              <a:ext cx="71439" cy="71439"/>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90" name="Cerchio"/>
            <p:cNvSpPr/>
            <p:nvPr/>
          </p:nvSpPr>
          <p:spPr>
            <a:xfrm rot="3995363">
              <a:off x="183810" y="259630"/>
              <a:ext cx="71439" cy="69851"/>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91" name="Cerchio"/>
            <p:cNvSpPr/>
            <p:nvPr/>
          </p:nvSpPr>
          <p:spPr>
            <a:xfrm rot="3995363">
              <a:off x="399710" y="397742"/>
              <a:ext cx="71439" cy="71439"/>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92" name="Cerchio"/>
            <p:cNvSpPr/>
            <p:nvPr/>
          </p:nvSpPr>
          <p:spPr>
            <a:xfrm rot="3995363">
              <a:off x="279061" y="478704"/>
              <a:ext cx="71439" cy="69851"/>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93" name="Cerchio"/>
            <p:cNvSpPr/>
            <p:nvPr/>
          </p:nvSpPr>
          <p:spPr>
            <a:xfrm rot="3995363">
              <a:off x="107610" y="475529"/>
              <a:ext cx="71439" cy="71439"/>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94" name="Cerchio"/>
            <p:cNvSpPr/>
            <p:nvPr/>
          </p:nvSpPr>
          <p:spPr>
            <a:xfrm rot="3995363">
              <a:off x="23472" y="246930"/>
              <a:ext cx="73027" cy="71439"/>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95" name="Cerchio"/>
            <p:cNvSpPr/>
            <p:nvPr/>
          </p:nvSpPr>
          <p:spPr>
            <a:xfrm rot="3995363">
              <a:off x="474323" y="210417"/>
              <a:ext cx="71439" cy="71439"/>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96" name="Cerchio"/>
            <p:cNvSpPr/>
            <p:nvPr/>
          </p:nvSpPr>
          <p:spPr>
            <a:xfrm rot="3995363">
              <a:off x="10772" y="11980"/>
              <a:ext cx="73027" cy="71439"/>
            </a:xfrm>
            <a:prstGeom prst="ellipse">
              <a:avLst/>
            </a:prstGeom>
            <a:solidFill>
              <a:srgbClr val="000000"/>
            </a:solidFill>
            <a:ln w="9525" cap="flat">
              <a:solidFill>
                <a:srgbClr val="000000"/>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grpSp>
      <p:grpSp>
        <p:nvGrpSpPr>
          <p:cNvPr id="1608" name="Gruppo"/>
          <p:cNvGrpSpPr/>
          <p:nvPr/>
        </p:nvGrpSpPr>
        <p:grpSpPr>
          <a:xfrm>
            <a:off x="3686175" y="5127625"/>
            <a:ext cx="606426" cy="498476"/>
            <a:chOff x="0" y="0"/>
            <a:chExt cx="606425" cy="498475"/>
          </a:xfrm>
        </p:grpSpPr>
        <p:sp>
          <p:nvSpPr>
            <p:cNvPr id="1598" name="Cerchio"/>
            <p:cNvSpPr/>
            <p:nvPr/>
          </p:nvSpPr>
          <p:spPr>
            <a:xfrm>
              <a:off x="509587" y="-1"/>
              <a:ext cx="71439" cy="71440"/>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599" name="Cerchio"/>
            <p:cNvSpPr/>
            <p:nvPr/>
          </p:nvSpPr>
          <p:spPr>
            <a:xfrm>
              <a:off x="366712" y="142875"/>
              <a:ext cx="71439" cy="71439"/>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600" name="Cerchio"/>
            <p:cNvSpPr/>
            <p:nvPr/>
          </p:nvSpPr>
          <p:spPr>
            <a:xfrm>
              <a:off x="150812" y="142875"/>
              <a:ext cx="71439" cy="71439"/>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601" name="Cerchio"/>
            <p:cNvSpPr/>
            <p:nvPr/>
          </p:nvSpPr>
          <p:spPr>
            <a:xfrm>
              <a:off x="295275" y="285750"/>
              <a:ext cx="71439" cy="69850"/>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602" name="Cerchio"/>
            <p:cNvSpPr/>
            <p:nvPr/>
          </p:nvSpPr>
          <p:spPr>
            <a:xfrm>
              <a:off x="509587" y="142875"/>
              <a:ext cx="71439" cy="71439"/>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603" name="Cerchio"/>
            <p:cNvSpPr/>
            <p:nvPr/>
          </p:nvSpPr>
          <p:spPr>
            <a:xfrm>
              <a:off x="534987" y="285750"/>
              <a:ext cx="71439" cy="69850"/>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604" name="Cerchio"/>
            <p:cNvSpPr/>
            <p:nvPr/>
          </p:nvSpPr>
          <p:spPr>
            <a:xfrm>
              <a:off x="438150" y="422275"/>
              <a:ext cx="71439" cy="71439"/>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605" name="Cerchio"/>
            <p:cNvSpPr/>
            <p:nvPr/>
          </p:nvSpPr>
          <p:spPr>
            <a:xfrm>
              <a:off x="222250" y="427037"/>
              <a:ext cx="73026" cy="71439"/>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606" name="Cerchio"/>
            <p:cNvSpPr/>
            <p:nvPr/>
          </p:nvSpPr>
          <p:spPr>
            <a:xfrm>
              <a:off x="366712" y="-1"/>
              <a:ext cx="71439" cy="71440"/>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sp>
          <p:nvSpPr>
            <p:cNvPr id="1607" name="Cerchio"/>
            <p:cNvSpPr/>
            <p:nvPr/>
          </p:nvSpPr>
          <p:spPr>
            <a:xfrm>
              <a:off x="0" y="346075"/>
              <a:ext cx="73026" cy="71439"/>
            </a:xfrm>
            <a:prstGeom prst="ellipse">
              <a:avLst/>
            </a:prstGeom>
            <a:solidFill>
              <a:srgbClr val="000000"/>
            </a:solidFill>
            <a:ln w="9525" cap="flat">
              <a:solidFill>
                <a:srgbClr val="FFFFFF"/>
              </a:solidFill>
              <a:prstDash val="solid"/>
              <a:round/>
            </a:ln>
            <a:effectLst/>
          </p:spPr>
          <p:txBody>
            <a:bodyPr wrap="square" lIns="45719" tIns="45719" rIns="45719" bIns="45719" numCol="1" anchor="ctr">
              <a:noAutofit/>
            </a:bodyPr>
            <a:lstStyle/>
            <a:p>
              <a:pPr defTabSz="457200">
                <a:defRPr>
                  <a:solidFill>
                    <a:srgbClr val="FFFFFF"/>
                  </a:solidFill>
                </a:defRPr>
              </a:pPr>
              <a:endParaRPr/>
            </a:p>
          </p:txBody>
        </p:sp>
      </p:grpSp>
      <p:sp>
        <p:nvSpPr>
          <p:cNvPr id="1609" name="Rettangolo"/>
          <p:cNvSpPr/>
          <p:nvPr/>
        </p:nvSpPr>
        <p:spPr>
          <a:xfrm>
            <a:off x="2971800" y="4254500"/>
            <a:ext cx="457200" cy="76200"/>
          </a:xfrm>
          <a:prstGeom prst="rect">
            <a:avLst/>
          </a:prstGeom>
          <a:solidFill>
            <a:srgbClr val="00FF00"/>
          </a:solidFill>
          <a:ln w="12700">
            <a:miter lim="400000"/>
          </a:ln>
        </p:spPr>
        <p:txBody>
          <a:bodyPr lIns="45719" rIns="45719" anchor="ctr"/>
          <a:lstStyle/>
          <a:p>
            <a:pPr defTabSz="457200">
              <a:defRPr>
                <a:solidFill>
                  <a:srgbClr val="FFFFFF"/>
                </a:solidFill>
              </a:defRPr>
            </a:pPr>
            <a:endParaRPr/>
          </a:p>
        </p:txBody>
      </p:sp>
      <p:sp>
        <p:nvSpPr>
          <p:cNvPr id="1610" name="Rettangolo"/>
          <p:cNvSpPr/>
          <p:nvPr/>
        </p:nvSpPr>
        <p:spPr>
          <a:xfrm>
            <a:off x="2971800" y="4483100"/>
            <a:ext cx="457200" cy="76200"/>
          </a:xfrm>
          <a:prstGeom prst="rect">
            <a:avLst/>
          </a:prstGeom>
          <a:solidFill>
            <a:srgbClr val="99CCFF"/>
          </a:solidFill>
          <a:ln w="12700">
            <a:miter lim="400000"/>
          </a:ln>
        </p:spPr>
        <p:txBody>
          <a:bodyPr lIns="45719" rIns="45719" anchor="ctr"/>
          <a:lstStyle/>
          <a:p>
            <a:pPr defTabSz="457200">
              <a:defRPr>
                <a:solidFill>
                  <a:srgbClr val="FFFFFF"/>
                </a:solidFill>
              </a:defRPr>
            </a:pPr>
            <a:endParaRPr/>
          </a:p>
        </p:txBody>
      </p:sp>
      <p:sp>
        <p:nvSpPr>
          <p:cNvPr id="1611" name="Rettangolo"/>
          <p:cNvSpPr/>
          <p:nvPr/>
        </p:nvSpPr>
        <p:spPr>
          <a:xfrm rot="2223646">
            <a:off x="1295400" y="1816100"/>
            <a:ext cx="457200" cy="76200"/>
          </a:xfrm>
          <a:prstGeom prst="rect">
            <a:avLst/>
          </a:prstGeom>
          <a:solidFill>
            <a:srgbClr val="99CCFF"/>
          </a:solidFill>
          <a:ln w="12700">
            <a:miter lim="400000"/>
          </a:ln>
        </p:spPr>
        <p:txBody>
          <a:bodyPr lIns="45719" rIns="45719" anchor="ctr"/>
          <a:lstStyle/>
          <a:p>
            <a:pPr defTabSz="457200">
              <a:defRPr>
                <a:solidFill>
                  <a:srgbClr val="FFFFFF"/>
                </a:solidFill>
              </a:defRPr>
            </a:pPr>
            <a:endParaRPr/>
          </a:p>
        </p:txBody>
      </p:sp>
      <p:sp>
        <p:nvSpPr>
          <p:cNvPr id="1612" name="Rettangolo"/>
          <p:cNvSpPr/>
          <p:nvPr/>
        </p:nvSpPr>
        <p:spPr>
          <a:xfrm rot="2223646">
            <a:off x="1219200" y="2044700"/>
            <a:ext cx="457200" cy="76200"/>
          </a:xfrm>
          <a:prstGeom prst="rect">
            <a:avLst/>
          </a:prstGeom>
          <a:solidFill>
            <a:srgbClr val="00FF00"/>
          </a:solidFill>
          <a:ln w="12700">
            <a:miter lim="400000"/>
          </a:ln>
        </p:spPr>
        <p:txBody>
          <a:bodyPr lIns="45719" rIns="45719" anchor="ctr"/>
          <a:lstStyle/>
          <a:p>
            <a:pPr defTabSz="457200">
              <a:defRPr>
                <a:solidFill>
                  <a:srgbClr val="FFFFFF"/>
                </a:solidFill>
              </a:defRPr>
            </a:pPr>
            <a:endParaRPr/>
          </a:p>
        </p:txBody>
      </p:sp>
      <p:grpSp>
        <p:nvGrpSpPr>
          <p:cNvPr id="1703" name="Gruppo"/>
          <p:cNvGrpSpPr/>
          <p:nvPr/>
        </p:nvGrpSpPr>
        <p:grpSpPr>
          <a:xfrm>
            <a:off x="1112963" y="1588948"/>
            <a:ext cx="2393031" cy="3093384"/>
            <a:chOff x="0" y="0"/>
            <a:chExt cx="2393030" cy="3093382"/>
          </a:xfrm>
        </p:grpSpPr>
        <p:grpSp>
          <p:nvGrpSpPr>
            <p:cNvPr id="1615" name="Gruppo"/>
            <p:cNvGrpSpPr/>
            <p:nvPr/>
          </p:nvGrpSpPr>
          <p:grpSpPr>
            <a:xfrm>
              <a:off x="-1" y="0"/>
              <a:ext cx="964477" cy="911480"/>
              <a:chOff x="0" y="0"/>
              <a:chExt cx="964475" cy="911479"/>
            </a:xfrm>
          </p:grpSpPr>
          <p:sp>
            <p:nvSpPr>
              <p:cNvPr id="1613" name="Linea"/>
              <p:cNvSpPr/>
              <p:nvPr/>
            </p:nvSpPr>
            <p:spPr>
              <a:xfrm rot="7532366">
                <a:off x="269400" y="235625"/>
                <a:ext cx="187213" cy="7584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860"/>
                    </a:lnTo>
                    <a:lnTo>
                      <a:pt x="0" y="21600"/>
                    </a:lnTo>
                  </a:path>
                </a:pathLst>
              </a:custGeom>
              <a:noFill/>
              <a:ln w="139700" cap="flat">
                <a:solidFill>
                  <a:srgbClr val="00FF00"/>
                </a:solidFill>
                <a:prstDash val="solid"/>
                <a:round/>
              </a:ln>
              <a:effectLst/>
            </p:spPr>
            <p:txBody>
              <a:bodyPr wrap="square" lIns="45719" tIns="45719" rIns="45719" bIns="45719" numCol="1" anchor="ctr">
                <a:noAutofit/>
              </a:bodyPr>
              <a:lstStyle/>
              <a:p>
                <a:pPr defTabSz="457200">
                  <a:defRPr>
                    <a:solidFill>
                      <a:srgbClr val="FFFFFF"/>
                    </a:solidFill>
                    <a:latin typeface="Arial"/>
                    <a:ea typeface="Arial"/>
                    <a:cs typeface="Arial"/>
                    <a:sym typeface="Arial"/>
                  </a:defRPr>
                </a:pPr>
                <a:endParaRPr/>
              </a:p>
            </p:txBody>
          </p:sp>
          <p:sp>
            <p:nvSpPr>
              <p:cNvPr id="1614" name="Linea"/>
              <p:cNvSpPr/>
              <p:nvPr/>
            </p:nvSpPr>
            <p:spPr>
              <a:xfrm rot="7532366">
                <a:off x="494793" y="-83363"/>
                <a:ext cx="194583"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3" y="6490"/>
                    </a:lnTo>
                    <a:lnTo>
                      <a:pt x="21600" y="19268"/>
                    </a:lnTo>
                    <a:lnTo>
                      <a:pt x="21473" y="21600"/>
                    </a:lnTo>
                  </a:path>
                </a:pathLst>
              </a:custGeom>
              <a:noFill/>
              <a:ln w="139700" cap="flat">
                <a:solidFill>
                  <a:srgbClr val="99CCFF"/>
                </a:solidFill>
                <a:prstDash val="solid"/>
                <a:round/>
              </a:ln>
              <a:effectLst/>
            </p:spPr>
            <p:txBody>
              <a:bodyPr wrap="square" lIns="45719" tIns="45719" rIns="45719" bIns="45719" numCol="1" anchor="ctr">
                <a:noAutofit/>
              </a:bodyPr>
              <a:lstStyle/>
              <a:p>
                <a:pPr defTabSz="457200">
                  <a:defRPr>
                    <a:solidFill>
                      <a:srgbClr val="FFFFFF"/>
                    </a:solidFill>
                    <a:latin typeface="Arial"/>
                    <a:ea typeface="Arial"/>
                    <a:cs typeface="Arial"/>
                    <a:sym typeface="Arial"/>
                  </a:defRPr>
                </a:pPr>
                <a:endParaRPr/>
              </a:p>
            </p:txBody>
          </p:sp>
        </p:grpSp>
        <p:grpSp>
          <p:nvGrpSpPr>
            <p:cNvPr id="1699" name="Gruppo"/>
            <p:cNvGrpSpPr/>
            <p:nvPr/>
          </p:nvGrpSpPr>
          <p:grpSpPr>
            <a:xfrm>
              <a:off x="648883" y="509290"/>
              <a:ext cx="1025805" cy="2446775"/>
              <a:chOff x="0" y="0"/>
              <a:chExt cx="1025804" cy="2446774"/>
            </a:xfrm>
          </p:grpSpPr>
          <p:sp>
            <p:nvSpPr>
              <p:cNvPr id="1616" name="Ovale"/>
              <p:cNvSpPr/>
              <p:nvPr/>
            </p:nvSpPr>
            <p:spPr>
              <a:xfrm rot="7970215">
                <a:off x="62191" y="49650"/>
                <a:ext cx="258763" cy="282575"/>
              </a:xfrm>
              <a:prstGeom prst="ellipse">
                <a:avLst/>
              </a:prstGeom>
              <a:solidFill>
                <a:srgbClr val="618FF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17" name="Ovale"/>
              <p:cNvSpPr/>
              <p:nvPr/>
            </p:nvSpPr>
            <p:spPr>
              <a:xfrm rot="7970215">
                <a:off x="82829" y="70287"/>
                <a:ext cx="220663" cy="238125"/>
              </a:xfrm>
              <a:prstGeom prst="ellipse">
                <a:avLst/>
              </a:prstGeom>
              <a:solidFill>
                <a:srgbClr val="6E98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18" name="Ovale"/>
              <p:cNvSpPr/>
              <p:nvPr/>
            </p:nvSpPr>
            <p:spPr>
              <a:xfrm rot="7970215">
                <a:off x="95529" y="84575"/>
                <a:ext cx="182563" cy="206375"/>
              </a:xfrm>
              <a:prstGeom prst="ellipse">
                <a:avLst/>
              </a:prstGeom>
              <a:solidFill>
                <a:srgbClr val="7BA2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19" name="Ovale"/>
              <p:cNvSpPr/>
              <p:nvPr/>
            </p:nvSpPr>
            <p:spPr>
              <a:xfrm rot="7970215">
                <a:off x="117753" y="103624"/>
                <a:ext cx="141289" cy="163514"/>
              </a:xfrm>
              <a:prstGeom prst="ellipse">
                <a:avLst/>
              </a:prstGeom>
              <a:solidFill>
                <a:srgbClr val="89AB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0" name="Ovale"/>
              <p:cNvSpPr/>
              <p:nvPr/>
            </p:nvSpPr>
            <p:spPr>
              <a:xfrm rot="7970215">
                <a:off x="141567" y="122674"/>
                <a:ext cx="104775" cy="130175"/>
              </a:xfrm>
              <a:prstGeom prst="ellipse">
                <a:avLst/>
              </a:prstGeom>
              <a:solidFill>
                <a:srgbClr val="96B5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1" name="Ovale"/>
              <p:cNvSpPr/>
              <p:nvPr/>
            </p:nvSpPr>
            <p:spPr>
              <a:xfrm rot="7970215">
                <a:off x="157441" y="144899"/>
                <a:ext cx="68263" cy="87313"/>
              </a:xfrm>
              <a:prstGeom prst="ellipse">
                <a:avLst/>
              </a:prstGeom>
              <a:solidFill>
                <a:srgbClr val="A3BE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2" name="Ovale"/>
              <p:cNvSpPr/>
              <p:nvPr/>
            </p:nvSpPr>
            <p:spPr>
              <a:xfrm rot="7970215">
                <a:off x="174902" y="165537"/>
                <a:ext cx="39689" cy="44451"/>
              </a:xfrm>
              <a:prstGeom prst="ellipse">
                <a:avLst/>
              </a:prstGeom>
              <a:solidFill>
                <a:srgbClr val="B0C7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3" name="Ovale"/>
              <p:cNvSpPr/>
              <p:nvPr/>
            </p:nvSpPr>
            <p:spPr>
              <a:xfrm rot="7970215">
                <a:off x="262216" y="202049"/>
                <a:ext cx="258763" cy="292101"/>
              </a:xfrm>
              <a:prstGeom prst="ellipse">
                <a:avLst/>
              </a:prstGeom>
              <a:solidFill>
                <a:srgbClr val="618FF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4" name="Ovale"/>
              <p:cNvSpPr/>
              <p:nvPr/>
            </p:nvSpPr>
            <p:spPr>
              <a:xfrm rot="7970215">
                <a:off x="282853" y="222686"/>
                <a:ext cx="220663" cy="249239"/>
              </a:xfrm>
              <a:prstGeom prst="ellipse">
                <a:avLst/>
              </a:prstGeom>
              <a:solidFill>
                <a:srgbClr val="6E98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5" name="Ovale"/>
              <p:cNvSpPr/>
              <p:nvPr/>
            </p:nvSpPr>
            <p:spPr>
              <a:xfrm rot="7970215">
                <a:off x="301904" y="243324"/>
                <a:ext cx="180975" cy="206375"/>
              </a:xfrm>
              <a:prstGeom prst="ellipse">
                <a:avLst/>
              </a:prstGeom>
              <a:solidFill>
                <a:srgbClr val="7BA2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6" name="Ovale"/>
              <p:cNvSpPr/>
              <p:nvPr/>
            </p:nvSpPr>
            <p:spPr>
              <a:xfrm rot="7970215">
                <a:off x="322540" y="267137"/>
                <a:ext cx="141289" cy="163513"/>
              </a:xfrm>
              <a:prstGeom prst="ellipse">
                <a:avLst/>
              </a:prstGeom>
              <a:solidFill>
                <a:srgbClr val="89AB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7" name="Ovale"/>
              <p:cNvSpPr/>
              <p:nvPr/>
            </p:nvSpPr>
            <p:spPr>
              <a:xfrm rot="7970215">
                <a:off x="340004" y="286186"/>
                <a:ext cx="104775" cy="120651"/>
              </a:xfrm>
              <a:prstGeom prst="ellipse">
                <a:avLst/>
              </a:prstGeom>
              <a:solidFill>
                <a:srgbClr val="96B5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8" name="Ovale"/>
              <p:cNvSpPr/>
              <p:nvPr/>
            </p:nvSpPr>
            <p:spPr>
              <a:xfrm rot="7970215">
                <a:off x="357466" y="311586"/>
                <a:ext cx="68263" cy="76201"/>
              </a:xfrm>
              <a:prstGeom prst="ellipse">
                <a:avLst/>
              </a:prstGeom>
              <a:solidFill>
                <a:srgbClr val="A3BE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29" name="Cerchio"/>
              <p:cNvSpPr/>
              <p:nvPr/>
            </p:nvSpPr>
            <p:spPr>
              <a:xfrm rot="7970215">
                <a:off x="381278" y="325874"/>
                <a:ext cx="38101" cy="42863"/>
              </a:xfrm>
              <a:prstGeom prst="ellipse">
                <a:avLst/>
              </a:prstGeom>
              <a:solidFill>
                <a:srgbClr val="B0C7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grpSp>
            <p:nvGrpSpPr>
              <p:cNvPr id="1698" name="Gruppo"/>
              <p:cNvGrpSpPr/>
              <p:nvPr/>
            </p:nvGrpSpPr>
            <p:grpSpPr>
              <a:xfrm>
                <a:off x="209763" y="380146"/>
                <a:ext cx="816042" cy="2066629"/>
                <a:chOff x="0" y="0"/>
                <a:chExt cx="816041" cy="2066627"/>
              </a:xfrm>
            </p:grpSpPr>
            <p:sp>
              <p:nvSpPr>
                <p:cNvPr id="1630" name="Ovale"/>
                <p:cNvSpPr/>
                <p:nvPr/>
              </p:nvSpPr>
              <p:spPr>
                <a:xfrm rot="7970215">
                  <a:off x="197511" y="47381"/>
                  <a:ext cx="257621" cy="294131"/>
                </a:xfrm>
                <a:prstGeom prst="ellipse">
                  <a:avLst/>
                </a:prstGeom>
                <a:solidFill>
                  <a:srgbClr val="618FF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31" name="Ovale"/>
                <p:cNvSpPr/>
                <p:nvPr/>
              </p:nvSpPr>
              <p:spPr>
                <a:xfrm rot="7970215">
                  <a:off x="216760" y="69777"/>
                  <a:ext cx="219125" cy="249339"/>
                </a:xfrm>
                <a:prstGeom prst="ellipse">
                  <a:avLst/>
                </a:prstGeom>
                <a:solidFill>
                  <a:srgbClr val="6E98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32" name="Ovale"/>
                <p:cNvSpPr/>
                <p:nvPr/>
              </p:nvSpPr>
              <p:spPr>
                <a:xfrm rot="7970215">
                  <a:off x="234521" y="90681"/>
                  <a:ext cx="182111" cy="207533"/>
                </a:xfrm>
                <a:prstGeom prst="ellipse">
                  <a:avLst/>
                </a:prstGeom>
                <a:solidFill>
                  <a:srgbClr val="7BA2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33" name="Ovale"/>
                <p:cNvSpPr/>
                <p:nvPr/>
              </p:nvSpPr>
              <p:spPr>
                <a:xfrm rot="7970215">
                  <a:off x="253767" y="113075"/>
                  <a:ext cx="143617" cy="162743"/>
                </a:xfrm>
                <a:prstGeom prst="ellipse">
                  <a:avLst/>
                </a:prstGeom>
                <a:solidFill>
                  <a:srgbClr val="89AB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34" name="Ovale"/>
                <p:cNvSpPr/>
                <p:nvPr/>
              </p:nvSpPr>
              <p:spPr>
                <a:xfrm rot="7970215">
                  <a:off x="274509" y="133991"/>
                  <a:ext cx="105121" cy="117951"/>
                </a:xfrm>
                <a:prstGeom prst="ellipse">
                  <a:avLst/>
                </a:prstGeom>
                <a:solidFill>
                  <a:srgbClr val="96B5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35" name="Ovale"/>
                <p:cNvSpPr/>
                <p:nvPr/>
              </p:nvSpPr>
              <p:spPr>
                <a:xfrm rot="7970215">
                  <a:off x="292269" y="156373"/>
                  <a:ext cx="68107" cy="76147"/>
                </a:xfrm>
                <a:prstGeom prst="ellipse">
                  <a:avLst/>
                </a:prstGeom>
                <a:solidFill>
                  <a:srgbClr val="A3BE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36" name="Ovale"/>
                <p:cNvSpPr/>
                <p:nvPr/>
              </p:nvSpPr>
              <p:spPr>
                <a:xfrm rot="7970215">
                  <a:off x="311554" y="174327"/>
                  <a:ext cx="38495" cy="31355"/>
                </a:xfrm>
                <a:prstGeom prst="ellipse">
                  <a:avLst/>
                </a:prstGeom>
                <a:solidFill>
                  <a:srgbClr val="B0C7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37" name="Ovale"/>
                <p:cNvSpPr/>
                <p:nvPr/>
              </p:nvSpPr>
              <p:spPr>
                <a:xfrm rot="7970215">
                  <a:off x="228829" y="288721"/>
                  <a:ext cx="248737" cy="292637"/>
                </a:xfrm>
                <a:prstGeom prst="ellipse">
                  <a:avLst/>
                </a:prstGeom>
                <a:solidFill>
                  <a:srgbClr val="618FF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38" name="Ovale"/>
                <p:cNvSpPr/>
                <p:nvPr/>
              </p:nvSpPr>
              <p:spPr>
                <a:xfrm rot="7970215">
                  <a:off x="240648" y="312584"/>
                  <a:ext cx="219125" cy="250833"/>
                </a:xfrm>
                <a:prstGeom prst="ellipse">
                  <a:avLst/>
                </a:prstGeom>
                <a:solidFill>
                  <a:srgbClr val="6E98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39" name="Ovale"/>
                <p:cNvSpPr/>
                <p:nvPr/>
              </p:nvSpPr>
              <p:spPr>
                <a:xfrm rot="7970215">
                  <a:off x="259895" y="334980"/>
                  <a:ext cx="180631" cy="206041"/>
                </a:xfrm>
                <a:prstGeom prst="ellipse">
                  <a:avLst/>
                </a:prstGeom>
                <a:solidFill>
                  <a:srgbClr val="7BA2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0" name="Ovale"/>
                <p:cNvSpPr/>
                <p:nvPr/>
              </p:nvSpPr>
              <p:spPr>
                <a:xfrm rot="7970215">
                  <a:off x="277656" y="357376"/>
                  <a:ext cx="143617" cy="161249"/>
                </a:xfrm>
                <a:prstGeom prst="ellipse">
                  <a:avLst/>
                </a:prstGeom>
                <a:solidFill>
                  <a:srgbClr val="89AB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1" name="Ovale"/>
                <p:cNvSpPr/>
                <p:nvPr/>
              </p:nvSpPr>
              <p:spPr>
                <a:xfrm rot="7970215">
                  <a:off x="296909" y="378278"/>
                  <a:ext cx="106603" cy="119445"/>
                </a:xfrm>
                <a:prstGeom prst="ellipse">
                  <a:avLst/>
                </a:prstGeom>
                <a:solidFill>
                  <a:srgbClr val="96B5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2" name="Ovale"/>
                <p:cNvSpPr/>
                <p:nvPr/>
              </p:nvSpPr>
              <p:spPr>
                <a:xfrm rot="7970215">
                  <a:off x="310216" y="387300"/>
                  <a:ext cx="75511" cy="86597"/>
                </a:xfrm>
                <a:prstGeom prst="ellipse">
                  <a:avLst/>
                </a:prstGeom>
                <a:solidFill>
                  <a:srgbClr val="A3BE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3" name="Cerchio"/>
                <p:cNvSpPr/>
                <p:nvPr/>
              </p:nvSpPr>
              <p:spPr>
                <a:xfrm rot="7970215">
                  <a:off x="330964" y="408208"/>
                  <a:ext cx="38495" cy="43299"/>
                </a:xfrm>
                <a:prstGeom prst="ellipse">
                  <a:avLst/>
                </a:prstGeom>
                <a:solidFill>
                  <a:srgbClr val="B0C7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4" name="Ovale"/>
                <p:cNvSpPr/>
                <p:nvPr/>
              </p:nvSpPr>
              <p:spPr>
                <a:xfrm rot="7970215">
                  <a:off x="160149" y="518259"/>
                  <a:ext cx="248737" cy="280693"/>
                </a:xfrm>
                <a:prstGeom prst="ellipse">
                  <a:avLst/>
                </a:prstGeom>
                <a:solidFill>
                  <a:srgbClr val="00CF00"/>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5" name="Ovale"/>
                <p:cNvSpPr/>
                <p:nvPr/>
              </p:nvSpPr>
              <p:spPr>
                <a:xfrm rot="7970215">
                  <a:off x="176455" y="534720"/>
                  <a:ext cx="220605" cy="238887"/>
                </a:xfrm>
                <a:prstGeom prst="ellipse">
                  <a:avLst/>
                </a:prstGeom>
                <a:solidFill>
                  <a:srgbClr val="1DD51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6" name="Ovale"/>
                <p:cNvSpPr/>
                <p:nvPr/>
              </p:nvSpPr>
              <p:spPr>
                <a:xfrm rot="7970215">
                  <a:off x="191229" y="548182"/>
                  <a:ext cx="183591" cy="206041"/>
                </a:xfrm>
                <a:prstGeom prst="ellipse">
                  <a:avLst/>
                </a:prstGeom>
                <a:solidFill>
                  <a:srgbClr val="3BDA3B"/>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7" name="Ovale"/>
                <p:cNvSpPr/>
                <p:nvPr/>
              </p:nvSpPr>
              <p:spPr>
                <a:xfrm rot="7970215">
                  <a:off x="213450" y="569090"/>
                  <a:ext cx="142135" cy="162743"/>
                </a:xfrm>
                <a:prstGeom prst="ellipse">
                  <a:avLst/>
                </a:prstGeom>
                <a:solidFill>
                  <a:srgbClr val="59E059"/>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8" name="Ovale"/>
                <p:cNvSpPr/>
                <p:nvPr/>
              </p:nvSpPr>
              <p:spPr>
                <a:xfrm rot="7970215">
                  <a:off x="235683" y="588469"/>
                  <a:ext cx="103641" cy="131389"/>
                </a:xfrm>
                <a:prstGeom prst="ellipse">
                  <a:avLst/>
                </a:prstGeom>
                <a:solidFill>
                  <a:srgbClr val="77E677"/>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49" name="Ovale"/>
                <p:cNvSpPr/>
                <p:nvPr/>
              </p:nvSpPr>
              <p:spPr>
                <a:xfrm rot="7970215">
                  <a:off x="246022" y="615307"/>
                  <a:ext cx="76991" cy="86597"/>
                </a:xfrm>
                <a:prstGeom prst="ellipse">
                  <a:avLst/>
                </a:prstGeom>
                <a:solidFill>
                  <a:srgbClr val="95EB95"/>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0" name="Ovale"/>
                <p:cNvSpPr/>
                <p:nvPr/>
              </p:nvSpPr>
              <p:spPr>
                <a:xfrm rot="7970215">
                  <a:off x="265270" y="636208"/>
                  <a:ext cx="38495" cy="44793"/>
                </a:xfrm>
                <a:prstGeom prst="ellipse">
                  <a:avLst/>
                </a:prstGeom>
                <a:solidFill>
                  <a:srgbClr val="B3F1B3"/>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1" name="Ovale"/>
                <p:cNvSpPr/>
                <p:nvPr/>
              </p:nvSpPr>
              <p:spPr>
                <a:xfrm rot="7970215">
                  <a:off x="66137" y="722521"/>
                  <a:ext cx="260581" cy="294131"/>
                </a:xfrm>
                <a:prstGeom prst="ellipse">
                  <a:avLst/>
                </a:prstGeom>
                <a:solidFill>
                  <a:srgbClr val="00CF00"/>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2" name="Ovale"/>
                <p:cNvSpPr/>
                <p:nvPr/>
              </p:nvSpPr>
              <p:spPr>
                <a:xfrm rot="7970215">
                  <a:off x="86797" y="752320"/>
                  <a:ext cx="202839" cy="249339"/>
                </a:xfrm>
                <a:prstGeom prst="ellipse">
                  <a:avLst/>
                </a:prstGeom>
                <a:solidFill>
                  <a:srgbClr val="1DD51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3" name="Ovale"/>
                <p:cNvSpPr/>
                <p:nvPr/>
              </p:nvSpPr>
              <p:spPr>
                <a:xfrm rot="7970215">
                  <a:off x="107556" y="770267"/>
                  <a:ext cx="168785" cy="206041"/>
                </a:xfrm>
                <a:prstGeom prst="ellipse">
                  <a:avLst/>
                </a:prstGeom>
                <a:solidFill>
                  <a:srgbClr val="3BDA3B"/>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4" name="Ovale"/>
                <p:cNvSpPr/>
                <p:nvPr/>
              </p:nvSpPr>
              <p:spPr>
                <a:xfrm rot="7970215">
                  <a:off x="125322" y="792657"/>
                  <a:ext cx="133253" cy="162743"/>
                </a:xfrm>
                <a:prstGeom prst="ellipse">
                  <a:avLst/>
                </a:prstGeom>
                <a:solidFill>
                  <a:srgbClr val="59E059"/>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5" name="Ovale"/>
                <p:cNvSpPr/>
                <p:nvPr/>
              </p:nvSpPr>
              <p:spPr>
                <a:xfrm rot="7970215">
                  <a:off x="144582" y="813572"/>
                  <a:ext cx="97719" cy="117951"/>
                </a:xfrm>
                <a:prstGeom prst="ellipse">
                  <a:avLst/>
                </a:prstGeom>
                <a:solidFill>
                  <a:srgbClr val="77E677"/>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6" name="Ovale"/>
                <p:cNvSpPr/>
                <p:nvPr/>
              </p:nvSpPr>
              <p:spPr>
                <a:xfrm rot="7970215">
                  <a:off x="160888" y="831513"/>
                  <a:ext cx="69587" cy="76147"/>
                </a:xfrm>
                <a:prstGeom prst="ellipse">
                  <a:avLst/>
                </a:prstGeom>
                <a:solidFill>
                  <a:srgbClr val="95EB95"/>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7" name="Ovale"/>
                <p:cNvSpPr/>
                <p:nvPr/>
              </p:nvSpPr>
              <p:spPr>
                <a:xfrm rot="7970215">
                  <a:off x="175818" y="837623"/>
                  <a:ext cx="69587" cy="31355"/>
                </a:xfrm>
                <a:prstGeom prst="ellipse">
                  <a:avLst/>
                </a:prstGeom>
                <a:solidFill>
                  <a:srgbClr val="B3F1B3"/>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8" name="Ovale"/>
                <p:cNvSpPr/>
                <p:nvPr/>
              </p:nvSpPr>
              <p:spPr>
                <a:xfrm rot="7970215">
                  <a:off x="73435" y="981808"/>
                  <a:ext cx="220605" cy="249339"/>
                </a:xfrm>
                <a:prstGeom prst="ellipse">
                  <a:avLst/>
                </a:prstGeom>
                <a:solidFill>
                  <a:srgbClr val="1DD51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59" name="Ovale"/>
                <p:cNvSpPr/>
                <p:nvPr/>
              </p:nvSpPr>
              <p:spPr>
                <a:xfrm rot="7970215">
                  <a:off x="92675" y="1004198"/>
                  <a:ext cx="180631" cy="206041"/>
                </a:xfrm>
                <a:prstGeom prst="ellipse">
                  <a:avLst/>
                </a:prstGeom>
                <a:solidFill>
                  <a:srgbClr val="3BDA3B"/>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0" name="Ovale"/>
                <p:cNvSpPr/>
                <p:nvPr/>
              </p:nvSpPr>
              <p:spPr>
                <a:xfrm rot="7970215">
                  <a:off x="111935" y="1026587"/>
                  <a:ext cx="145097" cy="162743"/>
                </a:xfrm>
                <a:prstGeom prst="ellipse">
                  <a:avLst/>
                </a:prstGeom>
                <a:solidFill>
                  <a:srgbClr val="59E059"/>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1" name="Ovale"/>
                <p:cNvSpPr/>
                <p:nvPr/>
              </p:nvSpPr>
              <p:spPr>
                <a:xfrm rot="7970215">
                  <a:off x="131176" y="1046015"/>
                  <a:ext cx="105121" cy="119445"/>
                </a:xfrm>
                <a:prstGeom prst="ellipse">
                  <a:avLst/>
                </a:prstGeom>
                <a:solidFill>
                  <a:srgbClr val="77E677"/>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2" name="Ovale"/>
                <p:cNvSpPr/>
                <p:nvPr/>
              </p:nvSpPr>
              <p:spPr>
                <a:xfrm rot="7970215">
                  <a:off x="153410" y="1066881"/>
                  <a:ext cx="66627" cy="86597"/>
                </a:xfrm>
                <a:prstGeom prst="ellipse">
                  <a:avLst/>
                </a:prstGeom>
                <a:solidFill>
                  <a:srgbClr val="95EB95"/>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3" name="Cerchio"/>
                <p:cNvSpPr/>
                <p:nvPr/>
              </p:nvSpPr>
              <p:spPr>
                <a:xfrm rot="7970215">
                  <a:off x="171208" y="1084828"/>
                  <a:ext cx="38495" cy="43299"/>
                </a:xfrm>
                <a:prstGeom prst="ellipse">
                  <a:avLst/>
                </a:prstGeom>
                <a:solidFill>
                  <a:srgbClr val="B3F1B3"/>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4" name="Ovale"/>
                <p:cNvSpPr/>
                <p:nvPr/>
              </p:nvSpPr>
              <p:spPr>
                <a:xfrm>
                  <a:off x="38165" y="1196052"/>
                  <a:ext cx="250833" cy="279829"/>
                </a:xfrm>
                <a:prstGeom prst="ellipse">
                  <a:avLst/>
                </a:prstGeom>
                <a:solidFill>
                  <a:srgbClr val="618FF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5" name="Ovale"/>
                <p:cNvSpPr/>
                <p:nvPr/>
              </p:nvSpPr>
              <p:spPr>
                <a:xfrm>
                  <a:off x="57574" y="1218260"/>
                  <a:ext cx="210519" cy="235411"/>
                </a:xfrm>
                <a:prstGeom prst="ellipse">
                  <a:avLst/>
                </a:prstGeom>
                <a:solidFill>
                  <a:srgbClr val="739C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6" name="Ovale"/>
                <p:cNvSpPr/>
                <p:nvPr/>
              </p:nvSpPr>
              <p:spPr>
                <a:xfrm>
                  <a:off x="75491" y="1238988"/>
                  <a:ext cx="174687" cy="204319"/>
                </a:xfrm>
                <a:prstGeom prst="ellipse">
                  <a:avLst/>
                </a:prstGeom>
                <a:solidFill>
                  <a:srgbClr val="86A9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7" name="Ovale"/>
                <p:cNvSpPr/>
                <p:nvPr/>
              </p:nvSpPr>
              <p:spPr>
                <a:xfrm>
                  <a:off x="85942" y="1249352"/>
                  <a:ext cx="153785" cy="171747"/>
                </a:xfrm>
                <a:prstGeom prst="ellipse">
                  <a:avLst/>
                </a:prstGeom>
                <a:solidFill>
                  <a:srgbClr val="98B6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8" name="Ovale"/>
                <p:cNvSpPr/>
                <p:nvPr/>
              </p:nvSpPr>
              <p:spPr>
                <a:xfrm>
                  <a:off x="105352" y="1271561"/>
                  <a:ext cx="116459" cy="128811"/>
                </a:xfrm>
                <a:prstGeom prst="ellipse">
                  <a:avLst/>
                </a:prstGeom>
                <a:solidFill>
                  <a:srgbClr val="ABC4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69" name="Ovale"/>
                <p:cNvSpPr/>
                <p:nvPr/>
              </p:nvSpPr>
              <p:spPr>
                <a:xfrm>
                  <a:off x="124761" y="1292289"/>
                  <a:ext cx="77639" cy="85875"/>
                </a:xfrm>
                <a:prstGeom prst="ellipse">
                  <a:avLst/>
                </a:prstGeom>
                <a:solidFill>
                  <a:srgbClr val="BDD1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0" name="Cerchio"/>
                <p:cNvSpPr/>
                <p:nvPr/>
              </p:nvSpPr>
              <p:spPr>
                <a:xfrm>
                  <a:off x="144171" y="1314497"/>
                  <a:ext cx="37327" cy="42937"/>
                </a:xfrm>
                <a:prstGeom prst="ellipse">
                  <a:avLst/>
                </a:prstGeom>
                <a:solidFill>
                  <a:srgbClr val="D0DE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1" name="Ovale"/>
                <p:cNvSpPr/>
                <p:nvPr/>
              </p:nvSpPr>
              <p:spPr>
                <a:xfrm>
                  <a:off x="57574" y="1443307"/>
                  <a:ext cx="259791" cy="279829"/>
                </a:xfrm>
                <a:prstGeom prst="ellipse">
                  <a:avLst/>
                </a:prstGeom>
                <a:solidFill>
                  <a:srgbClr val="618FF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2" name="Ovale"/>
                <p:cNvSpPr/>
                <p:nvPr/>
              </p:nvSpPr>
              <p:spPr>
                <a:xfrm>
                  <a:off x="75491" y="1453671"/>
                  <a:ext cx="222465" cy="247257"/>
                </a:xfrm>
                <a:prstGeom prst="ellipse">
                  <a:avLst/>
                </a:prstGeom>
                <a:solidFill>
                  <a:srgbClr val="739C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3" name="Ovale"/>
                <p:cNvSpPr/>
                <p:nvPr/>
              </p:nvSpPr>
              <p:spPr>
                <a:xfrm>
                  <a:off x="94900" y="1475879"/>
                  <a:ext cx="185139" cy="204319"/>
                </a:xfrm>
                <a:prstGeom prst="ellipse">
                  <a:avLst/>
                </a:prstGeom>
                <a:solidFill>
                  <a:srgbClr val="86A9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4" name="Ovale"/>
                <p:cNvSpPr/>
                <p:nvPr/>
              </p:nvSpPr>
              <p:spPr>
                <a:xfrm>
                  <a:off x="115803" y="1496607"/>
                  <a:ext cx="143333" cy="161383"/>
                </a:xfrm>
                <a:prstGeom prst="ellipse">
                  <a:avLst/>
                </a:prstGeom>
                <a:solidFill>
                  <a:srgbClr val="98B6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5" name="Ovale"/>
                <p:cNvSpPr/>
                <p:nvPr/>
              </p:nvSpPr>
              <p:spPr>
                <a:xfrm>
                  <a:off x="133719" y="1518816"/>
                  <a:ext cx="106007" cy="118447"/>
                </a:xfrm>
                <a:prstGeom prst="ellipse">
                  <a:avLst/>
                </a:prstGeom>
                <a:solidFill>
                  <a:srgbClr val="ABC4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6" name="Ovale"/>
                <p:cNvSpPr/>
                <p:nvPr/>
              </p:nvSpPr>
              <p:spPr>
                <a:xfrm>
                  <a:off x="153129" y="1539544"/>
                  <a:ext cx="68681" cy="85875"/>
                </a:xfrm>
                <a:prstGeom prst="ellipse">
                  <a:avLst/>
                </a:prstGeom>
                <a:solidFill>
                  <a:srgbClr val="BDD1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7" name="Cerchio"/>
                <p:cNvSpPr/>
                <p:nvPr/>
              </p:nvSpPr>
              <p:spPr>
                <a:xfrm>
                  <a:off x="172539" y="1561752"/>
                  <a:ext cx="38821" cy="42937"/>
                </a:xfrm>
                <a:prstGeom prst="ellipse">
                  <a:avLst/>
                </a:prstGeom>
                <a:solidFill>
                  <a:srgbClr val="D0DE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8" name="Ovale"/>
                <p:cNvSpPr/>
                <p:nvPr/>
              </p:nvSpPr>
              <p:spPr>
                <a:xfrm>
                  <a:off x="181497" y="1647625"/>
                  <a:ext cx="250833" cy="279829"/>
                </a:xfrm>
                <a:prstGeom prst="ellipse">
                  <a:avLst/>
                </a:prstGeom>
                <a:solidFill>
                  <a:srgbClr val="618FF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79" name="Ovale"/>
                <p:cNvSpPr/>
                <p:nvPr/>
              </p:nvSpPr>
              <p:spPr>
                <a:xfrm>
                  <a:off x="191948" y="1668353"/>
                  <a:ext cx="220971" cy="236893"/>
                </a:xfrm>
                <a:prstGeom prst="ellipse">
                  <a:avLst/>
                </a:prstGeom>
                <a:solidFill>
                  <a:srgbClr val="739C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0" name="Ovale"/>
                <p:cNvSpPr/>
                <p:nvPr/>
              </p:nvSpPr>
              <p:spPr>
                <a:xfrm>
                  <a:off x="211358" y="1690562"/>
                  <a:ext cx="183645" cy="204319"/>
                </a:xfrm>
                <a:prstGeom prst="ellipse">
                  <a:avLst/>
                </a:prstGeom>
                <a:solidFill>
                  <a:srgbClr val="86A9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1" name="Ovale"/>
                <p:cNvSpPr/>
                <p:nvPr/>
              </p:nvSpPr>
              <p:spPr>
                <a:xfrm>
                  <a:off x="230767" y="1700926"/>
                  <a:ext cx="144827" cy="171747"/>
                </a:xfrm>
                <a:prstGeom prst="ellipse">
                  <a:avLst/>
                </a:prstGeom>
                <a:solidFill>
                  <a:srgbClr val="98B6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2" name="Ovale"/>
                <p:cNvSpPr/>
                <p:nvPr/>
              </p:nvSpPr>
              <p:spPr>
                <a:xfrm>
                  <a:off x="250177" y="1723134"/>
                  <a:ext cx="106007" cy="128811"/>
                </a:xfrm>
                <a:prstGeom prst="ellipse">
                  <a:avLst/>
                </a:prstGeom>
                <a:solidFill>
                  <a:srgbClr val="ABC4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3" name="Ovale"/>
                <p:cNvSpPr/>
                <p:nvPr/>
              </p:nvSpPr>
              <p:spPr>
                <a:xfrm>
                  <a:off x="268093" y="1743862"/>
                  <a:ext cx="77639" cy="85875"/>
                </a:xfrm>
                <a:prstGeom prst="ellipse">
                  <a:avLst/>
                </a:prstGeom>
                <a:solidFill>
                  <a:srgbClr val="BDD1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4" name="Cerchio"/>
                <p:cNvSpPr/>
                <p:nvPr/>
              </p:nvSpPr>
              <p:spPr>
                <a:xfrm>
                  <a:off x="288996" y="1766071"/>
                  <a:ext cx="37327" cy="42937"/>
                </a:xfrm>
                <a:prstGeom prst="ellipse">
                  <a:avLst/>
                </a:prstGeom>
                <a:solidFill>
                  <a:srgbClr val="D0DE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5" name="Ovale"/>
                <p:cNvSpPr/>
                <p:nvPr/>
              </p:nvSpPr>
              <p:spPr>
                <a:xfrm>
                  <a:off x="384551" y="1754226"/>
                  <a:ext cx="212013" cy="247257"/>
                </a:xfrm>
                <a:prstGeom prst="ellipse">
                  <a:avLst/>
                </a:prstGeom>
                <a:solidFill>
                  <a:srgbClr val="739C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6" name="Ovale"/>
                <p:cNvSpPr/>
                <p:nvPr/>
              </p:nvSpPr>
              <p:spPr>
                <a:xfrm>
                  <a:off x="395002" y="1743862"/>
                  <a:ext cx="182153" cy="204319"/>
                </a:xfrm>
                <a:prstGeom prst="ellipse">
                  <a:avLst/>
                </a:prstGeom>
                <a:solidFill>
                  <a:srgbClr val="86A9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7" name="Ovale"/>
                <p:cNvSpPr/>
                <p:nvPr/>
              </p:nvSpPr>
              <p:spPr>
                <a:xfrm>
                  <a:off x="412918" y="1766071"/>
                  <a:ext cx="146319" cy="161383"/>
                </a:xfrm>
                <a:prstGeom prst="ellipse">
                  <a:avLst/>
                </a:prstGeom>
                <a:solidFill>
                  <a:srgbClr val="98B6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8" name="Cerchio"/>
                <p:cNvSpPr/>
                <p:nvPr/>
              </p:nvSpPr>
              <p:spPr>
                <a:xfrm>
                  <a:off x="432328" y="1786799"/>
                  <a:ext cx="116459" cy="118447"/>
                </a:xfrm>
                <a:prstGeom prst="ellipse">
                  <a:avLst/>
                </a:prstGeom>
                <a:solidFill>
                  <a:srgbClr val="ABC4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89" name="Cerchio"/>
                <p:cNvSpPr/>
                <p:nvPr/>
              </p:nvSpPr>
              <p:spPr>
                <a:xfrm>
                  <a:off x="453230" y="1809007"/>
                  <a:ext cx="76147" cy="75511"/>
                </a:xfrm>
                <a:prstGeom prst="ellipse">
                  <a:avLst/>
                </a:prstGeom>
                <a:solidFill>
                  <a:srgbClr val="BDD1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90" name="Cerchio"/>
                <p:cNvSpPr/>
                <p:nvPr/>
              </p:nvSpPr>
              <p:spPr>
                <a:xfrm>
                  <a:off x="471147" y="1829735"/>
                  <a:ext cx="38821" cy="32573"/>
                </a:xfrm>
                <a:prstGeom prst="ellipse">
                  <a:avLst/>
                </a:prstGeom>
                <a:solidFill>
                  <a:srgbClr val="D0DE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91" name="Ovale"/>
                <p:cNvSpPr/>
                <p:nvPr/>
              </p:nvSpPr>
              <p:spPr>
                <a:xfrm>
                  <a:off x="565209" y="1776435"/>
                  <a:ext cx="250833" cy="290193"/>
                </a:xfrm>
                <a:prstGeom prst="ellipse">
                  <a:avLst/>
                </a:prstGeom>
                <a:solidFill>
                  <a:srgbClr val="618FFD"/>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92" name="Ovale"/>
                <p:cNvSpPr/>
                <p:nvPr/>
              </p:nvSpPr>
              <p:spPr>
                <a:xfrm>
                  <a:off x="596563" y="1786799"/>
                  <a:ext cx="212013" cy="247257"/>
                </a:xfrm>
                <a:prstGeom prst="ellipse">
                  <a:avLst/>
                </a:prstGeom>
                <a:solidFill>
                  <a:srgbClr val="739C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93" name="Ovale"/>
                <p:cNvSpPr/>
                <p:nvPr/>
              </p:nvSpPr>
              <p:spPr>
                <a:xfrm>
                  <a:off x="617465" y="1809007"/>
                  <a:ext cx="173193" cy="204319"/>
                </a:xfrm>
                <a:prstGeom prst="ellipse">
                  <a:avLst/>
                </a:prstGeom>
                <a:solidFill>
                  <a:srgbClr val="86A9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94" name="Ovale"/>
                <p:cNvSpPr/>
                <p:nvPr/>
              </p:nvSpPr>
              <p:spPr>
                <a:xfrm>
                  <a:off x="626423" y="1829735"/>
                  <a:ext cx="152291" cy="161383"/>
                </a:xfrm>
                <a:prstGeom prst="ellipse">
                  <a:avLst/>
                </a:prstGeom>
                <a:solidFill>
                  <a:srgbClr val="98B6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95" name="Cerchio"/>
                <p:cNvSpPr/>
                <p:nvPr/>
              </p:nvSpPr>
              <p:spPr>
                <a:xfrm>
                  <a:off x="645833" y="1851944"/>
                  <a:ext cx="114965" cy="118447"/>
                </a:xfrm>
                <a:prstGeom prst="ellipse">
                  <a:avLst/>
                </a:prstGeom>
                <a:solidFill>
                  <a:srgbClr val="ABC4FE"/>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96" name="Cerchio"/>
                <p:cNvSpPr/>
                <p:nvPr/>
              </p:nvSpPr>
              <p:spPr>
                <a:xfrm>
                  <a:off x="663749" y="1872672"/>
                  <a:ext cx="77639" cy="75511"/>
                </a:xfrm>
                <a:prstGeom prst="ellipse">
                  <a:avLst/>
                </a:prstGeom>
                <a:solidFill>
                  <a:srgbClr val="BDD1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sp>
              <p:nvSpPr>
                <p:cNvPr id="1697" name="Cerchio"/>
                <p:cNvSpPr/>
                <p:nvPr/>
              </p:nvSpPr>
              <p:spPr>
                <a:xfrm>
                  <a:off x="683159" y="1894881"/>
                  <a:ext cx="38821" cy="42937"/>
                </a:xfrm>
                <a:prstGeom prst="ellipse">
                  <a:avLst/>
                </a:prstGeom>
                <a:solidFill>
                  <a:srgbClr val="D0DEFF"/>
                </a:solidFill>
                <a:ln w="12700" cap="flat">
                  <a:noFill/>
                  <a:miter lim="400000"/>
                </a:ln>
                <a:effectLst/>
              </p:spPr>
              <p:txBody>
                <a:bodyPr wrap="square" lIns="45719" tIns="45719" rIns="45719" bIns="45719" numCol="1" anchor="t">
                  <a:noAutofit/>
                </a:bodyPr>
                <a:lstStyle/>
                <a:p>
                  <a:pPr defTabSz="457200">
                    <a:defRPr>
                      <a:solidFill>
                        <a:srgbClr val="FFFFFF"/>
                      </a:solidFill>
                    </a:defRPr>
                  </a:pPr>
                  <a:endParaRPr/>
                </a:p>
              </p:txBody>
            </p:sp>
          </p:grpSp>
        </p:grpSp>
        <p:grpSp>
          <p:nvGrpSpPr>
            <p:cNvPr id="1702" name="Gruppo"/>
            <p:cNvGrpSpPr/>
            <p:nvPr/>
          </p:nvGrpSpPr>
          <p:grpSpPr>
            <a:xfrm>
              <a:off x="1610392" y="2508389"/>
              <a:ext cx="782639" cy="584994"/>
              <a:chOff x="0" y="0"/>
              <a:chExt cx="782637" cy="584993"/>
            </a:xfrm>
          </p:grpSpPr>
          <p:sp>
            <p:nvSpPr>
              <p:cNvPr id="1700" name="Linea"/>
              <p:cNvSpPr/>
              <p:nvPr/>
            </p:nvSpPr>
            <p:spPr>
              <a:xfrm rot="16200000">
                <a:off x="302418" y="-285750"/>
                <a:ext cx="193676" cy="7651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860"/>
                    </a:lnTo>
                    <a:lnTo>
                      <a:pt x="0" y="21600"/>
                    </a:lnTo>
                  </a:path>
                </a:pathLst>
              </a:custGeom>
              <a:noFill/>
              <a:ln w="139700" cap="flat">
                <a:solidFill>
                  <a:srgbClr val="00FF00"/>
                </a:solidFill>
                <a:prstDash val="solid"/>
                <a:round/>
              </a:ln>
              <a:effectLst/>
            </p:spPr>
            <p:txBody>
              <a:bodyPr wrap="square" lIns="45719" tIns="45719" rIns="45719" bIns="45719" numCol="1" anchor="ctr">
                <a:noAutofit/>
              </a:bodyPr>
              <a:lstStyle/>
              <a:p>
                <a:pPr defTabSz="457200">
                  <a:defRPr>
                    <a:solidFill>
                      <a:srgbClr val="FFFFFF"/>
                    </a:solidFill>
                    <a:latin typeface="Arial"/>
                    <a:ea typeface="Arial"/>
                    <a:cs typeface="Arial"/>
                    <a:sym typeface="Arial"/>
                  </a:defRPr>
                </a:pPr>
                <a:endParaRPr/>
              </a:p>
            </p:txBody>
          </p:sp>
          <p:sp>
            <p:nvSpPr>
              <p:cNvPr id="1701" name="Linea"/>
              <p:cNvSpPr/>
              <p:nvPr/>
            </p:nvSpPr>
            <p:spPr>
              <a:xfrm rot="16200000">
                <a:off x="291306" y="93662"/>
                <a:ext cx="200026" cy="782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3" y="6490"/>
                    </a:lnTo>
                    <a:lnTo>
                      <a:pt x="21600" y="19268"/>
                    </a:lnTo>
                    <a:lnTo>
                      <a:pt x="21473" y="21600"/>
                    </a:lnTo>
                  </a:path>
                </a:pathLst>
              </a:custGeom>
              <a:noFill/>
              <a:ln w="139700" cap="flat">
                <a:solidFill>
                  <a:srgbClr val="99CCFF"/>
                </a:solidFill>
                <a:prstDash val="solid"/>
                <a:round/>
              </a:ln>
              <a:effectLst/>
            </p:spPr>
            <p:txBody>
              <a:bodyPr wrap="square" lIns="45719" tIns="45719" rIns="45719" bIns="45719" numCol="1" anchor="ctr">
                <a:noAutofit/>
              </a:bodyPr>
              <a:lstStyle/>
              <a:p>
                <a:pPr defTabSz="457200">
                  <a:defRPr>
                    <a:solidFill>
                      <a:srgbClr val="FFFFFF"/>
                    </a:solidFill>
                    <a:latin typeface="Arial"/>
                    <a:ea typeface="Arial"/>
                    <a:cs typeface="Arial"/>
                    <a:sym typeface="Arial"/>
                  </a:defRPr>
                </a:pPr>
                <a:endParaRPr/>
              </a:p>
            </p:txBody>
          </p:sp>
        </p:grpSp>
      </p:grpSp>
      <p:sp>
        <p:nvSpPr>
          <p:cNvPr id="1704" name="TXA, thromboxane; PDGF, platelet-derived growth factor."/>
          <p:cNvSpPr txBox="1"/>
          <p:nvPr/>
        </p:nvSpPr>
        <p:spPr>
          <a:xfrm>
            <a:off x="212725" y="6466522"/>
            <a:ext cx="4188158"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b">
            <a:spAutoFit/>
          </a:bodyPr>
          <a:lstStyle>
            <a:lvl1pPr defTabSz="457200">
              <a:defRPr sz="1400"/>
            </a:lvl1pPr>
          </a:lstStyle>
          <a:p>
            <a:r>
              <a:t>TXA, thromboxane; PDGF, platelet-derived growth factor.</a:t>
            </a:r>
          </a:p>
        </p:txBody>
      </p:sp>
      <p:sp>
        <p:nvSpPr>
          <p:cNvPr id="1705" name="Linea"/>
          <p:cNvSpPr/>
          <p:nvPr/>
        </p:nvSpPr>
        <p:spPr>
          <a:xfrm>
            <a:off x="6934200" y="5372100"/>
            <a:ext cx="228600" cy="1143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794"/>
                  <a:pt x="10800" y="19800"/>
                </a:cubicBezTo>
                <a:lnTo>
                  <a:pt x="10800" y="12600"/>
                </a:lnTo>
                <a:cubicBezTo>
                  <a:pt x="10800" y="11606"/>
                  <a:pt x="5965" y="10800"/>
                  <a:pt x="0" y="10800"/>
                </a:cubicBezTo>
                <a:cubicBezTo>
                  <a:pt x="5965" y="10800"/>
                  <a:pt x="10800" y="9994"/>
                  <a:pt x="10800" y="9000"/>
                </a:cubicBezTo>
                <a:lnTo>
                  <a:pt x="10800" y="1800"/>
                </a:lnTo>
                <a:cubicBezTo>
                  <a:pt x="10800" y="806"/>
                  <a:pt x="15635" y="0"/>
                  <a:pt x="21600" y="0"/>
                </a:cubicBezTo>
              </a:path>
            </a:pathLst>
          </a:custGeom>
          <a:ln w="28575">
            <a:solidFill>
              <a:srgbClr val="000000"/>
            </a:solidFill>
          </a:ln>
        </p:spPr>
        <p:txBody>
          <a:bodyPr lIns="45719" rIns="45719" anchor="ctr"/>
          <a:lstStyle/>
          <a:p>
            <a:pPr defTabSz="457200">
              <a:defRPr>
                <a:solidFill>
                  <a:srgbClr val="FFFFFF"/>
                </a:solidFill>
              </a:defRPr>
            </a:pPr>
            <a:endParaRPr/>
          </a:p>
        </p:txBody>
      </p:sp>
      <p:sp>
        <p:nvSpPr>
          <p:cNvPr id="1706" name="Recettore…"/>
          <p:cNvSpPr txBox="1"/>
          <p:nvPr/>
        </p:nvSpPr>
        <p:spPr>
          <a:xfrm>
            <a:off x="4670425" y="2220913"/>
            <a:ext cx="1005816"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a:solidFill>
                  <a:srgbClr val="FFFFFF"/>
                </a:solidFill>
              </a:defRPr>
            </a:pPr>
            <a:r>
              <a:t>Recettore</a:t>
            </a:r>
            <a:endParaRPr>
              <a:latin typeface="Arial"/>
              <a:ea typeface="Arial"/>
              <a:cs typeface="Arial"/>
              <a:sym typeface="Arial"/>
            </a:endParaRPr>
          </a:p>
          <a:p>
            <a:pPr defTabSz="457200">
              <a:defRPr>
                <a:solidFill>
                  <a:srgbClr val="FFFFFF"/>
                </a:solidFill>
              </a:defRPr>
            </a:pPr>
            <a:r>
              <a:t> P2Y12</a:t>
            </a:r>
          </a:p>
        </p:txBody>
      </p:sp>
      <p:sp>
        <p:nvSpPr>
          <p:cNvPr id="1707" name="Linea"/>
          <p:cNvSpPr/>
          <p:nvPr/>
        </p:nvSpPr>
        <p:spPr>
          <a:xfrm flipV="1">
            <a:off x="4548187" y="2835274"/>
            <a:ext cx="266701" cy="314327"/>
          </a:xfrm>
          <a:prstGeom prst="line">
            <a:avLst/>
          </a:prstGeom>
          <a:ln>
            <a:solidFill>
              <a:srgbClr val="000000"/>
            </a:solidFill>
          </a:ln>
        </p:spPr>
        <p:txBody>
          <a:bodyPr lIns="45719" rIns="45719"/>
          <a:lstStyle/>
          <a:p>
            <a:endParaRPr/>
          </a:p>
        </p:txBody>
      </p:sp>
      <p:pic>
        <p:nvPicPr>
          <p:cNvPr id="1708" name="image167.png" descr="image167.png"/>
          <p:cNvPicPr>
            <a:picLocks noChangeAspect="1"/>
          </p:cNvPicPr>
          <p:nvPr/>
        </p:nvPicPr>
        <p:blipFill>
          <a:blip r:embed="rId3"/>
          <a:stretch>
            <a:fillRect/>
          </a:stretch>
        </p:blipFill>
        <p:spPr>
          <a:xfrm>
            <a:off x="450850" y="36512"/>
            <a:ext cx="8596314" cy="1158876"/>
          </a:xfrm>
          <a:prstGeom prst="rect">
            <a:avLst/>
          </a:prstGeom>
          <a:ln w="12700">
            <a:miter lim="400000"/>
          </a:ln>
        </p:spPr>
      </p:pic>
      <p:sp>
        <p:nvSpPr>
          <p:cNvPr id="1709" name="Razionale della doppia antiaggregazione"/>
          <p:cNvSpPr txBox="1"/>
          <p:nvPr/>
        </p:nvSpPr>
        <p:spPr>
          <a:xfrm>
            <a:off x="2201003" y="450680"/>
            <a:ext cx="6590494" cy="443866"/>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300">
                <a:solidFill>
                  <a:srgbClr val="FFFFFF"/>
                </a:solidFill>
                <a:latin typeface="Arial Rounded MT Bold"/>
                <a:ea typeface="Arial Rounded MT Bold"/>
                <a:cs typeface="Arial Rounded MT Bold"/>
                <a:sym typeface="Arial Rounded MT Bold"/>
              </a:defRPr>
            </a:lvl1pPr>
          </a:lstStyle>
          <a:p>
            <a:r>
              <a:t>Razionale della doppia antiaggregazione</a:t>
            </a:r>
          </a:p>
        </p:txBody>
      </p:sp>
      <p:sp>
        <p:nvSpPr>
          <p:cNvPr id="1710" name="Forma"/>
          <p:cNvSpPr/>
          <p:nvPr/>
        </p:nvSpPr>
        <p:spPr>
          <a:xfrm rot="5621613">
            <a:off x="5003351" y="1092895"/>
            <a:ext cx="1067586" cy="9397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FFFF00"/>
          </a:solidFill>
          <a:ln>
            <a:solidFill>
              <a:srgbClr val="095192"/>
            </a:solidFill>
          </a:ln>
          <a:effectLst>
            <a:outerShdw blurRad="63500" dist="38100" dir="5400000" rotWithShape="0">
              <a:srgbClr val="032544">
                <a:alpha val="48000"/>
              </a:srgbClr>
            </a:outerShdw>
          </a:effectLst>
        </p:spPr>
        <p:txBody>
          <a:bodyPr lIns="45719" rIns="45719" anchor="ctr"/>
          <a:lstStyle/>
          <a:p>
            <a:pPr algn="ctr">
              <a:defRPr>
                <a:solidFill>
                  <a:srgbClr val="FFFFFF"/>
                </a:solidFill>
              </a:defRPr>
            </a:pPr>
            <a:endParaRPr/>
          </a:p>
        </p:txBody>
      </p:sp>
      <p:sp>
        <p:nvSpPr>
          <p:cNvPr id="1711" name="Forma"/>
          <p:cNvSpPr/>
          <p:nvPr/>
        </p:nvSpPr>
        <p:spPr>
          <a:xfrm rot="18947197">
            <a:off x="7061452" y="1334338"/>
            <a:ext cx="1067586" cy="93976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FFFF00"/>
          </a:solidFill>
          <a:ln>
            <a:solidFill>
              <a:srgbClr val="095192"/>
            </a:solidFill>
          </a:ln>
          <a:effectLst>
            <a:outerShdw blurRad="63500" dist="38100" dir="5400000" rotWithShape="0">
              <a:srgbClr val="032544">
                <a:alpha val="48000"/>
              </a:srgbClr>
            </a:outerShdw>
          </a:effectLst>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1571"/>
                                        </p:tgtEl>
                                        <p:attrNameLst>
                                          <p:attrName>style.visibility</p:attrName>
                                        </p:attrNameLst>
                                      </p:cBhvr>
                                      <p:to>
                                        <p:strVal val="visible"/>
                                      </p:to>
                                    </p:set>
                                    <p:anim calcmode="lin" valueType="num">
                                      <p:cBhvr>
                                        <p:cTn id="7" dur="500" fill="hold"/>
                                        <p:tgtEl>
                                          <p:spTgt spid="1571"/>
                                        </p:tgtEl>
                                        <p:attrNameLst>
                                          <p:attrName>ppt_x</p:attrName>
                                        </p:attrNameLst>
                                      </p:cBhvr>
                                      <p:tavLst>
                                        <p:tav tm="0">
                                          <p:val>
                                            <p:strVal val="1+#ppt_w/2"/>
                                          </p:val>
                                        </p:tav>
                                        <p:tav tm="100000">
                                          <p:val>
                                            <p:strVal val="#ppt_x"/>
                                          </p:val>
                                        </p:tav>
                                      </p:tavLst>
                                    </p:anim>
                                    <p:anim calcmode="lin" valueType="num">
                                      <p:cBhvr>
                                        <p:cTn id="8" dur="500" fill="hold"/>
                                        <p:tgtEl>
                                          <p:spTgt spid="15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p:tmAbs val="0"/>
                                  </p:iterate>
                                  <p:childTnLst>
                                    <p:set>
                                      <p:cBhvr>
                                        <p:cTn id="12" fill="hold"/>
                                        <p:tgtEl>
                                          <p:spTgt spid="1581"/>
                                        </p:tgtEl>
                                        <p:attrNameLst>
                                          <p:attrName>style.visibility</p:attrName>
                                        </p:attrNameLst>
                                      </p:cBhvr>
                                      <p:to>
                                        <p:strVal val="visible"/>
                                      </p:to>
                                    </p:set>
                                    <p:animEffect transition="in" filter="wipe(up)">
                                      <p:cBhvr>
                                        <p:cTn id="13" dur="500"/>
                                        <p:tgtEl>
                                          <p:spTgt spid="1581"/>
                                        </p:tgtEl>
                                      </p:cBhvr>
                                    </p:animEffect>
                                  </p:childTnLst>
                                </p:cTn>
                              </p:par>
                            </p:childTnLst>
                          </p:cTn>
                        </p:par>
                        <p:par>
                          <p:cTn id="14" fill="hold">
                            <p:stCondLst>
                              <p:cond delay="500"/>
                            </p:stCondLst>
                            <p:childTnLst>
                              <p:par>
                                <p:cTn id="15" presetID="22" presetClass="entr" presetSubtype="2" fill="hold" grpId="0" nodeType="afterEffect">
                                  <p:stCondLst>
                                    <p:cond delay="0"/>
                                  </p:stCondLst>
                                  <p:iterate>
                                    <p:tmAbs val="0"/>
                                  </p:iterate>
                                  <p:childTnLst>
                                    <p:set>
                                      <p:cBhvr>
                                        <p:cTn id="16" fill="hold"/>
                                        <p:tgtEl>
                                          <p:spTgt spid="1584"/>
                                        </p:tgtEl>
                                        <p:attrNameLst>
                                          <p:attrName>style.visibility</p:attrName>
                                        </p:attrNameLst>
                                      </p:cBhvr>
                                      <p:to>
                                        <p:strVal val="visible"/>
                                      </p:to>
                                    </p:set>
                                    <p:animEffect transition="in" filter="wipe(right)">
                                      <p:cBhvr>
                                        <p:cTn id="17" dur="500"/>
                                        <p:tgtEl>
                                          <p:spTgt spid="1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 grpId="0" animBg="1" advAuto="0"/>
      <p:bldP spid="1581" grpId="0" animBg="1" advAuto="0"/>
      <p:bldP spid="1584" grpId="0"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578">
              <a:srgbClr val="A9A9A9"/>
            </a:gs>
            <a:gs pos="15074">
              <a:srgbClr val="B3BFD4"/>
            </a:gs>
            <a:gs pos="36231">
              <a:srgbClr val="BDD4FF"/>
            </a:gs>
            <a:gs pos="80583">
              <a:srgbClr val="C9D5EA"/>
            </a:gs>
            <a:gs pos="100000">
              <a:srgbClr val="D6D6D6"/>
            </a:gs>
          </a:gsLst>
          <a:lin ang="20214346" scaled="0"/>
        </a:gradFill>
        <a:effectLst/>
      </p:bgPr>
    </p:bg>
    <p:spTree>
      <p:nvGrpSpPr>
        <p:cNvPr id="1" name=""/>
        <p:cNvGrpSpPr/>
        <p:nvPr/>
      </p:nvGrpSpPr>
      <p:grpSpPr>
        <a:xfrm>
          <a:off x="0" y="0"/>
          <a:ext cx="0" cy="0"/>
          <a:chOff x="0" y="0"/>
          <a:chExt cx="0" cy="0"/>
        </a:xfrm>
      </p:grpSpPr>
      <p:sp>
        <p:nvSpPr>
          <p:cNvPr id="1715" name="L’impianto di stent"/>
          <p:cNvSpPr txBox="1"/>
          <p:nvPr/>
        </p:nvSpPr>
        <p:spPr>
          <a:xfrm>
            <a:off x="152400" y="152400"/>
            <a:ext cx="3268946" cy="58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a:latin typeface="Comic Sans MS"/>
                <a:ea typeface="Comic Sans MS"/>
                <a:cs typeface="Comic Sans MS"/>
                <a:sym typeface="Comic Sans MS"/>
              </a:defRPr>
            </a:lvl1pPr>
          </a:lstStyle>
          <a:p>
            <a:r>
              <a:t>L’impianto di stent </a:t>
            </a:r>
          </a:p>
        </p:txBody>
      </p:sp>
      <p:pic>
        <p:nvPicPr>
          <p:cNvPr id="1716" name="http://www.ilpalo.com/cuore-infarto-colesterolo/cuore-stent/Stent-cuore-dopo-infarto.jpg" descr="http://www.ilpalo.com/cuore-infarto-colesterolo/cuore-stent/Stent-cuore-dopo-infarto.jpg"/>
          <p:cNvPicPr>
            <a:picLocks noChangeAspect="1"/>
          </p:cNvPicPr>
          <p:nvPr/>
        </p:nvPicPr>
        <p:blipFill>
          <a:blip r:embed="rId2"/>
          <a:stretch>
            <a:fillRect/>
          </a:stretch>
        </p:blipFill>
        <p:spPr>
          <a:xfrm>
            <a:off x="5357090" y="3657600"/>
            <a:ext cx="3660816" cy="2967976"/>
          </a:xfrm>
          <a:prstGeom prst="rect">
            <a:avLst/>
          </a:prstGeom>
          <a:ln w="12700">
            <a:miter lim="400000"/>
          </a:ln>
        </p:spPr>
      </p:pic>
      <p:pic>
        <p:nvPicPr>
          <p:cNvPr id="1717" name="http://www.panvascular.com/pagine/info/pazienti/images/19002.jpg" descr="http://www.panvascular.com/pagine/info/pazienti/images/19002.jpg"/>
          <p:cNvPicPr>
            <a:picLocks noChangeAspect="1"/>
          </p:cNvPicPr>
          <p:nvPr/>
        </p:nvPicPr>
        <p:blipFill>
          <a:blip r:embed="rId3"/>
          <a:stretch>
            <a:fillRect/>
          </a:stretch>
        </p:blipFill>
        <p:spPr>
          <a:xfrm>
            <a:off x="609023" y="838200"/>
            <a:ext cx="2927928" cy="2342342"/>
          </a:xfrm>
          <a:prstGeom prst="rect">
            <a:avLst/>
          </a:prstGeom>
          <a:ln w="12700">
            <a:miter lim="400000"/>
          </a:ln>
        </p:spPr>
      </p:pic>
      <p:pic>
        <p:nvPicPr>
          <p:cNvPr id="1718" name="http://www.panvascular.com/pagine/info/pazienti/images/19005.jpg" descr="http://www.panvascular.com/pagine/info/pazienti/images/19005.jpg"/>
          <p:cNvPicPr>
            <a:picLocks noChangeAspect="1"/>
          </p:cNvPicPr>
          <p:nvPr/>
        </p:nvPicPr>
        <p:blipFill>
          <a:blip r:embed="rId4"/>
          <a:stretch>
            <a:fillRect/>
          </a:stretch>
        </p:blipFill>
        <p:spPr>
          <a:xfrm>
            <a:off x="4876800" y="132541"/>
            <a:ext cx="3810000" cy="3048001"/>
          </a:xfrm>
          <a:prstGeom prst="rect">
            <a:avLst/>
          </a:prstGeom>
          <a:ln w="12700">
            <a:miter lim="400000"/>
          </a:ln>
        </p:spPr>
      </p:pic>
      <p:pic>
        <p:nvPicPr>
          <p:cNvPr id="1719" name="http://www.panvascular.com/pagine/info/pazienti/images/19006.jpg" descr="http://www.panvascular.com/pagine/info/pazienti/images/19006.jpg"/>
          <p:cNvPicPr>
            <a:picLocks noChangeAspect="1"/>
          </p:cNvPicPr>
          <p:nvPr/>
        </p:nvPicPr>
        <p:blipFill>
          <a:blip r:embed="rId5"/>
          <a:stretch>
            <a:fillRect/>
          </a:stretch>
        </p:blipFill>
        <p:spPr>
          <a:xfrm>
            <a:off x="4953000" y="3617586"/>
            <a:ext cx="3810000" cy="3048002"/>
          </a:xfrm>
          <a:prstGeom prst="rect">
            <a:avLst/>
          </a:prstGeom>
          <a:ln w="12700">
            <a:miter lim="400000"/>
          </a:ln>
        </p:spPr>
      </p:pic>
      <p:pic>
        <p:nvPicPr>
          <p:cNvPr id="1720" name="http://www.panvascular.com/pagine/info/pazienti/images/19008.jpg" descr="http://www.panvascular.com/pagine/info/pazienti/images/19008.jpg"/>
          <p:cNvPicPr>
            <a:picLocks noChangeAspect="1"/>
          </p:cNvPicPr>
          <p:nvPr/>
        </p:nvPicPr>
        <p:blipFill>
          <a:blip r:embed="rId6"/>
          <a:stretch>
            <a:fillRect/>
          </a:stretch>
        </p:blipFill>
        <p:spPr>
          <a:xfrm>
            <a:off x="120073" y="3577573"/>
            <a:ext cx="3810001" cy="3048002"/>
          </a:xfrm>
          <a:prstGeom prst="rect">
            <a:avLst/>
          </a:prstGeom>
          <a:ln w="12700">
            <a:miter lim="400000"/>
          </a:ln>
        </p:spPr>
      </p:pic>
      <p:sp>
        <p:nvSpPr>
          <p:cNvPr id="1721" name="Freccia"/>
          <p:cNvSpPr/>
          <p:nvPr/>
        </p:nvSpPr>
        <p:spPr>
          <a:xfrm>
            <a:off x="3810000" y="2067791"/>
            <a:ext cx="762000" cy="685801"/>
          </a:xfrm>
          <a:prstGeom prst="rightArrow">
            <a:avLst>
              <a:gd name="adj1" fmla="val 50000"/>
              <a:gd name="adj2" fmla="val 50000"/>
            </a:avLst>
          </a:prstGeom>
          <a:gradFill>
            <a:gsLst>
              <a:gs pos="0">
                <a:srgbClr val="1515A7"/>
              </a:gs>
              <a:gs pos="80000">
                <a:srgbClr val="1B1BDC"/>
              </a:gs>
              <a:gs pos="100000">
                <a:srgbClr val="1818E0"/>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latin typeface="Arial"/>
                <a:ea typeface="Arial"/>
                <a:cs typeface="Arial"/>
                <a:sym typeface="Arial"/>
              </a:defRPr>
            </a:pPr>
            <a:endParaRPr/>
          </a:p>
        </p:txBody>
      </p:sp>
      <p:sp>
        <p:nvSpPr>
          <p:cNvPr id="1722" name="Freccia"/>
          <p:cNvSpPr/>
          <p:nvPr/>
        </p:nvSpPr>
        <p:spPr>
          <a:xfrm rot="5400000">
            <a:off x="6425498" y="2891774"/>
            <a:ext cx="762001" cy="685801"/>
          </a:xfrm>
          <a:prstGeom prst="rightArrow">
            <a:avLst>
              <a:gd name="adj1" fmla="val 50000"/>
              <a:gd name="adj2" fmla="val 50000"/>
            </a:avLst>
          </a:prstGeom>
          <a:gradFill>
            <a:gsLst>
              <a:gs pos="0">
                <a:srgbClr val="1515A7"/>
              </a:gs>
              <a:gs pos="80000">
                <a:srgbClr val="1B1BDC"/>
              </a:gs>
              <a:gs pos="100000">
                <a:srgbClr val="1818E0"/>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latin typeface="Arial"/>
                <a:ea typeface="Arial"/>
                <a:cs typeface="Arial"/>
                <a:sym typeface="Arial"/>
              </a:defRPr>
            </a:pPr>
            <a:endParaRPr/>
          </a:p>
        </p:txBody>
      </p:sp>
      <p:sp>
        <p:nvSpPr>
          <p:cNvPr id="1723" name="Freccia"/>
          <p:cNvSpPr/>
          <p:nvPr/>
        </p:nvSpPr>
        <p:spPr>
          <a:xfrm rot="10800000">
            <a:off x="4087090" y="4758673"/>
            <a:ext cx="762001" cy="685801"/>
          </a:xfrm>
          <a:prstGeom prst="rightArrow">
            <a:avLst>
              <a:gd name="adj1" fmla="val 50000"/>
              <a:gd name="adj2" fmla="val 50000"/>
            </a:avLst>
          </a:prstGeom>
          <a:gradFill>
            <a:gsLst>
              <a:gs pos="0">
                <a:srgbClr val="1515A7"/>
              </a:gs>
              <a:gs pos="80000">
                <a:srgbClr val="1B1BDC"/>
              </a:gs>
              <a:gs pos="100000">
                <a:srgbClr val="1818E0"/>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latin typeface="Arial"/>
                <a:ea typeface="Arial"/>
                <a:cs typeface="Arial"/>
                <a:sym typeface="Arial"/>
              </a:defRPr>
            </a:pPr>
            <a:endParaRPr/>
          </a:p>
        </p:txBody>
      </p:sp>
    </p:spTree>
  </p:cSld>
  <p:clrMapOvr>
    <a:masterClrMapping/>
  </p:clrMapOvr>
  <p:transition spd="med"/>
</p:sld>
</file>

<file path=ppt/theme/theme1.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327</TotalTime>
  <Words>6892</Words>
  <Application>Microsoft Office PowerPoint</Application>
  <PresentationFormat>On-screen Show (4:3)</PresentationFormat>
  <Paragraphs>930</Paragraphs>
  <Slides>114</Slides>
  <Notes>60</Notes>
  <HiddenSlides>1</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Tema di Office</vt:lpstr>
      <vt:lpstr>Introduzione alle Terapie   anticoagulante ed antiaggregante  Cardiologia</vt:lpstr>
      <vt:lpstr>PowerPoint Presentation</vt:lpstr>
      <vt:lpstr>PowerPoint Presentation</vt:lpstr>
      <vt:lpstr>PowerPoint Presentation</vt:lpstr>
      <vt:lpstr>I Farmaci</vt:lpstr>
      <vt:lpstr>Farmaci anticoagulanti ed antiaggreganti</vt:lpstr>
      <vt:lpstr>Farmaci anticoagulanti ed antiaggreganti</vt:lpstr>
      <vt:lpstr>Farmaci anticoagulanti ed antiaggreganti</vt:lpstr>
      <vt:lpstr>PowerPoint Presentation</vt:lpstr>
      <vt:lpstr>Definizioni</vt:lpstr>
      <vt:lpstr>Anticoagulanti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Anticoagulanti maggiormente utilizzati in clinica cardiologica Eparine, Warfarinici (o dicumarolici) e NOAC </vt:lpstr>
      <vt:lpstr>Anticoagulanti maggiormente utilizzati in clinica cardiologica  </vt:lpstr>
      <vt:lpstr>Anticoagulanti maggiormente utilizzati in clinica cardiologica  </vt:lpstr>
      <vt:lpstr>Anticoagulanti maggiormente utilizzati in clinica cardiologica  </vt:lpstr>
      <vt:lpstr>Anticoagulanti maggiormente utilizzati in clinica cardiologica  </vt:lpstr>
      <vt:lpstr>PowerPoint Presentation</vt:lpstr>
      <vt:lpstr>Eparine (tutte)</vt:lpstr>
      <vt:lpstr>PowerPoint Presentation</vt:lpstr>
      <vt:lpstr>PowerPoint Presentation</vt:lpstr>
      <vt:lpstr>PowerPoint Presentation</vt:lpstr>
      <vt:lpstr>LMWH (Eparine a basso peso Molecolare): derivano dall’ ENF mediante depolimerizzazione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Raccomandazioni TAO nella  Trombosi Venosa Profonda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N.O.A.C.</vt:lpstr>
      <vt:lpstr>PowerPoint Presentation</vt:lpstr>
      <vt:lpstr>PowerPoint Presentation</vt:lpstr>
      <vt:lpstr>PowerPoint Presentation</vt:lpstr>
      <vt:lpstr>PowerPoint Presentation</vt:lpstr>
      <vt:lpstr>PowerPoint Presentation</vt:lpstr>
      <vt:lpstr>Nuovi anticoagulanti:  potenziali svantaggi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Controindicazioni assolute per TUTTI gli anticoagulanti </vt:lpstr>
      <vt:lpstr>PowerPoint Presentation</vt:lpstr>
      <vt:lpstr>Condizioni a rischio in corso di  terapia anticoagulante (controindicazioni relative)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Antiaggreganti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Indicazioni per la terapia antiaggregante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INIBITORI DEL RECETTORE GLICOPROTEICO  GP-IIbIIIa</vt:lpstr>
      <vt:lpstr>INIBITORI DEL RECETTORE GLICOPROTEICO  GP-IIbIIIa</vt:lpstr>
      <vt:lpstr>I Farmaci</vt:lpstr>
      <vt:lpstr>Terapia Fibrinolitica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Introduzione alle Terapie   anticoagulante ed antiaggregante  Cardiologia</dc:title>
  <cp:lastModifiedBy>Unknown User</cp:lastModifiedBy>
  <cp:revision>32</cp:revision>
  <dcterms:modified xsi:type="dcterms:W3CDTF">2021-05-04T07:46:51Z</dcterms:modified>
</cp:coreProperties>
</file>