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487" r:id="rId3"/>
    <p:sldId id="468" r:id="rId4"/>
    <p:sldId id="469" r:id="rId5"/>
    <p:sldId id="476" r:id="rId6"/>
    <p:sldId id="484" r:id="rId7"/>
    <p:sldId id="488" r:id="rId8"/>
    <p:sldId id="489" r:id="rId9"/>
    <p:sldId id="490" r:id="rId10"/>
    <p:sldId id="491"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59"/>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2AD11-201D-4840-B138-BDDE5F9FDDBB}" type="datetimeFigureOut">
              <a:rPr lang="it-IT" smtClean="0"/>
              <a:t>10/05/21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857DE-6691-6D42-AC70-1EDAF126BF9D}" type="slidenum">
              <a:rPr lang="it-IT" smtClean="0"/>
              <a:t>‹N›</a:t>
            </a:fld>
            <a:endParaRPr lang="it-IT"/>
          </a:p>
        </p:txBody>
      </p:sp>
    </p:spTree>
    <p:extLst>
      <p:ext uri="{BB962C8B-B14F-4D97-AF65-F5344CB8AC3E}">
        <p14:creationId xmlns:p14="http://schemas.microsoft.com/office/powerpoint/2010/main" val="296332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BD6255-C153-0442-9292-628D443E864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F5FDED3-57E5-704B-9931-4BD83E7C0E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3440915-6575-5F42-9380-8B4DC7112BD0}"/>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5B716DD4-8D08-7D4E-9831-A72411754B2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CCA029-544A-8749-A11D-23BE8EF0F98E}"/>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46224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249A0B-7436-EB46-8CC8-E6FCC4A7A05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8FC7728-8808-3A46-9746-66CA47E6E7F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6DE7F4-0208-694B-9F41-AD252970DC28}"/>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9380664E-DB10-B34F-AD84-E55EED99BD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F2F9F9-079B-8943-B2DB-0075B30FC39C}"/>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255972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0FD25A8-E23D-8A47-83CB-31BB5A1131E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BCAF01-AEDD-8640-A225-358C1EDB60B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7BD655-86FD-5E45-B848-9DA16021F0E2}"/>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147B689D-7D14-E143-803A-7D0458EFE4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B5C865-5819-3F40-9772-B58D23677DB7}"/>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413430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8FEFFF-D433-5140-B00D-34E24A46BB0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F96857-D146-614A-89CF-07765F7570F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223847-5253-7948-AFC4-2B55E510F673}"/>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41231573-B06A-2446-AC1A-7BCC21AEA3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4D6634-3E04-7449-9BA8-1168D30BE4C0}"/>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1262440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ABDA2-7205-5C4C-A301-5B424C26A7E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624674D-4B5C-AD49-97BD-0E63121C9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6A88C1D-E56A-7143-8429-0731F272DCE5}"/>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71C3AA82-4525-584E-B28A-CEA4170DF7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1F0D77-1BD6-F04D-9348-B8DA0622DC47}"/>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363247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60DD2A-ED79-2346-A295-45D1A46AFEE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3915E3-E9A9-1443-B496-0246378DFF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79578EF-9935-2C40-BFD9-D39B9688174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9A8B8BA-FB0C-E443-A21A-F4396A58C282}"/>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6" name="Segnaposto piè di pagina 5">
            <a:extLst>
              <a:ext uri="{FF2B5EF4-FFF2-40B4-BE49-F238E27FC236}">
                <a16:creationId xmlns:a16="http://schemas.microsoft.com/office/drawing/2014/main" id="{C7BFB592-0CE3-A043-A1D6-B3BEF348E09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D5C4876-356F-C940-87E9-0D28685B2B22}"/>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13055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DD3B88-577E-1249-9FF4-D60D2BE2DAB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E65706E-5F7F-7A41-AF12-54C4E521A6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1269592-AE33-F14F-90AA-F452AC031AE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AE6BB2F-8DCF-D34A-96B0-BC9B0040D4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E503303-4D5E-C046-8D8E-5B0811D92AD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089BE06-C92F-2945-8FAD-E823AE33F3A2}"/>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8" name="Segnaposto piè di pagina 7">
            <a:extLst>
              <a:ext uri="{FF2B5EF4-FFF2-40B4-BE49-F238E27FC236}">
                <a16:creationId xmlns:a16="http://schemas.microsoft.com/office/drawing/2014/main" id="{59D5F7DC-942C-9F4F-9018-C22E1E78F80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C999F44-716F-1342-805D-812B272E36DB}"/>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191374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32CFED-3A8F-4444-8847-65FEAEE8477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7636C8C-BCBC-A54B-BC2E-67B5F888FF8B}"/>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4" name="Segnaposto piè di pagina 3">
            <a:extLst>
              <a:ext uri="{FF2B5EF4-FFF2-40B4-BE49-F238E27FC236}">
                <a16:creationId xmlns:a16="http://schemas.microsoft.com/office/drawing/2014/main" id="{53F84B78-6512-D342-81AA-AD89415D8CD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D29A4F9-4F16-074C-A25F-449AC5190130}"/>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58518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7041A9-1B46-BC40-BAD4-9B4C9951E391}"/>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3" name="Segnaposto piè di pagina 2">
            <a:extLst>
              <a:ext uri="{FF2B5EF4-FFF2-40B4-BE49-F238E27FC236}">
                <a16:creationId xmlns:a16="http://schemas.microsoft.com/office/drawing/2014/main" id="{5D774883-9F9C-A149-BF90-F800216967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73DC491-056A-4F44-9299-9FD30089851D}"/>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400807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E58C69-72DD-A04E-A34C-E85B7A97E7F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507AAAA-6195-FE47-822E-D1956726B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9CD2842-CD9D-6549-AB47-7E91DEDBA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D63FCBB-9202-5A41-BA0C-0500C26EA680}"/>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6" name="Segnaposto piè di pagina 5">
            <a:extLst>
              <a:ext uri="{FF2B5EF4-FFF2-40B4-BE49-F238E27FC236}">
                <a16:creationId xmlns:a16="http://schemas.microsoft.com/office/drawing/2014/main" id="{8704336E-D95C-194A-87D0-E6FEEE5C1C0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03AA50-D396-524B-9B23-FF3A330EDE6D}"/>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200829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E75AE-D39A-BD4F-8A1D-60AC70BDBD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0CB923C-5A05-054C-9F6F-7E3F0F5AF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B384D37-70B8-5141-8786-E4B3392B4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E48AEDB-0B76-9C41-A583-3C7B643C43DA}"/>
              </a:ext>
            </a:extLst>
          </p:cNvPr>
          <p:cNvSpPr>
            <a:spLocks noGrp="1"/>
          </p:cNvSpPr>
          <p:nvPr>
            <p:ph type="dt" sz="half" idx="10"/>
          </p:nvPr>
        </p:nvSpPr>
        <p:spPr/>
        <p:txBody>
          <a:bodyPr/>
          <a:lstStyle/>
          <a:p>
            <a:fld id="{CC2BB63F-EB1C-7640-80EC-6CCFDAC68175}" type="datetimeFigureOut">
              <a:rPr lang="it-IT" smtClean="0"/>
              <a:t>10/05/21</a:t>
            </a:fld>
            <a:endParaRPr lang="it-IT"/>
          </a:p>
        </p:txBody>
      </p:sp>
      <p:sp>
        <p:nvSpPr>
          <p:cNvPr id="6" name="Segnaposto piè di pagina 5">
            <a:extLst>
              <a:ext uri="{FF2B5EF4-FFF2-40B4-BE49-F238E27FC236}">
                <a16:creationId xmlns:a16="http://schemas.microsoft.com/office/drawing/2014/main" id="{0ECB8E44-B548-DA4C-983A-CF47A0E516C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73F9E4-D4CB-2144-9D99-93D338029ED5}"/>
              </a:ext>
            </a:extLst>
          </p:cNvPr>
          <p:cNvSpPr>
            <a:spLocks noGrp="1"/>
          </p:cNvSpPr>
          <p:nvPr>
            <p:ph type="sldNum" sz="quarter" idx="12"/>
          </p:nvPr>
        </p:nvSpPr>
        <p:spPr/>
        <p:txBody>
          <a:bodyPr/>
          <a:lstStyle/>
          <a:p>
            <a:fld id="{539C5672-3BFF-5144-9A12-01F156FDA2AD}" type="slidenum">
              <a:rPr lang="it-IT" smtClean="0"/>
              <a:t>‹N›</a:t>
            </a:fld>
            <a:endParaRPr lang="it-IT"/>
          </a:p>
        </p:txBody>
      </p:sp>
    </p:spTree>
    <p:extLst>
      <p:ext uri="{BB962C8B-B14F-4D97-AF65-F5344CB8AC3E}">
        <p14:creationId xmlns:p14="http://schemas.microsoft.com/office/powerpoint/2010/main" val="324584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B6DC0BE-E719-234C-A6CD-D40A88991D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EC93EF6-6F84-854E-963D-6168469BF1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41F476-2B88-684E-9EE1-D27A891E14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BB63F-EB1C-7640-80EC-6CCFDAC68175}" type="datetimeFigureOut">
              <a:rPr lang="it-IT" smtClean="0"/>
              <a:t>10/05/21</a:t>
            </a:fld>
            <a:endParaRPr lang="it-IT"/>
          </a:p>
        </p:txBody>
      </p:sp>
      <p:sp>
        <p:nvSpPr>
          <p:cNvPr id="5" name="Segnaposto piè di pagina 4">
            <a:extLst>
              <a:ext uri="{FF2B5EF4-FFF2-40B4-BE49-F238E27FC236}">
                <a16:creationId xmlns:a16="http://schemas.microsoft.com/office/drawing/2014/main" id="{64234BA6-1E7E-7E48-AAE4-C055446E09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85CE07D-E6FD-F148-988C-A98143564F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C5672-3BFF-5144-9A12-01F156FDA2AD}" type="slidenum">
              <a:rPr lang="it-IT" smtClean="0"/>
              <a:t>‹N›</a:t>
            </a:fld>
            <a:endParaRPr lang="it-IT"/>
          </a:p>
        </p:txBody>
      </p:sp>
    </p:spTree>
    <p:extLst>
      <p:ext uri="{BB962C8B-B14F-4D97-AF65-F5344CB8AC3E}">
        <p14:creationId xmlns:p14="http://schemas.microsoft.com/office/powerpoint/2010/main" val="142956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DDE34A-A948-3E42-B89A-B269D3EE3D7A}"/>
              </a:ext>
            </a:extLst>
          </p:cNvPr>
          <p:cNvSpPr>
            <a:spLocks noGrp="1"/>
          </p:cNvSpPr>
          <p:nvPr>
            <p:ph type="ctrTitle"/>
          </p:nvPr>
        </p:nvSpPr>
        <p:spPr/>
        <p:txBody>
          <a:bodyPr/>
          <a:lstStyle/>
          <a:p>
            <a:r>
              <a:rPr lang="it-IT" dirty="0"/>
              <a:t>Analisi Multivariata dei dati: Ripasso</a:t>
            </a:r>
          </a:p>
        </p:txBody>
      </p:sp>
      <p:sp>
        <p:nvSpPr>
          <p:cNvPr id="3" name="Sottotitolo 2">
            <a:extLst>
              <a:ext uri="{FF2B5EF4-FFF2-40B4-BE49-F238E27FC236}">
                <a16:creationId xmlns:a16="http://schemas.microsoft.com/office/drawing/2014/main" id="{87B89E91-9872-6D43-A3BF-A2CBF29BBFED}"/>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09578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B076201-F06B-B54D-A8BA-C010B9F10D15}"/>
              </a:ext>
            </a:extLst>
          </p:cNvPr>
          <p:cNvSpPr txBox="1">
            <a:spLocks noChangeArrowheads="1"/>
          </p:cNvSpPr>
          <p:nvPr/>
        </p:nvSpPr>
        <p:spPr bwMode="auto">
          <a:xfrm>
            <a:off x="0" y="340995"/>
            <a:ext cx="12191999" cy="504825"/>
          </a:xfrm>
          <a:prstGeom prst="rect">
            <a:avLst/>
          </a:prstGeom>
          <a:noFill/>
          <a:ln>
            <a:miter lim="800000"/>
            <a:headEnd/>
            <a:tailEnd/>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dirty="0">
                <a:solidFill>
                  <a:srgbClr val="002060"/>
                </a:solidFill>
                <a:cs typeface="Calibri Light" panose="020F0302020204030204" pitchFamily="34" charset="0"/>
              </a:rPr>
              <a:t>Aprire il file “</a:t>
            </a:r>
            <a:r>
              <a:rPr lang="it-IT" sz="2400" dirty="0" err="1">
                <a:solidFill>
                  <a:srgbClr val="002060"/>
                </a:solidFill>
                <a:cs typeface="Calibri Light" panose="020F0302020204030204" pitchFamily="34" charset="0"/>
              </a:rPr>
              <a:t>musica_genere.sav</a:t>
            </a:r>
            <a:r>
              <a:rPr lang="it-IT" sz="2400" dirty="0">
                <a:solidFill>
                  <a:srgbClr val="002060"/>
                </a:solidFill>
                <a:cs typeface="Calibri Light" panose="020F0302020204030204" pitchFamily="34" charset="0"/>
              </a:rPr>
              <a:t>”</a:t>
            </a:r>
          </a:p>
        </p:txBody>
      </p:sp>
      <p:sp>
        <p:nvSpPr>
          <p:cNvPr id="3" name="Rettangolo 2">
            <a:extLst>
              <a:ext uri="{FF2B5EF4-FFF2-40B4-BE49-F238E27FC236}">
                <a16:creationId xmlns:a16="http://schemas.microsoft.com/office/drawing/2014/main" id="{BD880CF1-DF83-7348-B3B8-02F8ADBC1D2A}"/>
              </a:ext>
            </a:extLst>
          </p:cNvPr>
          <p:cNvSpPr/>
          <p:nvPr/>
        </p:nvSpPr>
        <p:spPr>
          <a:xfrm>
            <a:off x="-1" y="1348954"/>
            <a:ext cx="12191999" cy="461665"/>
          </a:xfrm>
          <a:prstGeom prst="rect">
            <a:avLst/>
          </a:prstGeom>
        </p:spPr>
        <p:txBody>
          <a:bodyPr wrap="square">
            <a:spAutoFit/>
          </a:bodyPr>
          <a:lstStyle/>
          <a:p>
            <a:r>
              <a:rPr lang="it-IT" sz="2400" dirty="0">
                <a:latin typeface="+mj-lt"/>
                <a:cs typeface="Calibri Light" panose="020F0302020204030204" pitchFamily="34" charset="0"/>
              </a:rPr>
              <a:t>La misura in cui piace la musica rock predice il genere dei partecipanti?</a:t>
            </a:r>
          </a:p>
        </p:txBody>
      </p:sp>
    </p:spTree>
    <p:extLst>
      <p:ext uri="{BB962C8B-B14F-4D97-AF65-F5344CB8AC3E}">
        <p14:creationId xmlns:p14="http://schemas.microsoft.com/office/powerpoint/2010/main" val="346073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sz="3200" dirty="0">
                <a:solidFill>
                  <a:srgbClr val="002060"/>
                </a:solidFill>
              </a:rPr>
              <a:t>Aprire file dati: «</a:t>
            </a:r>
            <a:r>
              <a:rPr lang="it-IT" sz="3200" dirty="0" err="1">
                <a:solidFill>
                  <a:srgbClr val="002060"/>
                </a:solidFill>
              </a:rPr>
              <a:t>ultimo.sav</a:t>
            </a:r>
            <a:r>
              <a:rPr lang="it-IT" sz="3200" dirty="0">
                <a:solidFill>
                  <a:srgbClr val="002060"/>
                </a:solidFill>
              </a:rPr>
              <a:t>»</a:t>
            </a:r>
          </a:p>
        </p:txBody>
      </p:sp>
      <p:sp>
        <p:nvSpPr>
          <p:cNvPr id="2" name="Segnaposto numero diapositiva 1"/>
          <p:cNvSpPr>
            <a:spLocks noGrp="1"/>
          </p:cNvSpPr>
          <p:nvPr>
            <p:ph type="sldNum" sz="quarter" idx="12"/>
          </p:nvPr>
        </p:nvSpPr>
        <p:spPr/>
        <p:txBody>
          <a:bodyPr/>
          <a:lstStyle/>
          <a:p>
            <a:fld id="{E113F2BE-5FCF-4D4F-9C94-4A9EE6BB1F22}" type="slidenum">
              <a:rPr lang="en-US" smtClean="0"/>
              <a:t>2</a:t>
            </a:fld>
            <a:endParaRPr lang="en-US"/>
          </a:p>
        </p:txBody>
      </p:sp>
      <p:sp>
        <p:nvSpPr>
          <p:cNvPr id="4" name="CasellaDiTesto 3"/>
          <p:cNvSpPr txBox="1"/>
          <p:nvPr/>
        </p:nvSpPr>
        <p:spPr>
          <a:xfrm>
            <a:off x="101601" y="1767006"/>
            <a:ext cx="9880600" cy="4062651"/>
          </a:xfrm>
          <a:prstGeom prst="rect">
            <a:avLst/>
          </a:prstGeom>
          <a:noFill/>
        </p:spPr>
        <p:txBody>
          <a:bodyPr wrap="square" rtlCol="0">
            <a:spAutoFit/>
          </a:bodyPr>
          <a:lstStyle/>
          <a:p>
            <a:r>
              <a:rPr lang="it-IT" sz="2400" b="1" dirty="0">
                <a:latin typeface="+mj-lt"/>
              </a:rPr>
              <a:t>Descrizione delle variabili:</a:t>
            </a:r>
          </a:p>
          <a:p>
            <a:endParaRPr lang="it-IT" sz="2400" b="1" dirty="0">
              <a:latin typeface="+mj-lt"/>
            </a:endParaRPr>
          </a:p>
          <a:p>
            <a:pPr marL="285750" indent="-285750">
              <a:buFontTx/>
              <a:buChar char="-"/>
            </a:pPr>
            <a:r>
              <a:rPr lang="it-IT" sz="2400" dirty="0" err="1">
                <a:latin typeface="+mj-lt"/>
              </a:rPr>
              <a:t>N</a:t>
            </a:r>
            <a:r>
              <a:rPr lang="it-IT" sz="2400" dirty="0">
                <a:latin typeface="+mj-lt"/>
              </a:rPr>
              <a:t> = 113 soggetti</a:t>
            </a:r>
          </a:p>
          <a:p>
            <a:pPr marL="285750" indent="-285750">
              <a:buFontTx/>
              <a:buChar char="-"/>
            </a:pPr>
            <a:r>
              <a:rPr lang="it-IT" sz="2400" dirty="0">
                <a:latin typeface="+mj-lt"/>
              </a:rPr>
              <a:t>Atteggiamento implicito verso prodotto X</a:t>
            </a:r>
          </a:p>
          <a:p>
            <a:pPr marL="285750" indent="-285750">
              <a:buFontTx/>
              <a:buChar char="-"/>
            </a:pPr>
            <a:r>
              <a:rPr lang="it-IT" sz="2400" dirty="0">
                <a:latin typeface="+mj-lt"/>
              </a:rPr>
              <a:t>Atteggiamento esplicito verso prodotto X</a:t>
            </a:r>
          </a:p>
          <a:p>
            <a:pPr marL="285750" indent="-285750">
              <a:buFontTx/>
              <a:buChar char="-"/>
            </a:pPr>
            <a:r>
              <a:rPr lang="it-IT" sz="2400" dirty="0">
                <a:latin typeface="+mj-lt"/>
              </a:rPr>
              <a:t>Situazione d’acquisto (normale vs. sotto pressione)</a:t>
            </a:r>
          </a:p>
          <a:p>
            <a:pPr marL="285750" indent="-285750">
              <a:buFontTx/>
              <a:buChar char="-"/>
            </a:pPr>
            <a:r>
              <a:rPr lang="it-IT" sz="2400" dirty="0">
                <a:latin typeface="+mj-lt"/>
              </a:rPr>
              <a:t>Comportamento d’acquisto prodotto X</a:t>
            </a:r>
          </a:p>
          <a:p>
            <a:pPr marL="285750" indent="-285750">
              <a:buFontTx/>
              <a:buChar char="-"/>
            </a:pPr>
            <a:r>
              <a:rPr lang="it-IT" sz="2400" dirty="0">
                <a:latin typeface="+mj-lt"/>
              </a:rPr>
              <a:t>Intenzione d’acquisto prodotto X tempo1</a:t>
            </a:r>
          </a:p>
          <a:p>
            <a:pPr marL="285750" indent="-285750">
              <a:buFontTx/>
              <a:buChar char="-"/>
            </a:pPr>
            <a:r>
              <a:rPr lang="it-IT" sz="2400" dirty="0">
                <a:latin typeface="+mj-lt"/>
              </a:rPr>
              <a:t>Intenzione d’acquisto prodotto X tempo2</a:t>
            </a:r>
          </a:p>
          <a:p>
            <a:pPr marL="285750" indent="-285750">
              <a:buFontTx/>
              <a:buChar char="-"/>
            </a:pPr>
            <a:r>
              <a:rPr lang="it-IT" sz="2400" dirty="0">
                <a:latin typeface="+mj-lt"/>
              </a:rPr>
              <a:t>Consumo prodotto X</a:t>
            </a:r>
          </a:p>
          <a:p>
            <a:pPr marL="285750" indent="-285750">
              <a:buFontTx/>
              <a:buChar char="-"/>
            </a:pPr>
            <a:endParaRPr lang="it-IT" dirty="0">
              <a:latin typeface="+mj-lt"/>
            </a:endParaRPr>
          </a:p>
        </p:txBody>
      </p:sp>
    </p:spTree>
    <p:extLst>
      <p:ext uri="{BB962C8B-B14F-4D97-AF65-F5344CB8AC3E}">
        <p14:creationId xmlns:p14="http://schemas.microsoft.com/office/powerpoint/2010/main" val="40183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594378"/>
            <a:ext cx="10668000" cy="4468916"/>
          </a:xfrm>
          <a:prstGeom prst="rect">
            <a:avLst/>
          </a:prstGeom>
          <a:noFill/>
        </p:spPr>
        <p:txBody>
          <a:bodyPr wrap="square">
            <a:spAutoFit/>
          </a:bodyPr>
          <a:lstStyle/>
          <a:p>
            <a:pPr marL="342900" indent="-342900" eaLnBrk="0" hangingPunct="0">
              <a:lnSpc>
                <a:spcPct val="80000"/>
              </a:lnSpc>
              <a:spcBef>
                <a:spcPct val="20000"/>
              </a:spcBef>
              <a:buClr>
                <a:schemeClr val="accent1"/>
              </a:buClr>
              <a:buSzPct val="65000"/>
              <a:defRPr/>
            </a:pPr>
            <a:r>
              <a:rPr lang="it-IT" sz="2800" b="1" kern="0" dirty="0">
                <a:latin typeface="+mj-lt"/>
                <a:cs typeface="Times New Roman" pitchFamily="18" charset="0"/>
              </a:rPr>
              <a:t>Testare le ipotesi seguenti:</a:t>
            </a:r>
          </a:p>
          <a:p>
            <a:pPr marL="342900" indent="-342900" eaLnBrk="0" hangingPunct="0">
              <a:lnSpc>
                <a:spcPct val="80000"/>
              </a:lnSpc>
              <a:spcBef>
                <a:spcPct val="20000"/>
              </a:spcBef>
              <a:buClr>
                <a:schemeClr val="accent1"/>
              </a:buClr>
              <a:buSzPct val="65000"/>
              <a:defRPr/>
            </a:pPr>
            <a:endParaRPr lang="it-IT" sz="2800" kern="0" dirty="0">
              <a:latin typeface="+mj-lt"/>
              <a:cs typeface="Times New Roman" pitchFamily="18" charset="0"/>
            </a:endParaRPr>
          </a:p>
          <a:p>
            <a:pPr>
              <a:defRPr/>
            </a:pPr>
            <a:r>
              <a:rPr lang="it-IT" sz="2600" b="1" dirty="0">
                <a:latin typeface="+mj-lt"/>
                <a:cs typeface="Times New Roman" pitchFamily="18" charset="0"/>
              </a:rPr>
              <a:t>H1</a:t>
            </a:r>
            <a:r>
              <a:rPr lang="it-IT" sz="2600" dirty="0">
                <a:latin typeface="+mj-lt"/>
                <a:cs typeface="Times New Roman" pitchFamily="18" charset="0"/>
              </a:rPr>
              <a:t>: Testare il modello secondo il quale la situazione d’acquisto predice il consumo del prodotto X (Qual è il consumo stimato in situazione di pressione? In situazione normale?);</a:t>
            </a:r>
          </a:p>
          <a:p>
            <a:pPr>
              <a:defRPr/>
            </a:pPr>
            <a:endParaRPr lang="it-IT" sz="2600" dirty="0">
              <a:latin typeface="+mj-lt"/>
              <a:cs typeface="Times New Roman" pitchFamily="18" charset="0"/>
            </a:endParaRPr>
          </a:p>
          <a:p>
            <a:pPr>
              <a:defRPr/>
            </a:pPr>
            <a:r>
              <a:rPr lang="it-IT" sz="2600" b="1" dirty="0">
                <a:latin typeface="+mj-lt"/>
                <a:cs typeface="Times New Roman" pitchFamily="18" charset="0"/>
              </a:rPr>
              <a:t>H2</a:t>
            </a:r>
            <a:r>
              <a:rPr lang="it-IT" sz="2600" dirty="0">
                <a:latin typeface="+mj-lt"/>
                <a:cs typeface="Times New Roman" pitchFamily="18" charset="0"/>
              </a:rPr>
              <a:t>: L’Intenzione d’acquisto misurata a Tempo 2 media l’effetto dell’Intenzione d’acquisto a Tempo 1 sul consumo del prodotto X?</a:t>
            </a:r>
          </a:p>
          <a:p>
            <a:pPr>
              <a:defRPr/>
            </a:pPr>
            <a:endParaRPr lang="it-IT" sz="2600" dirty="0">
              <a:latin typeface="+mj-lt"/>
              <a:cs typeface="Times New Roman" pitchFamily="18" charset="0"/>
            </a:endParaRPr>
          </a:p>
          <a:p>
            <a:pPr>
              <a:defRPr/>
            </a:pPr>
            <a:r>
              <a:rPr lang="it-IT" sz="2600" b="1" dirty="0">
                <a:latin typeface="+mj-lt"/>
                <a:cs typeface="Times New Roman" pitchFamily="18" charset="0"/>
              </a:rPr>
              <a:t>H3</a:t>
            </a:r>
            <a:r>
              <a:rPr lang="it-IT" sz="2600" dirty="0">
                <a:latin typeface="+mj-lt"/>
                <a:cs typeface="Times New Roman" pitchFamily="18" charset="0"/>
              </a:rPr>
              <a:t>: La situazione d’acquisto modera la validità dell’atteggiamento implicito nel predire il comportamento d’acquisto?</a:t>
            </a:r>
          </a:p>
        </p:txBody>
      </p:sp>
    </p:spTree>
    <p:extLst>
      <p:ext uri="{BB962C8B-B14F-4D97-AF65-F5344CB8AC3E}">
        <p14:creationId xmlns:p14="http://schemas.microsoft.com/office/powerpoint/2010/main" val="122717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e 12"/>
          <p:cNvSpPr/>
          <p:nvPr/>
        </p:nvSpPr>
        <p:spPr>
          <a:xfrm>
            <a:off x="1290136" y="2067546"/>
            <a:ext cx="2863349" cy="19672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latin typeface="+mj-lt"/>
            </a:endParaRPr>
          </a:p>
        </p:txBody>
      </p:sp>
      <p:sp>
        <p:nvSpPr>
          <p:cNvPr id="15" name="Ovale 14"/>
          <p:cNvSpPr/>
          <p:nvPr/>
        </p:nvSpPr>
        <p:spPr>
          <a:xfrm>
            <a:off x="7680325" y="2205039"/>
            <a:ext cx="2592388" cy="169227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678" name="CasellaDiTesto 5"/>
          <p:cNvSpPr txBox="1">
            <a:spLocks noChangeArrowheads="1"/>
          </p:cNvSpPr>
          <p:nvPr/>
        </p:nvSpPr>
        <p:spPr bwMode="auto">
          <a:xfrm>
            <a:off x="8112919" y="2789565"/>
            <a:ext cx="1727200" cy="523220"/>
          </a:xfrm>
          <a:prstGeom prst="rect">
            <a:avLst/>
          </a:prstGeom>
          <a:noFill/>
          <a:ln w="9525">
            <a:noFill/>
            <a:miter lim="800000"/>
            <a:headEnd/>
            <a:tailEnd/>
          </a:ln>
        </p:spPr>
        <p:txBody>
          <a:bodyPr>
            <a:spAutoFit/>
          </a:bodyPr>
          <a:lstStyle/>
          <a:p>
            <a:pPr algn="ctr"/>
            <a:r>
              <a:rPr lang="it-IT" sz="2800" dirty="0">
                <a:latin typeface="+mj-lt"/>
                <a:cs typeface="Times New Roman" pitchFamily="18" charset="0"/>
              </a:rPr>
              <a:t>Consumo</a:t>
            </a:r>
          </a:p>
        </p:txBody>
      </p:sp>
      <p:cxnSp>
        <p:nvCxnSpPr>
          <p:cNvPr id="18" name="Connettore 2 17"/>
          <p:cNvCxnSpPr>
            <a:stCxn id="13" idx="6"/>
            <a:endCxn id="15" idx="2"/>
          </p:cNvCxnSpPr>
          <p:nvPr/>
        </p:nvCxnSpPr>
        <p:spPr>
          <a:xfrm>
            <a:off x="4153485" y="3051176"/>
            <a:ext cx="3526840" cy="1"/>
          </a:xfrm>
          <a:prstGeom prst="straightConnector1">
            <a:avLst/>
          </a:prstGeom>
          <a:ln w="57150">
            <a:tailEnd type="arrow"/>
          </a:ln>
        </p:spPr>
        <p:style>
          <a:lnRef idx="2">
            <a:schemeClr val="dk1"/>
          </a:lnRef>
          <a:fillRef idx="0">
            <a:schemeClr val="dk1"/>
          </a:fillRef>
          <a:effectRef idx="1">
            <a:schemeClr val="dk1"/>
          </a:effectRef>
          <a:fontRef idx="minor">
            <a:schemeClr val="tx1"/>
          </a:fontRef>
        </p:style>
      </p:cxnSp>
      <p:sp>
        <p:nvSpPr>
          <p:cNvPr id="12" name="Rettangolo 2"/>
          <p:cNvSpPr>
            <a:spLocks noChangeArrowheads="1"/>
          </p:cNvSpPr>
          <p:nvPr/>
        </p:nvSpPr>
        <p:spPr bwMode="auto">
          <a:xfrm>
            <a:off x="4865932" y="533720"/>
            <a:ext cx="2590774" cy="584775"/>
          </a:xfrm>
          <a:prstGeom prst="rect">
            <a:avLst/>
          </a:prstGeom>
          <a:noFill/>
          <a:ln w="9525">
            <a:noFill/>
            <a:miter lim="800000"/>
            <a:headEnd/>
            <a:tailEnd/>
          </a:ln>
        </p:spPr>
        <p:txBody>
          <a:bodyPr wrap="none">
            <a:spAutoFit/>
          </a:bodyPr>
          <a:lstStyle/>
          <a:p>
            <a:pPr algn="ctr"/>
            <a:r>
              <a:rPr lang="it-IT" sz="3200" dirty="0">
                <a:solidFill>
                  <a:srgbClr val="002060"/>
                </a:solidFill>
                <a:cs typeface="Times New Roman" pitchFamily="18" charset="0"/>
              </a:rPr>
              <a:t>H1: Modello 1</a:t>
            </a:r>
          </a:p>
        </p:txBody>
      </p:sp>
      <p:sp>
        <p:nvSpPr>
          <p:cNvPr id="25" name="CasellaDiTesto 9"/>
          <p:cNvSpPr txBox="1">
            <a:spLocks noChangeArrowheads="1"/>
          </p:cNvSpPr>
          <p:nvPr/>
        </p:nvSpPr>
        <p:spPr bwMode="auto">
          <a:xfrm>
            <a:off x="1461336" y="2404933"/>
            <a:ext cx="2520950" cy="1138773"/>
          </a:xfrm>
          <a:prstGeom prst="rect">
            <a:avLst/>
          </a:prstGeom>
          <a:noFill/>
          <a:ln w="9525">
            <a:noFill/>
            <a:miter lim="800000"/>
            <a:headEnd/>
            <a:tailEnd/>
          </a:ln>
        </p:spPr>
        <p:txBody>
          <a:bodyPr>
            <a:spAutoFit/>
          </a:bodyPr>
          <a:lstStyle/>
          <a:p>
            <a:pPr algn="ctr"/>
            <a:r>
              <a:rPr lang="it-IT" sz="2800" dirty="0">
                <a:latin typeface="+mj-lt"/>
                <a:cs typeface="Times New Roman" pitchFamily="18" charset="0"/>
              </a:rPr>
              <a:t>Situazione</a:t>
            </a:r>
          </a:p>
          <a:p>
            <a:pPr algn="ctr"/>
            <a:r>
              <a:rPr lang="it-IT" sz="2000" dirty="0">
                <a:latin typeface="+mj-lt"/>
                <a:cs typeface="Times New Roman" pitchFamily="18" charset="0"/>
              </a:rPr>
              <a:t>(pressione = 0, </a:t>
            </a:r>
            <a:r>
              <a:rPr lang="it-IT" sz="2000" dirty="0" err="1">
                <a:latin typeface="+mj-lt"/>
                <a:cs typeface="Times New Roman" pitchFamily="18" charset="0"/>
              </a:rPr>
              <a:t>normale=</a:t>
            </a:r>
            <a:r>
              <a:rPr lang="it-IT" sz="2000" dirty="0">
                <a:latin typeface="+mj-lt"/>
                <a:cs typeface="Times New Roman" pitchFamily="18" charset="0"/>
              </a:rPr>
              <a:t> 1)</a:t>
            </a:r>
            <a:endParaRPr lang="it-IT" sz="2000" baseline="-25000" dirty="0">
              <a:latin typeface="+mj-lt"/>
              <a:cs typeface="Times New Roman" pitchFamily="18" charset="0"/>
            </a:endParaRPr>
          </a:p>
        </p:txBody>
      </p:sp>
    </p:spTree>
    <p:extLst>
      <p:ext uri="{BB962C8B-B14F-4D97-AF65-F5344CB8AC3E}">
        <p14:creationId xmlns:p14="http://schemas.microsoft.com/office/powerpoint/2010/main" val="66332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e 12"/>
          <p:cNvSpPr/>
          <p:nvPr/>
        </p:nvSpPr>
        <p:spPr>
          <a:xfrm>
            <a:off x="1774826" y="1448681"/>
            <a:ext cx="2671763" cy="16906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Ovale 13"/>
          <p:cNvSpPr/>
          <p:nvPr/>
        </p:nvSpPr>
        <p:spPr>
          <a:xfrm>
            <a:off x="4727575" y="2815517"/>
            <a:ext cx="2592388" cy="18732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Ovale 14"/>
          <p:cNvSpPr/>
          <p:nvPr/>
        </p:nvSpPr>
        <p:spPr>
          <a:xfrm>
            <a:off x="7680325" y="1448681"/>
            <a:ext cx="2592388" cy="169227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677" name="CasellaDiTesto 4"/>
          <p:cNvSpPr txBox="1">
            <a:spLocks noChangeArrowheads="1"/>
          </p:cNvSpPr>
          <p:nvPr/>
        </p:nvSpPr>
        <p:spPr bwMode="auto">
          <a:xfrm>
            <a:off x="1992314" y="2028118"/>
            <a:ext cx="2276475" cy="553998"/>
          </a:xfrm>
          <a:prstGeom prst="rect">
            <a:avLst/>
          </a:prstGeom>
          <a:noFill/>
          <a:ln w="9525">
            <a:noFill/>
            <a:miter lim="800000"/>
            <a:headEnd/>
            <a:tailEnd/>
          </a:ln>
        </p:spPr>
        <p:txBody>
          <a:bodyPr>
            <a:spAutoFit/>
          </a:bodyPr>
          <a:lstStyle/>
          <a:p>
            <a:pPr algn="ctr"/>
            <a:r>
              <a:rPr lang="it-IT" sz="3000" dirty="0">
                <a:latin typeface="+mj-lt"/>
                <a:cs typeface="Times New Roman" pitchFamily="18" charset="0"/>
              </a:rPr>
              <a:t>Intenzione T1</a:t>
            </a:r>
          </a:p>
        </p:txBody>
      </p:sp>
      <p:sp>
        <p:nvSpPr>
          <p:cNvPr id="28678" name="CasellaDiTesto 5"/>
          <p:cNvSpPr txBox="1">
            <a:spLocks noChangeArrowheads="1"/>
          </p:cNvSpPr>
          <p:nvPr/>
        </p:nvSpPr>
        <p:spPr bwMode="auto">
          <a:xfrm>
            <a:off x="8112919" y="1909231"/>
            <a:ext cx="1727200" cy="553998"/>
          </a:xfrm>
          <a:prstGeom prst="rect">
            <a:avLst/>
          </a:prstGeom>
          <a:noFill/>
          <a:ln w="9525">
            <a:noFill/>
            <a:miter lim="800000"/>
            <a:headEnd/>
            <a:tailEnd/>
          </a:ln>
        </p:spPr>
        <p:txBody>
          <a:bodyPr>
            <a:spAutoFit/>
          </a:bodyPr>
          <a:lstStyle/>
          <a:p>
            <a:pPr algn="ctr"/>
            <a:r>
              <a:rPr lang="it-IT" sz="3000" dirty="0">
                <a:latin typeface="+mj-lt"/>
                <a:cs typeface="Times New Roman" pitchFamily="18" charset="0"/>
              </a:rPr>
              <a:t>Consumo</a:t>
            </a:r>
          </a:p>
        </p:txBody>
      </p:sp>
      <p:cxnSp>
        <p:nvCxnSpPr>
          <p:cNvPr id="18" name="Connettore 2 17"/>
          <p:cNvCxnSpPr>
            <a:stCxn id="13" idx="6"/>
            <a:endCxn id="15" idx="2"/>
          </p:cNvCxnSpPr>
          <p:nvPr/>
        </p:nvCxnSpPr>
        <p:spPr>
          <a:xfrm>
            <a:off x="4446589" y="2294817"/>
            <a:ext cx="3233737" cy="0"/>
          </a:xfrm>
          <a:prstGeom prst="straightConnector1">
            <a:avLst/>
          </a:prstGeom>
          <a:ln w="28575">
            <a:tailEnd type="arrow"/>
          </a:ln>
        </p:spPr>
        <p:style>
          <a:lnRef idx="2">
            <a:schemeClr val="dk1"/>
          </a:lnRef>
          <a:fillRef idx="0">
            <a:schemeClr val="dk1"/>
          </a:fillRef>
          <a:effectRef idx="1">
            <a:schemeClr val="dk1"/>
          </a:effectRef>
          <a:fontRef idx="minor">
            <a:schemeClr val="tx1"/>
          </a:fontRef>
        </p:style>
      </p:cxnSp>
      <p:cxnSp>
        <p:nvCxnSpPr>
          <p:cNvPr id="19" name="Connettore 2 18"/>
          <p:cNvCxnSpPr>
            <a:cxnSpLocks/>
            <a:stCxn id="14" idx="6"/>
            <a:endCxn id="15" idx="4"/>
          </p:cNvCxnSpPr>
          <p:nvPr/>
        </p:nvCxnSpPr>
        <p:spPr>
          <a:xfrm flipV="1">
            <a:off x="7319963" y="3140956"/>
            <a:ext cx="1656556" cy="611186"/>
          </a:xfrm>
          <a:prstGeom prst="straightConnector1">
            <a:avLst/>
          </a:prstGeom>
          <a:ln w="28575">
            <a:tailEnd type="arrow"/>
          </a:ln>
        </p:spPr>
        <p:style>
          <a:lnRef idx="2">
            <a:schemeClr val="dk1"/>
          </a:lnRef>
          <a:fillRef idx="0">
            <a:schemeClr val="dk1"/>
          </a:fillRef>
          <a:effectRef idx="1">
            <a:schemeClr val="dk1"/>
          </a:effectRef>
          <a:fontRef idx="minor">
            <a:schemeClr val="tx1"/>
          </a:fontRef>
        </p:style>
      </p:cxnSp>
      <p:cxnSp>
        <p:nvCxnSpPr>
          <p:cNvPr id="20" name="Connettore 2 19"/>
          <p:cNvCxnSpPr>
            <a:cxnSpLocks/>
            <a:stCxn id="13" idx="4"/>
            <a:endCxn id="14" idx="2"/>
          </p:cNvCxnSpPr>
          <p:nvPr/>
        </p:nvCxnSpPr>
        <p:spPr>
          <a:xfrm>
            <a:off x="3110708" y="3139368"/>
            <a:ext cx="1616867" cy="612774"/>
          </a:xfrm>
          <a:prstGeom prst="straightConnector1">
            <a:avLst/>
          </a:prstGeom>
          <a:ln w="28575">
            <a:solidFill>
              <a:schemeClr val="tx1"/>
            </a:solidFill>
            <a:tailEnd type="arrow"/>
          </a:ln>
        </p:spPr>
        <p:style>
          <a:lnRef idx="1">
            <a:schemeClr val="accent4"/>
          </a:lnRef>
          <a:fillRef idx="0">
            <a:schemeClr val="accent4"/>
          </a:fillRef>
          <a:effectRef idx="0">
            <a:schemeClr val="accent4"/>
          </a:effectRef>
          <a:fontRef idx="minor">
            <a:schemeClr val="tx1"/>
          </a:fontRef>
        </p:style>
      </p:cxnSp>
      <p:sp>
        <p:nvSpPr>
          <p:cNvPr id="28682" name="CasellaDiTesto 9"/>
          <p:cNvSpPr txBox="1">
            <a:spLocks noChangeArrowheads="1"/>
          </p:cNvSpPr>
          <p:nvPr/>
        </p:nvSpPr>
        <p:spPr bwMode="auto">
          <a:xfrm>
            <a:off x="4800601" y="3467981"/>
            <a:ext cx="2513013" cy="554037"/>
          </a:xfrm>
          <a:prstGeom prst="rect">
            <a:avLst/>
          </a:prstGeom>
          <a:noFill/>
          <a:ln w="9525">
            <a:noFill/>
            <a:miter lim="800000"/>
            <a:headEnd/>
            <a:tailEnd/>
          </a:ln>
        </p:spPr>
        <p:txBody>
          <a:bodyPr>
            <a:spAutoFit/>
          </a:bodyPr>
          <a:lstStyle/>
          <a:p>
            <a:pPr algn="ctr"/>
            <a:r>
              <a:rPr lang="it-IT" sz="3000" dirty="0">
                <a:latin typeface="+mj-lt"/>
                <a:cs typeface="Times New Roman" pitchFamily="18" charset="0"/>
              </a:rPr>
              <a:t>Intenzione T2</a:t>
            </a:r>
          </a:p>
        </p:txBody>
      </p:sp>
      <p:sp>
        <p:nvSpPr>
          <p:cNvPr id="12" name="Rettangolo 2"/>
          <p:cNvSpPr>
            <a:spLocks noChangeArrowheads="1"/>
          </p:cNvSpPr>
          <p:nvPr/>
        </p:nvSpPr>
        <p:spPr bwMode="auto">
          <a:xfrm>
            <a:off x="3573414" y="410683"/>
            <a:ext cx="4719561" cy="584775"/>
          </a:xfrm>
          <a:prstGeom prst="rect">
            <a:avLst/>
          </a:prstGeom>
          <a:noFill/>
          <a:ln w="9525">
            <a:noFill/>
            <a:miter lim="800000"/>
            <a:headEnd/>
            <a:tailEnd/>
          </a:ln>
        </p:spPr>
        <p:txBody>
          <a:bodyPr wrap="none">
            <a:spAutoFit/>
          </a:bodyPr>
          <a:lstStyle/>
          <a:p>
            <a:pPr algn="ctr"/>
            <a:r>
              <a:rPr lang="it-IT" sz="3200" b="1" dirty="0">
                <a:solidFill>
                  <a:srgbClr val="002060"/>
                </a:solidFill>
                <a:latin typeface="+mj-lt"/>
                <a:cs typeface="Times New Roman" pitchFamily="18" charset="0"/>
              </a:rPr>
              <a:t>H2: Modello di mediazione </a:t>
            </a:r>
          </a:p>
        </p:txBody>
      </p:sp>
      <p:sp>
        <p:nvSpPr>
          <p:cNvPr id="4" name="CasellaDiTesto 3">
            <a:extLst>
              <a:ext uri="{FF2B5EF4-FFF2-40B4-BE49-F238E27FC236}">
                <a16:creationId xmlns:a16="http://schemas.microsoft.com/office/drawing/2014/main" id="{50480D78-6B89-C240-BA48-749C06241C29}"/>
              </a:ext>
            </a:extLst>
          </p:cNvPr>
          <p:cNvSpPr txBox="1"/>
          <p:nvPr/>
        </p:nvSpPr>
        <p:spPr>
          <a:xfrm>
            <a:off x="5855293" y="1706975"/>
            <a:ext cx="426720" cy="523220"/>
          </a:xfrm>
          <a:prstGeom prst="rect">
            <a:avLst/>
          </a:prstGeom>
          <a:noFill/>
        </p:spPr>
        <p:txBody>
          <a:bodyPr wrap="none" rtlCol="0">
            <a:spAutoFit/>
          </a:bodyPr>
          <a:lstStyle/>
          <a:p>
            <a:r>
              <a:rPr lang="it-IT" sz="2800" dirty="0"/>
              <a:t>c’</a:t>
            </a:r>
          </a:p>
        </p:txBody>
      </p:sp>
      <p:sp>
        <p:nvSpPr>
          <p:cNvPr id="16" name="CasellaDiTesto 15">
            <a:extLst>
              <a:ext uri="{FF2B5EF4-FFF2-40B4-BE49-F238E27FC236}">
                <a16:creationId xmlns:a16="http://schemas.microsoft.com/office/drawing/2014/main" id="{8637866F-7347-E64B-A4E1-E8C2AB16B8B1}"/>
              </a:ext>
            </a:extLst>
          </p:cNvPr>
          <p:cNvSpPr txBox="1"/>
          <p:nvPr/>
        </p:nvSpPr>
        <p:spPr>
          <a:xfrm>
            <a:off x="5843747" y="2278012"/>
            <a:ext cx="336952" cy="523220"/>
          </a:xfrm>
          <a:prstGeom prst="rect">
            <a:avLst/>
          </a:prstGeom>
          <a:noFill/>
        </p:spPr>
        <p:txBody>
          <a:bodyPr wrap="none" rtlCol="0">
            <a:spAutoFit/>
          </a:bodyPr>
          <a:lstStyle/>
          <a:p>
            <a:r>
              <a:rPr lang="it-IT" sz="2800" dirty="0"/>
              <a:t>c</a:t>
            </a:r>
          </a:p>
        </p:txBody>
      </p:sp>
      <p:sp>
        <p:nvSpPr>
          <p:cNvPr id="17" name="CasellaDiTesto 16">
            <a:extLst>
              <a:ext uri="{FF2B5EF4-FFF2-40B4-BE49-F238E27FC236}">
                <a16:creationId xmlns:a16="http://schemas.microsoft.com/office/drawing/2014/main" id="{F37D9BF2-156A-7B45-BC45-B20CA401FD88}"/>
              </a:ext>
            </a:extLst>
          </p:cNvPr>
          <p:cNvSpPr txBox="1"/>
          <p:nvPr/>
        </p:nvSpPr>
        <p:spPr>
          <a:xfrm>
            <a:off x="3146694" y="3422144"/>
            <a:ext cx="356188" cy="523220"/>
          </a:xfrm>
          <a:prstGeom prst="rect">
            <a:avLst/>
          </a:prstGeom>
          <a:noFill/>
        </p:spPr>
        <p:txBody>
          <a:bodyPr wrap="none" rtlCol="0">
            <a:spAutoFit/>
          </a:bodyPr>
          <a:lstStyle/>
          <a:p>
            <a:r>
              <a:rPr lang="it-IT" sz="2800" dirty="0"/>
              <a:t>a</a:t>
            </a:r>
          </a:p>
        </p:txBody>
      </p:sp>
      <p:sp>
        <p:nvSpPr>
          <p:cNvPr id="21" name="CasellaDiTesto 20">
            <a:extLst>
              <a:ext uri="{FF2B5EF4-FFF2-40B4-BE49-F238E27FC236}">
                <a16:creationId xmlns:a16="http://schemas.microsoft.com/office/drawing/2014/main" id="{563F45A0-3B82-EE4F-A006-7C69CA3233CE}"/>
              </a:ext>
            </a:extLst>
          </p:cNvPr>
          <p:cNvSpPr txBox="1"/>
          <p:nvPr/>
        </p:nvSpPr>
        <p:spPr>
          <a:xfrm>
            <a:off x="8051311" y="3502376"/>
            <a:ext cx="373820" cy="523220"/>
          </a:xfrm>
          <a:prstGeom prst="rect">
            <a:avLst/>
          </a:prstGeom>
          <a:noFill/>
        </p:spPr>
        <p:txBody>
          <a:bodyPr wrap="none" rtlCol="0">
            <a:spAutoFit/>
          </a:bodyPr>
          <a:lstStyle/>
          <a:p>
            <a:r>
              <a:rPr lang="it-IT" sz="2800" dirty="0"/>
              <a:t>b</a:t>
            </a:r>
          </a:p>
        </p:txBody>
      </p:sp>
      <p:sp>
        <p:nvSpPr>
          <p:cNvPr id="5" name="CasellaDiTesto 4">
            <a:extLst>
              <a:ext uri="{FF2B5EF4-FFF2-40B4-BE49-F238E27FC236}">
                <a16:creationId xmlns:a16="http://schemas.microsoft.com/office/drawing/2014/main" id="{747C3C50-E7C8-B446-A218-5BD017A071AF}"/>
              </a:ext>
            </a:extLst>
          </p:cNvPr>
          <p:cNvSpPr txBox="1"/>
          <p:nvPr/>
        </p:nvSpPr>
        <p:spPr>
          <a:xfrm>
            <a:off x="255430" y="4750679"/>
            <a:ext cx="7345665" cy="2031325"/>
          </a:xfrm>
          <a:prstGeom prst="rect">
            <a:avLst/>
          </a:prstGeom>
          <a:noFill/>
        </p:spPr>
        <p:txBody>
          <a:bodyPr wrap="none" rtlCol="0">
            <a:spAutoFit/>
          </a:bodyPr>
          <a:lstStyle/>
          <a:p>
            <a:r>
              <a:rPr lang="it-IT" b="1" dirty="0">
                <a:latin typeface="+mj-lt"/>
              </a:rPr>
              <a:t>Passaggi:</a:t>
            </a:r>
          </a:p>
          <a:p>
            <a:pPr marL="342900" indent="-342900">
              <a:buAutoNum type="arabicPeriod"/>
            </a:pPr>
            <a:r>
              <a:rPr lang="it-IT" dirty="0">
                <a:latin typeface="+mj-lt"/>
              </a:rPr>
              <a:t>Standardizzare le variabili;</a:t>
            </a:r>
          </a:p>
          <a:p>
            <a:r>
              <a:rPr lang="it-IT" dirty="0">
                <a:latin typeface="+mj-lt"/>
              </a:rPr>
              <a:t>2. Calcolare c, ovvero l’effetto totale o semplice – regressione semplice;</a:t>
            </a:r>
          </a:p>
          <a:p>
            <a:r>
              <a:rPr lang="it-IT" dirty="0">
                <a:latin typeface="+mj-lt"/>
              </a:rPr>
              <a:t>3. Calcolare a, ovvero l’effetto della VI sul mediatore;</a:t>
            </a:r>
          </a:p>
          <a:p>
            <a:r>
              <a:rPr lang="it-IT" dirty="0">
                <a:latin typeface="+mj-lt"/>
              </a:rPr>
              <a:t>4. Calcolare b, ovvero l’effetto del mediatore sulla VD al netto della VI;</a:t>
            </a:r>
          </a:p>
          <a:p>
            <a:r>
              <a:rPr lang="it-IT" dirty="0">
                <a:latin typeface="+mj-lt"/>
              </a:rPr>
              <a:t>5. Calcolare l’effetto indiretto moltiplicando a*b;</a:t>
            </a:r>
          </a:p>
          <a:p>
            <a:r>
              <a:rPr lang="it-IT" dirty="0">
                <a:latin typeface="+mj-lt"/>
              </a:rPr>
              <a:t>6. Osservare l’effetto diretto c’ per vedere se la mediazione è totale o parziale</a:t>
            </a:r>
          </a:p>
        </p:txBody>
      </p:sp>
    </p:spTree>
    <p:extLst>
      <p:ext uri="{BB962C8B-B14F-4D97-AF65-F5344CB8AC3E}">
        <p14:creationId xmlns:p14="http://schemas.microsoft.com/office/powerpoint/2010/main" val="132317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ttangolo 2"/>
          <p:cNvSpPr>
            <a:spLocks noChangeArrowheads="1"/>
          </p:cNvSpPr>
          <p:nvPr/>
        </p:nvSpPr>
        <p:spPr bwMode="auto">
          <a:xfrm>
            <a:off x="3463518" y="468313"/>
            <a:ext cx="4976042" cy="584775"/>
          </a:xfrm>
          <a:prstGeom prst="rect">
            <a:avLst/>
          </a:prstGeom>
          <a:noFill/>
          <a:ln w="9525">
            <a:noFill/>
            <a:miter lim="800000"/>
            <a:headEnd/>
            <a:tailEnd/>
          </a:ln>
        </p:spPr>
        <p:txBody>
          <a:bodyPr wrap="none">
            <a:spAutoFit/>
          </a:bodyPr>
          <a:lstStyle/>
          <a:p>
            <a:pPr algn="ctr"/>
            <a:r>
              <a:rPr lang="it-IT" sz="3200" b="1" dirty="0">
                <a:solidFill>
                  <a:srgbClr val="002060"/>
                </a:solidFill>
                <a:latin typeface="+mj-lt"/>
                <a:cs typeface="Times New Roman" pitchFamily="18" charset="0"/>
              </a:rPr>
              <a:t>H3: Modello di moderazione </a:t>
            </a:r>
          </a:p>
        </p:txBody>
      </p:sp>
      <p:sp>
        <p:nvSpPr>
          <p:cNvPr id="3" name="Ovale 2"/>
          <p:cNvSpPr/>
          <p:nvPr/>
        </p:nvSpPr>
        <p:spPr>
          <a:xfrm>
            <a:off x="2135188" y="1723231"/>
            <a:ext cx="2373312" cy="1223963"/>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4" name="Ovale 3"/>
          <p:cNvSpPr/>
          <p:nvPr/>
        </p:nvSpPr>
        <p:spPr>
          <a:xfrm>
            <a:off x="7319962" y="1723231"/>
            <a:ext cx="2736850" cy="1368425"/>
          </a:xfrm>
          <a:prstGeom prst="ellipse">
            <a:avLst/>
          </a:prstGeom>
          <a:ln>
            <a:solidFill>
              <a:srgbClr val="0070C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5" name="Ovale 4"/>
          <p:cNvSpPr/>
          <p:nvPr/>
        </p:nvSpPr>
        <p:spPr>
          <a:xfrm>
            <a:off x="4872039" y="3458211"/>
            <a:ext cx="2230437" cy="1243013"/>
          </a:xfrm>
          <a:prstGeom prst="ellipse">
            <a:avLst/>
          </a:prstGeom>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it-IT"/>
          </a:p>
        </p:txBody>
      </p:sp>
      <p:sp>
        <p:nvSpPr>
          <p:cNvPr id="71687" name="CasellaDiTesto 9"/>
          <p:cNvSpPr txBox="1">
            <a:spLocks noChangeArrowheads="1"/>
          </p:cNvSpPr>
          <p:nvPr/>
        </p:nvSpPr>
        <p:spPr bwMode="auto">
          <a:xfrm>
            <a:off x="2205039" y="1981269"/>
            <a:ext cx="2303462" cy="707886"/>
          </a:xfrm>
          <a:prstGeom prst="rect">
            <a:avLst/>
          </a:prstGeom>
          <a:noFill/>
          <a:ln w="9525">
            <a:noFill/>
            <a:miter lim="800000"/>
            <a:headEnd/>
            <a:tailEnd/>
          </a:ln>
        </p:spPr>
        <p:txBody>
          <a:bodyPr>
            <a:spAutoFit/>
          </a:bodyPr>
          <a:lstStyle/>
          <a:p>
            <a:pPr algn="ctr"/>
            <a:r>
              <a:rPr lang="it-IT" sz="2000" dirty="0">
                <a:latin typeface="+mj-lt"/>
                <a:cs typeface="Times New Roman" pitchFamily="18" charset="0"/>
              </a:rPr>
              <a:t>Atteggiamento</a:t>
            </a:r>
          </a:p>
          <a:p>
            <a:pPr algn="ctr"/>
            <a:r>
              <a:rPr lang="it-IT" sz="2000" dirty="0">
                <a:latin typeface="+mj-lt"/>
                <a:cs typeface="Times New Roman" pitchFamily="18" charset="0"/>
              </a:rPr>
              <a:t>implicito</a:t>
            </a:r>
            <a:endParaRPr lang="it-IT" sz="2000" baseline="-25000" dirty="0">
              <a:latin typeface="+mj-lt"/>
              <a:cs typeface="Times New Roman" pitchFamily="18" charset="0"/>
            </a:endParaRPr>
          </a:p>
        </p:txBody>
      </p:sp>
      <p:sp>
        <p:nvSpPr>
          <p:cNvPr id="71688" name="CasellaDiTesto 9"/>
          <p:cNvSpPr txBox="1">
            <a:spLocks noChangeArrowheads="1"/>
          </p:cNvSpPr>
          <p:nvPr/>
        </p:nvSpPr>
        <p:spPr bwMode="auto">
          <a:xfrm>
            <a:off x="4708526" y="3571885"/>
            <a:ext cx="2520950" cy="1015663"/>
          </a:xfrm>
          <a:prstGeom prst="rect">
            <a:avLst/>
          </a:prstGeom>
          <a:noFill/>
          <a:ln w="9525">
            <a:noFill/>
            <a:miter lim="800000"/>
            <a:headEnd/>
            <a:tailEnd/>
          </a:ln>
        </p:spPr>
        <p:txBody>
          <a:bodyPr>
            <a:spAutoFit/>
          </a:bodyPr>
          <a:lstStyle/>
          <a:p>
            <a:pPr algn="ctr"/>
            <a:r>
              <a:rPr lang="it-IT" sz="2000" dirty="0">
                <a:latin typeface="+mj-lt"/>
                <a:cs typeface="Times New Roman" pitchFamily="18" charset="0"/>
              </a:rPr>
              <a:t>Situazione</a:t>
            </a:r>
          </a:p>
          <a:p>
            <a:pPr algn="ctr"/>
            <a:r>
              <a:rPr lang="it-IT" sz="2000" dirty="0">
                <a:latin typeface="+mj-lt"/>
                <a:cs typeface="Times New Roman" pitchFamily="18" charset="0"/>
              </a:rPr>
              <a:t>(pressione = 0, </a:t>
            </a:r>
            <a:r>
              <a:rPr lang="it-IT" sz="2000" dirty="0" err="1">
                <a:latin typeface="+mj-lt"/>
                <a:cs typeface="Times New Roman" pitchFamily="18" charset="0"/>
              </a:rPr>
              <a:t>normale=</a:t>
            </a:r>
            <a:r>
              <a:rPr lang="it-IT" sz="2000" dirty="0">
                <a:latin typeface="+mj-lt"/>
                <a:cs typeface="Times New Roman" pitchFamily="18" charset="0"/>
              </a:rPr>
              <a:t> 1)</a:t>
            </a:r>
            <a:endParaRPr lang="it-IT" sz="2000" baseline="-25000" dirty="0">
              <a:latin typeface="+mj-lt"/>
              <a:cs typeface="Times New Roman" pitchFamily="18" charset="0"/>
            </a:endParaRPr>
          </a:p>
        </p:txBody>
      </p:sp>
      <p:sp>
        <p:nvSpPr>
          <p:cNvPr id="71689" name="CasellaDiTesto 9"/>
          <p:cNvSpPr txBox="1">
            <a:spLocks noChangeArrowheads="1"/>
          </p:cNvSpPr>
          <p:nvPr/>
        </p:nvSpPr>
        <p:spPr bwMode="auto">
          <a:xfrm>
            <a:off x="7319961" y="2170875"/>
            <a:ext cx="2881313" cy="400110"/>
          </a:xfrm>
          <a:prstGeom prst="rect">
            <a:avLst/>
          </a:prstGeom>
          <a:noFill/>
          <a:ln w="9525">
            <a:noFill/>
            <a:miter lim="800000"/>
            <a:headEnd/>
            <a:tailEnd/>
          </a:ln>
        </p:spPr>
        <p:txBody>
          <a:bodyPr>
            <a:spAutoFit/>
          </a:bodyPr>
          <a:lstStyle/>
          <a:p>
            <a:pPr algn="ctr"/>
            <a:r>
              <a:rPr lang="it-IT" sz="2000" dirty="0">
                <a:latin typeface="+mj-lt"/>
                <a:cs typeface="Times New Roman" pitchFamily="18" charset="0"/>
              </a:rPr>
              <a:t>Comportamento </a:t>
            </a:r>
            <a:endParaRPr lang="it-IT" sz="2000" baseline="-25000" dirty="0">
              <a:latin typeface="+mj-lt"/>
              <a:cs typeface="Times New Roman" pitchFamily="18" charset="0"/>
            </a:endParaRPr>
          </a:p>
        </p:txBody>
      </p:sp>
      <p:cxnSp>
        <p:nvCxnSpPr>
          <p:cNvPr id="15" name="Connettore 2 14"/>
          <p:cNvCxnSpPr>
            <a:stCxn id="5" idx="0"/>
          </p:cNvCxnSpPr>
          <p:nvPr/>
        </p:nvCxnSpPr>
        <p:spPr>
          <a:xfrm flipH="1" flipV="1">
            <a:off x="5951539" y="2378710"/>
            <a:ext cx="34925" cy="10795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cxnSp>
        <p:nvCxnSpPr>
          <p:cNvPr id="7" name="Connettore 2 6">
            <a:extLst>
              <a:ext uri="{FF2B5EF4-FFF2-40B4-BE49-F238E27FC236}">
                <a16:creationId xmlns:a16="http://schemas.microsoft.com/office/drawing/2014/main" id="{F2885136-43B3-4345-BD7B-9767BE18B437}"/>
              </a:ext>
            </a:extLst>
          </p:cNvPr>
          <p:cNvCxnSpPr>
            <a:cxnSpLocks/>
            <a:stCxn id="71687" idx="3"/>
            <a:endCxn id="71689" idx="1"/>
          </p:cNvCxnSpPr>
          <p:nvPr/>
        </p:nvCxnSpPr>
        <p:spPr>
          <a:xfrm>
            <a:off x="4508501" y="2335212"/>
            <a:ext cx="2811460" cy="357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39FC4F78-73D1-2444-B51E-D71E5EB9417A}"/>
              </a:ext>
            </a:extLst>
          </p:cNvPr>
          <p:cNvSpPr txBox="1"/>
          <p:nvPr/>
        </p:nvSpPr>
        <p:spPr>
          <a:xfrm>
            <a:off x="255430" y="4750679"/>
            <a:ext cx="5784019" cy="1477328"/>
          </a:xfrm>
          <a:prstGeom prst="rect">
            <a:avLst/>
          </a:prstGeom>
          <a:noFill/>
        </p:spPr>
        <p:txBody>
          <a:bodyPr wrap="none" rtlCol="0">
            <a:spAutoFit/>
          </a:bodyPr>
          <a:lstStyle/>
          <a:p>
            <a:r>
              <a:rPr lang="it-IT" b="1" dirty="0">
                <a:latin typeface="+mj-lt"/>
              </a:rPr>
              <a:t>Passaggi:</a:t>
            </a:r>
          </a:p>
          <a:p>
            <a:r>
              <a:rPr lang="it-IT" dirty="0">
                <a:latin typeface="+mj-lt"/>
              </a:rPr>
              <a:t>1. Standardizzare le variabili;</a:t>
            </a:r>
          </a:p>
          <a:p>
            <a:r>
              <a:rPr lang="it-IT" dirty="0">
                <a:latin typeface="+mj-lt"/>
              </a:rPr>
              <a:t>2. Calcolare l’interazione, prodotto del moderatore e VI;</a:t>
            </a:r>
          </a:p>
          <a:p>
            <a:r>
              <a:rPr lang="it-IT" dirty="0">
                <a:latin typeface="+mj-lt"/>
              </a:rPr>
              <a:t>3. Regressione multipla con VI e interazione come </a:t>
            </a:r>
            <a:r>
              <a:rPr lang="it-IT" dirty="0" err="1">
                <a:latin typeface="+mj-lt"/>
              </a:rPr>
              <a:t>predittori</a:t>
            </a:r>
            <a:r>
              <a:rPr lang="it-IT" dirty="0">
                <a:latin typeface="+mj-lt"/>
              </a:rPr>
              <a:t>;</a:t>
            </a:r>
          </a:p>
          <a:p>
            <a:r>
              <a:rPr lang="it-IT" dirty="0">
                <a:latin typeface="+mj-lt"/>
              </a:rPr>
              <a:t>4. Grafico</a:t>
            </a:r>
          </a:p>
        </p:txBody>
      </p:sp>
      <p:sp>
        <p:nvSpPr>
          <p:cNvPr id="18" name="CasellaDiTesto 17">
            <a:extLst>
              <a:ext uri="{FF2B5EF4-FFF2-40B4-BE49-F238E27FC236}">
                <a16:creationId xmlns:a16="http://schemas.microsoft.com/office/drawing/2014/main" id="{0DDF638D-7819-0246-8B05-CE1ED7AA1872}"/>
              </a:ext>
            </a:extLst>
          </p:cNvPr>
          <p:cNvSpPr txBox="1"/>
          <p:nvPr/>
        </p:nvSpPr>
        <p:spPr>
          <a:xfrm>
            <a:off x="6264763" y="5255848"/>
            <a:ext cx="5176667" cy="646331"/>
          </a:xfrm>
          <a:prstGeom prst="rect">
            <a:avLst/>
          </a:prstGeom>
          <a:noFill/>
        </p:spPr>
        <p:txBody>
          <a:bodyPr wrap="square" rtlCol="0">
            <a:spAutoFit/>
          </a:bodyPr>
          <a:lstStyle/>
          <a:p>
            <a:pPr algn="ctr"/>
            <a:r>
              <a:rPr lang="it-IT" dirty="0">
                <a:solidFill>
                  <a:srgbClr val="002060"/>
                </a:solidFill>
                <a:latin typeface="+mj-lt"/>
              </a:rPr>
              <a:t>!!Punti 2 e 3 sono sostituibili se si calcola il </a:t>
            </a:r>
          </a:p>
          <a:p>
            <a:pPr algn="ctr"/>
            <a:r>
              <a:rPr lang="it-IT" dirty="0">
                <a:solidFill>
                  <a:srgbClr val="002060"/>
                </a:solidFill>
                <a:latin typeface="+mj-lt"/>
              </a:rPr>
              <a:t>modello lineare generale – </a:t>
            </a:r>
            <a:r>
              <a:rPr lang="it-IT" dirty="0" err="1">
                <a:solidFill>
                  <a:srgbClr val="002060"/>
                </a:solidFill>
                <a:latin typeface="+mj-lt"/>
              </a:rPr>
              <a:t>Univariata</a:t>
            </a:r>
            <a:r>
              <a:rPr lang="it-IT" dirty="0">
                <a:solidFill>
                  <a:srgbClr val="002060"/>
                </a:solidFill>
                <a:latin typeface="+mj-lt"/>
              </a:rPr>
              <a:t>!!</a:t>
            </a:r>
          </a:p>
        </p:txBody>
      </p:sp>
    </p:spTree>
    <p:extLst>
      <p:ext uri="{BB962C8B-B14F-4D97-AF65-F5344CB8AC3E}">
        <p14:creationId xmlns:p14="http://schemas.microsoft.com/office/powerpoint/2010/main" val="146723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BE2B22-006B-9C4D-A593-6CCDBF5EABA1}"/>
              </a:ext>
            </a:extLst>
          </p:cNvPr>
          <p:cNvSpPr txBox="1">
            <a:spLocks/>
          </p:cNvSpPr>
          <p:nvPr/>
        </p:nvSpPr>
        <p:spPr>
          <a:xfrm>
            <a:off x="0" y="1253331"/>
            <a:ext cx="1204722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50000"/>
              </a:spcBef>
              <a:buFont typeface="Arial" panose="020B0604020202020204" pitchFamily="34" charset="0"/>
              <a:buNone/>
            </a:pPr>
            <a:r>
              <a:rPr lang="it-IT" altLang="it-IT" sz="2400" b="1" dirty="0">
                <a:latin typeface="+mj-lt"/>
              </a:rPr>
              <a:t>Descrizione del disegno di ricerca</a:t>
            </a:r>
          </a:p>
          <a:p>
            <a:pPr algn="just">
              <a:spcBef>
                <a:spcPct val="50000"/>
              </a:spcBef>
              <a:buFont typeface="Arial" panose="020B0604020202020204" pitchFamily="34" charset="0"/>
              <a:buNone/>
            </a:pPr>
            <a:endParaRPr lang="it-IT" altLang="it-IT" sz="2400" b="1" dirty="0">
              <a:latin typeface="+mj-lt"/>
            </a:endParaRPr>
          </a:p>
          <a:p>
            <a:pPr algn="just">
              <a:spcBef>
                <a:spcPct val="50000"/>
              </a:spcBef>
              <a:buFont typeface="Arial" panose="020B0604020202020204" pitchFamily="34" charset="0"/>
              <a:buNone/>
            </a:pPr>
            <a:r>
              <a:rPr lang="it-IT" altLang="it-IT" sz="2400" dirty="0">
                <a:latin typeface="+mj-lt"/>
              </a:rPr>
              <a:t>Il file </a:t>
            </a:r>
            <a:r>
              <a:rPr lang="ja-JP" altLang="it-IT" sz="2400">
                <a:latin typeface="+mj-lt"/>
              </a:rPr>
              <a:t>“</a:t>
            </a:r>
            <a:r>
              <a:rPr lang="it-IT" altLang="ja-JP" sz="2400" b="1" dirty="0">
                <a:latin typeface="+mj-lt"/>
              </a:rPr>
              <a:t>Empatia </a:t>
            </a:r>
            <a:r>
              <a:rPr lang="it-IT" altLang="ja-JP" sz="2400" b="1" dirty="0" err="1">
                <a:latin typeface="+mj-lt"/>
              </a:rPr>
              <a:t>wide.sav</a:t>
            </a:r>
            <a:r>
              <a:rPr lang="ja-JP" altLang="it-IT" sz="2400">
                <a:latin typeface="+mj-lt"/>
              </a:rPr>
              <a:t>”</a:t>
            </a:r>
            <a:r>
              <a:rPr lang="it-IT" altLang="ja-JP" sz="2400" dirty="0">
                <a:latin typeface="+mj-lt"/>
              </a:rPr>
              <a:t> contiene i dati di una ricerca sull’influenza sociale nella risposta empatica al dolore. L’ipotesi è che vi sia una riduzione di empatia al dolore verso soggetti appartenenti ad un </a:t>
            </a:r>
            <a:r>
              <a:rPr lang="it-IT" altLang="ja-JP" sz="2400" i="1" dirty="0" err="1">
                <a:latin typeface="+mj-lt"/>
              </a:rPr>
              <a:t>outgroup</a:t>
            </a:r>
            <a:r>
              <a:rPr lang="it-IT" altLang="ja-JP" sz="2400" dirty="0">
                <a:latin typeface="+mj-lt"/>
              </a:rPr>
              <a:t> sociale (africani e cinesi) rispetto all’</a:t>
            </a:r>
            <a:r>
              <a:rPr lang="it-IT" altLang="ja-JP" sz="2400" dirty="0" err="1">
                <a:latin typeface="+mj-lt"/>
              </a:rPr>
              <a:t>ingroup</a:t>
            </a:r>
            <a:r>
              <a:rPr lang="it-IT" altLang="ja-JP" sz="2400" dirty="0">
                <a:latin typeface="+mj-lt"/>
              </a:rPr>
              <a:t> (caucasici).</a:t>
            </a:r>
          </a:p>
          <a:p>
            <a:pPr algn="just">
              <a:spcBef>
                <a:spcPct val="50000"/>
              </a:spcBef>
              <a:buFont typeface="Arial" panose="020B0604020202020204" pitchFamily="34" charset="0"/>
              <a:buNone/>
            </a:pPr>
            <a:r>
              <a:rPr lang="it-IT" altLang="it-IT" sz="2400" dirty="0">
                <a:latin typeface="+mj-lt"/>
              </a:rPr>
              <a:t>A</a:t>
            </a:r>
            <a:r>
              <a:rPr lang="it-IT" altLang="ja-JP" sz="2400" dirty="0">
                <a:latin typeface="+mj-lt"/>
              </a:rPr>
              <a:t>d ogni soggetto sperimentale vengono mostrati sullo schermo di un PC dei video di persone appartenenti ad etnie differenti (caucasiche, africane o cinesi) a cui vengono somministrati uno stimolo neutro (gomma) o uno stimolo doloroso (ago). </a:t>
            </a:r>
            <a:r>
              <a:rPr lang="it-IT" altLang="it-IT" sz="2400" dirty="0">
                <a:latin typeface="+mj-lt"/>
              </a:rPr>
              <a:t>Durante la visione dei video,  le reazioni empatiche dei soggetti vengono registrate tramite conduttanza cutanea.</a:t>
            </a:r>
            <a:r>
              <a:rPr lang="it-IT" altLang="ja-JP" sz="2400" dirty="0">
                <a:latin typeface="+mj-lt"/>
              </a:rPr>
              <a:t> </a:t>
            </a:r>
          </a:p>
        </p:txBody>
      </p:sp>
      <p:sp>
        <p:nvSpPr>
          <p:cNvPr id="4" name="Titolo 2">
            <a:extLst>
              <a:ext uri="{FF2B5EF4-FFF2-40B4-BE49-F238E27FC236}">
                <a16:creationId xmlns:a16="http://schemas.microsoft.com/office/drawing/2014/main" id="{0034D344-02DC-6A4E-AB72-E3A8E295C8F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400" dirty="0">
                <a:solidFill>
                  <a:srgbClr val="002060"/>
                </a:solidFill>
              </a:rPr>
              <a:t>Aprire file dati: «empatia </a:t>
            </a:r>
            <a:r>
              <a:rPr lang="it-IT" sz="2400" dirty="0" err="1">
                <a:solidFill>
                  <a:srgbClr val="002060"/>
                </a:solidFill>
              </a:rPr>
              <a:t>wide.sav</a:t>
            </a:r>
            <a:r>
              <a:rPr lang="it-IT" sz="2400" dirty="0">
                <a:solidFill>
                  <a:srgbClr val="002060"/>
                </a:solidFill>
              </a:rPr>
              <a:t>»</a:t>
            </a:r>
          </a:p>
        </p:txBody>
      </p:sp>
    </p:spTree>
    <p:extLst>
      <p:ext uri="{BB962C8B-B14F-4D97-AF65-F5344CB8AC3E}">
        <p14:creationId xmlns:p14="http://schemas.microsoft.com/office/powerpoint/2010/main" val="263790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3">
            <a:extLst>
              <a:ext uri="{FF2B5EF4-FFF2-40B4-BE49-F238E27FC236}">
                <a16:creationId xmlns:a16="http://schemas.microsoft.com/office/drawing/2014/main" id="{1A78E7E9-7380-5146-906F-B947E45519A9}"/>
              </a:ext>
            </a:extLst>
          </p:cNvPr>
          <p:cNvSpPr txBox="1">
            <a:spLocks/>
          </p:cNvSpPr>
          <p:nvPr/>
        </p:nvSpPr>
        <p:spPr>
          <a:xfrm>
            <a:off x="0" y="648335"/>
            <a:ext cx="11353800" cy="32835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50000"/>
              </a:spcBef>
              <a:buFont typeface="Arial" panose="020B0604020202020204" pitchFamily="34" charset="0"/>
              <a:buNone/>
            </a:pPr>
            <a:r>
              <a:rPr lang="it-IT" altLang="it-IT" sz="2400">
                <a:latin typeface="+mj-lt"/>
              </a:rPr>
              <a:t>Il disegno sperimentale della ricerca risulta quindi essere formato da 2 fattori within.</a:t>
            </a:r>
          </a:p>
          <a:p>
            <a:pPr algn="just">
              <a:spcBef>
                <a:spcPct val="50000"/>
              </a:spcBef>
            </a:pPr>
            <a:r>
              <a:rPr lang="it-IT" altLang="it-IT" sz="2400">
                <a:latin typeface="+mj-lt"/>
              </a:rPr>
              <a:t>Tipo di stimolo, 2 livelli (ago, gomma)</a:t>
            </a:r>
          </a:p>
          <a:p>
            <a:pPr algn="just">
              <a:spcBef>
                <a:spcPct val="50000"/>
              </a:spcBef>
            </a:pPr>
            <a:r>
              <a:rPr lang="it-IT" altLang="it-IT" sz="2400">
                <a:latin typeface="+mj-lt"/>
              </a:rPr>
              <a:t>Etnia, 3 livelli (Africana, Caucasica, Cinese)</a:t>
            </a:r>
          </a:p>
          <a:p>
            <a:pPr algn="just">
              <a:spcBef>
                <a:spcPct val="50000"/>
              </a:spcBef>
              <a:buFont typeface="Arial" panose="020B0604020202020204" pitchFamily="34" charset="0"/>
              <a:buNone/>
            </a:pPr>
            <a:r>
              <a:rPr lang="it-IT" altLang="it-IT" sz="2400">
                <a:latin typeface="+mj-lt"/>
              </a:rPr>
              <a:t>Il file contiene anche i dati sul genere dei soggetti.</a:t>
            </a:r>
          </a:p>
          <a:p>
            <a:pPr algn="just">
              <a:spcBef>
                <a:spcPct val="50000"/>
              </a:spcBef>
              <a:buFont typeface="Arial" panose="020B0604020202020204" pitchFamily="34" charset="0"/>
              <a:buNone/>
            </a:pPr>
            <a:r>
              <a:rPr lang="it-IT" altLang="it-IT" sz="2400">
                <a:latin typeface="+mj-lt"/>
              </a:rPr>
              <a:t>L</a:t>
            </a:r>
            <a:r>
              <a:rPr lang="ja-JP" altLang="it-IT" sz="2400">
                <a:latin typeface="+mj-lt"/>
              </a:rPr>
              <a:t>’</a:t>
            </a:r>
            <a:r>
              <a:rPr lang="it-IT" altLang="ja-JP" sz="2400">
                <a:latin typeface="+mj-lt"/>
              </a:rPr>
              <a:t>ipotesi principale della ricerca riguarda un possibile effetto di moderazione della risposta al dolore da parte del fattore </a:t>
            </a:r>
            <a:r>
              <a:rPr lang="ja-JP" altLang="it-IT" sz="2400">
                <a:latin typeface="+mj-lt"/>
              </a:rPr>
              <a:t>“</a:t>
            </a:r>
            <a:r>
              <a:rPr lang="it-IT" altLang="ja-JP" sz="2400">
                <a:latin typeface="+mj-lt"/>
              </a:rPr>
              <a:t>etnia</a:t>
            </a:r>
            <a:r>
              <a:rPr lang="ja-JP" altLang="it-IT" sz="2400">
                <a:latin typeface="+mj-lt"/>
              </a:rPr>
              <a:t>”</a:t>
            </a:r>
            <a:r>
              <a:rPr lang="it-IT" altLang="ja-JP" sz="2400">
                <a:latin typeface="+mj-lt"/>
              </a:rPr>
              <a:t>, ovvero si ipotizza che la risposta al dolore sia differente nei diversi livelli del fattore etnia.</a:t>
            </a:r>
          </a:p>
          <a:p>
            <a:pPr algn="just">
              <a:spcBef>
                <a:spcPct val="50000"/>
              </a:spcBef>
              <a:buFont typeface="Arial" panose="020B0604020202020204" pitchFamily="34" charset="0"/>
              <a:buNone/>
            </a:pPr>
            <a:endParaRPr lang="it-IT" altLang="it-IT" sz="2400">
              <a:latin typeface="Times New Roman" panose="02020603050405020304" pitchFamily="18" charset="0"/>
            </a:endParaRPr>
          </a:p>
          <a:p>
            <a:endParaRPr lang="en-US" sz="2400" dirty="0"/>
          </a:p>
        </p:txBody>
      </p:sp>
      <p:sp>
        <p:nvSpPr>
          <p:cNvPr id="3" name="Segnaposto contenuto 2">
            <a:extLst>
              <a:ext uri="{FF2B5EF4-FFF2-40B4-BE49-F238E27FC236}">
                <a16:creationId xmlns:a16="http://schemas.microsoft.com/office/drawing/2014/main" id="{D716A376-DA3D-834E-994F-845A84ADB2B2}"/>
              </a:ext>
            </a:extLst>
          </p:cNvPr>
          <p:cNvSpPr txBox="1">
            <a:spLocks/>
          </p:cNvSpPr>
          <p:nvPr/>
        </p:nvSpPr>
        <p:spPr>
          <a:xfrm>
            <a:off x="-11430" y="4444047"/>
            <a:ext cx="12192000" cy="1625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dirty="0">
                <a:latin typeface="+mj-lt"/>
              </a:rPr>
              <a:t>H1: </a:t>
            </a:r>
            <a:r>
              <a:rPr lang="it-IT" altLang="it-IT" sz="2400" dirty="0">
                <a:latin typeface="+mj-lt"/>
              </a:rPr>
              <a:t>Esiste una variazione dell’SCR nel vedere un caucasico toccato da una gomma vs. da un ago?</a:t>
            </a:r>
          </a:p>
          <a:p>
            <a:pPr marL="0" indent="0">
              <a:buNone/>
            </a:pPr>
            <a:r>
              <a:rPr lang="it-IT" altLang="it-IT" sz="2400" dirty="0">
                <a:latin typeface="+mj-lt"/>
              </a:rPr>
              <a:t>H2: Esiste una differenza di genere nella variazione dell’SCR nel vedere un caucasico toccato da una gomma vs. da un ago?</a:t>
            </a:r>
            <a:br>
              <a:rPr lang="it-IT" altLang="it-IT" sz="2400" dirty="0">
                <a:latin typeface="+mj-lt"/>
              </a:rPr>
            </a:br>
            <a:endParaRPr lang="it-IT" altLang="it-IT" sz="2400" dirty="0">
              <a:latin typeface="+mj-lt"/>
            </a:endParaRPr>
          </a:p>
          <a:p>
            <a:pPr marL="0" indent="0">
              <a:buFont typeface="Arial" panose="020B0604020202020204" pitchFamily="34" charset="0"/>
              <a:buNone/>
            </a:pPr>
            <a:endParaRPr lang="en-US" sz="2400" dirty="0"/>
          </a:p>
          <a:p>
            <a:pPr marL="0" indent="0">
              <a:buNone/>
            </a:pPr>
            <a:endParaRPr lang="en-US" sz="2400" dirty="0"/>
          </a:p>
        </p:txBody>
      </p:sp>
    </p:spTree>
    <p:extLst>
      <p:ext uri="{BB962C8B-B14F-4D97-AF65-F5344CB8AC3E}">
        <p14:creationId xmlns:p14="http://schemas.microsoft.com/office/powerpoint/2010/main" val="199990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7B3F637-F5A8-E343-9D59-55557D98E144}"/>
              </a:ext>
            </a:extLst>
          </p:cNvPr>
          <p:cNvSpPr txBox="1">
            <a:spLocks noChangeArrowheads="1"/>
          </p:cNvSpPr>
          <p:nvPr/>
        </p:nvSpPr>
        <p:spPr bwMode="auto">
          <a:xfrm>
            <a:off x="0" y="340995"/>
            <a:ext cx="12191999" cy="504825"/>
          </a:xfrm>
          <a:prstGeom prst="rect">
            <a:avLst/>
          </a:prstGeom>
          <a:noFill/>
          <a:ln>
            <a:miter lim="800000"/>
            <a:headEnd/>
            <a:tailEnd/>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dirty="0">
                <a:solidFill>
                  <a:srgbClr val="002060"/>
                </a:solidFill>
                <a:cs typeface="Calibri Light" panose="020F0302020204030204" pitchFamily="34" charset="0"/>
              </a:rPr>
              <a:t>Aprire il file “</a:t>
            </a:r>
            <a:r>
              <a:rPr lang="it-IT" sz="2400" dirty="0" err="1">
                <a:solidFill>
                  <a:srgbClr val="002060"/>
                </a:solidFill>
                <a:cs typeface="Calibri Light" panose="020F0302020204030204" pitchFamily="34" charset="0"/>
              </a:rPr>
              <a:t>ScalaPID.sav</a:t>
            </a:r>
            <a:r>
              <a:rPr lang="it-IT" sz="2400" dirty="0">
                <a:solidFill>
                  <a:srgbClr val="002060"/>
                </a:solidFill>
                <a:cs typeface="Calibri Light" panose="020F0302020204030204" pitchFamily="34" charset="0"/>
              </a:rPr>
              <a:t>”</a:t>
            </a:r>
          </a:p>
        </p:txBody>
      </p:sp>
      <p:sp>
        <p:nvSpPr>
          <p:cNvPr id="3" name="Rectangle 3">
            <a:extLst>
              <a:ext uri="{FF2B5EF4-FFF2-40B4-BE49-F238E27FC236}">
                <a16:creationId xmlns:a16="http://schemas.microsoft.com/office/drawing/2014/main" id="{BF1454ED-F733-B348-A60C-C0B55E610A13}"/>
              </a:ext>
            </a:extLst>
          </p:cNvPr>
          <p:cNvSpPr txBox="1">
            <a:spLocks noChangeArrowheads="1"/>
          </p:cNvSpPr>
          <p:nvPr/>
        </p:nvSpPr>
        <p:spPr bwMode="auto">
          <a:xfrm>
            <a:off x="1" y="1024573"/>
            <a:ext cx="12191999" cy="2404427"/>
          </a:xfrm>
          <a:prstGeom prst="rect">
            <a:avLst/>
          </a:prstGeom>
          <a:noFill/>
          <a:ln>
            <a:miter lim="800000"/>
            <a:headEnd/>
            <a:tailEnd/>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buFont typeface="Arial" panose="020B0604020202020204" pitchFamily="34" charset="0"/>
              <a:buNone/>
            </a:pPr>
            <a:r>
              <a:rPr lang="it-IT" sz="2400" dirty="0">
                <a:latin typeface="+mj-lt"/>
                <a:cs typeface="Calibri Light" panose="020F0302020204030204" pitchFamily="34" charset="0"/>
              </a:rPr>
              <a:t>Un gruppo di ricerca (</a:t>
            </a:r>
            <a:r>
              <a:rPr lang="it-IT" sz="2400" dirty="0" err="1">
                <a:latin typeface="+mj-lt"/>
                <a:cs typeface="Calibri Light" panose="020F0302020204030204" pitchFamily="34" charset="0"/>
              </a:rPr>
              <a:t>Betsch</a:t>
            </a:r>
            <a:r>
              <a:rPr lang="it-IT" sz="2400" dirty="0">
                <a:latin typeface="+mj-lt"/>
                <a:cs typeface="Calibri Light" panose="020F0302020204030204" pitchFamily="34" charset="0"/>
              </a:rPr>
              <a:t>, 2004; </a:t>
            </a:r>
            <a:r>
              <a:rPr lang="it-IT" sz="2400" dirty="0" err="1">
                <a:latin typeface="+mj-lt"/>
                <a:cs typeface="Calibri Light" panose="020F0302020204030204" pitchFamily="34" charset="0"/>
              </a:rPr>
              <a:t>Schunk</a:t>
            </a:r>
            <a:r>
              <a:rPr lang="it-IT" sz="2400" dirty="0">
                <a:latin typeface="+mj-lt"/>
                <a:cs typeface="Calibri Light" panose="020F0302020204030204" pitchFamily="34" charset="0"/>
              </a:rPr>
              <a:t> &amp; </a:t>
            </a:r>
            <a:r>
              <a:rPr lang="it-IT" sz="2400" dirty="0" err="1">
                <a:latin typeface="+mj-lt"/>
                <a:cs typeface="Calibri Light" panose="020F0302020204030204" pitchFamily="34" charset="0"/>
              </a:rPr>
              <a:t>Betsch</a:t>
            </a:r>
            <a:r>
              <a:rPr lang="it-IT" sz="2400" dirty="0">
                <a:latin typeface="+mj-lt"/>
                <a:cs typeface="Calibri Light" panose="020F0302020204030204" pitchFamily="34" charset="0"/>
              </a:rPr>
              <a:t>, 2006) ha sviluppato una scala per distinguere le persone secondo come prendono le loro decisioni. Gli autori propongono che le persone possono essere categorizzate secondo due tipi di presa di decisioni, una preferenza per l’Intuizione e una preferenza per la deliberazione.  Sono stati raccolti dati per quanto riguarda la versione (traduzione) italiana della scala.</a:t>
            </a:r>
          </a:p>
        </p:txBody>
      </p:sp>
      <p:sp>
        <p:nvSpPr>
          <p:cNvPr id="4" name="Rettangolo 3">
            <a:extLst>
              <a:ext uri="{FF2B5EF4-FFF2-40B4-BE49-F238E27FC236}">
                <a16:creationId xmlns:a16="http://schemas.microsoft.com/office/drawing/2014/main" id="{DD705E1F-FED3-BD43-AF1D-C4B46270BC0B}"/>
              </a:ext>
            </a:extLst>
          </p:cNvPr>
          <p:cNvSpPr/>
          <p:nvPr/>
        </p:nvSpPr>
        <p:spPr>
          <a:xfrm>
            <a:off x="-1" y="2830513"/>
            <a:ext cx="12191999" cy="1200329"/>
          </a:xfrm>
          <a:prstGeom prst="rect">
            <a:avLst/>
          </a:prstGeom>
        </p:spPr>
        <p:txBody>
          <a:bodyPr wrap="square">
            <a:spAutoFit/>
          </a:bodyPr>
          <a:lstStyle/>
          <a:p>
            <a:r>
              <a:rPr lang="it-IT" sz="2400" dirty="0">
                <a:latin typeface="+mj-lt"/>
                <a:cs typeface="Calibri Light" panose="020F0302020204030204" pitchFamily="34" charset="0"/>
              </a:rPr>
              <a:t>Un totale di 198 persone di età varie da 19 a 67 anni ha risposto al questionario composto di 16 domande. Il rispondente doveva indicare il suo grado di accordo con ciascuna delle affermazioni su una scala da 1 (totalmente in disaccordo) a 5 (totalmente d’accordo). </a:t>
            </a:r>
          </a:p>
        </p:txBody>
      </p:sp>
      <p:sp>
        <p:nvSpPr>
          <p:cNvPr id="5" name="CasellaDiTesto 4">
            <a:extLst>
              <a:ext uri="{FF2B5EF4-FFF2-40B4-BE49-F238E27FC236}">
                <a16:creationId xmlns:a16="http://schemas.microsoft.com/office/drawing/2014/main" id="{7C70C994-4369-0D46-81E6-4B326B64ED4C}"/>
              </a:ext>
            </a:extLst>
          </p:cNvPr>
          <p:cNvSpPr txBox="1"/>
          <p:nvPr/>
        </p:nvSpPr>
        <p:spPr>
          <a:xfrm>
            <a:off x="-1" y="4257120"/>
            <a:ext cx="11936568" cy="2308324"/>
          </a:xfrm>
          <a:prstGeom prst="rect">
            <a:avLst/>
          </a:prstGeom>
          <a:noFill/>
        </p:spPr>
        <p:txBody>
          <a:bodyPr wrap="square" rtlCol="0">
            <a:spAutoFit/>
          </a:bodyPr>
          <a:lstStyle/>
          <a:p>
            <a:r>
              <a:rPr lang="it-IT" b="1" dirty="0">
                <a:latin typeface="+mj-lt"/>
              </a:rPr>
              <a:t>Passaggi:</a:t>
            </a:r>
          </a:p>
          <a:p>
            <a:r>
              <a:rPr lang="it-IT" dirty="0">
                <a:latin typeface="+mj-lt"/>
              </a:rPr>
              <a:t>1. Scegliere il numero dei fattori con due criteri: </a:t>
            </a:r>
            <a:r>
              <a:rPr lang="it-IT" dirty="0" err="1">
                <a:latin typeface="+mj-lt"/>
              </a:rPr>
              <a:t>autovalori</a:t>
            </a:r>
            <a:r>
              <a:rPr lang="it-IT" dirty="0">
                <a:latin typeface="+mj-lt"/>
              </a:rPr>
              <a:t> &gt; 1 e </a:t>
            </a:r>
            <a:r>
              <a:rPr lang="it-IT" dirty="0" err="1">
                <a:latin typeface="+mj-lt"/>
              </a:rPr>
              <a:t>scree</a:t>
            </a:r>
            <a:r>
              <a:rPr lang="it-IT" dirty="0">
                <a:latin typeface="+mj-lt"/>
              </a:rPr>
              <a:t>-plot;</a:t>
            </a:r>
          </a:p>
          <a:p>
            <a:r>
              <a:rPr lang="it-IT" dirty="0">
                <a:latin typeface="+mj-lt"/>
              </a:rPr>
              <a:t>2. Ruotare la soluzione: si parte sempre con OBLIMIN (Come scegliere se rimanere con OBLIMIN o optare per VARIMAX (ortogonale)? Guardare la tabella della correlazione tra i fattori: se esiste una correlazione di almeno |.20| rimanere con OBLIMIN);</a:t>
            </a:r>
          </a:p>
          <a:p>
            <a:r>
              <a:rPr lang="it-IT" dirty="0">
                <a:latin typeface="+mj-lt"/>
              </a:rPr>
              <a:t>3. Guardare le saturazioni fattoriali (Criteri: saturazioni &gt;= |.35|; si parla di saturazioni secondarie quando un item mostra una saturazione primaria &gt;= |.35| </a:t>
            </a:r>
            <a:r>
              <a:rPr lang="it-IT" b="1" u="sng" dirty="0">
                <a:latin typeface="+mj-lt"/>
              </a:rPr>
              <a:t>e</a:t>
            </a:r>
            <a:r>
              <a:rPr lang="it-IT" dirty="0">
                <a:latin typeface="+mj-lt"/>
              </a:rPr>
              <a:t> un’altra saturazione &gt;= |.20|; In questo caso, si tiene l’item solo se la saturazione primaria è almeno il doppio della secondaria; Item che hanno saturazioni inferiori a |.35| devono essere eliminati)</a:t>
            </a:r>
            <a:endParaRPr lang="it-IT" b="1" u="sng" dirty="0">
              <a:latin typeface="+mj-lt"/>
            </a:endParaRPr>
          </a:p>
        </p:txBody>
      </p:sp>
    </p:spTree>
    <p:extLst>
      <p:ext uri="{BB962C8B-B14F-4D97-AF65-F5344CB8AC3E}">
        <p14:creationId xmlns:p14="http://schemas.microsoft.com/office/powerpoint/2010/main" val="28933852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856</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Times New Roman</vt:lpstr>
      <vt:lpstr>Tema di Office</vt:lpstr>
      <vt:lpstr>Analisi Multivariata dei dati: Ripasso</vt:lpstr>
      <vt:lpstr>Aprire file dati: «ultimo.sav»</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Multivariata dei dati: Ripasso</dc:title>
  <dc:creator>erica casini</dc:creator>
  <cp:lastModifiedBy>erica casini</cp:lastModifiedBy>
  <cp:revision>11</cp:revision>
  <dcterms:created xsi:type="dcterms:W3CDTF">2021-05-09T07:11:04Z</dcterms:created>
  <dcterms:modified xsi:type="dcterms:W3CDTF">2021-05-10T20:54:08Z</dcterms:modified>
</cp:coreProperties>
</file>