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y="6858000" cx="12192000"/>
  <p:notesSz cx="6724650" cy="9774225"/>
  <p:embeddedFontLst>
    <p:embeddedFont>
      <p:font typeface="Arial Narrow"/>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6" roundtripDataSignature="AMtx7mhX9fivbD+Obz5yQn3kiCYz2JW5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font" Target="fonts/ArialNarrow-bold.fntdata"/><Relationship Id="rId52" Type="http://schemas.openxmlformats.org/officeDocument/2006/relationships/font" Target="fonts/ArialNarrow-regular.fntdata"/><Relationship Id="rId11" Type="http://schemas.openxmlformats.org/officeDocument/2006/relationships/slide" Target="slides/slide7.xml"/><Relationship Id="rId55" Type="http://schemas.openxmlformats.org/officeDocument/2006/relationships/font" Target="fonts/ArialNarrow-boldItalic.fntdata"/><Relationship Id="rId10" Type="http://schemas.openxmlformats.org/officeDocument/2006/relationships/slide" Target="slides/slide6.xml"/><Relationship Id="rId54" Type="http://schemas.openxmlformats.org/officeDocument/2006/relationships/font" Target="fonts/ArialNarrow-italic.fntdata"/><Relationship Id="rId13" Type="http://schemas.openxmlformats.org/officeDocument/2006/relationships/slide" Target="slides/slide9.xml"/><Relationship Id="rId12" Type="http://schemas.openxmlformats.org/officeDocument/2006/relationships/slide" Target="slides/slide8.xml"/><Relationship Id="rId56"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2914650" cy="4905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08413" y="1"/>
            <a:ext cx="2914650" cy="4905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283700"/>
            <a:ext cx="2914650" cy="4905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08413" y="9283700"/>
            <a:ext cx="2914650" cy="4905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10: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1: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1: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11:notes"/>
          <p:cNvSpPr txBox="1"/>
          <p:nvPr>
            <p:ph idx="12" type="sldNum"/>
          </p:nvPr>
        </p:nvSpPr>
        <p:spPr>
          <a:xfrm>
            <a:off x="3808413" y="9283700"/>
            <a:ext cx="2914650" cy="49053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12: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3: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13: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14: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5: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p15: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6: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16: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7: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p17: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8: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18: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9: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19: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2: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0: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p20: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1: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p21: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2: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p22: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0e2addb03e_0_0:notes"/>
          <p:cNvSpPr/>
          <p:nvPr>
            <p:ph idx="2" type="sldImg"/>
          </p:nvPr>
        </p:nvSpPr>
        <p:spPr>
          <a:xfrm>
            <a:off x="430213" y="1222375"/>
            <a:ext cx="5864100" cy="3298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g20e2addb03e_0_0:notes"/>
          <p:cNvSpPr txBox="1"/>
          <p:nvPr>
            <p:ph idx="1" type="body"/>
          </p:nvPr>
        </p:nvSpPr>
        <p:spPr>
          <a:xfrm>
            <a:off x="673101" y="4703763"/>
            <a:ext cx="537840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g20e2addb03e_0_0:notes"/>
          <p:cNvSpPr txBox="1"/>
          <p:nvPr>
            <p:ph idx="12" type="sldNum"/>
          </p:nvPr>
        </p:nvSpPr>
        <p:spPr>
          <a:xfrm>
            <a:off x="3808413" y="9283700"/>
            <a:ext cx="2914500" cy="490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it-IT"/>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3: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p23: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4: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p24: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5: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p25: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6: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p26: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7: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p27: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28: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3" name="Google Shape;403;p28: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3: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9: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2" name="Google Shape;412;p29: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30: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2" name="Google Shape;422;p30: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31: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3" name="Google Shape;433;p31: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32: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5" name="Google Shape;445;p32: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33: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9" name="Google Shape;459;p33: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34: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6" name="Google Shape;466;p34: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35: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476" name="Google Shape;476;p35: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36: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0" name="Google Shape;490;p36: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37: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 name="Google Shape;498;p37: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38: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8" name="Google Shape;508;p38: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4: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39: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9" name="Google Shape;519;p39: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40: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3" name="Google Shape;533;p40: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41: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6" name="Google Shape;546;p41: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42: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8" name="Google Shape;558;p42: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43: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0" name="Google Shape;570;p43: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44: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1" name="Google Shape;581;p44: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45: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88" name="Google Shape;588;p45: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46: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96" name="Google Shape;596;p46: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5: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6: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7: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8: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9: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5" name="Shape 15"/>
        <p:cNvGrpSpPr/>
        <p:nvPr/>
      </p:nvGrpSpPr>
      <p:grpSpPr>
        <a:xfrm>
          <a:off x="0" y="0"/>
          <a:ext cx="0" cy="0"/>
          <a:chOff x="0" y="0"/>
          <a:chExt cx="0" cy="0"/>
        </a:xfrm>
      </p:grpSpPr>
      <p:sp>
        <p:nvSpPr>
          <p:cNvPr id="16" name="Google Shape;16;p4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2" name="Shape 72"/>
        <p:cNvGrpSpPr/>
        <p:nvPr/>
      </p:nvGrpSpPr>
      <p:grpSpPr>
        <a:xfrm>
          <a:off x="0" y="0"/>
          <a:ext cx="0" cy="0"/>
          <a:chOff x="0" y="0"/>
          <a:chExt cx="0" cy="0"/>
        </a:xfrm>
      </p:grpSpPr>
      <p:sp>
        <p:nvSpPr>
          <p:cNvPr id="73" name="Google Shape;73;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78" name="Shape 78"/>
        <p:cNvGrpSpPr/>
        <p:nvPr/>
      </p:nvGrpSpPr>
      <p:grpSpPr>
        <a:xfrm>
          <a:off x="0" y="0"/>
          <a:ext cx="0" cy="0"/>
          <a:chOff x="0" y="0"/>
          <a:chExt cx="0" cy="0"/>
        </a:xfrm>
      </p:grpSpPr>
      <p:sp>
        <p:nvSpPr>
          <p:cNvPr id="79" name="Google Shape;79;p5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1" name="Shape 21"/>
        <p:cNvGrpSpPr/>
        <p:nvPr/>
      </p:nvGrpSpPr>
      <p:grpSpPr>
        <a:xfrm>
          <a:off x="0" y="0"/>
          <a:ext cx="0" cy="0"/>
          <a:chOff x="0" y="0"/>
          <a:chExt cx="0" cy="0"/>
        </a:xfrm>
      </p:grpSpPr>
      <p:sp>
        <p:nvSpPr>
          <p:cNvPr id="22" name="Google Shape;22;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7" name="Shape 27"/>
        <p:cNvGrpSpPr/>
        <p:nvPr/>
      </p:nvGrpSpPr>
      <p:grpSpPr>
        <a:xfrm>
          <a:off x="0" y="0"/>
          <a:ext cx="0" cy="0"/>
          <a:chOff x="0" y="0"/>
          <a:chExt cx="0" cy="0"/>
        </a:xfrm>
      </p:grpSpPr>
      <p:sp>
        <p:nvSpPr>
          <p:cNvPr id="28" name="Google Shape;28;p5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3" name="Shape 33"/>
        <p:cNvGrpSpPr/>
        <p:nvPr/>
      </p:nvGrpSpPr>
      <p:grpSpPr>
        <a:xfrm>
          <a:off x="0" y="0"/>
          <a:ext cx="0" cy="0"/>
          <a:chOff x="0" y="0"/>
          <a:chExt cx="0" cy="0"/>
        </a:xfrm>
      </p:grpSpPr>
      <p:sp>
        <p:nvSpPr>
          <p:cNvPr id="34" name="Google Shape;34;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0" name="Shape 40"/>
        <p:cNvGrpSpPr/>
        <p:nvPr/>
      </p:nvGrpSpPr>
      <p:grpSpPr>
        <a:xfrm>
          <a:off x="0" y="0"/>
          <a:ext cx="0" cy="0"/>
          <a:chOff x="0" y="0"/>
          <a:chExt cx="0" cy="0"/>
        </a:xfrm>
      </p:grpSpPr>
      <p:sp>
        <p:nvSpPr>
          <p:cNvPr id="41" name="Google Shape;41;p5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5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5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9" name="Shape 49"/>
        <p:cNvGrpSpPr/>
        <p:nvPr/>
      </p:nvGrpSpPr>
      <p:grpSpPr>
        <a:xfrm>
          <a:off x="0" y="0"/>
          <a:ext cx="0" cy="0"/>
          <a:chOff x="0" y="0"/>
          <a:chExt cx="0" cy="0"/>
        </a:xfrm>
      </p:grpSpPr>
      <p:sp>
        <p:nvSpPr>
          <p:cNvPr id="50" name="Google Shape;50;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54" name="Shape 54"/>
        <p:cNvGrpSpPr/>
        <p:nvPr/>
      </p:nvGrpSpPr>
      <p:grpSpPr>
        <a:xfrm>
          <a:off x="0" y="0"/>
          <a:ext cx="0" cy="0"/>
          <a:chOff x="0" y="0"/>
          <a:chExt cx="0" cy="0"/>
        </a:xfrm>
      </p:grpSpPr>
      <p:sp>
        <p:nvSpPr>
          <p:cNvPr id="55" name="Google Shape;55;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8" name="Shape 58"/>
        <p:cNvGrpSpPr/>
        <p:nvPr/>
      </p:nvGrpSpPr>
      <p:grpSpPr>
        <a:xfrm>
          <a:off x="0" y="0"/>
          <a:ext cx="0" cy="0"/>
          <a:chOff x="0" y="0"/>
          <a:chExt cx="0" cy="0"/>
        </a:xfrm>
      </p:grpSpPr>
      <p:sp>
        <p:nvSpPr>
          <p:cNvPr id="59" name="Google Shape;59;p5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5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5" name="Shape 65"/>
        <p:cNvGrpSpPr/>
        <p:nvPr/>
      </p:nvGrpSpPr>
      <p:grpSpPr>
        <a:xfrm>
          <a:off x="0" y="0"/>
          <a:ext cx="0" cy="0"/>
          <a:chOff x="0" y="0"/>
          <a:chExt cx="0" cy="0"/>
        </a:xfrm>
      </p:grpSpPr>
      <p:sp>
        <p:nvSpPr>
          <p:cNvPr id="66" name="Google Shape;66;p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56"/>
          <p:cNvSpPr/>
          <p:nvPr>
            <p:ph idx="2" type="pic"/>
          </p:nvPr>
        </p:nvSpPr>
        <p:spPr>
          <a:xfrm>
            <a:off x="5183188" y="987425"/>
            <a:ext cx="6172200" cy="4873625"/>
          </a:xfrm>
          <a:prstGeom prst="rect">
            <a:avLst/>
          </a:prstGeom>
          <a:noFill/>
          <a:ln>
            <a:noFill/>
          </a:ln>
        </p:spPr>
      </p:sp>
      <p:sp>
        <p:nvSpPr>
          <p:cNvPr id="68" name="Google Shape;68;p5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88.png"/><Relationship Id="rId5" Type="http://schemas.openxmlformats.org/officeDocument/2006/relationships/image" Target="../media/image22.png"/><Relationship Id="rId6" Type="http://schemas.openxmlformats.org/officeDocument/2006/relationships/image" Target="../media/image19.png"/><Relationship Id="rId7"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34.png"/><Relationship Id="rId5"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23.png"/><Relationship Id="rId5" Type="http://schemas.openxmlformats.org/officeDocument/2006/relationships/image" Target="../media/image21.png"/><Relationship Id="rId6" Type="http://schemas.openxmlformats.org/officeDocument/2006/relationships/image" Target="../media/image35.png"/><Relationship Id="rId7" Type="http://schemas.openxmlformats.org/officeDocument/2006/relationships/image" Target="../media/image27.png"/><Relationship Id="rId8"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23.png"/><Relationship Id="rId5" Type="http://schemas.openxmlformats.org/officeDocument/2006/relationships/image" Target="../media/image32.png"/><Relationship Id="rId6" Type="http://schemas.openxmlformats.org/officeDocument/2006/relationships/image" Target="../media/image5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23.png"/><Relationship Id="rId5" Type="http://schemas.openxmlformats.org/officeDocument/2006/relationships/image" Target="../media/image42.png"/><Relationship Id="rId6" Type="http://schemas.openxmlformats.org/officeDocument/2006/relationships/image" Target="../media/image36.png"/><Relationship Id="rId7"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27.png"/><Relationship Id="rId9" Type="http://schemas.openxmlformats.org/officeDocument/2006/relationships/image" Target="../media/image30.png"/><Relationship Id="rId5" Type="http://schemas.openxmlformats.org/officeDocument/2006/relationships/image" Target="../media/image35.png"/><Relationship Id="rId6" Type="http://schemas.openxmlformats.org/officeDocument/2006/relationships/image" Target="../media/image41.png"/><Relationship Id="rId7" Type="http://schemas.openxmlformats.org/officeDocument/2006/relationships/image" Target="../media/image36.png"/><Relationship Id="rId8"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59.png"/><Relationship Id="rId5" Type="http://schemas.openxmlformats.org/officeDocument/2006/relationships/image" Target="../media/image44.png"/><Relationship Id="rId6"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40.png"/><Relationship Id="rId5" Type="http://schemas.openxmlformats.org/officeDocument/2006/relationships/image" Target="../media/image39.png"/><Relationship Id="rId6" Type="http://schemas.openxmlformats.org/officeDocument/2006/relationships/image" Target="../media/image5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40.png"/><Relationship Id="rId5" Type="http://schemas.openxmlformats.org/officeDocument/2006/relationships/image" Target="../media/image46.png"/><Relationship Id="rId6" Type="http://schemas.openxmlformats.org/officeDocument/2006/relationships/image" Target="../media/image62.png"/><Relationship Id="rId7" Type="http://schemas.openxmlformats.org/officeDocument/2006/relationships/image" Target="../media/image5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40.png"/><Relationship Id="rId5" Type="http://schemas.openxmlformats.org/officeDocument/2006/relationships/image" Target="../media/image46.png"/><Relationship Id="rId6" Type="http://schemas.openxmlformats.org/officeDocument/2006/relationships/image" Target="../media/image82.png"/><Relationship Id="rId7"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1.gif"/><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40.png"/><Relationship Id="rId5" Type="http://schemas.openxmlformats.org/officeDocument/2006/relationships/image" Target="../media/image5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53.png"/><Relationship Id="rId4" Type="http://schemas.openxmlformats.org/officeDocument/2006/relationships/image" Target="../media/image50.png"/><Relationship Id="rId5" Type="http://schemas.openxmlformats.org/officeDocument/2006/relationships/image" Target="../media/image60.png"/><Relationship Id="rId6" Type="http://schemas.openxmlformats.org/officeDocument/2006/relationships/image" Target="../media/image45.png"/><Relationship Id="rId7" Type="http://schemas.openxmlformats.org/officeDocument/2006/relationships/image" Target="../media/image5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png"/><Relationship Id="rId4" Type="http://schemas.openxmlformats.org/officeDocument/2006/relationships/image" Target="../media/image40.png"/><Relationship Id="rId5" Type="http://schemas.openxmlformats.org/officeDocument/2006/relationships/image" Target="../media/image61.png"/><Relationship Id="rId6" Type="http://schemas.openxmlformats.org/officeDocument/2006/relationships/image" Target="../media/image64.png"/><Relationship Id="rId7" Type="http://schemas.openxmlformats.org/officeDocument/2006/relationships/image" Target="../media/image6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0.png"/><Relationship Id="rId4" Type="http://schemas.openxmlformats.org/officeDocument/2006/relationships/image" Target="../media/image71.png"/><Relationship Id="rId5" Type="http://schemas.openxmlformats.org/officeDocument/2006/relationships/image" Target="../media/image6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74.png"/><Relationship Id="rId4" Type="http://schemas.openxmlformats.org/officeDocument/2006/relationships/image" Target="../media/image67.png"/><Relationship Id="rId5" Type="http://schemas.openxmlformats.org/officeDocument/2006/relationships/image" Target="../media/image86.png"/><Relationship Id="rId6" Type="http://schemas.openxmlformats.org/officeDocument/2006/relationships/image" Target="../media/image7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unimib.it/servizi/segreterie-studenti/piani-degli-studi/area-scienze" TargetMode="External"/><Relationship Id="rId4" Type="http://schemas.openxmlformats.org/officeDocument/2006/relationships/hyperlink" Target="https://s3w.si.unimib.it/Home.do" TargetMode="External"/><Relationship Id="rId5"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7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7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01.png"/><Relationship Id="rId4" Type="http://schemas.openxmlformats.org/officeDocument/2006/relationships/image" Target="../media/image69.png"/><Relationship Id="rId5" Type="http://schemas.openxmlformats.org/officeDocument/2006/relationships/image" Target="../media/image5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98.png"/><Relationship Id="rId4" Type="http://schemas.openxmlformats.org/officeDocument/2006/relationships/image" Target="../media/image68.png"/><Relationship Id="rId5" Type="http://schemas.openxmlformats.org/officeDocument/2006/relationships/image" Target="../media/image10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www.unimib.it/didattica/formazione-insegnanti-ed-educatori/percorso-24-cfu"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6.png"/><Relationship Id="rId4" Type="http://schemas.openxmlformats.org/officeDocument/2006/relationships/image" Target="../media/image80.png"/><Relationship Id="rId5" Type="http://schemas.openxmlformats.org/officeDocument/2006/relationships/image" Target="../media/image7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83.png"/><Relationship Id="rId4" Type="http://schemas.openxmlformats.org/officeDocument/2006/relationships/image" Target="../media/image77.png"/><Relationship Id="rId5" Type="http://schemas.openxmlformats.org/officeDocument/2006/relationships/image" Target="../media/image8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8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5.png"/><Relationship Id="rId4" Type="http://schemas.openxmlformats.org/officeDocument/2006/relationships/image" Target="../media/image5.png"/><Relationship Id="rId5"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93.png"/><Relationship Id="rId4" Type="http://schemas.openxmlformats.org/officeDocument/2006/relationships/image" Target="../media/image1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88.png"/><Relationship Id="rId4" Type="http://schemas.openxmlformats.org/officeDocument/2006/relationships/image" Target="../media/image94.png"/><Relationship Id="rId5" Type="http://schemas.openxmlformats.org/officeDocument/2006/relationships/image" Target="../media/image90.png"/><Relationship Id="rId6" Type="http://schemas.openxmlformats.org/officeDocument/2006/relationships/image" Target="../media/image15.png"/><Relationship Id="rId7"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5.png"/><Relationship Id="rId4" Type="http://schemas.openxmlformats.org/officeDocument/2006/relationships/image" Target="../media/image40.png"/><Relationship Id="rId5" Type="http://schemas.openxmlformats.org/officeDocument/2006/relationships/image" Target="../media/image103.png"/><Relationship Id="rId6" Type="http://schemas.openxmlformats.org/officeDocument/2006/relationships/image" Target="../media/image10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5.png"/><Relationship Id="rId4" Type="http://schemas.openxmlformats.org/officeDocument/2006/relationships/image" Target="../media/image40.png"/><Relationship Id="rId5" Type="http://schemas.openxmlformats.org/officeDocument/2006/relationships/image" Target="../media/image95.png"/><Relationship Id="rId6" Type="http://schemas.openxmlformats.org/officeDocument/2006/relationships/image" Target="../media/image6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5.png"/><Relationship Id="rId4" Type="http://schemas.openxmlformats.org/officeDocument/2006/relationships/image" Target="../media/image40.png"/><Relationship Id="rId5" Type="http://schemas.openxmlformats.org/officeDocument/2006/relationships/image" Target="../media/image96.png"/><Relationship Id="rId6" Type="http://schemas.openxmlformats.org/officeDocument/2006/relationships/image" Target="../media/image6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00.png"/><Relationship Id="rId4" Type="http://schemas.openxmlformats.org/officeDocument/2006/relationships/image" Target="../media/image99.png"/><Relationship Id="rId5" Type="http://schemas.openxmlformats.org/officeDocument/2006/relationships/image" Target="../media/image10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mailto:segr.studenti.psicologia@unimib.it" TargetMode="External"/><Relationship Id="rId4" Type="http://schemas.openxmlformats.org/officeDocument/2006/relationships/hyperlink" Target="https://elearning.unimib.it/mod/folder/view.php?id=236488" TargetMode="External"/><Relationship Id="rId5" Type="http://schemas.openxmlformats.org/officeDocument/2006/relationships/hyperlink" Target="https://www.unimib.it/sites/default/files/allegati/regolamento_studenti_2019_con_decreto.pdf" TargetMode="External"/><Relationship Id="rId6" Type="http://schemas.openxmlformats.org/officeDocument/2006/relationships/image" Target="../media/image9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s://elearning.unimib.it/course/index.php?categoryid=4578" TargetMode="External"/><Relationship Id="rId4" Type="http://schemas.openxmlformats.org/officeDocument/2006/relationships/image" Target="../media/image10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https://www.unimib.it/servizi/segreterie-studenti" TargetMode="External"/><Relationship Id="rId4" Type="http://schemas.openxmlformats.org/officeDocument/2006/relationships/hyperlink" Target="https://www.unimib.it/servizi/segreterie-studenti/piani-degli-studi/area-scienze" TargetMode="External"/><Relationship Id="rId5" Type="http://schemas.openxmlformats.org/officeDocument/2006/relationships/hyperlink" Target="mailto:segr.studenti.scienze@unimib.i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s3w.si.unimib.it/Home.do" TargetMode="External"/><Relationship Id="rId4" Type="http://schemas.openxmlformats.org/officeDocument/2006/relationships/image" Target="../media/image4.jp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5.png"/><Relationship Id="rId5"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b="1" lang="it-IT" sz="3600"/>
              <a:t>THE STUDY PLAN</a:t>
            </a:r>
            <a:br>
              <a:rPr lang="it-IT" sz="3600"/>
            </a:br>
            <a:endParaRPr sz="3600"/>
          </a:p>
        </p:txBody>
      </p:sp>
      <p:sp>
        <p:nvSpPr>
          <p:cNvPr id="89" name="Google Shape;89;p1"/>
          <p:cNvSpPr txBox="1"/>
          <p:nvPr>
            <p:ph idx="1" type="subTitle"/>
          </p:nvPr>
        </p:nvSpPr>
        <p:spPr>
          <a:xfrm>
            <a:off x="1524000" y="3602038"/>
            <a:ext cx="9144000" cy="258310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chemeClr val="dk1"/>
              </a:buClr>
              <a:buSzPct val="100000"/>
              <a:buNone/>
            </a:pPr>
            <a:r>
              <a:rPr b="1" lang="it-IT">
                <a:latin typeface="Calibri"/>
                <a:ea typeface="Calibri"/>
                <a:cs typeface="Calibri"/>
                <a:sym typeface="Calibri"/>
              </a:rPr>
              <a:t>Writing Guide</a:t>
            </a:r>
            <a:endParaRPr/>
          </a:p>
          <a:p>
            <a:pPr indent="0" lvl="0" marL="0" rtl="0" algn="ctr">
              <a:lnSpc>
                <a:spcPct val="90000"/>
              </a:lnSpc>
              <a:spcBef>
                <a:spcPts val="1000"/>
              </a:spcBef>
              <a:spcAft>
                <a:spcPts val="0"/>
              </a:spcAft>
              <a:buClr>
                <a:schemeClr val="dk1"/>
              </a:buClr>
              <a:buSzPct val="100000"/>
              <a:buNone/>
            </a:pPr>
            <a:r>
              <a:t/>
            </a:r>
            <a:endParaRPr b="1">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r>
              <a:t/>
            </a:r>
            <a:endParaRPr b="1">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r>
              <a:t/>
            </a:r>
            <a:endParaRPr b="1">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r>
              <a:t/>
            </a:r>
            <a:endParaRPr b="1">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br>
              <a:rPr lang="it-IT">
                <a:latin typeface="Calibri"/>
                <a:ea typeface="Calibri"/>
                <a:cs typeface="Calibri"/>
                <a:sym typeface="Calibri"/>
              </a:rPr>
            </a:br>
            <a:endParaRPr>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r>
              <a:t/>
            </a:r>
            <a:endParaRPr/>
          </a:p>
        </p:txBody>
      </p:sp>
      <p:pic>
        <p:nvPicPr>
          <p:cNvPr id="90" name="Google Shape;90;p1"/>
          <p:cNvPicPr preferRelativeResize="0"/>
          <p:nvPr/>
        </p:nvPicPr>
        <p:blipFill rotWithShape="1">
          <a:blip r:embed="rId3">
            <a:alphaModFix/>
          </a:blip>
          <a:srcRect b="0" l="0" r="0" t="0"/>
          <a:stretch/>
        </p:blipFill>
        <p:spPr>
          <a:xfrm>
            <a:off x="4238623" y="4045789"/>
            <a:ext cx="3965097" cy="2231426"/>
          </a:xfrm>
          <a:prstGeom prst="rect">
            <a:avLst/>
          </a:prstGeom>
          <a:noFill/>
          <a:ln>
            <a:noFill/>
          </a:ln>
        </p:spPr>
      </p:pic>
      <p:sp>
        <p:nvSpPr>
          <p:cNvPr id="91" name="Google Shape;91;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92" name="Google Shape;92;p1"/>
          <p:cNvSpPr txBox="1"/>
          <p:nvPr/>
        </p:nvSpPr>
        <p:spPr>
          <a:xfrm>
            <a:off x="2417250" y="895300"/>
            <a:ext cx="73575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it-IT" sz="2400" u="none" cap="none" strike="noStrike">
                <a:solidFill>
                  <a:srgbClr val="000000"/>
                </a:solidFill>
                <a:latin typeface="Calibri"/>
                <a:ea typeface="Calibri"/>
                <a:cs typeface="Calibri"/>
                <a:sym typeface="Calibri"/>
              </a:rPr>
              <a:t>MASTER'S DEGREE COURSE IN MATERIALS SCIENCE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0"/>
          <p:cNvSpPr txBox="1"/>
          <p:nvPr>
            <p:ph type="title"/>
          </p:nvPr>
        </p:nvSpPr>
        <p:spPr>
          <a:xfrm>
            <a:off x="838200" y="365126"/>
            <a:ext cx="10515600" cy="11962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The following rule lists and ticks compulsory </a:t>
            </a:r>
            <a:r>
              <a:rPr b="1" lang="it-IT" sz="1600">
                <a:latin typeface="Calibri"/>
                <a:ea typeface="Calibri"/>
                <a:cs typeface="Calibri"/>
                <a:sym typeface="Calibri"/>
              </a:rPr>
              <a:t>first-year</a:t>
            </a:r>
            <a:r>
              <a:rPr lang="it-IT" sz="1600">
                <a:latin typeface="Calibri"/>
                <a:ea typeface="Calibri"/>
                <a:cs typeface="Calibri"/>
                <a:sym typeface="Calibri"/>
              </a:rPr>
              <a:t> classes and their credits (fig. 5). Click "Regola succ." to continue filling in the plan.</a:t>
            </a:r>
            <a:br>
              <a:rPr lang="it-IT" sz="1600">
                <a:latin typeface="Calibri"/>
                <a:ea typeface="Calibri"/>
                <a:cs typeface="Calibri"/>
                <a:sym typeface="Calibri"/>
              </a:rPr>
            </a:br>
            <a:endParaRPr sz="1600">
              <a:latin typeface="Calibri"/>
              <a:ea typeface="Calibri"/>
              <a:cs typeface="Calibri"/>
              <a:sym typeface="Calibri"/>
            </a:endParaRPr>
          </a:p>
        </p:txBody>
      </p:sp>
      <p:sp>
        <p:nvSpPr>
          <p:cNvPr id="173" name="Google Shape;173;p10"/>
          <p:cNvSpPr txBox="1"/>
          <p:nvPr>
            <p:ph idx="1" type="body"/>
          </p:nvPr>
        </p:nvSpPr>
        <p:spPr>
          <a:xfrm>
            <a:off x="952500" y="1266825"/>
            <a:ext cx="10401300" cy="508952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5</a:t>
            </a:r>
            <a:endParaRPr/>
          </a:p>
        </p:txBody>
      </p:sp>
      <p:sp>
        <p:nvSpPr>
          <p:cNvPr id="174" name="Google Shape;17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175" name="Google Shape;175;p10"/>
          <p:cNvPicPr preferRelativeResize="0"/>
          <p:nvPr/>
        </p:nvPicPr>
        <p:blipFill rotWithShape="1">
          <a:blip r:embed="rId3">
            <a:alphaModFix/>
          </a:blip>
          <a:srcRect b="0" l="0" r="0" t="0"/>
          <a:stretch/>
        </p:blipFill>
        <p:spPr>
          <a:xfrm>
            <a:off x="952500" y="1174868"/>
            <a:ext cx="10126334" cy="457240"/>
          </a:xfrm>
          <a:prstGeom prst="rect">
            <a:avLst/>
          </a:prstGeom>
          <a:noFill/>
          <a:ln>
            <a:noFill/>
          </a:ln>
        </p:spPr>
      </p:pic>
      <p:sp>
        <p:nvSpPr>
          <p:cNvPr id="176" name="Google Shape;176;p10"/>
          <p:cNvSpPr/>
          <p:nvPr/>
        </p:nvSpPr>
        <p:spPr>
          <a:xfrm>
            <a:off x="5457978" y="1174868"/>
            <a:ext cx="1085182" cy="1634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 name="Google Shape;177;p10"/>
          <p:cNvSpPr/>
          <p:nvPr/>
        </p:nvSpPr>
        <p:spPr>
          <a:xfrm>
            <a:off x="952500" y="1174868"/>
            <a:ext cx="10126334" cy="4792322"/>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8" name="Google Shape;178;p10"/>
          <p:cNvPicPr preferRelativeResize="0"/>
          <p:nvPr/>
        </p:nvPicPr>
        <p:blipFill rotWithShape="1">
          <a:blip r:embed="rId4">
            <a:alphaModFix/>
          </a:blip>
          <a:srcRect b="0" l="0" r="0" t="0"/>
          <a:stretch/>
        </p:blipFill>
        <p:spPr>
          <a:xfrm>
            <a:off x="2394572" y="1970117"/>
            <a:ext cx="1085182" cy="307030"/>
          </a:xfrm>
          <a:prstGeom prst="rect">
            <a:avLst/>
          </a:prstGeom>
          <a:noFill/>
          <a:ln>
            <a:noFill/>
          </a:ln>
        </p:spPr>
      </p:pic>
      <p:pic>
        <p:nvPicPr>
          <p:cNvPr id="179" name="Google Shape;179;p10"/>
          <p:cNvPicPr preferRelativeResize="0"/>
          <p:nvPr/>
        </p:nvPicPr>
        <p:blipFill rotWithShape="1">
          <a:blip r:embed="rId5">
            <a:alphaModFix/>
          </a:blip>
          <a:srcRect b="0" l="0" r="0" t="0"/>
          <a:stretch/>
        </p:blipFill>
        <p:spPr>
          <a:xfrm>
            <a:off x="1742467" y="1651448"/>
            <a:ext cx="8707065" cy="4286848"/>
          </a:xfrm>
          <a:prstGeom prst="rect">
            <a:avLst/>
          </a:prstGeom>
          <a:noFill/>
          <a:ln>
            <a:noFill/>
          </a:ln>
        </p:spPr>
      </p:pic>
      <p:pic>
        <p:nvPicPr>
          <p:cNvPr id="180" name="Google Shape;180;p10"/>
          <p:cNvPicPr preferRelativeResize="0"/>
          <p:nvPr/>
        </p:nvPicPr>
        <p:blipFill rotWithShape="1">
          <a:blip r:embed="rId6">
            <a:alphaModFix/>
          </a:blip>
          <a:srcRect b="0" l="0" r="0" t="0"/>
          <a:stretch/>
        </p:blipFill>
        <p:spPr>
          <a:xfrm>
            <a:off x="5553408" y="5421042"/>
            <a:ext cx="1085182" cy="493819"/>
          </a:xfrm>
          <a:prstGeom prst="rect">
            <a:avLst/>
          </a:prstGeom>
          <a:noFill/>
          <a:ln>
            <a:noFill/>
          </a:ln>
        </p:spPr>
      </p:pic>
      <p:pic>
        <p:nvPicPr>
          <p:cNvPr id="181" name="Google Shape;181;p10"/>
          <p:cNvPicPr preferRelativeResize="0"/>
          <p:nvPr/>
        </p:nvPicPr>
        <p:blipFill rotWithShape="1">
          <a:blip r:embed="rId7">
            <a:alphaModFix/>
          </a:blip>
          <a:srcRect b="0" l="0" r="0" t="0"/>
          <a:stretch/>
        </p:blipFill>
        <p:spPr>
          <a:xfrm>
            <a:off x="5160336" y="1617446"/>
            <a:ext cx="4730906" cy="49381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1"/>
          <p:cNvSpPr txBox="1"/>
          <p:nvPr>
            <p:ph type="title"/>
          </p:nvPr>
        </p:nvSpPr>
        <p:spPr>
          <a:xfrm>
            <a:off x="713362" y="16405"/>
            <a:ext cx="10538838" cy="113006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it-IT" sz="2400"/>
            </a:br>
            <a:r>
              <a:rPr lang="it-IT" sz="1800"/>
              <a:t>In the next section, </a:t>
            </a:r>
            <a:r>
              <a:rPr lang="it-IT" sz="1800">
                <a:latin typeface="Calibri"/>
                <a:ea typeface="Calibri"/>
                <a:cs typeface="Calibri"/>
                <a:sym typeface="Calibri"/>
              </a:rPr>
              <a:t>you must select </a:t>
            </a:r>
            <a:r>
              <a:rPr i="1" lang="it-IT" sz="1800">
                <a:latin typeface="Calibri"/>
                <a:ea typeface="Calibri"/>
                <a:cs typeface="Calibri"/>
                <a:sym typeface="Calibri"/>
              </a:rPr>
              <a:t>one</a:t>
            </a:r>
            <a:r>
              <a:rPr lang="it-IT" sz="1800">
                <a:latin typeface="Calibri"/>
                <a:ea typeface="Calibri"/>
                <a:cs typeface="Calibri"/>
                <a:sym typeface="Calibri"/>
              </a:rPr>
              <a:t> </a:t>
            </a:r>
            <a:r>
              <a:rPr lang="it-IT" sz="1800" u="sng">
                <a:latin typeface="Calibri"/>
                <a:ea typeface="Calibri"/>
                <a:cs typeface="Calibri"/>
                <a:sym typeface="Calibri"/>
              </a:rPr>
              <a:t>core</a:t>
            </a:r>
            <a:r>
              <a:rPr lang="it-IT" sz="1800">
                <a:latin typeface="Calibri"/>
                <a:ea typeface="Calibri"/>
                <a:cs typeface="Calibri"/>
                <a:sym typeface="Calibri"/>
              </a:rPr>
              <a:t> 6-credit </a:t>
            </a:r>
            <a:r>
              <a:rPr b="1" lang="it-IT" sz="1800">
                <a:latin typeface="Calibri"/>
                <a:ea typeface="Calibri"/>
                <a:cs typeface="Calibri"/>
                <a:sym typeface="Calibri"/>
              </a:rPr>
              <a:t>first-year</a:t>
            </a:r>
            <a:r>
              <a:rPr lang="it-IT" sz="1800"/>
              <a:t> class in the</a:t>
            </a:r>
            <a:r>
              <a:rPr lang="it-IT" sz="1800">
                <a:latin typeface="Calibri"/>
                <a:ea typeface="Calibri"/>
                <a:cs typeface="Calibri"/>
                <a:sym typeface="Calibri"/>
              </a:rPr>
              <a:t> </a:t>
            </a:r>
            <a:r>
              <a:rPr i="1" lang="it-IT" sz="1800">
                <a:latin typeface="Calibri"/>
                <a:ea typeface="Calibri"/>
                <a:cs typeface="Calibri"/>
                <a:sym typeface="Calibri"/>
              </a:rPr>
              <a:t>Physical and Chemical Disciplines </a:t>
            </a:r>
            <a:r>
              <a:rPr lang="it-IT" sz="1800"/>
              <a:t>field, from three options (fig. 6).</a:t>
            </a:r>
            <a:r>
              <a:rPr lang="it-IT" sz="1800">
                <a:latin typeface="Calibri"/>
                <a:ea typeface="Calibri"/>
                <a:cs typeface="Calibri"/>
                <a:sym typeface="Calibri"/>
              </a:rPr>
              <a:t> After choosing, click "Regola succ." to continue. </a:t>
            </a:r>
            <a:br>
              <a:rPr lang="it-IT" sz="1800"/>
            </a:br>
            <a:r>
              <a:rPr b="1" lang="it-IT" sz="1800">
                <a:latin typeface="Calibri"/>
                <a:ea typeface="Calibri"/>
                <a:cs typeface="Calibri"/>
                <a:sym typeface="Calibri"/>
              </a:rPr>
              <a:t>NOTE:</a:t>
            </a:r>
            <a:r>
              <a:rPr lang="it-IT" sz="1800">
                <a:latin typeface="Calibri"/>
                <a:ea typeface="Calibri"/>
                <a:cs typeface="Calibri"/>
                <a:sym typeface="Calibri"/>
              </a:rPr>
              <a:t> </a:t>
            </a:r>
            <a:r>
              <a:rPr i="1" lang="it-IT" sz="1800">
                <a:latin typeface="Calibri"/>
                <a:ea typeface="Calibri"/>
                <a:cs typeface="Calibri"/>
                <a:sym typeface="Calibri"/>
              </a:rPr>
              <a:t>All your selected and compulsory activities can be seen at the bottom of each page while you are filling in the plan </a:t>
            </a:r>
            <a:r>
              <a:rPr lang="it-IT" sz="1800">
                <a:latin typeface="Calibri"/>
                <a:ea typeface="Calibri"/>
                <a:cs typeface="Calibri"/>
                <a:sym typeface="Calibri"/>
              </a:rPr>
              <a:t>(e.g. Fig. 6)</a:t>
            </a:r>
            <a:endParaRPr/>
          </a:p>
        </p:txBody>
      </p:sp>
      <p:sp>
        <p:nvSpPr>
          <p:cNvPr id="188" name="Google Shape;188;p11"/>
          <p:cNvSpPr txBox="1"/>
          <p:nvPr>
            <p:ph idx="1" type="body"/>
          </p:nvPr>
        </p:nvSpPr>
        <p:spPr>
          <a:xfrm>
            <a:off x="838200" y="1276709"/>
            <a:ext cx="10515600" cy="530524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6</a:t>
            </a:r>
            <a:endParaRPr/>
          </a:p>
        </p:txBody>
      </p:sp>
      <p:sp>
        <p:nvSpPr>
          <p:cNvPr id="189" name="Google Shape;18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190" name="Google Shape;190;p11"/>
          <p:cNvPicPr preferRelativeResize="0"/>
          <p:nvPr/>
        </p:nvPicPr>
        <p:blipFill rotWithShape="1">
          <a:blip r:embed="rId3">
            <a:alphaModFix/>
          </a:blip>
          <a:srcRect b="2460" l="-396" r="4561" t="-3768"/>
          <a:stretch/>
        </p:blipFill>
        <p:spPr>
          <a:xfrm>
            <a:off x="838200" y="1490275"/>
            <a:ext cx="10059785" cy="4446738"/>
          </a:xfrm>
          <a:prstGeom prst="rect">
            <a:avLst/>
          </a:prstGeom>
          <a:noFill/>
          <a:ln>
            <a:noFill/>
          </a:ln>
        </p:spPr>
      </p:pic>
      <p:pic>
        <p:nvPicPr>
          <p:cNvPr id="191" name="Google Shape;191;p11"/>
          <p:cNvPicPr preferRelativeResize="0"/>
          <p:nvPr/>
        </p:nvPicPr>
        <p:blipFill rotWithShape="1">
          <a:blip r:embed="rId4">
            <a:alphaModFix/>
          </a:blip>
          <a:srcRect b="0" l="0" r="0" t="0"/>
          <a:stretch/>
        </p:blipFill>
        <p:spPr>
          <a:xfrm>
            <a:off x="791224" y="1523894"/>
            <a:ext cx="10106761" cy="4413119"/>
          </a:xfrm>
          <a:prstGeom prst="rect">
            <a:avLst/>
          </a:prstGeom>
          <a:noFill/>
          <a:ln>
            <a:noFill/>
          </a:ln>
        </p:spPr>
      </p:pic>
      <p:pic>
        <p:nvPicPr>
          <p:cNvPr id="192" name="Google Shape;192;p11"/>
          <p:cNvPicPr preferRelativeResize="0"/>
          <p:nvPr/>
        </p:nvPicPr>
        <p:blipFill rotWithShape="1">
          <a:blip r:embed="rId5">
            <a:alphaModFix/>
          </a:blip>
          <a:srcRect b="0" l="0" r="0" t="0"/>
          <a:stretch/>
        </p:blipFill>
        <p:spPr>
          <a:xfrm>
            <a:off x="791223" y="3730453"/>
            <a:ext cx="10106761" cy="220656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2"/>
          <p:cNvSpPr txBox="1"/>
          <p:nvPr>
            <p:ph type="title"/>
          </p:nvPr>
        </p:nvSpPr>
        <p:spPr>
          <a:xfrm>
            <a:off x="838200" y="216539"/>
            <a:ext cx="10515600" cy="98939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r>
              <a:rPr lang="it-IT" sz="1600">
                <a:latin typeface="Calibri"/>
                <a:ea typeface="Calibri"/>
                <a:cs typeface="Calibri"/>
                <a:sym typeface="Calibri"/>
              </a:rPr>
              <a:t>In this section, you must select </a:t>
            </a:r>
            <a:r>
              <a:rPr i="1" lang="it-IT" sz="1600">
                <a:latin typeface="Calibri"/>
                <a:ea typeface="Calibri"/>
                <a:cs typeface="Calibri"/>
                <a:sym typeface="Calibri"/>
              </a:rPr>
              <a:t>one</a:t>
            </a:r>
            <a:r>
              <a:rPr lang="it-IT" sz="1600">
                <a:latin typeface="Calibri"/>
                <a:ea typeface="Calibri"/>
                <a:cs typeface="Calibri"/>
                <a:sym typeface="Calibri"/>
              </a:rPr>
              <a:t> </a:t>
            </a:r>
            <a:r>
              <a:rPr lang="it-IT" sz="1600" u="sng">
                <a:latin typeface="Calibri"/>
                <a:ea typeface="Calibri"/>
                <a:cs typeface="Calibri"/>
                <a:sym typeface="Calibri"/>
              </a:rPr>
              <a:t>core</a:t>
            </a:r>
            <a:r>
              <a:rPr lang="it-IT" sz="1600">
                <a:latin typeface="Calibri"/>
                <a:ea typeface="Calibri"/>
                <a:cs typeface="Calibri"/>
                <a:sym typeface="Calibri"/>
              </a:rPr>
              <a:t> 6-credit class in the </a:t>
            </a:r>
            <a:r>
              <a:rPr i="1" lang="it-IT" sz="1600">
                <a:latin typeface="Calibri"/>
                <a:ea typeface="Calibri"/>
                <a:cs typeface="Calibri"/>
                <a:sym typeface="Calibri"/>
              </a:rPr>
              <a:t>Physical and Chemical Disciplines</a:t>
            </a:r>
            <a:r>
              <a:rPr lang="it-IT" sz="1600">
                <a:latin typeface="Calibri"/>
                <a:ea typeface="Calibri"/>
                <a:cs typeface="Calibri"/>
                <a:sym typeface="Calibri"/>
              </a:rPr>
              <a:t> field in the </a:t>
            </a:r>
            <a:r>
              <a:rPr b="1" lang="it-IT" sz="1600">
                <a:latin typeface="Calibri"/>
                <a:ea typeface="Calibri"/>
                <a:cs typeface="Calibri"/>
                <a:sym typeface="Calibri"/>
              </a:rPr>
              <a:t>first year </a:t>
            </a:r>
            <a:r>
              <a:rPr lang="it-IT" sz="1600">
                <a:latin typeface="Calibri"/>
                <a:ea typeface="Calibri"/>
                <a:cs typeface="Calibri"/>
                <a:sym typeface="Calibri"/>
              </a:rPr>
              <a:t>of the course, choosing from three options (figure 7). Click "Regola succ." to continue filling in the plan.</a:t>
            </a:r>
            <a:br>
              <a:rPr lang="it-IT" sz="16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198" name="Google Shape;198;p12"/>
          <p:cNvSpPr txBox="1"/>
          <p:nvPr>
            <p:ph idx="1" type="body"/>
          </p:nvPr>
        </p:nvSpPr>
        <p:spPr>
          <a:xfrm>
            <a:off x="838200" y="1777042"/>
            <a:ext cx="10515600" cy="486529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7</a:t>
            </a:r>
            <a:endParaRPr/>
          </a:p>
        </p:txBody>
      </p:sp>
      <p:sp>
        <p:nvSpPr>
          <p:cNvPr id="199" name="Google Shape;19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200" name="Google Shape;200;p12"/>
          <p:cNvPicPr preferRelativeResize="0"/>
          <p:nvPr/>
        </p:nvPicPr>
        <p:blipFill rotWithShape="1">
          <a:blip r:embed="rId3">
            <a:alphaModFix/>
          </a:blip>
          <a:srcRect b="0" l="0" r="0" t="0"/>
          <a:stretch/>
        </p:blipFill>
        <p:spPr>
          <a:xfrm>
            <a:off x="924261" y="1082625"/>
            <a:ext cx="10126334" cy="457240"/>
          </a:xfrm>
          <a:prstGeom prst="rect">
            <a:avLst/>
          </a:prstGeom>
          <a:noFill/>
          <a:ln>
            <a:noFill/>
          </a:ln>
        </p:spPr>
      </p:pic>
      <p:pic>
        <p:nvPicPr>
          <p:cNvPr id="201" name="Google Shape;201;p12"/>
          <p:cNvPicPr preferRelativeResize="0"/>
          <p:nvPr/>
        </p:nvPicPr>
        <p:blipFill rotWithShape="1">
          <a:blip r:embed="rId4">
            <a:alphaModFix/>
          </a:blip>
          <a:srcRect b="0" l="0" r="0" t="0"/>
          <a:stretch/>
        </p:blipFill>
        <p:spPr>
          <a:xfrm>
            <a:off x="5369790" y="1093206"/>
            <a:ext cx="1085182" cy="169499"/>
          </a:xfrm>
          <a:prstGeom prst="rect">
            <a:avLst/>
          </a:prstGeom>
          <a:noFill/>
          <a:ln>
            <a:noFill/>
          </a:ln>
        </p:spPr>
      </p:pic>
      <p:pic>
        <p:nvPicPr>
          <p:cNvPr descr="Ritaglio schermata" id="202" name="Google Shape;202;p12"/>
          <p:cNvPicPr preferRelativeResize="0"/>
          <p:nvPr/>
        </p:nvPicPr>
        <p:blipFill rotWithShape="1">
          <a:blip r:embed="rId5">
            <a:alphaModFix/>
          </a:blip>
          <a:srcRect b="0" l="0" r="0" t="0"/>
          <a:stretch/>
        </p:blipFill>
        <p:spPr>
          <a:xfrm>
            <a:off x="2652909" y="1658453"/>
            <a:ext cx="7201844" cy="3977019"/>
          </a:xfrm>
          <a:prstGeom prst="rect">
            <a:avLst/>
          </a:prstGeom>
          <a:noFill/>
          <a:ln>
            <a:noFill/>
          </a:ln>
        </p:spPr>
      </p:pic>
      <p:pic>
        <p:nvPicPr>
          <p:cNvPr id="203" name="Google Shape;203;p12"/>
          <p:cNvPicPr preferRelativeResize="0"/>
          <p:nvPr/>
        </p:nvPicPr>
        <p:blipFill rotWithShape="1">
          <a:blip r:embed="rId6">
            <a:alphaModFix/>
          </a:blip>
          <a:srcRect b="0" l="0" r="0" t="0"/>
          <a:stretch/>
        </p:blipFill>
        <p:spPr>
          <a:xfrm>
            <a:off x="5845880" y="1552598"/>
            <a:ext cx="4516936" cy="478616"/>
          </a:xfrm>
          <a:prstGeom prst="rect">
            <a:avLst/>
          </a:prstGeom>
          <a:noFill/>
          <a:ln>
            <a:noFill/>
          </a:ln>
        </p:spPr>
      </p:pic>
      <p:pic>
        <p:nvPicPr>
          <p:cNvPr id="204" name="Google Shape;204;p12"/>
          <p:cNvPicPr preferRelativeResize="0"/>
          <p:nvPr/>
        </p:nvPicPr>
        <p:blipFill rotWithShape="1">
          <a:blip r:embed="rId7">
            <a:alphaModFix/>
          </a:blip>
          <a:srcRect b="0" l="0" r="0" t="0"/>
          <a:stretch/>
        </p:blipFill>
        <p:spPr>
          <a:xfrm>
            <a:off x="2654872" y="1885806"/>
            <a:ext cx="952852" cy="280440"/>
          </a:xfrm>
          <a:prstGeom prst="rect">
            <a:avLst/>
          </a:prstGeom>
          <a:noFill/>
          <a:ln>
            <a:noFill/>
          </a:ln>
        </p:spPr>
      </p:pic>
      <p:pic>
        <p:nvPicPr>
          <p:cNvPr id="205" name="Google Shape;205;p12"/>
          <p:cNvPicPr preferRelativeResize="0"/>
          <p:nvPr/>
        </p:nvPicPr>
        <p:blipFill rotWithShape="1">
          <a:blip r:embed="rId8">
            <a:alphaModFix/>
          </a:blip>
          <a:srcRect b="0" l="0" r="0" t="0"/>
          <a:stretch/>
        </p:blipFill>
        <p:spPr>
          <a:xfrm>
            <a:off x="7586383" y="5141653"/>
            <a:ext cx="1024217" cy="493819"/>
          </a:xfrm>
          <a:prstGeom prst="rect">
            <a:avLst/>
          </a:prstGeom>
          <a:noFill/>
          <a:ln>
            <a:noFill/>
          </a:ln>
        </p:spPr>
      </p:pic>
      <p:sp>
        <p:nvSpPr>
          <p:cNvPr id="206" name="Google Shape;206;p12"/>
          <p:cNvSpPr/>
          <p:nvPr/>
        </p:nvSpPr>
        <p:spPr>
          <a:xfrm>
            <a:off x="924261" y="1082625"/>
            <a:ext cx="10126334" cy="4927477"/>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3"/>
          <p:cNvSpPr txBox="1"/>
          <p:nvPr>
            <p:ph type="title"/>
          </p:nvPr>
        </p:nvSpPr>
        <p:spPr>
          <a:xfrm>
            <a:off x="838200" y="226423"/>
            <a:ext cx="10515600" cy="101424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You must then select another </a:t>
            </a:r>
            <a:r>
              <a:rPr lang="it-IT" sz="1600" u="sng">
                <a:latin typeface="Calibri"/>
                <a:ea typeface="Calibri"/>
                <a:cs typeface="Calibri"/>
                <a:sym typeface="Calibri"/>
              </a:rPr>
              <a:t>core</a:t>
            </a:r>
            <a:r>
              <a:rPr lang="it-IT" sz="1600">
                <a:latin typeface="Calibri"/>
                <a:ea typeface="Calibri"/>
                <a:cs typeface="Calibri"/>
                <a:sym typeface="Calibri"/>
              </a:rPr>
              <a:t> 6-credit class in the </a:t>
            </a:r>
            <a:r>
              <a:rPr i="1" lang="it-IT" sz="1600">
                <a:latin typeface="Calibri"/>
                <a:ea typeface="Calibri"/>
                <a:cs typeface="Calibri"/>
                <a:sym typeface="Calibri"/>
              </a:rPr>
              <a:t>Physical and Chemical Disciplines </a:t>
            </a:r>
            <a:r>
              <a:rPr lang="it-IT" sz="1600">
                <a:latin typeface="Calibri"/>
                <a:ea typeface="Calibri"/>
                <a:cs typeface="Calibri"/>
                <a:sym typeface="Calibri"/>
              </a:rPr>
              <a:t>field, choosing from three classes offered in the first year (figure 8) and second year (figure 9).</a:t>
            </a:r>
            <a:br>
              <a:rPr lang="it-IT" sz="1600">
                <a:latin typeface="Calibri"/>
                <a:ea typeface="Calibri"/>
                <a:cs typeface="Calibri"/>
                <a:sym typeface="Calibri"/>
              </a:rPr>
            </a:br>
            <a:r>
              <a:rPr i="1" lang="it-IT" sz="1600">
                <a:latin typeface="Calibri"/>
                <a:ea typeface="Calibri"/>
                <a:cs typeface="Calibri"/>
                <a:sym typeface="Calibri"/>
              </a:rPr>
              <a:t>If you are using this section, click "Regola succ." to continue. </a:t>
            </a:r>
            <a:br>
              <a:rPr lang="it-IT" sz="1600">
                <a:latin typeface="Calibri"/>
                <a:ea typeface="Calibri"/>
                <a:cs typeface="Calibri"/>
                <a:sym typeface="Calibri"/>
              </a:rPr>
            </a:br>
            <a:r>
              <a:rPr i="1" lang="it-IT" sz="1600">
                <a:latin typeface="Calibri"/>
                <a:ea typeface="Calibri"/>
                <a:cs typeface="Calibri"/>
                <a:sym typeface="Calibri"/>
              </a:rPr>
              <a:t>If you do not wish to select any activities, click "</a:t>
            </a:r>
            <a:r>
              <a:rPr b="1" i="1" lang="it-IT" sz="1600">
                <a:latin typeface="Calibri"/>
                <a:ea typeface="Calibri"/>
                <a:cs typeface="Calibri"/>
                <a:sym typeface="Calibri"/>
              </a:rPr>
              <a:t>Salta la scelta</a:t>
            </a:r>
            <a:r>
              <a:rPr i="1" lang="it-IT" sz="1600">
                <a:latin typeface="Calibri"/>
                <a:ea typeface="Calibri"/>
                <a:cs typeface="Calibri"/>
                <a:sym typeface="Calibri"/>
              </a:rPr>
              <a:t>" (skip choice) to move on.</a:t>
            </a: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a:t>
            </a:r>
            <a:br>
              <a:rPr lang="it-IT" sz="16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212" name="Google Shape;212;p13"/>
          <p:cNvSpPr txBox="1"/>
          <p:nvPr>
            <p:ph idx="1" type="body"/>
          </p:nvPr>
        </p:nvSpPr>
        <p:spPr>
          <a:xfrm>
            <a:off x="838200" y="1777042"/>
            <a:ext cx="10515600" cy="486529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8</a:t>
            </a:r>
            <a:endParaRPr/>
          </a:p>
        </p:txBody>
      </p:sp>
      <p:sp>
        <p:nvSpPr>
          <p:cNvPr id="213" name="Google Shape;21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214" name="Google Shape;214;p13"/>
          <p:cNvPicPr preferRelativeResize="0"/>
          <p:nvPr/>
        </p:nvPicPr>
        <p:blipFill rotWithShape="1">
          <a:blip r:embed="rId3">
            <a:alphaModFix/>
          </a:blip>
          <a:srcRect b="0" l="0" r="0" t="0"/>
          <a:stretch/>
        </p:blipFill>
        <p:spPr>
          <a:xfrm>
            <a:off x="924261" y="1319802"/>
            <a:ext cx="10126334" cy="457240"/>
          </a:xfrm>
          <a:prstGeom prst="rect">
            <a:avLst/>
          </a:prstGeom>
          <a:noFill/>
          <a:ln>
            <a:noFill/>
          </a:ln>
        </p:spPr>
      </p:pic>
      <p:pic>
        <p:nvPicPr>
          <p:cNvPr id="215" name="Google Shape;215;p13"/>
          <p:cNvPicPr preferRelativeResize="0"/>
          <p:nvPr/>
        </p:nvPicPr>
        <p:blipFill rotWithShape="1">
          <a:blip r:embed="rId4">
            <a:alphaModFix/>
          </a:blip>
          <a:srcRect b="0" l="0" r="0" t="0"/>
          <a:stretch/>
        </p:blipFill>
        <p:spPr>
          <a:xfrm>
            <a:off x="5369790" y="1341788"/>
            <a:ext cx="1085182" cy="169499"/>
          </a:xfrm>
          <a:prstGeom prst="rect">
            <a:avLst/>
          </a:prstGeom>
          <a:noFill/>
          <a:ln>
            <a:noFill/>
          </a:ln>
        </p:spPr>
      </p:pic>
      <p:sp>
        <p:nvSpPr>
          <p:cNvPr id="216" name="Google Shape;216;p13"/>
          <p:cNvSpPr/>
          <p:nvPr/>
        </p:nvSpPr>
        <p:spPr>
          <a:xfrm>
            <a:off x="924261" y="1319802"/>
            <a:ext cx="10126334" cy="4382729"/>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7" name="Google Shape;217;p13"/>
          <p:cNvPicPr preferRelativeResize="0"/>
          <p:nvPr/>
        </p:nvPicPr>
        <p:blipFill rotWithShape="1">
          <a:blip r:embed="rId5">
            <a:alphaModFix/>
          </a:blip>
          <a:srcRect b="0" l="0" r="0" t="0"/>
          <a:stretch/>
        </p:blipFill>
        <p:spPr>
          <a:xfrm>
            <a:off x="1894888" y="1956978"/>
            <a:ext cx="8402223" cy="3258005"/>
          </a:xfrm>
          <a:prstGeom prst="rect">
            <a:avLst/>
          </a:prstGeom>
          <a:noFill/>
          <a:ln>
            <a:noFill/>
          </a:ln>
        </p:spPr>
      </p:pic>
      <p:pic>
        <p:nvPicPr>
          <p:cNvPr id="218" name="Google Shape;218;p13"/>
          <p:cNvPicPr preferRelativeResize="0"/>
          <p:nvPr/>
        </p:nvPicPr>
        <p:blipFill rotWithShape="1">
          <a:blip r:embed="rId6">
            <a:alphaModFix/>
          </a:blip>
          <a:srcRect b="0" l="0" r="0" t="0"/>
          <a:stretch/>
        </p:blipFill>
        <p:spPr>
          <a:xfrm>
            <a:off x="5772035" y="4138053"/>
            <a:ext cx="1030313" cy="49381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4"/>
          <p:cNvSpPr txBox="1"/>
          <p:nvPr>
            <p:ph type="title"/>
          </p:nvPr>
        </p:nvSpPr>
        <p:spPr>
          <a:xfrm>
            <a:off x="838200" y="243840"/>
            <a:ext cx="10515600" cy="132589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Complete this section if you did not choose any activities in the previous one.</a:t>
            </a:r>
            <a:br>
              <a:rPr lang="it-IT" sz="1600">
                <a:latin typeface="Calibri"/>
                <a:ea typeface="Calibri"/>
                <a:cs typeface="Calibri"/>
                <a:sym typeface="Calibri"/>
              </a:rPr>
            </a:br>
            <a:r>
              <a:rPr i="1" lang="it-IT" sz="1600">
                <a:latin typeface="Calibri"/>
                <a:ea typeface="Calibri"/>
                <a:cs typeface="Calibri"/>
                <a:sym typeface="Calibri"/>
              </a:rPr>
              <a:t>If you are using this section, click "Regola succ." to continue. </a:t>
            </a:r>
            <a:br>
              <a:rPr lang="it-IT" sz="1600">
                <a:latin typeface="Calibri"/>
                <a:ea typeface="Calibri"/>
                <a:cs typeface="Calibri"/>
                <a:sym typeface="Calibri"/>
              </a:rPr>
            </a:br>
            <a:r>
              <a:rPr i="1" lang="it-IT" sz="1600">
                <a:latin typeface="Calibri"/>
                <a:ea typeface="Calibri"/>
                <a:cs typeface="Calibri"/>
                <a:sym typeface="Calibri"/>
              </a:rPr>
              <a:t>If you do not wish to select any activities, click "</a:t>
            </a:r>
            <a:r>
              <a:rPr b="1" i="1" lang="it-IT" sz="1600">
                <a:latin typeface="Calibri"/>
                <a:ea typeface="Calibri"/>
                <a:cs typeface="Calibri"/>
                <a:sym typeface="Calibri"/>
              </a:rPr>
              <a:t>Salta la scelta</a:t>
            </a:r>
            <a:r>
              <a:rPr i="1" lang="it-IT" sz="1600">
                <a:latin typeface="Calibri"/>
                <a:ea typeface="Calibri"/>
                <a:cs typeface="Calibri"/>
                <a:sym typeface="Calibri"/>
              </a:rPr>
              <a:t>" (skip choice) to move on.</a:t>
            </a:r>
            <a:br>
              <a:rPr lang="it-IT" sz="1600">
                <a:latin typeface="Calibri"/>
                <a:ea typeface="Calibri"/>
                <a:cs typeface="Calibri"/>
                <a:sym typeface="Calibri"/>
              </a:rPr>
            </a:br>
            <a:br>
              <a:rPr lang="it-IT" sz="16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224" name="Google Shape;224;p14"/>
          <p:cNvSpPr txBox="1"/>
          <p:nvPr>
            <p:ph idx="1" type="body"/>
          </p:nvPr>
        </p:nvSpPr>
        <p:spPr>
          <a:xfrm>
            <a:off x="838200" y="1777042"/>
            <a:ext cx="10515600" cy="486529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9</a:t>
            </a:r>
            <a:endParaRPr/>
          </a:p>
        </p:txBody>
      </p:sp>
      <p:sp>
        <p:nvSpPr>
          <p:cNvPr id="225" name="Google Shape;22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226" name="Google Shape;226;p14"/>
          <p:cNvPicPr preferRelativeResize="0"/>
          <p:nvPr/>
        </p:nvPicPr>
        <p:blipFill rotWithShape="1">
          <a:blip r:embed="rId3">
            <a:alphaModFix/>
          </a:blip>
          <a:srcRect b="0" l="0" r="0" t="0"/>
          <a:stretch/>
        </p:blipFill>
        <p:spPr>
          <a:xfrm>
            <a:off x="954843" y="1481214"/>
            <a:ext cx="10126334" cy="457240"/>
          </a:xfrm>
          <a:prstGeom prst="rect">
            <a:avLst/>
          </a:prstGeom>
          <a:noFill/>
          <a:ln>
            <a:noFill/>
          </a:ln>
        </p:spPr>
      </p:pic>
      <p:pic>
        <p:nvPicPr>
          <p:cNvPr id="227" name="Google Shape;227;p14"/>
          <p:cNvPicPr preferRelativeResize="0"/>
          <p:nvPr/>
        </p:nvPicPr>
        <p:blipFill rotWithShape="1">
          <a:blip r:embed="rId4">
            <a:alphaModFix/>
          </a:blip>
          <a:srcRect b="0" l="0" r="0" t="0"/>
          <a:stretch/>
        </p:blipFill>
        <p:spPr>
          <a:xfrm>
            <a:off x="5411354" y="1484990"/>
            <a:ext cx="1085182" cy="169499"/>
          </a:xfrm>
          <a:prstGeom prst="rect">
            <a:avLst/>
          </a:prstGeom>
          <a:noFill/>
          <a:ln>
            <a:noFill/>
          </a:ln>
        </p:spPr>
      </p:pic>
      <p:pic>
        <p:nvPicPr>
          <p:cNvPr descr="Ritaglio schermata" id="228" name="Google Shape;228;p14"/>
          <p:cNvPicPr preferRelativeResize="0"/>
          <p:nvPr/>
        </p:nvPicPr>
        <p:blipFill rotWithShape="1">
          <a:blip r:embed="rId5">
            <a:alphaModFix/>
          </a:blip>
          <a:srcRect b="0" l="0" r="0" t="0"/>
          <a:stretch/>
        </p:blipFill>
        <p:spPr>
          <a:xfrm>
            <a:off x="2614520" y="2014062"/>
            <a:ext cx="6962959" cy="3903112"/>
          </a:xfrm>
          <a:prstGeom prst="rect">
            <a:avLst/>
          </a:prstGeom>
          <a:noFill/>
          <a:ln>
            <a:noFill/>
          </a:ln>
        </p:spPr>
      </p:pic>
      <p:pic>
        <p:nvPicPr>
          <p:cNvPr id="229" name="Google Shape;229;p14"/>
          <p:cNvPicPr preferRelativeResize="0"/>
          <p:nvPr/>
        </p:nvPicPr>
        <p:blipFill rotWithShape="1">
          <a:blip r:embed="rId6">
            <a:alphaModFix/>
          </a:blip>
          <a:srcRect b="0" l="0" r="0" t="0"/>
          <a:stretch/>
        </p:blipFill>
        <p:spPr>
          <a:xfrm>
            <a:off x="5804027" y="1953492"/>
            <a:ext cx="4291956" cy="445047"/>
          </a:xfrm>
          <a:prstGeom prst="rect">
            <a:avLst/>
          </a:prstGeom>
          <a:noFill/>
          <a:ln>
            <a:noFill/>
          </a:ln>
        </p:spPr>
      </p:pic>
      <p:pic>
        <p:nvPicPr>
          <p:cNvPr id="230" name="Google Shape;230;p14"/>
          <p:cNvPicPr preferRelativeResize="0"/>
          <p:nvPr/>
        </p:nvPicPr>
        <p:blipFill rotWithShape="1">
          <a:blip r:embed="rId7">
            <a:alphaModFix/>
          </a:blip>
          <a:srcRect b="0" l="0" r="0" t="0"/>
          <a:stretch/>
        </p:blipFill>
        <p:spPr>
          <a:xfrm>
            <a:off x="2614520" y="2280554"/>
            <a:ext cx="936503" cy="286537"/>
          </a:xfrm>
          <a:prstGeom prst="rect">
            <a:avLst/>
          </a:prstGeom>
          <a:noFill/>
          <a:ln>
            <a:noFill/>
          </a:ln>
        </p:spPr>
      </p:pic>
      <p:sp>
        <p:nvSpPr>
          <p:cNvPr id="231" name="Google Shape;231;p14"/>
          <p:cNvSpPr/>
          <p:nvPr/>
        </p:nvSpPr>
        <p:spPr>
          <a:xfrm>
            <a:off x="954843" y="1489951"/>
            <a:ext cx="10126334" cy="4486902"/>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5"/>
          <p:cNvSpPr txBox="1"/>
          <p:nvPr>
            <p:ph type="title"/>
          </p:nvPr>
        </p:nvSpPr>
        <p:spPr>
          <a:xfrm>
            <a:off x="656345" y="229662"/>
            <a:ext cx="11031347" cy="98939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r>
              <a:rPr lang="it-IT" sz="1600">
                <a:latin typeface="Calibri"/>
                <a:ea typeface="Calibri"/>
                <a:cs typeface="Calibri"/>
                <a:sym typeface="Calibri"/>
              </a:rPr>
              <a:t>You must then add </a:t>
            </a:r>
            <a:r>
              <a:rPr i="1" lang="it-IT" sz="1600">
                <a:latin typeface="Calibri"/>
                <a:ea typeface="Calibri"/>
                <a:cs typeface="Calibri"/>
                <a:sym typeface="Calibri"/>
              </a:rPr>
              <a:t>one</a:t>
            </a:r>
            <a:r>
              <a:rPr lang="it-IT" sz="1600">
                <a:latin typeface="Calibri"/>
                <a:ea typeface="Calibri"/>
                <a:cs typeface="Calibri"/>
                <a:sym typeface="Calibri"/>
              </a:rPr>
              <a:t> </a:t>
            </a:r>
            <a:r>
              <a:rPr lang="it-IT" sz="1600" u="sng">
                <a:latin typeface="Calibri"/>
                <a:ea typeface="Calibri"/>
                <a:cs typeface="Calibri"/>
                <a:sym typeface="Calibri"/>
              </a:rPr>
              <a:t>similar or supplementary</a:t>
            </a:r>
            <a:r>
              <a:rPr lang="it-IT" sz="1600">
                <a:latin typeface="Calibri"/>
                <a:ea typeface="Calibri"/>
                <a:cs typeface="Calibri"/>
                <a:sym typeface="Calibri"/>
              </a:rPr>
              <a:t> 6-credit class, choosing from those listed and offered in the </a:t>
            </a:r>
            <a:r>
              <a:rPr b="1" lang="it-IT" sz="1600">
                <a:latin typeface="Calibri"/>
                <a:ea typeface="Calibri"/>
                <a:cs typeface="Calibri"/>
                <a:sym typeface="Calibri"/>
              </a:rPr>
              <a:t>first year </a:t>
            </a:r>
            <a:r>
              <a:rPr lang="it-IT" sz="1600">
                <a:latin typeface="Calibri"/>
                <a:ea typeface="Calibri"/>
                <a:cs typeface="Calibri"/>
                <a:sym typeface="Calibri"/>
              </a:rPr>
              <a:t>of the course (figure 10). Click "Regola succ." to continue filling in the plan.</a:t>
            </a:r>
            <a:br>
              <a:rPr lang="it-IT" sz="16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237" name="Google Shape;237;p15"/>
          <p:cNvSpPr txBox="1"/>
          <p:nvPr>
            <p:ph idx="1" type="body"/>
          </p:nvPr>
        </p:nvSpPr>
        <p:spPr>
          <a:xfrm>
            <a:off x="838200" y="1777042"/>
            <a:ext cx="10515600" cy="486529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10</a:t>
            </a:r>
            <a:endParaRPr/>
          </a:p>
        </p:txBody>
      </p:sp>
      <p:sp>
        <p:nvSpPr>
          <p:cNvPr id="238" name="Google Shape;23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239" name="Google Shape;239;p15"/>
          <p:cNvPicPr preferRelativeResize="0"/>
          <p:nvPr/>
        </p:nvPicPr>
        <p:blipFill rotWithShape="1">
          <a:blip r:embed="rId3">
            <a:alphaModFix/>
          </a:blip>
          <a:srcRect b="0" l="0" r="0" t="0"/>
          <a:stretch/>
        </p:blipFill>
        <p:spPr>
          <a:xfrm>
            <a:off x="5369790" y="1093206"/>
            <a:ext cx="1085182" cy="169499"/>
          </a:xfrm>
          <a:prstGeom prst="rect">
            <a:avLst/>
          </a:prstGeom>
          <a:noFill/>
          <a:ln>
            <a:noFill/>
          </a:ln>
        </p:spPr>
      </p:pic>
      <p:pic>
        <p:nvPicPr>
          <p:cNvPr id="240" name="Google Shape;240;p15"/>
          <p:cNvPicPr preferRelativeResize="0"/>
          <p:nvPr/>
        </p:nvPicPr>
        <p:blipFill rotWithShape="1">
          <a:blip r:embed="rId4">
            <a:alphaModFix/>
          </a:blip>
          <a:srcRect b="0" l="0" r="0" t="0"/>
          <a:stretch/>
        </p:blipFill>
        <p:spPr>
          <a:xfrm>
            <a:off x="2549762" y="1903614"/>
            <a:ext cx="908333" cy="266008"/>
          </a:xfrm>
          <a:prstGeom prst="rect">
            <a:avLst/>
          </a:prstGeom>
          <a:noFill/>
          <a:ln>
            <a:noFill/>
          </a:ln>
        </p:spPr>
      </p:pic>
      <p:pic>
        <p:nvPicPr>
          <p:cNvPr id="241" name="Google Shape;241;p15"/>
          <p:cNvPicPr preferRelativeResize="0"/>
          <p:nvPr/>
        </p:nvPicPr>
        <p:blipFill rotWithShape="1">
          <a:blip r:embed="rId5">
            <a:alphaModFix/>
          </a:blip>
          <a:srcRect b="0" l="0" r="0" t="0"/>
          <a:stretch/>
        </p:blipFill>
        <p:spPr>
          <a:xfrm>
            <a:off x="5767764" y="1567018"/>
            <a:ext cx="4622759" cy="489829"/>
          </a:xfrm>
          <a:prstGeom prst="rect">
            <a:avLst/>
          </a:prstGeom>
          <a:noFill/>
          <a:ln>
            <a:noFill/>
          </a:ln>
        </p:spPr>
      </p:pic>
      <p:pic>
        <p:nvPicPr>
          <p:cNvPr id="242" name="Google Shape;242;p15"/>
          <p:cNvPicPr preferRelativeResize="0"/>
          <p:nvPr/>
        </p:nvPicPr>
        <p:blipFill rotWithShape="1">
          <a:blip r:embed="rId6">
            <a:alphaModFix/>
          </a:blip>
          <a:srcRect b="9245" l="-1" r="517" t="25996"/>
          <a:stretch/>
        </p:blipFill>
        <p:spPr>
          <a:xfrm>
            <a:off x="656346" y="1262705"/>
            <a:ext cx="11031347" cy="4356273"/>
          </a:xfrm>
          <a:prstGeom prst="rect">
            <a:avLst/>
          </a:prstGeom>
          <a:noFill/>
          <a:ln cap="flat" cmpd="sng" w="9525">
            <a:solidFill>
              <a:schemeClr val="dk1"/>
            </a:solidFill>
            <a:prstDash val="solid"/>
            <a:round/>
            <a:headEnd len="sm" w="sm" type="none"/>
            <a:tailEnd len="sm" w="sm" type="none"/>
          </a:ln>
        </p:spPr>
      </p:pic>
      <p:pic>
        <p:nvPicPr>
          <p:cNvPr id="243" name="Google Shape;243;p15"/>
          <p:cNvPicPr preferRelativeResize="0"/>
          <p:nvPr/>
        </p:nvPicPr>
        <p:blipFill rotWithShape="1">
          <a:blip r:embed="rId7">
            <a:alphaModFix/>
          </a:blip>
          <a:srcRect b="0" l="0" r="0" t="0"/>
          <a:stretch/>
        </p:blipFill>
        <p:spPr>
          <a:xfrm>
            <a:off x="3766403" y="1551862"/>
            <a:ext cx="4291956" cy="445047"/>
          </a:xfrm>
          <a:prstGeom prst="rect">
            <a:avLst/>
          </a:prstGeom>
          <a:noFill/>
          <a:ln>
            <a:noFill/>
          </a:ln>
        </p:spPr>
      </p:pic>
      <p:pic>
        <p:nvPicPr>
          <p:cNvPr id="244" name="Google Shape;244;p15"/>
          <p:cNvPicPr preferRelativeResize="0"/>
          <p:nvPr/>
        </p:nvPicPr>
        <p:blipFill rotWithShape="1">
          <a:blip r:embed="rId8">
            <a:alphaModFix/>
          </a:blip>
          <a:srcRect b="0" l="0" r="0" t="0"/>
          <a:stretch/>
        </p:blipFill>
        <p:spPr>
          <a:xfrm>
            <a:off x="8393593" y="5027515"/>
            <a:ext cx="1024217" cy="493819"/>
          </a:xfrm>
          <a:prstGeom prst="rect">
            <a:avLst/>
          </a:prstGeom>
          <a:noFill/>
          <a:ln>
            <a:noFill/>
          </a:ln>
        </p:spPr>
      </p:pic>
      <p:pic>
        <p:nvPicPr>
          <p:cNvPr id="245" name="Google Shape;245;p15"/>
          <p:cNvPicPr preferRelativeResize="0"/>
          <p:nvPr/>
        </p:nvPicPr>
        <p:blipFill rotWithShape="1">
          <a:blip r:embed="rId9">
            <a:alphaModFix/>
          </a:blip>
          <a:srcRect b="0" l="0" r="0" t="0"/>
          <a:stretch/>
        </p:blipFill>
        <p:spPr>
          <a:xfrm>
            <a:off x="656346" y="1262705"/>
            <a:ext cx="11126351" cy="4356273"/>
          </a:xfrm>
          <a:prstGeom prst="rect">
            <a:avLst/>
          </a:prstGeom>
          <a:noFill/>
          <a:ln>
            <a:noFill/>
          </a:ln>
        </p:spPr>
      </p:pic>
      <p:pic>
        <p:nvPicPr>
          <p:cNvPr id="246" name="Google Shape;246;p15"/>
          <p:cNvPicPr preferRelativeResize="0"/>
          <p:nvPr/>
        </p:nvPicPr>
        <p:blipFill rotWithShape="1">
          <a:blip r:embed="rId9">
            <a:alphaModFix/>
          </a:blip>
          <a:srcRect b="0" l="0" r="0" t="0"/>
          <a:stretch/>
        </p:blipFill>
        <p:spPr>
          <a:xfrm>
            <a:off x="656345" y="1262705"/>
            <a:ext cx="11126351" cy="43562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6"/>
          <p:cNvSpPr txBox="1"/>
          <p:nvPr>
            <p:ph type="title"/>
          </p:nvPr>
        </p:nvSpPr>
        <p:spPr>
          <a:xfrm>
            <a:off x="1079556" y="386066"/>
            <a:ext cx="10126335" cy="84050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The next section lists and ticks the final assessment and internship, which are compulsory </a:t>
            </a:r>
            <a:r>
              <a:rPr b="1" lang="it-IT" sz="1600">
                <a:latin typeface="Calibri"/>
                <a:ea typeface="Calibri"/>
                <a:cs typeface="Calibri"/>
                <a:sym typeface="Calibri"/>
              </a:rPr>
              <a:t>second year</a:t>
            </a:r>
            <a:r>
              <a:rPr lang="it-IT" sz="1600">
                <a:latin typeface="Calibri"/>
                <a:ea typeface="Calibri"/>
                <a:cs typeface="Calibri"/>
                <a:sym typeface="Calibri"/>
              </a:rPr>
              <a:t> activities (figure 11). Click "Regola succ." to continue filling in the plan.</a:t>
            </a:r>
            <a:endParaRPr/>
          </a:p>
        </p:txBody>
      </p:sp>
      <p:sp>
        <p:nvSpPr>
          <p:cNvPr id="252" name="Google Shape;252;p16"/>
          <p:cNvSpPr txBox="1"/>
          <p:nvPr>
            <p:ph idx="1" type="body"/>
          </p:nvPr>
        </p:nvSpPr>
        <p:spPr>
          <a:xfrm>
            <a:off x="931652" y="1825624"/>
            <a:ext cx="10422147" cy="483396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11</a:t>
            </a:r>
            <a:endParaRPr/>
          </a:p>
        </p:txBody>
      </p:sp>
      <p:sp>
        <p:nvSpPr>
          <p:cNvPr id="253" name="Google Shape;25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254" name="Google Shape;254;p16"/>
          <p:cNvPicPr preferRelativeResize="0"/>
          <p:nvPr/>
        </p:nvPicPr>
        <p:blipFill rotWithShape="1">
          <a:blip r:embed="rId3">
            <a:alphaModFix/>
          </a:blip>
          <a:srcRect b="0" l="0" r="0" t="0"/>
          <a:stretch/>
        </p:blipFill>
        <p:spPr>
          <a:xfrm>
            <a:off x="1079558" y="1315207"/>
            <a:ext cx="10126334" cy="457240"/>
          </a:xfrm>
          <a:prstGeom prst="rect">
            <a:avLst/>
          </a:prstGeom>
          <a:noFill/>
          <a:ln>
            <a:noFill/>
          </a:ln>
        </p:spPr>
      </p:pic>
      <p:sp>
        <p:nvSpPr>
          <p:cNvPr id="255" name="Google Shape;255;p16"/>
          <p:cNvSpPr/>
          <p:nvPr/>
        </p:nvSpPr>
        <p:spPr>
          <a:xfrm>
            <a:off x="5486396" y="1299597"/>
            <a:ext cx="1219200" cy="2286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6" name="Google Shape;256;p16"/>
          <p:cNvSpPr/>
          <p:nvPr/>
        </p:nvSpPr>
        <p:spPr>
          <a:xfrm>
            <a:off x="1079556" y="1315207"/>
            <a:ext cx="10126335" cy="4312510"/>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Ritaglio schermata" id="257" name="Google Shape;257;p16"/>
          <p:cNvPicPr preferRelativeResize="0"/>
          <p:nvPr/>
        </p:nvPicPr>
        <p:blipFill rotWithShape="1">
          <a:blip r:embed="rId4">
            <a:alphaModFix/>
          </a:blip>
          <a:srcRect b="0" l="0" r="0" t="0"/>
          <a:stretch/>
        </p:blipFill>
        <p:spPr>
          <a:xfrm>
            <a:off x="2574972" y="1886196"/>
            <a:ext cx="7534838" cy="3184567"/>
          </a:xfrm>
          <a:prstGeom prst="rect">
            <a:avLst/>
          </a:prstGeom>
          <a:noFill/>
          <a:ln>
            <a:noFill/>
          </a:ln>
        </p:spPr>
      </p:pic>
      <p:pic>
        <p:nvPicPr>
          <p:cNvPr id="258" name="Google Shape;258;p16"/>
          <p:cNvPicPr preferRelativeResize="0"/>
          <p:nvPr/>
        </p:nvPicPr>
        <p:blipFill rotWithShape="1">
          <a:blip r:embed="rId5">
            <a:alphaModFix/>
          </a:blip>
          <a:srcRect b="0" l="0" r="0" t="0"/>
          <a:stretch/>
        </p:blipFill>
        <p:spPr>
          <a:xfrm>
            <a:off x="6004991" y="1817532"/>
            <a:ext cx="5042623" cy="530398"/>
          </a:xfrm>
          <a:prstGeom prst="rect">
            <a:avLst/>
          </a:prstGeom>
          <a:noFill/>
          <a:ln>
            <a:noFill/>
          </a:ln>
        </p:spPr>
      </p:pic>
      <p:pic>
        <p:nvPicPr>
          <p:cNvPr id="259" name="Google Shape;259;p16"/>
          <p:cNvPicPr preferRelativeResize="0"/>
          <p:nvPr/>
        </p:nvPicPr>
        <p:blipFill rotWithShape="1">
          <a:blip r:embed="rId6">
            <a:alphaModFix/>
          </a:blip>
          <a:srcRect b="0" l="0" r="0" t="0"/>
          <a:stretch/>
        </p:blipFill>
        <p:spPr>
          <a:xfrm>
            <a:off x="2491845" y="2167030"/>
            <a:ext cx="1219306" cy="26028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7"/>
          <p:cNvSpPr txBox="1"/>
          <p:nvPr>
            <p:ph type="title"/>
          </p:nvPr>
        </p:nvSpPr>
        <p:spPr>
          <a:xfrm>
            <a:off x="803685" y="-126030"/>
            <a:ext cx="10391184" cy="19908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The Regulations provide for 6 </a:t>
            </a:r>
            <a:r>
              <a:rPr lang="it-IT" sz="1600" u="sng">
                <a:latin typeface="Calibri"/>
                <a:ea typeface="Calibri"/>
                <a:cs typeface="Calibri"/>
                <a:sym typeface="Calibri"/>
              </a:rPr>
              <a:t>core</a:t>
            </a:r>
            <a:r>
              <a:rPr lang="it-IT" sz="1600">
                <a:latin typeface="Calibri"/>
                <a:ea typeface="Calibri"/>
                <a:cs typeface="Calibri"/>
                <a:sym typeface="Calibri"/>
              </a:rPr>
              <a:t> </a:t>
            </a:r>
            <a:r>
              <a:rPr b="1" lang="it-IT" sz="1600">
                <a:latin typeface="Calibri"/>
                <a:ea typeface="Calibri"/>
                <a:cs typeface="Calibri"/>
                <a:sym typeface="Calibri"/>
              </a:rPr>
              <a:t>second-year</a:t>
            </a:r>
            <a:r>
              <a:rPr lang="it-IT" sz="1600">
                <a:latin typeface="Calibri"/>
                <a:ea typeface="Calibri"/>
                <a:cs typeface="Calibri"/>
                <a:sym typeface="Calibri"/>
              </a:rPr>
              <a:t> credits in the field of </a:t>
            </a:r>
            <a:r>
              <a:rPr i="1" lang="it-IT" sz="1600">
                <a:latin typeface="Calibri"/>
                <a:ea typeface="Calibri"/>
                <a:cs typeface="Calibri"/>
                <a:sym typeface="Calibri"/>
              </a:rPr>
              <a:t>Engineering Disciplines</a:t>
            </a:r>
            <a:r>
              <a:rPr lang="it-IT" sz="1600">
                <a:latin typeface="Calibri"/>
                <a:ea typeface="Calibri"/>
                <a:cs typeface="Calibri"/>
                <a:sym typeface="Calibri"/>
              </a:rPr>
              <a:t>. Select one of the listed exams and click "Regola succ." to continue (fig. 12).</a:t>
            </a:r>
            <a:br>
              <a:rPr lang="it-IT" sz="1600">
                <a:latin typeface="Calibri"/>
                <a:ea typeface="Calibri"/>
                <a:cs typeface="Calibri"/>
                <a:sym typeface="Calibri"/>
              </a:rPr>
            </a:br>
            <a:endParaRPr sz="1600">
              <a:latin typeface="Calibri"/>
              <a:ea typeface="Calibri"/>
              <a:cs typeface="Calibri"/>
              <a:sym typeface="Calibri"/>
            </a:endParaRPr>
          </a:p>
        </p:txBody>
      </p:sp>
      <p:sp>
        <p:nvSpPr>
          <p:cNvPr id="265" name="Google Shape;265;p17"/>
          <p:cNvSpPr txBox="1"/>
          <p:nvPr>
            <p:ph idx="1" type="body"/>
          </p:nvPr>
        </p:nvSpPr>
        <p:spPr>
          <a:xfrm>
            <a:off x="931652" y="1825624"/>
            <a:ext cx="10422147" cy="483396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12</a:t>
            </a:r>
            <a:endParaRPr/>
          </a:p>
        </p:txBody>
      </p:sp>
      <p:sp>
        <p:nvSpPr>
          <p:cNvPr id="266" name="Google Shape;26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267" name="Google Shape;267;p17"/>
          <p:cNvPicPr preferRelativeResize="0"/>
          <p:nvPr/>
        </p:nvPicPr>
        <p:blipFill rotWithShape="1">
          <a:blip r:embed="rId3">
            <a:alphaModFix/>
          </a:blip>
          <a:srcRect b="0" l="0" r="0" t="0"/>
          <a:stretch/>
        </p:blipFill>
        <p:spPr>
          <a:xfrm>
            <a:off x="931652" y="1207711"/>
            <a:ext cx="10126334" cy="457240"/>
          </a:xfrm>
          <a:prstGeom prst="rect">
            <a:avLst/>
          </a:prstGeom>
          <a:noFill/>
          <a:ln>
            <a:noFill/>
          </a:ln>
        </p:spPr>
      </p:pic>
      <p:sp>
        <p:nvSpPr>
          <p:cNvPr id="268" name="Google Shape;268;p17"/>
          <p:cNvSpPr/>
          <p:nvPr/>
        </p:nvSpPr>
        <p:spPr>
          <a:xfrm>
            <a:off x="5377532" y="1195901"/>
            <a:ext cx="1219200" cy="2286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9" name="Google Shape;269;p17"/>
          <p:cNvSpPr/>
          <p:nvPr/>
        </p:nvSpPr>
        <p:spPr>
          <a:xfrm>
            <a:off x="923965" y="1234526"/>
            <a:ext cx="10126334" cy="5059940"/>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0" name="Google Shape;270;p17"/>
          <p:cNvPicPr preferRelativeResize="0"/>
          <p:nvPr/>
        </p:nvPicPr>
        <p:blipFill rotWithShape="1">
          <a:blip r:embed="rId4">
            <a:alphaModFix/>
          </a:blip>
          <a:srcRect b="0" l="0" r="0" t="0"/>
          <a:stretch/>
        </p:blipFill>
        <p:spPr>
          <a:xfrm>
            <a:off x="2122610" y="2103120"/>
            <a:ext cx="1219306" cy="284930"/>
          </a:xfrm>
          <a:prstGeom prst="rect">
            <a:avLst/>
          </a:prstGeom>
          <a:noFill/>
          <a:ln>
            <a:noFill/>
          </a:ln>
        </p:spPr>
      </p:pic>
      <p:pic>
        <p:nvPicPr>
          <p:cNvPr id="271" name="Google Shape;271;p17"/>
          <p:cNvPicPr preferRelativeResize="0"/>
          <p:nvPr/>
        </p:nvPicPr>
        <p:blipFill rotWithShape="1">
          <a:blip r:embed="rId5">
            <a:alphaModFix/>
          </a:blip>
          <a:srcRect b="0" l="0" r="0" t="0"/>
          <a:stretch/>
        </p:blipFill>
        <p:spPr>
          <a:xfrm>
            <a:off x="1521755" y="1844940"/>
            <a:ext cx="8583223" cy="3839111"/>
          </a:xfrm>
          <a:prstGeom prst="rect">
            <a:avLst/>
          </a:prstGeom>
          <a:noFill/>
          <a:ln>
            <a:noFill/>
          </a:ln>
        </p:spPr>
      </p:pic>
      <p:pic>
        <p:nvPicPr>
          <p:cNvPr id="272" name="Google Shape;272;p17"/>
          <p:cNvPicPr preferRelativeResize="0"/>
          <p:nvPr/>
        </p:nvPicPr>
        <p:blipFill rotWithShape="1">
          <a:blip r:embed="rId6">
            <a:alphaModFix/>
          </a:blip>
          <a:srcRect b="0" l="0" r="0" t="0"/>
          <a:stretch/>
        </p:blipFill>
        <p:spPr>
          <a:xfrm>
            <a:off x="4995424" y="1825624"/>
            <a:ext cx="5261304" cy="5303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8"/>
          <p:cNvSpPr txBox="1"/>
          <p:nvPr>
            <p:ph type="title"/>
          </p:nvPr>
        </p:nvSpPr>
        <p:spPr>
          <a:xfrm>
            <a:off x="767222" y="182204"/>
            <a:ext cx="10751006" cy="98944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it-IT" sz="1600">
                <a:latin typeface="Calibri"/>
                <a:ea typeface="Calibri"/>
                <a:cs typeface="Calibri"/>
                <a:sym typeface="Calibri"/>
              </a:rPr>
            </a:br>
            <a:r>
              <a:rPr lang="it-IT" sz="1800">
                <a:latin typeface="Calibri"/>
                <a:ea typeface="Calibri"/>
                <a:cs typeface="Calibri"/>
                <a:sym typeface="Calibri"/>
              </a:rPr>
              <a:t>Add a </a:t>
            </a:r>
            <a:r>
              <a:rPr lang="it-IT" sz="1800" u="sng">
                <a:latin typeface="Calibri"/>
                <a:ea typeface="Calibri"/>
                <a:cs typeface="Calibri"/>
                <a:sym typeface="Calibri"/>
              </a:rPr>
              <a:t>similar or supplementary</a:t>
            </a:r>
            <a:r>
              <a:rPr lang="it-IT" sz="1800">
                <a:latin typeface="Calibri"/>
                <a:ea typeface="Calibri"/>
                <a:cs typeface="Calibri"/>
                <a:sym typeface="Calibri"/>
              </a:rPr>
              <a:t> 6-credit class. In this section you may</a:t>
            </a:r>
            <a:r>
              <a:rPr b="1" lang="it-IT" sz="1800">
                <a:latin typeface="Calibri"/>
                <a:ea typeface="Calibri"/>
                <a:cs typeface="Calibri"/>
                <a:sym typeface="Calibri"/>
              </a:rPr>
              <a:t> </a:t>
            </a:r>
            <a:r>
              <a:rPr lang="it-IT" sz="1800">
                <a:latin typeface="Calibri"/>
                <a:ea typeface="Calibri"/>
                <a:cs typeface="Calibri"/>
                <a:sym typeface="Calibri"/>
              </a:rPr>
              <a:t>select a class offered in the </a:t>
            </a:r>
            <a:r>
              <a:rPr b="1" lang="it-IT" sz="1800">
                <a:latin typeface="Calibri"/>
                <a:ea typeface="Calibri"/>
                <a:cs typeface="Calibri"/>
                <a:sym typeface="Calibri"/>
              </a:rPr>
              <a:t>first year </a:t>
            </a:r>
            <a:r>
              <a:rPr lang="it-IT" sz="1800">
                <a:latin typeface="Calibri"/>
                <a:ea typeface="Calibri"/>
                <a:cs typeface="Calibri"/>
                <a:sym typeface="Calibri"/>
              </a:rPr>
              <a:t>(fig. 13).</a:t>
            </a:r>
            <a:br>
              <a:rPr lang="it-IT" sz="1800">
                <a:latin typeface="Calibri"/>
                <a:ea typeface="Calibri"/>
                <a:cs typeface="Calibri"/>
                <a:sym typeface="Calibri"/>
              </a:rPr>
            </a:br>
            <a:r>
              <a:rPr lang="it-IT" sz="1800">
                <a:latin typeface="Calibri"/>
                <a:ea typeface="Calibri"/>
                <a:cs typeface="Calibri"/>
                <a:sym typeface="Calibri"/>
              </a:rPr>
              <a:t> </a:t>
            </a:r>
            <a:r>
              <a:rPr i="1" lang="it-IT" sz="1800">
                <a:solidFill>
                  <a:srgbClr val="000000"/>
                </a:solidFill>
                <a:latin typeface="Calibri"/>
                <a:ea typeface="Calibri"/>
                <a:cs typeface="Calibri"/>
                <a:sym typeface="Calibri"/>
              </a:rPr>
              <a:t>If you are using this section, click "Regola succ." to continue. </a:t>
            </a:r>
            <a:br>
              <a:rPr lang="it-IT" sz="1800">
                <a:solidFill>
                  <a:srgbClr val="000000"/>
                </a:solidFill>
                <a:latin typeface="Calibri"/>
                <a:ea typeface="Calibri"/>
                <a:cs typeface="Calibri"/>
                <a:sym typeface="Calibri"/>
              </a:rPr>
            </a:br>
            <a:r>
              <a:rPr i="1" lang="it-IT" sz="1800">
                <a:solidFill>
                  <a:srgbClr val="000000"/>
                </a:solidFill>
                <a:latin typeface="Calibri"/>
                <a:ea typeface="Calibri"/>
                <a:cs typeface="Calibri"/>
                <a:sym typeface="Calibri"/>
              </a:rPr>
              <a:t>If you do not wish to select any activities, click "</a:t>
            </a:r>
            <a:r>
              <a:rPr b="1" i="1" lang="it-IT" sz="1800">
                <a:solidFill>
                  <a:srgbClr val="000000"/>
                </a:solidFill>
                <a:latin typeface="Calibri"/>
                <a:ea typeface="Calibri"/>
                <a:cs typeface="Calibri"/>
                <a:sym typeface="Calibri"/>
              </a:rPr>
              <a:t>Salta la scelta</a:t>
            </a:r>
            <a:r>
              <a:rPr i="1" lang="it-IT" sz="1800">
                <a:solidFill>
                  <a:srgbClr val="000000"/>
                </a:solidFill>
                <a:latin typeface="Calibri"/>
                <a:ea typeface="Calibri"/>
                <a:cs typeface="Calibri"/>
                <a:sym typeface="Calibri"/>
              </a:rPr>
              <a:t>" (skip choice) to move on.</a:t>
            </a:r>
            <a:br>
              <a:rPr lang="it-IT" sz="1800">
                <a:solidFill>
                  <a:srgbClr val="000000"/>
                </a:solidFill>
                <a:latin typeface="Calibri"/>
                <a:ea typeface="Calibri"/>
                <a:cs typeface="Calibri"/>
                <a:sym typeface="Calibri"/>
              </a:rPr>
            </a:br>
            <a:endParaRPr sz="1800">
              <a:solidFill>
                <a:srgbClr val="000000"/>
              </a:solidFill>
              <a:latin typeface="Calibri"/>
              <a:ea typeface="Calibri"/>
              <a:cs typeface="Calibri"/>
              <a:sym typeface="Calibri"/>
            </a:endParaRPr>
          </a:p>
        </p:txBody>
      </p:sp>
      <p:sp>
        <p:nvSpPr>
          <p:cNvPr id="278" name="Google Shape;278;p18"/>
          <p:cNvSpPr txBox="1"/>
          <p:nvPr>
            <p:ph idx="1" type="body"/>
          </p:nvPr>
        </p:nvSpPr>
        <p:spPr>
          <a:xfrm>
            <a:off x="931652" y="1825624"/>
            <a:ext cx="10422147" cy="483396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13</a:t>
            </a:r>
            <a:endParaRPr/>
          </a:p>
        </p:txBody>
      </p:sp>
      <p:sp>
        <p:nvSpPr>
          <p:cNvPr id="279" name="Google Shape;27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280" name="Google Shape;280;p18"/>
          <p:cNvPicPr preferRelativeResize="0"/>
          <p:nvPr/>
        </p:nvPicPr>
        <p:blipFill rotWithShape="1">
          <a:blip r:embed="rId3">
            <a:alphaModFix/>
          </a:blip>
          <a:srcRect b="0" l="0" r="0" t="0"/>
          <a:stretch/>
        </p:blipFill>
        <p:spPr>
          <a:xfrm>
            <a:off x="931652" y="1207711"/>
            <a:ext cx="10126334" cy="457240"/>
          </a:xfrm>
          <a:prstGeom prst="rect">
            <a:avLst/>
          </a:prstGeom>
          <a:noFill/>
          <a:ln>
            <a:noFill/>
          </a:ln>
        </p:spPr>
      </p:pic>
      <p:sp>
        <p:nvSpPr>
          <p:cNvPr id="281" name="Google Shape;281;p18"/>
          <p:cNvSpPr/>
          <p:nvPr/>
        </p:nvSpPr>
        <p:spPr>
          <a:xfrm>
            <a:off x="5377532" y="1195901"/>
            <a:ext cx="1219200" cy="2286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2" name="Google Shape;282;p18"/>
          <p:cNvPicPr preferRelativeResize="0"/>
          <p:nvPr/>
        </p:nvPicPr>
        <p:blipFill rotWithShape="1">
          <a:blip r:embed="rId4">
            <a:alphaModFix/>
          </a:blip>
          <a:srcRect b="0" l="0" r="0" t="0"/>
          <a:stretch/>
        </p:blipFill>
        <p:spPr>
          <a:xfrm>
            <a:off x="2679344" y="1763740"/>
            <a:ext cx="1219306" cy="231668"/>
          </a:xfrm>
          <a:prstGeom prst="rect">
            <a:avLst/>
          </a:prstGeom>
          <a:noFill/>
          <a:ln>
            <a:noFill/>
          </a:ln>
        </p:spPr>
      </p:pic>
      <p:sp>
        <p:nvSpPr>
          <p:cNvPr id="283" name="Google Shape;283;p18"/>
          <p:cNvSpPr/>
          <p:nvPr/>
        </p:nvSpPr>
        <p:spPr>
          <a:xfrm>
            <a:off x="923965" y="1234526"/>
            <a:ext cx="10126334" cy="4961151"/>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4" name="Google Shape;284;p18"/>
          <p:cNvPicPr preferRelativeResize="0"/>
          <p:nvPr/>
        </p:nvPicPr>
        <p:blipFill rotWithShape="1">
          <a:blip r:embed="rId5">
            <a:alphaModFix/>
          </a:blip>
          <a:srcRect b="0" l="0" r="0" t="0"/>
          <a:stretch/>
        </p:blipFill>
        <p:spPr>
          <a:xfrm>
            <a:off x="2096066" y="2057292"/>
            <a:ext cx="1219306" cy="262151"/>
          </a:xfrm>
          <a:prstGeom prst="rect">
            <a:avLst/>
          </a:prstGeom>
          <a:noFill/>
          <a:ln>
            <a:noFill/>
          </a:ln>
        </p:spPr>
      </p:pic>
      <p:pic>
        <p:nvPicPr>
          <p:cNvPr id="285" name="Google Shape;285;p18"/>
          <p:cNvPicPr preferRelativeResize="0"/>
          <p:nvPr/>
        </p:nvPicPr>
        <p:blipFill rotWithShape="1">
          <a:blip r:embed="rId6">
            <a:alphaModFix/>
          </a:blip>
          <a:srcRect b="0" l="0" r="0" t="0"/>
          <a:stretch/>
        </p:blipFill>
        <p:spPr>
          <a:xfrm>
            <a:off x="1456317" y="1664951"/>
            <a:ext cx="8459381" cy="4467849"/>
          </a:xfrm>
          <a:prstGeom prst="rect">
            <a:avLst/>
          </a:prstGeom>
          <a:noFill/>
          <a:ln>
            <a:noFill/>
          </a:ln>
        </p:spPr>
      </p:pic>
      <p:pic>
        <p:nvPicPr>
          <p:cNvPr id="286" name="Google Shape;286;p18"/>
          <p:cNvPicPr preferRelativeResize="0"/>
          <p:nvPr/>
        </p:nvPicPr>
        <p:blipFill rotWithShape="1">
          <a:blip r:embed="rId7">
            <a:alphaModFix/>
          </a:blip>
          <a:srcRect b="0" l="0" r="0" t="0"/>
          <a:stretch/>
        </p:blipFill>
        <p:spPr>
          <a:xfrm>
            <a:off x="4903450" y="1656107"/>
            <a:ext cx="5261304" cy="5303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9"/>
          <p:cNvSpPr txBox="1"/>
          <p:nvPr>
            <p:ph type="title"/>
          </p:nvPr>
        </p:nvSpPr>
        <p:spPr>
          <a:xfrm>
            <a:off x="849437" y="257799"/>
            <a:ext cx="10290764" cy="127994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it-IT" sz="1800">
                <a:latin typeface="Calibri"/>
                <a:ea typeface="Calibri"/>
                <a:cs typeface="Calibri"/>
                <a:sym typeface="Calibri"/>
              </a:rPr>
              <a:t>You may add a </a:t>
            </a:r>
            <a:r>
              <a:rPr lang="it-IT" sz="1800" u="sng">
                <a:latin typeface="Calibri"/>
                <a:ea typeface="Calibri"/>
                <a:cs typeface="Calibri"/>
                <a:sym typeface="Calibri"/>
              </a:rPr>
              <a:t>similar or supplementary</a:t>
            </a:r>
            <a:r>
              <a:rPr lang="it-IT" sz="1800">
                <a:latin typeface="Calibri"/>
                <a:ea typeface="Calibri"/>
                <a:cs typeface="Calibri"/>
                <a:sym typeface="Calibri"/>
              </a:rPr>
              <a:t> 6-credit class by selecting one of the listed exams offered in the </a:t>
            </a:r>
            <a:r>
              <a:rPr b="1" lang="it-IT" sz="1800">
                <a:latin typeface="Calibri"/>
                <a:ea typeface="Calibri"/>
                <a:cs typeface="Calibri"/>
                <a:sym typeface="Calibri"/>
              </a:rPr>
              <a:t>second year</a:t>
            </a:r>
            <a:r>
              <a:rPr lang="it-IT" sz="1800">
                <a:latin typeface="Calibri"/>
                <a:ea typeface="Calibri"/>
                <a:cs typeface="Calibri"/>
                <a:sym typeface="Calibri"/>
              </a:rPr>
              <a:t> (fig. 13).</a:t>
            </a:r>
            <a:br>
              <a:rPr lang="it-IT" sz="1800">
                <a:latin typeface="Calibri"/>
                <a:ea typeface="Calibri"/>
                <a:cs typeface="Calibri"/>
                <a:sym typeface="Calibri"/>
              </a:rPr>
            </a:br>
            <a:r>
              <a:rPr i="1" lang="it-IT" sz="1800">
                <a:latin typeface="Calibri"/>
                <a:ea typeface="Calibri"/>
                <a:cs typeface="Calibri"/>
                <a:sym typeface="Calibri"/>
              </a:rPr>
              <a:t>If you are using this section, click "Regola succ." to continue. </a:t>
            </a:r>
            <a:br>
              <a:rPr lang="it-IT" sz="1800">
                <a:latin typeface="Calibri"/>
                <a:ea typeface="Calibri"/>
                <a:cs typeface="Calibri"/>
                <a:sym typeface="Calibri"/>
              </a:rPr>
            </a:br>
            <a:r>
              <a:rPr i="1" lang="it-IT" sz="1800">
                <a:latin typeface="Calibri"/>
                <a:ea typeface="Calibri"/>
                <a:cs typeface="Calibri"/>
                <a:sym typeface="Calibri"/>
              </a:rPr>
              <a:t>If you do not wish to select any activities, click "</a:t>
            </a:r>
            <a:r>
              <a:rPr b="1" i="1" lang="it-IT" sz="1800">
                <a:latin typeface="Calibri"/>
                <a:ea typeface="Calibri"/>
                <a:cs typeface="Calibri"/>
                <a:sym typeface="Calibri"/>
              </a:rPr>
              <a:t>Salta la scelta</a:t>
            </a:r>
            <a:r>
              <a:rPr i="1" lang="it-IT" sz="1800">
                <a:latin typeface="Calibri"/>
                <a:ea typeface="Calibri"/>
                <a:cs typeface="Calibri"/>
                <a:sym typeface="Calibri"/>
              </a:rPr>
              <a:t>" (skip choice) to move on.</a:t>
            </a:r>
            <a:br>
              <a:rPr lang="it-IT" sz="16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292" name="Google Shape;292;p19"/>
          <p:cNvSpPr txBox="1"/>
          <p:nvPr>
            <p:ph idx="1" type="body"/>
          </p:nvPr>
        </p:nvSpPr>
        <p:spPr>
          <a:xfrm>
            <a:off x="931652" y="1825624"/>
            <a:ext cx="10422147" cy="483396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13</a:t>
            </a:r>
            <a:endParaRPr/>
          </a:p>
        </p:txBody>
      </p:sp>
      <p:sp>
        <p:nvSpPr>
          <p:cNvPr id="293" name="Google Shape;29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294" name="Google Shape;294;p19"/>
          <p:cNvPicPr preferRelativeResize="0"/>
          <p:nvPr/>
        </p:nvPicPr>
        <p:blipFill rotWithShape="1">
          <a:blip r:embed="rId3">
            <a:alphaModFix/>
          </a:blip>
          <a:srcRect b="0" l="0" r="0" t="0"/>
          <a:stretch/>
        </p:blipFill>
        <p:spPr>
          <a:xfrm>
            <a:off x="931652" y="1207711"/>
            <a:ext cx="10126334" cy="457240"/>
          </a:xfrm>
          <a:prstGeom prst="rect">
            <a:avLst/>
          </a:prstGeom>
          <a:noFill/>
          <a:ln>
            <a:noFill/>
          </a:ln>
        </p:spPr>
      </p:pic>
      <p:sp>
        <p:nvSpPr>
          <p:cNvPr id="295" name="Google Shape;295;p19"/>
          <p:cNvSpPr/>
          <p:nvPr/>
        </p:nvSpPr>
        <p:spPr>
          <a:xfrm>
            <a:off x="5377532" y="1195901"/>
            <a:ext cx="1219200" cy="2286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6" name="Google Shape;296;p19"/>
          <p:cNvPicPr preferRelativeResize="0"/>
          <p:nvPr/>
        </p:nvPicPr>
        <p:blipFill rotWithShape="1">
          <a:blip r:embed="rId4">
            <a:alphaModFix/>
          </a:blip>
          <a:srcRect b="0" l="0" r="0" t="0"/>
          <a:stretch/>
        </p:blipFill>
        <p:spPr>
          <a:xfrm>
            <a:off x="2679344" y="1763740"/>
            <a:ext cx="1219306" cy="231668"/>
          </a:xfrm>
          <a:prstGeom prst="rect">
            <a:avLst/>
          </a:prstGeom>
          <a:noFill/>
          <a:ln>
            <a:noFill/>
          </a:ln>
        </p:spPr>
      </p:pic>
      <p:sp>
        <p:nvSpPr>
          <p:cNvPr id="297" name="Google Shape;297;p19"/>
          <p:cNvSpPr/>
          <p:nvPr/>
        </p:nvSpPr>
        <p:spPr>
          <a:xfrm>
            <a:off x="923965" y="1234526"/>
            <a:ext cx="10126334" cy="4961151"/>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8" name="Google Shape;298;p19"/>
          <p:cNvPicPr preferRelativeResize="0"/>
          <p:nvPr/>
        </p:nvPicPr>
        <p:blipFill rotWithShape="1">
          <a:blip r:embed="rId5">
            <a:alphaModFix/>
          </a:blip>
          <a:srcRect b="0" l="0" r="0" t="0"/>
          <a:stretch/>
        </p:blipFill>
        <p:spPr>
          <a:xfrm>
            <a:off x="2096066" y="2057292"/>
            <a:ext cx="1219306" cy="262151"/>
          </a:xfrm>
          <a:prstGeom prst="rect">
            <a:avLst/>
          </a:prstGeom>
          <a:noFill/>
          <a:ln>
            <a:noFill/>
          </a:ln>
        </p:spPr>
      </p:pic>
      <p:pic>
        <p:nvPicPr>
          <p:cNvPr id="299" name="Google Shape;299;p19"/>
          <p:cNvPicPr preferRelativeResize="0"/>
          <p:nvPr/>
        </p:nvPicPr>
        <p:blipFill rotWithShape="1">
          <a:blip r:embed="rId6">
            <a:alphaModFix/>
          </a:blip>
          <a:srcRect b="0" l="0" r="0" t="0"/>
          <a:stretch/>
        </p:blipFill>
        <p:spPr>
          <a:xfrm>
            <a:off x="1781257" y="1953716"/>
            <a:ext cx="8411749" cy="3972479"/>
          </a:xfrm>
          <a:prstGeom prst="rect">
            <a:avLst/>
          </a:prstGeom>
          <a:noFill/>
          <a:ln>
            <a:noFill/>
          </a:ln>
        </p:spPr>
      </p:pic>
      <p:pic>
        <p:nvPicPr>
          <p:cNvPr id="300" name="Google Shape;300;p19"/>
          <p:cNvPicPr preferRelativeResize="0"/>
          <p:nvPr/>
        </p:nvPicPr>
        <p:blipFill rotWithShape="1">
          <a:blip r:embed="rId7">
            <a:alphaModFix/>
          </a:blip>
          <a:srcRect b="0" l="0" r="0" t="0"/>
          <a:stretch/>
        </p:blipFill>
        <p:spPr>
          <a:xfrm>
            <a:off x="5246511" y="1891832"/>
            <a:ext cx="5261304" cy="5303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838200" y="365125"/>
            <a:ext cx="10515600" cy="128111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00"/>
              </a:buClr>
              <a:buSzPts val="2400"/>
              <a:buFont typeface="Calibri"/>
              <a:buNone/>
            </a:pPr>
            <a:r>
              <a:rPr b="1" lang="it-IT" sz="2400">
                <a:solidFill>
                  <a:srgbClr val="000000"/>
                </a:solidFill>
              </a:rPr>
              <a:t>What is a study plan?</a:t>
            </a:r>
            <a:br>
              <a:rPr b="1" lang="it-IT" sz="2400">
                <a:solidFill>
                  <a:srgbClr val="000000"/>
                </a:solidFill>
              </a:rPr>
            </a:br>
            <a:r>
              <a:rPr b="1" lang="it-IT" sz="2400">
                <a:solidFill>
                  <a:srgbClr val="000000"/>
                </a:solidFill>
              </a:rPr>
              <a:t> </a:t>
            </a:r>
            <a:endParaRPr/>
          </a:p>
        </p:txBody>
      </p:sp>
      <p:sp>
        <p:nvSpPr>
          <p:cNvPr id="98" name="Google Shape;98;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600"/>
              <a:buNone/>
            </a:pPr>
            <a:r>
              <a:rPr lang="it-IT" sz="1600">
                <a:solidFill>
                  <a:srgbClr val="000000"/>
                </a:solidFill>
                <a:latin typeface="Calibri"/>
                <a:ea typeface="Calibri"/>
                <a:cs typeface="Calibri"/>
                <a:sym typeface="Calibri"/>
              </a:rPr>
              <a:t>A study plan is a set of compulsory educational activities, activities provided as elective extras and educational activities chosen independently by the student in accordance with the Teaching Regulations of the Course of Study.</a:t>
            </a:r>
            <a:endParaRPr/>
          </a:p>
          <a:p>
            <a:pPr indent="0" lvl="0" marL="0" rtl="0" algn="just">
              <a:lnSpc>
                <a:spcPct val="100000"/>
              </a:lnSpc>
              <a:spcBef>
                <a:spcPts val="0"/>
              </a:spcBef>
              <a:spcAft>
                <a:spcPts val="0"/>
              </a:spcAft>
              <a:buClr>
                <a:schemeClr val="dk1"/>
              </a:buClr>
              <a:buSzPts val="1600"/>
              <a:buNone/>
            </a:pPr>
            <a:r>
              <a:t/>
            </a:r>
            <a:endParaRPr sz="1600">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t/>
            </a:r>
            <a:endParaRPr sz="1600">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rPr lang="it-IT" sz="1600">
                <a:latin typeface="Calibri"/>
                <a:ea typeface="Calibri"/>
                <a:cs typeface="Calibri"/>
                <a:sym typeface="Calibri"/>
              </a:rPr>
              <a:t>                       Typically two types of plan are offered, "</a:t>
            </a:r>
            <a:r>
              <a:rPr b="1" lang="it-IT" sz="1600">
                <a:latin typeface="Calibri"/>
                <a:ea typeface="Calibri"/>
                <a:cs typeface="Calibri"/>
                <a:sym typeface="Calibri"/>
              </a:rPr>
              <a:t>da approvare</a:t>
            </a:r>
            <a:r>
              <a:rPr lang="it-IT" sz="1600">
                <a:latin typeface="Calibri"/>
                <a:ea typeface="Calibri"/>
                <a:cs typeface="Calibri"/>
                <a:sym typeface="Calibri"/>
              </a:rPr>
              <a:t>" (to be approved) and "</a:t>
            </a:r>
            <a:r>
              <a:rPr b="1" lang="it-IT" sz="1600">
                <a:latin typeface="Calibri"/>
                <a:ea typeface="Calibri"/>
                <a:cs typeface="Calibri"/>
                <a:sym typeface="Calibri"/>
              </a:rPr>
              <a:t>pre-approvato</a:t>
            </a:r>
            <a:r>
              <a:rPr lang="it-IT" sz="1600">
                <a:latin typeface="Calibri"/>
                <a:ea typeface="Calibri"/>
                <a:cs typeface="Calibri"/>
                <a:sym typeface="Calibri"/>
              </a:rPr>
              <a:t>" (pre-approved).</a:t>
            </a:r>
            <a:endParaRPr/>
          </a:p>
          <a:p>
            <a:pPr indent="0" lvl="0" marL="0" rtl="0" algn="just">
              <a:lnSpc>
                <a:spcPct val="100000"/>
              </a:lnSpc>
              <a:spcBef>
                <a:spcPts val="0"/>
              </a:spcBef>
              <a:spcAft>
                <a:spcPts val="0"/>
              </a:spcAft>
              <a:buClr>
                <a:schemeClr val="dk1"/>
              </a:buClr>
              <a:buSzPts val="1600"/>
              <a:buNone/>
            </a:pPr>
            <a:r>
              <a:t/>
            </a:r>
            <a:endParaRPr sz="1600">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rPr lang="it-IT" sz="1600">
                <a:latin typeface="Calibri"/>
                <a:ea typeface="Calibri"/>
                <a:cs typeface="Calibri"/>
                <a:sym typeface="Calibri"/>
              </a:rPr>
              <a:t>The </a:t>
            </a:r>
            <a:r>
              <a:rPr b="1" lang="it-IT" sz="1600">
                <a:latin typeface="Calibri"/>
                <a:ea typeface="Calibri"/>
                <a:cs typeface="Calibri"/>
                <a:sym typeface="Calibri"/>
              </a:rPr>
              <a:t>da approvare </a:t>
            </a:r>
            <a:r>
              <a:rPr lang="it-IT" sz="1600">
                <a:latin typeface="Calibri"/>
                <a:ea typeface="Calibri"/>
                <a:cs typeface="Calibri"/>
                <a:sym typeface="Calibri"/>
              </a:rPr>
              <a:t>plan allows you to choose classes from other Courses at the University as free-choice exams in addition to those from your Course. This type of plan, which is "proposed" after confirmation, must be approved by the Teaching Coordination Council of your Course after the submission deadline; only then will it be included in your career plan. </a:t>
            </a:r>
            <a:endParaRPr/>
          </a:p>
          <a:p>
            <a:pPr indent="0" lvl="0" marL="0" rtl="0" algn="just">
              <a:lnSpc>
                <a:spcPct val="100000"/>
              </a:lnSpc>
              <a:spcBef>
                <a:spcPts val="0"/>
              </a:spcBef>
              <a:spcAft>
                <a:spcPts val="0"/>
              </a:spcAft>
              <a:buClr>
                <a:schemeClr val="dk1"/>
              </a:buClr>
              <a:buSzPts val="1600"/>
              <a:buNone/>
            </a:pPr>
            <a:r>
              <a:t/>
            </a:r>
            <a:endParaRPr sz="1600">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rPr lang="it-IT" sz="1600">
                <a:latin typeface="Calibri"/>
                <a:ea typeface="Calibri"/>
                <a:cs typeface="Calibri"/>
                <a:sym typeface="Calibri"/>
              </a:rPr>
              <a:t>The </a:t>
            </a:r>
            <a:r>
              <a:rPr b="1" lang="it-IT" sz="1600">
                <a:latin typeface="Calibri"/>
                <a:ea typeface="Calibri"/>
                <a:cs typeface="Calibri"/>
                <a:sym typeface="Calibri"/>
              </a:rPr>
              <a:t>pre-approvato</a:t>
            </a:r>
            <a:r>
              <a:rPr lang="it-IT" sz="1600">
                <a:latin typeface="Calibri"/>
                <a:ea typeface="Calibri"/>
                <a:cs typeface="Calibri"/>
                <a:sym typeface="Calibri"/>
              </a:rPr>
              <a:t> plan allows you to include activities recommended by your Course of Study as free-choice exams. The plan is therefore automatically approved, without it needing to be reviewed after submission deadline.</a:t>
            </a:r>
            <a:endParaRPr/>
          </a:p>
          <a:p>
            <a:pPr indent="0" lvl="0" marL="0" rtl="0" algn="just">
              <a:lnSpc>
                <a:spcPct val="100000"/>
              </a:lnSpc>
              <a:spcBef>
                <a:spcPts val="0"/>
              </a:spcBef>
              <a:spcAft>
                <a:spcPts val="0"/>
              </a:spcAft>
              <a:buClr>
                <a:schemeClr val="dk1"/>
              </a:buClr>
              <a:buSzPts val="1600"/>
              <a:buNone/>
            </a:pPr>
            <a:r>
              <a:t/>
            </a:r>
            <a:endParaRPr sz="1600">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t/>
            </a:r>
            <a:endParaRPr sz="1600">
              <a:solidFill>
                <a:srgbClr val="000000"/>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a:p>
        </p:txBody>
      </p:sp>
      <p:sp>
        <p:nvSpPr>
          <p:cNvPr id="99" name="Google Shape;99;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00" name="Google Shape;100;p2"/>
          <p:cNvPicPr preferRelativeResize="0"/>
          <p:nvPr/>
        </p:nvPicPr>
        <p:blipFill rotWithShape="1">
          <a:blip r:embed="rId3">
            <a:alphaModFix/>
          </a:blip>
          <a:srcRect b="0" l="0" r="0" t="0"/>
          <a:stretch/>
        </p:blipFill>
        <p:spPr>
          <a:xfrm>
            <a:off x="7863152" y="249375"/>
            <a:ext cx="1494895" cy="1227908"/>
          </a:xfrm>
          <a:prstGeom prst="rect">
            <a:avLst/>
          </a:prstGeom>
          <a:noFill/>
          <a:ln>
            <a:noFill/>
          </a:ln>
        </p:spPr>
      </p:pic>
      <p:pic>
        <p:nvPicPr>
          <p:cNvPr id="101" name="Google Shape;101;p2"/>
          <p:cNvPicPr preferRelativeResize="0"/>
          <p:nvPr/>
        </p:nvPicPr>
        <p:blipFill rotWithShape="1">
          <a:blip r:embed="rId4">
            <a:alphaModFix/>
          </a:blip>
          <a:srcRect b="0" l="0" r="0" t="0"/>
          <a:stretch/>
        </p:blipFill>
        <p:spPr>
          <a:xfrm>
            <a:off x="940526" y="2329519"/>
            <a:ext cx="957943" cy="83169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0"/>
          <p:cNvSpPr txBox="1"/>
          <p:nvPr>
            <p:ph type="title"/>
          </p:nvPr>
        </p:nvSpPr>
        <p:spPr>
          <a:xfrm>
            <a:off x="838200" y="365126"/>
            <a:ext cx="10515600" cy="85684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it-IT" sz="3200"/>
              <a:t>Additional Language Skills</a:t>
            </a:r>
            <a:endParaRPr/>
          </a:p>
        </p:txBody>
      </p:sp>
      <p:sp>
        <p:nvSpPr>
          <p:cNvPr id="306" name="Google Shape;306;p20"/>
          <p:cNvSpPr txBox="1"/>
          <p:nvPr>
            <p:ph idx="1" type="body"/>
          </p:nvPr>
        </p:nvSpPr>
        <p:spPr>
          <a:xfrm>
            <a:off x="522317" y="1221972"/>
            <a:ext cx="10515600" cy="5220392"/>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00000"/>
              </a:lnSpc>
              <a:spcBef>
                <a:spcPts val="0"/>
              </a:spcBef>
              <a:spcAft>
                <a:spcPts val="0"/>
              </a:spcAft>
              <a:buClr>
                <a:schemeClr val="dk1"/>
              </a:buClr>
              <a:buSzPct val="100000"/>
              <a:buNone/>
            </a:pPr>
            <a:r>
              <a:rPr lang="it-IT" sz="1600">
                <a:latin typeface="Calibri"/>
                <a:ea typeface="Calibri"/>
                <a:cs typeface="Calibri"/>
                <a:sym typeface="Calibri"/>
              </a:rPr>
              <a:t>3 "additional language skill" credits are acquired according to the procedures set out below.</a:t>
            </a:r>
            <a:endParaRPr/>
          </a:p>
          <a:p>
            <a:pPr indent="0" lvl="0" marL="0" rtl="0" algn="l">
              <a:lnSpc>
                <a:spcPct val="100000"/>
              </a:lnSpc>
              <a:spcBef>
                <a:spcPts val="1000"/>
              </a:spcBef>
              <a:spcAft>
                <a:spcPts val="0"/>
              </a:spcAft>
              <a:buClr>
                <a:schemeClr val="dk1"/>
              </a:buClr>
              <a:buSzPct val="100000"/>
              <a:buNone/>
            </a:pPr>
            <a:r>
              <a:rPr b="1" lang="it-IT" sz="1600" u="sng">
                <a:latin typeface="Calibri"/>
                <a:ea typeface="Calibri"/>
                <a:cs typeface="Calibri"/>
                <a:sym typeface="Calibri"/>
              </a:rPr>
              <a:t>Italian Students</a:t>
            </a:r>
            <a:r>
              <a:rPr b="1" lang="it-IT" sz="1600">
                <a:latin typeface="Calibri"/>
                <a:ea typeface="Calibri"/>
                <a:cs typeface="Calibri"/>
                <a:sym typeface="Calibri"/>
              </a:rPr>
              <a:t>: </a:t>
            </a:r>
            <a:endParaRPr/>
          </a:p>
          <a:p>
            <a:pPr indent="-228600" lvl="0" marL="228600" rtl="0" algn="l">
              <a:lnSpc>
                <a:spcPct val="110000"/>
              </a:lnSpc>
              <a:spcBef>
                <a:spcPts val="1000"/>
              </a:spcBef>
              <a:spcAft>
                <a:spcPts val="0"/>
              </a:spcAft>
              <a:buClr>
                <a:schemeClr val="dk1"/>
              </a:buClr>
              <a:buSzPct val="100000"/>
              <a:buFont typeface="Calibri"/>
              <a:buChar char="-"/>
            </a:pPr>
            <a:r>
              <a:rPr lang="it-IT" sz="1600">
                <a:latin typeface="Calibri"/>
                <a:ea typeface="Calibri"/>
                <a:cs typeface="Calibri"/>
                <a:sym typeface="Calibri"/>
              </a:rPr>
              <a:t>Passing a </a:t>
            </a:r>
            <a:r>
              <a:rPr b="1" lang="it-IT" sz="1600">
                <a:latin typeface="Calibri"/>
                <a:ea typeface="Calibri"/>
                <a:cs typeface="Calibri"/>
                <a:sym typeface="Calibri"/>
              </a:rPr>
              <a:t>B2 level</a:t>
            </a:r>
            <a:r>
              <a:rPr lang="it-IT" sz="1600">
                <a:latin typeface="Calibri"/>
                <a:ea typeface="Calibri"/>
                <a:cs typeface="Calibri"/>
                <a:sym typeface="Calibri"/>
              </a:rPr>
              <a:t> University foreign language assessment, in a language other than English, choosing from </a:t>
            </a:r>
            <a:r>
              <a:rPr b="1" lang="it-IT" sz="1600">
                <a:latin typeface="Calibri"/>
                <a:ea typeface="Calibri"/>
                <a:cs typeface="Calibri"/>
                <a:sym typeface="Calibri"/>
              </a:rPr>
              <a:t>FRENCH, SPANISH</a:t>
            </a:r>
            <a:r>
              <a:rPr lang="it-IT" sz="1600">
                <a:latin typeface="Calibri"/>
                <a:ea typeface="Calibri"/>
                <a:cs typeface="Calibri"/>
                <a:sym typeface="Calibri"/>
              </a:rPr>
              <a:t> or </a:t>
            </a:r>
            <a:r>
              <a:rPr b="1" lang="it-IT" sz="1600">
                <a:latin typeface="Calibri"/>
                <a:ea typeface="Calibri"/>
                <a:cs typeface="Calibri"/>
                <a:sym typeface="Calibri"/>
              </a:rPr>
              <a:t>GERMAN </a:t>
            </a:r>
            <a:endParaRPr/>
          </a:p>
          <a:p>
            <a:pPr indent="0" lvl="0" marL="0" rtl="0" algn="l">
              <a:lnSpc>
                <a:spcPct val="60000"/>
              </a:lnSpc>
              <a:spcBef>
                <a:spcPts val="1000"/>
              </a:spcBef>
              <a:spcAft>
                <a:spcPts val="0"/>
              </a:spcAft>
              <a:buClr>
                <a:schemeClr val="dk1"/>
              </a:buClr>
              <a:buSzPct val="100000"/>
              <a:buNone/>
            </a:pPr>
            <a:r>
              <a:rPr lang="it-IT" sz="1600">
                <a:latin typeface="Calibri"/>
                <a:ea typeface="Calibri"/>
                <a:cs typeface="Calibri"/>
                <a:sym typeface="Calibri"/>
              </a:rPr>
              <a:t>or </a:t>
            </a:r>
            <a:endParaRPr/>
          </a:p>
          <a:p>
            <a:pPr indent="-228600" lvl="0" marL="228600" rtl="0" algn="l">
              <a:lnSpc>
                <a:spcPct val="60000"/>
              </a:lnSpc>
              <a:spcBef>
                <a:spcPts val="1000"/>
              </a:spcBef>
              <a:spcAft>
                <a:spcPts val="0"/>
              </a:spcAft>
              <a:buClr>
                <a:schemeClr val="dk1"/>
              </a:buClr>
              <a:buSzPct val="100000"/>
              <a:buFont typeface="Calibri"/>
              <a:buChar char="-"/>
            </a:pPr>
            <a:r>
              <a:rPr lang="it-IT" sz="1600">
                <a:latin typeface="Calibri"/>
                <a:ea typeface="Calibri"/>
                <a:cs typeface="Calibri"/>
                <a:sym typeface="Calibri"/>
              </a:rPr>
              <a:t>passing a </a:t>
            </a:r>
            <a:r>
              <a:rPr b="1" lang="it-IT" sz="1600">
                <a:latin typeface="Calibri"/>
                <a:ea typeface="Calibri"/>
                <a:cs typeface="Calibri"/>
                <a:sym typeface="Calibri"/>
              </a:rPr>
              <a:t>C1 level</a:t>
            </a:r>
            <a:r>
              <a:rPr lang="it-IT" sz="1600">
                <a:latin typeface="Calibri"/>
                <a:ea typeface="Calibri"/>
                <a:cs typeface="Calibri"/>
                <a:sym typeface="Calibri"/>
              </a:rPr>
              <a:t> University language assessment in </a:t>
            </a:r>
            <a:r>
              <a:rPr b="1" lang="it-IT" sz="1600">
                <a:latin typeface="Calibri"/>
                <a:ea typeface="Calibri"/>
                <a:cs typeface="Calibri"/>
                <a:sym typeface="Calibri"/>
              </a:rPr>
              <a:t>ENGLISH</a:t>
            </a:r>
            <a:endParaRPr/>
          </a:p>
          <a:p>
            <a:pPr indent="0" lvl="0" marL="0" rtl="0" algn="l">
              <a:lnSpc>
                <a:spcPct val="60000"/>
              </a:lnSpc>
              <a:spcBef>
                <a:spcPts val="1000"/>
              </a:spcBef>
              <a:spcAft>
                <a:spcPts val="0"/>
              </a:spcAft>
              <a:buClr>
                <a:schemeClr val="dk1"/>
              </a:buClr>
              <a:buSzPct val="100000"/>
              <a:buNone/>
            </a:pPr>
            <a:r>
              <a:rPr lang="it-IT" sz="1600">
                <a:latin typeface="Calibri"/>
                <a:ea typeface="Calibri"/>
                <a:cs typeface="Calibri"/>
                <a:sym typeface="Calibri"/>
              </a:rPr>
              <a:t>or </a:t>
            </a:r>
            <a:endParaRPr/>
          </a:p>
          <a:p>
            <a:pPr indent="-228600" lvl="0" marL="228600" rtl="0" algn="l">
              <a:lnSpc>
                <a:spcPct val="60000"/>
              </a:lnSpc>
              <a:spcBef>
                <a:spcPts val="1000"/>
              </a:spcBef>
              <a:spcAft>
                <a:spcPts val="0"/>
              </a:spcAft>
              <a:buClr>
                <a:schemeClr val="dk1"/>
              </a:buClr>
              <a:buSzPct val="100000"/>
              <a:buFont typeface="Calibri"/>
              <a:buChar char="-"/>
            </a:pPr>
            <a:r>
              <a:rPr lang="it-IT" sz="1600">
                <a:latin typeface="Calibri"/>
                <a:ea typeface="Calibri"/>
                <a:cs typeface="Calibri"/>
                <a:sym typeface="Calibri"/>
              </a:rPr>
              <a:t>attending a </a:t>
            </a:r>
            <a:r>
              <a:rPr b="1" lang="it-IT" sz="1600">
                <a:latin typeface="Calibri"/>
                <a:ea typeface="Calibri"/>
                <a:cs typeface="Calibri"/>
                <a:sym typeface="Calibri"/>
              </a:rPr>
              <a:t>Scientific English Workshop. </a:t>
            </a:r>
            <a:r>
              <a:rPr lang="it-IT" sz="1600">
                <a:latin typeface="Calibri"/>
                <a:ea typeface="Calibri"/>
                <a:cs typeface="Calibri"/>
                <a:sym typeface="Calibri"/>
              </a:rPr>
              <a:t>Assessment results will be given as "approved/not approved"</a:t>
            </a:r>
            <a:endParaRPr sz="1600">
              <a:latin typeface="Calibri"/>
              <a:ea typeface="Calibri"/>
              <a:cs typeface="Calibri"/>
              <a:sym typeface="Calibri"/>
            </a:endParaRPr>
          </a:p>
          <a:p>
            <a:pPr indent="0" lvl="0" marL="0" rtl="0" algn="l">
              <a:lnSpc>
                <a:spcPct val="60000"/>
              </a:lnSpc>
              <a:spcBef>
                <a:spcPts val="1000"/>
              </a:spcBef>
              <a:spcAft>
                <a:spcPts val="0"/>
              </a:spcAft>
              <a:buClr>
                <a:schemeClr val="dk1"/>
              </a:buClr>
              <a:buSzPct val="100000"/>
              <a:buNone/>
            </a:pPr>
            <a:r>
              <a:rPr lang="it-IT" sz="1600">
                <a:latin typeface="Calibri"/>
                <a:ea typeface="Calibri"/>
                <a:cs typeface="Calibri"/>
                <a:sym typeface="Calibri"/>
              </a:rPr>
              <a:t>or </a:t>
            </a:r>
            <a:endParaRPr/>
          </a:p>
          <a:p>
            <a:pPr indent="0" lvl="0" marL="0" rtl="0" algn="l">
              <a:lnSpc>
                <a:spcPct val="110000"/>
              </a:lnSpc>
              <a:spcBef>
                <a:spcPts val="1000"/>
              </a:spcBef>
              <a:spcAft>
                <a:spcPts val="0"/>
              </a:spcAft>
              <a:buClr>
                <a:schemeClr val="dk1"/>
              </a:buClr>
              <a:buSzPct val="100000"/>
              <a:buNone/>
            </a:pPr>
            <a:r>
              <a:rPr lang="it-IT" sz="1600">
                <a:latin typeface="Calibri"/>
                <a:ea typeface="Calibri"/>
                <a:cs typeface="Calibri"/>
                <a:sym typeface="Calibri"/>
              </a:rPr>
              <a:t>-	attending one or more of the University's cross-discipline activities recognised by the CCD for a total of at least 3 credits, aiming to acquire additional language skills, sign language (linguaggio dei segni) in particular.</a:t>
            </a:r>
            <a:endParaRPr/>
          </a:p>
          <a:p>
            <a:pPr indent="0" lvl="0" marL="0" rtl="0" algn="l">
              <a:lnSpc>
                <a:spcPct val="110000"/>
              </a:lnSpc>
              <a:spcBef>
                <a:spcPts val="1000"/>
              </a:spcBef>
              <a:spcAft>
                <a:spcPts val="0"/>
              </a:spcAft>
              <a:buClr>
                <a:schemeClr val="dk1"/>
              </a:buClr>
              <a:buSzPct val="100000"/>
              <a:buNone/>
            </a:pPr>
            <a:r>
              <a:rPr lang="it-IT" sz="1600">
                <a:latin typeface="Calibri"/>
                <a:ea typeface="Calibri"/>
                <a:cs typeface="Calibri"/>
                <a:sym typeface="Calibri"/>
              </a:rPr>
              <a:t>Where Italian students already hold certificates issued by the University or by bodies accredited by the University attesting to language skills at a level equal to or higher than B2 for French, Spanish or German, or equal to or higher than C1 for English, will be exempt from the assessment and awarded the required credits</a:t>
            </a:r>
            <a:endParaRPr/>
          </a:p>
          <a:p>
            <a:pPr indent="0" lvl="0" marL="0" rtl="0" algn="l">
              <a:lnSpc>
                <a:spcPct val="100000"/>
              </a:lnSpc>
              <a:spcBef>
                <a:spcPts val="1000"/>
              </a:spcBef>
              <a:spcAft>
                <a:spcPts val="0"/>
              </a:spcAft>
              <a:buClr>
                <a:schemeClr val="dk1"/>
              </a:buClr>
              <a:buSzPct val="100000"/>
              <a:buNone/>
            </a:pPr>
            <a:r>
              <a:rPr b="1" lang="it-IT" sz="1600" u="sng">
                <a:latin typeface="Calibri"/>
                <a:ea typeface="Calibri"/>
                <a:cs typeface="Calibri"/>
                <a:sym typeface="Calibri"/>
              </a:rPr>
              <a:t>Foreign Students</a:t>
            </a:r>
            <a:r>
              <a:rPr lang="it-IT" sz="1600" u="sng">
                <a:latin typeface="Calibri"/>
                <a:ea typeface="Calibri"/>
                <a:cs typeface="Calibri"/>
                <a:sym typeface="Calibri"/>
              </a:rPr>
              <a:t>: </a:t>
            </a:r>
            <a:endParaRPr/>
          </a:p>
          <a:p>
            <a:pPr indent="0" lvl="0" marL="0" rtl="0" algn="l">
              <a:lnSpc>
                <a:spcPct val="100000"/>
              </a:lnSpc>
              <a:spcBef>
                <a:spcPts val="1000"/>
              </a:spcBef>
              <a:spcAft>
                <a:spcPts val="0"/>
              </a:spcAft>
              <a:buClr>
                <a:schemeClr val="dk1"/>
              </a:buClr>
              <a:buSzPct val="100000"/>
              <a:buNone/>
            </a:pPr>
            <a:r>
              <a:rPr lang="it-IT" sz="1600">
                <a:latin typeface="Calibri"/>
                <a:ea typeface="Calibri"/>
                <a:cs typeface="Calibri"/>
                <a:sym typeface="Calibri"/>
              </a:rPr>
              <a:t>- passing an </a:t>
            </a:r>
            <a:r>
              <a:rPr b="1" lang="it-IT" sz="1600">
                <a:latin typeface="Calibri"/>
                <a:ea typeface="Calibri"/>
                <a:cs typeface="Calibri"/>
                <a:sym typeface="Calibri"/>
              </a:rPr>
              <a:t>A2 level</a:t>
            </a:r>
            <a:r>
              <a:rPr lang="it-IT" sz="1600">
                <a:latin typeface="Calibri"/>
                <a:ea typeface="Calibri"/>
                <a:cs typeface="Calibri"/>
                <a:sym typeface="Calibri"/>
              </a:rPr>
              <a:t> University language assessment in </a:t>
            </a:r>
            <a:r>
              <a:rPr b="1" lang="it-IT" sz="1600">
                <a:latin typeface="Calibri"/>
                <a:ea typeface="Calibri"/>
                <a:cs typeface="Calibri"/>
                <a:sym typeface="Calibri"/>
              </a:rPr>
              <a:t>ITALIAN</a:t>
            </a:r>
            <a:r>
              <a:rPr lang="it-IT" sz="1600">
                <a:latin typeface="Calibri"/>
                <a:ea typeface="Calibri"/>
                <a:cs typeface="Calibri"/>
                <a:sym typeface="Calibri"/>
              </a:rPr>
              <a:t>. Students who already hold certificates issued by the University or by bodies accredited by the University attesting to their language skills, with a level equal to or higher than level A2, will be exempt from the assessment and awarded the required credits.</a:t>
            </a:r>
            <a:endParaRPr/>
          </a:p>
          <a:p>
            <a:pPr indent="0" lvl="0" marL="0" rtl="0" algn="l">
              <a:lnSpc>
                <a:spcPct val="100000"/>
              </a:lnSpc>
              <a:spcBef>
                <a:spcPts val="1000"/>
              </a:spcBef>
              <a:spcAft>
                <a:spcPts val="0"/>
              </a:spcAft>
              <a:buClr>
                <a:schemeClr val="dk1"/>
              </a:buClr>
              <a:buSzPct val="100000"/>
              <a:buNone/>
            </a:pPr>
            <a:r>
              <a:t/>
            </a:r>
            <a:endParaRPr sz="1600">
              <a:latin typeface="Calibri"/>
              <a:ea typeface="Calibri"/>
              <a:cs typeface="Calibri"/>
              <a:sym typeface="Calibri"/>
            </a:endParaRPr>
          </a:p>
        </p:txBody>
      </p:sp>
      <p:sp>
        <p:nvSpPr>
          <p:cNvPr id="307" name="Google Shape;30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1"/>
          <p:cNvSpPr txBox="1"/>
          <p:nvPr>
            <p:ph type="title"/>
          </p:nvPr>
        </p:nvSpPr>
        <p:spPr>
          <a:xfrm>
            <a:off x="767222" y="-205405"/>
            <a:ext cx="10751006" cy="121131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r>
              <a:rPr lang="it-IT" sz="1600">
                <a:latin typeface="Calibri"/>
                <a:ea typeface="Calibri"/>
                <a:cs typeface="Calibri"/>
                <a:sym typeface="Calibri"/>
              </a:rPr>
              <a:t>The following section allows you to include the 3-credit additional language skills activity to your study plan in the </a:t>
            </a:r>
            <a:r>
              <a:rPr b="1" lang="it-IT" sz="1600">
                <a:latin typeface="Calibri"/>
                <a:ea typeface="Calibri"/>
                <a:cs typeface="Calibri"/>
                <a:sym typeface="Calibri"/>
              </a:rPr>
              <a:t>second year </a:t>
            </a:r>
            <a:r>
              <a:rPr lang="it-IT" sz="1600">
                <a:latin typeface="Calibri"/>
                <a:ea typeface="Calibri"/>
                <a:cs typeface="Calibri"/>
                <a:sym typeface="Calibri"/>
              </a:rPr>
              <a:t>(figure 14).</a:t>
            </a:r>
            <a:br>
              <a:rPr lang="it-IT" sz="1600">
                <a:latin typeface="Calibri"/>
                <a:ea typeface="Calibri"/>
                <a:cs typeface="Calibri"/>
                <a:sym typeface="Calibri"/>
              </a:rPr>
            </a:br>
            <a:r>
              <a:rPr lang="it-IT" sz="1600">
                <a:latin typeface="Calibri"/>
                <a:ea typeface="Calibri"/>
                <a:cs typeface="Calibri"/>
                <a:sym typeface="Calibri"/>
              </a:rPr>
              <a:t>Click "Regola succ." to continue.</a:t>
            </a:r>
            <a:endParaRPr/>
          </a:p>
        </p:txBody>
      </p:sp>
      <p:sp>
        <p:nvSpPr>
          <p:cNvPr id="313" name="Google Shape;313;p21"/>
          <p:cNvSpPr txBox="1"/>
          <p:nvPr>
            <p:ph idx="1" type="body"/>
          </p:nvPr>
        </p:nvSpPr>
        <p:spPr>
          <a:xfrm>
            <a:off x="931652" y="1825624"/>
            <a:ext cx="10422147" cy="483396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14</a:t>
            </a:r>
            <a:endParaRPr/>
          </a:p>
        </p:txBody>
      </p:sp>
      <p:sp>
        <p:nvSpPr>
          <p:cNvPr id="314" name="Google Shape;31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315" name="Google Shape;315;p21"/>
          <p:cNvPicPr preferRelativeResize="0"/>
          <p:nvPr/>
        </p:nvPicPr>
        <p:blipFill rotWithShape="1">
          <a:blip r:embed="rId3">
            <a:alphaModFix/>
          </a:blip>
          <a:srcRect b="0" l="0" r="0" t="0"/>
          <a:stretch/>
        </p:blipFill>
        <p:spPr>
          <a:xfrm>
            <a:off x="931652" y="1226164"/>
            <a:ext cx="10126334" cy="457240"/>
          </a:xfrm>
          <a:prstGeom prst="rect">
            <a:avLst/>
          </a:prstGeom>
          <a:noFill/>
          <a:ln>
            <a:noFill/>
          </a:ln>
        </p:spPr>
      </p:pic>
      <p:sp>
        <p:nvSpPr>
          <p:cNvPr id="316" name="Google Shape;316;p21"/>
          <p:cNvSpPr/>
          <p:nvPr/>
        </p:nvSpPr>
        <p:spPr>
          <a:xfrm>
            <a:off x="5385219" y="1234526"/>
            <a:ext cx="1219200" cy="2286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7" name="Google Shape;317;p21"/>
          <p:cNvPicPr preferRelativeResize="0"/>
          <p:nvPr/>
        </p:nvPicPr>
        <p:blipFill rotWithShape="1">
          <a:blip r:embed="rId4">
            <a:alphaModFix/>
          </a:blip>
          <a:srcRect b="0" l="0" r="0" t="0"/>
          <a:stretch/>
        </p:blipFill>
        <p:spPr>
          <a:xfrm>
            <a:off x="2679344" y="1763740"/>
            <a:ext cx="1219306" cy="231668"/>
          </a:xfrm>
          <a:prstGeom prst="rect">
            <a:avLst/>
          </a:prstGeom>
          <a:noFill/>
          <a:ln>
            <a:noFill/>
          </a:ln>
        </p:spPr>
      </p:pic>
      <p:sp>
        <p:nvSpPr>
          <p:cNvPr id="318" name="Google Shape;318;p21"/>
          <p:cNvSpPr/>
          <p:nvPr/>
        </p:nvSpPr>
        <p:spPr>
          <a:xfrm>
            <a:off x="923965" y="1234526"/>
            <a:ext cx="10126334" cy="4961151"/>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Ritaglio schermata" id="319" name="Google Shape;319;p21"/>
          <p:cNvPicPr preferRelativeResize="0"/>
          <p:nvPr/>
        </p:nvPicPr>
        <p:blipFill rotWithShape="1">
          <a:blip r:embed="rId5">
            <a:alphaModFix/>
          </a:blip>
          <a:srcRect b="0" l="0" r="0" t="0"/>
          <a:stretch/>
        </p:blipFill>
        <p:spPr>
          <a:xfrm>
            <a:off x="1315424" y="1876641"/>
            <a:ext cx="8364117" cy="402011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2"/>
          <p:cNvSpPr txBox="1"/>
          <p:nvPr>
            <p:ph idx="1" type="body"/>
          </p:nvPr>
        </p:nvSpPr>
        <p:spPr>
          <a:xfrm>
            <a:off x="838200" y="1207698"/>
            <a:ext cx="10515600" cy="496926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000000"/>
              </a:buClr>
              <a:buSzPts val="3200"/>
              <a:buNone/>
            </a:pPr>
            <a:r>
              <a:rPr lang="it-IT" sz="3200">
                <a:solidFill>
                  <a:srgbClr val="000000"/>
                </a:solidFill>
                <a:latin typeface="Calibri"/>
                <a:ea typeface="Calibri"/>
                <a:cs typeface="Calibri"/>
                <a:sym typeface="Calibri"/>
              </a:rPr>
              <a:t>FREE-CHOICE ACTIVITIES</a:t>
            </a:r>
            <a:endParaRPr/>
          </a:p>
          <a:p>
            <a:pPr indent="0" lvl="0" marL="0" rtl="0" algn="just">
              <a:lnSpc>
                <a:spcPct val="90000"/>
              </a:lnSpc>
              <a:spcBef>
                <a:spcPts val="1000"/>
              </a:spcBef>
              <a:spcAft>
                <a:spcPts val="0"/>
              </a:spcAft>
              <a:buClr>
                <a:schemeClr val="dk1"/>
              </a:buClr>
              <a:buSzPts val="2200"/>
              <a:buNone/>
            </a:pPr>
            <a:r>
              <a:t/>
            </a:r>
            <a:endParaRPr sz="2200">
              <a:latin typeface="Calibri"/>
              <a:ea typeface="Calibri"/>
              <a:cs typeface="Calibri"/>
              <a:sym typeface="Calibri"/>
            </a:endParaRPr>
          </a:p>
          <a:p>
            <a:pPr indent="0" lvl="0" marL="0" rtl="0" algn="just">
              <a:lnSpc>
                <a:spcPct val="90000"/>
              </a:lnSpc>
              <a:spcBef>
                <a:spcPts val="1000"/>
              </a:spcBef>
              <a:spcAft>
                <a:spcPts val="0"/>
              </a:spcAft>
              <a:buClr>
                <a:schemeClr val="dk1"/>
              </a:buClr>
              <a:buSzPts val="2200"/>
              <a:buNone/>
            </a:pPr>
            <a:r>
              <a:rPr lang="it-IT" sz="2200">
                <a:latin typeface="Calibri"/>
                <a:ea typeface="Calibri"/>
                <a:cs typeface="Calibri"/>
                <a:sym typeface="Calibri"/>
              </a:rPr>
              <a:t>Over the next sections, starting with the exams taken during ERASMUS (fig. 12), you are asked to choose the modules offered by your Course and/or other University Master's Degree Courses to obtain </a:t>
            </a:r>
            <a:r>
              <a:rPr b="1" lang="it-IT" sz="2200">
                <a:latin typeface="Calibri"/>
                <a:ea typeface="Calibri"/>
                <a:cs typeface="Calibri"/>
                <a:sym typeface="Calibri"/>
              </a:rPr>
              <a:t>free-choice credits</a:t>
            </a:r>
            <a:r>
              <a:rPr lang="it-IT" sz="2200">
                <a:latin typeface="Calibri"/>
                <a:ea typeface="Calibri"/>
                <a:cs typeface="Calibri"/>
                <a:sym typeface="Calibri"/>
              </a:rPr>
              <a:t>, as provided for by the Teaching Regulations of the Course, for a total of </a:t>
            </a:r>
            <a:r>
              <a:rPr b="1" lang="it-IT" sz="2200">
                <a:latin typeface="Calibri"/>
                <a:ea typeface="Calibri"/>
                <a:cs typeface="Calibri"/>
                <a:sym typeface="Calibri"/>
              </a:rPr>
              <a:t>12 credits</a:t>
            </a:r>
            <a:r>
              <a:rPr lang="it-IT" sz="2200">
                <a:latin typeface="Calibri"/>
                <a:ea typeface="Calibri"/>
                <a:cs typeface="Calibri"/>
                <a:sym typeface="Calibri"/>
              </a:rPr>
              <a:t>. </a:t>
            </a:r>
            <a:endParaRPr/>
          </a:p>
          <a:p>
            <a:pPr indent="0" lvl="0" marL="0" rtl="0" algn="just">
              <a:lnSpc>
                <a:spcPct val="90000"/>
              </a:lnSpc>
              <a:spcBef>
                <a:spcPts val="1000"/>
              </a:spcBef>
              <a:spcAft>
                <a:spcPts val="0"/>
              </a:spcAft>
              <a:buClr>
                <a:schemeClr val="dk1"/>
              </a:buClr>
              <a:buSzPts val="2200"/>
              <a:buNone/>
            </a:pPr>
            <a:r>
              <a:rPr lang="it-IT" sz="2200">
                <a:latin typeface="Calibri"/>
                <a:ea typeface="Calibri"/>
                <a:cs typeface="Calibri"/>
                <a:sym typeface="Calibri"/>
              </a:rPr>
              <a:t> </a:t>
            </a:r>
            <a:endParaRPr/>
          </a:p>
          <a:p>
            <a:pPr indent="0" lvl="0" marL="0" rtl="0" algn="just">
              <a:lnSpc>
                <a:spcPct val="90000"/>
              </a:lnSpc>
              <a:spcBef>
                <a:spcPts val="1000"/>
              </a:spcBef>
              <a:spcAft>
                <a:spcPts val="0"/>
              </a:spcAft>
              <a:buClr>
                <a:schemeClr val="dk1"/>
              </a:buClr>
              <a:buSzPts val="2200"/>
              <a:buNone/>
            </a:pPr>
            <a:r>
              <a:rPr b="1" lang="it-IT" sz="2200">
                <a:latin typeface="Calibri"/>
                <a:ea typeface="Calibri"/>
                <a:cs typeface="Calibri"/>
                <a:sym typeface="Calibri"/>
              </a:rPr>
              <a:t>NOTE</a:t>
            </a:r>
            <a:r>
              <a:rPr lang="it-IT" sz="2200">
                <a:latin typeface="Calibri"/>
                <a:ea typeface="Calibri"/>
                <a:cs typeface="Calibri"/>
                <a:sym typeface="Calibri"/>
              </a:rPr>
              <a:t>: if you select free-choice courses with a sum of 12 credits, e.g., two 6-credit exams, you cannot gain further credits. However, if you select exams with credits exceeding 12, for instance a 6-credit exam and an 8-credit one, you may "exceed" the 12-credit limit, up to 16 credits maximum.</a:t>
            </a:r>
            <a:endParaRPr/>
          </a:p>
          <a:p>
            <a:pPr indent="0" lvl="0" marL="0" rtl="0" algn="just">
              <a:lnSpc>
                <a:spcPct val="90000"/>
              </a:lnSpc>
              <a:spcBef>
                <a:spcPts val="1000"/>
              </a:spcBef>
              <a:spcAft>
                <a:spcPts val="0"/>
              </a:spcAft>
              <a:buClr>
                <a:schemeClr val="dk1"/>
              </a:buClr>
              <a:buSzPts val="2600"/>
              <a:buNone/>
            </a:pPr>
            <a:r>
              <a:rPr lang="it-IT" sz="2600">
                <a:latin typeface="Calibri"/>
                <a:ea typeface="Calibri"/>
                <a:cs typeface="Calibri"/>
                <a:sym typeface="Calibri"/>
              </a:rPr>
              <a:t> </a:t>
            </a:r>
            <a:endParaRPr/>
          </a:p>
          <a:p>
            <a:pPr indent="0" lvl="0" marL="0" rtl="0" algn="l">
              <a:lnSpc>
                <a:spcPct val="90000"/>
              </a:lnSpc>
              <a:spcBef>
                <a:spcPts val="1000"/>
              </a:spcBef>
              <a:spcAft>
                <a:spcPts val="0"/>
              </a:spcAft>
              <a:buClr>
                <a:schemeClr val="dk1"/>
              </a:buClr>
              <a:buSzPts val="2800"/>
              <a:buNone/>
            </a:pPr>
            <a:r>
              <a:t/>
            </a:r>
            <a:endParaRPr>
              <a:latin typeface="Calibri"/>
              <a:ea typeface="Calibri"/>
              <a:cs typeface="Calibri"/>
              <a:sym typeface="Calibri"/>
            </a:endParaRPr>
          </a:p>
        </p:txBody>
      </p:sp>
      <p:sp>
        <p:nvSpPr>
          <p:cNvPr id="325" name="Google Shape;325;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20e2addb03e_0_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it-IT"/>
              <a:t>‹#›</a:t>
            </a:fld>
            <a:endParaRPr/>
          </a:p>
        </p:txBody>
      </p:sp>
      <p:pic>
        <p:nvPicPr>
          <p:cNvPr id="332" name="Google Shape;332;g20e2addb03e_0_0"/>
          <p:cNvPicPr preferRelativeResize="0"/>
          <p:nvPr/>
        </p:nvPicPr>
        <p:blipFill rotWithShape="1">
          <a:blip r:embed="rId3">
            <a:alphaModFix/>
          </a:blip>
          <a:srcRect b="0" l="0" r="0" t="0"/>
          <a:stretch/>
        </p:blipFill>
        <p:spPr>
          <a:xfrm>
            <a:off x="590900" y="556725"/>
            <a:ext cx="4449450" cy="2456700"/>
          </a:xfrm>
          <a:prstGeom prst="rect">
            <a:avLst/>
          </a:prstGeom>
          <a:noFill/>
          <a:ln cap="flat" cmpd="sng" w="12700">
            <a:solidFill>
              <a:schemeClr val="dk1"/>
            </a:solidFill>
            <a:prstDash val="solid"/>
            <a:round/>
            <a:headEnd len="sm" w="sm" type="none"/>
            <a:tailEnd len="sm" w="sm" type="none"/>
          </a:ln>
        </p:spPr>
      </p:pic>
      <p:sp>
        <p:nvSpPr>
          <p:cNvPr id="333" name="Google Shape;333;g20e2addb03e_0_0"/>
          <p:cNvSpPr txBox="1"/>
          <p:nvPr/>
        </p:nvSpPr>
        <p:spPr>
          <a:xfrm>
            <a:off x="734150" y="267650"/>
            <a:ext cx="9783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334" name="Google Shape;334;g20e2addb03e_0_0"/>
          <p:cNvPicPr preferRelativeResize="0"/>
          <p:nvPr/>
        </p:nvPicPr>
        <p:blipFill rotWithShape="1">
          <a:blip r:embed="rId4">
            <a:alphaModFix/>
          </a:blip>
          <a:srcRect b="0" l="0" r="0" t="0"/>
          <a:stretch/>
        </p:blipFill>
        <p:spPr>
          <a:xfrm>
            <a:off x="5999875" y="2853025"/>
            <a:ext cx="5210624" cy="1651325"/>
          </a:xfrm>
          <a:prstGeom prst="rect">
            <a:avLst/>
          </a:prstGeom>
          <a:noFill/>
          <a:ln cap="flat" cmpd="sng" w="19050">
            <a:solidFill>
              <a:schemeClr val="dk1"/>
            </a:solidFill>
            <a:prstDash val="solid"/>
            <a:round/>
            <a:headEnd len="sm" w="sm" type="none"/>
            <a:tailEnd len="sm" w="sm" type="none"/>
          </a:ln>
        </p:spPr>
      </p:pic>
      <p:pic>
        <p:nvPicPr>
          <p:cNvPr id="335" name="Google Shape;335;g20e2addb03e_0_0"/>
          <p:cNvPicPr preferRelativeResize="0"/>
          <p:nvPr/>
        </p:nvPicPr>
        <p:blipFill rotWithShape="1">
          <a:blip r:embed="rId5">
            <a:alphaModFix/>
          </a:blip>
          <a:srcRect b="0" l="0" r="0" t="0"/>
          <a:stretch/>
        </p:blipFill>
        <p:spPr>
          <a:xfrm>
            <a:off x="5999875" y="1185189"/>
            <a:ext cx="4922700" cy="1150497"/>
          </a:xfrm>
          <a:prstGeom prst="rect">
            <a:avLst/>
          </a:prstGeom>
          <a:noFill/>
          <a:ln cap="flat" cmpd="sng" w="19050">
            <a:solidFill>
              <a:schemeClr val="dk1"/>
            </a:solidFill>
            <a:prstDash val="solid"/>
            <a:round/>
            <a:headEnd len="sm" w="sm" type="none"/>
            <a:tailEnd len="sm" w="sm" type="none"/>
          </a:ln>
          <a:effectLst>
            <a:outerShdw blurRad="57150" rotWithShape="0" algn="bl" dir="6420000" dist="19050">
              <a:srgbClr val="000000">
                <a:alpha val="49020"/>
              </a:srgbClr>
            </a:outerShdw>
          </a:effectLst>
        </p:spPr>
      </p:pic>
      <p:pic>
        <p:nvPicPr>
          <p:cNvPr id="336" name="Google Shape;336;g20e2addb03e_0_0"/>
          <p:cNvPicPr preferRelativeResize="0"/>
          <p:nvPr/>
        </p:nvPicPr>
        <p:blipFill rotWithShape="1">
          <a:blip r:embed="rId6">
            <a:alphaModFix/>
          </a:blip>
          <a:srcRect b="0" l="0" r="0" t="0"/>
          <a:stretch/>
        </p:blipFill>
        <p:spPr>
          <a:xfrm>
            <a:off x="6088411" y="5021700"/>
            <a:ext cx="5033549" cy="1357750"/>
          </a:xfrm>
          <a:prstGeom prst="rect">
            <a:avLst/>
          </a:prstGeom>
          <a:noFill/>
          <a:ln cap="flat" cmpd="sng" w="19050">
            <a:solidFill>
              <a:srgbClr val="000000"/>
            </a:solidFill>
            <a:prstDash val="solid"/>
            <a:round/>
            <a:headEnd len="sm" w="sm" type="none"/>
            <a:tailEnd len="sm" w="sm" type="none"/>
          </a:ln>
        </p:spPr>
      </p:pic>
      <p:sp>
        <p:nvSpPr>
          <p:cNvPr id="337" name="Google Shape;337;g20e2addb03e_0_0"/>
          <p:cNvSpPr/>
          <p:nvPr/>
        </p:nvSpPr>
        <p:spPr>
          <a:xfrm>
            <a:off x="5141198" y="1430675"/>
            <a:ext cx="660300" cy="489000"/>
          </a:xfrm>
          <a:prstGeom prst="rightArrow">
            <a:avLst>
              <a:gd fmla="val 50000" name="adj1"/>
              <a:gd fmla="val 50000" name="adj2"/>
            </a:avLst>
          </a:prstGeom>
          <a:solidFill>
            <a:srgbClr val="C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8" name="Google Shape;338;g20e2addb03e_0_0"/>
          <p:cNvPicPr preferRelativeResize="0"/>
          <p:nvPr/>
        </p:nvPicPr>
        <p:blipFill rotWithShape="1">
          <a:blip r:embed="rId7">
            <a:alphaModFix/>
          </a:blip>
          <a:srcRect b="0" l="0" r="0" t="0"/>
          <a:stretch/>
        </p:blipFill>
        <p:spPr>
          <a:xfrm flipH="1">
            <a:off x="5872187" y="4029475"/>
            <a:ext cx="447625" cy="365100"/>
          </a:xfrm>
          <a:prstGeom prst="rect">
            <a:avLst/>
          </a:prstGeom>
          <a:noFill/>
          <a:ln>
            <a:noFill/>
          </a:ln>
        </p:spPr>
      </p:pic>
      <p:pic>
        <p:nvPicPr>
          <p:cNvPr id="339" name="Google Shape;339;g20e2addb03e_0_0"/>
          <p:cNvPicPr preferRelativeResize="0"/>
          <p:nvPr/>
        </p:nvPicPr>
        <p:blipFill rotWithShape="1">
          <a:blip r:embed="rId7">
            <a:alphaModFix/>
          </a:blip>
          <a:srcRect b="0" l="0" r="0" t="0"/>
          <a:stretch/>
        </p:blipFill>
        <p:spPr>
          <a:xfrm flipH="1">
            <a:off x="6088400" y="5832250"/>
            <a:ext cx="447625" cy="378000"/>
          </a:xfrm>
          <a:prstGeom prst="rect">
            <a:avLst/>
          </a:prstGeom>
          <a:noFill/>
          <a:ln>
            <a:noFill/>
          </a:ln>
        </p:spPr>
      </p:pic>
      <p:sp>
        <p:nvSpPr>
          <p:cNvPr id="340" name="Google Shape;340;g20e2addb03e_0_0"/>
          <p:cNvSpPr/>
          <p:nvPr/>
        </p:nvSpPr>
        <p:spPr>
          <a:xfrm>
            <a:off x="8237425" y="2320575"/>
            <a:ext cx="447600" cy="489000"/>
          </a:xfrm>
          <a:prstGeom prst="downArrow">
            <a:avLst>
              <a:gd fmla="val 50000" name="adj1"/>
              <a:gd fmla="val 38100" name="adj2"/>
            </a:avLst>
          </a:prstGeom>
          <a:solidFill>
            <a:srgbClr val="C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g20e2addb03e_0_0"/>
          <p:cNvSpPr/>
          <p:nvPr/>
        </p:nvSpPr>
        <p:spPr>
          <a:xfrm>
            <a:off x="8237425" y="4462300"/>
            <a:ext cx="447600" cy="489000"/>
          </a:xfrm>
          <a:prstGeom prst="downArrow">
            <a:avLst>
              <a:gd fmla="val 50000" name="adj1"/>
              <a:gd fmla="val 38100" name="adj2"/>
            </a:avLst>
          </a:prstGeom>
          <a:solidFill>
            <a:srgbClr val="C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2" name="Google Shape;342;g20e2addb03e_0_0"/>
          <p:cNvPicPr preferRelativeResize="0"/>
          <p:nvPr/>
        </p:nvPicPr>
        <p:blipFill rotWithShape="1">
          <a:blip r:embed="rId7">
            <a:alphaModFix/>
          </a:blip>
          <a:srcRect b="0" l="0" r="0" t="0"/>
          <a:stretch/>
        </p:blipFill>
        <p:spPr>
          <a:xfrm>
            <a:off x="4032487" y="2376075"/>
            <a:ext cx="823675" cy="378000"/>
          </a:xfrm>
          <a:prstGeom prst="rect">
            <a:avLst/>
          </a:prstGeom>
          <a:noFill/>
          <a:ln>
            <a:noFill/>
          </a:ln>
        </p:spPr>
      </p:pic>
      <p:pic>
        <p:nvPicPr>
          <p:cNvPr id="343" name="Google Shape;343;g20e2addb03e_0_0"/>
          <p:cNvPicPr preferRelativeResize="0"/>
          <p:nvPr/>
        </p:nvPicPr>
        <p:blipFill rotWithShape="1">
          <a:blip r:embed="rId7">
            <a:alphaModFix/>
          </a:blip>
          <a:srcRect b="0" l="0" r="0" t="0"/>
          <a:stretch/>
        </p:blipFill>
        <p:spPr>
          <a:xfrm>
            <a:off x="9395537" y="1919675"/>
            <a:ext cx="823675" cy="378000"/>
          </a:xfrm>
          <a:prstGeom prst="rect">
            <a:avLst/>
          </a:prstGeom>
          <a:noFill/>
          <a:ln>
            <a:noFill/>
          </a:ln>
        </p:spPr>
      </p:pic>
      <p:sp>
        <p:nvSpPr>
          <p:cNvPr id="344" name="Google Shape;344;g20e2addb03e_0_0"/>
          <p:cNvSpPr txBox="1"/>
          <p:nvPr/>
        </p:nvSpPr>
        <p:spPr>
          <a:xfrm>
            <a:off x="572390" y="3351846"/>
            <a:ext cx="4729200" cy="233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rgbClr val="000000"/>
                </a:solidFill>
                <a:latin typeface="Calibri"/>
                <a:ea typeface="Calibri"/>
                <a:cs typeface="Calibri"/>
                <a:sym typeface="Calibri"/>
              </a:rPr>
              <a:t>This figure illustrates the procedure for booking exams for free-choice activities. </a:t>
            </a:r>
            <a:endParaRPr/>
          </a:p>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rgbClr val="000000"/>
                </a:solidFill>
                <a:latin typeface="Calibri"/>
                <a:ea typeface="Calibri"/>
                <a:cs typeface="Calibri"/>
                <a:sym typeface="Calibri"/>
              </a:rPr>
              <a:t>To begin registering for the exam:</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it-IT" sz="1400" u="none" cap="none" strike="noStrike">
                <a:solidFill>
                  <a:srgbClr val="000000"/>
                </a:solidFill>
                <a:latin typeface="Calibri"/>
                <a:ea typeface="Calibri"/>
                <a:cs typeface="Calibri"/>
                <a:sym typeface="Calibri"/>
              </a:rPr>
              <a:t>Click on the </a:t>
            </a:r>
            <a:r>
              <a:rPr b="1" i="0" lang="it-IT" sz="1400" u="none" cap="none" strike="noStrike">
                <a:solidFill>
                  <a:srgbClr val="000000"/>
                </a:solidFill>
                <a:latin typeface="Calibri"/>
                <a:ea typeface="Calibri"/>
                <a:cs typeface="Calibri"/>
                <a:sym typeface="Calibri"/>
              </a:rPr>
              <a:t>Prenota</a:t>
            </a:r>
            <a:r>
              <a:rPr b="0" i="0" lang="it-IT" sz="1400" u="none" cap="none" strike="noStrike">
                <a:solidFill>
                  <a:srgbClr val="000000"/>
                </a:solidFill>
                <a:latin typeface="Calibri"/>
                <a:ea typeface="Calibri"/>
                <a:cs typeface="Calibri"/>
                <a:sym typeface="Calibri"/>
              </a:rPr>
              <a:t> (Book) option in the Appelli Disponibili (Exams Available) section shown on your Online Student Registry homepage.</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it-IT" sz="1400" u="none" cap="none" strike="noStrike">
                <a:solidFill>
                  <a:srgbClr val="000000"/>
                </a:solidFill>
                <a:latin typeface="Calibri"/>
                <a:ea typeface="Calibri"/>
                <a:cs typeface="Calibri"/>
                <a:sym typeface="Calibri"/>
              </a:rPr>
              <a:t>On the next screen listing available exams, select </a:t>
            </a:r>
            <a:r>
              <a:rPr b="1" i="0" lang="it-IT" sz="1400" u="none" cap="none" strike="noStrike">
                <a:solidFill>
                  <a:srgbClr val="000000"/>
                </a:solidFill>
                <a:latin typeface="Calibri"/>
                <a:ea typeface="Calibri"/>
                <a:cs typeface="Calibri"/>
                <a:sym typeface="Calibri"/>
              </a:rPr>
              <a:t>ricerca appelli</a:t>
            </a:r>
            <a:r>
              <a:rPr b="0" i="0" lang="it-IT" sz="1400" u="none" cap="none" strike="noStrike">
                <a:solidFill>
                  <a:srgbClr val="000000"/>
                </a:solidFill>
                <a:latin typeface="Calibri"/>
                <a:ea typeface="Calibri"/>
                <a:cs typeface="Calibri"/>
                <a:sym typeface="Calibri"/>
              </a:rPr>
              <a:t> (search for exams)</a:t>
            </a:r>
            <a:r>
              <a:rPr b="1" i="0" lang="it-IT" sz="1400" u="none" cap="none" strike="noStrike">
                <a:solidFill>
                  <a:srgbClr val="000000"/>
                </a:solidFill>
                <a:latin typeface="Calibri"/>
                <a:ea typeface="Calibri"/>
                <a:cs typeface="Calibri"/>
                <a:sym typeface="Calibri"/>
              </a:rPr>
              <a:t>.</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it-IT" sz="1400" u="none" cap="none" strike="noStrike">
                <a:solidFill>
                  <a:srgbClr val="000000"/>
                </a:solidFill>
                <a:latin typeface="Calibri"/>
                <a:ea typeface="Calibri"/>
                <a:cs typeface="Calibri"/>
                <a:sym typeface="Calibri"/>
              </a:rPr>
              <a:t>Select a free-choice activity</a:t>
            </a:r>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it-IT" sz="1400" u="none" cap="none" strike="noStrike">
                <a:solidFill>
                  <a:srgbClr val="000000"/>
                </a:solidFill>
                <a:latin typeface="Calibri"/>
                <a:ea typeface="Calibri"/>
                <a:cs typeface="Calibri"/>
                <a:sym typeface="Calibri"/>
              </a:rPr>
              <a:t>Proceed to registering for the exam.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3"/>
          <p:cNvSpPr txBox="1"/>
          <p:nvPr>
            <p:ph type="title"/>
          </p:nvPr>
        </p:nvSpPr>
        <p:spPr>
          <a:xfrm>
            <a:off x="838200" y="267419"/>
            <a:ext cx="10515600" cy="14232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r>
              <a:rPr lang="it-IT" sz="1600">
                <a:latin typeface="Calibri"/>
                <a:ea typeface="Calibri"/>
                <a:cs typeface="Calibri"/>
                <a:sym typeface="Calibri"/>
              </a:rPr>
              <a:t>Use this section (fig . 15) if you are participating in the ERASMUS programme and if your Learning Agreement includes free-choice activities that do </a:t>
            </a:r>
            <a:r>
              <a:rPr b="1" lang="it-IT" sz="1600">
                <a:latin typeface="Calibri"/>
                <a:ea typeface="Calibri"/>
                <a:cs typeface="Calibri"/>
                <a:sym typeface="Calibri"/>
              </a:rPr>
              <a:t>NOT</a:t>
            </a:r>
            <a:r>
              <a:rPr lang="it-IT" sz="1600">
                <a:latin typeface="Calibri"/>
                <a:ea typeface="Calibri"/>
                <a:cs typeface="Calibri"/>
                <a:sym typeface="Calibri"/>
              </a:rPr>
              <a:t> correspond to exams offered by our University. You may choose up to 12 credits.</a:t>
            </a:r>
            <a:br>
              <a:rPr lang="it-IT" sz="1600">
                <a:latin typeface="Calibri"/>
                <a:ea typeface="Calibri"/>
                <a:cs typeface="Calibri"/>
                <a:sym typeface="Calibri"/>
              </a:rPr>
            </a:br>
            <a:r>
              <a:rPr i="1" lang="it-IT" sz="1600">
                <a:latin typeface="Calibri"/>
                <a:ea typeface="Calibri"/>
                <a:cs typeface="Calibri"/>
                <a:sym typeface="Calibri"/>
              </a:rPr>
              <a:t>If you are using this section, click "Regola succ." to continue. </a:t>
            </a:r>
            <a:br>
              <a:rPr lang="it-IT" sz="1600">
                <a:latin typeface="Calibri"/>
                <a:ea typeface="Calibri"/>
                <a:cs typeface="Calibri"/>
                <a:sym typeface="Calibri"/>
              </a:rPr>
            </a:br>
            <a:r>
              <a:rPr i="1" lang="it-IT" sz="1600">
                <a:latin typeface="Calibri"/>
                <a:ea typeface="Calibri"/>
                <a:cs typeface="Calibri"/>
                <a:sym typeface="Calibri"/>
              </a:rPr>
              <a:t>If you do not wish to select an activity, click "</a:t>
            </a:r>
            <a:r>
              <a:rPr b="1" i="1" lang="it-IT" sz="1600">
                <a:latin typeface="Calibri"/>
                <a:ea typeface="Calibri"/>
                <a:cs typeface="Calibri"/>
                <a:sym typeface="Calibri"/>
              </a:rPr>
              <a:t>Salta la scelta</a:t>
            </a:r>
            <a:r>
              <a:rPr i="1" lang="it-IT" sz="1600">
                <a:latin typeface="Calibri"/>
                <a:ea typeface="Calibri"/>
                <a:cs typeface="Calibri"/>
                <a:sym typeface="Calibri"/>
              </a:rPr>
              <a:t>" (skip choice) to move on.</a:t>
            </a:r>
            <a:br>
              <a:rPr lang="it-IT" sz="16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350" name="Google Shape;350;p23"/>
          <p:cNvSpPr txBox="1"/>
          <p:nvPr>
            <p:ph idx="1" type="body"/>
          </p:nvPr>
        </p:nvSpPr>
        <p:spPr>
          <a:xfrm>
            <a:off x="838200" y="1825624"/>
            <a:ext cx="10515600" cy="477358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15</a:t>
            </a:r>
            <a:endParaRPr/>
          </a:p>
        </p:txBody>
      </p:sp>
      <p:sp>
        <p:nvSpPr>
          <p:cNvPr id="351" name="Google Shape;35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352" name="Google Shape;352;p23"/>
          <p:cNvPicPr preferRelativeResize="0"/>
          <p:nvPr/>
        </p:nvPicPr>
        <p:blipFill rotWithShape="1">
          <a:blip r:embed="rId3">
            <a:alphaModFix/>
          </a:blip>
          <a:srcRect b="0" l="0" r="0" t="0"/>
          <a:stretch/>
        </p:blipFill>
        <p:spPr>
          <a:xfrm>
            <a:off x="926781" y="1394976"/>
            <a:ext cx="10126334" cy="457240"/>
          </a:xfrm>
          <a:prstGeom prst="rect">
            <a:avLst/>
          </a:prstGeom>
          <a:noFill/>
          <a:ln>
            <a:noFill/>
          </a:ln>
        </p:spPr>
      </p:pic>
      <p:pic>
        <p:nvPicPr>
          <p:cNvPr id="353" name="Google Shape;353;p23"/>
          <p:cNvPicPr preferRelativeResize="0"/>
          <p:nvPr/>
        </p:nvPicPr>
        <p:blipFill rotWithShape="1">
          <a:blip r:embed="rId4">
            <a:alphaModFix/>
          </a:blip>
          <a:srcRect b="0" l="0" r="0" t="0"/>
          <a:stretch/>
        </p:blipFill>
        <p:spPr>
          <a:xfrm>
            <a:off x="5311780" y="1404320"/>
            <a:ext cx="1219306" cy="231668"/>
          </a:xfrm>
          <a:prstGeom prst="rect">
            <a:avLst/>
          </a:prstGeom>
          <a:noFill/>
          <a:ln>
            <a:noFill/>
          </a:ln>
        </p:spPr>
      </p:pic>
      <p:pic>
        <p:nvPicPr>
          <p:cNvPr id="354" name="Google Shape;354;p23"/>
          <p:cNvPicPr preferRelativeResize="0"/>
          <p:nvPr/>
        </p:nvPicPr>
        <p:blipFill rotWithShape="1">
          <a:blip r:embed="rId5">
            <a:alphaModFix/>
          </a:blip>
          <a:srcRect b="0" l="0" r="0" t="0"/>
          <a:stretch/>
        </p:blipFill>
        <p:spPr>
          <a:xfrm>
            <a:off x="2277268" y="2267426"/>
            <a:ext cx="1377815" cy="262151"/>
          </a:xfrm>
          <a:prstGeom prst="rect">
            <a:avLst/>
          </a:prstGeom>
          <a:noFill/>
          <a:ln>
            <a:noFill/>
          </a:ln>
        </p:spPr>
      </p:pic>
      <p:sp>
        <p:nvSpPr>
          <p:cNvPr id="355" name="Google Shape;355;p23"/>
          <p:cNvSpPr/>
          <p:nvPr/>
        </p:nvSpPr>
        <p:spPr>
          <a:xfrm>
            <a:off x="926781" y="1404320"/>
            <a:ext cx="10126334" cy="4730473"/>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6" name="Google Shape;356;p23"/>
          <p:cNvPicPr preferRelativeResize="0"/>
          <p:nvPr/>
        </p:nvPicPr>
        <p:blipFill rotWithShape="1">
          <a:blip r:embed="rId6">
            <a:alphaModFix/>
          </a:blip>
          <a:srcRect b="0" l="0" r="0" t="0"/>
          <a:stretch/>
        </p:blipFill>
        <p:spPr>
          <a:xfrm>
            <a:off x="1726915" y="1965625"/>
            <a:ext cx="8526065" cy="4001058"/>
          </a:xfrm>
          <a:prstGeom prst="rect">
            <a:avLst/>
          </a:prstGeom>
          <a:noFill/>
          <a:ln>
            <a:noFill/>
          </a:ln>
        </p:spPr>
      </p:pic>
      <p:pic>
        <p:nvPicPr>
          <p:cNvPr id="357" name="Google Shape;357;p23"/>
          <p:cNvPicPr preferRelativeResize="0"/>
          <p:nvPr/>
        </p:nvPicPr>
        <p:blipFill rotWithShape="1">
          <a:blip r:embed="rId7">
            <a:alphaModFix/>
          </a:blip>
          <a:srcRect b="0" l="0" r="0" t="0"/>
          <a:stretch/>
        </p:blipFill>
        <p:spPr>
          <a:xfrm>
            <a:off x="5205054" y="1912245"/>
            <a:ext cx="5047926" cy="4816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4"/>
          <p:cNvSpPr txBox="1"/>
          <p:nvPr>
            <p:ph type="title"/>
          </p:nvPr>
        </p:nvSpPr>
        <p:spPr>
          <a:xfrm>
            <a:off x="771698" y="144337"/>
            <a:ext cx="10159538" cy="106885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On this page (fig. 16), the optional classes offered by your Course Regulations in the </a:t>
            </a:r>
            <a:r>
              <a:rPr b="1" lang="it-IT" sz="1600">
                <a:latin typeface="Calibri"/>
                <a:ea typeface="Calibri"/>
                <a:cs typeface="Calibri"/>
                <a:sym typeface="Calibri"/>
              </a:rPr>
              <a:t>first year</a:t>
            </a:r>
            <a:r>
              <a:rPr lang="it-IT" sz="1600">
                <a:latin typeface="Calibri"/>
                <a:ea typeface="Calibri"/>
                <a:cs typeface="Calibri"/>
                <a:sym typeface="Calibri"/>
              </a:rPr>
              <a:t> which were not previously selected are listed and offered again as free-choice credits.</a:t>
            </a:r>
            <a:br>
              <a:rPr lang="it-IT" sz="1600">
                <a:latin typeface="Calibri"/>
                <a:ea typeface="Calibri"/>
                <a:cs typeface="Calibri"/>
                <a:sym typeface="Calibri"/>
              </a:rPr>
            </a:br>
            <a:r>
              <a:rPr i="1" lang="it-IT" sz="1600">
                <a:latin typeface="Calibri"/>
                <a:ea typeface="Calibri"/>
                <a:cs typeface="Calibri"/>
                <a:sym typeface="Calibri"/>
              </a:rPr>
              <a:t>If you are using this section, click "Regola succ." to continue. </a:t>
            </a:r>
            <a:br>
              <a:rPr lang="it-IT" sz="1600">
                <a:latin typeface="Calibri"/>
                <a:ea typeface="Calibri"/>
                <a:cs typeface="Calibri"/>
                <a:sym typeface="Calibri"/>
              </a:rPr>
            </a:br>
            <a:r>
              <a:rPr i="1" lang="it-IT" sz="1600">
                <a:latin typeface="Calibri"/>
                <a:ea typeface="Calibri"/>
                <a:cs typeface="Calibri"/>
                <a:sym typeface="Calibri"/>
              </a:rPr>
              <a:t>If you do not wish to select any activities, click "</a:t>
            </a:r>
            <a:r>
              <a:rPr b="1" i="1" lang="it-IT" sz="1600">
                <a:latin typeface="Calibri"/>
                <a:ea typeface="Calibri"/>
                <a:cs typeface="Calibri"/>
                <a:sym typeface="Calibri"/>
              </a:rPr>
              <a:t>Salta la scelta</a:t>
            </a:r>
            <a:r>
              <a:rPr i="1" lang="it-IT" sz="1600">
                <a:latin typeface="Calibri"/>
                <a:ea typeface="Calibri"/>
                <a:cs typeface="Calibri"/>
                <a:sym typeface="Calibri"/>
              </a:rPr>
              <a:t>" (skip choice) to move on.</a:t>
            </a:r>
            <a:br>
              <a:rPr lang="it-IT" sz="16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363" name="Google Shape;363;p24"/>
          <p:cNvSpPr txBox="1"/>
          <p:nvPr>
            <p:ph idx="1" type="body"/>
          </p:nvPr>
        </p:nvSpPr>
        <p:spPr>
          <a:xfrm>
            <a:off x="838200" y="1825624"/>
            <a:ext cx="10515600" cy="4736541"/>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16</a:t>
            </a:r>
            <a:endParaRPr/>
          </a:p>
          <a:p>
            <a:pPr indent="-50800" lvl="0" marL="228600" rtl="0" algn="l">
              <a:lnSpc>
                <a:spcPct val="90000"/>
              </a:lnSpc>
              <a:spcBef>
                <a:spcPts val="1000"/>
              </a:spcBef>
              <a:spcAft>
                <a:spcPts val="0"/>
              </a:spcAft>
              <a:buClr>
                <a:schemeClr val="dk1"/>
              </a:buClr>
              <a:buSzPts val="2800"/>
              <a:buNone/>
            </a:pPr>
            <a:r>
              <a:t/>
            </a:r>
            <a:endParaRPr/>
          </a:p>
        </p:txBody>
      </p:sp>
      <p:sp>
        <p:nvSpPr>
          <p:cNvPr id="364" name="Google Shape;36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365" name="Google Shape;365;p24"/>
          <p:cNvPicPr preferRelativeResize="0"/>
          <p:nvPr/>
        </p:nvPicPr>
        <p:blipFill rotWithShape="1">
          <a:blip r:embed="rId3">
            <a:alphaModFix/>
          </a:blip>
          <a:srcRect b="0" l="0" r="0" t="0"/>
          <a:stretch/>
        </p:blipFill>
        <p:spPr>
          <a:xfrm>
            <a:off x="2385607" y="1948177"/>
            <a:ext cx="922858" cy="231668"/>
          </a:xfrm>
          <a:prstGeom prst="rect">
            <a:avLst/>
          </a:prstGeom>
          <a:noFill/>
          <a:ln>
            <a:noFill/>
          </a:ln>
        </p:spPr>
      </p:pic>
      <p:pic>
        <p:nvPicPr>
          <p:cNvPr id="366" name="Google Shape;366;p24"/>
          <p:cNvPicPr preferRelativeResize="0"/>
          <p:nvPr/>
        </p:nvPicPr>
        <p:blipFill rotWithShape="1">
          <a:blip r:embed="rId3">
            <a:alphaModFix/>
          </a:blip>
          <a:srcRect b="0" l="0" r="0" t="0"/>
          <a:stretch/>
        </p:blipFill>
        <p:spPr>
          <a:xfrm>
            <a:off x="5183625" y="1284887"/>
            <a:ext cx="1219306" cy="231668"/>
          </a:xfrm>
          <a:prstGeom prst="rect">
            <a:avLst/>
          </a:prstGeom>
          <a:noFill/>
          <a:ln>
            <a:noFill/>
          </a:ln>
        </p:spPr>
      </p:pic>
      <p:pic>
        <p:nvPicPr>
          <p:cNvPr id="367" name="Google Shape;367;p24"/>
          <p:cNvPicPr preferRelativeResize="0"/>
          <p:nvPr/>
        </p:nvPicPr>
        <p:blipFill rotWithShape="1">
          <a:blip r:embed="rId4">
            <a:alphaModFix/>
          </a:blip>
          <a:srcRect b="0" l="0" r="0" t="0"/>
          <a:stretch/>
        </p:blipFill>
        <p:spPr>
          <a:xfrm>
            <a:off x="1894793" y="1378014"/>
            <a:ext cx="7548466" cy="4813514"/>
          </a:xfrm>
          <a:prstGeom prst="rect">
            <a:avLst/>
          </a:prstGeom>
          <a:noFill/>
          <a:ln>
            <a:noFill/>
          </a:ln>
        </p:spPr>
      </p:pic>
      <p:pic>
        <p:nvPicPr>
          <p:cNvPr id="368" name="Google Shape;368;p24"/>
          <p:cNvPicPr preferRelativeResize="0"/>
          <p:nvPr/>
        </p:nvPicPr>
        <p:blipFill rotWithShape="1">
          <a:blip r:embed="rId5">
            <a:alphaModFix/>
          </a:blip>
          <a:srcRect b="0" l="0" r="0" t="0"/>
          <a:stretch/>
        </p:blipFill>
        <p:spPr>
          <a:xfrm>
            <a:off x="4917050" y="1327917"/>
            <a:ext cx="4718713" cy="451143"/>
          </a:xfrm>
          <a:prstGeom prst="rect">
            <a:avLst/>
          </a:prstGeom>
          <a:noFill/>
          <a:ln>
            <a:noFill/>
          </a:ln>
        </p:spPr>
      </p:pic>
      <p:sp>
        <p:nvSpPr>
          <p:cNvPr id="369" name="Google Shape;369;p24"/>
          <p:cNvSpPr/>
          <p:nvPr/>
        </p:nvSpPr>
        <p:spPr>
          <a:xfrm>
            <a:off x="881149" y="1354519"/>
            <a:ext cx="10565476" cy="4837009"/>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5"/>
          <p:cNvSpPr txBox="1"/>
          <p:nvPr>
            <p:ph type="title"/>
          </p:nvPr>
        </p:nvSpPr>
        <p:spPr>
          <a:xfrm>
            <a:off x="913015" y="310769"/>
            <a:ext cx="10515600" cy="12798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In this section (fig. 17), the optional classes offered by your Course Regulations in the </a:t>
            </a:r>
            <a:r>
              <a:rPr b="1" lang="it-IT" sz="1600">
                <a:latin typeface="Calibri"/>
                <a:ea typeface="Calibri"/>
                <a:cs typeface="Calibri"/>
                <a:sym typeface="Calibri"/>
              </a:rPr>
              <a:t>second year</a:t>
            </a:r>
            <a:r>
              <a:rPr lang="it-IT" sz="1600">
                <a:latin typeface="Calibri"/>
                <a:ea typeface="Calibri"/>
                <a:cs typeface="Calibri"/>
                <a:sym typeface="Calibri"/>
              </a:rPr>
              <a:t> which were not previously selected are listed and offered again as free-choice credits. </a:t>
            </a:r>
            <a:br>
              <a:rPr lang="it-IT" sz="1600">
                <a:latin typeface="Calibri"/>
                <a:ea typeface="Calibri"/>
                <a:cs typeface="Calibri"/>
                <a:sym typeface="Calibri"/>
              </a:rPr>
            </a:br>
            <a:r>
              <a:rPr lang="it-IT" sz="1600">
                <a:latin typeface="Calibri"/>
                <a:ea typeface="Calibri"/>
                <a:cs typeface="Calibri"/>
                <a:sym typeface="Calibri"/>
              </a:rPr>
              <a:t>You may bring your attendance forward and sit exams from your first year. </a:t>
            </a:r>
            <a:br>
              <a:rPr lang="it-IT" sz="1600">
                <a:latin typeface="Calibri"/>
                <a:ea typeface="Calibri"/>
                <a:cs typeface="Calibri"/>
                <a:sym typeface="Calibri"/>
              </a:rPr>
            </a:br>
            <a:r>
              <a:rPr i="1" lang="it-IT" sz="1600">
                <a:latin typeface="Calibri"/>
                <a:ea typeface="Calibri"/>
                <a:cs typeface="Calibri"/>
                <a:sym typeface="Calibri"/>
              </a:rPr>
              <a:t>If you are using this section, click "Regola succ." to continue. </a:t>
            </a:r>
            <a:br>
              <a:rPr lang="it-IT" sz="1600">
                <a:latin typeface="Calibri"/>
                <a:ea typeface="Calibri"/>
                <a:cs typeface="Calibri"/>
                <a:sym typeface="Calibri"/>
              </a:rPr>
            </a:br>
            <a:r>
              <a:rPr i="1" lang="it-IT" sz="1600">
                <a:latin typeface="Calibri"/>
                <a:ea typeface="Calibri"/>
                <a:cs typeface="Calibri"/>
                <a:sym typeface="Calibri"/>
              </a:rPr>
              <a:t>If you do not wish to select any activities, click "</a:t>
            </a:r>
            <a:r>
              <a:rPr b="1" i="1" lang="it-IT" sz="1600">
                <a:latin typeface="Calibri"/>
                <a:ea typeface="Calibri"/>
                <a:cs typeface="Calibri"/>
                <a:sym typeface="Calibri"/>
              </a:rPr>
              <a:t>Salta la scelta</a:t>
            </a:r>
            <a:r>
              <a:rPr i="1" lang="it-IT" sz="1600">
                <a:latin typeface="Calibri"/>
                <a:ea typeface="Calibri"/>
                <a:cs typeface="Calibri"/>
                <a:sym typeface="Calibri"/>
              </a:rPr>
              <a:t>" (skip choice) to move on.</a:t>
            </a:r>
            <a:br>
              <a:rPr lang="it-IT" sz="16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375" name="Google Shape;375;p25"/>
          <p:cNvSpPr txBox="1"/>
          <p:nvPr>
            <p:ph idx="1" type="body"/>
          </p:nvPr>
        </p:nvSpPr>
        <p:spPr>
          <a:xfrm>
            <a:off x="838200" y="1920240"/>
            <a:ext cx="10515600" cy="464192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lnSpc>
                <a:spcPct val="90000"/>
              </a:lnSpc>
              <a:spcBef>
                <a:spcPts val="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rPr lang="it-IT" sz="1400"/>
              <a:t>Fig. 17</a:t>
            </a:r>
            <a:endParaRPr/>
          </a:p>
          <a:p>
            <a:pPr indent="-64135" lvl="0" marL="228600" rtl="0" algn="l">
              <a:lnSpc>
                <a:spcPct val="90000"/>
              </a:lnSpc>
              <a:spcBef>
                <a:spcPts val="1000"/>
              </a:spcBef>
              <a:spcAft>
                <a:spcPts val="0"/>
              </a:spcAft>
              <a:buClr>
                <a:schemeClr val="dk1"/>
              </a:buClr>
              <a:buSzPct val="100000"/>
              <a:buNone/>
            </a:pPr>
            <a:r>
              <a:t/>
            </a:r>
            <a:endParaRPr/>
          </a:p>
        </p:txBody>
      </p:sp>
      <p:sp>
        <p:nvSpPr>
          <p:cNvPr id="376" name="Google Shape;37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377" name="Google Shape;377;p25"/>
          <p:cNvSpPr/>
          <p:nvPr/>
        </p:nvSpPr>
        <p:spPr>
          <a:xfrm>
            <a:off x="913015" y="1920240"/>
            <a:ext cx="10176163" cy="3990109"/>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8" name="Google Shape;378;p25"/>
          <p:cNvPicPr preferRelativeResize="0"/>
          <p:nvPr/>
        </p:nvPicPr>
        <p:blipFill rotWithShape="1">
          <a:blip r:embed="rId3">
            <a:alphaModFix/>
          </a:blip>
          <a:srcRect b="0" l="0" r="0" t="0"/>
          <a:stretch/>
        </p:blipFill>
        <p:spPr>
          <a:xfrm>
            <a:off x="1883967" y="2036618"/>
            <a:ext cx="8573696" cy="383911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6"/>
          <p:cNvSpPr txBox="1"/>
          <p:nvPr>
            <p:ph type="title"/>
          </p:nvPr>
        </p:nvSpPr>
        <p:spPr>
          <a:xfrm>
            <a:off x="913015" y="310769"/>
            <a:ext cx="10515600" cy="127984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In this section (fig. 17), the optional classes offered by your Course Regulations in the </a:t>
            </a:r>
            <a:r>
              <a:rPr b="1" lang="it-IT" sz="1600">
                <a:latin typeface="Calibri"/>
                <a:ea typeface="Calibri"/>
                <a:cs typeface="Calibri"/>
                <a:sym typeface="Calibri"/>
              </a:rPr>
              <a:t>second year</a:t>
            </a:r>
            <a:r>
              <a:rPr lang="it-IT" sz="1600">
                <a:latin typeface="Calibri"/>
                <a:ea typeface="Calibri"/>
                <a:cs typeface="Calibri"/>
                <a:sym typeface="Calibri"/>
              </a:rPr>
              <a:t> which were not previously selected are listed and offered again as free-choice credits. </a:t>
            </a:r>
            <a:br>
              <a:rPr lang="it-IT" sz="1600">
                <a:latin typeface="Calibri"/>
                <a:ea typeface="Calibri"/>
                <a:cs typeface="Calibri"/>
                <a:sym typeface="Calibri"/>
              </a:rPr>
            </a:br>
            <a:r>
              <a:rPr lang="it-IT" sz="1600">
                <a:latin typeface="Calibri"/>
                <a:ea typeface="Calibri"/>
                <a:cs typeface="Calibri"/>
                <a:sym typeface="Calibri"/>
              </a:rPr>
              <a:t>YOU MAY NOT ATTEND THESE CLASSES IN ADVANCE. </a:t>
            </a:r>
            <a:br>
              <a:rPr lang="it-IT" sz="1600">
                <a:latin typeface="Calibri"/>
                <a:ea typeface="Calibri"/>
                <a:cs typeface="Calibri"/>
                <a:sym typeface="Calibri"/>
              </a:rPr>
            </a:br>
            <a:r>
              <a:rPr i="1" lang="it-IT" sz="1600">
                <a:latin typeface="Calibri"/>
                <a:ea typeface="Calibri"/>
                <a:cs typeface="Calibri"/>
                <a:sym typeface="Calibri"/>
              </a:rPr>
              <a:t>If you are using this section, click "Regola succ." to continue. </a:t>
            </a:r>
            <a:br>
              <a:rPr lang="it-IT" sz="1600">
                <a:latin typeface="Calibri"/>
                <a:ea typeface="Calibri"/>
                <a:cs typeface="Calibri"/>
                <a:sym typeface="Calibri"/>
              </a:rPr>
            </a:br>
            <a:r>
              <a:rPr i="1" lang="it-IT" sz="1600">
                <a:latin typeface="Calibri"/>
                <a:ea typeface="Calibri"/>
                <a:cs typeface="Calibri"/>
                <a:sym typeface="Calibri"/>
              </a:rPr>
              <a:t>If you do not wish to select any activities, click "</a:t>
            </a:r>
            <a:r>
              <a:rPr b="1" i="1" lang="it-IT" sz="1600">
                <a:latin typeface="Calibri"/>
                <a:ea typeface="Calibri"/>
                <a:cs typeface="Calibri"/>
                <a:sym typeface="Calibri"/>
              </a:rPr>
              <a:t>Salta la scelta</a:t>
            </a:r>
            <a:r>
              <a:rPr i="1" lang="it-IT" sz="1600">
                <a:latin typeface="Calibri"/>
                <a:ea typeface="Calibri"/>
                <a:cs typeface="Calibri"/>
                <a:sym typeface="Calibri"/>
              </a:rPr>
              <a:t>" (skip choice) to move on.</a:t>
            </a:r>
            <a:br>
              <a:rPr lang="it-IT" sz="16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384" name="Google Shape;384;p26"/>
          <p:cNvSpPr txBox="1"/>
          <p:nvPr>
            <p:ph idx="1" type="body"/>
          </p:nvPr>
        </p:nvSpPr>
        <p:spPr>
          <a:xfrm>
            <a:off x="838200" y="1920240"/>
            <a:ext cx="10515600" cy="464192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lnSpc>
                <a:spcPct val="90000"/>
              </a:lnSpc>
              <a:spcBef>
                <a:spcPts val="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rPr lang="it-IT" sz="1400"/>
              <a:t>Fig. 17</a:t>
            </a:r>
            <a:endParaRPr/>
          </a:p>
          <a:p>
            <a:pPr indent="-64135" lvl="0" marL="228600" rtl="0" algn="l">
              <a:lnSpc>
                <a:spcPct val="90000"/>
              </a:lnSpc>
              <a:spcBef>
                <a:spcPts val="1000"/>
              </a:spcBef>
              <a:spcAft>
                <a:spcPts val="0"/>
              </a:spcAft>
              <a:buClr>
                <a:schemeClr val="dk1"/>
              </a:buClr>
              <a:buSzPct val="100000"/>
              <a:buNone/>
            </a:pPr>
            <a:r>
              <a:t/>
            </a:r>
            <a:endParaRPr/>
          </a:p>
        </p:txBody>
      </p:sp>
      <p:sp>
        <p:nvSpPr>
          <p:cNvPr id="385" name="Google Shape;385;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86" name="Google Shape;386;p26"/>
          <p:cNvSpPr/>
          <p:nvPr/>
        </p:nvSpPr>
        <p:spPr>
          <a:xfrm>
            <a:off x="913015" y="1920240"/>
            <a:ext cx="10176163" cy="3990109"/>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87" name="Google Shape;387;p26"/>
          <p:cNvPicPr preferRelativeResize="0"/>
          <p:nvPr/>
        </p:nvPicPr>
        <p:blipFill rotWithShape="1">
          <a:blip r:embed="rId3">
            <a:alphaModFix/>
          </a:blip>
          <a:srcRect b="0" l="0" r="0" t="0"/>
          <a:stretch/>
        </p:blipFill>
        <p:spPr>
          <a:xfrm>
            <a:off x="1223098" y="1986154"/>
            <a:ext cx="9508633" cy="382869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7"/>
          <p:cNvSpPr txBox="1"/>
          <p:nvPr>
            <p:ph type="title"/>
          </p:nvPr>
        </p:nvSpPr>
        <p:spPr>
          <a:xfrm>
            <a:off x="654423" y="258792"/>
            <a:ext cx="10954872" cy="106615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br>
            <a:br>
              <a:rPr lang="it-IT" sz="1600"/>
            </a:br>
            <a:r>
              <a:rPr lang="it-IT" sz="1600"/>
              <a:t>Using this and the next section allows you to gain free-choice credits by choosing from classes offered by other Course of Study at the University, in the first or second year. </a:t>
            </a:r>
            <a:br>
              <a:rPr lang="it-IT" sz="1600"/>
            </a:br>
            <a:r>
              <a:rPr lang="it-IT" sz="1600"/>
              <a:t>Click "Aggiungi attività" (fig. 18) to access the list of University's Master's Degree classes (fig.19), and the classes available in your </a:t>
            </a:r>
            <a:r>
              <a:rPr b="1" lang="it-IT" sz="1600" u="sng"/>
              <a:t>first year</a:t>
            </a:r>
            <a:r>
              <a:rPr lang="it-IT" sz="1600"/>
              <a:t> (fig. 20). </a:t>
            </a:r>
            <a:br>
              <a:rPr lang="it-IT" sz="1600"/>
            </a:br>
            <a:r>
              <a:rPr lang="it-IT" sz="1600"/>
              <a:t>Click "Salta regola" if you would prefer to choose from the classes offered in your second year.</a:t>
            </a:r>
            <a:br>
              <a:rPr lang="it-IT" sz="1600"/>
            </a:br>
            <a:br>
              <a:rPr lang="it-IT" sz="1600"/>
            </a:br>
            <a:endParaRPr sz="1600"/>
          </a:p>
        </p:txBody>
      </p:sp>
      <p:sp>
        <p:nvSpPr>
          <p:cNvPr id="393" name="Google Shape;393;p27"/>
          <p:cNvSpPr txBox="1"/>
          <p:nvPr>
            <p:ph idx="1" type="body"/>
          </p:nvPr>
        </p:nvSpPr>
        <p:spPr>
          <a:xfrm>
            <a:off x="838200" y="1825624"/>
            <a:ext cx="10515600" cy="483396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18</a:t>
            </a:r>
            <a:endParaRPr/>
          </a:p>
        </p:txBody>
      </p:sp>
      <p:sp>
        <p:nvSpPr>
          <p:cNvPr id="394" name="Google Shape;39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395" name="Google Shape;395;p27"/>
          <p:cNvPicPr preferRelativeResize="0"/>
          <p:nvPr/>
        </p:nvPicPr>
        <p:blipFill rotWithShape="1">
          <a:blip r:embed="rId3">
            <a:alphaModFix/>
          </a:blip>
          <a:srcRect b="0" l="0" r="0" t="0"/>
          <a:stretch/>
        </p:blipFill>
        <p:spPr>
          <a:xfrm>
            <a:off x="2500469" y="1681342"/>
            <a:ext cx="7062956" cy="4469038"/>
          </a:xfrm>
          <a:prstGeom prst="rect">
            <a:avLst/>
          </a:prstGeom>
          <a:noFill/>
          <a:ln>
            <a:noFill/>
          </a:ln>
        </p:spPr>
      </p:pic>
      <p:pic>
        <p:nvPicPr>
          <p:cNvPr id="396" name="Google Shape;396;p27"/>
          <p:cNvPicPr preferRelativeResize="0"/>
          <p:nvPr/>
        </p:nvPicPr>
        <p:blipFill rotWithShape="1">
          <a:blip r:embed="rId4">
            <a:alphaModFix/>
          </a:blip>
          <a:srcRect b="0" l="0" r="0" t="0"/>
          <a:stretch/>
        </p:blipFill>
        <p:spPr>
          <a:xfrm>
            <a:off x="3876181" y="3454975"/>
            <a:ext cx="1003389" cy="255522"/>
          </a:xfrm>
          <a:prstGeom prst="rect">
            <a:avLst/>
          </a:prstGeom>
          <a:noFill/>
          <a:ln>
            <a:noFill/>
          </a:ln>
        </p:spPr>
      </p:pic>
      <p:pic>
        <p:nvPicPr>
          <p:cNvPr id="397" name="Google Shape;397;p27"/>
          <p:cNvPicPr preferRelativeResize="0"/>
          <p:nvPr/>
        </p:nvPicPr>
        <p:blipFill rotWithShape="1">
          <a:blip r:embed="rId5">
            <a:alphaModFix/>
          </a:blip>
          <a:srcRect b="0" l="0" r="0" t="0"/>
          <a:stretch/>
        </p:blipFill>
        <p:spPr>
          <a:xfrm>
            <a:off x="5630506" y="1619458"/>
            <a:ext cx="4925995" cy="506012"/>
          </a:xfrm>
          <a:prstGeom prst="rect">
            <a:avLst/>
          </a:prstGeom>
          <a:noFill/>
          <a:ln>
            <a:noFill/>
          </a:ln>
        </p:spPr>
      </p:pic>
      <p:pic>
        <p:nvPicPr>
          <p:cNvPr id="398" name="Google Shape;398;p27"/>
          <p:cNvPicPr preferRelativeResize="0"/>
          <p:nvPr/>
        </p:nvPicPr>
        <p:blipFill rotWithShape="1">
          <a:blip r:embed="rId6">
            <a:alphaModFix/>
          </a:blip>
          <a:srcRect b="0" l="0" r="0" t="0"/>
          <a:stretch/>
        </p:blipFill>
        <p:spPr>
          <a:xfrm>
            <a:off x="7760995" y="5116878"/>
            <a:ext cx="1042506" cy="438950"/>
          </a:xfrm>
          <a:prstGeom prst="rect">
            <a:avLst/>
          </a:prstGeom>
          <a:noFill/>
          <a:ln>
            <a:noFill/>
          </a:ln>
        </p:spPr>
      </p:pic>
      <p:sp>
        <p:nvSpPr>
          <p:cNvPr id="399" name="Google Shape;399;p27"/>
          <p:cNvSpPr/>
          <p:nvPr/>
        </p:nvSpPr>
        <p:spPr>
          <a:xfrm>
            <a:off x="2527069" y="1945178"/>
            <a:ext cx="906087" cy="2410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0" name="Google Shape;400;p27"/>
          <p:cNvSpPr/>
          <p:nvPr/>
        </p:nvSpPr>
        <p:spPr>
          <a:xfrm>
            <a:off x="764771" y="1619458"/>
            <a:ext cx="10440785" cy="4631713"/>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br>
              <a:rPr lang="it-IT" sz="1600"/>
            </a:br>
            <a:endParaRPr sz="1600"/>
          </a:p>
        </p:txBody>
      </p:sp>
      <p:sp>
        <p:nvSpPr>
          <p:cNvPr id="406" name="Google Shape;406;p28"/>
          <p:cNvSpPr txBox="1"/>
          <p:nvPr>
            <p:ph idx="1" type="body"/>
          </p:nvPr>
        </p:nvSpPr>
        <p:spPr>
          <a:xfrm>
            <a:off x="838200" y="1825625"/>
            <a:ext cx="10515600" cy="485122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19</a:t>
            </a:r>
            <a:endParaRPr/>
          </a:p>
        </p:txBody>
      </p:sp>
      <p:sp>
        <p:nvSpPr>
          <p:cNvPr id="407" name="Google Shape;40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408" name="Google Shape;408;p28"/>
          <p:cNvPicPr preferRelativeResize="0"/>
          <p:nvPr/>
        </p:nvPicPr>
        <p:blipFill rotWithShape="1">
          <a:blip r:embed="rId3">
            <a:alphaModFix/>
          </a:blip>
          <a:srcRect b="0" l="-1537" r="-2073" t="15595"/>
          <a:stretch/>
        </p:blipFill>
        <p:spPr>
          <a:xfrm>
            <a:off x="238125" y="788894"/>
            <a:ext cx="11371169" cy="5181974"/>
          </a:xfrm>
          <a:prstGeom prst="rect">
            <a:avLst/>
          </a:prstGeom>
          <a:noFill/>
          <a:ln cap="flat" cmpd="sng" w="12700">
            <a:solidFill>
              <a:schemeClr val="dk1"/>
            </a:solidFill>
            <a:prstDash val="solid"/>
            <a:round/>
            <a:headEnd len="sm" w="sm" type="none"/>
            <a:tailEnd len="sm" w="sm" type="none"/>
          </a:ln>
        </p:spPr>
      </p:pic>
      <p:sp>
        <p:nvSpPr>
          <p:cNvPr id="409" name="Google Shape;409;p28"/>
          <p:cNvSpPr txBox="1"/>
          <p:nvPr/>
        </p:nvSpPr>
        <p:spPr>
          <a:xfrm>
            <a:off x="3496085" y="788894"/>
            <a:ext cx="4276636" cy="41676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a:buNone/>
            </a:pPr>
            <a:r>
              <a:rPr b="1" i="0" lang="it-IT" sz="1400" u="none" cap="none" strike="noStrike">
                <a:solidFill>
                  <a:schemeClr val="dk1"/>
                </a:solidFill>
                <a:latin typeface="Arial Narrow"/>
                <a:ea typeface="Arial Narrow"/>
                <a:cs typeface="Arial Narrow"/>
                <a:sym typeface="Arial Narrow"/>
              </a:rPr>
              <a:t>MARIO ROSSI</a:t>
            </a:r>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Font typeface="Calibri"/>
              <a:buNone/>
            </a:pPr>
            <a:r>
              <a:rPr b="1" lang="it-IT" sz="2400"/>
              <a:t>When is it completed?</a:t>
            </a:r>
            <a:endParaRPr/>
          </a:p>
        </p:txBody>
      </p:sp>
      <p:sp>
        <p:nvSpPr>
          <p:cNvPr id="107" name="Google Shape;107;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it-IT" sz="1600">
                <a:latin typeface="Calibri"/>
                <a:ea typeface="Calibri"/>
                <a:cs typeface="Calibri"/>
                <a:sym typeface="Calibri"/>
              </a:rPr>
              <a:t>When enrolling, you are automatically assigned a study plan called the statutory plan, which includes all compulsory educational activities. Subsequently, during the periods established by the University, usually November and March, you will be required to submit a study plan indicating your optional and free-choice activities in line with the number of credits to be acquired as well as any constraints and prerequisites set out by the Teaching Regulations of your Course.</a:t>
            </a: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A detailed and annually updated calendar is available online at </a:t>
            </a:r>
            <a:r>
              <a:rPr lang="it-IT" sz="1600" u="sng">
                <a:solidFill>
                  <a:srgbClr val="0000FF"/>
                </a:solidFill>
                <a:latin typeface="Calibri"/>
                <a:ea typeface="Calibri"/>
                <a:cs typeface="Calibri"/>
                <a:sym typeface="Calibri"/>
                <a:hlinkClick r:id="rId3">
                  <a:extLst>
                    <a:ext uri="{A12FA001-AC4F-418D-AE19-62706E023703}">
                      <ahyp:hlinkClr val="tx"/>
                    </a:ext>
                  </a:extLst>
                </a:hlinkClick>
              </a:rPr>
              <a:t>https://www.unimib.it/servizi/segreterie-studenti/piani-degli-studi/area-scienze</a:t>
            </a:r>
            <a:r>
              <a:rPr lang="it-IT" sz="1600">
                <a:latin typeface="Calibri"/>
                <a:ea typeface="Calibri"/>
                <a:cs typeface="Calibri"/>
                <a:sym typeface="Calibri"/>
              </a:rPr>
              <a:t> in the "AVVISO PRESENTAZIONE PIANI DI STUDIO" document (STUDY PLAN SUBMISSION NOTICE).</a:t>
            </a:r>
            <a:endParaRPr/>
          </a:p>
          <a:p>
            <a:pPr indent="0" lvl="0" marL="0" rtl="0" algn="l">
              <a:lnSpc>
                <a:spcPct val="90000"/>
              </a:lnSpc>
              <a:spcBef>
                <a:spcPts val="1000"/>
              </a:spcBef>
              <a:spcAft>
                <a:spcPts val="0"/>
              </a:spcAft>
              <a:buClr>
                <a:schemeClr val="dk1"/>
              </a:buClr>
              <a:buSzPts val="1600"/>
              <a:buNone/>
            </a:pPr>
            <a:r>
              <a:rPr b="1" lang="it-IT" sz="1600"/>
              <a:t>				</a:t>
            </a:r>
            <a:endParaRPr/>
          </a:p>
          <a:p>
            <a:pPr indent="0" lvl="0" marL="0" rtl="0" algn="ctr">
              <a:lnSpc>
                <a:spcPct val="90000"/>
              </a:lnSpc>
              <a:spcBef>
                <a:spcPts val="1000"/>
              </a:spcBef>
              <a:spcAft>
                <a:spcPts val="0"/>
              </a:spcAft>
              <a:buClr>
                <a:schemeClr val="dk1"/>
              </a:buClr>
              <a:buSzPts val="2400"/>
              <a:buNone/>
            </a:pPr>
            <a:r>
              <a:rPr b="1" lang="it-IT" sz="2400">
                <a:latin typeface="Calibri"/>
                <a:ea typeface="Calibri"/>
                <a:cs typeface="Calibri"/>
                <a:sym typeface="Calibri"/>
              </a:rPr>
              <a:t>How is it submitted?</a:t>
            </a:r>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The plan must be submitted electronically through the Online Student Registry at </a:t>
            </a:r>
            <a:r>
              <a:rPr lang="it-IT" sz="1600" u="sng">
                <a:solidFill>
                  <a:schemeClr val="hlink"/>
                </a:solidFill>
                <a:latin typeface="Calibri"/>
                <a:ea typeface="Calibri"/>
                <a:cs typeface="Calibri"/>
                <a:sym typeface="Calibri"/>
                <a:hlinkClick r:id="rId4"/>
              </a:rPr>
              <a:t>https://s3w.si.unimib.it/Home.do</a:t>
            </a:r>
            <a:r>
              <a:rPr lang="it-IT" sz="1600">
                <a:latin typeface="Calibri"/>
                <a:ea typeface="Calibri"/>
                <a:cs typeface="Calibri"/>
                <a:sym typeface="Calibri"/>
              </a:rPr>
              <a:t> </a:t>
            </a:r>
            <a:br>
              <a:rPr lang="it-IT" sz="1600">
                <a:latin typeface="Calibri"/>
                <a:ea typeface="Calibri"/>
                <a:cs typeface="Calibri"/>
                <a:sym typeface="Calibri"/>
              </a:rPr>
            </a:br>
            <a:r>
              <a:rPr lang="it-IT" sz="1600">
                <a:latin typeface="Calibri"/>
                <a:ea typeface="Calibri"/>
                <a:cs typeface="Calibri"/>
                <a:sym typeface="Calibri"/>
              </a:rPr>
              <a:t>After submission, </a:t>
            </a:r>
            <a:r>
              <a:rPr b="1" lang="it-IT" sz="1600">
                <a:latin typeface="Calibri"/>
                <a:ea typeface="Calibri"/>
                <a:cs typeface="Calibri"/>
                <a:sym typeface="Calibri"/>
              </a:rPr>
              <a:t>you must confirm the plan</a:t>
            </a:r>
            <a:r>
              <a:rPr lang="it-IT" sz="1600">
                <a:latin typeface="Calibri"/>
                <a:ea typeface="Calibri"/>
                <a:cs typeface="Calibri"/>
                <a:sym typeface="Calibri"/>
              </a:rPr>
              <a:t> by clicking on the </a:t>
            </a:r>
            <a:r>
              <a:rPr lang="it-IT" sz="1600" u="sng">
                <a:latin typeface="Calibri"/>
                <a:ea typeface="Calibri"/>
                <a:cs typeface="Calibri"/>
                <a:sym typeface="Calibri"/>
              </a:rPr>
              <a:t>CONFERMA</a:t>
            </a:r>
            <a:r>
              <a:rPr lang="it-IT" sz="1600">
                <a:latin typeface="Calibri"/>
                <a:ea typeface="Calibri"/>
                <a:cs typeface="Calibri"/>
                <a:sym typeface="Calibri"/>
              </a:rPr>
              <a:t> button. </a:t>
            </a:r>
            <a:br>
              <a:rPr lang="it-IT" sz="1600">
                <a:latin typeface="Calibri"/>
                <a:ea typeface="Calibri"/>
                <a:cs typeface="Calibri"/>
                <a:sym typeface="Calibri"/>
              </a:rPr>
            </a:br>
            <a:r>
              <a:rPr lang="it-IT" sz="1600">
                <a:latin typeface="Calibri"/>
                <a:ea typeface="Calibri"/>
                <a:cs typeface="Calibri"/>
                <a:sym typeface="Calibri"/>
              </a:rPr>
              <a:t>Plans left in draft form (bozza) are not reviewed. You may complete it online as long as you are currently enrolled.</a:t>
            </a:r>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Students not currently enrolled must submit a paper form to the Careers Office, at the following address: segr.studenti.scienze@unimib.it.</a:t>
            </a:r>
            <a:endParaRPr/>
          </a:p>
        </p:txBody>
      </p:sp>
      <p:sp>
        <p:nvSpPr>
          <p:cNvPr id="108" name="Google Shape;108;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09" name="Google Shape;109;p3"/>
          <p:cNvPicPr preferRelativeResize="0"/>
          <p:nvPr/>
        </p:nvPicPr>
        <p:blipFill rotWithShape="1">
          <a:blip r:embed="rId5">
            <a:alphaModFix/>
          </a:blip>
          <a:srcRect b="0" l="0" r="0" t="0"/>
          <a:stretch/>
        </p:blipFill>
        <p:spPr>
          <a:xfrm>
            <a:off x="8046719" y="459130"/>
            <a:ext cx="1506583" cy="118375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29"/>
          <p:cNvSpPr txBox="1"/>
          <p:nvPr>
            <p:ph idx="1" type="body"/>
          </p:nvPr>
        </p:nvSpPr>
        <p:spPr>
          <a:xfrm>
            <a:off x="838200" y="1825625"/>
            <a:ext cx="10515600" cy="484259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20</a:t>
            </a:r>
            <a:endParaRPr/>
          </a:p>
        </p:txBody>
      </p:sp>
      <p:sp>
        <p:nvSpPr>
          <p:cNvPr id="415" name="Google Shape;41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416" name="Google Shape;416;p29"/>
          <p:cNvSpPr txBox="1"/>
          <p:nvPr>
            <p:ph type="title"/>
          </p:nvPr>
        </p:nvSpPr>
        <p:spPr>
          <a:xfrm>
            <a:off x="838200" y="365125"/>
            <a:ext cx="10515600" cy="58378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r>
              <a:rPr lang="it-IT" sz="1600"/>
              <a:t>After selecting the Class you are interested in, click on the </a:t>
            </a:r>
            <a:r>
              <a:rPr b="1" lang="it-IT" sz="1600"/>
              <a:t>+ (Aggiungi) </a:t>
            </a:r>
            <a:r>
              <a:rPr lang="it-IT" sz="1600"/>
              <a:t>symbol to add the activity (fig. 20</a:t>
            </a:r>
            <a:r>
              <a:rPr lang="it-IT" sz="1600">
                <a:latin typeface="Calibri"/>
                <a:ea typeface="Calibri"/>
                <a:cs typeface="Calibri"/>
                <a:sym typeface="Calibri"/>
              </a:rPr>
              <a:t>) to your first year</a:t>
            </a:r>
            <a:r>
              <a:rPr lang="it-IT" sz="1600"/>
              <a:t>.</a:t>
            </a:r>
            <a:r>
              <a:rPr lang="it-IT" sz="1600">
                <a:latin typeface="Calibri"/>
                <a:ea typeface="Calibri"/>
                <a:cs typeface="Calibri"/>
                <a:sym typeface="Calibri"/>
              </a:rPr>
              <a:t> </a:t>
            </a:r>
            <a:br>
              <a:rPr lang="it-IT" sz="16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417" name="Google Shape;417;p29"/>
          <p:cNvSpPr txBox="1"/>
          <p:nvPr/>
        </p:nvSpPr>
        <p:spPr>
          <a:xfrm>
            <a:off x="4130390" y="1652361"/>
            <a:ext cx="4276636" cy="41676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a:buNone/>
            </a:pPr>
            <a:r>
              <a:rPr b="1" i="0" lang="it-IT" sz="1400" u="none" cap="none" strike="noStrike">
                <a:solidFill>
                  <a:schemeClr val="dk1"/>
                </a:solidFill>
                <a:latin typeface="Arial Narrow"/>
                <a:ea typeface="Arial Narrow"/>
                <a:cs typeface="Arial Narrow"/>
                <a:sym typeface="Arial Narrow"/>
              </a:rPr>
              <a:t>MARIO ROSSI</a:t>
            </a:r>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chemeClr val="dk1"/>
              </a:solidFill>
              <a:latin typeface="Arial Narrow"/>
              <a:ea typeface="Arial Narrow"/>
              <a:cs typeface="Arial Narrow"/>
              <a:sym typeface="Arial Narrow"/>
            </a:endParaRPr>
          </a:p>
        </p:txBody>
      </p:sp>
      <p:pic>
        <p:nvPicPr>
          <p:cNvPr id="418" name="Google Shape;418;p29"/>
          <p:cNvPicPr preferRelativeResize="0"/>
          <p:nvPr/>
        </p:nvPicPr>
        <p:blipFill rotWithShape="1">
          <a:blip r:embed="rId3">
            <a:alphaModFix/>
          </a:blip>
          <a:srcRect b="10969" l="0" r="3065" t="14919"/>
          <a:stretch/>
        </p:blipFill>
        <p:spPr>
          <a:xfrm>
            <a:off x="923027" y="1139556"/>
            <a:ext cx="10524226" cy="4856672"/>
          </a:xfrm>
          <a:prstGeom prst="rect">
            <a:avLst/>
          </a:prstGeom>
          <a:noFill/>
          <a:ln cap="flat" cmpd="sng" w="12700">
            <a:solidFill>
              <a:schemeClr val="dk1"/>
            </a:solidFill>
            <a:prstDash val="solid"/>
            <a:round/>
            <a:headEnd len="sm" w="sm" type="none"/>
            <a:tailEnd len="sm" w="sm" type="none"/>
          </a:ln>
        </p:spPr>
      </p:pic>
      <p:sp>
        <p:nvSpPr>
          <p:cNvPr id="419" name="Google Shape;419;p29"/>
          <p:cNvSpPr txBox="1"/>
          <p:nvPr/>
        </p:nvSpPr>
        <p:spPr>
          <a:xfrm>
            <a:off x="3957682" y="1187578"/>
            <a:ext cx="4276636" cy="41676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a:buNone/>
            </a:pPr>
            <a:r>
              <a:rPr b="1" i="0" lang="it-IT" sz="1400" u="none" cap="none" strike="noStrike">
                <a:solidFill>
                  <a:schemeClr val="dk1"/>
                </a:solidFill>
                <a:latin typeface="Arial Narrow"/>
                <a:ea typeface="Arial Narrow"/>
                <a:cs typeface="Arial Narrow"/>
                <a:sym typeface="Arial Narrow"/>
              </a:rPr>
              <a:t>MARIO ROSSI</a:t>
            </a:r>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30"/>
          <p:cNvSpPr txBox="1"/>
          <p:nvPr>
            <p:ph type="title"/>
          </p:nvPr>
        </p:nvSpPr>
        <p:spPr>
          <a:xfrm>
            <a:off x="838200" y="200026"/>
            <a:ext cx="10515600" cy="80926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If you do not wish to add any activities, click "</a:t>
            </a:r>
            <a:r>
              <a:rPr lang="it-IT" sz="1600" u="sng">
                <a:latin typeface="Calibri"/>
                <a:ea typeface="Calibri"/>
                <a:cs typeface="Calibri"/>
                <a:sym typeface="Calibri"/>
              </a:rPr>
              <a:t>Torna alla regola</a:t>
            </a:r>
            <a:r>
              <a:rPr lang="it-IT" sz="1600">
                <a:latin typeface="Calibri"/>
                <a:ea typeface="Calibri"/>
                <a:cs typeface="Calibri"/>
                <a:sym typeface="Calibri"/>
              </a:rPr>
              <a:t>" to return to the previous page. </a:t>
            </a:r>
            <a:br>
              <a:rPr lang="it-IT" sz="1600">
                <a:latin typeface="Calibri"/>
                <a:ea typeface="Calibri"/>
                <a:cs typeface="Calibri"/>
                <a:sym typeface="Calibri"/>
              </a:rPr>
            </a:br>
            <a:r>
              <a:rPr lang="it-IT" sz="1600">
                <a:latin typeface="Calibri"/>
                <a:ea typeface="Calibri"/>
                <a:cs typeface="Calibri"/>
                <a:sym typeface="Calibri"/>
              </a:rPr>
              <a:t>If you would like to review the list of Master's Degree classes to choose from, click "</a:t>
            </a:r>
            <a:r>
              <a:rPr lang="it-IT" sz="1600" u="sng">
                <a:latin typeface="Calibri"/>
                <a:ea typeface="Calibri"/>
                <a:cs typeface="Calibri"/>
                <a:sym typeface="Calibri"/>
              </a:rPr>
              <a:t>Cambia CDS</a:t>
            </a:r>
            <a:r>
              <a:rPr lang="it-IT" sz="1600">
                <a:latin typeface="Calibri"/>
                <a:ea typeface="Calibri"/>
                <a:cs typeface="Calibri"/>
                <a:sym typeface="Calibri"/>
              </a:rPr>
              <a:t>" (fig.21).</a:t>
            </a:r>
            <a:endParaRPr/>
          </a:p>
        </p:txBody>
      </p:sp>
      <p:sp>
        <p:nvSpPr>
          <p:cNvPr id="425" name="Google Shape;425;p30"/>
          <p:cNvSpPr txBox="1"/>
          <p:nvPr>
            <p:ph idx="1" type="body"/>
          </p:nvPr>
        </p:nvSpPr>
        <p:spPr>
          <a:xfrm>
            <a:off x="838200" y="1155498"/>
            <a:ext cx="10515600" cy="5146269"/>
          </a:xfrm>
          <a:prstGeom prst="rect">
            <a:avLst/>
          </a:prstGeom>
          <a:noFill/>
          <a:ln>
            <a:noFill/>
          </a:ln>
        </p:spPr>
        <p:txBody>
          <a:bodyPr anchorCtr="0" anchor="t" bIns="45700" lIns="91425" spcFirstLastPara="1" rIns="91425" wrap="square" tIns="45700">
            <a:normAutofit fontScale="55000" lnSpcReduction="20000"/>
          </a:bodyPr>
          <a:lstStyle/>
          <a:p>
            <a:pPr indent="-130810" lvl="0" marL="228600" rtl="0" algn="l">
              <a:lnSpc>
                <a:spcPct val="90000"/>
              </a:lnSpc>
              <a:spcBef>
                <a:spcPts val="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2200"/>
          </a:p>
          <a:p>
            <a:pPr indent="0" lvl="0" marL="0" rtl="0" algn="ctr">
              <a:lnSpc>
                <a:spcPct val="90000"/>
              </a:lnSpc>
              <a:spcBef>
                <a:spcPts val="1000"/>
              </a:spcBef>
              <a:spcAft>
                <a:spcPts val="0"/>
              </a:spcAft>
              <a:buClr>
                <a:schemeClr val="dk1"/>
              </a:buClr>
              <a:buSzPct val="100000"/>
              <a:buNone/>
            </a:pPr>
            <a:r>
              <a:t/>
            </a:r>
            <a:endParaRPr sz="2200"/>
          </a:p>
          <a:p>
            <a:pPr indent="0" lvl="0" marL="0" rtl="0" algn="ctr">
              <a:lnSpc>
                <a:spcPct val="90000"/>
              </a:lnSpc>
              <a:spcBef>
                <a:spcPts val="1000"/>
              </a:spcBef>
              <a:spcAft>
                <a:spcPts val="0"/>
              </a:spcAft>
              <a:buClr>
                <a:schemeClr val="dk1"/>
              </a:buClr>
              <a:buSzPct val="100000"/>
              <a:buNone/>
            </a:pPr>
            <a:r>
              <a:t/>
            </a:r>
            <a:endParaRPr sz="2200"/>
          </a:p>
          <a:p>
            <a:pPr indent="0" lvl="0" marL="0" rtl="0" algn="ctr">
              <a:lnSpc>
                <a:spcPct val="90000"/>
              </a:lnSpc>
              <a:spcBef>
                <a:spcPts val="1000"/>
              </a:spcBef>
              <a:spcAft>
                <a:spcPts val="0"/>
              </a:spcAft>
              <a:buClr>
                <a:schemeClr val="dk1"/>
              </a:buClr>
              <a:buSzPct val="100000"/>
              <a:buNone/>
            </a:pPr>
            <a:r>
              <a:t/>
            </a:r>
            <a:endParaRPr sz="2200"/>
          </a:p>
          <a:p>
            <a:pPr indent="0" lvl="0" marL="0" rtl="0" algn="ctr">
              <a:lnSpc>
                <a:spcPct val="90000"/>
              </a:lnSpc>
              <a:spcBef>
                <a:spcPts val="1000"/>
              </a:spcBef>
              <a:spcAft>
                <a:spcPts val="0"/>
              </a:spcAft>
              <a:buClr>
                <a:schemeClr val="dk1"/>
              </a:buClr>
              <a:buSzPct val="100000"/>
              <a:buNone/>
            </a:pPr>
            <a:r>
              <a:rPr lang="it-IT" sz="2500"/>
              <a:t>Fig. 21</a:t>
            </a:r>
            <a:endParaRPr/>
          </a:p>
          <a:p>
            <a:pPr indent="-130810" lvl="0" marL="228600" rtl="0" algn="l">
              <a:lnSpc>
                <a:spcPct val="90000"/>
              </a:lnSpc>
              <a:spcBef>
                <a:spcPts val="1000"/>
              </a:spcBef>
              <a:spcAft>
                <a:spcPts val="0"/>
              </a:spcAft>
              <a:buClr>
                <a:schemeClr val="dk1"/>
              </a:buClr>
              <a:buSzPct val="100000"/>
              <a:buNone/>
            </a:pPr>
            <a:r>
              <a:t/>
            </a:r>
            <a:endParaRPr/>
          </a:p>
        </p:txBody>
      </p:sp>
      <p:sp>
        <p:nvSpPr>
          <p:cNvPr id="426" name="Google Shape;42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427" name="Google Shape;427;p30"/>
          <p:cNvPicPr preferRelativeResize="0"/>
          <p:nvPr/>
        </p:nvPicPr>
        <p:blipFill rotWithShape="1">
          <a:blip r:embed="rId3">
            <a:alphaModFix/>
          </a:blip>
          <a:srcRect b="1393" l="-3743" r="2375" t="12286"/>
          <a:stretch/>
        </p:blipFill>
        <p:spPr>
          <a:xfrm>
            <a:off x="838200" y="1009292"/>
            <a:ext cx="10315755" cy="4839417"/>
          </a:xfrm>
          <a:prstGeom prst="rect">
            <a:avLst/>
          </a:prstGeom>
          <a:noFill/>
          <a:ln cap="flat" cmpd="sng" w="12700">
            <a:solidFill>
              <a:schemeClr val="dk1"/>
            </a:solidFill>
            <a:prstDash val="solid"/>
            <a:round/>
            <a:headEnd len="sm" w="sm" type="none"/>
            <a:tailEnd len="sm" w="sm" type="none"/>
          </a:ln>
        </p:spPr>
      </p:pic>
      <p:sp>
        <p:nvSpPr>
          <p:cNvPr id="428" name="Google Shape;428;p30"/>
          <p:cNvSpPr txBox="1"/>
          <p:nvPr/>
        </p:nvSpPr>
        <p:spPr>
          <a:xfrm>
            <a:off x="7988060" y="5456866"/>
            <a:ext cx="918714" cy="369332"/>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9" name="Google Shape;429;p30"/>
          <p:cNvSpPr txBox="1"/>
          <p:nvPr/>
        </p:nvSpPr>
        <p:spPr>
          <a:xfrm>
            <a:off x="3257192" y="5504940"/>
            <a:ext cx="823104" cy="34033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0" name="Google Shape;430;p30"/>
          <p:cNvSpPr txBox="1"/>
          <p:nvPr/>
        </p:nvSpPr>
        <p:spPr>
          <a:xfrm>
            <a:off x="3236346" y="5504940"/>
            <a:ext cx="905773" cy="34376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436" name="Google Shape;436;p31"/>
          <p:cNvSpPr txBox="1"/>
          <p:nvPr>
            <p:ph idx="1" type="body"/>
          </p:nvPr>
        </p:nvSpPr>
        <p:spPr>
          <a:xfrm>
            <a:off x="838200" y="1825624"/>
            <a:ext cx="10515600" cy="4708179"/>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22</a:t>
            </a:r>
            <a:endParaRPr/>
          </a:p>
        </p:txBody>
      </p:sp>
      <p:sp>
        <p:nvSpPr>
          <p:cNvPr id="437" name="Google Shape;437;p31"/>
          <p:cNvSpPr txBox="1"/>
          <p:nvPr>
            <p:ph type="title"/>
          </p:nvPr>
        </p:nvSpPr>
        <p:spPr>
          <a:xfrm>
            <a:off x="728007" y="220186"/>
            <a:ext cx="10919048" cy="10064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t>If you do not wish to select classes for the first year and would like to see the classes offered by other courses at the University in your second year, click on "Salta regola" (fig. 22).</a:t>
            </a:r>
            <a:endParaRPr/>
          </a:p>
        </p:txBody>
      </p:sp>
      <p:pic>
        <p:nvPicPr>
          <p:cNvPr id="438" name="Google Shape;438;p31"/>
          <p:cNvPicPr preferRelativeResize="0"/>
          <p:nvPr/>
        </p:nvPicPr>
        <p:blipFill rotWithShape="1">
          <a:blip r:embed="rId3">
            <a:alphaModFix/>
          </a:blip>
          <a:srcRect b="0" l="0" r="0" t="0"/>
          <a:stretch/>
        </p:blipFill>
        <p:spPr>
          <a:xfrm>
            <a:off x="2301181" y="1445319"/>
            <a:ext cx="7291660" cy="4611550"/>
          </a:xfrm>
          <a:prstGeom prst="rect">
            <a:avLst/>
          </a:prstGeom>
          <a:noFill/>
          <a:ln>
            <a:noFill/>
          </a:ln>
        </p:spPr>
      </p:pic>
      <p:pic>
        <p:nvPicPr>
          <p:cNvPr id="439" name="Google Shape;439;p31"/>
          <p:cNvPicPr preferRelativeResize="0"/>
          <p:nvPr/>
        </p:nvPicPr>
        <p:blipFill rotWithShape="1">
          <a:blip r:embed="rId4">
            <a:alphaModFix/>
          </a:blip>
          <a:srcRect b="0" l="0" r="0" t="0"/>
          <a:stretch/>
        </p:blipFill>
        <p:spPr>
          <a:xfrm>
            <a:off x="5240017" y="4885088"/>
            <a:ext cx="1110907" cy="579170"/>
          </a:xfrm>
          <a:prstGeom prst="rect">
            <a:avLst/>
          </a:prstGeom>
          <a:noFill/>
          <a:ln>
            <a:noFill/>
          </a:ln>
        </p:spPr>
      </p:pic>
      <p:pic>
        <p:nvPicPr>
          <p:cNvPr id="440" name="Google Shape;440;p31"/>
          <p:cNvPicPr preferRelativeResize="0"/>
          <p:nvPr/>
        </p:nvPicPr>
        <p:blipFill rotWithShape="1">
          <a:blip r:embed="rId5">
            <a:alphaModFix/>
          </a:blip>
          <a:srcRect b="0" l="0" r="0" t="0"/>
          <a:stretch/>
        </p:blipFill>
        <p:spPr>
          <a:xfrm>
            <a:off x="5522747" y="1372753"/>
            <a:ext cx="5261304" cy="530398"/>
          </a:xfrm>
          <a:prstGeom prst="rect">
            <a:avLst/>
          </a:prstGeom>
          <a:noFill/>
          <a:ln>
            <a:noFill/>
          </a:ln>
        </p:spPr>
      </p:pic>
      <p:sp>
        <p:nvSpPr>
          <p:cNvPr id="441" name="Google Shape;441;p31"/>
          <p:cNvSpPr/>
          <p:nvPr/>
        </p:nvSpPr>
        <p:spPr>
          <a:xfrm>
            <a:off x="2344189" y="1679532"/>
            <a:ext cx="914400" cy="30721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2" name="Google Shape;442;p31"/>
          <p:cNvSpPr/>
          <p:nvPr/>
        </p:nvSpPr>
        <p:spPr>
          <a:xfrm>
            <a:off x="838200" y="1372753"/>
            <a:ext cx="10515600" cy="4803603"/>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32"/>
          <p:cNvSpPr txBox="1"/>
          <p:nvPr>
            <p:ph type="title"/>
          </p:nvPr>
        </p:nvSpPr>
        <p:spPr>
          <a:xfrm>
            <a:off x="609600" y="378690"/>
            <a:ext cx="10854392" cy="9468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t>In this section (fig. 23), if you click on "Aggiungi attività", you will see a list of Master's Degree classes; once you have selected a Class, by clicking on </a:t>
            </a:r>
            <a:r>
              <a:rPr b="1" lang="it-IT" sz="1600"/>
              <a:t>+ Aggiungi, </a:t>
            </a:r>
            <a:r>
              <a:rPr lang="it-IT" sz="1600"/>
              <a:t>you may add a free-choice class to your </a:t>
            </a:r>
            <a:r>
              <a:rPr b="1" lang="it-IT" sz="1600" u="sng"/>
              <a:t>second year</a:t>
            </a:r>
            <a:r>
              <a:rPr lang="it-IT" sz="1600"/>
              <a:t>. However, if you have completed all your choices using the previous sections, click "Salta regola" to finish.</a:t>
            </a:r>
            <a:endParaRPr/>
          </a:p>
        </p:txBody>
      </p:sp>
      <p:sp>
        <p:nvSpPr>
          <p:cNvPr id="448" name="Google Shape;44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449" name="Google Shape;449;p32"/>
          <p:cNvSpPr txBox="1"/>
          <p:nvPr/>
        </p:nvSpPr>
        <p:spPr>
          <a:xfrm>
            <a:off x="2380891" y="3398808"/>
            <a:ext cx="741871" cy="155275"/>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0" name="Google Shape;450;p32"/>
          <p:cNvSpPr txBox="1"/>
          <p:nvPr>
            <p:ph idx="1" type="body"/>
          </p:nvPr>
        </p:nvSpPr>
        <p:spPr>
          <a:xfrm>
            <a:off x="838200" y="1825625"/>
            <a:ext cx="10515600" cy="479130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1400"/>
              <a:buNone/>
            </a:pPr>
            <a:r>
              <a:t/>
            </a:r>
            <a:endParaRPr sz="1400"/>
          </a:p>
          <a:p>
            <a:pPr indent="0" lvl="0" marL="0" rtl="0" algn="l">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50800" lvl="0" marL="228600" rtl="0" algn="l">
              <a:lnSpc>
                <a:spcPct val="90000"/>
              </a:lnSpc>
              <a:spcBef>
                <a:spcPts val="1000"/>
              </a:spcBef>
              <a:spcAft>
                <a:spcPts val="0"/>
              </a:spcAft>
              <a:buClr>
                <a:schemeClr val="dk1"/>
              </a:buClr>
              <a:buSzPts val="2800"/>
              <a:buNone/>
            </a:pPr>
            <a:r>
              <a:t/>
            </a:r>
            <a:endParaRPr/>
          </a:p>
        </p:txBody>
      </p:sp>
      <p:sp>
        <p:nvSpPr>
          <p:cNvPr id="451" name="Google Shape;451;p32"/>
          <p:cNvSpPr txBox="1"/>
          <p:nvPr/>
        </p:nvSpPr>
        <p:spPr>
          <a:xfrm>
            <a:off x="5635014" y="6407124"/>
            <a:ext cx="803563"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it-IT" sz="1400" u="none" cap="none" strike="noStrike">
                <a:solidFill>
                  <a:schemeClr val="dk1"/>
                </a:solidFill>
                <a:latin typeface="Calibri"/>
                <a:ea typeface="Calibri"/>
                <a:cs typeface="Calibri"/>
                <a:sym typeface="Calibri"/>
              </a:rPr>
              <a:t>Fig.23</a:t>
            </a:r>
            <a:endParaRPr/>
          </a:p>
        </p:txBody>
      </p:sp>
      <p:pic>
        <p:nvPicPr>
          <p:cNvPr descr="Ritaglio schermata" id="452" name="Google Shape;452;p32"/>
          <p:cNvPicPr preferRelativeResize="0"/>
          <p:nvPr/>
        </p:nvPicPr>
        <p:blipFill rotWithShape="1">
          <a:blip r:embed="rId3">
            <a:alphaModFix/>
          </a:blip>
          <a:srcRect b="0" l="0" r="0" t="0"/>
          <a:stretch/>
        </p:blipFill>
        <p:spPr>
          <a:xfrm>
            <a:off x="2129616" y="1547025"/>
            <a:ext cx="7272079" cy="4587862"/>
          </a:xfrm>
          <a:prstGeom prst="rect">
            <a:avLst/>
          </a:prstGeom>
          <a:noFill/>
          <a:ln>
            <a:noFill/>
          </a:ln>
        </p:spPr>
      </p:pic>
      <p:pic>
        <p:nvPicPr>
          <p:cNvPr id="453" name="Google Shape;453;p32"/>
          <p:cNvPicPr preferRelativeResize="0"/>
          <p:nvPr/>
        </p:nvPicPr>
        <p:blipFill rotWithShape="1">
          <a:blip r:embed="rId4">
            <a:alphaModFix/>
          </a:blip>
          <a:srcRect b="0" l="0" r="0" t="0"/>
          <a:stretch/>
        </p:blipFill>
        <p:spPr>
          <a:xfrm>
            <a:off x="5323838" y="1524064"/>
            <a:ext cx="4957676" cy="498577"/>
          </a:xfrm>
          <a:prstGeom prst="rect">
            <a:avLst/>
          </a:prstGeom>
          <a:noFill/>
          <a:ln>
            <a:noFill/>
          </a:ln>
        </p:spPr>
      </p:pic>
      <p:pic>
        <p:nvPicPr>
          <p:cNvPr id="454" name="Google Shape;454;p32"/>
          <p:cNvPicPr preferRelativeResize="0"/>
          <p:nvPr/>
        </p:nvPicPr>
        <p:blipFill rotWithShape="1">
          <a:blip r:embed="rId5">
            <a:alphaModFix/>
          </a:blip>
          <a:srcRect b="0" l="0" r="0" t="0"/>
          <a:stretch/>
        </p:blipFill>
        <p:spPr>
          <a:xfrm>
            <a:off x="3614140" y="3372804"/>
            <a:ext cx="969348" cy="207282"/>
          </a:xfrm>
          <a:prstGeom prst="rect">
            <a:avLst/>
          </a:prstGeom>
          <a:noFill/>
          <a:ln>
            <a:noFill/>
          </a:ln>
        </p:spPr>
      </p:pic>
      <p:sp>
        <p:nvSpPr>
          <p:cNvPr id="455" name="Google Shape;455;p32"/>
          <p:cNvSpPr/>
          <p:nvPr/>
        </p:nvSpPr>
        <p:spPr>
          <a:xfrm>
            <a:off x="2129616" y="1825625"/>
            <a:ext cx="993146" cy="2691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6" name="Google Shape;456;p32"/>
          <p:cNvSpPr/>
          <p:nvPr/>
        </p:nvSpPr>
        <p:spPr>
          <a:xfrm>
            <a:off x="717665" y="1437232"/>
            <a:ext cx="10446327" cy="4779818"/>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it-IT" sz="3200"/>
              <a:t>Extra Credits </a:t>
            </a:r>
            <a:endParaRPr/>
          </a:p>
        </p:txBody>
      </p:sp>
      <p:sp>
        <p:nvSpPr>
          <p:cNvPr id="462" name="Google Shape;462;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1600"/>
              <a:buNone/>
            </a:pPr>
            <a:r>
              <a:rPr lang="it-IT" sz="1600">
                <a:latin typeface="Calibri"/>
                <a:ea typeface="Calibri"/>
                <a:cs typeface="Calibri"/>
                <a:sym typeface="Calibri"/>
              </a:rPr>
              <a:t>You may include extra activities in your study plan for up to a maximum of </a:t>
            </a:r>
            <a:r>
              <a:rPr b="1" lang="it-IT" sz="1600" u="sng">
                <a:latin typeface="Calibri"/>
                <a:ea typeface="Calibri"/>
                <a:cs typeface="Calibri"/>
                <a:sym typeface="Calibri"/>
              </a:rPr>
              <a:t>16 credits</a:t>
            </a:r>
            <a:r>
              <a:rPr lang="it-IT" sz="1600">
                <a:latin typeface="Calibri"/>
                <a:ea typeface="Calibri"/>
                <a:cs typeface="Calibri"/>
                <a:sym typeface="Calibri"/>
              </a:rPr>
              <a:t>. </a:t>
            </a:r>
            <a:endParaRPr/>
          </a:p>
          <a:p>
            <a:pPr indent="0" lvl="0" marL="0" rtl="0" algn="just">
              <a:lnSpc>
                <a:spcPct val="90000"/>
              </a:lnSpc>
              <a:spcBef>
                <a:spcPts val="1000"/>
              </a:spcBef>
              <a:spcAft>
                <a:spcPts val="0"/>
              </a:spcAft>
              <a:buClr>
                <a:schemeClr val="dk1"/>
              </a:buClr>
              <a:buSzPts val="1600"/>
              <a:buNone/>
            </a:pPr>
            <a:r>
              <a:rPr lang="it-IT" sz="1600">
                <a:latin typeface="Calibri"/>
                <a:ea typeface="Calibri"/>
                <a:cs typeface="Calibri"/>
                <a:sym typeface="Calibri"/>
              </a:rPr>
              <a:t>The purpose of adding extra credits is to include these already recognised credits in your career plan which have been gained by passing exams relevant to </a:t>
            </a:r>
            <a:r>
              <a:rPr b="1" lang="it-IT" sz="1600">
                <a:latin typeface="Calibri"/>
                <a:ea typeface="Calibri"/>
                <a:cs typeface="Calibri"/>
                <a:sym typeface="Calibri"/>
              </a:rPr>
              <a:t>teaching </a:t>
            </a:r>
            <a:r>
              <a:rPr lang="it-IT" sz="1600">
                <a:latin typeface="Calibri"/>
                <a:ea typeface="Calibri"/>
                <a:cs typeface="Calibri"/>
                <a:sym typeface="Calibri"/>
              </a:rPr>
              <a:t>(FIT* pathways) or </a:t>
            </a:r>
            <a:r>
              <a:rPr b="1" lang="it-IT" sz="1600">
                <a:latin typeface="Calibri"/>
                <a:ea typeface="Calibri"/>
                <a:cs typeface="Calibri"/>
                <a:sym typeface="Calibri"/>
              </a:rPr>
              <a:t>cross-discipline activities offered by the University,</a:t>
            </a:r>
            <a:r>
              <a:rPr lang="it-IT" sz="1600">
                <a:latin typeface="Calibri"/>
                <a:ea typeface="Calibri"/>
                <a:cs typeface="Calibri"/>
                <a:sym typeface="Calibri"/>
              </a:rPr>
              <a:t> which will be included in the Diploma Certificate.</a:t>
            </a:r>
            <a:endParaRPr/>
          </a:p>
          <a:p>
            <a:pPr indent="0" lvl="0" marL="0" rtl="0" algn="just">
              <a:lnSpc>
                <a:spcPct val="90000"/>
              </a:lnSpc>
              <a:spcBef>
                <a:spcPts val="1000"/>
              </a:spcBef>
              <a:spcAft>
                <a:spcPts val="0"/>
              </a:spcAft>
              <a:buClr>
                <a:schemeClr val="dk1"/>
              </a:buClr>
              <a:buSzPts val="1600"/>
              <a:buNone/>
            </a:pPr>
            <a:r>
              <a:rPr lang="it-IT" sz="1600">
                <a:latin typeface="Calibri"/>
                <a:ea typeface="Calibri"/>
                <a:cs typeface="Calibri"/>
                <a:sym typeface="Calibri"/>
              </a:rPr>
              <a:t>Credits and marks obtained through additional classes are not counted toward your exam grade point average, but are recorded in your Master's Degree Course career plan.</a:t>
            </a:r>
            <a:endParaRPr/>
          </a:p>
          <a:p>
            <a:pPr indent="0" lvl="0" marL="0" rtl="0" algn="just">
              <a:lnSpc>
                <a:spcPct val="90000"/>
              </a:lnSpc>
              <a:spcBef>
                <a:spcPts val="1000"/>
              </a:spcBef>
              <a:spcAft>
                <a:spcPts val="0"/>
              </a:spcAft>
              <a:buClr>
                <a:schemeClr val="dk1"/>
              </a:buClr>
              <a:buSzPts val="1600"/>
              <a:buNone/>
            </a:pPr>
            <a:r>
              <a:rPr lang="it-IT" sz="1600">
                <a:latin typeface="Calibri"/>
                <a:ea typeface="Calibri"/>
                <a:cs typeface="Calibri"/>
                <a:sym typeface="Calibri"/>
              </a:rPr>
              <a:t>You must send an acknowledged </a:t>
            </a:r>
            <a:r>
              <a:rPr b="1" lang="it-IT" sz="1600">
                <a:latin typeface="Calibri"/>
                <a:ea typeface="Calibri"/>
                <a:cs typeface="Calibri"/>
                <a:sym typeface="Calibri"/>
              </a:rPr>
              <a:t>written request</a:t>
            </a:r>
            <a:r>
              <a:rPr lang="it-IT" sz="1600">
                <a:latin typeface="Calibri"/>
                <a:ea typeface="Calibri"/>
                <a:cs typeface="Calibri"/>
                <a:sym typeface="Calibri"/>
              </a:rPr>
              <a:t> to the Careers Office during a study plan submission period to have your extra credits included in your study plan.</a:t>
            </a:r>
            <a:endParaRPr/>
          </a:p>
          <a:p>
            <a:pPr indent="0" lvl="0" marL="0" rtl="0" algn="just">
              <a:lnSpc>
                <a:spcPct val="90000"/>
              </a:lnSpc>
              <a:spcBef>
                <a:spcPts val="1000"/>
              </a:spcBef>
              <a:spcAft>
                <a:spcPts val="0"/>
              </a:spcAft>
              <a:buClr>
                <a:schemeClr val="dk1"/>
              </a:buClr>
              <a:buSzPts val="1600"/>
              <a:buNone/>
            </a:pPr>
            <a:r>
              <a:t/>
            </a:r>
            <a:endParaRPr sz="1600">
              <a:latin typeface="Calibri"/>
              <a:ea typeface="Calibri"/>
              <a:cs typeface="Calibri"/>
              <a:sym typeface="Calibri"/>
            </a:endParaRPr>
          </a:p>
          <a:p>
            <a:pPr indent="0" lvl="0" marL="0" rtl="0" algn="just">
              <a:lnSpc>
                <a:spcPct val="90000"/>
              </a:lnSpc>
              <a:spcBef>
                <a:spcPts val="1000"/>
              </a:spcBef>
              <a:spcAft>
                <a:spcPts val="0"/>
              </a:spcAft>
              <a:buClr>
                <a:schemeClr val="dk1"/>
              </a:buClr>
              <a:buSzPts val="1600"/>
              <a:buNone/>
            </a:pPr>
            <a:r>
              <a:rPr lang="it-IT" sz="1600">
                <a:latin typeface="Calibri"/>
                <a:ea typeface="Calibri"/>
                <a:cs typeface="Calibri"/>
                <a:sym typeface="Calibri"/>
              </a:rPr>
              <a:t>*FIT Pathways</a:t>
            </a:r>
            <a:endParaRPr/>
          </a:p>
          <a:p>
            <a:pPr indent="0" lvl="0" marL="0" rtl="0" algn="just">
              <a:lnSpc>
                <a:spcPct val="90000"/>
              </a:lnSpc>
              <a:spcBef>
                <a:spcPts val="1000"/>
              </a:spcBef>
              <a:spcAft>
                <a:spcPts val="0"/>
              </a:spcAft>
              <a:buClr>
                <a:schemeClr val="dk1"/>
              </a:buClr>
              <a:buSzPts val="1600"/>
              <a:buNone/>
            </a:pPr>
            <a:r>
              <a:rPr lang="it-IT" sz="1600">
                <a:latin typeface="Calibri"/>
                <a:ea typeface="Calibri"/>
                <a:cs typeface="Calibri"/>
                <a:sym typeface="Calibri"/>
              </a:rPr>
              <a:t>For detailed information on pathways, visit the University's webpage at </a:t>
            </a:r>
            <a:r>
              <a:rPr lang="it-IT" sz="1600" u="sng">
                <a:solidFill>
                  <a:schemeClr val="hlink"/>
                </a:solidFill>
                <a:latin typeface="Calibri"/>
                <a:ea typeface="Calibri"/>
                <a:cs typeface="Calibri"/>
                <a:sym typeface="Calibri"/>
                <a:hlinkClick r:id="rId3"/>
              </a:rPr>
              <a:t>https://www.unimib.it/didattica/formazione-insegnanti-ed-educatori/percorso-24-cfu</a:t>
            </a:r>
            <a:r>
              <a:rPr lang="it-IT" sz="1600">
                <a:latin typeface="Calibri"/>
                <a:ea typeface="Calibri"/>
                <a:cs typeface="Calibri"/>
                <a:sym typeface="Calibri"/>
              </a:rPr>
              <a:t>, or write to fit@unimib.it</a:t>
            </a:r>
            <a:endParaRPr/>
          </a:p>
          <a:p>
            <a:pPr indent="0" lvl="0" marL="0" rtl="0" algn="just">
              <a:lnSpc>
                <a:spcPct val="90000"/>
              </a:lnSpc>
              <a:spcBef>
                <a:spcPts val="1000"/>
              </a:spcBef>
              <a:spcAft>
                <a:spcPts val="0"/>
              </a:spcAft>
              <a:buClr>
                <a:schemeClr val="dk1"/>
              </a:buClr>
              <a:buSzPts val="1600"/>
              <a:buNone/>
            </a:pPr>
            <a:r>
              <a:t/>
            </a:r>
            <a:endParaRPr sz="1600"/>
          </a:p>
          <a:p>
            <a:pPr indent="0" lvl="0" marL="0" rtl="0" algn="just">
              <a:lnSpc>
                <a:spcPct val="90000"/>
              </a:lnSpc>
              <a:spcBef>
                <a:spcPts val="1000"/>
              </a:spcBef>
              <a:spcAft>
                <a:spcPts val="0"/>
              </a:spcAft>
              <a:buClr>
                <a:schemeClr val="dk1"/>
              </a:buClr>
              <a:buSzPts val="1600"/>
              <a:buNone/>
            </a:pPr>
            <a:r>
              <a:t/>
            </a:r>
            <a:endParaRPr sz="1600">
              <a:latin typeface="Calibri"/>
              <a:ea typeface="Calibri"/>
              <a:cs typeface="Calibri"/>
              <a:sym typeface="Calibri"/>
            </a:endParaRPr>
          </a:p>
        </p:txBody>
      </p:sp>
      <p:sp>
        <p:nvSpPr>
          <p:cNvPr id="463" name="Google Shape;46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34"/>
          <p:cNvSpPr txBox="1"/>
          <p:nvPr>
            <p:ph type="title"/>
          </p:nvPr>
        </p:nvSpPr>
        <p:spPr>
          <a:xfrm>
            <a:off x="838200" y="355600"/>
            <a:ext cx="10515600" cy="88660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it-IT" sz="1800">
                <a:latin typeface="Calibri"/>
                <a:ea typeface="Calibri"/>
                <a:cs typeface="Calibri"/>
                <a:sym typeface="Calibri"/>
              </a:rPr>
            </a:br>
            <a:r>
              <a:rPr lang="it-IT" sz="1800">
                <a:latin typeface="Calibri"/>
                <a:ea typeface="Calibri"/>
                <a:cs typeface="Calibri"/>
                <a:sym typeface="Calibri"/>
              </a:rPr>
              <a:t>Once you have finished making your choices, click "Conferma Piano" (fig.24) to confirm and register your plan. The classes you have selected will appear on your transcript once they have been reviewed by your course's Teaching Coordination Council.</a:t>
            </a:r>
            <a:br>
              <a:rPr lang="it-IT" sz="1800">
                <a:latin typeface="Calibri"/>
                <a:ea typeface="Calibri"/>
                <a:cs typeface="Calibri"/>
                <a:sym typeface="Calibri"/>
              </a:rPr>
            </a:br>
            <a:r>
              <a:rPr b="1" lang="it-IT" sz="1800" u="sng">
                <a:latin typeface="Calibri"/>
                <a:ea typeface="Calibri"/>
                <a:cs typeface="Calibri"/>
                <a:sym typeface="Calibri"/>
              </a:rPr>
              <a:t>PLEASE NOTE</a:t>
            </a:r>
            <a:r>
              <a:rPr b="1" lang="it-IT" sz="1800">
                <a:latin typeface="Calibri"/>
                <a:ea typeface="Calibri"/>
                <a:cs typeface="Calibri"/>
                <a:sym typeface="Calibri"/>
              </a:rPr>
              <a:t>: Plans left in draft form (bozza) are not reviewed.</a:t>
            </a:r>
            <a:br>
              <a:rPr lang="it-IT" sz="18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469" name="Google Shape;469;p34"/>
          <p:cNvSpPr txBox="1"/>
          <p:nvPr>
            <p:ph idx="1" type="body"/>
          </p:nvPr>
        </p:nvSpPr>
        <p:spPr>
          <a:xfrm>
            <a:off x="838200" y="1825624"/>
            <a:ext cx="10515600" cy="489585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24</a:t>
            </a:r>
            <a:endParaRPr/>
          </a:p>
        </p:txBody>
      </p:sp>
      <p:sp>
        <p:nvSpPr>
          <p:cNvPr id="470" name="Google Shape;47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471" name="Google Shape;471;p34"/>
          <p:cNvPicPr preferRelativeResize="0"/>
          <p:nvPr/>
        </p:nvPicPr>
        <p:blipFill rotWithShape="1">
          <a:blip r:embed="rId3">
            <a:alphaModFix/>
          </a:blip>
          <a:srcRect b="0" l="0" r="0" t="0"/>
          <a:stretch/>
        </p:blipFill>
        <p:spPr>
          <a:xfrm>
            <a:off x="896389" y="1142888"/>
            <a:ext cx="8532733" cy="5278577"/>
          </a:xfrm>
          <a:prstGeom prst="rect">
            <a:avLst/>
          </a:prstGeom>
          <a:noFill/>
          <a:ln cap="flat" cmpd="sng" w="9525">
            <a:solidFill>
              <a:srgbClr val="0070C0"/>
            </a:solidFill>
            <a:prstDash val="solid"/>
            <a:round/>
            <a:headEnd len="sm" w="sm" type="none"/>
            <a:tailEnd len="sm" w="sm" type="none"/>
          </a:ln>
        </p:spPr>
      </p:pic>
      <p:pic>
        <p:nvPicPr>
          <p:cNvPr id="472" name="Google Shape;472;p34"/>
          <p:cNvPicPr preferRelativeResize="0"/>
          <p:nvPr/>
        </p:nvPicPr>
        <p:blipFill rotWithShape="1">
          <a:blip r:embed="rId4">
            <a:alphaModFix/>
          </a:blip>
          <a:srcRect b="0" l="0" r="0" t="0"/>
          <a:stretch/>
        </p:blipFill>
        <p:spPr>
          <a:xfrm>
            <a:off x="5935832" y="6142112"/>
            <a:ext cx="725487" cy="268247"/>
          </a:xfrm>
          <a:prstGeom prst="rect">
            <a:avLst/>
          </a:prstGeom>
          <a:noFill/>
          <a:ln>
            <a:noFill/>
          </a:ln>
        </p:spPr>
      </p:pic>
      <p:pic>
        <p:nvPicPr>
          <p:cNvPr id="473" name="Google Shape;473;p34"/>
          <p:cNvPicPr preferRelativeResize="0"/>
          <p:nvPr/>
        </p:nvPicPr>
        <p:blipFill rotWithShape="1">
          <a:blip r:embed="rId5">
            <a:alphaModFix/>
          </a:blip>
          <a:srcRect b="0" l="0" r="0" t="0"/>
          <a:stretch/>
        </p:blipFill>
        <p:spPr>
          <a:xfrm>
            <a:off x="5301793" y="6153218"/>
            <a:ext cx="634039" cy="26824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35"/>
          <p:cNvSpPr txBox="1"/>
          <p:nvPr>
            <p:ph type="title"/>
          </p:nvPr>
        </p:nvSpPr>
        <p:spPr>
          <a:xfrm>
            <a:off x="838200" y="376279"/>
            <a:ext cx="9268238" cy="96585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Calibri"/>
              <a:buNone/>
            </a:pPr>
            <a:br>
              <a:rPr lang="it-IT" sz="1620">
                <a:latin typeface="Calibri"/>
                <a:ea typeface="Calibri"/>
                <a:cs typeface="Calibri"/>
                <a:sym typeface="Calibri"/>
              </a:rPr>
            </a:br>
            <a:br>
              <a:rPr lang="it-IT" sz="1620">
                <a:latin typeface="Calibri"/>
                <a:ea typeface="Calibri"/>
                <a:cs typeface="Calibri"/>
                <a:sym typeface="Calibri"/>
              </a:rPr>
            </a:br>
            <a:r>
              <a:rPr lang="it-IT" sz="1620"/>
              <a:t>At this point your plan will be registered in the system and will appear as </a:t>
            </a:r>
            <a:r>
              <a:rPr lang="it-IT" sz="1620" u="sng"/>
              <a:t>PROPOSTO</a:t>
            </a:r>
            <a:r>
              <a:rPr lang="it-IT" sz="1620"/>
              <a:t> (proposed) (figure 25). </a:t>
            </a:r>
            <a:br>
              <a:rPr lang="it-IT" sz="1620"/>
            </a:br>
            <a:r>
              <a:rPr lang="it-IT" sz="1620"/>
              <a:t>You may still modify your selected classes throughout the entire open plan period.</a:t>
            </a:r>
            <a:br>
              <a:rPr b="1" lang="it-IT" sz="3959"/>
            </a:br>
            <a:r>
              <a:rPr lang="it-IT" sz="3959"/>
              <a:t> </a:t>
            </a:r>
            <a:br>
              <a:rPr lang="it-IT" sz="3959"/>
            </a:br>
            <a:endParaRPr sz="3959"/>
          </a:p>
        </p:txBody>
      </p:sp>
      <p:sp>
        <p:nvSpPr>
          <p:cNvPr id="479" name="Google Shape;479;p35"/>
          <p:cNvSpPr txBox="1"/>
          <p:nvPr>
            <p:ph idx="1" type="body"/>
          </p:nvPr>
        </p:nvSpPr>
        <p:spPr>
          <a:xfrm>
            <a:off x="838200" y="1825624"/>
            <a:ext cx="10515600" cy="484187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25</a:t>
            </a:r>
            <a:endParaRPr/>
          </a:p>
        </p:txBody>
      </p:sp>
      <p:sp>
        <p:nvSpPr>
          <p:cNvPr id="480" name="Google Shape;48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it-IT"/>
              <a:t>‹#›</a:t>
            </a:fld>
            <a:endParaRPr/>
          </a:p>
        </p:txBody>
      </p:sp>
      <p:pic>
        <p:nvPicPr>
          <p:cNvPr descr="Ritaglio schermata" id="481" name="Google Shape;481;p35"/>
          <p:cNvPicPr preferRelativeResize="0"/>
          <p:nvPr/>
        </p:nvPicPr>
        <p:blipFill rotWithShape="1">
          <a:blip r:embed="rId3">
            <a:alphaModFix/>
          </a:blip>
          <a:srcRect b="0" l="0" r="0" t="0"/>
          <a:stretch/>
        </p:blipFill>
        <p:spPr>
          <a:xfrm>
            <a:off x="948617" y="838529"/>
            <a:ext cx="6798270" cy="2807981"/>
          </a:xfrm>
          <a:prstGeom prst="rect">
            <a:avLst/>
          </a:prstGeom>
          <a:noFill/>
          <a:ln cap="flat" cmpd="sng" w="9525">
            <a:solidFill>
              <a:schemeClr val="dk1"/>
            </a:solidFill>
            <a:prstDash val="solid"/>
            <a:round/>
            <a:headEnd len="sm" w="sm" type="none"/>
            <a:tailEnd len="sm" w="sm" type="none"/>
          </a:ln>
        </p:spPr>
      </p:pic>
      <p:pic>
        <p:nvPicPr>
          <p:cNvPr descr="Ritaglio schermata" id="482" name="Google Shape;482;p35"/>
          <p:cNvPicPr preferRelativeResize="0"/>
          <p:nvPr/>
        </p:nvPicPr>
        <p:blipFill rotWithShape="1">
          <a:blip r:embed="rId4">
            <a:alphaModFix/>
          </a:blip>
          <a:srcRect b="0" l="0" r="0" t="0"/>
          <a:stretch/>
        </p:blipFill>
        <p:spPr>
          <a:xfrm>
            <a:off x="5001984" y="2973066"/>
            <a:ext cx="6087194" cy="3383284"/>
          </a:xfrm>
          <a:prstGeom prst="rect">
            <a:avLst/>
          </a:prstGeom>
          <a:noFill/>
          <a:ln cap="flat" cmpd="sng" w="38100">
            <a:solidFill>
              <a:schemeClr val="dk1"/>
            </a:solidFill>
            <a:prstDash val="solid"/>
            <a:round/>
            <a:headEnd len="sm" w="sm" type="none"/>
            <a:tailEnd len="sm" w="sm" type="none"/>
          </a:ln>
        </p:spPr>
      </p:pic>
      <p:sp>
        <p:nvSpPr>
          <p:cNvPr id="483" name="Google Shape;483;p35"/>
          <p:cNvSpPr/>
          <p:nvPr/>
        </p:nvSpPr>
        <p:spPr>
          <a:xfrm>
            <a:off x="5902036" y="4414058"/>
            <a:ext cx="576452" cy="25065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484" name="Google Shape;484;p35"/>
          <p:cNvSpPr/>
          <p:nvPr/>
        </p:nvSpPr>
        <p:spPr>
          <a:xfrm>
            <a:off x="3616036" y="838529"/>
            <a:ext cx="1385948" cy="183936"/>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485" name="Google Shape;485;p35"/>
          <p:cNvSpPr/>
          <p:nvPr/>
        </p:nvSpPr>
        <p:spPr>
          <a:xfrm rot="5400000">
            <a:off x="3617228" y="3646198"/>
            <a:ext cx="1126836" cy="1200727"/>
          </a:xfrm>
          <a:prstGeom prst="bentUpArrow">
            <a:avLst>
              <a:gd fmla="val 25000" name="adj1"/>
              <a:gd fmla="val 25000" name="adj2"/>
              <a:gd fmla="val 25000" name="adj3"/>
            </a:avLst>
          </a:prstGeom>
          <a:solidFill>
            <a:schemeClr val="dk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486" name="Google Shape;486;p35"/>
          <p:cNvPicPr preferRelativeResize="0"/>
          <p:nvPr/>
        </p:nvPicPr>
        <p:blipFill rotWithShape="1">
          <a:blip r:embed="rId5">
            <a:alphaModFix/>
          </a:blip>
          <a:srcRect b="0" l="0" r="0" t="0"/>
          <a:stretch/>
        </p:blipFill>
        <p:spPr>
          <a:xfrm>
            <a:off x="2231363" y="1820567"/>
            <a:ext cx="4261473" cy="377985"/>
          </a:xfrm>
          <a:prstGeom prst="rect">
            <a:avLst/>
          </a:prstGeom>
          <a:noFill/>
          <a:ln>
            <a:noFill/>
          </a:ln>
        </p:spPr>
      </p:pic>
      <p:pic>
        <p:nvPicPr>
          <p:cNvPr id="487" name="Google Shape;487;p35"/>
          <p:cNvPicPr preferRelativeResize="0"/>
          <p:nvPr/>
        </p:nvPicPr>
        <p:blipFill rotWithShape="1">
          <a:blip r:embed="rId5">
            <a:alphaModFix/>
          </a:blip>
          <a:srcRect b="0" l="0" r="0" t="0"/>
          <a:stretch/>
        </p:blipFill>
        <p:spPr>
          <a:xfrm>
            <a:off x="6632736" y="2974180"/>
            <a:ext cx="4261473" cy="37798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36"/>
          <p:cNvSpPr txBox="1"/>
          <p:nvPr>
            <p:ph type="title"/>
          </p:nvPr>
        </p:nvSpPr>
        <p:spPr>
          <a:xfrm>
            <a:off x="838200" y="365125"/>
            <a:ext cx="10039709"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Calibri"/>
              <a:buNone/>
            </a:pPr>
            <a:r>
              <a:rPr b="1" lang="it-IT" sz="1600">
                <a:latin typeface="Calibri"/>
                <a:ea typeface="Calibri"/>
                <a:cs typeface="Calibri"/>
                <a:sym typeface="Calibri"/>
              </a:rPr>
              <a:t>PLAN ASSOCIATED WITH THE DOUBLE DEGREE PROGRAMME: </a:t>
            </a: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If you are enrolled in one of the previously indicated double degree pathways, select GGG-DUAL DEGREE TO BE APPROVED from the initial screen (fig.26), click OK and then "Prosegui compilazione Piano Carriera" (Continue with Career Plan) (fig. 27). </a:t>
            </a:r>
            <a:br>
              <a:rPr lang="it-IT" sz="1600">
                <a:latin typeface="Calibri"/>
                <a:ea typeface="Calibri"/>
                <a:cs typeface="Calibri"/>
                <a:sym typeface="Calibri"/>
              </a:rPr>
            </a:br>
            <a:endParaRPr sz="1600">
              <a:latin typeface="Calibri"/>
              <a:ea typeface="Calibri"/>
              <a:cs typeface="Calibri"/>
              <a:sym typeface="Calibri"/>
            </a:endParaRPr>
          </a:p>
        </p:txBody>
      </p:sp>
      <p:sp>
        <p:nvSpPr>
          <p:cNvPr id="493" name="Google Shape;493;p36"/>
          <p:cNvSpPr txBox="1"/>
          <p:nvPr>
            <p:ph idx="1" type="body"/>
          </p:nvPr>
        </p:nvSpPr>
        <p:spPr>
          <a:xfrm>
            <a:off x="838200" y="1825625"/>
            <a:ext cx="10515600" cy="47649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26</a:t>
            </a:r>
            <a:endParaRPr/>
          </a:p>
        </p:txBody>
      </p:sp>
      <p:sp>
        <p:nvSpPr>
          <p:cNvPr id="494" name="Google Shape;49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495" name="Google Shape;495;p36"/>
          <p:cNvPicPr preferRelativeResize="0"/>
          <p:nvPr/>
        </p:nvPicPr>
        <p:blipFill rotWithShape="1">
          <a:blip r:embed="rId3">
            <a:alphaModFix/>
          </a:blip>
          <a:srcRect b="17366" l="0" r="155" t="41147"/>
          <a:stretch/>
        </p:blipFill>
        <p:spPr>
          <a:xfrm>
            <a:off x="707572" y="2037806"/>
            <a:ext cx="10927080" cy="268133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37"/>
          <p:cNvSpPr txBox="1"/>
          <p:nvPr>
            <p:ph type="title"/>
          </p:nvPr>
        </p:nvSpPr>
        <p:spPr>
          <a:xfrm>
            <a:off x="838200" y="365125"/>
            <a:ext cx="9392728" cy="116582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it-IT" sz="2400"/>
            </a:br>
            <a:br>
              <a:rPr lang="it-IT" sz="2400"/>
            </a:br>
            <a:br>
              <a:rPr lang="it-IT" sz="2400"/>
            </a:br>
            <a:br>
              <a:rPr lang="it-IT" sz="1800"/>
            </a:br>
            <a:br>
              <a:rPr lang="it-IT"/>
            </a:br>
            <a:endParaRPr/>
          </a:p>
        </p:txBody>
      </p:sp>
      <p:sp>
        <p:nvSpPr>
          <p:cNvPr id="501" name="Google Shape;501;p37"/>
          <p:cNvSpPr txBox="1"/>
          <p:nvPr>
            <p:ph idx="1" type="body"/>
          </p:nvPr>
        </p:nvSpPr>
        <p:spPr>
          <a:xfrm>
            <a:off x="838200" y="1825624"/>
            <a:ext cx="10515600" cy="468324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27</a:t>
            </a:r>
            <a:endParaRPr/>
          </a:p>
        </p:txBody>
      </p:sp>
      <p:sp>
        <p:nvSpPr>
          <p:cNvPr id="502" name="Google Shape;502;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503" name="Google Shape;503;p37"/>
          <p:cNvPicPr preferRelativeResize="0"/>
          <p:nvPr/>
        </p:nvPicPr>
        <p:blipFill rotWithShape="1">
          <a:blip r:embed="rId3">
            <a:alphaModFix/>
          </a:blip>
          <a:srcRect b="0" l="0" r="0" t="0"/>
          <a:stretch/>
        </p:blipFill>
        <p:spPr>
          <a:xfrm>
            <a:off x="1295832" y="1530948"/>
            <a:ext cx="9217951" cy="4395597"/>
          </a:xfrm>
          <a:prstGeom prst="rect">
            <a:avLst/>
          </a:prstGeom>
          <a:noFill/>
          <a:ln>
            <a:noFill/>
          </a:ln>
        </p:spPr>
      </p:pic>
      <p:pic>
        <p:nvPicPr>
          <p:cNvPr id="504" name="Google Shape;504;p37"/>
          <p:cNvPicPr preferRelativeResize="0"/>
          <p:nvPr/>
        </p:nvPicPr>
        <p:blipFill rotWithShape="1">
          <a:blip r:embed="rId4">
            <a:alphaModFix/>
          </a:blip>
          <a:srcRect b="0" l="0" r="0" t="0"/>
          <a:stretch/>
        </p:blipFill>
        <p:spPr>
          <a:xfrm>
            <a:off x="3100252" y="2861580"/>
            <a:ext cx="3431177" cy="465096"/>
          </a:xfrm>
          <a:prstGeom prst="rect">
            <a:avLst/>
          </a:prstGeom>
          <a:noFill/>
          <a:ln>
            <a:noFill/>
          </a:ln>
        </p:spPr>
      </p:pic>
      <p:pic>
        <p:nvPicPr>
          <p:cNvPr id="505" name="Google Shape;505;p37"/>
          <p:cNvPicPr preferRelativeResize="0"/>
          <p:nvPr/>
        </p:nvPicPr>
        <p:blipFill rotWithShape="1">
          <a:blip r:embed="rId5">
            <a:alphaModFix/>
          </a:blip>
          <a:srcRect b="0" l="0" r="0" t="0"/>
          <a:stretch/>
        </p:blipFill>
        <p:spPr>
          <a:xfrm>
            <a:off x="4981183" y="1549936"/>
            <a:ext cx="1847248" cy="24386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38"/>
          <p:cNvSpPr txBox="1"/>
          <p:nvPr>
            <p:ph type="title"/>
          </p:nvPr>
        </p:nvSpPr>
        <p:spPr>
          <a:xfrm>
            <a:off x="838200" y="207232"/>
            <a:ext cx="10515600" cy="11962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This plan includes a series of exams which must be sat in the </a:t>
            </a:r>
            <a:r>
              <a:rPr b="1" lang="it-IT" sz="1600">
                <a:latin typeface="Calibri"/>
                <a:ea typeface="Calibri"/>
                <a:cs typeface="Calibri"/>
                <a:sym typeface="Calibri"/>
              </a:rPr>
              <a:t>first year </a:t>
            </a:r>
            <a:r>
              <a:rPr lang="it-IT" sz="1600">
                <a:latin typeface="Calibri"/>
                <a:ea typeface="Calibri"/>
                <a:cs typeface="Calibri"/>
                <a:sym typeface="Calibri"/>
              </a:rPr>
              <a:t>at our University.</a:t>
            </a:r>
            <a:br>
              <a:rPr lang="it-IT" sz="1600">
                <a:latin typeface="Calibri"/>
                <a:ea typeface="Calibri"/>
                <a:cs typeface="Calibri"/>
                <a:sym typeface="Calibri"/>
              </a:rPr>
            </a:br>
            <a:r>
              <a:rPr lang="it-IT" sz="1600">
                <a:latin typeface="Calibri"/>
                <a:ea typeface="Calibri"/>
                <a:cs typeface="Calibri"/>
                <a:sym typeface="Calibri"/>
              </a:rPr>
              <a:t>The following screen lists and ticks all the compulsory first-year classes in the double degree pathway (fig. 28). Click "Regola succ." to continue filling in the plan.</a:t>
            </a:r>
            <a:br>
              <a:rPr lang="it-IT" sz="1600">
                <a:latin typeface="Calibri"/>
                <a:ea typeface="Calibri"/>
                <a:cs typeface="Calibri"/>
                <a:sym typeface="Calibri"/>
              </a:rPr>
            </a:br>
            <a:endParaRPr sz="1600">
              <a:latin typeface="Calibri"/>
              <a:ea typeface="Calibri"/>
              <a:cs typeface="Calibri"/>
              <a:sym typeface="Calibri"/>
            </a:endParaRPr>
          </a:p>
        </p:txBody>
      </p:sp>
      <p:sp>
        <p:nvSpPr>
          <p:cNvPr id="511" name="Google Shape;511;p38"/>
          <p:cNvSpPr txBox="1"/>
          <p:nvPr>
            <p:ph idx="1" type="body"/>
          </p:nvPr>
        </p:nvSpPr>
        <p:spPr>
          <a:xfrm>
            <a:off x="952500" y="1266825"/>
            <a:ext cx="10401300" cy="508952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28</a:t>
            </a:r>
            <a:endParaRPr/>
          </a:p>
        </p:txBody>
      </p:sp>
      <p:sp>
        <p:nvSpPr>
          <p:cNvPr id="512" name="Google Shape;51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513" name="Google Shape;513;p38"/>
          <p:cNvSpPr/>
          <p:nvPr/>
        </p:nvSpPr>
        <p:spPr>
          <a:xfrm>
            <a:off x="5457978" y="1174868"/>
            <a:ext cx="1085182" cy="1634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4" name="Google Shape;514;p38"/>
          <p:cNvSpPr/>
          <p:nvPr/>
        </p:nvSpPr>
        <p:spPr>
          <a:xfrm>
            <a:off x="952500" y="1174868"/>
            <a:ext cx="10126334" cy="4857178"/>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15" name="Google Shape;515;p38"/>
          <p:cNvPicPr preferRelativeResize="0"/>
          <p:nvPr/>
        </p:nvPicPr>
        <p:blipFill rotWithShape="1">
          <a:blip r:embed="rId3">
            <a:alphaModFix/>
          </a:blip>
          <a:srcRect b="0" l="0" r="0" t="0"/>
          <a:stretch/>
        </p:blipFill>
        <p:spPr>
          <a:xfrm>
            <a:off x="2051598" y="1266825"/>
            <a:ext cx="8103352" cy="4704027"/>
          </a:xfrm>
          <a:prstGeom prst="rect">
            <a:avLst/>
          </a:prstGeom>
          <a:noFill/>
          <a:ln>
            <a:noFill/>
          </a:ln>
        </p:spPr>
      </p:pic>
      <p:pic>
        <p:nvPicPr>
          <p:cNvPr id="516" name="Google Shape;516;p38"/>
          <p:cNvPicPr preferRelativeResize="0"/>
          <p:nvPr/>
        </p:nvPicPr>
        <p:blipFill rotWithShape="1">
          <a:blip r:embed="rId4">
            <a:alphaModFix/>
          </a:blip>
          <a:srcRect b="0" l="0" r="0" t="0"/>
          <a:stretch/>
        </p:blipFill>
        <p:spPr>
          <a:xfrm>
            <a:off x="5286868" y="1185201"/>
            <a:ext cx="4136277" cy="5425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Font typeface="Calibri"/>
              <a:buNone/>
            </a:pPr>
            <a:r>
              <a:rPr b="1" lang="it-IT" sz="2400"/>
              <a:t>Can I change my chosen plan?</a:t>
            </a:r>
            <a:endParaRPr/>
          </a:p>
        </p:txBody>
      </p:sp>
      <p:sp>
        <p:nvSpPr>
          <p:cNvPr id="115" name="Google Shape;115;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rgbClr val="000000"/>
              </a:buClr>
              <a:buSzPts val="1600"/>
              <a:buNone/>
            </a:pPr>
            <a:r>
              <a:rPr lang="it-IT" sz="1600">
                <a:solidFill>
                  <a:srgbClr val="000000"/>
                </a:solidFill>
                <a:latin typeface="Calibri"/>
                <a:ea typeface="Calibri"/>
                <a:cs typeface="Calibri"/>
                <a:sym typeface="Calibri"/>
              </a:rPr>
              <a:t>You may change the plan, but only during set periods, </a:t>
            </a:r>
            <a:r>
              <a:rPr lang="it-IT" sz="1600">
                <a:latin typeface="Calibri"/>
                <a:ea typeface="Calibri"/>
                <a:cs typeface="Calibri"/>
                <a:sym typeface="Calibri"/>
              </a:rPr>
              <a:t>usually in November and March.</a:t>
            </a:r>
            <a:endParaRPr/>
          </a:p>
          <a:p>
            <a:pPr indent="0" lvl="0" marL="0" rtl="0" algn="just">
              <a:lnSpc>
                <a:spcPct val="100000"/>
              </a:lnSpc>
              <a:spcBef>
                <a:spcPts val="0"/>
              </a:spcBef>
              <a:spcAft>
                <a:spcPts val="0"/>
              </a:spcAft>
              <a:buClr>
                <a:schemeClr val="dk1"/>
              </a:buClr>
              <a:buSzPts val="1600"/>
              <a:buNone/>
            </a:pPr>
            <a:r>
              <a:t/>
            </a:r>
            <a:endParaRPr sz="1600">
              <a:solidFill>
                <a:srgbClr val="000000"/>
              </a:solidFill>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t/>
            </a:r>
            <a:endParaRPr sz="1600">
              <a:solidFill>
                <a:srgbClr val="000000"/>
              </a:solidFill>
              <a:latin typeface="Calibri"/>
              <a:ea typeface="Calibri"/>
              <a:cs typeface="Calibri"/>
              <a:sym typeface="Calibri"/>
            </a:endParaRPr>
          </a:p>
          <a:p>
            <a:pPr indent="0" lvl="0" marL="0" rtl="0" algn="just">
              <a:lnSpc>
                <a:spcPct val="100000"/>
              </a:lnSpc>
              <a:spcBef>
                <a:spcPts val="0"/>
              </a:spcBef>
              <a:spcAft>
                <a:spcPts val="0"/>
              </a:spcAft>
              <a:buClr>
                <a:srgbClr val="000000"/>
              </a:buClr>
              <a:buSzPts val="1600"/>
              <a:buNone/>
            </a:pPr>
            <a:r>
              <a:rPr lang="it-IT" sz="1600">
                <a:solidFill>
                  <a:srgbClr val="000000"/>
                </a:solidFill>
                <a:latin typeface="Calibri"/>
                <a:ea typeface="Calibri"/>
                <a:cs typeface="Calibri"/>
                <a:sym typeface="Calibri"/>
              </a:rPr>
              <a:t>Until the new study plan is implemented, you are obliged to follow the previous plan and cannot register for exams in classes you have requested to join. </a:t>
            </a:r>
            <a:endParaRPr/>
          </a:p>
          <a:p>
            <a:pPr indent="0" lvl="0" marL="0" rtl="0" algn="just">
              <a:lnSpc>
                <a:spcPct val="100000"/>
              </a:lnSpc>
              <a:spcBef>
                <a:spcPts val="0"/>
              </a:spcBef>
              <a:spcAft>
                <a:spcPts val="0"/>
              </a:spcAft>
              <a:buClr>
                <a:schemeClr val="dk1"/>
              </a:buClr>
              <a:buSzPts val="1600"/>
              <a:buNone/>
            </a:pPr>
            <a:r>
              <a:rPr lang="it-IT" sz="1600">
                <a:latin typeface="Calibri"/>
                <a:ea typeface="Calibri"/>
                <a:cs typeface="Calibri"/>
                <a:sym typeface="Calibri"/>
              </a:rPr>
              <a:t>You can </a:t>
            </a:r>
            <a:r>
              <a:rPr b="1" lang="it-IT" sz="1600">
                <a:latin typeface="Calibri"/>
                <a:ea typeface="Calibri"/>
                <a:cs typeface="Calibri"/>
                <a:sym typeface="Calibri"/>
              </a:rPr>
              <a:t>only</a:t>
            </a:r>
            <a:r>
              <a:rPr lang="it-IT" sz="1600">
                <a:latin typeface="Calibri"/>
                <a:ea typeface="Calibri"/>
                <a:cs typeface="Calibri"/>
                <a:sym typeface="Calibri"/>
              </a:rPr>
              <a:t> take exam assessments for an educational activity if it is in your most recent approved study plan.</a:t>
            </a:r>
            <a:endParaRPr/>
          </a:p>
          <a:p>
            <a:pPr indent="0" lvl="0" marL="0" rtl="0" algn="just">
              <a:lnSpc>
                <a:spcPct val="100000"/>
              </a:lnSpc>
              <a:spcBef>
                <a:spcPts val="0"/>
              </a:spcBef>
              <a:spcAft>
                <a:spcPts val="0"/>
              </a:spcAft>
              <a:buClr>
                <a:schemeClr val="dk1"/>
              </a:buClr>
              <a:buSzPts val="1600"/>
              <a:buNone/>
            </a:pPr>
            <a:r>
              <a:t/>
            </a:r>
            <a:endParaRPr sz="1600">
              <a:solidFill>
                <a:srgbClr val="000000"/>
              </a:solidFill>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t/>
            </a:r>
            <a:endParaRPr b="1" sz="1600">
              <a:solidFill>
                <a:srgbClr val="000000"/>
              </a:solidFill>
              <a:latin typeface="Calibri"/>
              <a:ea typeface="Calibri"/>
              <a:cs typeface="Calibri"/>
              <a:sym typeface="Calibri"/>
            </a:endParaRPr>
          </a:p>
          <a:p>
            <a:pPr indent="0" lvl="0" marL="0" rtl="0" algn="just">
              <a:lnSpc>
                <a:spcPct val="100000"/>
              </a:lnSpc>
              <a:spcBef>
                <a:spcPts val="0"/>
              </a:spcBef>
              <a:spcAft>
                <a:spcPts val="0"/>
              </a:spcAft>
              <a:buClr>
                <a:srgbClr val="000000"/>
              </a:buClr>
              <a:buSzPts val="1600"/>
              <a:buNone/>
            </a:pPr>
            <a:r>
              <a:rPr b="1" lang="it-IT" sz="1600" u="sng">
                <a:solidFill>
                  <a:srgbClr val="000000"/>
                </a:solidFill>
                <a:latin typeface="Calibri"/>
                <a:ea typeface="Calibri"/>
                <a:cs typeface="Calibri"/>
                <a:sym typeface="Calibri"/>
              </a:rPr>
              <a:t>Sitting exams (Art.13 Student Regulations) </a:t>
            </a:r>
            <a:endParaRPr/>
          </a:p>
          <a:p>
            <a:pPr indent="0" lvl="0" marL="0" rtl="0" algn="just">
              <a:lnSpc>
                <a:spcPct val="100000"/>
              </a:lnSpc>
              <a:spcBef>
                <a:spcPts val="0"/>
              </a:spcBef>
              <a:spcAft>
                <a:spcPts val="0"/>
              </a:spcAft>
              <a:buClr>
                <a:srgbClr val="000000"/>
              </a:buClr>
              <a:buSzPts val="1600"/>
              <a:buNone/>
            </a:pPr>
            <a:r>
              <a:rPr b="1" lang="it-IT" sz="1600">
                <a:solidFill>
                  <a:srgbClr val="000000"/>
                </a:solidFill>
                <a:latin typeface="Calibri"/>
                <a:ea typeface="Calibri"/>
                <a:cs typeface="Calibri"/>
                <a:sym typeface="Calibri"/>
              </a:rPr>
              <a:t>Students may register for exams for activities included in their approved plan which refer to the year following the year of enrolment only if the classes have commenced and if they have acquired at least 50% of the credits of the year of enrolment, complying with any prerequisites. </a:t>
            </a:r>
            <a:endParaRPr/>
          </a:p>
          <a:p>
            <a:pPr indent="0" lvl="0" marL="0" rtl="0" algn="l">
              <a:lnSpc>
                <a:spcPct val="90000"/>
              </a:lnSpc>
              <a:spcBef>
                <a:spcPts val="1000"/>
              </a:spcBef>
              <a:spcAft>
                <a:spcPts val="0"/>
              </a:spcAft>
              <a:buClr>
                <a:schemeClr val="dk1"/>
              </a:buClr>
              <a:buSzPts val="2800"/>
              <a:buNone/>
            </a:pPr>
            <a:r>
              <a:t/>
            </a:r>
            <a:endParaRPr/>
          </a:p>
        </p:txBody>
      </p:sp>
      <p:sp>
        <p:nvSpPr>
          <p:cNvPr id="116" name="Google Shape;11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17" name="Google Shape;117;p4"/>
          <p:cNvPicPr preferRelativeResize="0"/>
          <p:nvPr/>
        </p:nvPicPr>
        <p:blipFill rotWithShape="1">
          <a:blip r:embed="rId3">
            <a:alphaModFix/>
          </a:blip>
          <a:srcRect b="0" l="0" r="0" t="0"/>
          <a:stretch/>
        </p:blipFill>
        <p:spPr>
          <a:xfrm>
            <a:off x="8205153" y="576860"/>
            <a:ext cx="729841" cy="82731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39"/>
          <p:cNvSpPr txBox="1"/>
          <p:nvPr>
            <p:ph type="title"/>
          </p:nvPr>
        </p:nvSpPr>
        <p:spPr>
          <a:xfrm>
            <a:off x="838200" y="211614"/>
            <a:ext cx="10526486" cy="125142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The following screen lists and ticks all the compulsory </a:t>
            </a:r>
            <a:r>
              <a:rPr b="1" lang="it-IT" sz="1600">
                <a:latin typeface="Calibri"/>
                <a:ea typeface="Calibri"/>
                <a:cs typeface="Calibri"/>
                <a:sym typeface="Calibri"/>
              </a:rPr>
              <a:t>second year</a:t>
            </a:r>
            <a:r>
              <a:rPr lang="it-IT" sz="1600">
                <a:latin typeface="Calibri"/>
                <a:ea typeface="Calibri"/>
                <a:cs typeface="Calibri"/>
                <a:sym typeface="Calibri"/>
              </a:rPr>
              <a:t> classes (fig. 33). Click "Regola succ." to continue filling in the plan.</a:t>
            </a:r>
            <a:br>
              <a:rPr lang="it-IT" sz="1600">
                <a:latin typeface="Calibri"/>
                <a:ea typeface="Calibri"/>
                <a:cs typeface="Calibri"/>
                <a:sym typeface="Calibri"/>
              </a:rPr>
            </a:br>
            <a:endParaRPr sz="1600">
              <a:latin typeface="Calibri"/>
              <a:ea typeface="Calibri"/>
              <a:cs typeface="Calibri"/>
              <a:sym typeface="Calibri"/>
            </a:endParaRPr>
          </a:p>
        </p:txBody>
      </p:sp>
      <p:sp>
        <p:nvSpPr>
          <p:cNvPr id="522" name="Google Shape;522;p39"/>
          <p:cNvSpPr txBox="1"/>
          <p:nvPr>
            <p:ph idx="1" type="body"/>
          </p:nvPr>
        </p:nvSpPr>
        <p:spPr>
          <a:xfrm>
            <a:off x="952500" y="1266825"/>
            <a:ext cx="10401300" cy="508952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33</a:t>
            </a:r>
            <a:endParaRPr/>
          </a:p>
        </p:txBody>
      </p:sp>
      <p:sp>
        <p:nvSpPr>
          <p:cNvPr id="523" name="Google Shape;52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524" name="Google Shape;524;p39"/>
          <p:cNvSpPr/>
          <p:nvPr/>
        </p:nvSpPr>
        <p:spPr>
          <a:xfrm>
            <a:off x="5457978" y="1174868"/>
            <a:ext cx="1085182" cy="1634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5" name="Google Shape;525;p39"/>
          <p:cNvSpPr/>
          <p:nvPr/>
        </p:nvSpPr>
        <p:spPr>
          <a:xfrm>
            <a:off x="952500" y="1174868"/>
            <a:ext cx="10126334" cy="4078776"/>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26" name="Google Shape;526;p39"/>
          <p:cNvPicPr preferRelativeResize="0"/>
          <p:nvPr/>
        </p:nvPicPr>
        <p:blipFill rotWithShape="1">
          <a:blip r:embed="rId3">
            <a:alphaModFix/>
          </a:blip>
          <a:srcRect b="0" l="0" r="0" t="0"/>
          <a:stretch/>
        </p:blipFill>
        <p:spPr>
          <a:xfrm>
            <a:off x="2706060" y="2012139"/>
            <a:ext cx="1085182" cy="232756"/>
          </a:xfrm>
          <a:prstGeom prst="rect">
            <a:avLst/>
          </a:prstGeom>
          <a:noFill/>
          <a:ln>
            <a:noFill/>
          </a:ln>
        </p:spPr>
      </p:pic>
      <p:pic>
        <p:nvPicPr>
          <p:cNvPr id="527" name="Google Shape;527;p39"/>
          <p:cNvPicPr preferRelativeResize="0"/>
          <p:nvPr/>
        </p:nvPicPr>
        <p:blipFill rotWithShape="1">
          <a:blip r:embed="rId4">
            <a:alphaModFix/>
          </a:blip>
          <a:srcRect b="0" l="0" r="0" t="0"/>
          <a:stretch/>
        </p:blipFill>
        <p:spPr>
          <a:xfrm>
            <a:off x="1211242" y="1779570"/>
            <a:ext cx="8621328" cy="2991267"/>
          </a:xfrm>
          <a:prstGeom prst="rect">
            <a:avLst/>
          </a:prstGeom>
          <a:noFill/>
          <a:ln>
            <a:noFill/>
          </a:ln>
        </p:spPr>
      </p:pic>
      <p:pic>
        <p:nvPicPr>
          <p:cNvPr id="528" name="Google Shape;528;p39"/>
          <p:cNvPicPr preferRelativeResize="0"/>
          <p:nvPr/>
        </p:nvPicPr>
        <p:blipFill rotWithShape="1">
          <a:blip r:embed="rId5">
            <a:alphaModFix/>
          </a:blip>
          <a:srcRect b="0" l="0" r="0" t="0"/>
          <a:stretch/>
        </p:blipFill>
        <p:spPr>
          <a:xfrm>
            <a:off x="4661891" y="1754981"/>
            <a:ext cx="4300030" cy="548688"/>
          </a:xfrm>
          <a:prstGeom prst="rect">
            <a:avLst/>
          </a:prstGeom>
          <a:noFill/>
          <a:ln>
            <a:noFill/>
          </a:ln>
        </p:spPr>
      </p:pic>
      <p:pic>
        <p:nvPicPr>
          <p:cNvPr id="529" name="Google Shape;529;p39"/>
          <p:cNvPicPr preferRelativeResize="0"/>
          <p:nvPr/>
        </p:nvPicPr>
        <p:blipFill rotWithShape="1">
          <a:blip r:embed="rId6">
            <a:alphaModFix/>
          </a:blip>
          <a:srcRect b="0" l="0" r="0" t="0"/>
          <a:stretch/>
        </p:blipFill>
        <p:spPr>
          <a:xfrm>
            <a:off x="952500" y="1172074"/>
            <a:ext cx="10126334" cy="457240"/>
          </a:xfrm>
          <a:prstGeom prst="rect">
            <a:avLst/>
          </a:prstGeom>
          <a:noFill/>
          <a:ln>
            <a:noFill/>
          </a:ln>
        </p:spPr>
      </p:pic>
      <p:pic>
        <p:nvPicPr>
          <p:cNvPr id="530" name="Google Shape;530;p39"/>
          <p:cNvPicPr preferRelativeResize="0"/>
          <p:nvPr/>
        </p:nvPicPr>
        <p:blipFill rotWithShape="1">
          <a:blip r:embed="rId7">
            <a:alphaModFix/>
          </a:blip>
          <a:srcRect b="0" l="0" r="0" t="0"/>
          <a:stretch/>
        </p:blipFill>
        <p:spPr>
          <a:xfrm>
            <a:off x="5390916" y="1180929"/>
            <a:ext cx="1219306" cy="23166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40"/>
          <p:cNvSpPr txBox="1"/>
          <p:nvPr>
            <p:ph type="title"/>
          </p:nvPr>
        </p:nvSpPr>
        <p:spPr>
          <a:xfrm>
            <a:off x="767222" y="-205405"/>
            <a:ext cx="10751006" cy="19908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br>
              <a:rPr lang="it-IT" sz="1600">
                <a:latin typeface="Calibri"/>
                <a:ea typeface="Calibri"/>
                <a:cs typeface="Calibri"/>
                <a:sym typeface="Calibri"/>
              </a:rPr>
            </a:b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In the next section, you must select the 3-credit additional language skills activity (figure 34 ), scheduled for the second year.</a:t>
            </a:r>
            <a:br>
              <a:rPr lang="it-IT" sz="16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536" name="Google Shape;536;p40"/>
          <p:cNvSpPr txBox="1"/>
          <p:nvPr>
            <p:ph idx="1" type="body"/>
          </p:nvPr>
        </p:nvSpPr>
        <p:spPr>
          <a:xfrm>
            <a:off x="955830" y="1793819"/>
            <a:ext cx="10422147" cy="469842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34</a:t>
            </a:r>
            <a:endParaRPr/>
          </a:p>
        </p:txBody>
      </p:sp>
      <p:sp>
        <p:nvSpPr>
          <p:cNvPr id="537" name="Google Shape;53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538" name="Google Shape;538;p40"/>
          <p:cNvPicPr preferRelativeResize="0"/>
          <p:nvPr/>
        </p:nvPicPr>
        <p:blipFill rotWithShape="1">
          <a:blip r:embed="rId3">
            <a:alphaModFix/>
          </a:blip>
          <a:srcRect b="0" l="0" r="0" t="0"/>
          <a:stretch/>
        </p:blipFill>
        <p:spPr>
          <a:xfrm>
            <a:off x="931652" y="1543481"/>
            <a:ext cx="10126334" cy="448878"/>
          </a:xfrm>
          <a:prstGeom prst="rect">
            <a:avLst/>
          </a:prstGeom>
          <a:noFill/>
          <a:ln>
            <a:noFill/>
          </a:ln>
        </p:spPr>
      </p:pic>
      <p:sp>
        <p:nvSpPr>
          <p:cNvPr id="539" name="Google Shape;539;p40"/>
          <p:cNvSpPr/>
          <p:nvPr/>
        </p:nvSpPr>
        <p:spPr>
          <a:xfrm>
            <a:off x="5385219" y="1234526"/>
            <a:ext cx="1219200" cy="2286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540" name="Google Shape;540;p40"/>
          <p:cNvPicPr preferRelativeResize="0"/>
          <p:nvPr/>
        </p:nvPicPr>
        <p:blipFill rotWithShape="1">
          <a:blip r:embed="rId4">
            <a:alphaModFix/>
          </a:blip>
          <a:srcRect b="0" l="0" r="0" t="0"/>
          <a:stretch/>
        </p:blipFill>
        <p:spPr>
          <a:xfrm>
            <a:off x="5385219" y="1520459"/>
            <a:ext cx="1219306" cy="231668"/>
          </a:xfrm>
          <a:prstGeom prst="rect">
            <a:avLst/>
          </a:prstGeom>
          <a:noFill/>
          <a:ln>
            <a:noFill/>
          </a:ln>
        </p:spPr>
      </p:pic>
      <p:sp>
        <p:nvSpPr>
          <p:cNvPr id="541" name="Google Shape;541;p40"/>
          <p:cNvSpPr/>
          <p:nvPr/>
        </p:nvSpPr>
        <p:spPr>
          <a:xfrm>
            <a:off x="923965" y="1564583"/>
            <a:ext cx="10126334" cy="4429289"/>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542" name="Google Shape;542;p40"/>
          <p:cNvPicPr preferRelativeResize="0"/>
          <p:nvPr/>
        </p:nvPicPr>
        <p:blipFill rotWithShape="1">
          <a:blip r:embed="rId5">
            <a:alphaModFix/>
          </a:blip>
          <a:srcRect b="0" l="0" r="0" t="0"/>
          <a:stretch/>
        </p:blipFill>
        <p:spPr>
          <a:xfrm>
            <a:off x="1379925" y="2075744"/>
            <a:ext cx="8602275" cy="3743847"/>
          </a:xfrm>
          <a:prstGeom prst="rect">
            <a:avLst/>
          </a:prstGeom>
          <a:noFill/>
          <a:ln>
            <a:noFill/>
          </a:ln>
        </p:spPr>
      </p:pic>
      <p:pic>
        <p:nvPicPr>
          <p:cNvPr id="543" name="Google Shape;543;p40"/>
          <p:cNvPicPr preferRelativeResize="0"/>
          <p:nvPr/>
        </p:nvPicPr>
        <p:blipFill rotWithShape="1">
          <a:blip r:embed="rId6">
            <a:alphaModFix/>
          </a:blip>
          <a:srcRect b="0" l="0" r="0" t="0"/>
          <a:stretch/>
        </p:blipFill>
        <p:spPr>
          <a:xfrm>
            <a:off x="4841028" y="1992359"/>
            <a:ext cx="4298053" cy="54868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41"/>
          <p:cNvSpPr txBox="1"/>
          <p:nvPr>
            <p:ph type="title"/>
          </p:nvPr>
        </p:nvSpPr>
        <p:spPr>
          <a:xfrm>
            <a:off x="838200" y="267419"/>
            <a:ext cx="10515600" cy="14232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r>
              <a:rPr lang="it-IT" sz="1600">
                <a:latin typeface="Calibri"/>
                <a:ea typeface="Calibri"/>
                <a:cs typeface="Calibri"/>
                <a:sym typeface="Calibri"/>
              </a:rPr>
              <a:t>Over the next two sections, numbers 5 and 6, you must select the classes you wish to take in the first and second year in order to obtain your free-choice credits (fig. 35 and 36).</a:t>
            </a:r>
            <a:br>
              <a:rPr lang="it-IT" sz="1600">
                <a:latin typeface="Calibri"/>
                <a:ea typeface="Calibri"/>
                <a:cs typeface="Calibri"/>
                <a:sym typeface="Calibri"/>
              </a:rPr>
            </a:br>
            <a:r>
              <a:rPr i="1" lang="it-IT" sz="1600">
                <a:latin typeface="Calibri"/>
                <a:ea typeface="Calibri"/>
                <a:cs typeface="Calibri"/>
                <a:sym typeface="Calibri"/>
              </a:rPr>
              <a:t>If you are using this section, click "Regola succ." to continue. </a:t>
            </a:r>
            <a:br>
              <a:rPr lang="it-IT" sz="1600">
                <a:latin typeface="Calibri"/>
                <a:ea typeface="Calibri"/>
                <a:cs typeface="Calibri"/>
                <a:sym typeface="Calibri"/>
              </a:rPr>
            </a:br>
            <a:r>
              <a:rPr i="1" lang="it-IT" sz="1600">
                <a:latin typeface="Calibri"/>
                <a:ea typeface="Calibri"/>
                <a:cs typeface="Calibri"/>
                <a:sym typeface="Calibri"/>
              </a:rPr>
              <a:t>If you do not wish to select any activities, click "</a:t>
            </a:r>
            <a:r>
              <a:rPr b="1" i="1" lang="it-IT" sz="1600">
                <a:latin typeface="Calibri"/>
                <a:ea typeface="Calibri"/>
                <a:cs typeface="Calibri"/>
                <a:sym typeface="Calibri"/>
              </a:rPr>
              <a:t>Salta la scelta</a:t>
            </a:r>
            <a:r>
              <a:rPr i="1" lang="it-IT" sz="1600">
                <a:latin typeface="Calibri"/>
                <a:ea typeface="Calibri"/>
                <a:cs typeface="Calibri"/>
                <a:sym typeface="Calibri"/>
              </a:rPr>
              <a:t>" (skip choice) to move on.</a:t>
            </a:r>
            <a:br>
              <a:rPr lang="it-IT" sz="16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549" name="Google Shape;549;p41"/>
          <p:cNvSpPr txBox="1"/>
          <p:nvPr>
            <p:ph idx="1" type="body"/>
          </p:nvPr>
        </p:nvSpPr>
        <p:spPr>
          <a:xfrm>
            <a:off x="838200" y="1825624"/>
            <a:ext cx="10515600" cy="477358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35</a:t>
            </a:r>
            <a:endParaRPr/>
          </a:p>
        </p:txBody>
      </p:sp>
      <p:sp>
        <p:nvSpPr>
          <p:cNvPr id="550" name="Google Shape;550;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551" name="Google Shape;551;p41"/>
          <p:cNvPicPr preferRelativeResize="0"/>
          <p:nvPr/>
        </p:nvPicPr>
        <p:blipFill rotWithShape="1">
          <a:blip r:embed="rId3">
            <a:alphaModFix/>
          </a:blip>
          <a:srcRect b="0" l="0" r="0" t="0"/>
          <a:stretch/>
        </p:blipFill>
        <p:spPr>
          <a:xfrm>
            <a:off x="926781" y="1394976"/>
            <a:ext cx="10126334" cy="457240"/>
          </a:xfrm>
          <a:prstGeom prst="rect">
            <a:avLst/>
          </a:prstGeom>
          <a:noFill/>
          <a:ln>
            <a:noFill/>
          </a:ln>
        </p:spPr>
      </p:pic>
      <p:pic>
        <p:nvPicPr>
          <p:cNvPr id="552" name="Google Shape;552;p41"/>
          <p:cNvPicPr preferRelativeResize="0"/>
          <p:nvPr/>
        </p:nvPicPr>
        <p:blipFill rotWithShape="1">
          <a:blip r:embed="rId4">
            <a:alphaModFix/>
          </a:blip>
          <a:srcRect b="0" l="0" r="0" t="0"/>
          <a:stretch/>
        </p:blipFill>
        <p:spPr>
          <a:xfrm>
            <a:off x="5311780" y="1404320"/>
            <a:ext cx="1219306" cy="231668"/>
          </a:xfrm>
          <a:prstGeom prst="rect">
            <a:avLst/>
          </a:prstGeom>
          <a:noFill/>
          <a:ln>
            <a:noFill/>
          </a:ln>
        </p:spPr>
      </p:pic>
      <p:sp>
        <p:nvSpPr>
          <p:cNvPr id="553" name="Google Shape;553;p41"/>
          <p:cNvSpPr/>
          <p:nvPr/>
        </p:nvSpPr>
        <p:spPr>
          <a:xfrm>
            <a:off x="926781" y="1404320"/>
            <a:ext cx="10126334" cy="4730473"/>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554" name="Google Shape;554;p41"/>
          <p:cNvPicPr preferRelativeResize="0"/>
          <p:nvPr/>
        </p:nvPicPr>
        <p:blipFill rotWithShape="1">
          <a:blip r:embed="rId5">
            <a:alphaModFix/>
          </a:blip>
          <a:srcRect b="0" l="0" r="0" t="0"/>
          <a:stretch/>
        </p:blipFill>
        <p:spPr>
          <a:xfrm>
            <a:off x="1808910" y="1912245"/>
            <a:ext cx="7966857" cy="4028086"/>
          </a:xfrm>
          <a:prstGeom prst="rect">
            <a:avLst/>
          </a:prstGeom>
          <a:noFill/>
          <a:ln>
            <a:noFill/>
          </a:ln>
        </p:spPr>
      </p:pic>
      <p:pic>
        <p:nvPicPr>
          <p:cNvPr id="555" name="Google Shape;555;p41"/>
          <p:cNvPicPr preferRelativeResize="0"/>
          <p:nvPr/>
        </p:nvPicPr>
        <p:blipFill rotWithShape="1">
          <a:blip r:embed="rId6">
            <a:alphaModFix/>
          </a:blip>
          <a:srcRect b="0" l="0" r="0" t="0"/>
          <a:stretch/>
        </p:blipFill>
        <p:spPr>
          <a:xfrm>
            <a:off x="5060015" y="1861560"/>
            <a:ext cx="5047926" cy="48162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42"/>
          <p:cNvSpPr txBox="1"/>
          <p:nvPr>
            <p:ph type="title"/>
          </p:nvPr>
        </p:nvSpPr>
        <p:spPr>
          <a:xfrm>
            <a:off x="838200" y="267419"/>
            <a:ext cx="10515600" cy="14232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r>
              <a:rPr lang="it-IT" sz="1600">
                <a:latin typeface="Calibri"/>
                <a:ea typeface="Calibri"/>
                <a:cs typeface="Calibri"/>
                <a:sym typeface="Calibri"/>
              </a:rPr>
              <a:t>You may complete your free-choice credits by choosing activities scheduled in your second year.</a:t>
            </a:r>
            <a:r>
              <a:rPr i="1" lang="it-IT" sz="1600">
                <a:solidFill>
                  <a:srgbClr val="000000"/>
                </a:solidFill>
                <a:latin typeface="Calibri"/>
                <a:ea typeface="Calibri"/>
                <a:cs typeface="Calibri"/>
                <a:sym typeface="Calibri"/>
              </a:rPr>
              <a:t> </a:t>
            </a:r>
            <a:br>
              <a:rPr i="1" lang="it-IT" sz="1600">
                <a:solidFill>
                  <a:srgbClr val="000000"/>
                </a:solidFill>
                <a:latin typeface="Calibri"/>
                <a:ea typeface="Calibri"/>
                <a:cs typeface="Calibri"/>
                <a:sym typeface="Calibri"/>
              </a:rPr>
            </a:br>
            <a:r>
              <a:rPr i="1" lang="it-IT" sz="1600">
                <a:solidFill>
                  <a:srgbClr val="000000"/>
                </a:solidFill>
                <a:latin typeface="Calibri"/>
                <a:ea typeface="Calibri"/>
                <a:cs typeface="Calibri"/>
                <a:sym typeface="Calibri"/>
              </a:rPr>
              <a:t>If you are using this section, click "Regola succ.". </a:t>
            </a:r>
            <a:br>
              <a:rPr lang="it-IT" sz="1600">
                <a:solidFill>
                  <a:srgbClr val="000000"/>
                </a:solidFill>
                <a:latin typeface="Calibri"/>
                <a:ea typeface="Calibri"/>
                <a:cs typeface="Calibri"/>
                <a:sym typeface="Calibri"/>
              </a:rPr>
            </a:br>
            <a:r>
              <a:rPr i="1" lang="it-IT" sz="1600">
                <a:solidFill>
                  <a:srgbClr val="000000"/>
                </a:solidFill>
                <a:latin typeface="Calibri"/>
                <a:ea typeface="Calibri"/>
                <a:cs typeface="Calibri"/>
                <a:sym typeface="Calibri"/>
              </a:rPr>
              <a:t>If you do not wish to select any activities, click "</a:t>
            </a:r>
            <a:r>
              <a:rPr b="1" i="1" lang="it-IT" sz="1600">
                <a:solidFill>
                  <a:srgbClr val="000000"/>
                </a:solidFill>
                <a:latin typeface="Calibri"/>
                <a:ea typeface="Calibri"/>
                <a:cs typeface="Calibri"/>
                <a:sym typeface="Calibri"/>
              </a:rPr>
              <a:t>Salta la scelta</a:t>
            </a:r>
            <a:r>
              <a:rPr i="1" lang="it-IT" sz="1600">
                <a:solidFill>
                  <a:srgbClr val="000000"/>
                </a:solidFill>
                <a:latin typeface="Calibri"/>
                <a:ea typeface="Calibri"/>
                <a:cs typeface="Calibri"/>
                <a:sym typeface="Calibri"/>
              </a:rPr>
              <a:t>" (skip choice) to finish.</a:t>
            </a:r>
            <a:br>
              <a:rPr lang="it-IT" sz="1600">
                <a:solidFill>
                  <a:srgbClr val="000000"/>
                </a:solidFill>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561" name="Google Shape;561;p42"/>
          <p:cNvSpPr txBox="1"/>
          <p:nvPr>
            <p:ph idx="1" type="body"/>
          </p:nvPr>
        </p:nvSpPr>
        <p:spPr>
          <a:xfrm>
            <a:off x="838200" y="1825624"/>
            <a:ext cx="10515600" cy="477358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36</a:t>
            </a:r>
            <a:endParaRPr/>
          </a:p>
        </p:txBody>
      </p:sp>
      <p:sp>
        <p:nvSpPr>
          <p:cNvPr id="562" name="Google Shape;562;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563" name="Google Shape;563;p42"/>
          <p:cNvPicPr preferRelativeResize="0"/>
          <p:nvPr/>
        </p:nvPicPr>
        <p:blipFill rotWithShape="1">
          <a:blip r:embed="rId3">
            <a:alphaModFix/>
          </a:blip>
          <a:srcRect b="0" l="0" r="0" t="0"/>
          <a:stretch/>
        </p:blipFill>
        <p:spPr>
          <a:xfrm>
            <a:off x="926781" y="1394976"/>
            <a:ext cx="10126334" cy="457240"/>
          </a:xfrm>
          <a:prstGeom prst="rect">
            <a:avLst/>
          </a:prstGeom>
          <a:noFill/>
          <a:ln>
            <a:noFill/>
          </a:ln>
        </p:spPr>
      </p:pic>
      <p:pic>
        <p:nvPicPr>
          <p:cNvPr id="564" name="Google Shape;564;p42"/>
          <p:cNvPicPr preferRelativeResize="0"/>
          <p:nvPr/>
        </p:nvPicPr>
        <p:blipFill rotWithShape="1">
          <a:blip r:embed="rId4">
            <a:alphaModFix/>
          </a:blip>
          <a:srcRect b="0" l="0" r="0" t="0"/>
          <a:stretch/>
        </p:blipFill>
        <p:spPr>
          <a:xfrm>
            <a:off x="5311780" y="1404320"/>
            <a:ext cx="1219306" cy="231668"/>
          </a:xfrm>
          <a:prstGeom prst="rect">
            <a:avLst/>
          </a:prstGeom>
          <a:noFill/>
          <a:ln>
            <a:noFill/>
          </a:ln>
        </p:spPr>
      </p:pic>
      <p:sp>
        <p:nvSpPr>
          <p:cNvPr id="565" name="Google Shape;565;p42"/>
          <p:cNvSpPr/>
          <p:nvPr/>
        </p:nvSpPr>
        <p:spPr>
          <a:xfrm>
            <a:off x="926781" y="1404320"/>
            <a:ext cx="10126334" cy="4730473"/>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566" name="Google Shape;566;p42"/>
          <p:cNvPicPr preferRelativeResize="0"/>
          <p:nvPr/>
        </p:nvPicPr>
        <p:blipFill rotWithShape="1">
          <a:blip r:embed="rId5">
            <a:alphaModFix/>
          </a:blip>
          <a:srcRect b="0" l="0" r="0" t="0"/>
          <a:stretch/>
        </p:blipFill>
        <p:spPr>
          <a:xfrm>
            <a:off x="1663163" y="2073773"/>
            <a:ext cx="8516539" cy="3762900"/>
          </a:xfrm>
          <a:prstGeom prst="rect">
            <a:avLst/>
          </a:prstGeom>
          <a:noFill/>
          <a:ln>
            <a:noFill/>
          </a:ln>
        </p:spPr>
      </p:pic>
      <p:pic>
        <p:nvPicPr>
          <p:cNvPr id="567" name="Google Shape;567;p42"/>
          <p:cNvPicPr preferRelativeResize="0"/>
          <p:nvPr/>
        </p:nvPicPr>
        <p:blipFill rotWithShape="1">
          <a:blip r:embed="rId6">
            <a:alphaModFix/>
          </a:blip>
          <a:srcRect b="0" l="0" r="0" t="0"/>
          <a:stretch/>
        </p:blipFill>
        <p:spPr>
          <a:xfrm>
            <a:off x="5051702" y="2073773"/>
            <a:ext cx="5047926" cy="48162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43"/>
          <p:cNvSpPr txBox="1"/>
          <p:nvPr>
            <p:ph type="title"/>
          </p:nvPr>
        </p:nvSpPr>
        <p:spPr>
          <a:xfrm>
            <a:off x="679357" y="9227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Once you have finished making your choices, click "Conferma Piano" (fig.37) to confirm and register your plan. The classes you have selected will appear on your transcript once they have been reviewed by your course's Teaching Coordination Council.</a:t>
            </a:r>
            <a:br>
              <a:rPr lang="it-IT" sz="1600">
                <a:latin typeface="Calibri"/>
                <a:ea typeface="Calibri"/>
                <a:cs typeface="Calibri"/>
                <a:sym typeface="Calibri"/>
              </a:rPr>
            </a:br>
            <a:r>
              <a:rPr b="1" lang="it-IT" sz="1600" u="sng">
                <a:latin typeface="Calibri"/>
                <a:ea typeface="Calibri"/>
                <a:cs typeface="Calibri"/>
                <a:sym typeface="Calibri"/>
              </a:rPr>
              <a:t>PLEASE NOTE</a:t>
            </a:r>
            <a:r>
              <a:rPr b="1" lang="it-IT" sz="1600">
                <a:latin typeface="Calibri"/>
                <a:ea typeface="Calibri"/>
                <a:cs typeface="Calibri"/>
                <a:sym typeface="Calibri"/>
              </a:rPr>
              <a:t>: Plans left in draft form (bozza) are not reviewed.</a:t>
            </a:r>
            <a:br>
              <a:rPr lang="it-IT" sz="1600">
                <a:latin typeface="Calibri"/>
                <a:ea typeface="Calibri"/>
                <a:cs typeface="Calibri"/>
                <a:sym typeface="Calibri"/>
              </a:rPr>
            </a:br>
            <a:endParaRPr sz="1600">
              <a:latin typeface="Calibri"/>
              <a:ea typeface="Calibri"/>
              <a:cs typeface="Calibri"/>
              <a:sym typeface="Calibri"/>
            </a:endParaRPr>
          </a:p>
        </p:txBody>
      </p:sp>
      <p:sp>
        <p:nvSpPr>
          <p:cNvPr id="573" name="Google Shape;573;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574" name="Google Shape;574;p43"/>
          <p:cNvSpPr/>
          <p:nvPr/>
        </p:nvSpPr>
        <p:spPr>
          <a:xfrm>
            <a:off x="5606779" y="5987018"/>
            <a:ext cx="660757"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it-IT" sz="1400" u="none" cap="none" strike="noStrike">
                <a:solidFill>
                  <a:schemeClr val="dk1"/>
                </a:solidFill>
                <a:latin typeface="Calibri"/>
                <a:ea typeface="Calibri"/>
                <a:cs typeface="Calibri"/>
                <a:sym typeface="Calibri"/>
              </a:rPr>
              <a:t>Fig. 36</a:t>
            </a:r>
            <a:endParaRPr/>
          </a:p>
        </p:txBody>
      </p:sp>
      <p:pic>
        <p:nvPicPr>
          <p:cNvPr descr="Ritaglio schermata" id="575" name="Google Shape;575;p43"/>
          <p:cNvPicPr preferRelativeResize="0"/>
          <p:nvPr/>
        </p:nvPicPr>
        <p:blipFill rotWithShape="1">
          <a:blip r:embed="rId3">
            <a:alphaModFix/>
          </a:blip>
          <a:srcRect b="0" l="0" r="0" t="0"/>
          <a:stretch/>
        </p:blipFill>
        <p:spPr>
          <a:xfrm>
            <a:off x="770005" y="1079207"/>
            <a:ext cx="6517178" cy="5246440"/>
          </a:xfrm>
          <a:prstGeom prst="rect">
            <a:avLst/>
          </a:prstGeom>
          <a:noFill/>
          <a:ln cap="flat" cmpd="sng" w="9525">
            <a:solidFill>
              <a:srgbClr val="0070C0"/>
            </a:solidFill>
            <a:prstDash val="solid"/>
            <a:round/>
            <a:headEnd len="sm" w="sm" type="none"/>
            <a:tailEnd len="sm" w="sm" type="none"/>
          </a:ln>
        </p:spPr>
      </p:pic>
      <p:pic>
        <p:nvPicPr>
          <p:cNvPr id="576" name="Google Shape;576;p43"/>
          <p:cNvPicPr preferRelativeResize="0"/>
          <p:nvPr/>
        </p:nvPicPr>
        <p:blipFill rotWithShape="1">
          <a:blip r:embed="rId4">
            <a:alphaModFix/>
          </a:blip>
          <a:srcRect b="0" l="0" r="0" t="0"/>
          <a:stretch/>
        </p:blipFill>
        <p:spPr>
          <a:xfrm>
            <a:off x="5132194" y="6033234"/>
            <a:ext cx="877900" cy="323116"/>
          </a:xfrm>
          <a:prstGeom prst="rect">
            <a:avLst/>
          </a:prstGeom>
          <a:noFill/>
          <a:ln>
            <a:noFill/>
          </a:ln>
        </p:spPr>
      </p:pic>
      <p:pic>
        <p:nvPicPr>
          <p:cNvPr id="577" name="Google Shape;577;p43"/>
          <p:cNvPicPr preferRelativeResize="0"/>
          <p:nvPr/>
        </p:nvPicPr>
        <p:blipFill rotWithShape="1">
          <a:blip r:embed="rId5">
            <a:alphaModFix/>
          </a:blip>
          <a:srcRect b="0" l="0" r="0" t="0"/>
          <a:stretch/>
        </p:blipFill>
        <p:spPr>
          <a:xfrm>
            <a:off x="4534734" y="6127809"/>
            <a:ext cx="597460" cy="249958"/>
          </a:xfrm>
          <a:prstGeom prst="rect">
            <a:avLst/>
          </a:prstGeom>
          <a:noFill/>
          <a:ln>
            <a:noFill/>
          </a:ln>
        </p:spPr>
      </p:pic>
      <p:sp>
        <p:nvSpPr>
          <p:cNvPr id="578" name="Google Shape;578;p43"/>
          <p:cNvSpPr/>
          <p:nvPr/>
        </p:nvSpPr>
        <p:spPr>
          <a:xfrm>
            <a:off x="7460957" y="3548539"/>
            <a:ext cx="660758"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it-IT" sz="1400" u="none" cap="none" strike="noStrike">
                <a:solidFill>
                  <a:schemeClr val="dk1"/>
                </a:solidFill>
                <a:latin typeface="Calibri"/>
                <a:ea typeface="Calibri"/>
                <a:cs typeface="Calibri"/>
                <a:sym typeface="Calibri"/>
              </a:rPr>
              <a:t>Fig. 37</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44"/>
          <p:cNvSpPr txBox="1"/>
          <p:nvPr>
            <p:ph idx="1" type="body"/>
          </p:nvPr>
        </p:nvSpPr>
        <p:spPr>
          <a:xfrm>
            <a:off x="838200" y="1086928"/>
            <a:ext cx="10515600" cy="50900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b="1" lang="it-IT" sz="1600">
                <a:latin typeface="Calibri"/>
                <a:ea typeface="Calibri"/>
                <a:cs typeface="Calibri"/>
                <a:sym typeface="Calibri"/>
              </a:rPr>
              <a:t>PLEASE NOTE: </a:t>
            </a:r>
            <a:r>
              <a:rPr lang="it-IT" sz="1600">
                <a:latin typeface="Calibri"/>
                <a:ea typeface="Calibri"/>
                <a:cs typeface="Calibri"/>
                <a:sym typeface="Calibri"/>
              </a:rPr>
              <a:t>Once you have finished filling out your plan, you may still make changes. Click on "Annulla piano", then "Modifica Piano" on the next page to return to the initial screen.</a:t>
            </a:r>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 For further information or issues with the online procedure, contact the Science Department Careers Office at </a:t>
            </a:r>
            <a:r>
              <a:rPr b="1" lang="it-IT" sz="1600" u="sng">
                <a:solidFill>
                  <a:schemeClr val="hlink"/>
                </a:solidFill>
                <a:latin typeface="Calibri"/>
                <a:ea typeface="Calibri"/>
                <a:cs typeface="Calibri"/>
                <a:sym typeface="Calibri"/>
                <a:hlinkClick r:id="rId3"/>
              </a:rPr>
              <a:t>segr.studenti.scienze@unimib.it</a:t>
            </a:r>
            <a:endParaRPr/>
          </a:p>
          <a:p>
            <a:pPr indent="0" lvl="0" marL="0" rtl="0" algn="l">
              <a:lnSpc>
                <a:spcPct val="90000"/>
              </a:lnSpc>
              <a:spcBef>
                <a:spcPts val="1000"/>
              </a:spcBef>
              <a:spcAft>
                <a:spcPts val="0"/>
              </a:spcAft>
              <a:buClr>
                <a:schemeClr val="dk1"/>
              </a:buClr>
              <a:buSzPts val="1600"/>
              <a:buNone/>
            </a:pPr>
            <a:r>
              <a:t/>
            </a:r>
            <a:endParaRPr b="1" sz="1600" u="sng">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Please refer to:</a:t>
            </a:r>
            <a:endParaRPr/>
          </a:p>
          <a:p>
            <a:pPr indent="-228600" lvl="0" marL="228600" rtl="0" algn="l">
              <a:lnSpc>
                <a:spcPct val="90000"/>
              </a:lnSpc>
              <a:spcBef>
                <a:spcPts val="1000"/>
              </a:spcBef>
              <a:spcAft>
                <a:spcPts val="0"/>
              </a:spcAft>
              <a:buClr>
                <a:schemeClr val="dk1"/>
              </a:buClr>
              <a:buSzPts val="1600"/>
              <a:buChar char="•"/>
            </a:pPr>
            <a:r>
              <a:rPr lang="it-IT" sz="1600">
                <a:latin typeface="Calibri"/>
                <a:ea typeface="Calibri"/>
                <a:cs typeface="Calibri"/>
                <a:sym typeface="Calibri"/>
              </a:rPr>
              <a:t>the Course Teaching Regulations at </a:t>
            </a:r>
            <a:r>
              <a:rPr lang="it-IT" sz="1600" u="sng">
                <a:solidFill>
                  <a:schemeClr val="hlink"/>
                </a:solidFill>
                <a:latin typeface="Calibri"/>
                <a:ea typeface="Calibri"/>
                <a:cs typeface="Calibri"/>
                <a:sym typeface="Calibri"/>
                <a:hlinkClick r:id="rId4"/>
              </a:rPr>
              <a:t>https://elearning.unimib.it/mod/folder/view.php?id=236488</a:t>
            </a:r>
            <a:endParaRPr/>
          </a:p>
          <a:p>
            <a:pPr indent="-228600" lvl="0" marL="228600" rtl="0" algn="l">
              <a:lnSpc>
                <a:spcPct val="90000"/>
              </a:lnSpc>
              <a:spcBef>
                <a:spcPts val="1000"/>
              </a:spcBef>
              <a:spcAft>
                <a:spcPts val="0"/>
              </a:spcAft>
              <a:buClr>
                <a:schemeClr val="dk1"/>
              </a:buClr>
              <a:buSzPts val="1600"/>
              <a:buChar char="•"/>
            </a:pPr>
            <a:r>
              <a:rPr lang="it-IT" sz="1600">
                <a:latin typeface="Calibri"/>
                <a:ea typeface="Calibri"/>
                <a:cs typeface="Calibri"/>
                <a:sym typeface="Calibri"/>
              </a:rPr>
              <a:t> the University of Milano - Bicocca Student Regulations (specifically art. 13 - Study Plan), at </a:t>
            </a:r>
            <a:r>
              <a:rPr lang="it-IT" sz="1600" u="sng">
                <a:solidFill>
                  <a:schemeClr val="hlink"/>
                </a:solidFill>
                <a:latin typeface="Calibri"/>
                <a:ea typeface="Calibri"/>
                <a:cs typeface="Calibri"/>
                <a:sym typeface="Calibri"/>
                <a:hlinkClick r:id="rId5"/>
              </a:rPr>
              <a:t>      https://www.unimib.it/sites/default/files/allegati/regolamento_studenti_2019_con_decreto.pdf</a:t>
            </a:r>
            <a:endParaRPr/>
          </a:p>
          <a:p>
            <a:pPr indent="0" lvl="0" marL="0" rtl="0" algn="l">
              <a:lnSpc>
                <a:spcPct val="90000"/>
              </a:lnSpc>
              <a:spcBef>
                <a:spcPts val="1000"/>
              </a:spcBef>
              <a:spcAft>
                <a:spcPts val="0"/>
              </a:spcAft>
              <a:buClr>
                <a:schemeClr val="dk1"/>
              </a:buClr>
              <a:buSzPts val="1600"/>
              <a:buNone/>
            </a:pPr>
            <a:r>
              <a:t/>
            </a:r>
            <a:endParaRPr sz="1600">
              <a:latin typeface="Calibri"/>
              <a:ea typeface="Calibri"/>
              <a:cs typeface="Calibri"/>
              <a:sym typeface="Calibri"/>
            </a:endParaRPr>
          </a:p>
          <a:p>
            <a:pPr indent="0" lvl="0" marL="0" rtl="0" algn="ctr">
              <a:lnSpc>
                <a:spcPct val="90000"/>
              </a:lnSpc>
              <a:spcBef>
                <a:spcPts val="1000"/>
              </a:spcBef>
              <a:spcAft>
                <a:spcPts val="0"/>
              </a:spcAft>
              <a:buClr>
                <a:schemeClr val="dk1"/>
              </a:buClr>
              <a:buSzPts val="1600"/>
              <a:buNone/>
            </a:pPr>
            <a:r>
              <a:rPr lang="it-IT" sz="1600">
                <a:latin typeface="Calibri"/>
                <a:ea typeface="Calibri"/>
                <a:cs typeface="Calibri"/>
                <a:sym typeface="Calibri"/>
              </a:rPr>
              <a:t>Happy studying!</a:t>
            </a:r>
            <a:endParaRPr/>
          </a:p>
        </p:txBody>
      </p:sp>
      <p:pic>
        <p:nvPicPr>
          <p:cNvPr id="584" name="Google Shape;584;p44"/>
          <p:cNvPicPr preferRelativeResize="0"/>
          <p:nvPr/>
        </p:nvPicPr>
        <p:blipFill rotWithShape="1">
          <a:blip r:embed="rId6">
            <a:alphaModFix/>
          </a:blip>
          <a:srcRect b="0" l="0" r="0" t="0"/>
          <a:stretch/>
        </p:blipFill>
        <p:spPr>
          <a:xfrm>
            <a:off x="9213370" y="4702745"/>
            <a:ext cx="1931957" cy="1408636"/>
          </a:xfrm>
          <a:prstGeom prst="rect">
            <a:avLst/>
          </a:prstGeom>
          <a:noFill/>
          <a:ln>
            <a:noFill/>
          </a:ln>
        </p:spPr>
      </p:pic>
      <p:sp>
        <p:nvSpPr>
          <p:cNvPr id="585" name="Google Shape;585;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it-IT" sz="3200"/>
              <a:t>Who to contact for what</a:t>
            </a:r>
            <a:br>
              <a:rPr b="1" lang="it-IT" sz="2800"/>
            </a:br>
            <a:endParaRPr b="1" sz="2800"/>
          </a:p>
        </p:txBody>
      </p:sp>
      <p:sp>
        <p:nvSpPr>
          <p:cNvPr id="591" name="Google Shape;591;p45"/>
          <p:cNvSpPr txBox="1"/>
          <p:nvPr>
            <p:ph idx="1" type="body"/>
          </p:nvPr>
        </p:nvSpPr>
        <p:spPr>
          <a:xfrm>
            <a:off x="838200" y="1102418"/>
            <a:ext cx="10515600" cy="5253932"/>
          </a:xfrm>
          <a:prstGeom prst="rect">
            <a:avLst/>
          </a:prstGeom>
          <a:noFill/>
          <a:ln>
            <a:noFill/>
          </a:ln>
        </p:spPr>
        <p:txBody>
          <a:bodyPr anchorCtr="0" anchor="t" bIns="45700" lIns="91425" spcFirstLastPara="1" rIns="91425" wrap="square" tIns="45700">
            <a:normAutofit/>
          </a:bodyPr>
          <a:lstStyle/>
          <a:p>
            <a:pPr indent="-101600" lvl="0" marL="228600" rtl="0" algn="l">
              <a:lnSpc>
                <a:spcPct val="90000"/>
              </a:lnSpc>
              <a:spcBef>
                <a:spcPts val="0"/>
              </a:spcBef>
              <a:spcAft>
                <a:spcPts val="0"/>
              </a:spcAft>
              <a:buClr>
                <a:schemeClr val="dk1"/>
              </a:buClr>
              <a:buSzPts val="2000"/>
              <a:buNone/>
            </a:pPr>
            <a:r>
              <a:t/>
            </a:r>
            <a:endParaRPr b="1" sz="2000" u="sng">
              <a:latin typeface="Calibri"/>
              <a:ea typeface="Calibri"/>
              <a:cs typeface="Calibri"/>
              <a:sym typeface="Calibri"/>
            </a:endParaRPr>
          </a:p>
          <a:p>
            <a:pPr indent="-101600" lvl="0" marL="228600" rtl="0" algn="l">
              <a:lnSpc>
                <a:spcPct val="90000"/>
              </a:lnSpc>
              <a:spcBef>
                <a:spcPts val="1000"/>
              </a:spcBef>
              <a:spcAft>
                <a:spcPts val="0"/>
              </a:spcAft>
              <a:buClr>
                <a:schemeClr val="dk1"/>
              </a:buClr>
              <a:buSzPts val="2000"/>
              <a:buNone/>
            </a:pPr>
            <a:r>
              <a:t/>
            </a:r>
            <a:endParaRPr b="1" sz="2000" u="sng">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2000"/>
              <a:buChar char="•"/>
            </a:pPr>
            <a:r>
              <a:rPr b="1" lang="it-IT" sz="2000" u="sng">
                <a:latin typeface="Calibri"/>
                <a:ea typeface="Calibri"/>
                <a:cs typeface="Calibri"/>
                <a:sym typeface="Calibri"/>
              </a:rPr>
              <a:t>Teaching Administration</a:t>
            </a:r>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The</a:t>
            </a:r>
            <a:r>
              <a:rPr b="1" lang="it-IT" sz="1600">
                <a:latin typeface="Calibri"/>
                <a:ea typeface="Calibri"/>
                <a:cs typeface="Calibri"/>
                <a:sym typeface="Calibri"/>
              </a:rPr>
              <a:t> </a:t>
            </a:r>
            <a:r>
              <a:rPr lang="it-IT" sz="1600">
                <a:latin typeface="Calibri"/>
                <a:ea typeface="Calibri"/>
                <a:cs typeface="Calibri"/>
                <a:sym typeface="Calibri"/>
              </a:rPr>
              <a:t>Teaching Administration provide didactic support and information for students (class schedules, lecturer office hours, exam schedules, study plans, workshops). </a:t>
            </a:r>
            <a:endParaRPr/>
          </a:p>
          <a:p>
            <a:pPr indent="0" lvl="0" marL="0" rtl="0" algn="l">
              <a:lnSpc>
                <a:spcPct val="90000"/>
              </a:lnSpc>
              <a:spcBef>
                <a:spcPts val="1000"/>
              </a:spcBef>
              <a:spcAft>
                <a:spcPts val="0"/>
              </a:spcAft>
              <a:buClr>
                <a:srgbClr val="000000"/>
              </a:buClr>
              <a:buSzPts val="1600"/>
              <a:buNone/>
            </a:pPr>
            <a:r>
              <a:rPr lang="it-IT" sz="1600" u="sng">
                <a:solidFill>
                  <a:srgbClr val="000000"/>
                </a:solidFill>
                <a:latin typeface="Calibri"/>
                <a:ea typeface="Calibri"/>
                <a:cs typeface="Calibri"/>
                <a:sym typeface="Calibri"/>
              </a:rPr>
              <a:t>Opening hours:</a:t>
            </a:r>
            <a:r>
              <a:rPr lang="it-IT" sz="1600">
                <a:solidFill>
                  <a:srgbClr val="000000"/>
                </a:solidFill>
                <a:latin typeface="Calibri"/>
                <a:ea typeface="Calibri"/>
                <a:cs typeface="Calibri"/>
                <a:sym typeface="Calibri"/>
              </a:rPr>
              <a:t> </a:t>
            </a:r>
            <a:r>
              <a:rPr i="1" lang="it-IT" sz="1600">
                <a:solidFill>
                  <a:srgbClr val="000000"/>
                </a:solidFill>
                <a:latin typeface="Calibri"/>
                <a:ea typeface="Calibri"/>
                <a:cs typeface="Calibri"/>
                <a:sym typeface="Calibri"/>
              </a:rPr>
              <a:t>Monday 14:00- 15:30; Wednesday 14:00 - 15:30; Friday 10:00 -12:00</a:t>
            </a:r>
            <a:endParaRPr/>
          </a:p>
          <a:p>
            <a:pPr indent="0" lvl="0" marL="0" rtl="0" algn="l">
              <a:lnSpc>
                <a:spcPct val="90000"/>
              </a:lnSpc>
              <a:spcBef>
                <a:spcPts val="1000"/>
              </a:spcBef>
              <a:spcAft>
                <a:spcPts val="0"/>
              </a:spcAft>
              <a:buClr>
                <a:srgbClr val="000000"/>
              </a:buClr>
              <a:buSzPts val="1600"/>
              <a:buNone/>
            </a:pPr>
            <a:r>
              <a:rPr b="1" lang="it-IT" sz="1600">
                <a:solidFill>
                  <a:srgbClr val="000000"/>
                </a:solidFill>
                <a:latin typeface="Calibri"/>
                <a:ea typeface="Calibri"/>
                <a:cs typeface="Calibri"/>
                <a:sym typeface="Calibri"/>
              </a:rPr>
              <a:t>U5 Building</a:t>
            </a:r>
            <a:r>
              <a:rPr lang="it-IT" sz="1600">
                <a:solidFill>
                  <a:srgbClr val="000000"/>
                </a:solidFill>
                <a:latin typeface="Calibri"/>
                <a:ea typeface="Calibri"/>
                <a:cs typeface="Calibri"/>
                <a:sym typeface="Calibri"/>
              </a:rPr>
              <a:t>, 1st Floor, 55 Via Cozzi, Milan, 20126</a:t>
            </a:r>
            <a:endParaRPr/>
          </a:p>
          <a:p>
            <a:pPr indent="0" lvl="0" marL="0" rtl="0" algn="l">
              <a:lnSpc>
                <a:spcPct val="90000"/>
              </a:lnSpc>
              <a:spcBef>
                <a:spcPts val="1000"/>
              </a:spcBef>
              <a:spcAft>
                <a:spcPts val="0"/>
              </a:spcAft>
              <a:buClr>
                <a:schemeClr val="dk1"/>
              </a:buClr>
              <a:buSzPts val="1600"/>
              <a:buNone/>
            </a:pPr>
            <a:r>
              <a:rPr lang="it-IT" sz="1600" u="sng">
                <a:latin typeface="Calibri"/>
                <a:ea typeface="Calibri"/>
                <a:cs typeface="Calibri"/>
                <a:sym typeface="Calibri"/>
              </a:rPr>
              <a:t>Email</a:t>
            </a:r>
            <a:r>
              <a:rPr lang="it-IT" sz="1600">
                <a:latin typeface="Calibri"/>
                <a:ea typeface="Calibri"/>
                <a:cs typeface="Calibri"/>
                <a:sym typeface="Calibri"/>
              </a:rPr>
              <a:t>: </a:t>
            </a:r>
            <a:r>
              <a:rPr b="1" lang="it-IT" sz="1600" u="sng">
                <a:solidFill>
                  <a:schemeClr val="hlink"/>
                </a:solidFill>
                <a:latin typeface="Calibri"/>
                <a:ea typeface="Calibri"/>
                <a:cs typeface="Calibri"/>
                <a:sym typeface="Calibri"/>
              </a:rPr>
              <a:t>didattica.materiali@unimib.it </a:t>
            </a:r>
            <a:endParaRPr/>
          </a:p>
          <a:p>
            <a:pPr indent="0" lvl="0" marL="0" rtl="0" algn="l">
              <a:lnSpc>
                <a:spcPct val="90000"/>
              </a:lnSpc>
              <a:spcBef>
                <a:spcPts val="1000"/>
              </a:spcBef>
              <a:spcAft>
                <a:spcPts val="0"/>
              </a:spcAft>
              <a:buClr>
                <a:schemeClr val="dk1"/>
              </a:buClr>
              <a:buSzPts val="1600"/>
              <a:buNone/>
            </a:pPr>
            <a:r>
              <a:rPr lang="it-IT" sz="1600" u="sng">
                <a:latin typeface="Calibri"/>
                <a:ea typeface="Calibri"/>
                <a:cs typeface="Calibri"/>
                <a:sym typeface="Calibri"/>
              </a:rPr>
              <a:t>Telephone</a:t>
            </a:r>
            <a:r>
              <a:rPr lang="it-IT" sz="1600">
                <a:latin typeface="Calibri"/>
                <a:ea typeface="Calibri"/>
                <a:cs typeface="Calibri"/>
                <a:sym typeface="Calibri"/>
              </a:rPr>
              <a:t>:</a:t>
            </a:r>
            <a:r>
              <a:rPr b="1" lang="it-IT" sz="1600">
                <a:latin typeface="Calibri"/>
                <a:ea typeface="Calibri"/>
                <a:cs typeface="Calibri"/>
                <a:sym typeface="Calibri"/>
              </a:rPr>
              <a:t> 02 6448 5102</a:t>
            </a:r>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All information on teaching is available at </a:t>
            </a:r>
            <a:r>
              <a:rPr b="1" lang="it-IT" sz="1600" u="sng">
                <a:solidFill>
                  <a:schemeClr val="hlink"/>
                </a:solidFill>
                <a:latin typeface="Calibri"/>
                <a:ea typeface="Calibri"/>
                <a:cs typeface="Calibri"/>
                <a:sym typeface="Calibri"/>
                <a:hlinkClick r:id="rId3"/>
              </a:rPr>
              <a:t>https://elearning.unimib.it/course/index.php?categoryid=4578</a:t>
            </a:r>
            <a:endParaRPr/>
          </a:p>
          <a:p>
            <a:pPr indent="0" lvl="0" marL="0" rtl="0" algn="l">
              <a:lnSpc>
                <a:spcPct val="90000"/>
              </a:lnSpc>
              <a:spcBef>
                <a:spcPts val="1000"/>
              </a:spcBef>
              <a:spcAft>
                <a:spcPts val="0"/>
              </a:spcAft>
              <a:buClr>
                <a:schemeClr val="dk1"/>
              </a:buClr>
              <a:buSzPts val="2000"/>
              <a:buNone/>
            </a:pPr>
            <a:r>
              <a:t/>
            </a:r>
            <a:endParaRPr sz="2000">
              <a:latin typeface="Calibri"/>
              <a:ea typeface="Calibri"/>
              <a:cs typeface="Calibri"/>
              <a:sym typeface="Calibri"/>
            </a:endParaRPr>
          </a:p>
          <a:p>
            <a:pPr indent="-127000" lvl="0" marL="228600" rtl="0" algn="l">
              <a:lnSpc>
                <a:spcPct val="90000"/>
              </a:lnSpc>
              <a:spcBef>
                <a:spcPts val="1000"/>
              </a:spcBef>
              <a:spcAft>
                <a:spcPts val="0"/>
              </a:spcAft>
              <a:buClr>
                <a:schemeClr val="dk1"/>
              </a:buClr>
              <a:buSzPts val="1600"/>
              <a:buNone/>
            </a:pPr>
            <a:r>
              <a:t/>
            </a:r>
            <a:endParaRPr sz="1600"/>
          </a:p>
        </p:txBody>
      </p:sp>
      <p:sp>
        <p:nvSpPr>
          <p:cNvPr id="592" name="Google Shape;592;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it-IT"/>
              <a:t>‹#›</a:t>
            </a:fld>
            <a:endParaRPr/>
          </a:p>
        </p:txBody>
      </p:sp>
      <p:pic>
        <p:nvPicPr>
          <p:cNvPr descr="Confused Direction Signs - Hurca!" id="593" name="Google Shape;593;p45"/>
          <p:cNvPicPr preferRelativeResize="0"/>
          <p:nvPr/>
        </p:nvPicPr>
        <p:blipFill rotWithShape="1">
          <a:blip r:embed="rId4">
            <a:alphaModFix/>
          </a:blip>
          <a:srcRect b="0" l="0" r="0" t="0"/>
          <a:stretch/>
        </p:blipFill>
        <p:spPr>
          <a:xfrm>
            <a:off x="8786552" y="249382"/>
            <a:ext cx="1748594" cy="188188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it-IT" sz="3200"/>
              <a:t>Who to contact for what</a:t>
            </a:r>
            <a:br>
              <a:rPr b="1" lang="it-IT" sz="2800"/>
            </a:br>
            <a:endParaRPr b="1" sz="2800"/>
          </a:p>
        </p:txBody>
      </p:sp>
      <p:sp>
        <p:nvSpPr>
          <p:cNvPr id="599" name="Google Shape;599;p46"/>
          <p:cNvSpPr txBox="1"/>
          <p:nvPr>
            <p:ph idx="1" type="body"/>
          </p:nvPr>
        </p:nvSpPr>
        <p:spPr>
          <a:xfrm>
            <a:off x="838200" y="1102418"/>
            <a:ext cx="10515600" cy="5253932"/>
          </a:xfrm>
          <a:prstGeom prst="rect">
            <a:avLst/>
          </a:prstGeom>
          <a:noFill/>
          <a:ln>
            <a:noFill/>
          </a:ln>
        </p:spPr>
        <p:txBody>
          <a:bodyPr anchorCtr="0" anchor="t" bIns="45700" lIns="91425" spcFirstLastPara="1" rIns="91425" wrap="square" tIns="45700">
            <a:normAutofit/>
          </a:bodyPr>
          <a:lstStyle/>
          <a:p>
            <a:pPr indent="-101600" lvl="0" marL="228600" rtl="0" algn="l">
              <a:lnSpc>
                <a:spcPct val="90000"/>
              </a:lnSpc>
              <a:spcBef>
                <a:spcPts val="0"/>
              </a:spcBef>
              <a:spcAft>
                <a:spcPts val="0"/>
              </a:spcAft>
              <a:buClr>
                <a:schemeClr val="dk1"/>
              </a:buClr>
              <a:buSzPts val="2000"/>
              <a:buNone/>
            </a:pPr>
            <a:r>
              <a:t/>
            </a:r>
            <a:endParaRPr b="1" sz="2000" u="sng">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2000"/>
              <a:buChar char="•"/>
            </a:pPr>
            <a:r>
              <a:rPr b="1" lang="it-IT" sz="2000" u="sng">
                <a:latin typeface="Calibri"/>
                <a:ea typeface="Calibri"/>
                <a:cs typeface="Calibri"/>
                <a:sym typeface="Calibri"/>
              </a:rPr>
              <a:t>Careers Office</a:t>
            </a:r>
            <a:endParaRPr/>
          </a:p>
          <a:p>
            <a:pPr indent="0" lvl="0" marL="0" rtl="0" algn="l">
              <a:lnSpc>
                <a:spcPct val="90000"/>
              </a:lnSpc>
              <a:spcBef>
                <a:spcPts val="1000"/>
              </a:spcBef>
              <a:spcAft>
                <a:spcPts val="0"/>
              </a:spcAft>
              <a:buClr>
                <a:schemeClr val="dk1"/>
              </a:buClr>
              <a:buSzPts val="1700"/>
              <a:buNone/>
            </a:pPr>
            <a:r>
              <a:rPr lang="it-IT" sz="1700">
                <a:latin typeface="Calibri"/>
                <a:ea typeface="Calibri"/>
                <a:cs typeface="Calibri"/>
                <a:sym typeface="Calibri"/>
              </a:rPr>
              <a:t>The Careers Office</a:t>
            </a:r>
            <a:r>
              <a:rPr b="1" lang="it-IT" sz="1700">
                <a:latin typeface="Calibri"/>
                <a:ea typeface="Calibri"/>
                <a:cs typeface="Calibri"/>
                <a:sym typeface="Calibri"/>
              </a:rPr>
              <a:t> </a:t>
            </a:r>
            <a:r>
              <a:rPr lang="it-IT" sz="1700">
                <a:latin typeface="Calibri"/>
                <a:ea typeface="Calibri"/>
                <a:cs typeface="Calibri"/>
                <a:sym typeface="Calibri"/>
              </a:rPr>
              <a:t>manages administration for your entire student career, from admission to re-enrolment and to getting your degree. It also deals with issuing certificates and getting qualifications and exams from other universities, including foreign ones, recognised.</a:t>
            </a:r>
            <a:endParaRPr/>
          </a:p>
          <a:p>
            <a:pPr indent="0" lvl="0" marL="0" rtl="0" algn="l">
              <a:lnSpc>
                <a:spcPct val="90000"/>
              </a:lnSpc>
              <a:spcBef>
                <a:spcPts val="1000"/>
              </a:spcBef>
              <a:spcAft>
                <a:spcPts val="0"/>
              </a:spcAft>
              <a:buClr>
                <a:schemeClr val="dk1"/>
              </a:buClr>
              <a:buSzPts val="1700"/>
              <a:buNone/>
            </a:pPr>
            <a:r>
              <a:rPr lang="it-IT" sz="1700">
                <a:latin typeface="Calibri"/>
                <a:ea typeface="Calibri"/>
                <a:cs typeface="Calibri"/>
                <a:sym typeface="Calibri"/>
              </a:rPr>
              <a:t>With regards to the study plan, the Careers Office is the department responsible for supporting students with the technical aspects of the plan submission system via the Online Student Registry.</a:t>
            </a:r>
            <a:endParaRPr/>
          </a:p>
          <a:p>
            <a:pPr indent="0" lvl="0" marL="0" rtl="0" algn="l">
              <a:lnSpc>
                <a:spcPct val="90000"/>
              </a:lnSpc>
              <a:spcBef>
                <a:spcPts val="1000"/>
              </a:spcBef>
              <a:spcAft>
                <a:spcPts val="0"/>
              </a:spcAft>
              <a:buClr>
                <a:schemeClr val="dk1"/>
              </a:buClr>
              <a:buSzPts val="1700"/>
              <a:buNone/>
            </a:pPr>
            <a:r>
              <a:rPr lang="it-IT" sz="1700">
                <a:latin typeface="Calibri"/>
                <a:ea typeface="Calibri"/>
                <a:cs typeface="Calibri"/>
                <a:sym typeface="Calibri"/>
              </a:rPr>
              <a:t>For administrative information, visit </a:t>
            </a:r>
            <a:r>
              <a:rPr lang="it-IT" sz="1700" u="sng">
                <a:solidFill>
                  <a:schemeClr val="hlink"/>
                </a:solidFill>
                <a:latin typeface="Calibri"/>
                <a:ea typeface="Calibri"/>
                <a:cs typeface="Calibri"/>
                <a:sym typeface="Calibri"/>
                <a:hlinkClick r:id="rId3"/>
              </a:rPr>
              <a:t>https://www.unimib.it/servizi/segreterie-studenti</a:t>
            </a:r>
            <a:r>
              <a:rPr lang="it-IT" sz="1700">
                <a:latin typeface="Calibri"/>
                <a:ea typeface="Calibri"/>
                <a:cs typeface="Calibri"/>
                <a:sym typeface="Calibri"/>
              </a:rPr>
              <a:t> </a:t>
            </a:r>
            <a:endParaRPr/>
          </a:p>
          <a:p>
            <a:pPr indent="0" lvl="0" marL="0" rtl="0" algn="l">
              <a:lnSpc>
                <a:spcPct val="90000"/>
              </a:lnSpc>
              <a:spcBef>
                <a:spcPts val="1000"/>
              </a:spcBef>
              <a:spcAft>
                <a:spcPts val="0"/>
              </a:spcAft>
              <a:buClr>
                <a:schemeClr val="dk1"/>
              </a:buClr>
              <a:buSzPts val="1700"/>
              <a:buNone/>
            </a:pPr>
            <a:r>
              <a:rPr lang="it-IT" sz="1700">
                <a:latin typeface="Calibri"/>
                <a:ea typeface="Calibri"/>
                <a:cs typeface="Calibri"/>
                <a:sym typeface="Calibri"/>
              </a:rPr>
              <a:t>For more detailed information on study plans and submission deadlines for the academic year, please visit </a:t>
            </a:r>
            <a:r>
              <a:rPr lang="it-IT" sz="1700" u="sng">
                <a:solidFill>
                  <a:schemeClr val="hlink"/>
                </a:solidFill>
                <a:latin typeface="Calibri"/>
                <a:ea typeface="Calibri"/>
                <a:cs typeface="Calibri"/>
                <a:sym typeface="Calibri"/>
                <a:hlinkClick r:id="rId4"/>
              </a:rPr>
              <a:t>https://www.unimib.it/servizi/segreterie-studenti/piani-degli-studi/area-scienze</a:t>
            </a:r>
            <a:r>
              <a:rPr lang="it-IT" sz="1700">
                <a:latin typeface="Calibri"/>
                <a:ea typeface="Calibri"/>
                <a:cs typeface="Calibri"/>
                <a:sym typeface="Calibri"/>
              </a:rPr>
              <a:t> </a:t>
            </a:r>
            <a:endParaRPr/>
          </a:p>
          <a:p>
            <a:pPr indent="0" lvl="0" marL="0" rtl="0" algn="l">
              <a:lnSpc>
                <a:spcPct val="90000"/>
              </a:lnSpc>
              <a:spcBef>
                <a:spcPts val="1000"/>
              </a:spcBef>
              <a:spcAft>
                <a:spcPts val="0"/>
              </a:spcAft>
              <a:buClr>
                <a:schemeClr val="dk1"/>
              </a:buClr>
              <a:buSzPts val="1700"/>
              <a:buNone/>
            </a:pPr>
            <a:r>
              <a:rPr lang="it-IT" sz="1700">
                <a:latin typeface="Calibri"/>
                <a:ea typeface="Calibri"/>
                <a:cs typeface="Calibri"/>
                <a:sym typeface="Calibri"/>
              </a:rPr>
              <a:t>The Science Careers Office hours (desk 7 in the </a:t>
            </a:r>
            <a:r>
              <a:rPr b="1" lang="it-IT" sz="1700">
                <a:latin typeface="Calibri"/>
                <a:ea typeface="Calibri"/>
                <a:cs typeface="Calibri"/>
                <a:sym typeface="Calibri"/>
              </a:rPr>
              <a:t>U17 Building </a:t>
            </a:r>
            <a:r>
              <a:rPr lang="it-IT" sz="1700">
                <a:latin typeface="Calibri"/>
                <a:ea typeface="Calibri"/>
                <a:cs typeface="Calibri"/>
                <a:sym typeface="Calibri"/>
              </a:rPr>
              <a:t>- Piazzetta ribassata Difesa per le donne) are as follows:</a:t>
            </a:r>
            <a:endParaRPr/>
          </a:p>
          <a:p>
            <a:pPr indent="0" lvl="0" marL="0" rtl="0" algn="l">
              <a:lnSpc>
                <a:spcPct val="90000"/>
              </a:lnSpc>
              <a:spcBef>
                <a:spcPts val="1000"/>
              </a:spcBef>
              <a:spcAft>
                <a:spcPts val="0"/>
              </a:spcAft>
              <a:buClr>
                <a:schemeClr val="dk1"/>
              </a:buClr>
              <a:buSzPts val="1700"/>
              <a:buNone/>
            </a:pPr>
            <a:r>
              <a:rPr i="1" lang="it-IT" sz="1700">
                <a:latin typeface="Calibri"/>
                <a:ea typeface="Calibri"/>
                <a:cs typeface="Calibri"/>
                <a:sym typeface="Calibri"/>
              </a:rPr>
              <a:t>Monday from 13:45 to 15:45</a:t>
            </a:r>
            <a:br>
              <a:rPr i="1" lang="it-IT" sz="1700">
                <a:latin typeface="Calibri"/>
                <a:ea typeface="Calibri"/>
                <a:cs typeface="Calibri"/>
                <a:sym typeface="Calibri"/>
              </a:rPr>
            </a:br>
            <a:r>
              <a:rPr i="1" lang="it-IT" sz="1700">
                <a:latin typeface="Calibri"/>
                <a:ea typeface="Calibri"/>
                <a:cs typeface="Calibri"/>
                <a:sym typeface="Calibri"/>
              </a:rPr>
              <a:t>Wednesday and Friday from 09:00 to 12:00</a:t>
            </a:r>
            <a:endParaRPr/>
          </a:p>
          <a:p>
            <a:pPr indent="0" lvl="0" marL="0" rtl="0" algn="l">
              <a:lnSpc>
                <a:spcPct val="90000"/>
              </a:lnSpc>
              <a:spcBef>
                <a:spcPts val="1000"/>
              </a:spcBef>
              <a:spcAft>
                <a:spcPts val="0"/>
              </a:spcAft>
              <a:buClr>
                <a:schemeClr val="dk1"/>
              </a:buClr>
              <a:buSzPts val="1700"/>
              <a:buNone/>
            </a:pPr>
            <a:r>
              <a:rPr lang="it-IT" sz="1700">
                <a:latin typeface="Calibri"/>
                <a:ea typeface="Calibri"/>
                <a:cs typeface="Calibri"/>
                <a:sym typeface="Calibri"/>
              </a:rPr>
              <a:t>Email: </a:t>
            </a:r>
            <a:r>
              <a:rPr b="1" lang="it-IT" sz="1700" u="sng">
                <a:solidFill>
                  <a:schemeClr val="hlink"/>
                </a:solidFill>
                <a:latin typeface="Calibri"/>
                <a:ea typeface="Calibri"/>
                <a:cs typeface="Calibri"/>
                <a:sym typeface="Calibri"/>
                <a:hlinkClick r:id="rId5"/>
              </a:rPr>
              <a:t>segr.studenti.scienze@unimib.it</a:t>
            </a:r>
            <a:r>
              <a:rPr lang="it-IT" sz="1700">
                <a:latin typeface="Calibri"/>
                <a:ea typeface="Calibri"/>
                <a:cs typeface="Calibri"/>
                <a:sym typeface="Calibri"/>
              </a:rPr>
              <a:t>   </a:t>
            </a:r>
            <a:endParaRPr/>
          </a:p>
          <a:p>
            <a:pPr indent="0" lvl="0" marL="0" rtl="0" algn="ctr">
              <a:lnSpc>
                <a:spcPct val="90000"/>
              </a:lnSpc>
              <a:spcBef>
                <a:spcPts val="1000"/>
              </a:spcBef>
              <a:spcAft>
                <a:spcPts val="0"/>
              </a:spcAft>
              <a:buClr>
                <a:schemeClr val="dk1"/>
              </a:buClr>
              <a:buSzPts val="1600"/>
              <a:buNone/>
            </a:pPr>
            <a:r>
              <a:rPr b="1" lang="it-IT" sz="1600">
                <a:latin typeface="Calibri"/>
                <a:ea typeface="Calibri"/>
                <a:cs typeface="Calibri"/>
                <a:sym typeface="Calibri"/>
              </a:rPr>
              <a:t>There is no telephone service available</a:t>
            </a:r>
            <a:r>
              <a:rPr b="1" lang="it-IT" sz="1700">
                <a:latin typeface="Calibri"/>
                <a:ea typeface="Calibri"/>
                <a:cs typeface="Calibri"/>
                <a:sym typeface="Calibri"/>
              </a:rPr>
              <a:t>.</a:t>
            </a:r>
            <a:br>
              <a:rPr b="1" lang="it-IT" sz="1700">
                <a:latin typeface="Calibri"/>
                <a:ea typeface="Calibri"/>
                <a:cs typeface="Calibri"/>
                <a:sym typeface="Calibri"/>
              </a:rPr>
            </a:br>
            <a:endParaRPr b="1" sz="1700">
              <a:latin typeface="Calibri"/>
              <a:ea typeface="Calibri"/>
              <a:cs typeface="Calibri"/>
              <a:sym typeface="Calibri"/>
            </a:endParaRPr>
          </a:p>
          <a:p>
            <a:pPr indent="0" lvl="0" marL="0" rtl="0" algn="l">
              <a:lnSpc>
                <a:spcPct val="90000"/>
              </a:lnSpc>
              <a:spcBef>
                <a:spcPts val="1000"/>
              </a:spcBef>
              <a:spcAft>
                <a:spcPts val="0"/>
              </a:spcAft>
              <a:buClr>
                <a:schemeClr val="dk1"/>
              </a:buClr>
              <a:buSzPts val="2000"/>
              <a:buNone/>
            </a:pPr>
            <a:r>
              <a:t/>
            </a:r>
            <a:endParaRPr sz="2000">
              <a:latin typeface="Calibri"/>
              <a:ea typeface="Calibri"/>
              <a:cs typeface="Calibri"/>
              <a:sym typeface="Calibri"/>
            </a:endParaRPr>
          </a:p>
          <a:p>
            <a:pPr indent="-127000" lvl="0" marL="228600" rtl="0" algn="l">
              <a:lnSpc>
                <a:spcPct val="90000"/>
              </a:lnSpc>
              <a:spcBef>
                <a:spcPts val="1000"/>
              </a:spcBef>
              <a:spcAft>
                <a:spcPts val="0"/>
              </a:spcAft>
              <a:buClr>
                <a:schemeClr val="dk1"/>
              </a:buClr>
              <a:buSzPts val="1600"/>
              <a:buNone/>
            </a:pPr>
            <a:r>
              <a:t/>
            </a:r>
            <a:endParaRPr sz="1600"/>
          </a:p>
        </p:txBody>
      </p:sp>
      <p:sp>
        <p:nvSpPr>
          <p:cNvPr id="600" name="Google Shape;600;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it-IT"/>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txBox="1"/>
          <p:nvPr>
            <p:ph type="title"/>
          </p:nvPr>
        </p:nvSpPr>
        <p:spPr>
          <a:xfrm>
            <a:off x="771698" y="0"/>
            <a:ext cx="10515600" cy="70721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it-IT" sz="3200"/>
              <a:t>Double Degrees and Study Plans</a:t>
            </a:r>
            <a:endParaRPr/>
          </a:p>
        </p:txBody>
      </p:sp>
      <p:sp>
        <p:nvSpPr>
          <p:cNvPr id="123" name="Google Shape;123;p5"/>
          <p:cNvSpPr txBox="1"/>
          <p:nvPr>
            <p:ph idx="1" type="body"/>
          </p:nvPr>
        </p:nvSpPr>
        <p:spPr>
          <a:xfrm>
            <a:off x="522317" y="648391"/>
            <a:ext cx="10706792" cy="5707959"/>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20000"/>
              </a:lnSpc>
              <a:spcBef>
                <a:spcPts val="0"/>
              </a:spcBef>
              <a:spcAft>
                <a:spcPts val="0"/>
              </a:spcAft>
              <a:buClr>
                <a:schemeClr val="dk1"/>
              </a:buClr>
              <a:buSzPct val="100000"/>
              <a:buNone/>
            </a:pPr>
            <a:r>
              <a:rPr lang="it-IT" sz="6400">
                <a:latin typeface="Calibri"/>
                <a:ea typeface="Calibri"/>
                <a:cs typeface="Calibri"/>
                <a:sym typeface="Calibri"/>
              </a:rPr>
              <a:t>The Master's Degree course in Materials Science, taught entirely in English, is part of a European Union network project of double master's degrees called "SUMA - Master Programmes on sustainable materials", which aims to train a generation with an advanced scientific background and awareness on sustainable technological development. There are 5 partners participating in this graduate training network: </a:t>
            </a:r>
            <a:endParaRPr/>
          </a:p>
          <a:p>
            <a:pPr indent="0" lvl="0" marL="0" rtl="0" algn="l">
              <a:lnSpc>
                <a:spcPct val="120000"/>
              </a:lnSpc>
              <a:spcBef>
                <a:spcPts val="1000"/>
              </a:spcBef>
              <a:spcAft>
                <a:spcPts val="0"/>
              </a:spcAft>
              <a:buClr>
                <a:schemeClr val="dk1"/>
              </a:buClr>
              <a:buSzPct val="100000"/>
              <a:buNone/>
            </a:pPr>
            <a:r>
              <a:rPr lang="it-IT" sz="6400">
                <a:latin typeface="Calibri"/>
                <a:ea typeface="Calibri"/>
                <a:cs typeface="Calibri"/>
                <a:sym typeface="Calibri"/>
              </a:rPr>
              <a:t>- University of Milano-Bicocca (Italy) </a:t>
            </a:r>
            <a:endParaRPr/>
          </a:p>
          <a:p>
            <a:pPr indent="0" lvl="0" marL="0" rtl="0" algn="l">
              <a:lnSpc>
                <a:spcPct val="120000"/>
              </a:lnSpc>
              <a:spcBef>
                <a:spcPts val="600"/>
              </a:spcBef>
              <a:spcAft>
                <a:spcPts val="0"/>
              </a:spcAft>
              <a:buClr>
                <a:schemeClr val="dk1"/>
              </a:buClr>
              <a:buSzPct val="100000"/>
              <a:buNone/>
            </a:pPr>
            <a:r>
              <a:rPr lang="it-IT" sz="6400">
                <a:latin typeface="Calibri"/>
                <a:ea typeface="Calibri"/>
                <a:cs typeface="Calibri"/>
                <a:sym typeface="Calibri"/>
              </a:rPr>
              <a:t>- KU Leuven (Belgium) </a:t>
            </a:r>
            <a:endParaRPr/>
          </a:p>
          <a:p>
            <a:pPr indent="0" lvl="0" marL="0" rtl="0" algn="l">
              <a:lnSpc>
                <a:spcPct val="120000"/>
              </a:lnSpc>
              <a:spcBef>
                <a:spcPts val="600"/>
              </a:spcBef>
              <a:spcAft>
                <a:spcPts val="0"/>
              </a:spcAft>
              <a:buClr>
                <a:schemeClr val="dk1"/>
              </a:buClr>
              <a:buSzPct val="100000"/>
              <a:buNone/>
            </a:pPr>
            <a:r>
              <a:rPr lang="it-IT" sz="6400">
                <a:latin typeface="Calibri"/>
                <a:ea typeface="Calibri"/>
                <a:cs typeface="Calibri"/>
                <a:sym typeface="Calibri"/>
              </a:rPr>
              <a:t>- Montanuniversität Leoben (Austria) </a:t>
            </a:r>
            <a:endParaRPr/>
          </a:p>
          <a:p>
            <a:pPr indent="0" lvl="0" marL="0" rtl="0" algn="l">
              <a:lnSpc>
                <a:spcPct val="120000"/>
              </a:lnSpc>
              <a:spcBef>
                <a:spcPts val="600"/>
              </a:spcBef>
              <a:spcAft>
                <a:spcPts val="0"/>
              </a:spcAft>
              <a:buClr>
                <a:schemeClr val="dk1"/>
              </a:buClr>
              <a:buSzPct val="100000"/>
              <a:buNone/>
            </a:pPr>
            <a:r>
              <a:rPr lang="it-IT" sz="6400">
                <a:latin typeface="Calibri"/>
                <a:ea typeface="Calibri"/>
                <a:cs typeface="Calibri"/>
                <a:sym typeface="Calibri"/>
              </a:rPr>
              <a:t>- University of Trento (Italy) </a:t>
            </a:r>
            <a:endParaRPr/>
          </a:p>
          <a:p>
            <a:pPr indent="0" lvl="0" marL="0" rtl="0" algn="l">
              <a:lnSpc>
                <a:spcPct val="120000"/>
              </a:lnSpc>
              <a:spcBef>
                <a:spcPts val="600"/>
              </a:spcBef>
              <a:spcAft>
                <a:spcPts val="0"/>
              </a:spcAft>
              <a:buClr>
                <a:schemeClr val="dk1"/>
              </a:buClr>
              <a:buSzPct val="100000"/>
              <a:buNone/>
            </a:pPr>
            <a:r>
              <a:rPr lang="it-IT" sz="6400">
                <a:latin typeface="Calibri"/>
                <a:ea typeface="Calibri"/>
                <a:cs typeface="Calibri"/>
                <a:sym typeface="Calibri"/>
              </a:rPr>
              <a:t>- Grenoble INP (France) </a:t>
            </a:r>
            <a:endParaRPr/>
          </a:p>
          <a:p>
            <a:pPr indent="0" lvl="0" marL="0" rtl="0" algn="l">
              <a:lnSpc>
                <a:spcPct val="120000"/>
              </a:lnSpc>
              <a:spcBef>
                <a:spcPts val="1000"/>
              </a:spcBef>
              <a:spcAft>
                <a:spcPts val="0"/>
              </a:spcAft>
              <a:buClr>
                <a:schemeClr val="dk1"/>
              </a:buClr>
              <a:buSzPct val="100000"/>
              <a:buNone/>
            </a:pPr>
            <a:r>
              <a:rPr lang="it-IT" sz="6400">
                <a:latin typeface="Calibri"/>
                <a:ea typeface="Calibri"/>
                <a:cs typeface="Calibri"/>
                <a:sym typeface="Calibri"/>
              </a:rPr>
              <a:t>These universities offer 10 different double degree pathways, 2 of which involve the Master's Degree Course in Materials Science at the University of Milano-Bicocca. These two pathways are: </a:t>
            </a:r>
            <a:endParaRPr/>
          </a:p>
          <a:p>
            <a:pPr indent="0" lvl="0" marL="0" rtl="0" algn="l">
              <a:lnSpc>
                <a:spcPct val="120000"/>
              </a:lnSpc>
              <a:spcBef>
                <a:spcPts val="1000"/>
              </a:spcBef>
              <a:spcAft>
                <a:spcPts val="0"/>
              </a:spcAft>
              <a:buClr>
                <a:schemeClr val="dk1"/>
              </a:buClr>
              <a:buSzPct val="100000"/>
              <a:buNone/>
            </a:pPr>
            <a:r>
              <a:rPr lang="it-IT" sz="6400">
                <a:latin typeface="Calibri"/>
                <a:ea typeface="Calibri"/>
                <a:cs typeface="Calibri"/>
                <a:sym typeface="Calibri"/>
              </a:rPr>
              <a:t>• UNIMIB – KU Leuven </a:t>
            </a:r>
            <a:endParaRPr/>
          </a:p>
          <a:p>
            <a:pPr indent="0" lvl="0" marL="0" rtl="0" algn="l">
              <a:lnSpc>
                <a:spcPct val="120000"/>
              </a:lnSpc>
              <a:spcBef>
                <a:spcPts val="1000"/>
              </a:spcBef>
              <a:spcAft>
                <a:spcPts val="0"/>
              </a:spcAft>
              <a:buClr>
                <a:schemeClr val="dk1"/>
              </a:buClr>
              <a:buSzPct val="100000"/>
              <a:buNone/>
            </a:pPr>
            <a:r>
              <a:rPr lang="it-IT" sz="6400">
                <a:latin typeface="Calibri"/>
                <a:ea typeface="Calibri"/>
                <a:cs typeface="Calibri"/>
                <a:sym typeface="Calibri"/>
              </a:rPr>
              <a:t>• KU Leuven – UNIMIB </a:t>
            </a:r>
            <a:endParaRPr/>
          </a:p>
          <a:p>
            <a:pPr indent="0" lvl="0" marL="0" rtl="0" algn="l">
              <a:lnSpc>
                <a:spcPct val="120000"/>
              </a:lnSpc>
              <a:spcBef>
                <a:spcPts val="1000"/>
              </a:spcBef>
              <a:spcAft>
                <a:spcPts val="0"/>
              </a:spcAft>
              <a:buClr>
                <a:schemeClr val="dk1"/>
              </a:buClr>
              <a:buSzPct val="100000"/>
              <a:buNone/>
            </a:pPr>
            <a:r>
              <a:rPr lang="it-IT" sz="6400">
                <a:latin typeface="Calibri"/>
                <a:ea typeface="Calibri"/>
                <a:cs typeface="Calibri"/>
                <a:sym typeface="Calibri"/>
              </a:rPr>
              <a:t>By studying for a full year in one of the partner Countries and doing the second year and thesis in a different country, students may obtain a double degree.</a:t>
            </a:r>
            <a:endParaRPr/>
          </a:p>
          <a:p>
            <a:pPr indent="0" lvl="0" marL="0" rtl="0" algn="l">
              <a:lnSpc>
                <a:spcPct val="120000"/>
              </a:lnSpc>
              <a:spcBef>
                <a:spcPts val="1000"/>
              </a:spcBef>
              <a:spcAft>
                <a:spcPts val="0"/>
              </a:spcAft>
              <a:buClr>
                <a:schemeClr val="dk1"/>
              </a:buClr>
              <a:buSzPct val="100000"/>
              <a:buNone/>
            </a:pPr>
            <a:r>
              <a:rPr lang="it-IT" sz="6400">
                <a:latin typeface="Calibri"/>
                <a:ea typeface="Calibri"/>
                <a:cs typeface="Calibri"/>
                <a:sym typeface="Calibri"/>
              </a:rPr>
              <a:t>Students participating in one of these pathways must choose a </a:t>
            </a:r>
            <a:r>
              <a:rPr b="1" lang="it-IT" sz="6400">
                <a:latin typeface="Calibri"/>
                <a:ea typeface="Calibri"/>
                <a:cs typeface="Calibri"/>
                <a:sym typeface="Calibri"/>
              </a:rPr>
              <a:t>DUAL DEGREE</a:t>
            </a:r>
            <a:r>
              <a:rPr lang="it-IT" sz="6400">
                <a:latin typeface="Calibri"/>
                <a:ea typeface="Calibri"/>
                <a:cs typeface="Calibri"/>
                <a:sym typeface="Calibri"/>
              </a:rPr>
              <a:t> framework, rather than the </a:t>
            </a:r>
            <a:r>
              <a:rPr b="1" lang="it-IT" sz="6400">
                <a:latin typeface="Calibri"/>
                <a:ea typeface="Calibri"/>
                <a:cs typeface="Calibri"/>
                <a:sym typeface="Calibri"/>
              </a:rPr>
              <a:t>da approvare</a:t>
            </a:r>
            <a:r>
              <a:rPr lang="it-IT" sz="6400">
                <a:latin typeface="Calibri"/>
                <a:ea typeface="Calibri"/>
                <a:cs typeface="Calibri"/>
                <a:sym typeface="Calibri"/>
              </a:rPr>
              <a:t> framework.</a:t>
            </a:r>
            <a:endParaRPr/>
          </a:p>
          <a:p>
            <a:pPr indent="0" lvl="0" marL="0" rtl="0" algn="l">
              <a:lnSpc>
                <a:spcPct val="90000"/>
              </a:lnSpc>
              <a:spcBef>
                <a:spcPts val="1000"/>
              </a:spcBef>
              <a:spcAft>
                <a:spcPts val="0"/>
              </a:spcAft>
              <a:buClr>
                <a:schemeClr val="dk1"/>
              </a:buClr>
              <a:buSzPct val="100000"/>
              <a:buNone/>
            </a:pPr>
            <a:r>
              <a:t/>
            </a:r>
            <a:endParaRPr sz="6400">
              <a:latin typeface="Calibri"/>
              <a:ea typeface="Calibri"/>
              <a:cs typeface="Calibri"/>
              <a:sym typeface="Calibri"/>
            </a:endParaRPr>
          </a:p>
          <a:p>
            <a:pPr indent="0" lvl="0" marL="0" rtl="0" algn="l">
              <a:lnSpc>
                <a:spcPct val="90000"/>
              </a:lnSpc>
              <a:spcBef>
                <a:spcPts val="1000"/>
              </a:spcBef>
              <a:spcAft>
                <a:spcPts val="0"/>
              </a:spcAft>
              <a:buClr>
                <a:schemeClr val="dk1"/>
              </a:buClr>
              <a:buSzPct val="100000"/>
              <a:buNone/>
            </a:pPr>
            <a:r>
              <a:t/>
            </a:r>
            <a:endParaRPr sz="1600">
              <a:latin typeface="Calibri"/>
              <a:ea typeface="Calibri"/>
              <a:cs typeface="Calibri"/>
              <a:sym typeface="Calibri"/>
            </a:endParaRPr>
          </a:p>
          <a:p>
            <a:pPr indent="-184150" lvl="0" marL="228600" rtl="0" algn="l">
              <a:lnSpc>
                <a:spcPct val="90000"/>
              </a:lnSpc>
              <a:spcBef>
                <a:spcPts val="1000"/>
              </a:spcBef>
              <a:spcAft>
                <a:spcPts val="0"/>
              </a:spcAft>
              <a:buClr>
                <a:schemeClr val="dk1"/>
              </a:buClr>
              <a:buSzPct val="100000"/>
              <a:buNone/>
            </a:pPr>
            <a:r>
              <a:t/>
            </a:r>
            <a:endParaRPr/>
          </a:p>
        </p:txBody>
      </p:sp>
      <p:sp>
        <p:nvSpPr>
          <p:cNvPr id="124" name="Google Shape;12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txBox="1"/>
          <p:nvPr>
            <p:ph type="title"/>
          </p:nvPr>
        </p:nvSpPr>
        <p:spPr>
          <a:xfrm>
            <a:off x="826698" y="417680"/>
            <a:ext cx="10515600" cy="629728"/>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it-IT" sz="3600"/>
              <a:t>How do you fill it out?   </a:t>
            </a:r>
            <a:br>
              <a:rPr b="1" lang="it-IT" sz="3600"/>
            </a:br>
            <a:endParaRPr b="1" sz="3600"/>
          </a:p>
        </p:txBody>
      </p:sp>
      <p:sp>
        <p:nvSpPr>
          <p:cNvPr id="130" name="Google Shape;130;p6"/>
          <p:cNvSpPr txBox="1"/>
          <p:nvPr>
            <p:ph idx="1" type="body"/>
          </p:nvPr>
        </p:nvSpPr>
        <p:spPr>
          <a:xfrm>
            <a:off x="822972" y="1047408"/>
            <a:ext cx="10515600" cy="52591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it-IT" sz="1600">
                <a:latin typeface="Calibri"/>
                <a:ea typeface="Calibri"/>
                <a:cs typeface="Calibri"/>
                <a:sym typeface="Calibri"/>
              </a:rPr>
              <a:t>To access it, log in at </a:t>
            </a:r>
            <a:r>
              <a:rPr lang="it-IT" sz="1600" u="sng">
                <a:solidFill>
                  <a:schemeClr val="hlink"/>
                </a:solidFill>
                <a:latin typeface="Calibri"/>
                <a:ea typeface="Calibri"/>
                <a:cs typeface="Calibri"/>
                <a:sym typeface="Calibri"/>
                <a:hlinkClick r:id="rId3"/>
              </a:rPr>
              <a:t>https://s3w.si.unimib.it/Home.do</a:t>
            </a:r>
            <a:r>
              <a:rPr lang="it-IT" sz="1600">
                <a:latin typeface="Calibri"/>
                <a:ea typeface="Calibri"/>
                <a:cs typeface="Calibri"/>
                <a:sym typeface="Calibri"/>
              </a:rPr>
              <a:t>  </a:t>
            </a:r>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This page shows the career(s) associated with your name. Select the active one to start.</a:t>
            </a:r>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While the plans are open, the study plan can be modified: click on "</a:t>
            </a:r>
            <a:r>
              <a:rPr lang="it-IT" sz="1600" u="sng">
                <a:latin typeface="Calibri"/>
                <a:ea typeface="Calibri"/>
                <a:cs typeface="Calibri"/>
                <a:sym typeface="Calibri"/>
              </a:rPr>
              <a:t>vai al piano</a:t>
            </a:r>
            <a:r>
              <a:rPr lang="it-IT" sz="1600">
                <a:latin typeface="Calibri"/>
                <a:ea typeface="Calibri"/>
                <a:cs typeface="Calibri"/>
                <a:sym typeface="Calibri"/>
              </a:rPr>
              <a:t>", (go to plan) (fig.1).</a:t>
            </a:r>
            <a:br>
              <a:rPr lang="it-IT">
                <a:latin typeface="Calibri"/>
                <a:ea typeface="Calibri"/>
                <a:cs typeface="Calibri"/>
                <a:sym typeface="Calibri"/>
              </a:rPr>
            </a:br>
            <a:endParaRPr>
              <a:latin typeface="Calibri"/>
              <a:ea typeface="Calibri"/>
              <a:cs typeface="Calibri"/>
              <a:sym typeface="Calibri"/>
            </a:endParaRPr>
          </a:p>
        </p:txBody>
      </p:sp>
      <p:sp>
        <p:nvSpPr>
          <p:cNvPr id="131" name="Google Shape;131;p6"/>
          <p:cNvSpPr txBox="1"/>
          <p:nvPr/>
        </p:nvSpPr>
        <p:spPr>
          <a:xfrm>
            <a:off x="4681783" y="6371745"/>
            <a:ext cx="2500630" cy="314325"/>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400"/>
              <a:buFont typeface="Arial"/>
              <a:buNone/>
            </a:pPr>
            <a:r>
              <a:rPr b="0" i="0" lang="it-IT" sz="1400" u="none" cap="none" strike="noStrike">
                <a:solidFill>
                  <a:schemeClr val="dk1"/>
                </a:solidFill>
                <a:latin typeface="Calibri"/>
                <a:ea typeface="Calibri"/>
                <a:cs typeface="Calibri"/>
                <a:sym typeface="Calibri"/>
              </a:rPr>
              <a:t>Fig. 1</a:t>
            </a:r>
            <a:endParaRPr/>
          </a:p>
        </p:txBody>
      </p:sp>
      <p:pic>
        <p:nvPicPr>
          <p:cNvPr id="132" name="Google Shape;132;p6"/>
          <p:cNvPicPr preferRelativeResize="0"/>
          <p:nvPr/>
        </p:nvPicPr>
        <p:blipFill rotWithShape="1">
          <a:blip r:embed="rId4">
            <a:alphaModFix/>
          </a:blip>
          <a:srcRect b="0" l="0" r="0" t="0"/>
          <a:stretch/>
        </p:blipFill>
        <p:spPr>
          <a:xfrm>
            <a:off x="8090140" y="316723"/>
            <a:ext cx="862641" cy="730685"/>
          </a:xfrm>
          <a:prstGeom prst="rect">
            <a:avLst/>
          </a:prstGeom>
          <a:noFill/>
          <a:ln>
            <a:noFill/>
          </a:ln>
        </p:spPr>
      </p:pic>
      <p:sp>
        <p:nvSpPr>
          <p:cNvPr id="133" name="Google Shape;13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134" name="Google Shape;134;p6"/>
          <p:cNvPicPr preferRelativeResize="0"/>
          <p:nvPr/>
        </p:nvPicPr>
        <p:blipFill rotWithShape="1">
          <a:blip r:embed="rId5">
            <a:alphaModFix/>
          </a:blip>
          <a:srcRect b="0" l="0" r="0" t="0"/>
          <a:stretch/>
        </p:blipFill>
        <p:spPr>
          <a:xfrm>
            <a:off x="939565" y="2295704"/>
            <a:ext cx="7913463" cy="3827987"/>
          </a:xfrm>
          <a:prstGeom prst="rect">
            <a:avLst/>
          </a:prstGeom>
          <a:noFill/>
          <a:ln cap="flat" cmpd="sng" w="38100">
            <a:solidFill>
              <a:srgbClr val="BF9000"/>
            </a:solidFill>
            <a:prstDash val="solid"/>
            <a:round/>
            <a:headEnd len="sm" w="sm" type="none"/>
            <a:tailEnd len="sm" w="sm" type="none"/>
          </a:ln>
        </p:spPr>
      </p:pic>
      <p:pic>
        <p:nvPicPr>
          <p:cNvPr id="135" name="Google Shape;135;p6"/>
          <p:cNvPicPr preferRelativeResize="0"/>
          <p:nvPr/>
        </p:nvPicPr>
        <p:blipFill rotWithShape="1">
          <a:blip r:embed="rId6">
            <a:alphaModFix/>
          </a:blip>
          <a:srcRect b="0" l="0" r="0" t="0"/>
          <a:stretch/>
        </p:blipFill>
        <p:spPr>
          <a:xfrm>
            <a:off x="2115064" y="3127356"/>
            <a:ext cx="2953710" cy="448980"/>
          </a:xfrm>
          <a:prstGeom prst="rect">
            <a:avLst/>
          </a:prstGeom>
          <a:noFill/>
          <a:ln>
            <a:noFill/>
          </a:ln>
        </p:spPr>
      </p:pic>
      <p:pic>
        <p:nvPicPr>
          <p:cNvPr id="136" name="Google Shape;136;p6"/>
          <p:cNvPicPr preferRelativeResize="0"/>
          <p:nvPr/>
        </p:nvPicPr>
        <p:blipFill rotWithShape="1">
          <a:blip r:embed="rId7">
            <a:alphaModFix/>
          </a:blip>
          <a:srcRect b="0" l="0" r="0" t="0"/>
          <a:stretch/>
        </p:blipFill>
        <p:spPr>
          <a:xfrm>
            <a:off x="3503327" y="3091094"/>
            <a:ext cx="676715" cy="5364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7"/>
          <p:cNvSpPr txBox="1"/>
          <p:nvPr>
            <p:ph type="title"/>
          </p:nvPr>
        </p:nvSpPr>
        <p:spPr>
          <a:xfrm>
            <a:off x="838200" y="167208"/>
            <a:ext cx="9828341" cy="905959"/>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This screen shows the so-called statutory study plan (fig. 2) which includes activities and classes compulsory under the Teaching Regulations of the Course. First-year activities are marked "Frequentata" (Attended) as the plan is already associated with your career plan. Click "Modifica piano" (Edit Plan) to continue.</a:t>
            </a:r>
            <a:endParaRPr/>
          </a:p>
        </p:txBody>
      </p:sp>
      <p:sp>
        <p:nvSpPr>
          <p:cNvPr id="142" name="Google Shape;14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143" name="Google Shape;143;p7"/>
          <p:cNvSpPr txBox="1"/>
          <p:nvPr>
            <p:ph idx="1" type="body"/>
          </p:nvPr>
        </p:nvSpPr>
        <p:spPr>
          <a:xfrm>
            <a:off x="838200" y="1221776"/>
            <a:ext cx="10515600" cy="338473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Ritaglio schermata" id="144" name="Google Shape;144;p7"/>
          <p:cNvPicPr preferRelativeResize="0"/>
          <p:nvPr/>
        </p:nvPicPr>
        <p:blipFill rotWithShape="1">
          <a:blip r:embed="rId3">
            <a:alphaModFix/>
          </a:blip>
          <a:srcRect b="0" l="0" r="0" t="0"/>
          <a:stretch/>
        </p:blipFill>
        <p:spPr>
          <a:xfrm>
            <a:off x="1201783" y="1271085"/>
            <a:ext cx="9013372" cy="5022845"/>
          </a:xfrm>
          <a:prstGeom prst="rect">
            <a:avLst/>
          </a:prstGeom>
          <a:noFill/>
          <a:ln cap="flat" cmpd="sng" w="9525">
            <a:solidFill>
              <a:srgbClr val="0070C0"/>
            </a:solidFill>
            <a:prstDash val="solid"/>
            <a:round/>
            <a:headEnd len="sm" w="sm" type="none"/>
            <a:tailEnd len="sm" w="sm" type="none"/>
          </a:ln>
        </p:spPr>
      </p:pic>
      <p:pic>
        <p:nvPicPr>
          <p:cNvPr id="145" name="Google Shape;145;p7"/>
          <p:cNvPicPr preferRelativeResize="0"/>
          <p:nvPr/>
        </p:nvPicPr>
        <p:blipFill rotWithShape="1">
          <a:blip r:embed="rId4">
            <a:alphaModFix/>
          </a:blip>
          <a:srcRect b="0" l="0" r="0" t="0"/>
          <a:stretch/>
        </p:blipFill>
        <p:spPr>
          <a:xfrm>
            <a:off x="5834323" y="5647963"/>
            <a:ext cx="1066892" cy="377985"/>
          </a:xfrm>
          <a:prstGeom prst="rect">
            <a:avLst/>
          </a:prstGeom>
          <a:noFill/>
          <a:ln>
            <a:noFill/>
          </a:ln>
        </p:spPr>
      </p:pic>
      <p:pic>
        <p:nvPicPr>
          <p:cNvPr id="146" name="Google Shape;146;p7"/>
          <p:cNvPicPr preferRelativeResize="0"/>
          <p:nvPr/>
        </p:nvPicPr>
        <p:blipFill rotWithShape="1">
          <a:blip r:embed="rId5">
            <a:alphaModFix/>
          </a:blip>
          <a:srcRect b="0" l="0" r="0" t="0"/>
          <a:stretch/>
        </p:blipFill>
        <p:spPr>
          <a:xfrm>
            <a:off x="2580750" y="1255345"/>
            <a:ext cx="3673565" cy="338550"/>
          </a:xfrm>
          <a:prstGeom prst="rect">
            <a:avLst/>
          </a:prstGeom>
          <a:noFill/>
          <a:ln>
            <a:noFill/>
          </a:ln>
        </p:spPr>
      </p:pic>
      <p:sp>
        <p:nvSpPr>
          <p:cNvPr id="147" name="Google Shape;147;p7"/>
          <p:cNvSpPr/>
          <p:nvPr/>
        </p:nvSpPr>
        <p:spPr>
          <a:xfrm>
            <a:off x="5908467" y="6363208"/>
            <a:ext cx="567784"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it-IT" sz="1400" u="none" cap="none" strike="noStrike">
                <a:solidFill>
                  <a:schemeClr val="dk1"/>
                </a:solidFill>
                <a:latin typeface="Calibri"/>
                <a:ea typeface="Calibri"/>
                <a:cs typeface="Calibri"/>
                <a:sym typeface="Calibri"/>
              </a:rPr>
              <a:t>Fig. 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8"/>
          <p:cNvSpPr txBox="1"/>
          <p:nvPr>
            <p:ph type="title"/>
          </p:nvPr>
        </p:nvSpPr>
        <p:spPr>
          <a:xfrm>
            <a:off x="838200" y="526430"/>
            <a:ext cx="10515600" cy="123855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it-IT" sz="1800">
                <a:latin typeface="Calibri"/>
                <a:ea typeface="Calibri"/>
                <a:cs typeface="Calibri"/>
                <a:sym typeface="Calibri"/>
              </a:rPr>
              <a:t>You are asked to choose between two types of frameworks, as previously mentioned: GGG- TO BE APPROVED or GGG-D-DUAL DEGREE TO BE APPROVED.</a:t>
            </a:r>
            <a:br>
              <a:rPr lang="it-IT" sz="1800">
                <a:latin typeface="Calibri"/>
                <a:ea typeface="Calibri"/>
                <a:cs typeface="Calibri"/>
                <a:sym typeface="Calibri"/>
              </a:rPr>
            </a:br>
            <a:br>
              <a:rPr lang="it-IT" sz="1800">
                <a:latin typeface="Calibri"/>
                <a:ea typeface="Calibri"/>
                <a:cs typeface="Calibri"/>
                <a:sym typeface="Calibri"/>
              </a:rPr>
            </a:br>
            <a:r>
              <a:rPr b="1" lang="it-IT" sz="1800" u="sng">
                <a:latin typeface="Calibri"/>
                <a:ea typeface="Calibri"/>
                <a:cs typeface="Calibri"/>
                <a:sym typeface="Calibri"/>
              </a:rPr>
              <a:t>PLAN TO BE APPROVED</a:t>
            </a:r>
            <a:r>
              <a:rPr b="1" lang="it-IT" sz="1800">
                <a:latin typeface="Calibri"/>
                <a:ea typeface="Calibri"/>
                <a:cs typeface="Calibri"/>
                <a:sym typeface="Calibri"/>
              </a:rPr>
              <a:t>: </a:t>
            </a:r>
            <a:br>
              <a:rPr b="1" lang="it-IT" sz="1800">
                <a:latin typeface="Calibri"/>
                <a:ea typeface="Calibri"/>
                <a:cs typeface="Calibri"/>
                <a:sym typeface="Calibri"/>
              </a:rPr>
            </a:br>
            <a:r>
              <a:rPr lang="it-IT" sz="1800">
                <a:latin typeface="Calibri"/>
                <a:ea typeface="Calibri"/>
                <a:cs typeface="Calibri"/>
                <a:sym typeface="Calibri"/>
              </a:rPr>
              <a:t>Select GGG-DA APPROVARE and click OK (fig. 3).</a:t>
            </a:r>
            <a:br>
              <a:rPr lang="it-IT" sz="1800">
                <a:latin typeface="Calibri"/>
                <a:ea typeface="Calibri"/>
                <a:cs typeface="Calibri"/>
                <a:sym typeface="Calibri"/>
              </a:rPr>
            </a:br>
            <a:endParaRPr sz="1800">
              <a:latin typeface="Calibri"/>
              <a:ea typeface="Calibri"/>
              <a:cs typeface="Calibri"/>
              <a:sym typeface="Calibri"/>
            </a:endParaRPr>
          </a:p>
        </p:txBody>
      </p:sp>
      <p:sp>
        <p:nvSpPr>
          <p:cNvPr id="153" name="Google Shape;153;p8"/>
          <p:cNvSpPr txBox="1"/>
          <p:nvPr>
            <p:ph idx="1" type="body"/>
          </p:nvPr>
        </p:nvSpPr>
        <p:spPr>
          <a:xfrm>
            <a:off x="838200" y="1825625"/>
            <a:ext cx="10515600" cy="435133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p:txBody>
      </p:sp>
      <p:sp>
        <p:nvSpPr>
          <p:cNvPr id="154" name="Google Shape;154;p8"/>
          <p:cNvSpPr/>
          <p:nvPr/>
        </p:nvSpPr>
        <p:spPr>
          <a:xfrm>
            <a:off x="5908467" y="6363208"/>
            <a:ext cx="567784"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it-IT" sz="1400" u="none" cap="none" strike="noStrike">
                <a:solidFill>
                  <a:schemeClr val="dk1"/>
                </a:solidFill>
                <a:latin typeface="Calibri"/>
                <a:ea typeface="Calibri"/>
                <a:cs typeface="Calibri"/>
                <a:sym typeface="Calibri"/>
              </a:rPr>
              <a:t>Fig. 3</a:t>
            </a:r>
            <a:endParaRPr/>
          </a:p>
        </p:txBody>
      </p:sp>
      <p:sp>
        <p:nvSpPr>
          <p:cNvPr id="155" name="Google Shape;155;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156" name="Google Shape;156;p8"/>
          <p:cNvPicPr preferRelativeResize="0"/>
          <p:nvPr/>
        </p:nvPicPr>
        <p:blipFill rotWithShape="1">
          <a:blip r:embed="rId3">
            <a:alphaModFix/>
          </a:blip>
          <a:srcRect b="0" l="0" r="0" t="0"/>
          <a:stretch/>
        </p:blipFill>
        <p:spPr>
          <a:xfrm>
            <a:off x="5981684" y="3338500"/>
            <a:ext cx="228632" cy="181000"/>
          </a:xfrm>
          <a:prstGeom prst="rect">
            <a:avLst/>
          </a:prstGeom>
          <a:noFill/>
          <a:ln>
            <a:noFill/>
          </a:ln>
        </p:spPr>
      </p:pic>
      <p:pic>
        <p:nvPicPr>
          <p:cNvPr id="157" name="Google Shape;157;p8"/>
          <p:cNvPicPr preferRelativeResize="0"/>
          <p:nvPr/>
        </p:nvPicPr>
        <p:blipFill rotWithShape="1">
          <a:blip r:embed="rId4">
            <a:alphaModFix/>
          </a:blip>
          <a:srcRect b="9017" l="1711" r="-231" t="48720"/>
          <a:stretch/>
        </p:blipFill>
        <p:spPr>
          <a:xfrm>
            <a:off x="937276" y="2193322"/>
            <a:ext cx="10546079" cy="2936027"/>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9"/>
          <p:cNvSpPr txBox="1"/>
          <p:nvPr>
            <p:ph type="title"/>
          </p:nvPr>
        </p:nvSpPr>
        <p:spPr>
          <a:xfrm>
            <a:off x="838200" y="365125"/>
            <a:ext cx="9392728" cy="116582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it-IT" sz="2400"/>
            </a:br>
            <a:br>
              <a:rPr lang="it-IT" sz="2400"/>
            </a:br>
            <a:br>
              <a:rPr lang="it-IT" sz="2400"/>
            </a:br>
            <a:r>
              <a:rPr lang="it-IT" sz="1800">
                <a:latin typeface="Calibri"/>
                <a:ea typeface="Calibri"/>
                <a:cs typeface="Calibri"/>
                <a:sym typeface="Calibri"/>
              </a:rPr>
              <a:t>Click "Prosegui compilazione Piano Carriera" (Continue with Career Plan) to proceed (fig. 4).</a:t>
            </a:r>
            <a:br>
              <a:rPr lang="it-IT" sz="1800">
                <a:latin typeface="Calibri"/>
                <a:ea typeface="Calibri"/>
                <a:cs typeface="Calibri"/>
                <a:sym typeface="Calibri"/>
              </a:rPr>
            </a:br>
            <a:br>
              <a:rPr lang="it-IT" sz="1800">
                <a:latin typeface="Calibri"/>
                <a:ea typeface="Calibri"/>
                <a:cs typeface="Calibri"/>
                <a:sym typeface="Calibri"/>
              </a:rPr>
            </a:br>
            <a:br>
              <a:rPr lang="it-IT" sz="1800"/>
            </a:br>
            <a:br>
              <a:rPr lang="it-IT"/>
            </a:br>
            <a:endParaRPr/>
          </a:p>
        </p:txBody>
      </p:sp>
      <p:sp>
        <p:nvSpPr>
          <p:cNvPr id="163" name="Google Shape;163;p9"/>
          <p:cNvSpPr txBox="1"/>
          <p:nvPr>
            <p:ph idx="1" type="body"/>
          </p:nvPr>
        </p:nvSpPr>
        <p:spPr>
          <a:xfrm>
            <a:off x="838200" y="1825624"/>
            <a:ext cx="10515600" cy="486847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4</a:t>
            </a:r>
            <a:endParaRPr/>
          </a:p>
        </p:txBody>
      </p:sp>
      <p:sp>
        <p:nvSpPr>
          <p:cNvPr id="164" name="Google Shape;1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165" name="Google Shape;165;p9"/>
          <p:cNvPicPr preferRelativeResize="0"/>
          <p:nvPr/>
        </p:nvPicPr>
        <p:blipFill rotWithShape="1">
          <a:blip r:embed="rId3">
            <a:alphaModFix/>
          </a:blip>
          <a:srcRect b="0" l="0" r="0" t="0"/>
          <a:stretch/>
        </p:blipFill>
        <p:spPr>
          <a:xfrm>
            <a:off x="1295832" y="1530948"/>
            <a:ext cx="9217951" cy="4395597"/>
          </a:xfrm>
          <a:prstGeom prst="rect">
            <a:avLst/>
          </a:prstGeom>
          <a:noFill/>
          <a:ln>
            <a:noFill/>
          </a:ln>
        </p:spPr>
      </p:pic>
      <p:pic>
        <p:nvPicPr>
          <p:cNvPr id="166" name="Google Shape;166;p9"/>
          <p:cNvPicPr preferRelativeResize="0"/>
          <p:nvPr/>
        </p:nvPicPr>
        <p:blipFill rotWithShape="1">
          <a:blip r:embed="rId4">
            <a:alphaModFix/>
          </a:blip>
          <a:srcRect b="0" l="0" r="0" t="0"/>
          <a:stretch/>
        </p:blipFill>
        <p:spPr>
          <a:xfrm>
            <a:off x="3132405" y="2774493"/>
            <a:ext cx="3758845" cy="575428"/>
          </a:xfrm>
          <a:prstGeom prst="rect">
            <a:avLst/>
          </a:prstGeom>
          <a:noFill/>
          <a:ln>
            <a:noFill/>
          </a:ln>
        </p:spPr>
      </p:pic>
      <p:pic>
        <p:nvPicPr>
          <p:cNvPr id="167" name="Google Shape;167;p9"/>
          <p:cNvPicPr preferRelativeResize="0"/>
          <p:nvPr/>
        </p:nvPicPr>
        <p:blipFill rotWithShape="1">
          <a:blip r:embed="rId5">
            <a:alphaModFix/>
          </a:blip>
          <a:srcRect b="0" l="0" r="0" t="0"/>
          <a:stretch/>
        </p:blipFill>
        <p:spPr>
          <a:xfrm>
            <a:off x="4981183" y="1549936"/>
            <a:ext cx="1847248" cy="24386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2019-10-15T12:21:35Z</dcterms:created>
  <dc:creator>cipriana serra</dc:creator>
</cp:coreProperties>
</file>