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hDDSu+hKTwnUHiSwKhc+gGKamW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44b421b9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f344b421b9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b2ec840f5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Clr>
                <a:schemeClr val="dk1"/>
              </a:buClr>
              <a:buSzPts val="1100"/>
              <a:buFont typeface="Arial"/>
              <a:buNone/>
            </a:pPr>
            <a:r>
              <a:rPr lang="it-IT" sz="1000">
                <a:solidFill>
                  <a:srgbClr val="55606E"/>
                </a:solidFill>
                <a:highlight>
                  <a:srgbClr val="FFFFFF"/>
                </a:highlight>
              </a:rPr>
              <a:t>The benefits generated from the proposed model are:</a:t>
            </a:r>
            <a:endParaRPr sz="1000">
              <a:solidFill>
                <a:srgbClr val="55606E"/>
              </a:solidFill>
              <a:highlight>
                <a:srgbClr val="FFFFFF"/>
              </a:highlight>
            </a:endParaRPr>
          </a:p>
          <a:p>
            <a:pPr indent="-292100" lvl="0" marL="647700" rtl="0" algn="l">
              <a:lnSpc>
                <a:spcPct val="115000"/>
              </a:lnSpc>
              <a:spcBef>
                <a:spcPts val="800"/>
              </a:spcBef>
              <a:spcAft>
                <a:spcPts val="0"/>
              </a:spcAft>
              <a:buClr>
                <a:srgbClr val="55606E"/>
              </a:buClr>
              <a:buSzPts val="1000"/>
              <a:buChar char="●"/>
            </a:pPr>
            <a:r>
              <a:rPr lang="it-IT" sz="1000">
                <a:solidFill>
                  <a:srgbClr val="55606E"/>
                </a:solidFill>
                <a:highlight>
                  <a:srgbClr val="FFFFFF"/>
                </a:highlight>
              </a:rPr>
              <a:t>increase in the production of biogas controlled and managed through the monitoring system of the organic masses brought there</a:t>
            </a:r>
            <a:endParaRPr sz="1000">
              <a:solidFill>
                <a:srgbClr val="55606E"/>
              </a:solidFill>
              <a:highlight>
                <a:srgbClr val="FFFFFF"/>
              </a:highlight>
            </a:endParaRPr>
          </a:p>
          <a:p>
            <a:pPr indent="-292100" lvl="0" marL="647700" rtl="0" algn="l">
              <a:lnSpc>
                <a:spcPct val="115000"/>
              </a:lnSpc>
              <a:spcBef>
                <a:spcPts val="0"/>
              </a:spcBef>
              <a:spcAft>
                <a:spcPts val="0"/>
              </a:spcAft>
              <a:buClr>
                <a:srgbClr val="55606E"/>
              </a:buClr>
              <a:buSzPts val="1000"/>
              <a:buChar char="●"/>
            </a:pPr>
            <a:r>
              <a:rPr lang="it-IT" sz="1000">
                <a:solidFill>
                  <a:srgbClr val="55606E"/>
                </a:solidFill>
                <a:highlight>
                  <a:srgbClr val="FFFFFF"/>
                </a:highlight>
              </a:rPr>
              <a:t>reduction in the emission of CO2 originating in the traditional collection of solid organic waste</a:t>
            </a:r>
            <a:endParaRPr sz="1000">
              <a:solidFill>
                <a:srgbClr val="55606E"/>
              </a:solidFill>
              <a:highlight>
                <a:srgbClr val="FFFFFF"/>
              </a:highlight>
            </a:endParaRPr>
          </a:p>
          <a:p>
            <a:pPr indent="-292100" lvl="0" marL="647700" rtl="0" algn="l">
              <a:lnSpc>
                <a:spcPct val="115000"/>
              </a:lnSpc>
              <a:spcBef>
                <a:spcPts val="0"/>
              </a:spcBef>
              <a:spcAft>
                <a:spcPts val="0"/>
              </a:spcAft>
              <a:buClr>
                <a:srgbClr val="55606E"/>
              </a:buClr>
              <a:buSzPts val="1000"/>
              <a:buChar char="●"/>
            </a:pPr>
            <a:r>
              <a:rPr lang="it-IT" sz="1000">
                <a:solidFill>
                  <a:srgbClr val="55606E"/>
                </a:solidFill>
                <a:highlight>
                  <a:srgbClr val="FFFFFF"/>
                </a:highlight>
              </a:rPr>
              <a:t>reduction of costs of collection, transport, separation and other operations for treating waste</a:t>
            </a:r>
            <a:endParaRPr sz="1000">
              <a:solidFill>
                <a:srgbClr val="55606E"/>
              </a:solidFill>
              <a:highlight>
                <a:srgbClr val="FFFFFF"/>
              </a:highlight>
            </a:endParaRPr>
          </a:p>
          <a:p>
            <a:pPr indent="-292100" lvl="0" marL="647700" rtl="0" algn="l">
              <a:lnSpc>
                <a:spcPct val="115000"/>
              </a:lnSpc>
              <a:spcBef>
                <a:spcPts val="0"/>
              </a:spcBef>
              <a:spcAft>
                <a:spcPts val="0"/>
              </a:spcAft>
              <a:buClr>
                <a:srgbClr val="55606E"/>
              </a:buClr>
              <a:buSzPts val="1000"/>
              <a:buChar char="●"/>
            </a:pPr>
            <a:r>
              <a:rPr lang="it-IT" sz="1000">
                <a:solidFill>
                  <a:srgbClr val="55606E"/>
                </a:solidFill>
                <a:highlight>
                  <a:srgbClr val="FFFFFF"/>
                </a:highlight>
              </a:rPr>
              <a:t>cost savings associated to collection, transportation, source separation and other waste management practices</a:t>
            </a:r>
            <a:endParaRPr sz="1000">
              <a:solidFill>
                <a:srgbClr val="55606E"/>
              </a:solidFill>
              <a:highlight>
                <a:srgbClr val="FFFFFF"/>
              </a:highlight>
            </a:endParaRPr>
          </a:p>
          <a:p>
            <a:pPr indent="-292100" lvl="0" marL="647700" rtl="0" algn="l">
              <a:lnSpc>
                <a:spcPct val="115000"/>
              </a:lnSpc>
              <a:spcBef>
                <a:spcPts val="0"/>
              </a:spcBef>
              <a:spcAft>
                <a:spcPts val="0"/>
              </a:spcAft>
              <a:buClr>
                <a:srgbClr val="55606E"/>
              </a:buClr>
              <a:buSzPts val="1000"/>
              <a:buChar char="●"/>
            </a:pPr>
            <a:r>
              <a:rPr lang="it-IT" sz="1000">
                <a:solidFill>
                  <a:srgbClr val="55606E"/>
                </a:solidFill>
                <a:highlight>
                  <a:srgbClr val="FFFFFF"/>
                </a:highlight>
              </a:rPr>
              <a:t>establishment of a win-win opportunity for citizens, municipalities and service providers</a:t>
            </a:r>
            <a:endParaRPr sz="1000">
              <a:solidFill>
                <a:srgbClr val="55606E"/>
              </a:solidFill>
              <a:highlight>
                <a:srgbClr val="FFFFFF"/>
              </a:highlight>
            </a:endParaRPr>
          </a:p>
          <a:p>
            <a:pPr indent="0" lvl="0" marL="0" rtl="0" algn="l">
              <a:spcBef>
                <a:spcPts val="300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63" name="Google Shape;263;gfb2ec840f5_1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fb2ec840f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fb2ec840f5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fb2ec840f5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fb2ec840f5_1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f65208965b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The first model is SmartBin, </a:t>
            </a:r>
            <a:endParaRPr/>
          </a:p>
        </p:txBody>
      </p:sp>
      <p:sp>
        <p:nvSpPr>
          <p:cNvPr id="291" name="Google Shape;291;gf65208965b_0_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65208965b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f65208965b_0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f65208965b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f65208965b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f65208965b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f65208965b_0_3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f65208965b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f65208965b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f65208965b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f65208965b_0_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65208965b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f65208965b_0_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a05891849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gfa05891849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fac4e0538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Questo nuovo materiale (a differenza degli altri che quando vengono tirati su si restringono - x, es la gomma quando si tira) l’auxetico diventa + ampio (quindi non si restringe quando è stressato). In questo modo il movimento è più fluido.</a:t>
            </a:r>
            <a:endParaRPr/>
          </a:p>
        </p:txBody>
      </p:sp>
      <p:sp>
        <p:nvSpPr>
          <p:cNvPr id="345" name="Google Shape;345;gfac4e05381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f65208965b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t>Rivedere caso d’uso per inserirlo meglio</a:t>
            </a:r>
            <a:endParaRPr/>
          </a:p>
        </p:txBody>
      </p:sp>
      <p:sp>
        <p:nvSpPr>
          <p:cNvPr id="353" name="Google Shape;353;gf65208965b_0_4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fb055cc5f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gfb055cc5f8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f9f5dec03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f9f5dec036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f9f5dec03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f9f5dec036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f9f5dec03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f9f5dec036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f9f5dec0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f9f5dec036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f9f5dec03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f9f5dec036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f9f5dec03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f9f5dec036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fb055cc5f8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 name="Google Shape;420;gfb055cc5f8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b055cc5f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fb055cc5f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f9f5dec03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f9f5dec036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f9f5dec03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f9f5dec036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fb2ec840f5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fb2ec840f5_1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f9d7989b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gf9d7989bf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65208965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f65208965b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IT"/>
              <a:t>In </a:t>
            </a:r>
            <a:r>
              <a:rPr lang="it-IT"/>
              <a:t>addition</a:t>
            </a:r>
            <a:r>
              <a:rPr lang="it-IT"/>
              <a:t> to the problem of the management of waste, there are the ones (but not least) of:</a:t>
            </a:r>
            <a:endParaRPr/>
          </a:p>
          <a:p>
            <a:pPr indent="-298450" lvl="0" marL="457200" rtl="0" algn="l">
              <a:lnSpc>
                <a:spcPct val="100000"/>
              </a:lnSpc>
              <a:spcBef>
                <a:spcPts val="0"/>
              </a:spcBef>
              <a:spcAft>
                <a:spcPts val="0"/>
              </a:spcAft>
              <a:buSzPts val="1100"/>
              <a:buChar char="-"/>
            </a:pPr>
            <a:r>
              <a:rPr lang="it-IT"/>
              <a:t>the increase of population and the relative increase of energy consumption </a:t>
            </a:r>
            <a:endParaRPr/>
          </a:p>
          <a:p>
            <a:pPr indent="0" lvl="0" marL="457200" rtl="0" algn="l">
              <a:lnSpc>
                <a:spcPct val="100000"/>
              </a:lnSpc>
              <a:spcBef>
                <a:spcPts val="0"/>
              </a:spcBef>
              <a:spcAft>
                <a:spcPts val="0"/>
              </a:spcAft>
              <a:buNone/>
            </a:pPr>
            <a:r>
              <a:rPr lang="it-IT"/>
              <a:t>and </a:t>
            </a:r>
            <a:endParaRPr/>
          </a:p>
          <a:p>
            <a:pPr indent="-298450" lvl="0" marL="457200" rtl="0" algn="l">
              <a:lnSpc>
                <a:spcPct val="100000"/>
              </a:lnSpc>
              <a:spcBef>
                <a:spcPts val="0"/>
              </a:spcBef>
              <a:spcAft>
                <a:spcPts val="0"/>
              </a:spcAft>
              <a:buSzPts val="1100"/>
              <a:buChar char="-"/>
            </a:pPr>
            <a:r>
              <a:rPr lang="it-IT"/>
              <a:t>the continuous </a:t>
            </a:r>
            <a:r>
              <a:rPr lang="it-IT"/>
              <a:t>emission</a:t>
            </a:r>
            <a:r>
              <a:rPr lang="it-IT"/>
              <a:t> of greenhouse that </a:t>
            </a:r>
            <a:r>
              <a:rPr lang="it-IT"/>
              <a:t>constantly</a:t>
            </a:r>
            <a:r>
              <a:rPr lang="it-IT"/>
              <a:t> causes changes in the </a:t>
            </a:r>
            <a:r>
              <a:rPr lang="it-IT"/>
              <a:t>climate</a:t>
            </a:r>
            <a:r>
              <a:rPr lang="it-IT"/>
              <a:t> system.</a:t>
            </a:r>
            <a:endParaRPr/>
          </a:p>
        </p:txBody>
      </p:sp>
      <p:sp>
        <p:nvSpPr>
          <p:cNvPr id="222" name="Google Shape;22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b4ba1e16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IT"/>
              <a:t>In general the technologies used in smart cities involved iOT and connection with Big Data, which are used for process and making intelligent decisions for services and infrastructure management.</a:t>
            </a:r>
            <a:endParaRPr/>
          </a:p>
        </p:txBody>
      </p:sp>
      <p:sp>
        <p:nvSpPr>
          <p:cNvPr id="230" name="Google Shape;230;gcb4ba1e161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b055cc5f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gfb055cc5f8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b2ec840f5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IT">
                <a:solidFill>
                  <a:schemeClr val="dk1"/>
                </a:solidFill>
              </a:rPr>
              <a:t>The Re-Wise was released between november 2007 to April 2010 that is represented in figure.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it-IT">
                <a:solidFill>
                  <a:schemeClr val="dk1"/>
                </a:solidFill>
              </a:rPr>
              <a:t>"Spiga"</a:t>
            </a:r>
            <a:endParaRPr>
              <a:solidFill>
                <a:schemeClr val="dk1"/>
              </a:solidFill>
            </a:endParaRPr>
          </a:p>
          <a:p>
            <a:pPr indent="0" lvl="0" marL="0" rtl="0" algn="l">
              <a:spcBef>
                <a:spcPts val="0"/>
              </a:spcBef>
              <a:spcAft>
                <a:spcPts val="0"/>
              </a:spcAft>
              <a:buClr>
                <a:schemeClr val="dk1"/>
              </a:buClr>
              <a:buSzPts val="1100"/>
              <a:buFont typeface="Arial"/>
              <a:buNone/>
            </a:pPr>
            <a:r>
              <a:rPr lang="it-IT">
                <a:solidFill>
                  <a:schemeClr val="dk1"/>
                </a:solidFill>
              </a:rPr>
              <a:t>The food waste is first sorted (in the kictchen) and quantified through a dedicated system (DRA+SiQURo), it is sent to water purification plant through sewarage.</a:t>
            </a:r>
            <a:endParaRPr>
              <a:solidFill>
                <a:schemeClr val="dk1"/>
              </a:solidFill>
            </a:endParaRPr>
          </a:p>
          <a:p>
            <a:pPr indent="0" lvl="0" marL="0" rtl="0" algn="l">
              <a:spcBef>
                <a:spcPts val="0"/>
              </a:spcBef>
              <a:spcAft>
                <a:spcPts val="0"/>
              </a:spcAft>
              <a:buClr>
                <a:schemeClr val="dk1"/>
              </a:buClr>
              <a:buSzPts val="1100"/>
              <a:buFont typeface="Arial"/>
              <a:buNone/>
            </a:pPr>
            <a:r>
              <a:rPr lang="it-IT">
                <a:solidFill>
                  <a:schemeClr val="dk1"/>
                </a:solidFill>
              </a:rPr>
              <a:t>In the purification plant equipped the organic that still contains an energy content, through Anaerobic digestion, is transformed into biogas that use as renewable energy and natural fertilizer for cultivation.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45" name="Google Shape;245;gfb2ec840f5_1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fb2ec840f5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IT">
                <a:solidFill>
                  <a:schemeClr val="dk1"/>
                </a:solidFill>
              </a:rPr>
              <a:t>The Re-Wise was released between november 2007 to April 2010 that is represented in figure.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it-IT">
                <a:solidFill>
                  <a:schemeClr val="dk1"/>
                </a:solidFill>
              </a:rPr>
              <a:t>"Spiga"</a:t>
            </a:r>
            <a:endParaRPr>
              <a:solidFill>
                <a:schemeClr val="dk1"/>
              </a:solidFill>
            </a:endParaRPr>
          </a:p>
          <a:p>
            <a:pPr indent="0" lvl="0" marL="0" rtl="0" algn="l">
              <a:spcBef>
                <a:spcPts val="0"/>
              </a:spcBef>
              <a:spcAft>
                <a:spcPts val="0"/>
              </a:spcAft>
              <a:buNone/>
            </a:pPr>
            <a:r>
              <a:rPr lang="it-IT">
                <a:solidFill>
                  <a:schemeClr val="dk1"/>
                </a:solidFill>
              </a:rPr>
              <a:t>The food waste is first sorted (in the </a:t>
            </a:r>
            <a:r>
              <a:rPr lang="it-IT">
                <a:solidFill>
                  <a:schemeClr val="dk1"/>
                </a:solidFill>
              </a:rPr>
              <a:t>kitchen</a:t>
            </a:r>
            <a:r>
              <a:rPr lang="it-IT">
                <a:solidFill>
                  <a:schemeClr val="dk1"/>
                </a:solidFill>
              </a:rPr>
              <a:t>) and quantified through a dedicated system (DRA+SiQURo), it is sent to water purification plant through sewarage.</a:t>
            </a:r>
            <a:endParaRPr>
              <a:solidFill>
                <a:schemeClr val="dk1"/>
              </a:solidFill>
            </a:endParaRPr>
          </a:p>
          <a:p>
            <a:pPr indent="0" lvl="0" marL="0" rtl="0" algn="l">
              <a:spcBef>
                <a:spcPts val="0"/>
              </a:spcBef>
              <a:spcAft>
                <a:spcPts val="0"/>
              </a:spcAft>
              <a:buNone/>
            </a:pPr>
            <a:r>
              <a:rPr lang="it-IT">
                <a:solidFill>
                  <a:schemeClr val="dk1"/>
                </a:solidFill>
              </a:rPr>
              <a:t>In the purification plant system,the organic that still contains an energy content, through Anaerobic digester, is transformed into biogas that use as renewable energy and natural fertilizer for cultivation.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53" name="Google Shape;253;gfb2ec840f5_1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gf344b421b9_0_12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gf344b421b9_0_108"/>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f344b421b9_0_108"/>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6" name="Google Shape;46;gf344b421b9_0_108"/>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7" name="Google Shape;47;gf344b421b9_0_108"/>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8" name="Google Shape;48;gf344b421b9_0_10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gf344b421b9_0_114"/>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51" name="Google Shape;51;gf344b421b9_0_11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gf344b421b9_0_117"/>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4" name="Google Shape;54;gf344b421b9_0_117"/>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5" name="Google Shape;55;gf344b421b9_0_1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73" name="Shape 73"/>
        <p:cNvGrpSpPr/>
        <p:nvPr/>
      </p:nvGrpSpPr>
      <p:grpSpPr>
        <a:xfrm>
          <a:off x="0" y="0"/>
          <a:ext cx="0" cy="0"/>
          <a:chOff x="0" y="0"/>
          <a:chExt cx="0" cy="0"/>
        </a:xfrm>
      </p:grpSpPr>
      <p:grpSp>
        <p:nvGrpSpPr>
          <p:cNvPr id="74" name="Google Shape;74;gf65208965b_0_197"/>
          <p:cNvGrpSpPr/>
          <p:nvPr/>
        </p:nvGrpSpPr>
        <p:grpSpPr>
          <a:xfrm>
            <a:off x="-104" y="-8467"/>
            <a:ext cx="12192237" cy="6866580"/>
            <a:chOff x="-104" y="-8467"/>
            <a:chExt cx="12192237" cy="6866580"/>
          </a:xfrm>
        </p:grpSpPr>
        <p:cxnSp>
          <p:nvCxnSpPr>
            <p:cNvPr id="75" name="Google Shape;75;gf65208965b_0_19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76" name="Google Shape;76;gf65208965b_0_197"/>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77" name="Google Shape;77;gf65208965b_0_19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78" name="Google Shape;78;gf65208965b_0_197"/>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79" name="Google Shape;79;gf65208965b_0_197"/>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f65208965b_0_197"/>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81" name="Google Shape;81;gf65208965b_0_197"/>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82" name="Google Shape;82;gf65208965b_0_197"/>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83" name="Google Shape;83;gf65208965b_0_197"/>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f65208965b_0_197"/>
            <p:cNvSpPr/>
            <p:nvPr/>
          </p:nvSpPr>
          <p:spPr>
            <a:xfrm rot="10800000">
              <a:off x="-104" y="54"/>
              <a:ext cx="842700" cy="5666100"/>
            </a:xfrm>
            <a:prstGeom prst="triangle">
              <a:avLst>
                <a:gd fmla="val 100000" name="adj"/>
              </a:avLst>
            </a:prstGeom>
            <a:solidFill>
              <a:schemeClr val="accent1">
                <a:alpha val="847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gf65208965b_0_197"/>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Clr>
                <a:schemeClr val="accent1"/>
              </a:buClr>
              <a:buSzPts val="5400"/>
              <a:buFont typeface="Trebuchet MS"/>
              <a:buNone/>
              <a:defRPr sz="54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gf65208965b_0_197"/>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rmAutofit/>
          </a:bodyPr>
          <a:lstStyle>
            <a:lvl1pPr lvl="0" rtl="0" algn="r">
              <a:spcBef>
                <a:spcPts val="1000"/>
              </a:spcBef>
              <a:spcAft>
                <a:spcPts val="0"/>
              </a:spcAft>
              <a:buSzPts val="1440"/>
              <a:buNone/>
              <a:defRPr>
                <a:solidFill>
                  <a:srgbClr val="7F7F7F"/>
                </a:solidFill>
              </a:defRPr>
            </a:lvl1pPr>
            <a:lvl2pPr lvl="1" rtl="0" algn="ctr">
              <a:spcBef>
                <a:spcPts val="1000"/>
              </a:spcBef>
              <a:spcAft>
                <a:spcPts val="0"/>
              </a:spcAft>
              <a:buSzPts val="1280"/>
              <a:buNone/>
              <a:defRPr>
                <a:solidFill>
                  <a:srgbClr val="888888"/>
                </a:solidFill>
              </a:defRPr>
            </a:lvl2pPr>
            <a:lvl3pPr lvl="2" rtl="0" algn="ctr">
              <a:spcBef>
                <a:spcPts val="1000"/>
              </a:spcBef>
              <a:spcAft>
                <a:spcPts val="0"/>
              </a:spcAft>
              <a:buSzPts val="1120"/>
              <a:buNone/>
              <a:defRPr>
                <a:solidFill>
                  <a:srgbClr val="888888"/>
                </a:solidFill>
              </a:defRPr>
            </a:lvl3pPr>
            <a:lvl4pPr lvl="3" rtl="0" algn="ctr">
              <a:spcBef>
                <a:spcPts val="1000"/>
              </a:spcBef>
              <a:spcAft>
                <a:spcPts val="0"/>
              </a:spcAft>
              <a:buSzPts val="960"/>
              <a:buNone/>
              <a:defRPr>
                <a:solidFill>
                  <a:srgbClr val="888888"/>
                </a:solidFill>
              </a:defRPr>
            </a:lvl4pPr>
            <a:lvl5pPr lvl="4" rtl="0" algn="ctr">
              <a:spcBef>
                <a:spcPts val="1000"/>
              </a:spcBef>
              <a:spcAft>
                <a:spcPts val="0"/>
              </a:spcAft>
              <a:buSzPts val="960"/>
              <a:buNone/>
              <a:defRPr>
                <a:solidFill>
                  <a:srgbClr val="888888"/>
                </a:solidFill>
              </a:defRPr>
            </a:lvl5pPr>
            <a:lvl6pPr lvl="5" rtl="0" algn="ctr">
              <a:spcBef>
                <a:spcPts val="1000"/>
              </a:spcBef>
              <a:spcAft>
                <a:spcPts val="0"/>
              </a:spcAft>
              <a:buSzPts val="960"/>
              <a:buNone/>
              <a:defRPr>
                <a:solidFill>
                  <a:srgbClr val="888888"/>
                </a:solidFill>
              </a:defRPr>
            </a:lvl6pPr>
            <a:lvl7pPr lvl="6" rtl="0" algn="ctr">
              <a:spcBef>
                <a:spcPts val="1000"/>
              </a:spcBef>
              <a:spcAft>
                <a:spcPts val="0"/>
              </a:spcAft>
              <a:buSzPts val="960"/>
              <a:buNone/>
              <a:defRPr>
                <a:solidFill>
                  <a:srgbClr val="888888"/>
                </a:solidFill>
              </a:defRPr>
            </a:lvl7pPr>
            <a:lvl8pPr lvl="7" rtl="0" algn="ctr">
              <a:spcBef>
                <a:spcPts val="1000"/>
              </a:spcBef>
              <a:spcAft>
                <a:spcPts val="0"/>
              </a:spcAft>
              <a:buSzPts val="960"/>
              <a:buNone/>
              <a:defRPr>
                <a:solidFill>
                  <a:srgbClr val="888888"/>
                </a:solidFill>
              </a:defRPr>
            </a:lvl8pPr>
            <a:lvl9pPr lvl="8" rtl="0" algn="ctr">
              <a:spcBef>
                <a:spcPts val="1000"/>
              </a:spcBef>
              <a:spcAft>
                <a:spcPts val="0"/>
              </a:spcAft>
              <a:buSzPts val="960"/>
              <a:buNone/>
              <a:defRPr>
                <a:solidFill>
                  <a:srgbClr val="888888"/>
                </a:solidFill>
              </a:defRPr>
            </a:lvl9pPr>
          </a:lstStyle>
          <a:p/>
        </p:txBody>
      </p:sp>
      <p:sp>
        <p:nvSpPr>
          <p:cNvPr id="87" name="Google Shape;87;gf65208965b_0_19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f65208965b_0_19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f65208965b_0_19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90" name="Shape 90"/>
        <p:cNvGrpSpPr/>
        <p:nvPr/>
      </p:nvGrpSpPr>
      <p:grpSpPr>
        <a:xfrm>
          <a:off x="0" y="0"/>
          <a:ext cx="0" cy="0"/>
          <a:chOff x="0" y="0"/>
          <a:chExt cx="0" cy="0"/>
        </a:xfrm>
      </p:grpSpPr>
      <p:sp>
        <p:nvSpPr>
          <p:cNvPr id="91" name="Google Shape;91;gf65208965b_0_21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sz="36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gf65208965b_0_214"/>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93" name="Google Shape;93;gf65208965b_0_21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f65208965b_0_21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f65208965b_0_21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96" name="Shape 96"/>
        <p:cNvGrpSpPr/>
        <p:nvPr/>
      </p:nvGrpSpPr>
      <p:grpSpPr>
        <a:xfrm>
          <a:off x="0" y="0"/>
          <a:ext cx="0" cy="0"/>
          <a:chOff x="0" y="0"/>
          <a:chExt cx="0" cy="0"/>
        </a:xfrm>
      </p:grpSpPr>
      <p:sp>
        <p:nvSpPr>
          <p:cNvPr id="97" name="Google Shape;97;gf65208965b_0_220"/>
          <p:cNvSpPr txBox="1"/>
          <p:nvPr>
            <p:ph type="title"/>
          </p:nvPr>
        </p:nvSpPr>
        <p:spPr>
          <a:xfrm>
            <a:off x="677335" y="2700867"/>
            <a:ext cx="8596800" cy="182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4000"/>
              <a:buFont typeface="Trebuchet MS"/>
              <a:buNone/>
              <a:defRPr b="0"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gf65208965b_0_220"/>
          <p:cNvSpPr txBox="1"/>
          <p:nvPr>
            <p:ph idx="1" type="body"/>
          </p:nvPr>
        </p:nvSpPr>
        <p:spPr>
          <a:xfrm>
            <a:off x="677335" y="4527448"/>
            <a:ext cx="8596800" cy="8604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600"/>
              <a:buNone/>
              <a:defRPr sz="20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99" name="Google Shape;99;gf65208965b_0_22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f65208965b_0_22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f65208965b_0_22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02" name="Shape 102"/>
        <p:cNvGrpSpPr/>
        <p:nvPr/>
      </p:nvGrpSpPr>
      <p:grpSpPr>
        <a:xfrm>
          <a:off x="0" y="0"/>
          <a:ext cx="0" cy="0"/>
          <a:chOff x="0" y="0"/>
          <a:chExt cx="0" cy="0"/>
        </a:xfrm>
      </p:grpSpPr>
      <p:sp>
        <p:nvSpPr>
          <p:cNvPr id="103" name="Google Shape;103;gf65208965b_0_22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gf65208965b_0_226"/>
          <p:cNvSpPr txBox="1"/>
          <p:nvPr>
            <p:ph idx="1" type="body"/>
          </p:nvPr>
        </p:nvSpPr>
        <p:spPr>
          <a:xfrm>
            <a:off x="677334"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05" name="Google Shape;105;gf65208965b_0_226"/>
          <p:cNvSpPr txBox="1"/>
          <p:nvPr>
            <p:ph idx="2" type="body"/>
          </p:nvPr>
        </p:nvSpPr>
        <p:spPr>
          <a:xfrm>
            <a:off x="5089970"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06" name="Google Shape;106;gf65208965b_0_22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f65208965b_0_22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gf65208965b_0_22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09" name="Shape 109"/>
        <p:cNvGrpSpPr/>
        <p:nvPr/>
      </p:nvGrpSpPr>
      <p:grpSpPr>
        <a:xfrm>
          <a:off x="0" y="0"/>
          <a:ext cx="0" cy="0"/>
          <a:chOff x="0" y="0"/>
          <a:chExt cx="0" cy="0"/>
        </a:xfrm>
      </p:grpSpPr>
      <p:sp>
        <p:nvSpPr>
          <p:cNvPr id="110" name="Google Shape;110;gf65208965b_0_23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gf65208965b_0_233"/>
          <p:cNvSpPr txBox="1"/>
          <p:nvPr>
            <p:ph idx="1" type="body"/>
          </p:nvPr>
        </p:nvSpPr>
        <p:spPr>
          <a:xfrm>
            <a:off x="675745" y="2160983"/>
            <a:ext cx="41856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None/>
              <a:defRPr b="0"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112" name="Google Shape;112;gf65208965b_0_233"/>
          <p:cNvSpPr txBox="1"/>
          <p:nvPr>
            <p:ph idx="2" type="body"/>
          </p:nvPr>
        </p:nvSpPr>
        <p:spPr>
          <a:xfrm>
            <a:off x="675745"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13" name="Google Shape;113;gf65208965b_0_233"/>
          <p:cNvSpPr txBox="1"/>
          <p:nvPr>
            <p:ph idx="3" type="body"/>
          </p:nvPr>
        </p:nvSpPr>
        <p:spPr>
          <a:xfrm>
            <a:off x="5088383" y="2160983"/>
            <a:ext cx="41856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None/>
              <a:defRPr b="0"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114" name="Google Shape;114;gf65208965b_0_233"/>
          <p:cNvSpPr txBox="1"/>
          <p:nvPr>
            <p:ph idx="4" type="body"/>
          </p:nvPr>
        </p:nvSpPr>
        <p:spPr>
          <a:xfrm>
            <a:off x="5088384"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15" name="Google Shape;115;gf65208965b_0_23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gf65208965b_0_23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gf65208965b_0_23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18" name="Shape 118"/>
        <p:cNvGrpSpPr/>
        <p:nvPr/>
      </p:nvGrpSpPr>
      <p:grpSpPr>
        <a:xfrm>
          <a:off x="0" y="0"/>
          <a:ext cx="0" cy="0"/>
          <a:chOff x="0" y="0"/>
          <a:chExt cx="0" cy="0"/>
        </a:xfrm>
      </p:grpSpPr>
      <p:sp>
        <p:nvSpPr>
          <p:cNvPr id="119" name="Google Shape;119;gf65208965b_0_24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gf65208965b_0_24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gf65208965b_0_24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f65208965b_0_24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23" name="Shape 123"/>
        <p:cNvGrpSpPr/>
        <p:nvPr/>
      </p:nvGrpSpPr>
      <p:grpSpPr>
        <a:xfrm>
          <a:off x="0" y="0"/>
          <a:ext cx="0" cy="0"/>
          <a:chOff x="0" y="0"/>
          <a:chExt cx="0" cy="0"/>
        </a:xfrm>
      </p:grpSpPr>
      <p:sp>
        <p:nvSpPr>
          <p:cNvPr id="124" name="Google Shape;124;gf65208965b_0_24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gf65208965b_0_24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gf65208965b_0_24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 name="Shape 11"/>
        <p:cNvGrpSpPr/>
        <p:nvPr/>
      </p:nvGrpSpPr>
      <p:grpSpPr>
        <a:xfrm>
          <a:off x="0" y="0"/>
          <a:ext cx="0" cy="0"/>
          <a:chOff x="0" y="0"/>
          <a:chExt cx="0" cy="0"/>
        </a:xfrm>
      </p:grpSpPr>
      <p:sp>
        <p:nvSpPr>
          <p:cNvPr id="12" name="Google Shape;12;gf344b421b9_0_9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3" name="Google Shape;13;gf344b421b9_0_93"/>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4" name="Google Shape;14;gf344b421b9_0_93"/>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5" name="Google Shape;15;gf344b421b9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27" name="Shape 127"/>
        <p:cNvGrpSpPr/>
        <p:nvPr/>
      </p:nvGrpSpPr>
      <p:grpSpPr>
        <a:xfrm>
          <a:off x="0" y="0"/>
          <a:ext cx="0" cy="0"/>
          <a:chOff x="0" y="0"/>
          <a:chExt cx="0" cy="0"/>
        </a:xfrm>
      </p:grpSpPr>
      <p:sp>
        <p:nvSpPr>
          <p:cNvPr id="128" name="Google Shape;128;gf65208965b_0_251"/>
          <p:cNvSpPr txBox="1"/>
          <p:nvPr>
            <p:ph type="title"/>
          </p:nvPr>
        </p:nvSpPr>
        <p:spPr>
          <a:xfrm>
            <a:off x="677334" y="1498604"/>
            <a:ext cx="3854400" cy="1278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2000"/>
              <a:buFont typeface="Trebuchet MS"/>
              <a:buNone/>
              <a:defRPr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f65208965b_0_251"/>
          <p:cNvSpPr txBox="1"/>
          <p:nvPr>
            <p:ph idx="1" type="body"/>
          </p:nvPr>
        </p:nvSpPr>
        <p:spPr>
          <a:xfrm>
            <a:off x="4760461" y="514924"/>
            <a:ext cx="4513500" cy="55263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30" name="Google Shape;130;gf65208965b_0_251"/>
          <p:cNvSpPr txBox="1"/>
          <p:nvPr>
            <p:ph idx="2" type="body"/>
          </p:nvPr>
        </p:nvSpPr>
        <p:spPr>
          <a:xfrm>
            <a:off x="677334" y="2777069"/>
            <a:ext cx="3854400" cy="25845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120"/>
              <a:buNone/>
              <a:defRPr sz="1400"/>
            </a:lvl1pPr>
            <a:lvl2pPr indent="-228600" lvl="1" marL="914400" rtl="0" algn="l">
              <a:spcBef>
                <a:spcPts val="1000"/>
              </a:spcBef>
              <a:spcAft>
                <a:spcPts val="0"/>
              </a:spcAft>
              <a:buSzPts val="1120"/>
              <a:buNone/>
              <a:defRPr sz="1400"/>
            </a:lvl2pPr>
            <a:lvl3pPr indent="-228600" lvl="2" marL="1371600" rtl="0" algn="l">
              <a:spcBef>
                <a:spcPts val="1000"/>
              </a:spcBef>
              <a:spcAft>
                <a:spcPts val="0"/>
              </a:spcAft>
              <a:buSzPts val="960"/>
              <a:buNone/>
              <a:defRPr sz="1200"/>
            </a:lvl3pPr>
            <a:lvl4pPr indent="-228600" lvl="3" marL="1828800" rtl="0" algn="l">
              <a:spcBef>
                <a:spcPts val="1000"/>
              </a:spcBef>
              <a:spcAft>
                <a:spcPts val="0"/>
              </a:spcAft>
              <a:buSzPts val="800"/>
              <a:buNone/>
              <a:defRPr sz="1000"/>
            </a:lvl4pPr>
            <a:lvl5pPr indent="-228600" lvl="4" marL="2286000" rtl="0" algn="l">
              <a:spcBef>
                <a:spcPts val="1000"/>
              </a:spcBef>
              <a:spcAft>
                <a:spcPts val="0"/>
              </a:spcAft>
              <a:buSzPts val="800"/>
              <a:buNone/>
              <a:defRPr sz="1000"/>
            </a:lvl5pPr>
            <a:lvl6pPr indent="-228600" lvl="5" marL="2743200" rtl="0" algn="l">
              <a:spcBef>
                <a:spcPts val="1000"/>
              </a:spcBef>
              <a:spcAft>
                <a:spcPts val="0"/>
              </a:spcAft>
              <a:buSzPts val="800"/>
              <a:buNone/>
              <a:defRPr sz="1000"/>
            </a:lvl6pPr>
            <a:lvl7pPr indent="-228600" lvl="6" marL="3200400" rtl="0" algn="l">
              <a:spcBef>
                <a:spcPts val="1000"/>
              </a:spcBef>
              <a:spcAft>
                <a:spcPts val="0"/>
              </a:spcAft>
              <a:buSzPts val="800"/>
              <a:buNone/>
              <a:defRPr sz="1000"/>
            </a:lvl7pPr>
            <a:lvl8pPr indent="-228600" lvl="7" marL="3657600" rtl="0" algn="l">
              <a:spcBef>
                <a:spcPts val="1000"/>
              </a:spcBef>
              <a:spcAft>
                <a:spcPts val="0"/>
              </a:spcAft>
              <a:buSzPts val="800"/>
              <a:buNone/>
              <a:defRPr sz="1000"/>
            </a:lvl8pPr>
            <a:lvl9pPr indent="-228600" lvl="8" marL="4114800" rtl="0" algn="l">
              <a:spcBef>
                <a:spcPts val="1000"/>
              </a:spcBef>
              <a:spcAft>
                <a:spcPts val="0"/>
              </a:spcAft>
              <a:buSzPts val="800"/>
              <a:buNone/>
              <a:defRPr sz="1000"/>
            </a:lvl9pPr>
          </a:lstStyle>
          <a:p/>
        </p:txBody>
      </p:sp>
      <p:sp>
        <p:nvSpPr>
          <p:cNvPr id="131" name="Google Shape;131;gf65208965b_0_25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gf65208965b_0_25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gf65208965b_0_25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34" name="Shape 134"/>
        <p:cNvGrpSpPr/>
        <p:nvPr/>
      </p:nvGrpSpPr>
      <p:grpSpPr>
        <a:xfrm>
          <a:off x="0" y="0"/>
          <a:ext cx="0" cy="0"/>
          <a:chOff x="0" y="0"/>
          <a:chExt cx="0" cy="0"/>
        </a:xfrm>
      </p:grpSpPr>
      <p:sp>
        <p:nvSpPr>
          <p:cNvPr id="135" name="Google Shape;135;gf65208965b_0_258"/>
          <p:cNvSpPr txBox="1"/>
          <p:nvPr>
            <p:ph type="title"/>
          </p:nvPr>
        </p:nvSpPr>
        <p:spPr>
          <a:xfrm>
            <a:off x="677334" y="4800600"/>
            <a:ext cx="85968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2400"/>
              <a:buFont typeface="Trebuchet MS"/>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gf65208965b_0_258"/>
          <p:cNvSpPr/>
          <p:nvPr>
            <p:ph idx="2" type="pic"/>
          </p:nvPr>
        </p:nvSpPr>
        <p:spPr>
          <a:xfrm>
            <a:off x="677334" y="609600"/>
            <a:ext cx="8596800" cy="3845700"/>
          </a:xfrm>
          <a:prstGeom prst="rect">
            <a:avLst/>
          </a:prstGeom>
          <a:noFill/>
          <a:ln>
            <a:noFill/>
          </a:ln>
        </p:spPr>
      </p:sp>
      <p:sp>
        <p:nvSpPr>
          <p:cNvPr id="137" name="Google Shape;137;gf65208965b_0_258"/>
          <p:cNvSpPr txBox="1"/>
          <p:nvPr>
            <p:ph idx="1" type="body"/>
          </p:nvPr>
        </p:nvSpPr>
        <p:spPr>
          <a:xfrm>
            <a:off x="677334" y="5367338"/>
            <a:ext cx="8596800" cy="6741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960"/>
              <a:buNone/>
              <a:defRPr sz="1200"/>
            </a:lvl1pPr>
            <a:lvl2pPr indent="-228600" lvl="1" marL="914400" rtl="0" algn="l">
              <a:spcBef>
                <a:spcPts val="1000"/>
              </a:spcBef>
              <a:spcAft>
                <a:spcPts val="0"/>
              </a:spcAft>
              <a:buSzPts val="960"/>
              <a:buNone/>
              <a:defRPr sz="1200"/>
            </a:lvl2pPr>
            <a:lvl3pPr indent="-228600" lvl="2" marL="1371600" rtl="0" algn="l">
              <a:spcBef>
                <a:spcPts val="1000"/>
              </a:spcBef>
              <a:spcAft>
                <a:spcPts val="0"/>
              </a:spcAft>
              <a:buSzPts val="800"/>
              <a:buNone/>
              <a:defRPr sz="1000"/>
            </a:lvl3pPr>
            <a:lvl4pPr indent="-228600" lvl="3" marL="1828800" rtl="0" algn="l">
              <a:spcBef>
                <a:spcPts val="1000"/>
              </a:spcBef>
              <a:spcAft>
                <a:spcPts val="0"/>
              </a:spcAft>
              <a:buSzPts val="720"/>
              <a:buNone/>
              <a:defRPr sz="900"/>
            </a:lvl4pPr>
            <a:lvl5pPr indent="-228600" lvl="4" marL="2286000" rtl="0" algn="l">
              <a:spcBef>
                <a:spcPts val="1000"/>
              </a:spcBef>
              <a:spcAft>
                <a:spcPts val="0"/>
              </a:spcAft>
              <a:buSzPts val="720"/>
              <a:buNone/>
              <a:defRPr sz="900"/>
            </a:lvl5pPr>
            <a:lvl6pPr indent="-228600" lvl="5" marL="2743200" rtl="0" algn="l">
              <a:spcBef>
                <a:spcPts val="1000"/>
              </a:spcBef>
              <a:spcAft>
                <a:spcPts val="0"/>
              </a:spcAft>
              <a:buSzPts val="720"/>
              <a:buNone/>
              <a:defRPr sz="900"/>
            </a:lvl6pPr>
            <a:lvl7pPr indent="-228600" lvl="6" marL="3200400" rtl="0" algn="l">
              <a:spcBef>
                <a:spcPts val="1000"/>
              </a:spcBef>
              <a:spcAft>
                <a:spcPts val="0"/>
              </a:spcAft>
              <a:buSzPts val="720"/>
              <a:buNone/>
              <a:defRPr sz="900"/>
            </a:lvl7pPr>
            <a:lvl8pPr indent="-228600" lvl="7" marL="3657600" rtl="0" algn="l">
              <a:spcBef>
                <a:spcPts val="1000"/>
              </a:spcBef>
              <a:spcAft>
                <a:spcPts val="0"/>
              </a:spcAft>
              <a:buSzPts val="720"/>
              <a:buNone/>
              <a:defRPr sz="900"/>
            </a:lvl8pPr>
            <a:lvl9pPr indent="-228600" lvl="8" marL="4114800" rtl="0" algn="l">
              <a:spcBef>
                <a:spcPts val="1000"/>
              </a:spcBef>
              <a:spcAft>
                <a:spcPts val="0"/>
              </a:spcAft>
              <a:buSzPts val="720"/>
              <a:buNone/>
              <a:defRPr sz="900"/>
            </a:lvl9pPr>
          </a:lstStyle>
          <a:p/>
        </p:txBody>
      </p:sp>
      <p:sp>
        <p:nvSpPr>
          <p:cNvPr id="138" name="Google Shape;138;gf65208965b_0_25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gf65208965b_0_25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gf65208965b_0_25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141" name="Shape 141"/>
        <p:cNvGrpSpPr/>
        <p:nvPr/>
      </p:nvGrpSpPr>
      <p:grpSpPr>
        <a:xfrm>
          <a:off x="0" y="0"/>
          <a:ext cx="0" cy="0"/>
          <a:chOff x="0" y="0"/>
          <a:chExt cx="0" cy="0"/>
        </a:xfrm>
      </p:grpSpPr>
      <p:sp>
        <p:nvSpPr>
          <p:cNvPr id="142" name="Google Shape;142;gf65208965b_0_265"/>
          <p:cNvSpPr txBox="1"/>
          <p:nvPr>
            <p:ph type="title"/>
          </p:nvPr>
        </p:nvSpPr>
        <p:spPr>
          <a:xfrm>
            <a:off x="677335" y="609600"/>
            <a:ext cx="8596800" cy="3403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gf65208965b_0_265"/>
          <p:cNvSpPr txBox="1"/>
          <p:nvPr>
            <p:ph idx="1"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144" name="Google Shape;144;gf65208965b_0_26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gf65208965b_0_26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gf65208965b_0_26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147" name="Shape 147"/>
        <p:cNvGrpSpPr/>
        <p:nvPr/>
      </p:nvGrpSpPr>
      <p:grpSpPr>
        <a:xfrm>
          <a:off x="0" y="0"/>
          <a:ext cx="0" cy="0"/>
          <a:chOff x="0" y="0"/>
          <a:chExt cx="0" cy="0"/>
        </a:xfrm>
      </p:grpSpPr>
      <p:sp>
        <p:nvSpPr>
          <p:cNvPr id="148" name="Google Shape;148;gf65208965b_0_271"/>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gf65208965b_0_271"/>
          <p:cNvSpPr txBox="1"/>
          <p:nvPr>
            <p:ph idx="1" type="body"/>
          </p:nvPr>
        </p:nvSpPr>
        <p:spPr>
          <a:xfrm>
            <a:off x="1366139" y="3632200"/>
            <a:ext cx="7224600" cy="381000"/>
          </a:xfrm>
          <a:prstGeom prst="rect">
            <a:avLst/>
          </a:prstGeom>
          <a:noFill/>
          <a:ln>
            <a:noFill/>
          </a:ln>
        </p:spPr>
        <p:txBody>
          <a:bodyPr anchorCtr="0" anchor="ctr" bIns="45700" lIns="91425" spcFirstLastPara="1" rIns="91425" wrap="square" tIns="45700">
            <a:noAutofit/>
          </a:bodyPr>
          <a:lstStyle>
            <a:lvl1pPr indent="-228600" lvl="0" marL="457200" rtl="0" algn="l">
              <a:spcBef>
                <a:spcPts val="1000"/>
              </a:spcBef>
              <a:spcAft>
                <a:spcPts val="0"/>
              </a:spcAft>
              <a:buSzPts val="1280"/>
              <a:buFont typeface="Trebuchet MS"/>
              <a:buNone/>
              <a:defRPr sz="1600">
                <a:solidFill>
                  <a:srgbClr val="7F7F7F"/>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50" name="Google Shape;150;gf65208965b_0_271"/>
          <p:cNvSpPr txBox="1"/>
          <p:nvPr>
            <p:ph idx="2"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151" name="Google Shape;151;gf65208965b_0_27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gf65208965b_0_27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f65208965b_0_27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54" name="Google Shape;154;gf65208965b_0_271"/>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8000" u="none" cap="none" strike="noStrike">
                <a:solidFill>
                  <a:srgbClr val="BFE471"/>
                </a:solidFill>
                <a:latin typeface="Arial"/>
                <a:ea typeface="Arial"/>
                <a:cs typeface="Arial"/>
                <a:sym typeface="Arial"/>
              </a:rPr>
              <a:t>“</a:t>
            </a:r>
            <a:endParaRPr/>
          </a:p>
        </p:txBody>
      </p:sp>
      <p:sp>
        <p:nvSpPr>
          <p:cNvPr id="155" name="Google Shape;155;gf65208965b_0_271"/>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56" name="Shape 156"/>
        <p:cNvGrpSpPr/>
        <p:nvPr/>
      </p:nvGrpSpPr>
      <p:grpSpPr>
        <a:xfrm>
          <a:off x="0" y="0"/>
          <a:ext cx="0" cy="0"/>
          <a:chOff x="0" y="0"/>
          <a:chExt cx="0" cy="0"/>
        </a:xfrm>
      </p:grpSpPr>
      <p:sp>
        <p:nvSpPr>
          <p:cNvPr id="157" name="Google Shape;157;gf65208965b_0_280"/>
          <p:cNvSpPr txBox="1"/>
          <p:nvPr>
            <p:ph type="title"/>
          </p:nvPr>
        </p:nvSpPr>
        <p:spPr>
          <a:xfrm>
            <a:off x="677335" y="1931988"/>
            <a:ext cx="8596800" cy="2595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gf65208965b_0_280"/>
          <p:cNvSpPr txBox="1"/>
          <p:nvPr>
            <p:ph idx="1"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159" name="Google Shape;159;gf65208965b_0_28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gf65208965b_0_28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gf65208965b_0_28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62" name="Shape 162"/>
        <p:cNvGrpSpPr/>
        <p:nvPr/>
      </p:nvGrpSpPr>
      <p:grpSpPr>
        <a:xfrm>
          <a:off x="0" y="0"/>
          <a:ext cx="0" cy="0"/>
          <a:chOff x="0" y="0"/>
          <a:chExt cx="0" cy="0"/>
        </a:xfrm>
      </p:grpSpPr>
      <p:sp>
        <p:nvSpPr>
          <p:cNvPr id="163" name="Google Shape;163;gf65208965b_0_286"/>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4" name="Google Shape;164;gf65208965b_0_286"/>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Font typeface="Trebuchet MS"/>
              <a:buNone/>
              <a:defRPr sz="2400">
                <a:solidFill>
                  <a:srgbClr val="3F3F3F"/>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65" name="Google Shape;165;gf65208965b_0_286"/>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166" name="Google Shape;166;gf65208965b_0_28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7" name="Google Shape;167;gf65208965b_0_28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gf65208965b_0_28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69" name="Google Shape;169;gf65208965b_0_286"/>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8000" u="none" cap="none" strike="noStrike">
                <a:solidFill>
                  <a:srgbClr val="BFE471"/>
                </a:solidFill>
                <a:latin typeface="Arial"/>
                <a:ea typeface="Arial"/>
                <a:cs typeface="Arial"/>
                <a:sym typeface="Arial"/>
              </a:rPr>
              <a:t>“</a:t>
            </a:r>
            <a:endParaRPr/>
          </a:p>
        </p:txBody>
      </p:sp>
      <p:sp>
        <p:nvSpPr>
          <p:cNvPr id="170" name="Google Shape;170;gf65208965b_0_286"/>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8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71" name="Shape 171"/>
        <p:cNvGrpSpPr/>
        <p:nvPr/>
      </p:nvGrpSpPr>
      <p:grpSpPr>
        <a:xfrm>
          <a:off x="0" y="0"/>
          <a:ext cx="0" cy="0"/>
          <a:chOff x="0" y="0"/>
          <a:chExt cx="0" cy="0"/>
        </a:xfrm>
      </p:grpSpPr>
      <p:sp>
        <p:nvSpPr>
          <p:cNvPr id="172" name="Google Shape;172;gf65208965b_0_295"/>
          <p:cNvSpPr txBox="1"/>
          <p:nvPr>
            <p:ph type="title"/>
          </p:nvPr>
        </p:nvSpPr>
        <p:spPr>
          <a:xfrm>
            <a:off x="685799" y="609600"/>
            <a:ext cx="85881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3" name="Google Shape;173;gf65208965b_0_295"/>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Font typeface="Trebuchet MS"/>
              <a:buNone/>
              <a:defRPr sz="2400">
                <a:solidFill>
                  <a:schemeClr val="accent1"/>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74" name="Google Shape;174;gf65208965b_0_295"/>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175" name="Google Shape;175;gf65208965b_0_29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6" name="Google Shape;176;gf65208965b_0_29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gf65208965b_0_29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78" name="Shape 178"/>
        <p:cNvGrpSpPr/>
        <p:nvPr/>
      </p:nvGrpSpPr>
      <p:grpSpPr>
        <a:xfrm>
          <a:off x="0" y="0"/>
          <a:ext cx="0" cy="0"/>
          <a:chOff x="0" y="0"/>
          <a:chExt cx="0" cy="0"/>
        </a:xfrm>
      </p:grpSpPr>
      <p:sp>
        <p:nvSpPr>
          <p:cNvPr id="179" name="Google Shape;179;gf65208965b_0_30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0" name="Google Shape;180;gf65208965b_0_302"/>
          <p:cNvSpPr txBox="1"/>
          <p:nvPr>
            <p:ph idx="1" type="body"/>
          </p:nvPr>
        </p:nvSpPr>
        <p:spPr>
          <a:xfrm rot="5400000">
            <a:off x="3035202" y="-197411"/>
            <a:ext cx="3880800" cy="8596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81" name="Google Shape;181;gf65208965b_0_30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gf65208965b_0_30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3" name="Google Shape;183;gf65208965b_0_30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84" name="Shape 184"/>
        <p:cNvGrpSpPr/>
        <p:nvPr/>
      </p:nvGrpSpPr>
      <p:grpSpPr>
        <a:xfrm>
          <a:off x="0" y="0"/>
          <a:ext cx="0" cy="0"/>
          <a:chOff x="0" y="0"/>
          <a:chExt cx="0" cy="0"/>
        </a:xfrm>
      </p:grpSpPr>
      <p:sp>
        <p:nvSpPr>
          <p:cNvPr id="185" name="Google Shape;185;gf65208965b_0_308"/>
          <p:cNvSpPr txBox="1"/>
          <p:nvPr>
            <p:ph type="title"/>
          </p:nvPr>
        </p:nvSpPr>
        <p:spPr>
          <a:xfrm rot="5400000">
            <a:off x="5994316" y="2582999"/>
            <a:ext cx="5251500" cy="13047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6" name="Google Shape;186;gf65208965b_0_308"/>
          <p:cNvSpPr txBox="1"/>
          <p:nvPr>
            <p:ph idx="1" type="body"/>
          </p:nvPr>
        </p:nvSpPr>
        <p:spPr>
          <a:xfrm rot="5400000">
            <a:off x="1581635" y="-294750"/>
            <a:ext cx="5251500" cy="7060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87" name="Google Shape;187;gf65208965b_0_30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8" name="Google Shape;188;gf65208965b_0_30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9" name="Google Shape;189;gf65208965b_0_30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6" name="Shape 16"/>
        <p:cNvGrpSpPr/>
        <p:nvPr/>
      </p:nvGrpSpPr>
      <p:grpSpPr>
        <a:xfrm>
          <a:off x="0" y="0"/>
          <a:ext cx="0" cy="0"/>
          <a:chOff x="0" y="0"/>
          <a:chExt cx="0" cy="0"/>
        </a:xfrm>
      </p:grpSpPr>
      <p:sp>
        <p:nvSpPr>
          <p:cNvPr id="17" name="Google Shape;17;gf344b421b9_0_12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f344b421b9_0_12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9" name="Google Shape;19;gf344b421b9_0_12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gf344b421b9_0_12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f344b421b9_0_12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gf344b421b9_0_82"/>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24" name="Google Shape;24;gf344b421b9_0_82"/>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5" name="Google Shape;25;gf344b421b9_0_8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gf344b421b9_0_86"/>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8" name="Google Shape;28;gf344b421b9_0_8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gf344b421b9_0_8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1" name="Google Shape;31;gf344b421b9_0_89"/>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32" name="Google Shape;32;gf344b421b9_0_8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gf344b421b9_0_9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5" name="Google Shape;35;gf344b421b9_0_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f344b421b9_0_101"/>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8" name="Google Shape;38;gf344b421b9_0_101"/>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9" name="Google Shape;39;gf344b421b9_0_10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gf344b421b9_0_105"/>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2" name="Google Shape;42;gf344b421b9_0_10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theme" Target="../theme/theme1.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f344b421b9_0_7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gf344b421b9_0_7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gf344b421b9_0_7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grpSp>
        <p:nvGrpSpPr>
          <p:cNvPr id="57" name="Google Shape;57;gf65208965b_0_180"/>
          <p:cNvGrpSpPr/>
          <p:nvPr/>
        </p:nvGrpSpPr>
        <p:grpSpPr>
          <a:xfrm>
            <a:off x="0" y="-8467"/>
            <a:ext cx="12192133" cy="6866580"/>
            <a:chOff x="0" y="-8467"/>
            <a:chExt cx="12192133" cy="6866580"/>
          </a:xfrm>
        </p:grpSpPr>
        <p:cxnSp>
          <p:nvCxnSpPr>
            <p:cNvPr id="58" name="Google Shape;58;gf65208965b_0_18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9" name="Google Shape;59;gf65208965b_0_180"/>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60" name="Google Shape;60;gf65208965b_0_18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61" name="Google Shape;61;gf65208965b_0_180"/>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62" name="Google Shape;62;gf65208965b_0_180"/>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f65208965b_0_180"/>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64" name="Google Shape;64;gf65208965b_0_180"/>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65" name="Google Shape;65;gf65208965b_0_180"/>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66" name="Google Shape;66;gf65208965b_0_180"/>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f65208965b_0_180"/>
            <p:cNvSpPr/>
            <p:nvPr/>
          </p:nvSpPr>
          <p:spPr>
            <a:xfrm>
              <a:off x="0" y="4013200"/>
              <a:ext cx="448800" cy="2844900"/>
            </a:xfrm>
            <a:prstGeom prst="triangle">
              <a:avLst>
                <a:gd fmla="val 0" name="adj"/>
              </a:avLst>
            </a:prstGeom>
            <a:solidFill>
              <a:schemeClr val="accent1">
                <a:alpha val="847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gf65208965b_0_18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9" name="Google Shape;69;gf65208965b_0_18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70" name="Google Shape;70;gf65208965b_0_18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1" name="Google Shape;71;gf65208965b_0_18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2" name="Google Shape;72;gf65208965b_0_18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www.ecofast.eu/wp-content/uploads/2017/10/Re-Wise-project.web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http://www.youtube.com/watch?v=KFzzQai_Qbc" TargetMode="Externa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hyperlink" Target="http://www.youtube.com/watch?v=tEAr1w1Jxww" TargetMode="Externa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hyperlink" Target="http://www.youtube.com/watch?v=aNLWde2ytVY" TargetMode="Externa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hyperlink" Target="http://www.youtube.com/watch?v=goFI1g7G3Xk" TargetMode="Externa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hyperlink" Target="http://www.youtube.com/watch?v=MR9tlMEGV_s" TargetMode="Externa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11" Type="http://schemas.openxmlformats.org/officeDocument/2006/relationships/hyperlink" Target="https://www.a2asmartcity.it/district/smart-bin/" TargetMode="External"/><Relationship Id="rId10" Type="http://schemas.openxmlformats.org/officeDocument/2006/relationships/hyperlink" Target="https://news.mit.edu/2019/mit-robots-can-sort-recycling-0416" TargetMode="External"/><Relationship Id="rId13" Type="http://schemas.openxmlformats.org/officeDocument/2006/relationships/hyperlink" Target="http://www.ams-institute.org" TargetMode="External"/><Relationship Id="rId12" Type="http://schemas.openxmlformats.org/officeDocument/2006/relationships/hyperlink" Target="https://www.gruppohera.it/gruppo/innovazione/smart-city/smarty" TargetMode="External"/><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hyperlink" Target="https://www.sciencedirect.com/science/article/pii/S1877050915030008" TargetMode="External"/><Relationship Id="rId4" Type="http://schemas.openxmlformats.org/officeDocument/2006/relationships/hyperlink" Target="https://www.adambi.com/rmq.html" TargetMode="External"/><Relationship Id="rId9" Type="http://schemas.openxmlformats.org/officeDocument/2006/relationships/hyperlink" Target="https://www.ams-institute.org/urban-challenges/smart-urban-mobility/roboat/" TargetMode="External"/><Relationship Id="rId15" Type="http://schemas.openxmlformats.org/officeDocument/2006/relationships/hyperlink" Target="https://solarimpulse.com/efficient-solutions/jellyfishbot" TargetMode="External"/><Relationship Id="rId14" Type="http://schemas.openxmlformats.org/officeDocument/2006/relationships/hyperlink" Target="https://static1.squarespace.com/static/56243822e4b0007a000ea37e/t/6032b60c11599b67033aecb1/1613936140803/DeepWaste.pdf" TargetMode="External"/><Relationship Id="rId5" Type="http://schemas.openxmlformats.org/officeDocument/2006/relationships/hyperlink" Target="https://www.rfidglobal.it/" TargetMode="External"/><Relationship Id="rId6" Type="http://schemas.openxmlformats.org/officeDocument/2006/relationships/hyperlink" Target="https://energia-plus.it/wp-content/uploads/sites/5/2011/05/EA_002_076-0791.pdf" TargetMode="External"/><Relationship Id="rId7" Type="http://schemas.openxmlformats.org/officeDocument/2006/relationships/hyperlink" Target="http://www.ecofast.eu/rewise-system/" TargetMode="External"/><Relationship Id="rId8" Type="http://schemas.openxmlformats.org/officeDocument/2006/relationships/hyperlink" Target="http://www.iadys.com/en/jellyfishbot-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gf344b421b9_0_73"/>
          <p:cNvSpPr txBox="1"/>
          <p:nvPr>
            <p:ph idx="4294967295" type="ctrTitle"/>
          </p:nvPr>
        </p:nvSpPr>
        <p:spPr>
          <a:xfrm>
            <a:off x="2767175" y="1060125"/>
            <a:ext cx="8372400" cy="17001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accent1"/>
              </a:buClr>
              <a:buSzPts val="5400"/>
              <a:buFont typeface="Trebuchet MS"/>
              <a:buNone/>
            </a:pPr>
            <a:r>
              <a:rPr b="1" i="0" lang="it-IT" sz="6000" u="none" cap="none" strike="noStrike">
                <a:solidFill>
                  <a:schemeClr val="dk1"/>
                </a:solidFill>
                <a:latin typeface="Arial"/>
                <a:ea typeface="Arial"/>
                <a:cs typeface="Arial"/>
                <a:sym typeface="Arial"/>
              </a:rPr>
              <a:t>Ubiquitous computing and sustainability</a:t>
            </a:r>
            <a:endParaRPr b="1" i="0" sz="6000" u="none" cap="none" strike="noStrike">
              <a:solidFill>
                <a:schemeClr val="dk1"/>
              </a:solidFill>
              <a:latin typeface="Arial"/>
              <a:ea typeface="Arial"/>
              <a:cs typeface="Arial"/>
              <a:sym typeface="Arial"/>
            </a:endParaRPr>
          </a:p>
        </p:txBody>
      </p:sp>
      <p:sp>
        <p:nvSpPr>
          <p:cNvPr id="195" name="Google Shape;195;gf344b421b9_0_73"/>
          <p:cNvSpPr txBox="1"/>
          <p:nvPr>
            <p:ph idx="4294967295" type="subTitle"/>
          </p:nvPr>
        </p:nvSpPr>
        <p:spPr>
          <a:xfrm>
            <a:off x="6497050" y="5697425"/>
            <a:ext cx="4762800" cy="746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960"/>
              <a:buFont typeface="Arial"/>
              <a:buNone/>
            </a:pPr>
            <a:r>
              <a:rPr b="1" i="0" lang="it-IT" sz="1500" u="none" cap="none" strike="noStrike">
                <a:solidFill>
                  <a:schemeClr val="dk1"/>
                </a:solidFill>
                <a:latin typeface="Trebuchet MS"/>
                <a:ea typeface="Trebuchet MS"/>
                <a:cs typeface="Trebuchet MS"/>
                <a:sym typeface="Trebuchet MS"/>
              </a:rPr>
              <a:t>di Elena Castellani</a:t>
            </a:r>
            <a:r>
              <a:rPr b="1" lang="it-IT" sz="1500">
                <a:solidFill>
                  <a:schemeClr val="dk1"/>
                </a:solidFill>
                <a:latin typeface="Trebuchet MS"/>
                <a:ea typeface="Trebuchet MS"/>
                <a:cs typeface="Trebuchet MS"/>
                <a:sym typeface="Trebuchet MS"/>
              </a:rPr>
              <a:t> -</a:t>
            </a:r>
            <a:r>
              <a:rPr lang="it-IT" sz="1500">
                <a:solidFill>
                  <a:schemeClr val="dk1"/>
                </a:solidFill>
                <a:latin typeface="Trebuchet MS"/>
                <a:ea typeface="Trebuchet MS"/>
                <a:cs typeface="Trebuchet MS"/>
                <a:sym typeface="Trebuchet MS"/>
              </a:rPr>
              <a:t> matr. 868076</a:t>
            </a:r>
            <a:r>
              <a:rPr i="0" lang="it-IT" sz="1500" u="none" cap="none" strike="noStrike">
                <a:solidFill>
                  <a:schemeClr val="dk1"/>
                </a:solidFill>
                <a:latin typeface="Trebuchet MS"/>
                <a:ea typeface="Trebuchet MS"/>
                <a:cs typeface="Trebuchet MS"/>
                <a:sym typeface="Trebuchet MS"/>
              </a:rPr>
              <a:t> </a:t>
            </a:r>
            <a:endParaRPr i="0" sz="1500" u="none" cap="none" strike="noStrike">
              <a:solidFill>
                <a:schemeClr val="dk1"/>
              </a:solidFill>
              <a:latin typeface="Trebuchet MS"/>
              <a:ea typeface="Trebuchet MS"/>
              <a:cs typeface="Trebuchet MS"/>
              <a:sym typeface="Trebuchet MS"/>
            </a:endParaRPr>
          </a:p>
          <a:p>
            <a:pPr indent="0" lvl="0" marL="0" marR="0" rtl="0" algn="r">
              <a:lnSpc>
                <a:spcPct val="100000"/>
              </a:lnSpc>
              <a:spcBef>
                <a:spcPts val="0"/>
              </a:spcBef>
              <a:spcAft>
                <a:spcPts val="0"/>
              </a:spcAft>
              <a:buClr>
                <a:schemeClr val="dk2"/>
              </a:buClr>
              <a:buSzPts val="960"/>
              <a:buFont typeface="Arial"/>
              <a:buNone/>
            </a:pPr>
            <a:r>
              <a:rPr b="1" i="0" lang="it-IT" sz="1500" u="none" cap="none" strike="noStrike">
                <a:solidFill>
                  <a:schemeClr val="dk1"/>
                </a:solidFill>
                <a:latin typeface="Trebuchet MS"/>
                <a:ea typeface="Trebuchet MS"/>
                <a:cs typeface="Trebuchet MS"/>
                <a:sym typeface="Trebuchet MS"/>
              </a:rPr>
              <a:t>Bryan Ivan Zhigui Guerrero</a:t>
            </a:r>
            <a:r>
              <a:rPr b="1" lang="it-IT" sz="1500">
                <a:solidFill>
                  <a:schemeClr val="dk1"/>
                </a:solidFill>
                <a:latin typeface="Trebuchet MS"/>
                <a:ea typeface="Trebuchet MS"/>
                <a:cs typeface="Trebuchet MS"/>
                <a:sym typeface="Trebuchet MS"/>
              </a:rPr>
              <a:t> - </a:t>
            </a:r>
            <a:r>
              <a:rPr lang="it-IT" sz="1500">
                <a:solidFill>
                  <a:schemeClr val="dk1"/>
                </a:solidFill>
                <a:latin typeface="Trebuchet MS"/>
                <a:ea typeface="Trebuchet MS"/>
                <a:cs typeface="Trebuchet MS"/>
                <a:sym typeface="Trebuchet MS"/>
              </a:rPr>
              <a:t>matr. 816335 </a:t>
            </a:r>
            <a:r>
              <a:rPr b="1" lang="it-IT" sz="1500">
                <a:solidFill>
                  <a:schemeClr val="dk1"/>
                </a:solidFill>
                <a:latin typeface="Trebuchet MS"/>
                <a:ea typeface="Trebuchet MS"/>
                <a:cs typeface="Trebuchet MS"/>
                <a:sym typeface="Trebuchet MS"/>
              </a:rPr>
              <a:t> </a:t>
            </a:r>
            <a:r>
              <a:rPr b="1" i="0" lang="it-IT" sz="1500" u="none" cap="none" strike="noStrike">
                <a:solidFill>
                  <a:schemeClr val="dk1"/>
                </a:solidFill>
                <a:latin typeface="Trebuchet MS"/>
                <a:ea typeface="Trebuchet MS"/>
                <a:cs typeface="Trebuchet MS"/>
                <a:sym typeface="Trebuchet MS"/>
              </a:rPr>
              <a:t> </a:t>
            </a:r>
            <a:endParaRPr b="1" sz="1500">
              <a:solidFill>
                <a:schemeClr val="dk1"/>
              </a:solidFill>
              <a:latin typeface="Trebuchet MS"/>
              <a:ea typeface="Trebuchet MS"/>
              <a:cs typeface="Trebuchet MS"/>
              <a:sym typeface="Trebuchet MS"/>
            </a:endParaRPr>
          </a:p>
          <a:p>
            <a:pPr indent="0" lvl="0" marL="0" marR="0" rtl="0" algn="r">
              <a:lnSpc>
                <a:spcPct val="100000"/>
              </a:lnSpc>
              <a:spcBef>
                <a:spcPts val="0"/>
              </a:spcBef>
              <a:spcAft>
                <a:spcPts val="0"/>
              </a:spcAft>
              <a:buClr>
                <a:schemeClr val="dk2"/>
              </a:buClr>
              <a:buSzPts val="960"/>
              <a:buFont typeface="Arial"/>
              <a:buNone/>
            </a:pPr>
            <a:r>
              <a:rPr b="1" i="0" lang="it-IT" sz="1500" u="none" cap="none" strike="noStrike">
                <a:solidFill>
                  <a:schemeClr val="dk1"/>
                </a:solidFill>
                <a:latin typeface="Trebuchet MS"/>
                <a:ea typeface="Trebuchet MS"/>
                <a:cs typeface="Trebuchet MS"/>
                <a:sym typeface="Trebuchet MS"/>
              </a:rPr>
              <a:t>Edoardo Sekules -</a:t>
            </a:r>
            <a:r>
              <a:rPr i="0" lang="it-IT" sz="1500" u="none" cap="none" strike="noStrike">
                <a:solidFill>
                  <a:schemeClr val="dk1"/>
                </a:solidFill>
                <a:latin typeface="Trebuchet MS"/>
                <a:ea typeface="Trebuchet MS"/>
                <a:cs typeface="Trebuchet MS"/>
                <a:sym typeface="Trebuchet MS"/>
              </a:rPr>
              <a:t> matr. 861477</a:t>
            </a:r>
            <a:endParaRPr i="0" sz="1500" u="none" cap="none" strike="noStrike">
              <a:solidFill>
                <a:schemeClr val="dk2"/>
              </a:solidFill>
            </a:endParaRPr>
          </a:p>
        </p:txBody>
      </p:sp>
      <p:sp>
        <p:nvSpPr>
          <p:cNvPr id="196" name="Google Shape;196;gf344b421b9_0_73"/>
          <p:cNvSpPr txBox="1"/>
          <p:nvPr/>
        </p:nvSpPr>
        <p:spPr>
          <a:xfrm>
            <a:off x="4186150" y="2961050"/>
            <a:ext cx="70737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IT" sz="6000">
                <a:solidFill>
                  <a:schemeClr val="dk1"/>
                </a:solidFill>
              </a:rPr>
              <a:t> </a:t>
            </a:r>
            <a:r>
              <a:rPr b="1" lang="it-IT" sz="4000">
                <a:solidFill>
                  <a:srgbClr val="338903"/>
                </a:solidFill>
              </a:rPr>
              <a:t>The management of waste</a:t>
            </a:r>
            <a:endParaRPr sz="4000">
              <a:solidFill>
                <a:srgbClr val="338903"/>
              </a:solidFill>
            </a:endParaRPr>
          </a:p>
        </p:txBody>
      </p:sp>
      <p:cxnSp>
        <p:nvCxnSpPr>
          <p:cNvPr id="197" name="Google Shape;197;gf344b421b9_0_73"/>
          <p:cNvCxnSpPr/>
          <p:nvPr/>
        </p:nvCxnSpPr>
        <p:spPr>
          <a:xfrm>
            <a:off x="9220700" y="2961050"/>
            <a:ext cx="1918800" cy="60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fb2ec840f5_1_64"/>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Organic Waste Disposer</a:t>
            </a:r>
            <a:endParaRPr/>
          </a:p>
        </p:txBody>
      </p:sp>
      <p:pic>
        <p:nvPicPr>
          <p:cNvPr id="266" name="Google Shape;266;gfb2ec840f5_1_64"/>
          <p:cNvPicPr preferRelativeResize="0"/>
          <p:nvPr/>
        </p:nvPicPr>
        <p:blipFill rotWithShape="1">
          <a:blip r:embed="rId3">
            <a:alphaModFix/>
          </a:blip>
          <a:srcRect b="0" l="0" r="0" t="0"/>
          <a:stretch/>
        </p:blipFill>
        <p:spPr>
          <a:xfrm>
            <a:off x="5132700" y="1874100"/>
            <a:ext cx="4252662" cy="4322699"/>
          </a:xfrm>
          <a:prstGeom prst="rect">
            <a:avLst/>
          </a:prstGeom>
          <a:noFill/>
          <a:ln>
            <a:noFill/>
          </a:ln>
        </p:spPr>
      </p:pic>
      <p:sp>
        <p:nvSpPr>
          <p:cNvPr id="267" name="Google Shape;267;gfb2ec840f5_1_64"/>
          <p:cNvSpPr txBox="1"/>
          <p:nvPr/>
        </p:nvSpPr>
        <p:spPr>
          <a:xfrm>
            <a:off x="677325" y="1411400"/>
            <a:ext cx="25488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338903"/>
                </a:solidFill>
                <a:latin typeface="Arial"/>
                <a:ea typeface="Arial"/>
                <a:cs typeface="Arial"/>
                <a:sym typeface="Arial"/>
              </a:rPr>
              <a:t>Technolog</a:t>
            </a:r>
            <a:r>
              <a:rPr b="1" lang="it-IT" sz="2400">
                <a:solidFill>
                  <a:srgbClr val="338903"/>
                </a:solidFill>
              </a:rPr>
              <a:t>ies</a:t>
            </a:r>
            <a:endParaRPr b="1" i="0" sz="2400" u="none" cap="none" strike="noStrike">
              <a:solidFill>
                <a:srgbClr val="338903"/>
              </a:solidFill>
              <a:latin typeface="Arial"/>
              <a:ea typeface="Arial"/>
              <a:cs typeface="Arial"/>
              <a:sym typeface="Arial"/>
            </a:endParaRPr>
          </a:p>
        </p:txBody>
      </p:sp>
      <p:sp>
        <p:nvSpPr>
          <p:cNvPr id="268" name="Google Shape;268;gfb2ec840f5_1_64"/>
          <p:cNvSpPr txBox="1"/>
          <p:nvPr>
            <p:ph idx="2" type="body"/>
          </p:nvPr>
        </p:nvSpPr>
        <p:spPr>
          <a:xfrm>
            <a:off x="789675" y="2207950"/>
            <a:ext cx="4456200" cy="3746400"/>
          </a:xfrm>
          <a:prstGeom prst="rect">
            <a:avLst/>
          </a:prstGeom>
        </p:spPr>
        <p:txBody>
          <a:bodyPr anchorCtr="0" anchor="t" bIns="45700" lIns="91425" spcFirstLastPara="1" rIns="91425" wrap="square" tIns="45700">
            <a:normAutofit/>
          </a:bodyPr>
          <a:lstStyle/>
          <a:p>
            <a:pPr indent="-342900" lvl="0" marL="457200" rtl="0" algn="l">
              <a:spcBef>
                <a:spcPts val="0"/>
              </a:spcBef>
              <a:spcAft>
                <a:spcPts val="0"/>
              </a:spcAft>
              <a:buClr>
                <a:schemeClr val="dk1"/>
              </a:buClr>
              <a:buSzPts val="1800"/>
              <a:buFont typeface="Arial"/>
              <a:buChar char="●"/>
            </a:pPr>
            <a:r>
              <a:rPr lang="it-IT">
                <a:solidFill>
                  <a:schemeClr val="dk1"/>
                </a:solidFill>
              </a:rPr>
              <a:t>This instrument installed at home allows to </a:t>
            </a:r>
            <a:r>
              <a:rPr b="1" lang="it-IT">
                <a:solidFill>
                  <a:schemeClr val="dk1"/>
                </a:solidFill>
              </a:rPr>
              <a:t>manage</a:t>
            </a:r>
            <a:r>
              <a:rPr lang="it-IT">
                <a:solidFill>
                  <a:schemeClr val="dk1"/>
                </a:solidFill>
              </a:rPr>
              <a:t> the organic waste and </a:t>
            </a:r>
            <a:r>
              <a:rPr b="1" lang="it-IT">
                <a:solidFill>
                  <a:schemeClr val="dk1"/>
                </a:solidFill>
              </a:rPr>
              <a:t>separating </a:t>
            </a:r>
            <a:r>
              <a:rPr lang="it-IT">
                <a:solidFill>
                  <a:schemeClr val="dk1"/>
                </a:solidFill>
              </a:rPr>
              <a:t>from the others without any damage;</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Font typeface="Arial"/>
              <a:buChar char="●"/>
            </a:pPr>
            <a:r>
              <a:rPr lang="it-IT">
                <a:solidFill>
                  <a:schemeClr val="dk1"/>
                </a:solidFill>
              </a:rPr>
              <a:t> The organic waste is reduced in small particles thanks to an abrasive action;</a:t>
            </a:r>
            <a:endParaRPr i="1">
              <a:solidFill>
                <a:srgbClr val="000000"/>
              </a:solidFill>
            </a:endParaRPr>
          </a:p>
          <a:p>
            <a:pPr indent="0" lvl="0" marL="0" rtl="0" algn="l">
              <a:spcBef>
                <a:spcPts val="0"/>
              </a:spcBef>
              <a:spcAft>
                <a:spcPts val="0"/>
              </a:spcAft>
              <a:buNone/>
            </a:pPr>
            <a:r>
              <a:t/>
            </a:r>
            <a:endParaRPr b="1">
              <a:solidFill>
                <a:schemeClr val="dk1"/>
              </a:solidFill>
            </a:endParaRPr>
          </a:p>
          <a:p>
            <a:pPr indent="-342900" lvl="0" marL="457200" rtl="0" algn="l">
              <a:spcBef>
                <a:spcPts val="0"/>
              </a:spcBef>
              <a:spcAft>
                <a:spcPts val="0"/>
              </a:spcAft>
              <a:buClr>
                <a:srgbClr val="050505"/>
              </a:buClr>
              <a:buSzPts val="1800"/>
              <a:buFont typeface="Arial"/>
              <a:buChar char="●"/>
            </a:pPr>
            <a:r>
              <a:rPr b="1" lang="it-IT">
                <a:solidFill>
                  <a:srgbClr val="050505"/>
                </a:solidFill>
              </a:rPr>
              <a:t>System SiQURo: </a:t>
            </a:r>
            <a:r>
              <a:rPr lang="it-IT">
                <a:solidFill>
                  <a:srgbClr val="050505"/>
                </a:solidFill>
              </a:rPr>
              <a:t>Together with OWD allows to quantifies the mass of food treated and send this data at the industries.</a:t>
            </a:r>
            <a:r>
              <a:rPr lang="it-IT">
                <a:solidFill>
                  <a:srgbClr val="050505"/>
                </a:solidFill>
                <a:latin typeface="Arial"/>
                <a:ea typeface="Arial"/>
                <a:cs typeface="Arial"/>
                <a:sym typeface="Arial"/>
              </a:rPr>
              <a:t>	</a:t>
            </a:r>
            <a:endParaRPr b="1">
              <a:solidFill>
                <a:srgbClr val="050505"/>
              </a:solidFill>
            </a:endParaRPr>
          </a:p>
        </p:txBody>
      </p:sp>
      <p:sp>
        <p:nvSpPr>
          <p:cNvPr id="269" name="Google Shape;269;gfb2ec840f5_1_64"/>
          <p:cNvSpPr txBox="1"/>
          <p:nvPr/>
        </p:nvSpPr>
        <p:spPr>
          <a:xfrm>
            <a:off x="789675" y="6196800"/>
            <a:ext cx="662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u="sng">
                <a:solidFill>
                  <a:schemeClr val="hlink"/>
                </a:solidFill>
                <a:latin typeface="Trebuchet MS"/>
                <a:ea typeface="Trebuchet MS"/>
                <a:cs typeface="Trebuchet MS"/>
                <a:sym typeface="Trebuchet MS"/>
                <a:hlinkClick r:id="rId4"/>
              </a:rPr>
              <a:t>http://www.ecofast.eu/wp-content/uploads/2017/10/Re-Wise-project.webm</a:t>
            </a:r>
            <a:r>
              <a:rPr lang="it-IT">
                <a:latin typeface="Trebuchet MS"/>
                <a:ea typeface="Trebuchet MS"/>
                <a:cs typeface="Trebuchet MS"/>
                <a:sym typeface="Trebuchet MS"/>
              </a:rPr>
              <a:t> </a:t>
            </a:r>
            <a:endParaRPr>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fb2ec840f5_1_72"/>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DeepWaste</a:t>
            </a:r>
            <a:endParaRPr/>
          </a:p>
        </p:txBody>
      </p:sp>
      <p:sp>
        <p:nvSpPr>
          <p:cNvPr id="275" name="Google Shape;275;gfb2ec840f5_1_72"/>
          <p:cNvSpPr txBox="1"/>
          <p:nvPr>
            <p:ph idx="2" type="body"/>
          </p:nvPr>
        </p:nvSpPr>
        <p:spPr>
          <a:xfrm>
            <a:off x="677325" y="2430675"/>
            <a:ext cx="7495800" cy="3292500"/>
          </a:xfrm>
          <a:prstGeom prst="rect">
            <a:avLst/>
          </a:prstGeom>
        </p:spPr>
        <p:txBody>
          <a:bodyPr anchorCtr="0" anchor="t" bIns="45700" lIns="91425" spcFirstLastPara="1" rIns="91425" wrap="square" tIns="45700">
            <a:normAutofit/>
          </a:bodyPr>
          <a:lstStyle/>
          <a:p>
            <a:pPr indent="-342900" lvl="0" marL="457200" rtl="0" algn="l">
              <a:spcBef>
                <a:spcPts val="0"/>
              </a:spcBef>
              <a:spcAft>
                <a:spcPts val="0"/>
              </a:spcAft>
              <a:buClr>
                <a:schemeClr val="dk1"/>
              </a:buClr>
              <a:buSzPts val="1800"/>
              <a:buFont typeface="Arial"/>
              <a:buChar char="●"/>
            </a:pPr>
            <a:r>
              <a:rPr b="1" lang="it-IT">
                <a:solidFill>
                  <a:schemeClr val="dk1"/>
                </a:solidFill>
              </a:rPr>
              <a:t>First mobile app</a:t>
            </a:r>
            <a:r>
              <a:rPr lang="it-IT">
                <a:solidFill>
                  <a:schemeClr val="dk1"/>
                </a:solidFill>
              </a:rPr>
              <a:t> targeted at the problem of erroneous waste disposal;</a:t>
            </a:r>
            <a:endParaRPr i="1">
              <a:solidFill>
                <a:srgbClr val="000000"/>
              </a:solidFill>
            </a:endParaRPr>
          </a:p>
          <a:p>
            <a:pPr indent="0" lvl="0" marL="0" rtl="0" algn="l">
              <a:spcBef>
                <a:spcPts val="0"/>
              </a:spcBef>
              <a:spcAft>
                <a:spcPts val="0"/>
              </a:spcAft>
              <a:buNone/>
            </a:pPr>
            <a:r>
              <a:t/>
            </a:r>
            <a:endParaRPr b="1">
              <a:solidFill>
                <a:schemeClr val="dk1"/>
              </a:solidFill>
            </a:endParaRPr>
          </a:p>
          <a:p>
            <a:pPr indent="-317500" lvl="0" marL="457200" rtl="0" algn="l">
              <a:spcBef>
                <a:spcPts val="0"/>
              </a:spcBef>
              <a:spcAft>
                <a:spcPts val="0"/>
              </a:spcAft>
              <a:buClr>
                <a:schemeClr val="dk1"/>
              </a:buClr>
              <a:buSzPts val="1400"/>
              <a:buFont typeface="Arial"/>
              <a:buChar char="●"/>
            </a:pPr>
            <a:r>
              <a:rPr lang="it-IT">
                <a:solidFill>
                  <a:schemeClr val="dk1"/>
                </a:solidFill>
              </a:rPr>
              <a:t>Enables users to be conscious; it also provides an</a:t>
            </a:r>
            <a:r>
              <a:rPr b="1" lang="it-IT">
                <a:solidFill>
                  <a:schemeClr val="dk1"/>
                </a:solidFill>
              </a:rPr>
              <a:t> instant</a:t>
            </a:r>
            <a:r>
              <a:rPr lang="it-IT">
                <a:solidFill>
                  <a:schemeClr val="dk1"/>
                </a:solidFill>
              </a:rPr>
              <a:t> and</a:t>
            </a:r>
            <a:r>
              <a:rPr b="1" lang="it-IT">
                <a:solidFill>
                  <a:schemeClr val="dk1"/>
                </a:solidFill>
              </a:rPr>
              <a:t> correct waste classification</a:t>
            </a:r>
            <a:r>
              <a:rPr lang="it-IT">
                <a:solidFill>
                  <a:schemeClr val="dk1"/>
                </a:solidFill>
              </a:rPr>
              <a:t> into trash, recycling or compost;</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Font typeface="Arial"/>
              <a:buChar char="●"/>
            </a:pPr>
            <a:r>
              <a:rPr lang="it-IT">
                <a:solidFill>
                  <a:schemeClr val="dk1"/>
                </a:solidFill>
              </a:rPr>
              <a:t>Currently available in </a:t>
            </a:r>
            <a:r>
              <a:rPr b="1" lang="it-IT">
                <a:solidFill>
                  <a:schemeClr val="dk1"/>
                </a:solidFill>
              </a:rPr>
              <a:t>Beta version</a:t>
            </a:r>
            <a:r>
              <a:rPr lang="it-IT">
                <a:solidFill>
                  <a:schemeClr val="dk1"/>
                </a:solidFill>
              </a:rPr>
              <a:t> for the testing phase.</a:t>
            </a:r>
            <a:endParaRPr b="1">
              <a:solidFill>
                <a:srgbClr val="050505"/>
              </a:solidFill>
            </a:endParaRPr>
          </a:p>
        </p:txBody>
      </p:sp>
      <p:pic>
        <p:nvPicPr>
          <p:cNvPr id="276" name="Google Shape;276;gfb2ec840f5_1_72"/>
          <p:cNvPicPr preferRelativeResize="0"/>
          <p:nvPr/>
        </p:nvPicPr>
        <p:blipFill>
          <a:blip r:embed="rId3">
            <a:alphaModFix/>
          </a:blip>
          <a:stretch>
            <a:fillRect/>
          </a:stretch>
        </p:blipFill>
        <p:spPr>
          <a:xfrm>
            <a:off x="2488487" y="4683850"/>
            <a:ext cx="4974474" cy="1656424"/>
          </a:xfrm>
          <a:prstGeom prst="rect">
            <a:avLst/>
          </a:prstGeom>
          <a:noFill/>
          <a:ln>
            <a:noFill/>
          </a:ln>
        </p:spPr>
      </p:pic>
      <p:sp>
        <p:nvSpPr>
          <p:cNvPr id="277" name="Google Shape;277;gfb2ec840f5_1_72"/>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it-IT" sz="2400">
                <a:solidFill>
                  <a:srgbClr val="338903"/>
                </a:solidFill>
              </a:rPr>
              <a:t>Model presentation:</a:t>
            </a:r>
            <a:endParaRPr b="1" i="0" sz="2400" u="none" cap="none" strike="noStrike">
              <a:solidFill>
                <a:srgbClr val="338903"/>
              </a:solidFill>
              <a:latin typeface="Arial"/>
              <a:ea typeface="Arial"/>
              <a:cs typeface="Arial"/>
              <a:sym typeface="Arial"/>
            </a:endParaRPr>
          </a:p>
        </p:txBody>
      </p:sp>
      <p:pic>
        <p:nvPicPr>
          <p:cNvPr id="278" name="Google Shape;278;gfb2ec840f5_1_72"/>
          <p:cNvPicPr preferRelativeResize="0"/>
          <p:nvPr/>
        </p:nvPicPr>
        <p:blipFill>
          <a:blip r:embed="rId4">
            <a:alphaModFix/>
          </a:blip>
          <a:stretch>
            <a:fillRect/>
          </a:stretch>
        </p:blipFill>
        <p:spPr>
          <a:xfrm>
            <a:off x="8281000" y="815627"/>
            <a:ext cx="2576401" cy="5524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fb2ec840f5_1_79"/>
          <p:cNvPicPr preferRelativeResize="0"/>
          <p:nvPr/>
        </p:nvPicPr>
        <p:blipFill>
          <a:blip r:embed="rId3">
            <a:alphaModFix/>
          </a:blip>
          <a:stretch>
            <a:fillRect/>
          </a:stretch>
        </p:blipFill>
        <p:spPr>
          <a:xfrm>
            <a:off x="5578300" y="3220850"/>
            <a:ext cx="5762949" cy="2805501"/>
          </a:xfrm>
          <a:prstGeom prst="rect">
            <a:avLst/>
          </a:prstGeom>
          <a:noFill/>
          <a:ln>
            <a:noFill/>
          </a:ln>
        </p:spPr>
      </p:pic>
      <p:sp>
        <p:nvSpPr>
          <p:cNvPr id="284" name="Google Shape;284;gfb2ec840f5_1_79"/>
          <p:cNvSpPr txBox="1"/>
          <p:nvPr/>
        </p:nvSpPr>
        <p:spPr>
          <a:xfrm>
            <a:off x="677325" y="3089650"/>
            <a:ext cx="43455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00000"/>
              </a:buClr>
              <a:buSzPts val="1800"/>
              <a:buFont typeface="Trebuchet MS"/>
              <a:buChar char="●"/>
            </a:pPr>
            <a:r>
              <a:rPr lang="it-IT" sz="1800">
                <a:solidFill>
                  <a:srgbClr val="000000"/>
                </a:solidFill>
                <a:latin typeface="Trebuchet MS"/>
                <a:ea typeface="Trebuchet MS"/>
                <a:cs typeface="Trebuchet MS"/>
                <a:sym typeface="Trebuchet MS"/>
              </a:rPr>
              <a:t>Combines the recent improvements of </a:t>
            </a:r>
            <a:r>
              <a:rPr b="1" lang="it-IT" sz="1800">
                <a:solidFill>
                  <a:srgbClr val="000000"/>
                </a:solidFill>
                <a:latin typeface="Trebuchet MS"/>
                <a:ea typeface="Trebuchet MS"/>
                <a:cs typeface="Trebuchet MS"/>
                <a:sym typeface="Trebuchet MS"/>
              </a:rPr>
              <a:t>convolution neural networks</a:t>
            </a:r>
            <a:r>
              <a:rPr lang="it-IT" sz="1800">
                <a:solidFill>
                  <a:srgbClr val="000000"/>
                </a:solidFill>
                <a:latin typeface="Trebuchet MS"/>
                <a:ea typeface="Trebuchet MS"/>
                <a:cs typeface="Trebuchet MS"/>
                <a:sym typeface="Trebuchet MS"/>
              </a:rPr>
              <a:t> (CNNs) and </a:t>
            </a:r>
            <a:r>
              <a:rPr b="1" lang="it-IT" sz="1800">
                <a:solidFill>
                  <a:srgbClr val="000000"/>
                </a:solidFill>
                <a:latin typeface="Trebuchet MS"/>
                <a:ea typeface="Trebuchet MS"/>
                <a:cs typeface="Trebuchet MS"/>
                <a:sym typeface="Trebuchet MS"/>
              </a:rPr>
              <a:t>computational power</a:t>
            </a:r>
            <a:r>
              <a:rPr lang="it-IT" sz="1800">
                <a:solidFill>
                  <a:srgbClr val="000000"/>
                </a:solidFill>
                <a:latin typeface="Trebuchet MS"/>
                <a:ea typeface="Trebuchet MS"/>
                <a:cs typeface="Trebuchet MS"/>
                <a:sym typeface="Trebuchet MS"/>
              </a:rPr>
              <a:t> of modern mobile phones; </a:t>
            </a:r>
            <a:endParaRPr b="1" sz="1800">
              <a:latin typeface="Trebuchet MS"/>
              <a:ea typeface="Trebuchet MS"/>
              <a:cs typeface="Trebuchet MS"/>
              <a:sym typeface="Trebuchet MS"/>
            </a:endParaRPr>
          </a:p>
        </p:txBody>
      </p:sp>
      <p:sp>
        <p:nvSpPr>
          <p:cNvPr id="285" name="Google Shape;285;gfb2ec840f5_1_79"/>
          <p:cNvSpPr txBox="1"/>
          <p:nvPr/>
        </p:nvSpPr>
        <p:spPr>
          <a:xfrm>
            <a:off x="751425" y="2163175"/>
            <a:ext cx="7586400" cy="73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SzPts val="1800"/>
              <a:buFont typeface="Trebuchet MS"/>
              <a:buChar char="●"/>
            </a:pPr>
            <a:r>
              <a:rPr lang="it-IT" sz="1800">
                <a:latin typeface="Trebuchet MS"/>
                <a:ea typeface="Trebuchet MS"/>
                <a:cs typeface="Trebuchet MS"/>
                <a:sym typeface="Trebuchet MS"/>
              </a:rPr>
              <a:t>Use of </a:t>
            </a:r>
            <a:r>
              <a:rPr b="1" lang="it-IT" sz="1800">
                <a:latin typeface="Trebuchet MS"/>
                <a:ea typeface="Trebuchet MS"/>
                <a:cs typeface="Trebuchet MS"/>
                <a:sym typeface="Trebuchet MS"/>
              </a:rPr>
              <a:t>deep learning technologies</a:t>
            </a:r>
            <a:r>
              <a:rPr lang="it-IT" sz="1800">
                <a:latin typeface="Trebuchet MS"/>
                <a:ea typeface="Trebuchet MS"/>
                <a:cs typeface="Trebuchet MS"/>
                <a:sym typeface="Trebuchet MS"/>
              </a:rPr>
              <a:t>: simply pointing mobile camera to any piece of waste, the user gets an instantaneous feedback; </a:t>
            </a:r>
            <a:endParaRPr b="1" i="0" sz="1800" u="none" cap="none" strike="noStrike">
              <a:solidFill>
                <a:srgbClr val="000000"/>
              </a:solidFill>
              <a:latin typeface="Trebuchet MS"/>
              <a:ea typeface="Trebuchet MS"/>
              <a:cs typeface="Trebuchet MS"/>
              <a:sym typeface="Trebuchet MS"/>
            </a:endParaRPr>
          </a:p>
        </p:txBody>
      </p:sp>
      <p:sp>
        <p:nvSpPr>
          <p:cNvPr id="286" name="Google Shape;286;gfb2ec840f5_1_79"/>
          <p:cNvSpPr txBox="1"/>
          <p:nvPr/>
        </p:nvSpPr>
        <p:spPr>
          <a:xfrm>
            <a:off x="751425" y="4570225"/>
            <a:ext cx="43455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SzPts val="1800"/>
              <a:buFont typeface="Trebuchet MS"/>
              <a:buChar char="●"/>
            </a:pPr>
            <a:r>
              <a:rPr lang="it-IT" sz="1800">
                <a:latin typeface="Trebuchet MS"/>
                <a:ea typeface="Trebuchet MS"/>
                <a:cs typeface="Trebuchet MS"/>
                <a:sym typeface="Trebuchet MS"/>
              </a:rPr>
              <a:t>Use of the D.L. technique </a:t>
            </a:r>
            <a:r>
              <a:rPr b="1" lang="it-IT" sz="1800">
                <a:latin typeface="Trebuchet MS"/>
                <a:ea typeface="Trebuchet MS"/>
                <a:cs typeface="Trebuchet MS"/>
                <a:sym typeface="Trebuchet MS"/>
              </a:rPr>
              <a:t>Resnet50 </a:t>
            </a:r>
            <a:r>
              <a:rPr lang="it-IT" sz="1800">
                <a:latin typeface="Trebuchet MS"/>
                <a:ea typeface="Trebuchet MS"/>
                <a:cs typeface="Trebuchet MS"/>
                <a:sym typeface="Trebuchet MS"/>
              </a:rPr>
              <a:t>implemented</a:t>
            </a:r>
            <a:r>
              <a:rPr b="1" lang="it-IT" sz="1800">
                <a:latin typeface="Trebuchet MS"/>
                <a:ea typeface="Trebuchet MS"/>
                <a:cs typeface="Trebuchet MS"/>
                <a:sym typeface="Trebuchet MS"/>
              </a:rPr>
              <a:t> </a:t>
            </a:r>
            <a:r>
              <a:rPr lang="it-IT" sz="1800">
                <a:latin typeface="Trebuchet MS"/>
                <a:ea typeface="Trebuchet MS"/>
                <a:cs typeface="Trebuchet MS"/>
                <a:sym typeface="Trebuchet MS"/>
              </a:rPr>
              <a:t>into a mobile app by using AppleCoreML by using the hardware of the mobile phone. </a:t>
            </a:r>
            <a:endParaRPr i="0" sz="1800" u="none" cap="none" strike="noStrike">
              <a:solidFill>
                <a:srgbClr val="000000"/>
              </a:solidFill>
              <a:latin typeface="Trebuchet MS"/>
              <a:ea typeface="Trebuchet MS"/>
              <a:cs typeface="Trebuchet MS"/>
              <a:sym typeface="Trebuchet MS"/>
            </a:endParaRPr>
          </a:p>
        </p:txBody>
      </p:sp>
      <p:sp>
        <p:nvSpPr>
          <p:cNvPr id="287" name="Google Shape;287;gfb2ec840f5_1_79"/>
          <p:cNvSpPr txBox="1"/>
          <p:nvPr/>
        </p:nvSpPr>
        <p:spPr>
          <a:xfrm>
            <a:off x="677325" y="1411400"/>
            <a:ext cx="25488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338903"/>
                </a:solidFill>
                <a:latin typeface="Arial"/>
                <a:ea typeface="Arial"/>
                <a:cs typeface="Arial"/>
                <a:sym typeface="Arial"/>
              </a:rPr>
              <a:t>Technolog</a:t>
            </a:r>
            <a:r>
              <a:rPr b="1" lang="it-IT" sz="2400">
                <a:solidFill>
                  <a:srgbClr val="338903"/>
                </a:solidFill>
              </a:rPr>
              <a:t>ies</a:t>
            </a:r>
            <a:endParaRPr b="1" i="0" sz="2400" u="none" cap="none" strike="noStrike">
              <a:solidFill>
                <a:srgbClr val="338903"/>
              </a:solidFill>
              <a:latin typeface="Arial"/>
              <a:ea typeface="Arial"/>
              <a:cs typeface="Arial"/>
              <a:sym typeface="Arial"/>
            </a:endParaRPr>
          </a:p>
        </p:txBody>
      </p:sp>
      <p:sp>
        <p:nvSpPr>
          <p:cNvPr id="288" name="Google Shape;288;gfb2ec840f5_1_79"/>
          <p:cNvSpPr txBox="1"/>
          <p:nvPr>
            <p:ph type="title"/>
          </p:nvPr>
        </p:nvSpPr>
        <p:spPr>
          <a:xfrm>
            <a:off x="829725" y="6929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a:t>
            </a:r>
            <a:r>
              <a:rPr b="1" lang="it-IT">
                <a:solidFill>
                  <a:srgbClr val="338903"/>
                </a:solidFill>
                <a:latin typeface="Arial"/>
                <a:ea typeface="Arial"/>
                <a:cs typeface="Arial"/>
                <a:sym typeface="Arial"/>
              </a:rPr>
              <a:t>DeepWaste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f65208965b_0_330"/>
          <p:cNvSpPr txBox="1"/>
          <p:nvPr>
            <p:ph idx="2" type="body"/>
          </p:nvPr>
        </p:nvSpPr>
        <p:spPr>
          <a:xfrm>
            <a:off x="4728525" y="1965500"/>
            <a:ext cx="4968900" cy="3426600"/>
          </a:xfrm>
          <a:prstGeom prst="rect">
            <a:avLst/>
          </a:prstGeom>
        </p:spPr>
        <p:txBody>
          <a:bodyPr anchorCtr="0" anchor="t" bIns="45700" lIns="91425" spcFirstLastPara="1" rIns="91425" wrap="square" tIns="45700">
            <a:normAutofit/>
          </a:bodyPr>
          <a:lstStyle/>
          <a:p>
            <a:pPr indent="-317500" lvl="0" marL="457200" rtl="0" algn="l">
              <a:spcBef>
                <a:spcPts val="0"/>
              </a:spcBef>
              <a:spcAft>
                <a:spcPts val="0"/>
              </a:spcAft>
              <a:buClr>
                <a:schemeClr val="dk1"/>
              </a:buClr>
              <a:buSzPts val="1400"/>
              <a:buFont typeface="Arial"/>
              <a:buChar char="●"/>
            </a:pPr>
            <a:r>
              <a:rPr lang="it-IT">
                <a:solidFill>
                  <a:schemeClr val="dk1"/>
                </a:solidFill>
              </a:rPr>
              <a:t>Manage waste collection in a </a:t>
            </a:r>
            <a:r>
              <a:rPr b="1" lang="it-IT">
                <a:solidFill>
                  <a:schemeClr val="dk1"/>
                </a:solidFill>
              </a:rPr>
              <a:t>sustainable</a:t>
            </a:r>
            <a:r>
              <a:rPr lang="it-IT">
                <a:solidFill>
                  <a:schemeClr val="dk1"/>
                </a:solidFill>
              </a:rPr>
              <a:t> way</a:t>
            </a:r>
            <a:r>
              <a:rPr b="1" lang="it-IT">
                <a:solidFill>
                  <a:schemeClr val="dk1"/>
                </a:solidFill>
              </a:rPr>
              <a:t>;</a:t>
            </a:r>
            <a:endParaRPr b="1">
              <a:solidFill>
                <a:schemeClr val="dk1"/>
              </a:solidFill>
            </a:endParaRPr>
          </a:p>
          <a:p>
            <a:pPr indent="0" lvl="0" marL="0" rtl="0" algn="l">
              <a:spcBef>
                <a:spcPts val="0"/>
              </a:spcBef>
              <a:spcAft>
                <a:spcPts val="0"/>
              </a:spcAft>
              <a:buNone/>
            </a:pPr>
            <a:r>
              <a:t/>
            </a:r>
            <a:endParaRPr b="1">
              <a:solidFill>
                <a:schemeClr val="dk1"/>
              </a:solidFill>
            </a:endParaRPr>
          </a:p>
          <a:p>
            <a:pPr indent="-317500" lvl="0" marL="457200" rtl="0" algn="l">
              <a:spcBef>
                <a:spcPts val="0"/>
              </a:spcBef>
              <a:spcAft>
                <a:spcPts val="0"/>
              </a:spcAft>
              <a:buClr>
                <a:schemeClr val="dk1"/>
              </a:buClr>
              <a:buSzPts val="1400"/>
              <a:buFont typeface="Arial"/>
              <a:buChar char="●"/>
            </a:pPr>
            <a:r>
              <a:rPr lang="it-IT">
                <a:solidFill>
                  <a:schemeClr val="dk1"/>
                </a:solidFill>
              </a:rPr>
              <a:t>Avoid to place bins around the cities (</a:t>
            </a:r>
            <a:r>
              <a:rPr i="1" lang="it-IT">
                <a:solidFill>
                  <a:schemeClr val="dk1"/>
                </a:solidFill>
              </a:rPr>
              <a:t>SmartBin </a:t>
            </a:r>
            <a:r>
              <a:rPr lang="it-IT">
                <a:solidFill>
                  <a:schemeClr val="dk1"/>
                </a:solidFill>
              </a:rPr>
              <a:t>is currently used is </a:t>
            </a:r>
            <a:r>
              <a:rPr b="1" lang="it-IT">
                <a:solidFill>
                  <a:schemeClr val="dk1"/>
                </a:solidFill>
              </a:rPr>
              <a:t>Milano, Brescia, Bergamo and Cremona</a:t>
            </a:r>
            <a:r>
              <a:rPr lang="it-IT">
                <a:solidFill>
                  <a:schemeClr val="dk1"/>
                </a:solidFill>
              </a:rPr>
              <a:t>); </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Font typeface="Arial"/>
              <a:buChar char="●"/>
            </a:pPr>
            <a:r>
              <a:rPr b="1" lang="it-IT">
                <a:solidFill>
                  <a:schemeClr val="dk1"/>
                </a:solidFill>
              </a:rPr>
              <a:t>No </a:t>
            </a:r>
            <a:r>
              <a:rPr lang="it-IT">
                <a:solidFill>
                  <a:schemeClr val="dk1"/>
                </a:solidFill>
              </a:rPr>
              <a:t>need of</a:t>
            </a:r>
            <a:r>
              <a:rPr b="1" lang="it-IT">
                <a:solidFill>
                  <a:schemeClr val="dk1"/>
                </a:solidFill>
              </a:rPr>
              <a:t> power grid;</a:t>
            </a:r>
            <a:endParaRPr b="1">
              <a:solidFill>
                <a:schemeClr val="dk1"/>
              </a:solidFill>
            </a:endParaRPr>
          </a:p>
          <a:p>
            <a:pPr indent="0" lvl="0" marL="457200" rtl="0" algn="l">
              <a:spcBef>
                <a:spcPts val="0"/>
              </a:spcBef>
              <a:spcAft>
                <a:spcPts val="0"/>
              </a:spcAft>
              <a:buNone/>
            </a:pPr>
            <a:r>
              <a:t/>
            </a:r>
            <a:endParaRPr b="1">
              <a:solidFill>
                <a:schemeClr val="dk1"/>
              </a:solidFill>
            </a:endParaRPr>
          </a:p>
          <a:p>
            <a:pPr indent="-317500" lvl="0" marL="457200" rtl="0" algn="l">
              <a:spcBef>
                <a:spcPts val="0"/>
              </a:spcBef>
              <a:spcAft>
                <a:spcPts val="0"/>
              </a:spcAft>
              <a:buClr>
                <a:schemeClr val="dk1"/>
              </a:buClr>
              <a:buSzPts val="1400"/>
              <a:buFont typeface="Arial"/>
              <a:buChar char="●"/>
            </a:pPr>
            <a:r>
              <a:rPr b="1" lang="it-IT">
                <a:solidFill>
                  <a:schemeClr val="dk1"/>
                </a:solidFill>
              </a:rPr>
              <a:t>Long-life </a:t>
            </a:r>
            <a:r>
              <a:rPr lang="it-IT">
                <a:solidFill>
                  <a:schemeClr val="dk1"/>
                </a:solidFill>
              </a:rPr>
              <a:t>battery.</a:t>
            </a:r>
            <a:endParaRPr b="1">
              <a:solidFill>
                <a:schemeClr val="dk1"/>
              </a:solidFill>
            </a:endParaRPr>
          </a:p>
        </p:txBody>
      </p:sp>
      <p:pic>
        <p:nvPicPr>
          <p:cNvPr id="294" name="Google Shape;294;gf65208965b_0_330"/>
          <p:cNvPicPr preferRelativeResize="0"/>
          <p:nvPr/>
        </p:nvPicPr>
        <p:blipFill rotWithShape="1">
          <a:blip r:embed="rId3">
            <a:alphaModFix/>
          </a:blip>
          <a:srcRect b="0" l="0" r="0" t="22654"/>
          <a:stretch/>
        </p:blipFill>
        <p:spPr>
          <a:xfrm>
            <a:off x="677325" y="1965500"/>
            <a:ext cx="3431000" cy="4220476"/>
          </a:xfrm>
          <a:prstGeom prst="rect">
            <a:avLst/>
          </a:prstGeom>
          <a:noFill/>
          <a:ln>
            <a:noFill/>
          </a:ln>
        </p:spPr>
      </p:pic>
      <p:sp>
        <p:nvSpPr>
          <p:cNvPr id="295" name="Google Shape;295;gf65208965b_0_330"/>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it-IT" sz="2400">
                <a:solidFill>
                  <a:srgbClr val="338903"/>
                </a:solidFill>
              </a:rPr>
              <a:t>Model presentation:</a:t>
            </a:r>
            <a:endParaRPr b="1" i="0" sz="2400" u="none" cap="none" strike="noStrike">
              <a:solidFill>
                <a:srgbClr val="338903"/>
              </a:solidFill>
              <a:latin typeface="Arial"/>
              <a:ea typeface="Arial"/>
              <a:cs typeface="Arial"/>
              <a:sym typeface="Arial"/>
            </a:endParaRPr>
          </a:p>
        </p:txBody>
      </p:sp>
      <p:sp>
        <p:nvSpPr>
          <p:cNvPr id="296" name="Google Shape;296;gf65208965b_0_330"/>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SmartBin (a2a)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f65208965b_0_352"/>
          <p:cNvSpPr txBox="1"/>
          <p:nvPr>
            <p:ph type="title"/>
          </p:nvPr>
        </p:nvSpPr>
        <p:spPr>
          <a:xfrm>
            <a:off x="677325" y="609600"/>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SmartBin (a2a)</a:t>
            </a:r>
            <a:endParaRPr b="1">
              <a:solidFill>
                <a:srgbClr val="338903"/>
              </a:solidFill>
              <a:latin typeface="Arial"/>
              <a:ea typeface="Arial"/>
              <a:cs typeface="Arial"/>
              <a:sym typeface="Arial"/>
            </a:endParaRPr>
          </a:p>
        </p:txBody>
      </p:sp>
      <p:sp>
        <p:nvSpPr>
          <p:cNvPr id="302" name="Google Shape;302;gf65208965b_0_352"/>
          <p:cNvSpPr txBox="1"/>
          <p:nvPr>
            <p:ph idx="2" type="body"/>
          </p:nvPr>
        </p:nvSpPr>
        <p:spPr>
          <a:xfrm>
            <a:off x="6157825" y="2158000"/>
            <a:ext cx="4184100" cy="3882000"/>
          </a:xfrm>
          <a:prstGeom prst="rect">
            <a:avLst/>
          </a:prstGeom>
        </p:spPr>
        <p:txBody>
          <a:bodyPr anchorCtr="0" anchor="t" bIns="45700" lIns="91425" spcFirstLastPara="1" rIns="91425" wrap="square" tIns="45700">
            <a:normAutofit lnSpcReduction="10000"/>
          </a:bodyPr>
          <a:lstStyle/>
          <a:p>
            <a:pPr indent="-317500" lvl="0" marL="457200" rtl="0" algn="l">
              <a:spcBef>
                <a:spcPts val="0"/>
              </a:spcBef>
              <a:spcAft>
                <a:spcPts val="0"/>
              </a:spcAft>
              <a:buClr>
                <a:schemeClr val="dk1"/>
              </a:buClr>
              <a:buSzPts val="1400"/>
              <a:buFont typeface="Arial"/>
              <a:buChar char="●"/>
            </a:pPr>
            <a:r>
              <a:rPr lang="it-IT">
                <a:solidFill>
                  <a:schemeClr val="dk1"/>
                </a:solidFill>
              </a:rPr>
              <a:t>SmartBin </a:t>
            </a:r>
            <a:r>
              <a:rPr b="1" lang="it-IT">
                <a:solidFill>
                  <a:schemeClr val="dk1"/>
                </a:solidFill>
              </a:rPr>
              <a:t>sends measurements</a:t>
            </a:r>
            <a:r>
              <a:rPr lang="it-IT">
                <a:solidFill>
                  <a:schemeClr val="dk1"/>
                </a:solidFill>
              </a:rPr>
              <a:t> </a:t>
            </a:r>
            <a:br>
              <a:rPr lang="it-IT">
                <a:solidFill>
                  <a:schemeClr val="dk1"/>
                </a:solidFill>
              </a:rPr>
            </a:br>
            <a:r>
              <a:rPr lang="it-IT">
                <a:solidFill>
                  <a:schemeClr val="dk1"/>
                </a:solidFill>
              </a:rPr>
              <a:t>on his </a:t>
            </a:r>
            <a:r>
              <a:rPr b="1" lang="it-IT">
                <a:solidFill>
                  <a:schemeClr val="dk1"/>
                </a:solidFill>
              </a:rPr>
              <a:t>filling</a:t>
            </a:r>
            <a:r>
              <a:rPr lang="it-IT">
                <a:solidFill>
                  <a:schemeClr val="dk1"/>
                </a:solidFill>
              </a:rPr>
              <a:t> (</a:t>
            </a:r>
            <a:r>
              <a:rPr i="1" lang="it-IT">
                <a:solidFill>
                  <a:schemeClr val="dk1"/>
                </a:solidFill>
              </a:rPr>
              <a:t>empty</a:t>
            </a:r>
            <a:r>
              <a:rPr lang="it-IT">
                <a:solidFill>
                  <a:schemeClr val="dk1"/>
                </a:solidFill>
              </a:rPr>
              <a:t>, </a:t>
            </a:r>
            <a:r>
              <a:rPr i="1" lang="it-IT">
                <a:solidFill>
                  <a:schemeClr val="dk1"/>
                </a:solidFill>
              </a:rPr>
              <a:t>half-full</a:t>
            </a:r>
            <a:r>
              <a:rPr lang="it-IT">
                <a:solidFill>
                  <a:schemeClr val="dk1"/>
                </a:solidFill>
              </a:rPr>
              <a:t> or </a:t>
            </a:r>
            <a:r>
              <a:rPr i="1" lang="it-IT">
                <a:solidFill>
                  <a:schemeClr val="dk1"/>
                </a:solidFill>
              </a:rPr>
              <a:t>totally full</a:t>
            </a:r>
            <a:r>
              <a:rPr lang="it-IT">
                <a:solidFill>
                  <a:schemeClr val="dk1"/>
                </a:solidFill>
              </a:rPr>
              <a:t>) and </a:t>
            </a:r>
            <a:r>
              <a:rPr b="1" lang="it-IT">
                <a:solidFill>
                  <a:schemeClr val="dk1"/>
                </a:solidFill>
              </a:rPr>
              <a:t>blockage</a:t>
            </a:r>
            <a:r>
              <a:rPr lang="it-IT">
                <a:solidFill>
                  <a:schemeClr val="dk1"/>
                </a:solidFill>
              </a:rPr>
              <a:t> (</a:t>
            </a:r>
            <a:r>
              <a:rPr i="1" lang="it-IT">
                <a:solidFill>
                  <a:schemeClr val="dk1"/>
                </a:solidFill>
              </a:rPr>
              <a:t>occluded</a:t>
            </a:r>
            <a:r>
              <a:rPr lang="it-IT">
                <a:solidFill>
                  <a:schemeClr val="dk1"/>
                </a:solidFill>
              </a:rPr>
              <a:t> or </a:t>
            </a:r>
            <a:r>
              <a:rPr i="1" lang="it-IT">
                <a:solidFill>
                  <a:schemeClr val="dk1"/>
                </a:solidFill>
              </a:rPr>
              <a:t>not occluded)</a:t>
            </a:r>
            <a:r>
              <a:rPr lang="it-IT">
                <a:solidFill>
                  <a:schemeClr val="dk1"/>
                </a:solidFill>
              </a:rPr>
              <a:t>;</a:t>
            </a:r>
            <a:endParaRPr sz="2400">
              <a:solidFill>
                <a:schemeClr val="dk1"/>
              </a:solidFill>
            </a:endParaRPr>
          </a:p>
          <a:p>
            <a:pPr indent="0" lvl="0" marL="0" rtl="0" algn="l">
              <a:spcBef>
                <a:spcPts val="0"/>
              </a:spcBef>
              <a:spcAft>
                <a:spcPts val="0"/>
              </a:spcAft>
              <a:buNone/>
            </a:pPr>
            <a:r>
              <a:t/>
            </a:r>
            <a:endParaRPr b="1">
              <a:solidFill>
                <a:schemeClr val="dk1"/>
              </a:solidFill>
            </a:endParaRPr>
          </a:p>
          <a:p>
            <a:pPr indent="-317500" lvl="0" marL="457200" rtl="0" algn="l">
              <a:spcBef>
                <a:spcPts val="0"/>
              </a:spcBef>
              <a:spcAft>
                <a:spcPts val="0"/>
              </a:spcAft>
              <a:buClr>
                <a:schemeClr val="dk1"/>
              </a:buClr>
              <a:buSzPts val="1400"/>
              <a:buFont typeface="Arial"/>
              <a:buChar char="●"/>
            </a:pPr>
            <a:r>
              <a:rPr b="1" lang="it-IT">
                <a:solidFill>
                  <a:schemeClr val="dk1"/>
                </a:solidFill>
              </a:rPr>
              <a:t>Sensing Technology</a:t>
            </a:r>
            <a:r>
              <a:rPr lang="it-IT">
                <a:solidFill>
                  <a:schemeClr val="dk1"/>
                </a:solidFill>
              </a:rPr>
              <a:t>: two-level plates with electrical capability. Electricity energizes the plates which run measurements thanks to an algorithm.</a:t>
            </a:r>
            <a:endParaRPr sz="2400">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Font typeface="Arial"/>
              <a:buChar char="●"/>
            </a:pPr>
            <a:r>
              <a:rPr lang="it-IT">
                <a:solidFill>
                  <a:schemeClr val="dk1"/>
                </a:solidFill>
              </a:rPr>
              <a:t>The eventual presence of a stopper is detected by </a:t>
            </a:r>
            <a:r>
              <a:rPr b="1" lang="it-IT">
                <a:solidFill>
                  <a:schemeClr val="dk1"/>
                </a:solidFill>
              </a:rPr>
              <a:t>two optical sensors.</a:t>
            </a:r>
            <a:endParaRPr>
              <a:solidFill>
                <a:schemeClr val="dk1"/>
              </a:solidFill>
            </a:endParaRPr>
          </a:p>
        </p:txBody>
      </p:sp>
      <p:pic>
        <p:nvPicPr>
          <p:cNvPr id="303" name="Google Shape;303;gf65208965b_0_352"/>
          <p:cNvPicPr preferRelativeResize="0"/>
          <p:nvPr/>
        </p:nvPicPr>
        <p:blipFill rotWithShape="1">
          <a:blip r:embed="rId3">
            <a:alphaModFix/>
          </a:blip>
          <a:srcRect b="0" l="0" r="0" t="0"/>
          <a:stretch/>
        </p:blipFill>
        <p:spPr>
          <a:xfrm>
            <a:off x="677325" y="2158000"/>
            <a:ext cx="5288450" cy="3593100"/>
          </a:xfrm>
          <a:prstGeom prst="rect">
            <a:avLst/>
          </a:prstGeom>
          <a:noFill/>
          <a:ln>
            <a:noFill/>
          </a:ln>
        </p:spPr>
      </p:pic>
      <p:sp>
        <p:nvSpPr>
          <p:cNvPr id="304" name="Google Shape;304;gf65208965b_0_352"/>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400"/>
              <a:buFont typeface="Arial"/>
              <a:buNone/>
            </a:pPr>
            <a:r>
              <a:rPr b="1" lang="it-IT" sz="2400">
                <a:solidFill>
                  <a:srgbClr val="338903"/>
                </a:solidFill>
              </a:rPr>
              <a:t>Technologies</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f65208965b_0_371"/>
          <p:cNvSpPr txBox="1"/>
          <p:nvPr>
            <p:ph type="title"/>
          </p:nvPr>
        </p:nvSpPr>
        <p:spPr>
          <a:xfrm>
            <a:off x="677325" y="609600"/>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SmartBin (a2a)</a:t>
            </a:r>
            <a:endParaRPr/>
          </a:p>
        </p:txBody>
      </p:sp>
      <p:pic>
        <p:nvPicPr>
          <p:cNvPr id="310" name="Google Shape;310;gf65208965b_0_371"/>
          <p:cNvPicPr preferRelativeResize="0"/>
          <p:nvPr/>
        </p:nvPicPr>
        <p:blipFill rotWithShape="1">
          <a:blip r:embed="rId3">
            <a:alphaModFix/>
          </a:blip>
          <a:srcRect b="0" l="0" r="0" t="0"/>
          <a:stretch/>
        </p:blipFill>
        <p:spPr>
          <a:xfrm>
            <a:off x="677325" y="2158000"/>
            <a:ext cx="4005174" cy="3938649"/>
          </a:xfrm>
          <a:prstGeom prst="rect">
            <a:avLst/>
          </a:prstGeom>
          <a:noFill/>
          <a:ln>
            <a:noFill/>
          </a:ln>
        </p:spPr>
      </p:pic>
      <p:sp>
        <p:nvSpPr>
          <p:cNvPr id="311" name="Google Shape;311;gf65208965b_0_371"/>
          <p:cNvSpPr txBox="1"/>
          <p:nvPr/>
        </p:nvSpPr>
        <p:spPr>
          <a:xfrm>
            <a:off x="677325" y="1381800"/>
            <a:ext cx="25488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338903"/>
                </a:solidFill>
                <a:latin typeface="Arial"/>
                <a:ea typeface="Arial"/>
                <a:cs typeface="Arial"/>
                <a:sym typeface="Arial"/>
              </a:rPr>
              <a:t>Technolog</a:t>
            </a:r>
            <a:r>
              <a:rPr b="1" lang="it-IT" sz="2400">
                <a:solidFill>
                  <a:srgbClr val="338903"/>
                </a:solidFill>
              </a:rPr>
              <a:t>ies</a:t>
            </a:r>
            <a:endParaRPr b="1" i="0" sz="2400" u="none" cap="none" strike="noStrike">
              <a:solidFill>
                <a:srgbClr val="338903"/>
              </a:solidFill>
              <a:latin typeface="Arial"/>
              <a:ea typeface="Arial"/>
              <a:cs typeface="Arial"/>
              <a:sym typeface="Arial"/>
            </a:endParaRPr>
          </a:p>
        </p:txBody>
      </p:sp>
      <p:sp>
        <p:nvSpPr>
          <p:cNvPr id="312" name="Google Shape;312;gf65208965b_0_371"/>
          <p:cNvSpPr txBox="1"/>
          <p:nvPr>
            <p:ph idx="2" type="body"/>
          </p:nvPr>
        </p:nvSpPr>
        <p:spPr>
          <a:xfrm>
            <a:off x="5183275" y="2158000"/>
            <a:ext cx="4184100" cy="3136200"/>
          </a:xfrm>
          <a:prstGeom prst="rect">
            <a:avLst/>
          </a:prstGeom>
        </p:spPr>
        <p:txBody>
          <a:bodyPr anchorCtr="0" anchor="t" bIns="45700" lIns="91425" spcFirstLastPara="1" rIns="91425" wrap="square" tIns="45700">
            <a:normAutofit lnSpcReduction="10000"/>
          </a:bodyPr>
          <a:lstStyle/>
          <a:p>
            <a:pPr indent="-320040" lvl="0" marL="457200" rtl="0" algn="l">
              <a:spcBef>
                <a:spcPts val="0"/>
              </a:spcBef>
              <a:spcAft>
                <a:spcPts val="0"/>
              </a:spcAft>
              <a:buClr>
                <a:schemeClr val="dk1"/>
              </a:buClr>
              <a:buSzPts val="1440"/>
              <a:buChar char="●"/>
            </a:pPr>
            <a:r>
              <a:rPr lang="it-IT">
                <a:solidFill>
                  <a:schemeClr val="dk1"/>
                </a:solidFill>
              </a:rPr>
              <a:t>In each bin there’s a </a:t>
            </a:r>
            <a:r>
              <a:rPr b="1" lang="it-IT">
                <a:solidFill>
                  <a:schemeClr val="dk1"/>
                </a:solidFill>
              </a:rPr>
              <a:t>microchip </a:t>
            </a:r>
            <a:r>
              <a:rPr lang="it-IT">
                <a:solidFill>
                  <a:schemeClr val="dk1"/>
                </a:solidFill>
              </a:rPr>
              <a:t>that allows to send data in real time through a </a:t>
            </a:r>
            <a:r>
              <a:rPr b="1" lang="it-IT">
                <a:solidFill>
                  <a:schemeClr val="dk1"/>
                </a:solidFill>
              </a:rPr>
              <a:t>wireless network</a:t>
            </a:r>
            <a:r>
              <a:rPr lang="it-IT">
                <a:solidFill>
                  <a:schemeClr val="dk1"/>
                </a:solidFill>
              </a:rPr>
              <a:t> LoRa;</a:t>
            </a:r>
            <a:endParaRPr>
              <a:solidFill>
                <a:schemeClr val="dk1"/>
              </a:solidFill>
            </a:endParaRPr>
          </a:p>
          <a:p>
            <a:pPr indent="0" lvl="0" marL="457200" rtl="0" algn="l">
              <a:spcBef>
                <a:spcPts val="0"/>
              </a:spcBef>
              <a:spcAft>
                <a:spcPts val="0"/>
              </a:spcAft>
              <a:buNone/>
            </a:pPr>
            <a:r>
              <a:t/>
            </a:r>
            <a:endParaRPr>
              <a:solidFill>
                <a:schemeClr val="dk1"/>
              </a:solidFill>
            </a:endParaRPr>
          </a:p>
          <a:p>
            <a:pPr indent="-320040" lvl="0" marL="457200" rtl="0" algn="l">
              <a:spcBef>
                <a:spcPts val="0"/>
              </a:spcBef>
              <a:spcAft>
                <a:spcPts val="0"/>
              </a:spcAft>
              <a:buClr>
                <a:schemeClr val="dk1"/>
              </a:buClr>
              <a:buSzPts val="1440"/>
              <a:buChar char="●"/>
            </a:pPr>
            <a:r>
              <a:rPr lang="it-IT">
                <a:solidFill>
                  <a:schemeClr val="dk1"/>
                </a:solidFill>
              </a:rPr>
              <a:t>LoRa it is </a:t>
            </a:r>
            <a:r>
              <a:rPr b="1" lang="it-IT">
                <a:solidFill>
                  <a:schemeClr val="dk1"/>
                </a:solidFill>
              </a:rPr>
              <a:t>integrated into RN2483 Modem</a:t>
            </a:r>
            <a:r>
              <a:rPr lang="it-IT">
                <a:solidFill>
                  <a:schemeClr val="dk1"/>
                </a:solidFill>
              </a:rPr>
              <a:t>, and it covers a radius of </a:t>
            </a:r>
            <a:r>
              <a:rPr b="1" lang="it-IT">
                <a:solidFill>
                  <a:schemeClr val="dk1"/>
                </a:solidFill>
              </a:rPr>
              <a:t>15km</a:t>
            </a:r>
            <a:r>
              <a:rPr lang="it-IT">
                <a:solidFill>
                  <a:schemeClr val="dk1"/>
                </a:solidFill>
              </a:rPr>
              <a:t> - no need of repeaters;</a:t>
            </a:r>
            <a:endParaRPr>
              <a:solidFill>
                <a:schemeClr val="dk1"/>
              </a:solidFill>
            </a:endParaRPr>
          </a:p>
          <a:p>
            <a:pPr indent="0" lvl="0" marL="457200" rtl="0" algn="l">
              <a:spcBef>
                <a:spcPts val="0"/>
              </a:spcBef>
              <a:spcAft>
                <a:spcPts val="0"/>
              </a:spcAft>
              <a:buNone/>
            </a:pPr>
            <a:r>
              <a:rPr lang="it-IT">
                <a:solidFill>
                  <a:schemeClr val="dk1"/>
                </a:solidFill>
              </a:rPr>
              <a:t> </a:t>
            </a:r>
            <a:endParaRPr>
              <a:solidFill>
                <a:schemeClr val="dk1"/>
              </a:solidFill>
            </a:endParaRPr>
          </a:p>
          <a:p>
            <a:pPr indent="-320040" lvl="0" marL="457200" rtl="0" algn="l">
              <a:spcBef>
                <a:spcPts val="0"/>
              </a:spcBef>
              <a:spcAft>
                <a:spcPts val="0"/>
              </a:spcAft>
              <a:buClr>
                <a:schemeClr val="dk1"/>
              </a:buClr>
              <a:buSzPts val="1440"/>
              <a:buChar char="●"/>
            </a:pPr>
            <a:r>
              <a:rPr lang="it-IT">
                <a:solidFill>
                  <a:schemeClr val="dk1"/>
                </a:solidFill>
              </a:rPr>
              <a:t>Data are collected and sent to a </a:t>
            </a:r>
            <a:r>
              <a:rPr b="1" lang="it-IT">
                <a:solidFill>
                  <a:schemeClr val="dk1"/>
                </a:solidFill>
              </a:rPr>
              <a:t>back-end software</a:t>
            </a:r>
            <a:r>
              <a:rPr lang="it-IT">
                <a:solidFill>
                  <a:schemeClr val="dk1"/>
                </a:solidFill>
              </a:rPr>
              <a:t> and managed by a specific team.</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f65208965b_0_380"/>
          <p:cNvSpPr txBox="1"/>
          <p:nvPr>
            <p:ph type="title"/>
          </p:nvPr>
        </p:nvSpPr>
        <p:spPr>
          <a:xfrm>
            <a:off x="677325" y="609600"/>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SmartBin (a2a)</a:t>
            </a:r>
            <a:endParaRPr/>
          </a:p>
        </p:txBody>
      </p:sp>
      <p:pic>
        <p:nvPicPr>
          <p:cNvPr descr="Smart litter bin for urban waste capable of detecting and communicating its filling level.&#10;&#10;Developed and patented by AMSA and CEFRIEL" id="318" name="Google Shape;318;gf65208965b_0_380" title="AMSA - Smart Bin">
            <a:hlinkClick r:id="rId3"/>
          </p:cNvPr>
          <p:cNvPicPr preferRelativeResize="0"/>
          <p:nvPr/>
        </p:nvPicPr>
        <p:blipFill rotWithShape="1">
          <a:blip r:embed="rId4">
            <a:alphaModFix/>
          </a:blip>
          <a:srcRect b="0" l="0" r="0" t="0"/>
          <a:stretch/>
        </p:blipFill>
        <p:spPr>
          <a:xfrm>
            <a:off x="2524576" y="1935900"/>
            <a:ext cx="5662702" cy="4247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f65208965b_0_389"/>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Smarty (Hera)</a:t>
            </a:r>
            <a:endParaRPr/>
          </a:p>
        </p:txBody>
      </p:sp>
      <p:sp>
        <p:nvSpPr>
          <p:cNvPr id="324" name="Google Shape;324;gf65208965b_0_389"/>
          <p:cNvSpPr txBox="1"/>
          <p:nvPr>
            <p:ph idx="2" type="body"/>
          </p:nvPr>
        </p:nvSpPr>
        <p:spPr>
          <a:xfrm>
            <a:off x="6585425" y="2163174"/>
            <a:ext cx="4184100" cy="3426600"/>
          </a:xfrm>
          <a:prstGeom prst="rect">
            <a:avLst/>
          </a:prstGeom>
        </p:spPr>
        <p:txBody>
          <a:bodyPr anchorCtr="0" anchor="t" bIns="45700" lIns="91425" spcFirstLastPara="1" rIns="91425" wrap="square" tIns="45700">
            <a:normAutofit/>
          </a:bodyPr>
          <a:lstStyle/>
          <a:p>
            <a:pPr indent="-317500" lvl="0" marL="457200" rtl="0" algn="l">
              <a:spcBef>
                <a:spcPts val="0"/>
              </a:spcBef>
              <a:spcAft>
                <a:spcPts val="0"/>
              </a:spcAft>
              <a:buClr>
                <a:schemeClr val="dk1"/>
              </a:buClr>
              <a:buSzPts val="1400"/>
              <a:buFont typeface="Arial"/>
              <a:buChar char="●"/>
            </a:pPr>
            <a:r>
              <a:rPr lang="it-IT">
                <a:solidFill>
                  <a:srgbClr val="000000"/>
                </a:solidFill>
              </a:rPr>
              <a:t>The goal is to </a:t>
            </a:r>
            <a:r>
              <a:rPr b="1" lang="it-IT">
                <a:solidFill>
                  <a:srgbClr val="000000"/>
                </a:solidFill>
              </a:rPr>
              <a:t>promote</a:t>
            </a:r>
            <a:r>
              <a:rPr lang="it-IT">
                <a:solidFill>
                  <a:srgbClr val="000000"/>
                </a:solidFill>
              </a:rPr>
              <a:t> and </a:t>
            </a:r>
            <a:r>
              <a:rPr b="1" lang="it-IT">
                <a:solidFill>
                  <a:srgbClr val="000000"/>
                </a:solidFill>
              </a:rPr>
              <a:t>stimulate recycling</a:t>
            </a:r>
            <a:r>
              <a:rPr lang="it-IT">
                <a:solidFill>
                  <a:srgbClr val="000000"/>
                </a:solidFill>
              </a:rPr>
              <a:t>.</a:t>
            </a:r>
            <a:endParaRPr b="1">
              <a:solidFill>
                <a:schemeClr val="dk1"/>
              </a:solidFill>
            </a:endParaRPr>
          </a:p>
          <a:p>
            <a:pPr indent="0" lvl="0" marL="0" rtl="0" algn="l">
              <a:spcBef>
                <a:spcPts val="0"/>
              </a:spcBef>
              <a:spcAft>
                <a:spcPts val="0"/>
              </a:spcAft>
              <a:buNone/>
            </a:pPr>
            <a:r>
              <a:t/>
            </a:r>
            <a:endParaRPr b="1">
              <a:solidFill>
                <a:schemeClr val="dk1"/>
              </a:solidFill>
            </a:endParaRPr>
          </a:p>
          <a:p>
            <a:pPr indent="-317500" lvl="0" marL="457200" rtl="0" algn="l">
              <a:spcBef>
                <a:spcPts val="0"/>
              </a:spcBef>
              <a:spcAft>
                <a:spcPts val="0"/>
              </a:spcAft>
              <a:buClr>
                <a:schemeClr val="dk1"/>
              </a:buClr>
              <a:buSzPts val="1400"/>
              <a:buFont typeface="Arial"/>
              <a:buChar char="●"/>
            </a:pPr>
            <a:r>
              <a:rPr lang="it-IT">
                <a:solidFill>
                  <a:srgbClr val="000000"/>
                </a:solidFill>
              </a:rPr>
              <a:t>Punctual and efficient service: Smarty </a:t>
            </a:r>
            <a:r>
              <a:rPr b="1" lang="it-IT">
                <a:solidFill>
                  <a:srgbClr val="000000"/>
                </a:solidFill>
              </a:rPr>
              <a:t>alerts Hera operators</a:t>
            </a:r>
            <a:r>
              <a:rPr lang="it-IT">
                <a:solidFill>
                  <a:srgbClr val="000000"/>
                </a:solidFill>
              </a:rPr>
              <a:t> in case of fullness or breakdown; </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Font typeface="Arial"/>
              <a:buChar char="●"/>
            </a:pPr>
            <a:r>
              <a:rPr lang="it-IT">
                <a:solidFill>
                  <a:schemeClr val="dk1"/>
                </a:solidFill>
              </a:rPr>
              <a:t>More </a:t>
            </a:r>
            <a:r>
              <a:rPr b="1" lang="it-IT">
                <a:solidFill>
                  <a:schemeClr val="dk1"/>
                </a:solidFill>
              </a:rPr>
              <a:t>hygienic</a:t>
            </a:r>
            <a:r>
              <a:rPr lang="it-IT">
                <a:solidFill>
                  <a:schemeClr val="dk1"/>
                </a:solidFill>
              </a:rPr>
              <a:t> thanks to the absence of handles and levers. </a:t>
            </a:r>
            <a:endParaRPr b="1">
              <a:solidFill>
                <a:schemeClr val="dk1"/>
              </a:solidFill>
            </a:endParaRPr>
          </a:p>
        </p:txBody>
      </p:sp>
      <p:pic>
        <p:nvPicPr>
          <p:cNvPr id="325" name="Google Shape;325;gf65208965b_0_389"/>
          <p:cNvPicPr preferRelativeResize="0"/>
          <p:nvPr/>
        </p:nvPicPr>
        <p:blipFill rotWithShape="1">
          <a:blip r:embed="rId3">
            <a:alphaModFix/>
          </a:blip>
          <a:srcRect b="0" l="0" r="0" t="0"/>
          <a:stretch/>
        </p:blipFill>
        <p:spPr>
          <a:xfrm>
            <a:off x="677325" y="2163175"/>
            <a:ext cx="5598476" cy="4002900"/>
          </a:xfrm>
          <a:prstGeom prst="rect">
            <a:avLst/>
          </a:prstGeom>
          <a:noFill/>
          <a:ln>
            <a:noFill/>
          </a:ln>
        </p:spPr>
      </p:pic>
      <p:sp>
        <p:nvSpPr>
          <p:cNvPr id="326" name="Google Shape;326;gf65208965b_0_389"/>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it-IT" sz="2400">
                <a:solidFill>
                  <a:srgbClr val="338903"/>
                </a:solidFill>
              </a:rPr>
              <a:t>Model presentation:</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f65208965b_0_399"/>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Smarty (Hera)</a:t>
            </a:r>
            <a:endParaRPr/>
          </a:p>
        </p:txBody>
      </p:sp>
      <p:sp>
        <p:nvSpPr>
          <p:cNvPr id="332" name="Google Shape;332;gf65208965b_0_399"/>
          <p:cNvSpPr txBox="1"/>
          <p:nvPr>
            <p:ph idx="2" type="body"/>
          </p:nvPr>
        </p:nvSpPr>
        <p:spPr>
          <a:xfrm>
            <a:off x="6573400" y="2163174"/>
            <a:ext cx="4184100" cy="3426600"/>
          </a:xfrm>
          <a:prstGeom prst="rect">
            <a:avLst/>
          </a:prstGeom>
        </p:spPr>
        <p:txBody>
          <a:bodyPr anchorCtr="0" anchor="t" bIns="45700" lIns="91425" spcFirstLastPara="1" rIns="91425" wrap="square" tIns="45700">
            <a:normAutofit/>
          </a:bodyPr>
          <a:lstStyle/>
          <a:p>
            <a:pPr indent="-317500" lvl="0" marL="457200" rtl="0" algn="l">
              <a:spcBef>
                <a:spcPts val="0"/>
              </a:spcBef>
              <a:spcAft>
                <a:spcPts val="0"/>
              </a:spcAft>
              <a:buClr>
                <a:schemeClr val="dk1"/>
              </a:buClr>
              <a:buSzPts val="1400"/>
              <a:buFont typeface="Arial"/>
              <a:buChar char="●"/>
            </a:pPr>
            <a:r>
              <a:rPr i="1" lang="it-IT">
                <a:solidFill>
                  <a:srgbClr val="000000"/>
                </a:solidFill>
              </a:rPr>
              <a:t>Smarty </a:t>
            </a:r>
            <a:r>
              <a:rPr lang="it-IT">
                <a:solidFill>
                  <a:srgbClr val="000000"/>
                </a:solidFill>
              </a:rPr>
              <a:t>recognises users thanks to a specific card or smartphone;</a:t>
            </a:r>
            <a:endParaRPr b="1">
              <a:solidFill>
                <a:schemeClr val="dk1"/>
              </a:solidFill>
            </a:endParaRPr>
          </a:p>
          <a:p>
            <a:pPr indent="0" lvl="0" marL="0" rtl="0" algn="l">
              <a:spcBef>
                <a:spcPts val="0"/>
              </a:spcBef>
              <a:spcAft>
                <a:spcPts val="0"/>
              </a:spcAft>
              <a:buNone/>
            </a:pPr>
            <a:r>
              <a:t/>
            </a:r>
            <a:endParaRPr b="1">
              <a:solidFill>
                <a:schemeClr val="dk1"/>
              </a:solidFill>
            </a:endParaRPr>
          </a:p>
          <a:p>
            <a:pPr indent="-317500" lvl="0" marL="457200" rtl="0" algn="l">
              <a:spcBef>
                <a:spcPts val="0"/>
              </a:spcBef>
              <a:spcAft>
                <a:spcPts val="0"/>
              </a:spcAft>
              <a:buClr>
                <a:schemeClr val="dk1"/>
              </a:buClr>
              <a:buSzPts val="1400"/>
              <a:buFont typeface="Arial"/>
              <a:buChar char="●"/>
            </a:pPr>
            <a:r>
              <a:rPr lang="it-IT">
                <a:solidFill>
                  <a:srgbClr val="000000"/>
                </a:solidFill>
              </a:rPr>
              <a:t>Data are safe and certifiable and are sent </a:t>
            </a:r>
            <a:r>
              <a:rPr i="1" lang="it-IT">
                <a:solidFill>
                  <a:srgbClr val="000000"/>
                </a:solidFill>
              </a:rPr>
              <a:t>via</a:t>
            </a:r>
            <a:r>
              <a:rPr lang="it-IT">
                <a:solidFill>
                  <a:srgbClr val="000000"/>
                </a:solidFill>
              </a:rPr>
              <a:t> wireless to the base operations</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b="1">
              <a:solidFill>
                <a:schemeClr val="dk1"/>
              </a:solidFill>
            </a:endParaRPr>
          </a:p>
        </p:txBody>
      </p:sp>
      <p:pic>
        <p:nvPicPr>
          <p:cNvPr id="333" name="Google Shape;333;gf65208965b_0_399"/>
          <p:cNvPicPr preferRelativeResize="0"/>
          <p:nvPr/>
        </p:nvPicPr>
        <p:blipFill rotWithShape="1">
          <a:blip r:embed="rId3">
            <a:alphaModFix/>
          </a:blip>
          <a:srcRect b="0" l="0" r="0" t="0"/>
          <a:stretch/>
        </p:blipFill>
        <p:spPr>
          <a:xfrm>
            <a:off x="677325" y="2163175"/>
            <a:ext cx="5598474" cy="3976850"/>
          </a:xfrm>
          <a:prstGeom prst="rect">
            <a:avLst/>
          </a:prstGeom>
          <a:noFill/>
          <a:ln>
            <a:noFill/>
          </a:ln>
        </p:spPr>
      </p:pic>
      <p:sp>
        <p:nvSpPr>
          <p:cNvPr id="334" name="Google Shape;334;gf65208965b_0_399"/>
          <p:cNvSpPr txBox="1"/>
          <p:nvPr/>
        </p:nvSpPr>
        <p:spPr>
          <a:xfrm>
            <a:off x="677325" y="1411400"/>
            <a:ext cx="25488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338903"/>
                </a:solidFill>
                <a:latin typeface="Arial"/>
                <a:ea typeface="Arial"/>
                <a:cs typeface="Arial"/>
                <a:sym typeface="Arial"/>
              </a:rPr>
              <a:t>Technolog</a:t>
            </a:r>
            <a:r>
              <a:rPr b="1" lang="it-IT" sz="2400">
                <a:solidFill>
                  <a:srgbClr val="338903"/>
                </a:solidFill>
              </a:rPr>
              <a:t>ies</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f65208965b_0_416"/>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RoCycle (MIT)</a:t>
            </a:r>
            <a:endParaRPr/>
          </a:p>
        </p:txBody>
      </p:sp>
      <p:sp>
        <p:nvSpPr>
          <p:cNvPr id="340" name="Google Shape;340;gf65208965b_0_416"/>
          <p:cNvSpPr txBox="1"/>
          <p:nvPr>
            <p:ph idx="2" type="body"/>
          </p:nvPr>
        </p:nvSpPr>
        <p:spPr>
          <a:xfrm>
            <a:off x="6465125" y="2163175"/>
            <a:ext cx="4184100" cy="3746400"/>
          </a:xfrm>
          <a:prstGeom prst="rect">
            <a:avLst/>
          </a:prstGeom>
        </p:spPr>
        <p:txBody>
          <a:bodyPr anchorCtr="0" anchor="t" bIns="45700" lIns="91425" spcFirstLastPara="1" rIns="91425" wrap="square" tIns="45700">
            <a:normAutofit fontScale="85000" lnSpcReduction="20000"/>
          </a:bodyPr>
          <a:lstStyle/>
          <a:p>
            <a:pPr indent="-344467" lvl="0" marL="457200" rtl="0" algn="l">
              <a:spcBef>
                <a:spcPts val="0"/>
              </a:spcBef>
              <a:spcAft>
                <a:spcPts val="0"/>
              </a:spcAft>
              <a:buClr>
                <a:schemeClr val="dk1"/>
              </a:buClr>
              <a:buSzPct val="100000"/>
              <a:buFont typeface="Arial"/>
              <a:buChar char="●"/>
            </a:pPr>
            <a:r>
              <a:rPr b="1" lang="it-IT" sz="2146">
                <a:solidFill>
                  <a:schemeClr val="dk1"/>
                </a:solidFill>
              </a:rPr>
              <a:t>Robotic system</a:t>
            </a:r>
            <a:r>
              <a:rPr lang="it-IT" sz="2146">
                <a:solidFill>
                  <a:schemeClr val="dk1"/>
                </a:solidFill>
              </a:rPr>
              <a:t> which can detect if an object is paper, metal or plastic;</a:t>
            </a:r>
            <a:endParaRPr sz="2146">
              <a:solidFill>
                <a:schemeClr val="dk1"/>
              </a:solidFill>
            </a:endParaRPr>
          </a:p>
          <a:p>
            <a:pPr indent="0" lvl="0" marL="457200" rtl="0" algn="l">
              <a:spcBef>
                <a:spcPts val="0"/>
              </a:spcBef>
              <a:spcAft>
                <a:spcPts val="0"/>
              </a:spcAft>
              <a:buNone/>
            </a:pPr>
            <a:r>
              <a:t/>
            </a:r>
            <a:endParaRPr sz="2146">
              <a:solidFill>
                <a:schemeClr val="dk1"/>
              </a:solidFill>
            </a:endParaRPr>
          </a:p>
          <a:p>
            <a:pPr indent="-344467" lvl="0" marL="457200" rtl="0" algn="l">
              <a:spcBef>
                <a:spcPts val="0"/>
              </a:spcBef>
              <a:spcAft>
                <a:spcPts val="0"/>
              </a:spcAft>
              <a:buClr>
                <a:srgbClr val="050505"/>
              </a:buClr>
              <a:buSzPct val="100000"/>
              <a:buFont typeface="Arial"/>
              <a:buChar char="●"/>
            </a:pPr>
            <a:r>
              <a:rPr lang="it-IT" sz="2146">
                <a:solidFill>
                  <a:srgbClr val="050505"/>
                </a:solidFill>
              </a:rPr>
              <a:t>The goals are to </a:t>
            </a:r>
            <a:r>
              <a:rPr b="1" lang="it-IT" sz="2146">
                <a:solidFill>
                  <a:srgbClr val="050505"/>
                </a:solidFill>
              </a:rPr>
              <a:t>reduce back-end cost of recycling</a:t>
            </a:r>
            <a:r>
              <a:rPr lang="it-IT" sz="2146">
                <a:solidFill>
                  <a:srgbClr val="050505"/>
                </a:solidFill>
              </a:rPr>
              <a:t> and </a:t>
            </a:r>
            <a:r>
              <a:rPr b="1" lang="it-IT" sz="2146">
                <a:solidFill>
                  <a:srgbClr val="050505"/>
                </a:solidFill>
              </a:rPr>
              <a:t>incentivize </a:t>
            </a:r>
            <a:r>
              <a:rPr lang="it-IT" sz="2146">
                <a:solidFill>
                  <a:srgbClr val="050505"/>
                </a:solidFill>
              </a:rPr>
              <a:t>cities and countries to adopt specific recycling programs;</a:t>
            </a:r>
            <a:endParaRPr sz="2146">
              <a:solidFill>
                <a:srgbClr val="050505"/>
              </a:solidFill>
            </a:endParaRPr>
          </a:p>
          <a:p>
            <a:pPr indent="0" lvl="0" marL="457200" rtl="0" algn="l">
              <a:spcBef>
                <a:spcPts val="0"/>
              </a:spcBef>
              <a:spcAft>
                <a:spcPts val="0"/>
              </a:spcAft>
              <a:buNone/>
            </a:pPr>
            <a:r>
              <a:t/>
            </a:r>
            <a:endParaRPr sz="2146">
              <a:solidFill>
                <a:srgbClr val="050505"/>
              </a:solidFill>
            </a:endParaRPr>
          </a:p>
          <a:p>
            <a:pPr indent="-344467" lvl="0" marL="457200" rtl="0" algn="l">
              <a:spcBef>
                <a:spcPts val="0"/>
              </a:spcBef>
              <a:spcAft>
                <a:spcPts val="0"/>
              </a:spcAft>
              <a:buClr>
                <a:schemeClr val="dk1"/>
              </a:buClr>
              <a:buSzPct val="100000"/>
              <a:buFont typeface="Arial"/>
              <a:buChar char="●"/>
            </a:pPr>
            <a:r>
              <a:rPr b="1" lang="it-IT" sz="2146">
                <a:solidFill>
                  <a:schemeClr val="dk1"/>
                </a:solidFill>
              </a:rPr>
              <a:t>85%</a:t>
            </a:r>
            <a:r>
              <a:rPr lang="it-IT" sz="2146">
                <a:solidFill>
                  <a:schemeClr val="dk1"/>
                </a:solidFill>
              </a:rPr>
              <a:t> accurate </a:t>
            </a:r>
            <a:r>
              <a:rPr lang="it-IT" sz="2146">
                <a:solidFill>
                  <a:srgbClr val="050505"/>
                </a:solidFill>
              </a:rPr>
              <a:t>at detecting materials;</a:t>
            </a:r>
            <a:endParaRPr sz="2146">
              <a:solidFill>
                <a:srgbClr val="050505"/>
              </a:solidFill>
            </a:endParaRPr>
          </a:p>
          <a:p>
            <a:pPr indent="0" lvl="0" marL="457200" rtl="0" algn="l">
              <a:spcBef>
                <a:spcPts val="0"/>
              </a:spcBef>
              <a:spcAft>
                <a:spcPts val="0"/>
              </a:spcAft>
              <a:buNone/>
            </a:pPr>
            <a:r>
              <a:t/>
            </a:r>
            <a:endParaRPr sz="2146">
              <a:solidFill>
                <a:srgbClr val="050505"/>
              </a:solidFill>
            </a:endParaRPr>
          </a:p>
          <a:p>
            <a:pPr indent="-344467" lvl="0" marL="457200" rtl="0" algn="l">
              <a:spcBef>
                <a:spcPts val="0"/>
              </a:spcBef>
              <a:spcAft>
                <a:spcPts val="0"/>
              </a:spcAft>
              <a:buClr>
                <a:schemeClr val="dk1"/>
              </a:buClr>
              <a:buSzPct val="100000"/>
              <a:buFont typeface="Arial"/>
              <a:buChar char="●"/>
            </a:pPr>
            <a:r>
              <a:rPr b="1" lang="it-IT" sz="2146">
                <a:solidFill>
                  <a:schemeClr val="dk1"/>
                </a:solidFill>
              </a:rPr>
              <a:t>35%</a:t>
            </a:r>
            <a:r>
              <a:rPr lang="it-IT" sz="2146">
                <a:solidFill>
                  <a:schemeClr val="dk1"/>
                </a:solidFill>
              </a:rPr>
              <a:t> accuracy </a:t>
            </a:r>
            <a:r>
              <a:rPr lang="it-IT" sz="2146">
                <a:solidFill>
                  <a:srgbClr val="050505"/>
                </a:solidFill>
              </a:rPr>
              <a:t>at </a:t>
            </a:r>
            <a:r>
              <a:rPr b="1" lang="it-IT" sz="2146">
                <a:solidFill>
                  <a:srgbClr val="050505"/>
                </a:solidFill>
              </a:rPr>
              <a:t>detecting</a:t>
            </a:r>
            <a:r>
              <a:rPr lang="it-IT" sz="2146">
                <a:solidFill>
                  <a:srgbClr val="050505"/>
                </a:solidFill>
              </a:rPr>
              <a:t> the radius of an object and </a:t>
            </a:r>
            <a:r>
              <a:rPr b="1" lang="it-IT" sz="2146">
                <a:solidFill>
                  <a:srgbClr val="050505"/>
                </a:solidFill>
              </a:rPr>
              <a:t>78% </a:t>
            </a:r>
            <a:r>
              <a:rPr lang="it-IT" sz="2146">
                <a:solidFill>
                  <a:srgbClr val="050505"/>
                </a:solidFill>
              </a:rPr>
              <a:t>accuracy to </a:t>
            </a:r>
            <a:r>
              <a:rPr b="1" lang="it-IT" sz="2146">
                <a:solidFill>
                  <a:srgbClr val="050505"/>
                </a:solidFill>
              </a:rPr>
              <a:t>recognize soft or hard objects.</a:t>
            </a:r>
            <a:endParaRPr b="1">
              <a:solidFill>
                <a:srgbClr val="050505"/>
              </a:solidFill>
            </a:endParaRPr>
          </a:p>
        </p:txBody>
      </p:sp>
      <p:sp>
        <p:nvSpPr>
          <p:cNvPr id="341" name="Google Shape;341;gf65208965b_0_416"/>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it-IT" sz="2400">
                <a:solidFill>
                  <a:srgbClr val="338903"/>
                </a:solidFill>
              </a:rPr>
              <a:t>Model presentation:</a:t>
            </a:r>
            <a:endParaRPr b="1" i="0" sz="2400" u="none" cap="none" strike="noStrike">
              <a:solidFill>
                <a:srgbClr val="338903"/>
              </a:solidFill>
              <a:latin typeface="Arial"/>
              <a:ea typeface="Arial"/>
              <a:cs typeface="Arial"/>
              <a:sym typeface="Arial"/>
            </a:endParaRPr>
          </a:p>
        </p:txBody>
      </p:sp>
      <p:pic>
        <p:nvPicPr>
          <p:cNvPr id="342" name="Google Shape;342;gf65208965b_0_416"/>
          <p:cNvPicPr preferRelativeResize="0"/>
          <p:nvPr/>
        </p:nvPicPr>
        <p:blipFill rotWithShape="1">
          <a:blip r:embed="rId3">
            <a:alphaModFix/>
          </a:blip>
          <a:srcRect b="0" l="0" r="0" t="0"/>
          <a:stretch/>
        </p:blipFill>
        <p:spPr>
          <a:xfrm>
            <a:off x="677325" y="2163175"/>
            <a:ext cx="5237525" cy="349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gfa05891849_0_9"/>
          <p:cNvPicPr preferRelativeResize="0"/>
          <p:nvPr/>
        </p:nvPicPr>
        <p:blipFill rotWithShape="1">
          <a:blip r:embed="rId3">
            <a:alphaModFix/>
          </a:blip>
          <a:srcRect b="0" l="0" r="0" t="0"/>
          <a:stretch/>
        </p:blipFill>
        <p:spPr>
          <a:xfrm>
            <a:off x="10991131" y="5351360"/>
            <a:ext cx="952633" cy="1362265"/>
          </a:xfrm>
          <a:prstGeom prst="rect">
            <a:avLst/>
          </a:prstGeom>
          <a:noFill/>
          <a:ln>
            <a:noFill/>
          </a:ln>
        </p:spPr>
      </p:pic>
      <p:sp>
        <p:nvSpPr>
          <p:cNvPr id="203" name="Google Shape;203;gfa05891849_0_9"/>
          <p:cNvSpPr txBox="1"/>
          <p:nvPr>
            <p:ph type="title"/>
          </p:nvPr>
        </p:nvSpPr>
        <p:spPr>
          <a:xfrm>
            <a:off x="6907425" y="593375"/>
            <a:ext cx="4869000" cy="763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Arial"/>
              <a:buNone/>
            </a:pPr>
            <a:r>
              <a:rPr b="1" lang="it-IT" sz="4200">
                <a:solidFill>
                  <a:srgbClr val="338903"/>
                </a:solidFill>
              </a:rPr>
              <a:t>Index</a:t>
            </a:r>
            <a:endParaRPr sz="2400"/>
          </a:p>
        </p:txBody>
      </p:sp>
      <p:sp>
        <p:nvSpPr>
          <p:cNvPr id="204" name="Google Shape;204;gfa05891849_0_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15000"/>
              </a:lnSpc>
              <a:spcBef>
                <a:spcPts val="0"/>
              </a:spcBef>
              <a:spcAft>
                <a:spcPts val="0"/>
              </a:spcAft>
              <a:buSzPts val="1900"/>
              <a:buNone/>
            </a:pPr>
            <a:r>
              <a:t/>
            </a:r>
            <a:endParaRPr/>
          </a:p>
        </p:txBody>
      </p:sp>
      <p:sp>
        <p:nvSpPr>
          <p:cNvPr id="205" name="Google Shape;205;gfa05891849_0_9"/>
          <p:cNvSpPr txBox="1"/>
          <p:nvPr>
            <p:ph idx="2" type="body"/>
          </p:nvPr>
        </p:nvSpPr>
        <p:spPr>
          <a:xfrm>
            <a:off x="6907425" y="1536625"/>
            <a:ext cx="4869000" cy="4555200"/>
          </a:xfrm>
          <a:prstGeom prst="rect">
            <a:avLst/>
          </a:prstGeom>
          <a:noFill/>
          <a:ln>
            <a:noFill/>
          </a:ln>
        </p:spPr>
        <p:txBody>
          <a:bodyPr anchorCtr="0" anchor="t" bIns="121900" lIns="121900" spcFirstLastPara="1" rIns="121900" wrap="square" tIns="121900">
            <a:normAutofit lnSpcReduction="20000"/>
          </a:bodyPr>
          <a:lstStyle/>
          <a:p>
            <a:pPr indent="-381000" lvl="0" marL="457200" rtl="0" algn="l">
              <a:lnSpc>
                <a:spcPct val="115000"/>
              </a:lnSpc>
              <a:spcBef>
                <a:spcPts val="0"/>
              </a:spcBef>
              <a:spcAft>
                <a:spcPts val="0"/>
              </a:spcAft>
              <a:buClr>
                <a:srgbClr val="338903"/>
              </a:buClr>
              <a:buSzPts val="2400"/>
              <a:buFont typeface="Trebuchet MS"/>
              <a:buChar char="•"/>
            </a:pPr>
            <a:r>
              <a:rPr b="1" i="1" lang="it-IT" sz="2400">
                <a:solidFill>
                  <a:srgbClr val="338903"/>
                </a:solidFill>
                <a:latin typeface="Trebuchet MS"/>
                <a:ea typeface="Trebuchet MS"/>
                <a:cs typeface="Trebuchet MS"/>
                <a:sym typeface="Trebuchet MS"/>
              </a:rPr>
              <a:t>Introduction</a:t>
            </a:r>
            <a:endParaRPr b="1" i="1" sz="2400">
              <a:solidFill>
                <a:srgbClr val="338903"/>
              </a:solidFill>
              <a:latin typeface="Trebuchet MS"/>
              <a:ea typeface="Trebuchet MS"/>
              <a:cs typeface="Trebuchet MS"/>
              <a:sym typeface="Trebuchet MS"/>
            </a:endParaRPr>
          </a:p>
          <a:p>
            <a:pPr indent="-349250" lvl="1" marL="914400" rtl="0" algn="l">
              <a:lnSpc>
                <a:spcPct val="115000"/>
              </a:lnSpc>
              <a:spcBef>
                <a:spcPts val="0"/>
              </a:spcBef>
              <a:spcAft>
                <a:spcPts val="0"/>
              </a:spcAft>
              <a:buClr>
                <a:schemeClr val="dk1"/>
              </a:buClr>
              <a:buSzPts val="2200"/>
              <a:buFont typeface="Trebuchet MS"/>
              <a:buChar char="•"/>
            </a:pPr>
            <a:r>
              <a:rPr lang="it-IT" sz="2200">
                <a:solidFill>
                  <a:schemeClr val="dk1"/>
                </a:solidFill>
                <a:latin typeface="Trebuchet MS"/>
                <a:ea typeface="Trebuchet MS"/>
                <a:cs typeface="Trebuchet MS"/>
                <a:sym typeface="Trebuchet MS"/>
              </a:rPr>
              <a:t>Management Waste</a:t>
            </a:r>
            <a:endParaRPr sz="2200">
              <a:solidFill>
                <a:schemeClr val="dk1"/>
              </a:solidFill>
              <a:latin typeface="Trebuchet MS"/>
              <a:ea typeface="Trebuchet MS"/>
              <a:cs typeface="Trebuchet MS"/>
              <a:sym typeface="Trebuchet MS"/>
            </a:endParaRPr>
          </a:p>
          <a:p>
            <a:pPr indent="-349250" lvl="1" marL="914400" rtl="0" algn="l">
              <a:lnSpc>
                <a:spcPct val="115000"/>
              </a:lnSpc>
              <a:spcBef>
                <a:spcPts val="0"/>
              </a:spcBef>
              <a:spcAft>
                <a:spcPts val="0"/>
              </a:spcAft>
              <a:buClr>
                <a:schemeClr val="dk1"/>
              </a:buClr>
              <a:buSzPts val="2200"/>
              <a:buFont typeface="Trebuchet MS"/>
              <a:buChar char="•"/>
            </a:pPr>
            <a:r>
              <a:rPr lang="it-IT" sz="2200">
                <a:solidFill>
                  <a:schemeClr val="dk1"/>
                </a:solidFill>
                <a:latin typeface="Trebuchet MS"/>
                <a:ea typeface="Trebuchet MS"/>
                <a:cs typeface="Trebuchet MS"/>
                <a:sym typeface="Trebuchet MS"/>
              </a:rPr>
              <a:t>Technologies</a:t>
            </a:r>
            <a:endParaRPr sz="2200">
              <a:solidFill>
                <a:schemeClr val="dk1"/>
              </a:solidFill>
              <a:latin typeface="Trebuchet MS"/>
              <a:ea typeface="Trebuchet MS"/>
              <a:cs typeface="Trebuchet MS"/>
              <a:sym typeface="Trebuchet MS"/>
            </a:endParaRPr>
          </a:p>
          <a:p>
            <a:pPr indent="0" lvl="0" marL="914400" rtl="0" algn="l">
              <a:lnSpc>
                <a:spcPct val="115000"/>
              </a:lnSpc>
              <a:spcBef>
                <a:spcPts val="0"/>
              </a:spcBef>
              <a:spcAft>
                <a:spcPts val="0"/>
              </a:spcAft>
              <a:buNone/>
            </a:pPr>
            <a:r>
              <a:t/>
            </a:r>
            <a:endParaRPr sz="2200">
              <a:solidFill>
                <a:schemeClr val="dk1"/>
              </a:solidFill>
              <a:latin typeface="Trebuchet MS"/>
              <a:ea typeface="Trebuchet MS"/>
              <a:cs typeface="Trebuchet MS"/>
              <a:sym typeface="Trebuchet MS"/>
            </a:endParaRPr>
          </a:p>
          <a:p>
            <a:pPr indent="-381000" lvl="0" marL="457200" rtl="0" algn="l">
              <a:lnSpc>
                <a:spcPct val="115000"/>
              </a:lnSpc>
              <a:spcBef>
                <a:spcPts val="0"/>
              </a:spcBef>
              <a:spcAft>
                <a:spcPts val="0"/>
              </a:spcAft>
              <a:buClr>
                <a:srgbClr val="338903"/>
              </a:buClr>
              <a:buSzPts val="2400"/>
              <a:buFont typeface="Trebuchet MS"/>
              <a:buChar char="•"/>
            </a:pPr>
            <a:r>
              <a:rPr b="1" i="1" lang="it-IT" sz="2400">
                <a:solidFill>
                  <a:srgbClr val="338903"/>
                </a:solidFill>
                <a:latin typeface="Trebuchet MS"/>
                <a:ea typeface="Trebuchet MS"/>
                <a:cs typeface="Trebuchet MS"/>
                <a:sym typeface="Trebuchet MS"/>
              </a:rPr>
              <a:t>Case study</a:t>
            </a:r>
            <a:endParaRPr b="1" sz="2400">
              <a:solidFill>
                <a:srgbClr val="338903"/>
              </a:solidFill>
              <a:latin typeface="Trebuchet MS"/>
              <a:ea typeface="Trebuchet MS"/>
              <a:cs typeface="Trebuchet MS"/>
              <a:sym typeface="Trebuchet MS"/>
            </a:endParaRPr>
          </a:p>
          <a:p>
            <a:pPr indent="-368300" lvl="1" marL="914400" rtl="0" algn="l">
              <a:lnSpc>
                <a:spcPct val="115000"/>
              </a:lnSpc>
              <a:spcBef>
                <a:spcPts val="0"/>
              </a:spcBef>
              <a:spcAft>
                <a:spcPts val="0"/>
              </a:spcAft>
              <a:buClr>
                <a:schemeClr val="dk1"/>
              </a:buClr>
              <a:buSzPts val="2200"/>
              <a:buFont typeface="Trebuchet MS"/>
              <a:buChar char="•"/>
            </a:pPr>
            <a:r>
              <a:rPr lang="it-IT" sz="2200">
                <a:solidFill>
                  <a:schemeClr val="dk1"/>
                </a:solidFill>
                <a:latin typeface="Trebuchet MS"/>
                <a:ea typeface="Trebuchet MS"/>
                <a:cs typeface="Trebuchet MS"/>
                <a:sym typeface="Trebuchet MS"/>
              </a:rPr>
              <a:t>Presentation Model</a:t>
            </a:r>
            <a:endParaRPr sz="2200">
              <a:solidFill>
                <a:schemeClr val="dk1"/>
              </a:solidFill>
              <a:latin typeface="Trebuchet MS"/>
              <a:ea typeface="Trebuchet MS"/>
              <a:cs typeface="Trebuchet MS"/>
              <a:sym typeface="Trebuchet MS"/>
            </a:endParaRPr>
          </a:p>
          <a:p>
            <a:pPr indent="-368300" lvl="1" marL="914400" rtl="0" algn="l">
              <a:lnSpc>
                <a:spcPct val="115000"/>
              </a:lnSpc>
              <a:spcBef>
                <a:spcPts val="0"/>
              </a:spcBef>
              <a:spcAft>
                <a:spcPts val="0"/>
              </a:spcAft>
              <a:buClr>
                <a:schemeClr val="dk1"/>
              </a:buClr>
              <a:buSzPts val="2200"/>
              <a:buFont typeface="Trebuchet MS"/>
              <a:buChar char="•"/>
            </a:pPr>
            <a:r>
              <a:rPr lang="it-IT" sz="2200">
                <a:solidFill>
                  <a:schemeClr val="dk1"/>
                </a:solidFill>
                <a:latin typeface="Trebuchet MS"/>
                <a:ea typeface="Trebuchet MS"/>
                <a:cs typeface="Trebuchet MS"/>
                <a:sym typeface="Trebuchet MS"/>
              </a:rPr>
              <a:t>Technolog</a:t>
            </a:r>
            <a:r>
              <a:rPr lang="it-IT" sz="2200">
                <a:solidFill>
                  <a:schemeClr val="dk1"/>
                </a:solidFill>
                <a:latin typeface="Trebuchet MS"/>
                <a:ea typeface="Trebuchet MS"/>
                <a:cs typeface="Trebuchet MS"/>
                <a:sym typeface="Trebuchet MS"/>
              </a:rPr>
              <a:t>y</a:t>
            </a:r>
            <a:endParaRPr sz="2200">
              <a:solidFill>
                <a:schemeClr val="dk1"/>
              </a:solidFill>
              <a:latin typeface="Trebuchet MS"/>
              <a:ea typeface="Trebuchet MS"/>
              <a:cs typeface="Trebuchet MS"/>
              <a:sym typeface="Trebuchet MS"/>
            </a:endParaRPr>
          </a:p>
          <a:p>
            <a:pPr indent="-368300" lvl="1" marL="914400" rtl="0" algn="l">
              <a:lnSpc>
                <a:spcPct val="115000"/>
              </a:lnSpc>
              <a:spcBef>
                <a:spcPts val="0"/>
              </a:spcBef>
              <a:spcAft>
                <a:spcPts val="0"/>
              </a:spcAft>
              <a:buClr>
                <a:schemeClr val="dk1"/>
              </a:buClr>
              <a:buSzPts val="2200"/>
              <a:buFont typeface="Trebuchet MS"/>
              <a:buChar char="•"/>
            </a:pPr>
            <a:r>
              <a:rPr lang="it-IT" sz="2200">
                <a:solidFill>
                  <a:schemeClr val="dk1"/>
                </a:solidFill>
                <a:latin typeface="Trebuchet MS"/>
                <a:ea typeface="Trebuchet MS"/>
                <a:cs typeface="Trebuchet MS"/>
                <a:sym typeface="Trebuchet MS"/>
              </a:rPr>
              <a:t>Videos</a:t>
            </a:r>
            <a:endParaRPr sz="2200">
              <a:solidFill>
                <a:schemeClr val="dk1"/>
              </a:solidFill>
              <a:latin typeface="Trebuchet MS"/>
              <a:ea typeface="Trebuchet MS"/>
              <a:cs typeface="Trebuchet MS"/>
              <a:sym typeface="Trebuchet MS"/>
            </a:endParaRPr>
          </a:p>
          <a:p>
            <a:pPr indent="0" lvl="0" marL="914400" rtl="0" algn="l">
              <a:lnSpc>
                <a:spcPct val="115000"/>
              </a:lnSpc>
              <a:spcBef>
                <a:spcPts val="0"/>
              </a:spcBef>
              <a:spcAft>
                <a:spcPts val="0"/>
              </a:spcAft>
              <a:buNone/>
            </a:pPr>
            <a:r>
              <a:t/>
            </a:r>
            <a:endParaRPr sz="2200">
              <a:solidFill>
                <a:schemeClr val="dk1"/>
              </a:solidFill>
              <a:latin typeface="Trebuchet MS"/>
              <a:ea typeface="Trebuchet MS"/>
              <a:cs typeface="Trebuchet MS"/>
              <a:sym typeface="Trebuchet MS"/>
            </a:endParaRPr>
          </a:p>
          <a:p>
            <a:pPr indent="-381000" lvl="0" marL="457200" rtl="0" algn="l">
              <a:lnSpc>
                <a:spcPct val="115000"/>
              </a:lnSpc>
              <a:spcBef>
                <a:spcPts val="0"/>
              </a:spcBef>
              <a:spcAft>
                <a:spcPts val="0"/>
              </a:spcAft>
              <a:buClr>
                <a:srgbClr val="338903"/>
              </a:buClr>
              <a:buSzPts val="2400"/>
              <a:buFont typeface="Trebuchet MS"/>
              <a:buChar char="•"/>
            </a:pPr>
            <a:r>
              <a:rPr b="1" i="1" lang="it-IT" sz="2400">
                <a:solidFill>
                  <a:srgbClr val="338903"/>
                </a:solidFill>
                <a:latin typeface="Trebuchet MS"/>
                <a:ea typeface="Trebuchet MS"/>
                <a:cs typeface="Trebuchet MS"/>
                <a:sym typeface="Trebuchet MS"/>
              </a:rPr>
              <a:t>Future Developments</a:t>
            </a:r>
            <a:endParaRPr b="1" i="1" sz="2400">
              <a:solidFill>
                <a:srgbClr val="338903"/>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b="1" i="1" sz="2400">
              <a:solidFill>
                <a:srgbClr val="338903"/>
              </a:solidFill>
              <a:latin typeface="Trebuchet MS"/>
              <a:ea typeface="Trebuchet MS"/>
              <a:cs typeface="Trebuchet MS"/>
              <a:sym typeface="Trebuchet MS"/>
            </a:endParaRPr>
          </a:p>
          <a:p>
            <a:pPr indent="-381000" lvl="0" marL="457200" rtl="0" algn="l">
              <a:lnSpc>
                <a:spcPct val="115000"/>
              </a:lnSpc>
              <a:spcBef>
                <a:spcPts val="0"/>
              </a:spcBef>
              <a:spcAft>
                <a:spcPts val="0"/>
              </a:spcAft>
              <a:buClr>
                <a:srgbClr val="338903"/>
              </a:buClr>
              <a:buSzPts val="2400"/>
              <a:buFont typeface="Trebuchet MS"/>
              <a:buChar char="•"/>
            </a:pPr>
            <a:r>
              <a:rPr b="1" i="1" lang="it-IT" sz="2400">
                <a:solidFill>
                  <a:srgbClr val="338903"/>
                </a:solidFill>
                <a:latin typeface="Trebuchet MS"/>
                <a:ea typeface="Trebuchet MS"/>
                <a:cs typeface="Trebuchet MS"/>
                <a:sym typeface="Trebuchet MS"/>
              </a:rPr>
              <a:t>Conclusions</a:t>
            </a:r>
            <a:endParaRPr b="1" i="1" sz="2400">
              <a:solidFill>
                <a:srgbClr val="338903"/>
              </a:solidFill>
              <a:latin typeface="Trebuchet MS"/>
              <a:ea typeface="Trebuchet MS"/>
              <a:cs typeface="Trebuchet MS"/>
              <a:sym typeface="Trebuchet MS"/>
            </a:endParaRPr>
          </a:p>
        </p:txBody>
      </p:sp>
      <p:pic>
        <p:nvPicPr>
          <p:cNvPr id="206" name="Google Shape;206;gfa05891849_0_9"/>
          <p:cNvPicPr preferRelativeResize="0"/>
          <p:nvPr/>
        </p:nvPicPr>
        <p:blipFill rotWithShape="1">
          <a:blip r:embed="rId4">
            <a:alphaModFix/>
          </a:blip>
          <a:srcRect b="0" l="0" r="0" t="0"/>
          <a:stretch/>
        </p:blipFill>
        <p:spPr>
          <a:xfrm>
            <a:off x="-11" y="0"/>
            <a:ext cx="6600422" cy="6857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fac4e05381_0_24"/>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RoCycle (MIT)</a:t>
            </a:r>
            <a:endParaRPr/>
          </a:p>
        </p:txBody>
      </p:sp>
      <p:sp>
        <p:nvSpPr>
          <p:cNvPr id="348" name="Google Shape;348;gfac4e05381_0_24"/>
          <p:cNvSpPr txBox="1"/>
          <p:nvPr>
            <p:ph idx="2" type="body"/>
          </p:nvPr>
        </p:nvSpPr>
        <p:spPr>
          <a:xfrm>
            <a:off x="6284650" y="2163175"/>
            <a:ext cx="4399500" cy="3878100"/>
          </a:xfrm>
          <a:prstGeom prst="rect">
            <a:avLst/>
          </a:prstGeom>
        </p:spPr>
        <p:txBody>
          <a:bodyPr anchorCtr="0" anchor="t" bIns="45700" lIns="91425" spcFirstLastPara="1" rIns="91425" wrap="square" tIns="45700">
            <a:normAutofit/>
          </a:bodyPr>
          <a:lstStyle/>
          <a:p>
            <a:pPr indent="-317500" lvl="0" marL="457200" rtl="0" algn="l">
              <a:spcBef>
                <a:spcPts val="0"/>
              </a:spcBef>
              <a:spcAft>
                <a:spcPts val="0"/>
              </a:spcAft>
              <a:buClr>
                <a:schemeClr val="dk1"/>
              </a:buClr>
              <a:buSzPts val="1400"/>
              <a:buFont typeface="Arial"/>
              <a:buChar char="●"/>
            </a:pPr>
            <a:r>
              <a:rPr b="1" lang="it-IT">
                <a:solidFill>
                  <a:srgbClr val="050505"/>
                </a:solidFill>
              </a:rPr>
              <a:t>T</a:t>
            </a:r>
            <a:r>
              <a:rPr b="1" lang="it-IT">
                <a:solidFill>
                  <a:srgbClr val="050505"/>
                </a:solidFill>
              </a:rPr>
              <a:t>actile sensors</a:t>
            </a:r>
            <a:r>
              <a:rPr lang="it-IT">
                <a:solidFill>
                  <a:srgbClr val="050505"/>
                </a:solidFill>
              </a:rPr>
              <a:t> on its fingertips to estim</a:t>
            </a:r>
            <a:r>
              <a:rPr lang="it-IT">
                <a:solidFill>
                  <a:srgbClr val="050505"/>
                </a:solidFill>
              </a:rPr>
              <a:t>ate an object’s size and stiffness;</a:t>
            </a:r>
            <a:endParaRPr>
              <a:solidFill>
                <a:srgbClr val="050505"/>
              </a:solidFill>
            </a:endParaRPr>
          </a:p>
          <a:p>
            <a:pPr indent="0" lvl="0" marL="457200" rtl="0" algn="l">
              <a:spcBef>
                <a:spcPts val="0"/>
              </a:spcBef>
              <a:spcAft>
                <a:spcPts val="0"/>
              </a:spcAft>
              <a:buNone/>
            </a:pPr>
            <a:r>
              <a:t/>
            </a:r>
            <a:endParaRPr>
              <a:solidFill>
                <a:srgbClr val="050505"/>
              </a:solidFill>
            </a:endParaRPr>
          </a:p>
          <a:p>
            <a:pPr indent="-317500" lvl="0" marL="457200" rtl="0" algn="l">
              <a:spcBef>
                <a:spcPts val="0"/>
              </a:spcBef>
              <a:spcAft>
                <a:spcPts val="0"/>
              </a:spcAft>
              <a:buClr>
                <a:schemeClr val="dk1"/>
              </a:buClr>
              <a:buSzPts val="1400"/>
              <a:buFont typeface="Arial"/>
              <a:buChar char="●"/>
            </a:pPr>
            <a:r>
              <a:rPr b="1" lang="it-IT">
                <a:solidFill>
                  <a:srgbClr val="050505"/>
                </a:solidFill>
              </a:rPr>
              <a:t>P</a:t>
            </a:r>
            <a:r>
              <a:rPr b="1" lang="it-IT">
                <a:solidFill>
                  <a:srgbClr val="050505"/>
                </a:solidFill>
              </a:rPr>
              <a:t>ressure sensors</a:t>
            </a:r>
            <a:r>
              <a:rPr lang="it-IT">
                <a:solidFill>
                  <a:srgbClr val="050505"/>
                </a:solidFill>
              </a:rPr>
              <a:t> to measure the force needed to grasp the object;</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Font typeface="Arial"/>
              <a:buChar char="●"/>
            </a:pPr>
            <a:r>
              <a:rPr b="1" lang="it-IT">
                <a:solidFill>
                  <a:srgbClr val="050505"/>
                </a:solidFill>
              </a:rPr>
              <a:t>Motor-driven hand</a:t>
            </a:r>
            <a:r>
              <a:rPr lang="it-IT">
                <a:solidFill>
                  <a:srgbClr val="050505"/>
                </a:solidFill>
              </a:rPr>
              <a:t> made of a new material (</a:t>
            </a:r>
            <a:r>
              <a:rPr b="1" lang="it-IT">
                <a:solidFill>
                  <a:srgbClr val="050505"/>
                </a:solidFill>
              </a:rPr>
              <a:t>auxetics</a:t>
            </a:r>
            <a:r>
              <a:rPr lang="it-IT">
                <a:solidFill>
                  <a:srgbClr val="050505"/>
                </a:solidFill>
              </a:rPr>
              <a:t>) which doesn’t shrink when stressed;</a:t>
            </a:r>
            <a:endParaRPr>
              <a:solidFill>
                <a:srgbClr val="050505"/>
              </a:solidFill>
            </a:endParaRPr>
          </a:p>
          <a:p>
            <a:pPr indent="0" lvl="0" marL="457200" rtl="0" algn="l">
              <a:spcBef>
                <a:spcPts val="0"/>
              </a:spcBef>
              <a:spcAft>
                <a:spcPts val="0"/>
              </a:spcAft>
              <a:buNone/>
            </a:pPr>
            <a:r>
              <a:t/>
            </a:r>
            <a:endParaRPr>
              <a:solidFill>
                <a:srgbClr val="050505"/>
              </a:solidFill>
            </a:endParaRPr>
          </a:p>
          <a:p>
            <a:pPr indent="-317500" lvl="0" marL="457200" rtl="0" algn="l">
              <a:spcBef>
                <a:spcPts val="0"/>
              </a:spcBef>
              <a:spcAft>
                <a:spcPts val="0"/>
              </a:spcAft>
              <a:buClr>
                <a:srgbClr val="050505"/>
              </a:buClr>
              <a:buSzPts val="1400"/>
              <a:buFont typeface="Arial"/>
              <a:buChar char="●"/>
            </a:pPr>
            <a:r>
              <a:rPr lang="it-IT">
                <a:solidFill>
                  <a:srgbClr val="050505"/>
                </a:solidFill>
              </a:rPr>
              <a:t>Fluid-driven approach and dynamic movement.</a:t>
            </a:r>
            <a:endParaRPr b="1">
              <a:solidFill>
                <a:srgbClr val="050505"/>
              </a:solidFill>
            </a:endParaRPr>
          </a:p>
        </p:txBody>
      </p:sp>
      <p:pic>
        <p:nvPicPr>
          <p:cNvPr id="349" name="Google Shape;349;gfac4e05381_0_24"/>
          <p:cNvPicPr preferRelativeResize="0"/>
          <p:nvPr/>
        </p:nvPicPr>
        <p:blipFill rotWithShape="1">
          <a:blip r:embed="rId3">
            <a:alphaModFix/>
          </a:blip>
          <a:srcRect b="0" l="0" r="0" t="0"/>
          <a:stretch/>
        </p:blipFill>
        <p:spPr>
          <a:xfrm>
            <a:off x="677325" y="2163175"/>
            <a:ext cx="5237525" cy="3491675"/>
          </a:xfrm>
          <a:prstGeom prst="rect">
            <a:avLst/>
          </a:prstGeom>
          <a:noFill/>
          <a:ln>
            <a:noFill/>
          </a:ln>
        </p:spPr>
      </p:pic>
      <p:sp>
        <p:nvSpPr>
          <p:cNvPr id="350" name="Google Shape;350;gfac4e05381_0_24"/>
          <p:cNvSpPr txBox="1"/>
          <p:nvPr/>
        </p:nvSpPr>
        <p:spPr>
          <a:xfrm>
            <a:off x="677325" y="1411400"/>
            <a:ext cx="25488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338903"/>
                </a:solidFill>
                <a:latin typeface="Arial"/>
                <a:ea typeface="Arial"/>
                <a:cs typeface="Arial"/>
                <a:sym typeface="Arial"/>
              </a:rPr>
              <a:t>Technolog</a:t>
            </a:r>
            <a:r>
              <a:rPr b="1" lang="it-IT" sz="2400">
                <a:solidFill>
                  <a:srgbClr val="338903"/>
                </a:solidFill>
              </a:rPr>
              <a:t>ies</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Bulk Handling Systems (BHS)  has launched the Max-AI® AQC-C, a solution that is comprised of Max-AI VIS (for Visual Identification System) and at least one collaborative robot (CoBot). CoBots are designed to work safely alongside people which allows the AQC-C to be quickly and easily placed into existing Material Recovery Facilities (MRFs).&#10;&#10;http://max-ai.com" id="355" name="Google Shape;355;gf65208965b_0_430" title="BHS Launches the Max-AI® AQC-C Recycling CoBot">
            <a:hlinkClick r:id="rId3"/>
          </p:cNvPr>
          <p:cNvPicPr preferRelativeResize="0"/>
          <p:nvPr/>
        </p:nvPicPr>
        <p:blipFill rotWithShape="1">
          <a:blip r:embed="rId4">
            <a:alphaModFix/>
          </a:blip>
          <a:srcRect b="0" l="0" r="0" t="0"/>
          <a:stretch/>
        </p:blipFill>
        <p:spPr>
          <a:xfrm>
            <a:off x="2144374" y="1781875"/>
            <a:ext cx="5662700" cy="4247050"/>
          </a:xfrm>
          <a:prstGeom prst="rect">
            <a:avLst/>
          </a:prstGeom>
          <a:noFill/>
          <a:ln>
            <a:noFill/>
          </a:ln>
        </p:spPr>
      </p:pic>
      <p:sp>
        <p:nvSpPr>
          <p:cNvPr id="356" name="Google Shape;356;gf65208965b_0_430"/>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RoCycle (MIT)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gfb055cc5f8_0_10"/>
          <p:cNvPicPr preferRelativeResize="0"/>
          <p:nvPr/>
        </p:nvPicPr>
        <p:blipFill rotWithShape="1">
          <a:blip r:embed="rId3">
            <a:alphaModFix/>
          </a:blip>
          <a:srcRect b="0" l="0" r="0" t="17321"/>
          <a:stretch/>
        </p:blipFill>
        <p:spPr>
          <a:xfrm>
            <a:off x="0" y="0"/>
            <a:ext cx="12192001" cy="7288574"/>
          </a:xfrm>
          <a:prstGeom prst="rect">
            <a:avLst/>
          </a:prstGeom>
          <a:noFill/>
          <a:ln>
            <a:noFill/>
          </a:ln>
        </p:spPr>
      </p:pic>
      <p:sp>
        <p:nvSpPr>
          <p:cNvPr id="362" name="Google Shape;362;gfb055cc5f8_0_10"/>
          <p:cNvSpPr/>
          <p:nvPr/>
        </p:nvSpPr>
        <p:spPr>
          <a:xfrm>
            <a:off x="2450400" y="4494150"/>
            <a:ext cx="7291200" cy="881400"/>
          </a:xfrm>
          <a:prstGeom prst="roundRect">
            <a:avLst>
              <a:gd fmla="val 16667" name="adj"/>
            </a:avLst>
          </a:prstGeom>
          <a:solidFill>
            <a:srgbClr val="59960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it-IT" sz="5000">
                <a:solidFill>
                  <a:schemeClr val="lt1"/>
                </a:solidFill>
              </a:rPr>
              <a:t>Future Developments</a:t>
            </a:r>
            <a:endParaRPr b="1">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f9f5dec036_0_53"/>
          <p:cNvSpPr txBox="1"/>
          <p:nvPr>
            <p:ph type="title"/>
          </p:nvPr>
        </p:nvSpPr>
        <p:spPr>
          <a:xfrm>
            <a:off x="677325" y="540525"/>
            <a:ext cx="9847500" cy="673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b="1" lang="it-IT" sz="4044">
                <a:solidFill>
                  <a:srgbClr val="338903"/>
                </a:solidFill>
                <a:latin typeface="Arial"/>
                <a:ea typeface="Arial"/>
                <a:cs typeface="Arial"/>
                <a:sym typeface="Arial"/>
              </a:rPr>
              <a:t>Case study / Jellyfishbot (IADYS - France)</a:t>
            </a:r>
            <a:endParaRPr sz="4044"/>
          </a:p>
        </p:txBody>
      </p:sp>
      <p:sp>
        <p:nvSpPr>
          <p:cNvPr id="368" name="Google Shape;368;gf9f5dec036_0_53"/>
          <p:cNvSpPr txBox="1"/>
          <p:nvPr/>
        </p:nvSpPr>
        <p:spPr>
          <a:xfrm>
            <a:off x="892875" y="2077275"/>
            <a:ext cx="3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Trebuchet MS"/>
              <a:ea typeface="Trebuchet MS"/>
              <a:cs typeface="Trebuchet MS"/>
              <a:sym typeface="Trebuchet MS"/>
            </a:endParaRPr>
          </a:p>
        </p:txBody>
      </p:sp>
      <p:sp>
        <p:nvSpPr>
          <p:cNvPr id="369" name="Google Shape;369;gf9f5dec036_0_53"/>
          <p:cNvSpPr txBox="1"/>
          <p:nvPr/>
        </p:nvSpPr>
        <p:spPr>
          <a:xfrm>
            <a:off x="6855875" y="1661525"/>
            <a:ext cx="4185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solidFill>
                  <a:schemeClr val="dk1"/>
                </a:solidFill>
                <a:highlight>
                  <a:srgbClr val="FFFFFF"/>
                </a:highlight>
                <a:latin typeface="Trebuchet MS"/>
                <a:ea typeface="Trebuchet MS"/>
                <a:cs typeface="Trebuchet MS"/>
                <a:sym typeface="Trebuchet MS"/>
              </a:rPr>
              <a:t>J</a:t>
            </a:r>
            <a:r>
              <a:rPr b="1" lang="it-IT" sz="1800">
                <a:solidFill>
                  <a:schemeClr val="dk1"/>
                </a:solidFill>
                <a:latin typeface="Trebuchet MS"/>
                <a:ea typeface="Trebuchet MS"/>
                <a:cs typeface="Trebuchet MS"/>
                <a:sym typeface="Trebuchet MS"/>
              </a:rPr>
              <a:t>ellyfishbot</a:t>
            </a:r>
            <a:r>
              <a:rPr lang="it-IT" sz="1800">
                <a:solidFill>
                  <a:schemeClr val="dk1"/>
                </a:solidFill>
                <a:latin typeface="Trebuchet MS"/>
                <a:ea typeface="Trebuchet MS"/>
                <a:cs typeface="Trebuchet MS"/>
                <a:sym typeface="Trebuchet MS"/>
              </a:rPr>
              <a:t> is a </a:t>
            </a:r>
            <a:r>
              <a:rPr b="1" lang="it-IT" sz="1800">
                <a:solidFill>
                  <a:schemeClr val="dk1"/>
                </a:solidFill>
                <a:latin typeface="Trebuchet MS"/>
                <a:ea typeface="Trebuchet MS"/>
                <a:cs typeface="Trebuchet MS"/>
                <a:sym typeface="Trebuchet MS"/>
              </a:rPr>
              <a:t>small marine drone</a:t>
            </a:r>
            <a:r>
              <a:rPr lang="it-IT" sz="1800">
                <a:solidFill>
                  <a:schemeClr val="dk1"/>
                </a:solidFill>
                <a:latin typeface="Trebuchet MS"/>
                <a:ea typeface="Trebuchet MS"/>
                <a:cs typeface="Trebuchet MS"/>
                <a:sym typeface="Trebuchet MS"/>
              </a:rPr>
              <a:t> </a:t>
            </a:r>
            <a:r>
              <a:rPr lang="it-IT" sz="1800" u="sng">
                <a:solidFill>
                  <a:schemeClr val="dk1"/>
                </a:solidFill>
                <a:latin typeface="Trebuchet MS"/>
                <a:ea typeface="Trebuchet MS"/>
                <a:cs typeface="Trebuchet MS"/>
                <a:sym typeface="Trebuchet MS"/>
              </a:rPr>
              <a:t>whose mission is to collect floating waste and oil-spills from the water’s surface</a:t>
            </a:r>
            <a:r>
              <a:rPr lang="it-IT" sz="1800">
                <a:solidFill>
                  <a:schemeClr val="dk1"/>
                </a:solidFill>
                <a:latin typeface="Trebuchet MS"/>
                <a:ea typeface="Trebuchet MS"/>
                <a:cs typeface="Trebuchet MS"/>
                <a:sym typeface="Trebuchet MS"/>
              </a:rPr>
              <a:t>. Commissioned in June 2018 in Cassis (in the south of France), it has been adopted in several countries around the world.</a:t>
            </a:r>
            <a:endParaRPr sz="2100" u="sng">
              <a:solidFill>
                <a:schemeClr val="dk1"/>
              </a:solidFill>
              <a:latin typeface="Trebuchet MS"/>
              <a:ea typeface="Trebuchet MS"/>
              <a:cs typeface="Trebuchet MS"/>
              <a:sym typeface="Trebuchet MS"/>
            </a:endParaRPr>
          </a:p>
        </p:txBody>
      </p:sp>
      <p:sp>
        <p:nvSpPr>
          <p:cNvPr id="370" name="Google Shape;370;gf9f5dec036_0_53"/>
          <p:cNvSpPr txBox="1"/>
          <p:nvPr/>
        </p:nvSpPr>
        <p:spPr>
          <a:xfrm>
            <a:off x="6855875" y="3728150"/>
            <a:ext cx="41859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rgbClr val="050505"/>
                </a:solidFill>
                <a:latin typeface="Trebuchet MS"/>
                <a:ea typeface="Trebuchet MS"/>
                <a:cs typeface="Trebuchet MS"/>
                <a:sym typeface="Trebuchet MS"/>
              </a:rPr>
              <a:t>The second version of the</a:t>
            </a:r>
            <a:r>
              <a:rPr lang="it-IT" sz="1800">
                <a:solidFill>
                  <a:srgbClr val="050505"/>
                </a:solidFill>
                <a:latin typeface="Trebuchet MS"/>
                <a:ea typeface="Trebuchet MS"/>
                <a:cs typeface="Trebuchet MS"/>
                <a:sym typeface="Trebuchet MS"/>
              </a:rPr>
              <a:t> robot is now under development by IADYS. It is imaged to be totally autonomous and able to detect and capture </a:t>
            </a:r>
            <a:r>
              <a:rPr b="1" lang="it-IT" sz="1800">
                <a:solidFill>
                  <a:srgbClr val="050505"/>
                </a:solidFill>
                <a:latin typeface="Trebuchet MS"/>
                <a:ea typeface="Trebuchet MS"/>
                <a:cs typeface="Trebuchet MS"/>
                <a:sym typeface="Trebuchet MS"/>
              </a:rPr>
              <a:t>floating waste</a:t>
            </a:r>
            <a:r>
              <a:rPr lang="it-IT" sz="1800">
                <a:solidFill>
                  <a:srgbClr val="050505"/>
                </a:solidFill>
                <a:latin typeface="Trebuchet MS"/>
                <a:ea typeface="Trebuchet MS"/>
                <a:cs typeface="Trebuchet MS"/>
                <a:sym typeface="Trebuchet MS"/>
              </a:rPr>
              <a:t> - </a:t>
            </a:r>
            <a:r>
              <a:rPr lang="it-IT" sz="1800" u="sng">
                <a:solidFill>
                  <a:srgbClr val="050505"/>
                </a:solidFill>
                <a:latin typeface="Trebuchet MS"/>
                <a:ea typeface="Trebuchet MS"/>
                <a:cs typeface="Trebuchet MS"/>
                <a:sym typeface="Trebuchet MS"/>
              </a:rPr>
              <a:t>especially plastic</a:t>
            </a:r>
            <a:r>
              <a:rPr lang="it-IT" sz="1800">
                <a:solidFill>
                  <a:srgbClr val="050505"/>
                </a:solidFill>
                <a:latin typeface="Trebuchet MS"/>
                <a:ea typeface="Trebuchet MS"/>
                <a:cs typeface="Trebuchet MS"/>
                <a:sym typeface="Trebuchet MS"/>
              </a:rPr>
              <a:t> – </a:t>
            </a:r>
            <a:r>
              <a:rPr lang="it-IT" sz="1800" u="sng">
                <a:solidFill>
                  <a:srgbClr val="050505"/>
                </a:solidFill>
                <a:latin typeface="Trebuchet MS"/>
                <a:ea typeface="Trebuchet MS"/>
                <a:cs typeface="Trebuchet MS"/>
                <a:sym typeface="Trebuchet MS"/>
              </a:rPr>
              <a:t>measuring between 5 mm and 25 cm in length, and hydrocarbons on the water</a:t>
            </a:r>
            <a:r>
              <a:rPr lang="it-IT" sz="1800">
                <a:solidFill>
                  <a:srgbClr val="050505"/>
                </a:solidFill>
                <a:latin typeface="Trebuchet MS"/>
                <a:ea typeface="Trebuchet MS"/>
                <a:cs typeface="Trebuchet MS"/>
                <a:sym typeface="Trebuchet MS"/>
              </a:rPr>
              <a:t> with the help of environmental and environmental monitoring sensors.</a:t>
            </a:r>
            <a:endParaRPr sz="2700" u="sng">
              <a:solidFill>
                <a:srgbClr val="050505"/>
              </a:solidFill>
              <a:latin typeface="Trebuchet MS"/>
              <a:ea typeface="Trebuchet MS"/>
              <a:cs typeface="Trebuchet MS"/>
              <a:sym typeface="Trebuchet MS"/>
            </a:endParaRPr>
          </a:p>
        </p:txBody>
      </p:sp>
      <p:pic>
        <p:nvPicPr>
          <p:cNvPr id="371" name="Google Shape;371;gf9f5dec036_0_53"/>
          <p:cNvPicPr preferRelativeResize="0"/>
          <p:nvPr/>
        </p:nvPicPr>
        <p:blipFill>
          <a:blip r:embed="rId3">
            <a:alphaModFix/>
          </a:blip>
          <a:stretch>
            <a:fillRect/>
          </a:stretch>
        </p:blipFill>
        <p:spPr>
          <a:xfrm>
            <a:off x="677325" y="1965488"/>
            <a:ext cx="5294394" cy="4014226"/>
          </a:xfrm>
          <a:prstGeom prst="rect">
            <a:avLst/>
          </a:prstGeom>
          <a:noFill/>
          <a:ln>
            <a:noFill/>
          </a:ln>
        </p:spPr>
      </p:pic>
      <p:sp>
        <p:nvSpPr>
          <p:cNvPr id="372" name="Google Shape;372;gf9f5dec036_0_53"/>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it-IT" sz="2400">
                <a:solidFill>
                  <a:srgbClr val="338903"/>
                </a:solidFill>
              </a:rPr>
              <a:t>Model presentation:</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f9f5dec036_0_65"/>
          <p:cNvSpPr txBox="1"/>
          <p:nvPr>
            <p:ph type="title"/>
          </p:nvPr>
        </p:nvSpPr>
        <p:spPr>
          <a:xfrm>
            <a:off x="677325" y="540525"/>
            <a:ext cx="10430400" cy="673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b="1" lang="it-IT" sz="4044">
                <a:solidFill>
                  <a:srgbClr val="338903"/>
                </a:solidFill>
                <a:latin typeface="Arial"/>
                <a:ea typeface="Arial"/>
                <a:cs typeface="Arial"/>
                <a:sym typeface="Arial"/>
              </a:rPr>
              <a:t>Case study / Jellyfishbot (IADYS - France)</a:t>
            </a:r>
            <a:endParaRPr sz="4044"/>
          </a:p>
        </p:txBody>
      </p:sp>
      <p:sp>
        <p:nvSpPr>
          <p:cNvPr id="378" name="Google Shape;378;gf9f5dec036_0_65"/>
          <p:cNvSpPr txBox="1"/>
          <p:nvPr/>
        </p:nvSpPr>
        <p:spPr>
          <a:xfrm>
            <a:off x="892875" y="2077275"/>
            <a:ext cx="3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Trebuchet MS"/>
              <a:ea typeface="Trebuchet MS"/>
              <a:cs typeface="Trebuchet MS"/>
              <a:sym typeface="Trebuchet MS"/>
            </a:endParaRPr>
          </a:p>
        </p:txBody>
      </p:sp>
      <p:sp>
        <p:nvSpPr>
          <p:cNvPr id="379" name="Google Shape;379;gf9f5dec036_0_65"/>
          <p:cNvSpPr txBox="1"/>
          <p:nvPr/>
        </p:nvSpPr>
        <p:spPr>
          <a:xfrm>
            <a:off x="6855875" y="1661525"/>
            <a:ext cx="41859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it-IT" sz="1800">
                <a:solidFill>
                  <a:schemeClr val="dk1"/>
                </a:solidFill>
                <a:latin typeface="Trebuchet MS"/>
                <a:ea typeface="Trebuchet MS"/>
                <a:cs typeface="Trebuchet MS"/>
                <a:sym typeface="Trebuchet MS"/>
              </a:rPr>
              <a:t>T</a:t>
            </a:r>
            <a:r>
              <a:rPr lang="it-IT" sz="1800">
                <a:solidFill>
                  <a:schemeClr val="dk1"/>
                </a:solidFill>
                <a:latin typeface="Trebuchet MS"/>
                <a:ea typeface="Trebuchet MS"/>
                <a:cs typeface="Trebuchet MS"/>
                <a:sym typeface="Trebuchet MS"/>
              </a:rPr>
              <a:t>he first version of the small drone is remotely controlled with a</a:t>
            </a:r>
            <a:r>
              <a:rPr b="1" lang="it-IT" sz="1800">
                <a:solidFill>
                  <a:schemeClr val="dk1"/>
                </a:solidFill>
                <a:latin typeface="Trebuchet MS"/>
                <a:ea typeface="Trebuchet MS"/>
                <a:cs typeface="Trebuchet MS"/>
                <a:sym typeface="Trebuchet MS"/>
              </a:rPr>
              <a:t> joystick </a:t>
            </a:r>
            <a:r>
              <a:rPr lang="it-IT" sz="1800">
                <a:solidFill>
                  <a:schemeClr val="dk1"/>
                </a:solidFill>
                <a:latin typeface="Trebuchet MS"/>
                <a:ea typeface="Trebuchet MS"/>
                <a:cs typeface="Trebuchet MS"/>
                <a:sym typeface="Trebuchet MS"/>
              </a:rPr>
              <a:t>and it is battery-run.</a:t>
            </a:r>
            <a:endParaRPr sz="18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8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it-IT" sz="1800" u="sng">
                <a:solidFill>
                  <a:schemeClr val="dk1"/>
                </a:solidFill>
                <a:latin typeface="Trebuchet MS"/>
                <a:ea typeface="Trebuchet MS"/>
                <a:cs typeface="Trebuchet MS"/>
                <a:sym typeface="Trebuchet MS"/>
              </a:rPr>
              <a:t>Its</a:t>
            </a:r>
            <a:r>
              <a:rPr b="1" lang="it-IT" sz="1800" u="sng">
                <a:solidFill>
                  <a:schemeClr val="dk1"/>
                </a:solidFill>
                <a:latin typeface="Trebuchet MS"/>
                <a:ea typeface="Trebuchet MS"/>
                <a:cs typeface="Trebuchet MS"/>
                <a:sym typeface="Trebuchet MS"/>
              </a:rPr>
              <a:t> small size (700 x700 x 500 mm)</a:t>
            </a:r>
            <a:r>
              <a:rPr lang="it-IT" sz="1800" u="sng">
                <a:solidFill>
                  <a:schemeClr val="dk1"/>
                </a:solidFill>
                <a:latin typeface="Trebuchet MS"/>
                <a:ea typeface="Trebuchet MS"/>
                <a:cs typeface="Trebuchet MS"/>
                <a:sym typeface="Trebuchet MS"/>
              </a:rPr>
              <a:t> allows it to weave its way everywhere and to easily reach waste carried by the wind and currents into nooks and crannies and saturated zones.</a:t>
            </a:r>
            <a:r>
              <a:rPr lang="it-IT" sz="1800">
                <a:solidFill>
                  <a:schemeClr val="dk1"/>
                </a:solidFill>
                <a:latin typeface="Trebuchet MS"/>
                <a:ea typeface="Trebuchet MS"/>
                <a:cs typeface="Trebuchet MS"/>
                <a:sym typeface="Trebuchet MS"/>
              </a:rPr>
              <a:t> </a:t>
            </a:r>
            <a:endParaRPr sz="18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it-IT" sz="1800">
                <a:solidFill>
                  <a:schemeClr val="dk1"/>
                </a:solidFill>
                <a:latin typeface="Trebuchet MS"/>
                <a:ea typeface="Trebuchet MS"/>
                <a:cs typeface="Trebuchet MS"/>
                <a:sym typeface="Trebuchet MS"/>
              </a:rPr>
              <a:t>To do this, the mini-catamaran made of </a:t>
            </a:r>
            <a:r>
              <a:rPr b="1" lang="it-IT" sz="1800">
                <a:solidFill>
                  <a:schemeClr val="dk1"/>
                </a:solidFill>
                <a:latin typeface="Trebuchet MS"/>
                <a:ea typeface="Trebuchet MS"/>
                <a:cs typeface="Trebuchet MS"/>
                <a:sym typeface="Trebuchet MS"/>
              </a:rPr>
              <a:t>aluminium</a:t>
            </a:r>
            <a:r>
              <a:rPr lang="it-IT" sz="1800">
                <a:solidFill>
                  <a:schemeClr val="dk1"/>
                </a:solidFill>
                <a:latin typeface="Trebuchet MS"/>
                <a:ea typeface="Trebuchet MS"/>
                <a:cs typeface="Trebuchet MS"/>
                <a:sym typeface="Trebuchet MS"/>
              </a:rPr>
              <a:t> and </a:t>
            </a:r>
            <a:r>
              <a:rPr b="1" lang="it-IT" sz="1800">
                <a:solidFill>
                  <a:schemeClr val="dk1"/>
                </a:solidFill>
                <a:latin typeface="Trebuchet MS"/>
                <a:ea typeface="Trebuchet MS"/>
                <a:cs typeface="Trebuchet MS"/>
                <a:sym typeface="Trebuchet MS"/>
              </a:rPr>
              <a:t>plastic</a:t>
            </a:r>
            <a:r>
              <a:rPr lang="it-IT" sz="1800">
                <a:solidFill>
                  <a:schemeClr val="dk1"/>
                </a:solidFill>
                <a:latin typeface="Trebuchet MS"/>
                <a:ea typeface="Trebuchet MS"/>
                <a:cs typeface="Trebuchet MS"/>
                <a:sym typeface="Trebuchet MS"/>
              </a:rPr>
              <a:t> floats is fitted with a net at the stern capable of </a:t>
            </a:r>
            <a:r>
              <a:rPr b="1" lang="it-IT" sz="1800">
                <a:solidFill>
                  <a:schemeClr val="dk1"/>
                </a:solidFill>
                <a:latin typeface="Trebuchet MS"/>
                <a:ea typeface="Trebuchet MS"/>
                <a:cs typeface="Trebuchet MS"/>
                <a:sym typeface="Trebuchet MS"/>
              </a:rPr>
              <a:t>collecting 80 litres of floating waste and 30 litres</a:t>
            </a:r>
            <a:r>
              <a:rPr lang="it-IT" sz="1800">
                <a:solidFill>
                  <a:schemeClr val="dk1"/>
                </a:solidFill>
                <a:latin typeface="Trebuchet MS"/>
                <a:ea typeface="Trebuchet MS"/>
                <a:cs typeface="Trebuchet MS"/>
                <a:sym typeface="Trebuchet MS"/>
              </a:rPr>
              <a:t> </a:t>
            </a:r>
            <a:r>
              <a:rPr b="1" lang="it-IT" sz="1800">
                <a:solidFill>
                  <a:schemeClr val="dk1"/>
                </a:solidFill>
                <a:latin typeface="Trebuchet MS"/>
                <a:ea typeface="Trebuchet MS"/>
                <a:cs typeface="Trebuchet MS"/>
                <a:sym typeface="Trebuchet MS"/>
              </a:rPr>
              <a:t>of hydrocarbons during each sortie</a:t>
            </a:r>
            <a:r>
              <a:rPr lang="it-IT" sz="1800">
                <a:solidFill>
                  <a:schemeClr val="dk1"/>
                </a:solidFill>
                <a:latin typeface="Trebuchet MS"/>
                <a:ea typeface="Trebuchet MS"/>
                <a:cs typeface="Trebuchet MS"/>
                <a:sym typeface="Trebuchet MS"/>
              </a:rPr>
              <a:t>. </a:t>
            </a:r>
            <a:endParaRPr sz="2700" u="sng">
              <a:solidFill>
                <a:schemeClr val="dk1"/>
              </a:solidFill>
              <a:latin typeface="Trebuchet MS"/>
              <a:ea typeface="Trebuchet MS"/>
              <a:cs typeface="Trebuchet MS"/>
              <a:sym typeface="Trebuchet MS"/>
            </a:endParaRPr>
          </a:p>
        </p:txBody>
      </p:sp>
      <p:pic>
        <p:nvPicPr>
          <p:cNvPr id="380" name="Google Shape;380;gf9f5dec036_0_65"/>
          <p:cNvPicPr preferRelativeResize="0"/>
          <p:nvPr/>
        </p:nvPicPr>
        <p:blipFill rotWithShape="1">
          <a:blip r:embed="rId3">
            <a:alphaModFix/>
          </a:blip>
          <a:srcRect b="0" l="0" r="0" t="0"/>
          <a:stretch/>
        </p:blipFill>
        <p:spPr>
          <a:xfrm>
            <a:off x="1246500" y="1965500"/>
            <a:ext cx="4813700" cy="4429176"/>
          </a:xfrm>
          <a:prstGeom prst="rect">
            <a:avLst/>
          </a:prstGeom>
          <a:noFill/>
          <a:ln>
            <a:noFill/>
          </a:ln>
        </p:spPr>
      </p:pic>
      <p:sp>
        <p:nvSpPr>
          <p:cNvPr id="381" name="Google Shape;381;gf9f5dec036_0_65"/>
          <p:cNvSpPr txBox="1"/>
          <p:nvPr/>
        </p:nvSpPr>
        <p:spPr>
          <a:xfrm>
            <a:off x="677325" y="1411400"/>
            <a:ext cx="25488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338903"/>
                </a:solidFill>
                <a:latin typeface="Arial"/>
                <a:ea typeface="Arial"/>
                <a:cs typeface="Arial"/>
                <a:sym typeface="Arial"/>
              </a:rPr>
              <a:t>Technolog</a:t>
            </a:r>
            <a:r>
              <a:rPr b="1" lang="it-IT" sz="2400">
                <a:solidFill>
                  <a:srgbClr val="338903"/>
                </a:solidFill>
              </a:rPr>
              <a:t>ies</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f9f5dec036_0_88"/>
          <p:cNvSpPr txBox="1"/>
          <p:nvPr>
            <p:ph type="title"/>
          </p:nvPr>
        </p:nvSpPr>
        <p:spPr>
          <a:xfrm>
            <a:off x="677325" y="540525"/>
            <a:ext cx="9878100" cy="673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b="1" lang="it-IT" sz="4044">
                <a:solidFill>
                  <a:srgbClr val="338903"/>
                </a:solidFill>
                <a:latin typeface="Arial"/>
                <a:ea typeface="Arial"/>
                <a:cs typeface="Arial"/>
                <a:sym typeface="Arial"/>
              </a:rPr>
              <a:t>Case study / Jellyfishbot (IADYS - France)</a:t>
            </a:r>
            <a:endParaRPr sz="4044"/>
          </a:p>
        </p:txBody>
      </p:sp>
      <p:pic>
        <p:nvPicPr>
          <p:cNvPr descr="Subscribe to our YouTube channel for free here: &#10;https://sc.mp/subscribe-youtube&#10;&#10;Jellyfishbot, a sea-cleaning robot, helps collect marine waste. The remote-controlled device invented by a French company can pick up rubbish from narrow spaces where trash tends to accumulate but remains inaccessible for cleaners with nets.&#10;&#10;Support us:&#10;https://subscribe.scmp.com&#10;&#10;Follow us on:&#10;Website:  https://www.scmp.com&#10;Facebook:  https://facebook.com/scmp&#10;Twitter:  https://twitter.com/scmpnews&#10;Instagram:  https://instagram.com/scmpnews&#10;Linkedin:  https://www.linkedin.com/company/south-china-morning-post/&#10;&#10;#scmp #Technology" id="387" name="Google Shape;387;gf9f5dec036_0_88" title="Jellyfishbot, the robot that collects trash from the sea">
            <a:hlinkClick r:id="rId3"/>
          </p:cNvPr>
          <p:cNvPicPr preferRelativeResize="0"/>
          <p:nvPr/>
        </p:nvPicPr>
        <p:blipFill>
          <a:blip r:embed="rId4">
            <a:alphaModFix/>
          </a:blip>
          <a:stretch>
            <a:fillRect/>
          </a:stretch>
        </p:blipFill>
        <p:spPr>
          <a:xfrm>
            <a:off x="3810000" y="19630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f9f5dec036_0_18"/>
          <p:cNvSpPr txBox="1"/>
          <p:nvPr>
            <p:ph type="title"/>
          </p:nvPr>
        </p:nvSpPr>
        <p:spPr>
          <a:xfrm>
            <a:off x="677325" y="540525"/>
            <a:ext cx="10660500" cy="67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SzPts val="990"/>
              <a:buNone/>
            </a:pPr>
            <a:r>
              <a:rPr b="1" lang="it-IT" sz="3640">
                <a:solidFill>
                  <a:srgbClr val="338903"/>
                </a:solidFill>
                <a:latin typeface="Arial"/>
                <a:ea typeface="Arial"/>
                <a:cs typeface="Arial"/>
                <a:sym typeface="Arial"/>
              </a:rPr>
              <a:t>Case study / Roboat (MIT, City of Amsterdam)</a:t>
            </a:r>
            <a:endParaRPr sz="3640"/>
          </a:p>
        </p:txBody>
      </p:sp>
      <p:sp>
        <p:nvSpPr>
          <p:cNvPr id="393" name="Google Shape;393;gf9f5dec036_0_18"/>
          <p:cNvSpPr txBox="1"/>
          <p:nvPr/>
        </p:nvSpPr>
        <p:spPr>
          <a:xfrm>
            <a:off x="677325" y="3089650"/>
            <a:ext cx="434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latin typeface="Trebuchet MS"/>
              <a:ea typeface="Trebuchet MS"/>
              <a:cs typeface="Trebuchet MS"/>
              <a:sym typeface="Trebuchet MS"/>
            </a:endParaRPr>
          </a:p>
        </p:txBody>
      </p:sp>
      <p:sp>
        <p:nvSpPr>
          <p:cNvPr id="394" name="Google Shape;394;gf9f5dec036_0_18"/>
          <p:cNvSpPr txBox="1"/>
          <p:nvPr/>
        </p:nvSpPr>
        <p:spPr>
          <a:xfrm>
            <a:off x="751425" y="4570225"/>
            <a:ext cx="4345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800" u="none" cap="none" strike="noStrike">
              <a:solidFill>
                <a:srgbClr val="000000"/>
              </a:solidFill>
              <a:latin typeface="Trebuchet MS"/>
              <a:ea typeface="Trebuchet MS"/>
              <a:cs typeface="Trebuchet MS"/>
              <a:sym typeface="Trebuchet MS"/>
            </a:endParaRPr>
          </a:p>
        </p:txBody>
      </p:sp>
      <p:pic>
        <p:nvPicPr>
          <p:cNvPr id="395" name="Google Shape;395;gf9f5dec036_0_18"/>
          <p:cNvPicPr preferRelativeResize="0"/>
          <p:nvPr/>
        </p:nvPicPr>
        <p:blipFill rotWithShape="1">
          <a:blip r:embed="rId3">
            <a:alphaModFix/>
          </a:blip>
          <a:srcRect b="0" l="0" r="0" t="0"/>
          <a:stretch/>
        </p:blipFill>
        <p:spPr>
          <a:xfrm>
            <a:off x="820100" y="2163175"/>
            <a:ext cx="5013900" cy="3176476"/>
          </a:xfrm>
          <a:prstGeom prst="rect">
            <a:avLst/>
          </a:prstGeom>
          <a:noFill/>
          <a:ln>
            <a:noFill/>
          </a:ln>
        </p:spPr>
      </p:pic>
      <p:sp>
        <p:nvSpPr>
          <p:cNvPr id="396" name="Google Shape;396;gf9f5dec036_0_18"/>
          <p:cNvSpPr txBox="1"/>
          <p:nvPr/>
        </p:nvSpPr>
        <p:spPr>
          <a:xfrm>
            <a:off x="6509750" y="2273763"/>
            <a:ext cx="39144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1"/>
                </a:solidFill>
                <a:latin typeface="Trebuchet MS"/>
                <a:ea typeface="Trebuchet MS"/>
                <a:cs typeface="Trebuchet MS"/>
                <a:sym typeface="Trebuchet MS"/>
              </a:rPr>
              <a:t>This </a:t>
            </a:r>
            <a:r>
              <a:rPr b="1" lang="it-IT" sz="1800">
                <a:solidFill>
                  <a:schemeClr val="dk1"/>
                </a:solidFill>
                <a:latin typeface="Trebuchet MS"/>
                <a:ea typeface="Trebuchet MS"/>
                <a:cs typeface="Trebuchet MS"/>
                <a:sym typeface="Trebuchet MS"/>
              </a:rPr>
              <a:t>project</a:t>
            </a:r>
            <a:r>
              <a:rPr lang="it-IT" sz="1800">
                <a:solidFill>
                  <a:schemeClr val="dk1"/>
                </a:solidFill>
                <a:latin typeface="Trebuchet MS"/>
                <a:ea typeface="Trebuchet MS"/>
                <a:cs typeface="Trebuchet MS"/>
                <a:sym typeface="Trebuchet MS"/>
              </a:rPr>
              <a:t> imagine a bunch of boats autonomous for the transport of </a:t>
            </a:r>
            <a:r>
              <a:rPr b="1" lang="it-IT" sz="1800">
                <a:solidFill>
                  <a:schemeClr val="dk1"/>
                </a:solidFill>
                <a:latin typeface="Trebuchet MS"/>
                <a:ea typeface="Trebuchet MS"/>
                <a:cs typeface="Trebuchet MS"/>
                <a:sym typeface="Trebuchet MS"/>
              </a:rPr>
              <a:t>goods</a:t>
            </a:r>
            <a:r>
              <a:rPr lang="it-IT" sz="1800">
                <a:solidFill>
                  <a:schemeClr val="dk1"/>
                </a:solidFill>
                <a:latin typeface="Trebuchet MS"/>
                <a:ea typeface="Trebuchet MS"/>
                <a:cs typeface="Trebuchet MS"/>
                <a:sym typeface="Trebuchet MS"/>
              </a:rPr>
              <a:t> and </a:t>
            </a:r>
            <a:r>
              <a:rPr b="1" lang="it-IT" sz="1800">
                <a:solidFill>
                  <a:schemeClr val="dk1"/>
                </a:solidFill>
                <a:latin typeface="Trebuchet MS"/>
                <a:ea typeface="Trebuchet MS"/>
                <a:cs typeface="Trebuchet MS"/>
                <a:sym typeface="Trebuchet MS"/>
              </a:rPr>
              <a:t>people.</a:t>
            </a:r>
            <a:endParaRPr b="1" sz="18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18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it-IT" sz="1800">
                <a:solidFill>
                  <a:schemeClr val="dk1"/>
                </a:solidFill>
                <a:latin typeface="Trebuchet MS"/>
                <a:ea typeface="Trebuchet MS"/>
                <a:cs typeface="Trebuchet MS"/>
                <a:sym typeface="Trebuchet MS"/>
              </a:rPr>
              <a:t>The bunch </a:t>
            </a:r>
            <a:r>
              <a:rPr lang="it-IT" sz="1800">
                <a:solidFill>
                  <a:schemeClr val="dk1"/>
                </a:solidFill>
                <a:latin typeface="Trebuchet MS"/>
                <a:ea typeface="Trebuchet MS"/>
                <a:cs typeface="Trebuchet MS"/>
                <a:sym typeface="Trebuchet MS"/>
              </a:rPr>
              <a:t>can also </a:t>
            </a:r>
            <a:r>
              <a:rPr lang="it-IT" sz="1800">
                <a:solidFill>
                  <a:schemeClr val="dk1"/>
                </a:solidFill>
                <a:latin typeface="Trebuchet MS"/>
                <a:ea typeface="Trebuchet MS"/>
                <a:cs typeface="Trebuchet MS"/>
                <a:sym typeface="Trebuchet MS"/>
              </a:rPr>
              <a:t>cooperate to produce</a:t>
            </a:r>
            <a:r>
              <a:rPr lang="it-IT" sz="1800">
                <a:solidFill>
                  <a:schemeClr val="dk1"/>
                </a:solidFill>
                <a:latin typeface="Trebuchet MS"/>
                <a:ea typeface="Trebuchet MS"/>
                <a:cs typeface="Trebuchet MS"/>
                <a:sym typeface="Trebuchet MS"/>
              </a:rPr>
              <a:t> temporary </a:t>
            </a:r>
            <a:r>
              <a:rPr b="1" lang="it-IT" sz="1800">
                <a:solidFill>
                  <a:schemeClr val="dk1"/>
                </a:solidFill>
                <a:latin typeface="Trebuchet MS"/>
                <a:ea typeface="Trebuchet MS"/>
                <a:cs typeface="Trebuchet MS"/>
                <a:sym typeface="Trebuchet MS"/>
              </a:rPr>
              <a:t>floating infrastructure</a:t>
            </a:r>
            <a:r>
              <a:rPr lang="it-IT" sz="1800">
                <a:solidFill>
                  <a:schemeClr val="dk1"/>
                </a:solidFill>
                <a:latin typeface="Trebuchet MS"/>
                <a:ea typeface="Trebuchet MS"/>
                <a:cs typeface="Trebuchet MS"/>
                <a:sym typeface="Trebuchet MS"/>
              </a:rPr>
              <a:t>, like bridges or stages that can be assembled or disassembled in a few hours.</a:t>
            </a:r>
            <a:endParaRPr sz="1800">
              <a:latin typeface="Trebuchet MS"/>
              <a:ea typeface="Trebuchet MS"/>
              <a:cs typeface="Trebuchet MS"/>
              <a:sym typeface="Trebuchet MS"/>
            </a:endParaRPr>
          </a:p>
        </p:txBody>
      </p:sp>
      <p:sp>
        <p:nvSpPr>
          <p:cNvPr id="397" name="Google Shape;397;gf9f5dec036_0_18"/>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it-IT" sz="2400">
                <a:solidFill>
                  <a:srgbClr val="338903"/>
                </a:solidFill>
              </a:rPr>
              <a:t>Model presentation:</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f9f5dec036_0_29"/>
          <p:cNvSpPr txBox="1"/>
          <p:nvPr>
            <p:ph type="title"/>
          </p:nvPr>
        </p:nvSpPr>
        <p:spPr>
          <a:xfrm>
            <a:off x="677325" y="540525"/>
            <a:ext cx="103383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Roboat (MIT, City of Amsterdam)</a:t>
            </a:r>
            <a:endParaRPr/>
          </a:p>
        </p:txBody>
      </p:sp>
      <p:sp>
        <p:nvSpPr>
          <p:cNvPr id="403" name="Google Shape;403;gf9f5dec036_0_29"/>
          <p:cNvSpPr txBox="1"/>
          <p:nvPr/>
        </p:nvSpPr>
        <p:spPr>
          <a:xfrm>
            <a:off x="6119175" y="2163175"/>
            <a:ext cx="43455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600"/>
              <a:buFont typeface="Arial"/>
              <a:buNone/>
            </a:pPr>
            <a:r>
              <a:rPr lang="it-IT" sz="1800">
                <a:solidFill>
                  <a:schemeClr val="dk1"/>
                </a:solidFill>
                <a:latin typeface="Trebuchet MS"/>
                <a:ea typeface="Trebuchet MS"/>
                <a:cs typeface="Trebuchet MS"/>
                <a:sym typeface="Trebuchet MS"/>
              </a:rPr>
              <a:t>With the use of new </a:t>
            </a:r>
            <a:r>
              <a:rPr b="1" lang="it-IT" sz="1800">
                <a:solidFill>
                  <a:schemeClr val="dk1"/>
                </a:solidFill>
                <a:latin typeface="Trebuchet MS"/>
                <a:ea typeface="Trebuchet MS"/>
                <a:cs typeface="Trebuchet MS"/>
                <a:sym typeface="Trebuchet MS"/>
              </a:rPr>
              <a:t>environmental sensors i</a:t>
            </a:r>
            <a:r>
              <a:rPr lang="it-IT" sz="1800">
                <a:solidFill>
                  <a:schemeClr val="dk1"/>
                </a:solidFill>
                <a:latin typeface="Trebuchet MS"/>
                <a:ea typeface="Trebuchet MS"/>
                <a:cs typeface="Trebuchet MS"/>
                <a:sym typeface="Trebuchet MS"/>
              </a:rPr>
              <a:t>n addition, the modular “</a:t>
            </a:r>
            <a:r>
              <a:rPr b="1" lang="it-IT" sz="1800">
                <a:solidFill>
                  <a:schemeClr val="dk1"/>
                </a:solidFill>
                <a:latin typeface="Trebuchet MS"/>
                <a:ea typeface="Trebuchet MS"/>
                <a:cs typeface="Trebuchet MS"/>
                <a:sym typeface="Trebuchet MS"/>
              </a:rPr>
              <a:t>robot boats</a:t>
            </a:r>
            <a:r>
              <a:rPr lang="it-IT" sz="1800">
                <a:solidFill>
                  <a:schemeClr val="dk1"/>
                </a:solidFill>
                <a:latin typeface="Trebuchet MS"/>
                <a:ea typeface="Trebuchet MS"/>
                <a:cs typeface="Trebuchet MS"/>
                <a:sym typeface="Trebuchet MS"/>
              </a:rPr>
              <a:t>” </a:t>
            </a:r>
            <a:r>
              <a:rPr lang="it-IT" sz="1800" u="sng">
                <a:solidFill>
                  <a:schemeClr val="dk1"/>
                </a:solidFill>
                <a:latin typeface="Trebuchet MS"/>
                <a:ea typeface="Trebuchet MS"/>
                <a:cs typeface="Trebuchet MS"/>
                <a:sym typeface="Trebuchet MS"/>
              </a:rPr>
              <a:t>are able to carry out checks in the waters of cities and ensure their cleanliness and supply information on urban health and citizens themselves</a:t>
            </a:r>
            <a:r>
              <a:rPr lang="it-IT" sz="1800">
                <a:solidFill>
                  <a:schemeClr val="dk1"/>
                </a:solidFill>
                <a:latin typeface="Trebuchet MS"/>
                <a:ea typeface="Trebuchet MS"/>
                <a:cs typeface="Trebuchet MS"/>
                <a:sym typeface="Trebuchet MS"/>
              </a:rPr>
              <a:t>.</a:t>
            </a:r>
            <a:endParaRPr sz="18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500"/>
              <a:buFont typeface="Arial"/>
              <a:buNone/>
            </a:pPr>
            <a:r>
              <a:rPr lang="it-IT" sz="1800">
                <a:solidFill>
                  <a:srgbClr val="050505"/>
                </a:solidFill>
                <a:latin typeface="Trebuchet MS"/>
                <a:ea typeface="Trebuchet MS"/>
                <a:cs typeface="Trebuchet MS"/>
                <a:sym typeface="Trebuchet MS"/>
              </a:rPr>
              <a:t>The first prototypes of autonomous boats are expected to be tested in Amsterdam in 2017. The project’s initial phase will last for five years. </a:t>
            </a:r>
            <a:endParaRPr sz="1800">
              <a:solidFill>
                <a:srgbClr val="050505"/>
              </a:solidFill>
              <a:latin typeface="Trebuchet MS"/>
              <a:ea typeface="Trebuchet MS"/>
              <a:cs typeface="Trebuchet MS"/>
              <a:sym typeface="Trebuchet MS"/>
            </a:endParaRPr>
          </a:p>
          <a:p>
            <a:pPr indent="0" lvl="0" marL="0" rtl="0" algn="l">
              <a:spcBef>
                <a:spcPts val="0"/>
              </a:spcBef>
              <a:spcAft>
                <a:spcPts val="0"/>
              </a:spcAft>
              <a:buClr>
                <a:schemeClr val="dk1"/>
              </a:buClr>
              <a:buSzPts val="1500"/>
              <a:buFont typeface="Arial"/>
              <a:buNone/>
            </a:pPr>
            <a:r>
              <a:rPr lang="it-IT" sz="1800">
                <a:solidFill>
                  <a:srgbClr val="050505"/>
                </a:solidFill>
                <a:latin typeface="Trebuchet MS"/>
                <a:ea typeface="Trebuchet MS"/>
                <a:cs typeface="Trebuchet MS"/>
                <a:sym typeface="Trebuchet MS"/>
              </a:rPr>
              <a:t>The max speed that the self driving boat can reach is </a:t>
            </a:r>
            <a:r>
              <a:rPr b="1" lang="it-IT" sz="1800">
                <a:solidFill>
                  <a:srgbClr val="050505"/>
                </a:solidFill>
                <a:latin typeface="Trebuchet MS"/>
                <a:ea typeface="Trebuchet MS"/>
                <a:cs typeface="Trebuchet MS"/>
                <a:sym typeface="Trebuchet MS"/>
              </a:rPr>
              <a:t>12km/h</a:t>
            </a:r>
            <a:r>
              <a:rPr lang="it-IT" sz="1800">
                <a:solidFill>
                  <a:srgbClr val="050505"/>
                </a:solidFill>
                <a:latin typeface="Trebuchet MS"/>
                <a:ea typeface="Trebuchet MS"/>
                <a:cs typeface="Trebuchet MS"/>
                <a:sym typeface="Trebuchet MS"/>
              </a:rPr>
              <a:t> and the range is about </a:t>
            </a:r>
            <a:r>
              <a:rPr b="1" lang="it-IT" sz="1800">
                <a:solidFill>
                  <a:srgbClr val="050505"/>
                </a:solidFill>
                <a:latin typeface="Trebuchet MS"/>
                <a:ea typeface="Trebuchet MS"/>
                <a:cs typeface="Trebuchet MS"/>
                <a:sym typeface="Trebuchet MS"/>
              </a:rPr>
              <a:t>75 km</a:t>
            </a:r>
            <a:r>
              <a:rPr lang="it-IT" sz="1800">
                <a:solidFill>
                  <a:srgbClr val="050505"/>
                </a:solidFill>
                <a:latin typeface="Trebuchet MS"/>
                <a:ea typeface="Trebuchet MS"/>
                <a:cs typeface="Trebuchet MS"/>
                <a:sym typeface="Trebuchet MS"/>
              </a:rPr>
              <a:t>.</a:t>
            </a:r>
            <a:endParaRPr sz="1800">
              <a:solidFill>
                <a:srgbClr val="050505"/>
              </a:solidFill>
              <a:latin typeface="Trebuchet MS"/>
              <a:ea typeface="Trebuchet MS"/>
              <a:cs typeface="Trebuchet MS"/>
              <a:sym typeface="Trebuchet MS"/>
            </a:endParaRPr>
          </a:p>
        </p:txBody>
      </p:sp>
      <p:sp>
        <p:nvSpPr>
          <p:cNvPr id="404" name="Google Shape;404;gf9f5dec036_0_29"/>
          <p:cNvSpPr txBox="1"/>
          <p:nvPr/>
        </p:nvSpPr>
        <p:spPr>
          <a:xfrm>
            <a:off x="751425" y="4570225"/>
            <a:ext cx="4345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800" u="none" cap="none" strike="noStrike">
              <a:solidFill>
                <a:srgbClr val="000000"/>
              </a:solidFill>
              <a:latin typeface="Trebuchet MS"/>
              <a:ea typeface="Trebuchet MS"/>
              <a:cs typeface="Trebuchet MS"/>
              <a:sym typeface="Trebuchet MS"/>
            </a:endParaRPr>
          </a:p>
        </p:txBody>
      </p:sp>
      <p:sp>
        <p:nvSpPr>
          <p:cNvPr id="405" name="Google Shape;405;gf9f5dec036_0_29"/>
          <p:cNvSpPr txBox="1"/>
          <p:nvPr/>
        </p:nvSpPr>
        <p:spPr>
          <a:xfrm>
            <a:off x="892875" y="2077275"/>
            <a:ext cx="3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Trebuchet MS"/>
              <a:ea typeface="Trebuchet MS"/>
              <a:cs typeface="Trebuchet MS"/>
              <a:sym typeface="Trebuchet MS"/>
            </a:endParaRPr>
          </a:p>
        </p:txBody>
      </p:sp>
      <p:pic>
        <p:nvPicPr>
          <p:cNvPr id="406" name="Google Shape;406;gf9f5dec036_0_29"/>
          <p:cNvPicPr preferRelativeResize="0"/>
          <p:nvPr/>
        </p:nvPicPr>
        <p:blipFill rotWithShape="1">
          <a:blip r:embed="rId3">
            <a:alphaModFix/>
          </a:blip>
          <a:srcRect b="0" l="0" r="0" t="0"/>
          <a:stretch/>
        </p:blipFill>
        <p:spPr>
          <a:xfrm>
            <a:off x="677325" y="2335550"/>
            <a:ext cx="5164080" cy="3441849"/>
          </a:xfrm>
          <a:prstGeom prst="rect">
            <a:avLst/>
          </a:prstGeom>
          <a:noFill/>
          <a:ln>
            <a:noFill/>
          </a:ln>
        </p:spPr>
      </p:pic>
      <p:sp>
        <p:nvSpPr>
          <p:cNvPr id="407" name="Google Shape;407;gf9f5dec036_0_29"/>
          <p:cNvSpPr txBox="1"/>
          <p:nvPr/>
        </p:nvSpPr>
        <p:spPr>
          <a:xfrm>
            <a:off x="677325" y="1411400"/>
            <a:ext cx="25488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338903"/>
                </a:solidFill>
                <a:latin typeface="Arial"/>
                <a:ea typeface="Arial"/>
                <a:cs typeface="Arial"/>
                <a:sym typeface="Arial"/>
              </a:rPr>
              <a:t>Technolog</a:t>
            </a:r>
            <a:r>
              <a:rPr b="1" lang="it-IT" sz="2400">
                <a:solidFill>
                  <a:srgbClr val="338903"/>
                </a:solidFill>
              </a:rPr>
              <a:t>ies</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f9f5dec036_0_43"/>
          <p:cNvSpPr txBox="1"/>
          <p:nvPr>
            <p:ph type="title"/>
          </p:nvPr>
        </p:nvSpPr>
        <p:spPr>
          <a:xfrm>
            <a:off x="677325" y="540525"/>
            <a:ext cx="9477300" cy="673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Roboat (MIT, City of Amsterdam)</a:t>
            </a:r>
            <a:endParaRPr/>
          </a:p>
        </p:txBody>
      </p:sp>
      <p:sp>
        <p:nvSpPr>
          <p:cNvPr id="413" name="Google Shape;413;gf9f5dec036_0_43"/>
          <p:cNvSpPr txBox="1"/>
          <p:nvPr/>
        </p:nvSpPr>
        <p:spPr>
          <a:xfrm>
            <a:off x="751425" y="4570225"/>
            <a:ext cx="4345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800" u="none" cap="none" strike="noStrike">
              <a:solidFill>
                <a:srgbClr val="000000"/>
              </a:solidFill>
              <a:latin typeface="Trebuchet MS"/>
              <a:ea typeface="Trebuchet MS"/>
              <a:cs typeface="Trebuchet MS"/>
              <a:sym typeface="Trebuchet MS"/>
            </a:endParaRPr>
          </a:p>
        </p:txBody>
      </p:sp>
      <p:sp>
        <p:nvSpPr>
          <p:cNvPr id="414" name="Google Shape;414;gf9f5dec036_0_43"/>
          <p:cNvSpPr txBox="1"/>
          <p:nvPr/>
        </p:nvSpPr>
        <p:spPr>
          <a:xfrm>
            <a:off x="892875" y="2077275"/>
            <a:ext cx="3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Trebuchet MS"/>
              <a:ea typeface="Trebuchet MS"/>
              <a:cs typeface="Trebuchet MS"/>
              <a:sym typeface="Trebuchet MS"/>
            </a:endParaRPr>
          </a:p>
        </p:txBody>
      </p:sp>
      <p:pic>
        <p:nvPicPr>
          <p:cNvPr id="415" name="Google Shape;415;gf9f5dec036_0_43" title="Roboat - Full-scale">
            <a:hlinkClick r:id="rId3"/>
          </p:cNvPr>
          <p:cNvPicPr preferRelativeResize="0"/>
          <p:nvPr/>
        </p:nvPicPr>
        <p:blipFill>
          <a:blip r:embed="rId4">
            <a:alphaModFix/>
          </a:blip>
          <a:stretch>
            <a:fillRect/>
          </a:stretch>
        </p:blipFill>
        <p:spPr>
          <a:xfrm>
            <a:off x="1198850" y="2026750"/>
            <a:ext cx="4572000" cy="3429000"/>
          </a:xfrm>
          <a:prstGeom prst="rect">
            <a:avLst/>
          </a:prstGeom>
          <a:noFill/>
          <a:ln>
            <a:noFill/>
          </a:ln>
        </p:spPr>
      </p:pic>
      <p:sp>
        <p:nvSpPr>
          <p:cNvPr id="416" name="Google Shape;416;gf9f5dec036_0_43"/>
          <p:cNvSpPr txBox="1"/>
          <p:nvPr/>
        </p:nvSpPr>
        <p:spPr>
          <a:xfrm>
            <a:off x="6633750" y="2402200"/>
            <a:ext cx="41859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600"/>
              <a:buFont typeface="Arial"/>
              <a:buNone/>
            </a:pPr>
            <a:r>
              <a:t/>
            </a:r>
            <a:endParaRPr b="1" sz="18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600"/>
              <a:buFont typeface="Arial"/>
              <a:buNone/>
            </a:pPr>
            <a:r>
              <a:rPr lang="it-IT" sz="1800">
                <a:solidFill>
                  <a:schemeClr val="dk1"/>
                </a:solidFill>
                <a:latin typeface="Trebuchet MS"/>
                <a:ea typeface="Trebuchet MS"/>
                <a:cs typeface="Trebuchet MS"/>
                <a:sym typeface="Trebuchet MS"/>
              </a:rPr>
              <a:t>This technology is innovative because makes boats</a:t>
            </a:r>
            <a:endParaRPr sz="18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600"/>
              <a:buFont typeface="Arial"/>
              <a:buNone/>
            </a:pPr>
            <a:r>
              <a:rPr lang="it-IT" sz="1800">
                <a:solidFill>
                  <a:schemeClr val="dk1"/>
                </a:solidFill>
                <a:latin typeface="Trebuchet MS"/>
                <a:ea typeface="Trebuchet MS"/>
                <a:cs typeface="Trebuchet MS"/>
                <a:sym typeface="Trebuchet MS"/>
              </a:rPr>
              <a:t>autonomous in the </a:t>
            </a:r>
            <a:r>
              <a:rPr b="1" lang="it-IT" sz="1800">
                <a:solidFill>
                  <a:schemeClr val="dk1"/>
                </a:solidFill>
                <a:latin typeface="Trebuchet MS"/>
                <a:ea typeface="Trebuchet MS"/>
                <a:cs typeface="Trebuchet MS"/>
                <a:sym typeface="Trebuchet MS"/>
              </a:rPr>
              <a:t>cleaning of the channels</a:t>
            </a:r>
            <a:r>
              <a:rPr lang="it-IT" sz="1800">
                <a:solidFill>
                  <a:schemeClr val="dk1"/>
                </a:solidFill>
                <a:latin typeface="Trebuchet MS"/>
                <a:ea typeface="Trebuchet MS"/>
                <a:cs typeface="Trebuchet MS"/>
                <a:sym typeface="Trebuchet MS"/>
              </a:rPr>
              <a:t> and in the</a:t>
            </a:r>
            <a:endParaRPr sz="18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600"/>
              <a:buFont typeface="Arial"/>
              <a:buNone/>
            </a:pPr>
            <a:r>
              <a:rPr lang="it-IT" sz="1800">
                <a:solidFill>
                  <a:schemeClr val="dk1"/>
                </a:solidFill>
                <a:latin typeface="Trebuchet MS"/>
                <a:ea typeface="Trebuchet MS"/>
                <a:cs typeface="Trebuchet MS"/>
                <a:sym typeface="Trebuchet MS"/>
              </a:rPr>
              <a:t>movement of </a:t>
            </a:r>
            <a:r>
              <a:rPr b="1" lang="it-IT" sz="1800">
                <a:solidFill>
                  <a:schemeClr val="dk1"/>
                </a:solidFill>
                <a:latin typeface="Trebuchet MS"/>
                <a:ea typeface="Trebuchet MS"/>
                <a:cs typeface="Trebuchet MS"/>
                <a:sym typeface="Trebuchet MS"/>
              </a:rPr>
              <a:t>people, goods</a:t>
            </a:r>
            <a:r>
              <a:rPr lang="it-IT" sz="1800">
                <a:solidFill>
                  <a:schemeClr val="dk1"/>
                </a:solidFill>
                <a:latin typeface="Trebuchet MS"/>
                <a:ea typeface="Trebuchet MS"/>
                <a:cs typeface="Trebuchet MS"/>
                <a:sym typeface="Trebuchet MS"/>
              </a:rPr>
              <a:t>, </a:t>
            </a:r>
            <a:r>
              <a:rPr lang="it-IT" sz="1800" u="sng">
                <a:solidFill>
                  <a:schemeClr val="dk1"/>
                </a:solidFill>
                <a:latin typeface="Trebuchet MS"/>
                <a:ea typeface="Trebuchet MS"/>
                <a:cs typeface="Trebuchet MS"/>
                <a:sym typeface="Trebuchet MS"/>
              </a:rPr>
              <a:t>without</a:t>
            </a:r>
            <a:endParaRPr sz="1800" u="sng">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600"/>
              <a:buFont typeface="Arial"/>
              <a:buNone/>
            </a:pPr>
            <a:r>
              <a:rPr lang="it-IT" sz="1800" u="sng">
                <a:solidFill>
                  <a:schemeClr val="dk1"/>
                </a:solidFill>
                <a:latin typeface="Trebuchet MS"/>
                <a:ea typeface="Trebuchet MS"/>
                <a:cs typeface="Trebuchet MS"/>
                <a:sym typeface="Trebuchet MS"/>
              </a:rPr>
              <a:t>also forget the management skills</a:t>
            </a:r>
            <a:endParaRPr sz="1800" u="sng">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600"/>
              <a:buFont typeface="Arial"/>
              <a:buNone/>
            </a:pPr>
            <a:r>
              <a:rPr lang="it-IT" sz="1800" u="sng">
                <a:solidFill>
                  <a:schemeClr val="dk1"/>
                </a:solidFill>
                <a:latin typeface="Trebuchet MS"/>
                <a:ea typeface="Trebuchet MS"/>
                <a:cs typeface="Trebuchet MS"/>
                <a:sym typeface="Trebuchet MS"/>
              </a:rPr>
              <a:t>of dynamic infrastructures and sensors</a:t>
            </a:r>
            <a:endParaRPr sz="1800" u="sng">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600"/>
              <a:buFont typeface="Arial"/>
              <a:buNone/>
            </a:pPr>
            <a:r>
              <a:rPr lang="it-IT" sz="1800" u="sng">
                <a:solidFill>
                  <a:schemeClr val="dk1"/>
                </a:solidFill>
                <a:latin typeface="Trebuchet MS"/>
                <a:ea typeface="Trebuchet MS"/>
                <a:cs typeface="Trebuchet MS"/>
                <a:sym typeface="Trebuchet MS"/>
              </a:rPr>
              <a:t>environmental.</a:t>
            </a:r>
            <a:endParaRPr sz="1600" u="sng">
              <a:latin typeface="Trebuchet MS"/>
              <a:ea typeface="Trebuchet MS"/>
              <a:cs typeface="Trebuchet MS"/>
              <a:sym typeface="Trebuchet MS"/>
            </a:endParaRPr>
          </a:p>
        </p:txBody>
      </p:sp>
      <p:sp>
        <p:nvSpPr>
          <p:cNvPr id="417" name="Google Shape;417;gf9f5dec036_0_43"/>
          <p:cNvSpPr txBox="1"/>
          <p:nvPr/>
        </p:nvSpPr>
        <p:spPr>
          <a:xfrm>
            <a:off x="6703175" y="20310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2400">
                <a:solidFill>
                  <a:srgbClr val="338903"/>
                </a:solidFill>
              </a:rPr>
              <a:t>Advantages: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gfb055cc5f8_0_15"/>
          <p:cNvPicPr preferRelativeResize="0"/>
          <p:nvPr/>
        </p:nvPicPr>
        <p:blipFill rotWithShape="1">
          <a:blip r:embed="rId3">
            <a:alphaModFix/>
          </a:blip>
          <a:srcRect b="0" l="0" r="0" t="17321"/>
          <a:stretch/>
        </p:blipFill>
        <p:spPr>
          <a:xfrm>
            <a:off x="0" y="0"/>
            <a:ext cx="12192001" cy="7288574"/>
          </a:xfrm>
          <a:prstGeom prst="rect">
            <a:avLst/>
          </a:prstGeom>
          <a:noFill/>
          <a:ln>
            <a:noFill/>
          </a:ln>
        </p:spPr>
      </p:pic>
      <p:sp>
        <p:nvSpPr>
          <p:cNvPr id="423" name="Google Shape;423;gfb055cc5f8_0_15"/>
          <p:cNvSpPr/>
          <p:nvPr/>
        </p:nvSpPr>
        <p:spPr>
          <a:xfrm>
            <a:off x="3573450" y="4494150"/>
            <a:ext cx="5045100" cy="881400"/>
          </a:xfrm>
          <a:prstGeom prst="roundRect">
            <a:avLst>
              <a:gd fmla="val 16667" name="adj"/>
            </a:avLst>
          </a:prstGeom>
          <a:solidFill>
            <a:srgbClr val="59960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it-IT" sz="5000">
                <a:solidFill>
                  <a:schemeClr val="lt1"/>
                </a:solidFill>
              </a:rPr>
              <a:t>Conclusions</a:t>
            </a:r>
            <a:endParaRPr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gfb055cc5f8_0_0"/>
          <p:cNvPicPr preferRelativeResize="0"/>
          <p:nvPr/>
        </p:nvPicPr>
        <p:blipFill rotWithShape="1">
          <a:blip r:embed="rId3">
            <a:alphaModFix/>
          </a:blip>
          <a:srcRect b="0" l="0" r="0" t="17321"/>
          <a:stretch/>
        </p:blipFill>
        <p:spPr>
          <a:xfrm>
            <a:off x="0" y="0"/>
            <a:ext cx="12192001" cy="7288574"/>
          </a:xfrm>
          <a:prstGeom prst="rect">
            <a:avLst/>
          </a:prstGeom>
          <a:noFill/>
          <a:ln>
            <a:noFill/>
          </a:ln>
        </p:spPr>
      </p:pic>
      <p:sp>
        <p:nvSpPr>
          <p:cNvPr id="212" name="Google Shape;212;gfb055cc5f8_0_0"/>
          <p:cNvSpPr/>
          <p:nvPr/>
        </p:nvSpPr>
        <p:spPr>
          <a:xfrm>
            <a:off x="3573450" y="4494150"/>
            <a:ext cx="5045100" cy="881400"/>
          </a:xfrm>
          <a:prstGeom prst="roundRect">
            <a:avLst>
              <a:gd fmla="val 16667" name="adj"/>
            </a:avLst>
          </a:prstGeom>
          <a:solidFill>
            <a:srgbClr val="59960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it-IT" sz="5000">
                <a:solidFill>
                  <a:schemeClr val="lt1"/>
                </a:solidFill>
              </a:rPr>
              <a:t>Introduction</a:t>
            </a:r>
            <a:endParaRPr b="1">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f9f5dec036_0_97"/>
          <p:cNvSpPr txBox="1"/>
          <p:nvPr/>
        </p:nvSpPr>
        <p:spPr>
          <a:xfrm>
            <a:off x="2707100" y="1447800"/>
            <a:ext cx="5566800" cy="46749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Clr>
                <a:schemeClr val="dk1"/>
              </a:buClr>
              <a:buSzPts val="1100"/>
              <a:buFont typeface="Arial"/>
              <a:buNone/>
            </a:pPr>
            <a:r>
              <a:rPr lang="it-IT" sz="1800">
                <a:solidFill>
                  <a:srgbClr val="202124"/>
                </a:solidFill>
                <a:highlight>
                  <a:srgbClr val="F8F9FA"/>
                </a:highlight>
                <a:latin typeface="Trebuchet MS"/>
                <a:ea typeface="Trebuchet MS"/>
                <a:cs typeface="Trebuchet MS"/>
                <a:sym typeface="Trebuchet MS"/>
              </a:rPr>
              <a:t>The use of the </a:t>
            </a:r>
            <a:r>
              <a:rPr b="1" lang="it-IT" sz="1800">
                <a:solidFill>
                  <a:srgbClr val="202124"/>
                </a:solidFill>
                <a:highlight>
                  <a:srgbClr val="F8F9FA"/>
                </a:highlight>
                <a:latin typeface="Trebuchet MS"/>
                <a:ea typeface="Trebuchet MS"/>
                <a:cs typeface="Trebuchet MS"/>
                <a:sym typeface="Trebuchet MS"/>
              </a:rPr>
              <a:t>internet of things</a:t>
            </a:r>
            <a:r>
              <a:rPr lang="it-IT" sz="1800">
                <a:solidFill>
                  <a:srgbClr val="202124"/>
                </a:solidFill>
                <a:highlight>
                  <a:srgbClr val="F8F9FA"/>
                </a:highlight>
                <a:latin typeface="Trebuchet MS"/>
                <a:ea typeface="Trebuchet MS"/>
                <a:cs typeface="Trebuchet MS"/>
                <a:sym typeface="Trebuchet MS"/>
              </a:rPr>
              <a:t>,</a:t>
            </a:r>
            <a:r>
              <a:rPr b="1" lang="it-IT" sz="1800">
                <a:solidFill>
                  <a:srgbClr val="202124"/>
                </a:solidFill>
                <a:highlight>
                  <a:srgbClr val="F8F9FA"/>
                </a:highlight>
                <a:latin typeface="Trebuchet MS"/>
                <a:ea typeface="Trebuchet MS"/>
                <a:cs typeface="Trebuchet MS"/>
                <a:sym typeface="Trebuchet MS"/>
              </a:rPr>
              <a:t> sensors</a:t>
            </a:r>
            <a:r>
              <a:rPr lang="it-IT" sz="1800">
                <a:solidFill>
                  <a:srgbClr val="202124"/>
                </a:solidFill>
                <a:highlight>
                  <a:srgbClr val="F8F9FA"/>
                </a:highlight>
                <a:latin typeface="Trebuchet MS"/>
                <a:ea typeface="Trebuchet MS"/>
                <a:cs typeface="Trebuchet MS"/>
                <a:sym typeface="Trebuchet MS"/>
              </a:rPr>
              <a:t> and </a:t>
            </a:r>
            <a:r>
              <a:rPr b="1" lang="it-IT" sz="1800">
                <a:solidFill>
                  <a:srgbClr val="202124"/>
                </a:solidFill>
                <a:highlight>
                  <a:srgbClr val="F8F9FA"/>
                </a:highlight>
                <a:latin typeface="Trebuchet MS"/>
                <a:ea typeface="Trebuchet MS"/>
                <a:cs typeface="Trebuchet MS"/>
                <a:sym typeface="Trebuchet MS"/>
              </a:rPr>
              <a:t>artificial intelligence</a:t>
            </a:r>
            <a:r>
              <a:rPr lang="it-IT" sz="1800">
                <a:solidFill>
                  <a:srgbClr val="202124"/>
                </a:solidFill>
                <a:highlight>
                  <a:srgbClr val="F8F9FA"/>
                </a:highlight>
                <a:latin typeface="Trebuchet MS"/>
                <a:ea typeface="Trebuchet MS"/>
                <a:cs typeface="Trebuchet MS"/>
                <a:sym typeface="Trebuchet MS"/>
              </a:rPr>
              <a:t> (drones, robots etc.) represent the future of </a:t>
            </a:r>
            <a:r>
              <a:rPr b="1" lang="it-IT" sz="1800">
                <a:solidFill>
                  <a:srgbClr val="202124"/>
                </a:solidFill>
                <a:highlight>
                  <a:srgbClr val="F8F9FA"/>
                </a:highlight>
                <a:latin typeface="Trebuchet MS"/>
                <a:ea typeface="Trebuchet MS"/>
                <a:cs typeface="Trebuchet MS"/>
                <a:sym typeface="Trebuchet MS"/>
              </a:rPr>
              <a:t>waste management</a:t>
            </a:r>
            <a:r>
              <a:rPr lang="it-IT" sz="1800">
                <a:solidFill>
                  <a:srgbClr val="202124"/>
                </a:solidFill>
                <a:highlight>
                  <a:srgbClr val="F8F9FA"/>
                </a:highlight>
                <a:latin typeface="Trebuchet MS"/>
                <a:ea typeface="Trebuchet MS"/>
                <a:cs typeface="Trebuchet MS"/>
                <a:sym typeface="Trebuchet MS"/>
              </a:rPr>
              <a:t>. </a:t>
            </a:r>
            <a:endParaRPr sz="1800">
              <a:solidFill>
                <a:srgbClr val="202124"/>
              </a:solidFill>
              <a:highlight>
                <a:srgbClr val="F8F9FA"/>
              </a:highlight>
              <a:latin typeface="Trebuchet MS"/>
              <a:ea typeface="Trebuchet MS"/>
              <a:cs typeface="Trebuchet MS"/>
              <a:sym typeface="Trebuchet MS"/>
            </a:endParaRPr>
          </a:p>
          <a:p>
            <a:pPr indent="0" lvl="0" marL="0" marR="38100" rtl="0" algn="l">
              <a:lnSpc>
                <a:spcPct val="128571"/>
              </a:lnSpc>
              <a:spcBef>
                <a:spcPts val="0"/>
              </a:spcBef>
              <a:spcAft>
                <a:spcPts val="0"/>
              </a:spcAft>
              <a:buClr>
                <a:schemeClr val="dk1"/>
              </a:buClr>
              <a:buSzPts val="1100"/>
              <a:buFont typeface="Arial"/>
              <a:buNone/>
            </a:pPr>
            <a:r>
              <a:t/>
            </a:r>
            <a:endParaRPr sz="1800">
              <a:solidFill>
                <a:srgbClr val="202124"/>
              </a:solidFill>
              <a:highlight>
                <a:srgbClr val="F8F9FA"/>
              </a:highlight>
              <a:latin typeface="Trebuchet MS"/>
              <a:ea typeface="Trebuchet MS"/>
              <a:cs typeface="Trebuchet MS"/>
              <a:sym typeface="Trebuchet MS"/>
            </a:endParaRPr>
          </a:p>
          <a:p>
            <a:pPr indent="0" lvl="0" marL="0" marR="38100" rtl="0" algn="l">
              <a:lnSpc>
                <a:spcPct val="128571"/>
              </a:lnSpc>
              <a:spcBef>
                <a:spcPts val="0"/>
              </a:spcBef>
              <a:spcAft>
                <a:spcPts val="0"/>
              </a:spcAft>
              <a:buClr>
                <a:schemeClr val="dk1"/>
              </a:buClr>
              <a:buSzPts val="1100"/>
              <a:buFont typeface="Arial"/>
              <a:buNone/>
            </a:pPr>
            <a:r>
              <a:rPr lang="it-IT" sz="1800">
                <a:solidFill>
                  <a:srgbClr val="202124"/>
                </a:solidFill>
                <a:highlight>
                  <a:srgbClr val="F8F9FA"/>
                </a:highlight>
                <a:latin typeface="Trebuchet MS"/>
                <a:ea typeface="Trebuchet MS"/>
                <a:cs typeface="Trebuchet MS"/>
                <a:sym typeface="Trebuchet MS"/>
              </a:rPr>
              <a:t>The convergence between the aforementioned elements is the only possible solution to major contemporary problems such as overpopulation and climate change. But not only.</a:t>
            </a:r>
            <a:endParaRPr sz="1800">
              <a:solidFill>
                <a:srgbClr val="202124"/>
              </a:solidFill>
              <a:highlight>
                <a:srgbClr val="F8F9FA"/>
              </a:highlight>
              <a:latin typeface="Trebuchet MS"/>
              <a:ea typeface="Trebuchet MS"/>
              <a:cs typeface="Trebuchet MS"/>
              <a:sym typeface="Trebuchet MS"/>
            </a:endParaRPr>
          </a:p>
          <a:p>
            <a:pPr indent="0" lvl="0" marL="0" marR="38100" rtl="0" algn="l">
              <a:lnSpc>
                <a:spcPct val="128571"/>
              </a:lnSpc>
              <a:spcBef>
                <a:spcPts val="0"/>
              </a:spcBef>
              <a:spcAft>
                <a:spcPts val="0"/>
              </a:spcAft>
              <a:buClr>
                <a:schemeClr val="dk1"/>
              </a:buClr>
              <a:buSzPts val="1100"/>
              <a:buFont typeface="Arial"/>
              <a:buNone/>
            </a:pPr>
            <a:r>
              <a:rPr lang="it-IT" sz="1800">
                <a:solidFill>
                  <a:srgbClr val="202124"/>
                </a:solidFill>
                <a:highlight>
                  <a:srgbClr val="F8F9FA"/>
                </a:highlight>
                <a:latin typeface="Trebuchet MS"/>
                <a:ea typeface="Trebuchet MS"/>
                <a:cs typeface="Trebuchet MS"/>
                <a:sym typeface="Trebuchet MS"/>
              </a:rPr>
              <a:t>For companies, for example, the advantage would also be economic because they can i</a:t>
            </a:r>
            <a:r>
              <a:rPr b="1" lang="it-IT" sz="1800">
                <a:solidFill>
                  <a:srgbClr val="202124"/>
                </a:solidFill>
                <a:highlight>
                  <a:srgbClr val="F8F9FA"/>
                </a:highlight>
                <a:latin typeface="Trebuchet MS"/>
                <a:ea typeface="Trebuchet MS"/>
                <a:cs typeface="Trebuchet MS"/>
                <a:sym typeface="Trebuchet MS"/>
              </a:rPr>
              <a:t>ncrease operational efficiency</a:t>
            </a:r>
            <a:r>
              <a:rPr lang="it-IT" sz="1800">
                <a:solidFill>
                  <a:srgbClr val="202124"/>
                </a:solidFill>
                <a:highlight>
                  <a:srgbClr val="F8F9FA"/>
                </a:highlight>
                <a:latin typeface="Trebuchet MS"/>
                <a:ea typeface="Trebuchet MS"/>
                <a:cs typeface="Trebuchet MS"/>
                <a:sym typeface="Trebuchet MS"/>
              </a:rPr>
              <a:t>, </a:t>
            </a:r>
            <a:r>
              <a:rPr b="1" lang="it-IT" sz="1800">
                <a:solidFill>
                  <a:srgbClr val="202124"/>
                </a:solidFill>
                <a:highlight>
                  <a:srgbClr val="F8F9FA"/>
                </a:highlight>
                <a:latin typeface="Trebuchet MS"/>
                <a:ea typeface="Trebuchet MS"/>
                <a:cs typeface="Trebuchet MS"/>
                <a:sym typeface="Trebuchet MS"/>
              </a:rPr>
              <a:t>cut costs</a:t>
            </a:r>
            <a:r>
              <a:rPr lang="it-IT" sz="1800">
                <a:solidFill>
                  <a:srgbClr val="202124"/>
                </a:solidFill>
                <a:highlight>
                  <a:srgbClr val="F8F9FA"/>
                </a:highlight>
                <a:latin typeface="Trebuchet MS"/>
                <a:ea typeface="Trebuchet MS"/>
                <a:cs typeface="Trebuchet MS"/>
                <a:sym typeface="Trebuchet MS"/>
              </a:rPr>
              <a:t>, and </a:t>
            </a:r>
            <a:r>
              <a:rPr b="1" lang="it-IT" sz="1800">
                <a:solidFill>
                  <a:srgbClr val="202124"/>
                </a:solidFill>
                <a:highlight>
                  <a:srgbClr val="F8F9FA"/>
                </a:highlight>
                <a:latin typeface="Trebuchet MS"/>
                <a:ea typeface="Trebuchet MS"/>
                <a:cs typeface="Trebuchet MS"/>
                <a:sym typeface="Trebuchet MS"/>
              </a:rPr>
              <a:t>enhance customer satisfaction</a:t>
            </a:r>
            <a:r>
              <a:rPr lang="it-IT" sz="1800">
                <a:solidFill>
                  <a:srgbClr val="202124"/>
                </a:solidFill>
                <a:highlight>
                  <a:srgbClr val="F8F9FA"/>
                </a:highlight>
                <a:latin typeface="Trebuchet MS"/>
                <a:ea typeface="Trebuchet MS"/>
                <a:cs typeface="Trebuchet MS"/>
                <a:sym typeface="Trebuchet MS"/>
              </a:rPr>
              <a:t>.</a:t>
            </a:r>
            <a:endParaRPr sz="1800">
              <a:solidFill>
                <a:srgbClr val="202124"/>
              </a:solidFill>
              <a:highlight>
                <a:srgbClr val="F8F9FA"/>
              </a:highlight>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429" name="Google Shape;429;gf9f5dec036_0_97"/>
          <p:cNvSpPr txBox="1"/>
          <p:nvPr/>
        </p:nvSpPr>
        <p:spPr>
          <a:xfrm>
            <a:off x="2707100" y="819075"/>
            <a:ext cx="7996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400"/>
              <a:buFont typeface="Arial"/>
              <a:buNone/>
            </a:pPr>
            <a:r>
              <a:rPr b="1" lang="it-IT" sz="2400">
                <a:solidFill>
                  <a:srgbClr val="338903"/>
                </a:solidFill>
              </a:rPr>
              <a:t>A reflection</a:t>
            </a:r>
            <a:endParaRPr b="1">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f9f5dec036_0_105"/>
          <p:cNvSpPr txBox="1"/>
          <p:nvPr/>
        </p:nvSpPr>
        <p:spPr>
          <a:xfrm>
            <a:off x="2707100" y="1447800"/>
            <a:ext cx="556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435" name="Google Shape;435;gf9f5dec036_0_105"/>
          <p:cNvSpPr txBox="1"/>
          <p:nvPr/>
        </p:nvSpPr>
        <p:spPr>
          <a:xfrm>
            <a:off x="2707100" y="819075"/>
            <a:ext cx="79965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it-IT" sz="2400">
                <a:solidFill>
                  <a:schemeClr val="accent2"/>
                </a:solidFill>
                <a:highlight>
                  <a:srgbClr val="F9F9F9"/>
                </a:highlight>
                <a:latin typeface="Trebuchet MS"/>
                <a:ea typeface="Trebuchet MS"/>
                <a:cs typeface="Trebuchet MS"/>
                <a:sym typeface="Trebuchet MS"/>
              </a:rPr>
              <a:t>How can IoT help with waste management</a:t>
            </a:r>
            <a:endParaRPr b="1" sz="2400">
              <a:solidFill>
                <a:schemeClr val="accent2"/>
              </a:solidFill>
              <a:highlight>
                <a:srgbClr val="F9F9F9"/>
              </a:highlight>
              <a:latin typeface="Trebuchet MS"/>
              <a:ea typeface="Trebuchet MS"/>
              <a:cs typeface="Trebuchet MS"/>
              <a:sym typeface="Trebuchet MS"/>
            </a:endParaRPr>
          </a:p>
        </p:txBody>
      </p:sp>
      <p:pic>
        <p:nvPicPr>
          <p:cNvPr descr="The Internet of Things (IoT) is a technology and market development based on connectivity between everyday objects and applications. See how IoT can improve waste management. &#10;&#10;More info: www.proximus.be/iot &#10;&#10;Proximus is a telecommunications company operating in the Belgian and international market. We are the leading national provider of telephony, internet, television and network-based ICT services. Our high-quality interconnected fixed and mobile networks offer access anywhere and anytime to digital services and data, as well as to a broad offering of multimedia content. We are investing in future-proof networks and innovative solutions, creating the foundations for sustainable growth.&#10;We put the customer at the heart of everything we do. Our aim is to deliver the best customer experience and to simplify the customer journey by offering accessible and easy to use solutions.&#10;We contribute to the economic, social and environmental development of the society in which we operate.&#10;&#10;&#10;Proximus – Always close&#10;&#10;For more information, visit our website:&#10;- About our company: http://www.proximus.com&#10;- Our products and services: http://www.proximus.be&#10;- Help and support: http://www.proximus.be/support &#10;- Contact: http://www.proximus.be/contact&#10;&#10;Follow us on social media:&#10;- LinkedIn: https://be.linkedin.com/company/proximus&#10;- Youtube: http://www.youtube.com/proximus&#10;- Facebook: http://www.facebook.com/ProximusBe&#10;- Twitter: https://twitter.com/proximus&#10;- Instagram : http://www.instagram.com/proximus" id="436" name="Google Shape;436;gf9f5dec036_0_105" title="How can IoT help with waste management">
            <a:hlinkClick r:id="rId3"/>
          </p:cNvPr>
          <p:cNvPicPr preferRelativeResize="0"/>
          <p:nvPr/>
        </p:nvPicPr>
        <p:blipFill>
          <a:blip r:embed="rId4">
            <a:alphaModFix/>
          </a:blip>
          <a:stretch>
            <a:fillRect/>
          </a:stretch>
        </p:blipFill>
        <p:spPr>
          <a:xfrm>
            <a:off x="3204500" y="1714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fb2ec840f5_1_41"/>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Clr>
                <a:srgbClr val="4285F4"/>
              </a:buClr>
              <a:buSzPts val="3600"/>
              <a:buFont typeface="Arial"/>
              <a:buNone/>
            </a:pPr>
            <a:r>
              <a:rPr b="1" lang="it-IT">
                <a:solidFill>
                  <a:srgbClr val="338903"/>
                </a:solidFill>
                <a:latin typeface="Arial"/>
                <a:ea typeface="Arial"/>
                <a:cs typeface="Arial"/>
                <a:sym typeface="Arial"/>
              </a:rPr>
              <a:t>Sources</a:t>
            </a:r>
            <a:endParaRPr/>
          </a:p>
        </p:txBody>
      </p:sp>
      <p:sp>
        <p:nvSpPr>
          <p:cNvPr id="442" name="Google Shape;442;gfb2ec840f5_1_41"/>
          <p:cNvSpPr txBox="1"/>
          <p:nvPr/>
        </p:nvSpPr>
        <p:spPr>
          <a:xfrm>
            <a:off x="365575" y="1282700"/>
            <a:ext cx="9404100" cy="5559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rPr>
              <a:t>‘Journal of land use, mobility and environment’ by TeMA Journal of Land Use, Mobility and Environment, 2015</a:t>
            </a:r>
            <a:endParaRPr sz="1800" u="sng">
              <a:solidFill>
                <a:schemeClr val="hlink"/>
              </a:solidFill>
              <a:latin typeface="Trebuchet MS"/>
              <a:ea typeface="Trebuchet MS"/>
              <a:cs typeface="Trebuchet MS"/>
              <a:sym typeface="Trebuchet MS"/>
            </a:endParaRPr>
          </a:p>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rPr>
              <a:t>‘</a:t>
            </a:r>
            <a:r>
              <a:rPr lang="it-IT" sz="1800" u="sng">
                <a:solidFill>
                  <a:schemeClr val="hlink"/>
                </a:solidFill>
                <a:latin typeface="Trebuchet MS"/>
                <a:ea typeface="Trebuchet MS"/>
                <a:cs typeface="Trebuchet MS"/>
                <a:sym typeface="Trebuchet MS"/>
                <a:hlinkClick r:id="rId3"/>
              </a:rPr>
              <a:t>Smart Waste Collection System based on Location Intelligence’</a:t>
            </a:r>
            <a:r>
              <a:rPr lang="it-IT" sz="1800" u="sng">
                <a:solidFill>
                  <a:schemeClr val="hlink"/>
                </a:solidFill>
                <a:latin typeface="Trebuchet MS"/>
                <a:ea typeface="Trebuchet MS"/>
                <a:cs typeface="Trebuchet MS"/>
                <a:sym typeface="Trebuchet MS"/>
              </a:rPr>
              <a:t> by Jose M. Gutierreza, Michael Jensenb, Morten Heniusa and Tahir Riazc, 2015 </a:t>
            </a:r>
            <a:endParaRPr sz="1800" u="sng">
              <a:solidFill>
                <a:schemeClr val="hlink"/>
              </a:solidFill>
              <a:latin typeface="Trebuchet MS"/>
              <a:ea typeface="Trebuchet MS"/>
              <a:cs typeface="Trebuchet MS"/>
              <a:sym typeface="Trebuchet MS"/>
            </a:endParaRPr>
          </a:p>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hlinkClick r:id="rId4"/>
              </a:rPr>
              <a:t>https://www.adambi.com/rmq.html</a:t>
            </a:r>
            <a:endParaRPr sz="1800" u="sng">
              <a:solidFill>
                <a:schemeClr val="hlink"/>
              </a:solidFill>
              <a:latin typeface="Trebuchet MS"/>
              <a:ea typeface="Trebuchet MS"/>
              <a:cs typeface="Trebuchet MS"/>
              <a:sym typeface="Trebuchet MS"/>
            </a:endParaRPr>
          </a:p>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hlinkClick r:id="rId5"/>
              </a:rPr>
              <a:t>https://www.rfidglobal.it/</a:t>
            </a:r>
            <a:r>
              <a:rPr lang="it-IT" sz="1800" u="sng">
                <a:solidFill>
                  <a:schemeClr val="hlink"/>
                </a:solidFill>
                <a:latin typeface="Trebuchet MS"/>
                <a:ea typeface="Trebuchet MS"/>
                <a:cs typeface="Trebuchet MS"/>
                <a:sym typeface="Trebuchet MS"/>
              </a:rPr>
              <a:t> </a:t>
            </a:r>
            <a:endParaRPr sz="1800" u="sng">
              <a:solidFill>
                <a:schemeClr val="hlink"/>
              </a:solidFill>
              <a:latin typeface="Trebuchet MS"/>
              <a:ea typeface="Trebuchet MS"/>
              <a:cs typeface="Trebuchet MS"/>
              <a:sym typeface="Trebuchet MS"/>
            </a:endParaRPr>
          </a:p>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hlinkClick r:id="rId6"/>
              </a:rPr>
              <a:t>2 gestione rifiutic.indd</a:t>
            </a:r>
            <a:r>
              <a:rPr lang="it-IT" sz="1800" u="sng">
                <a:solidFill>
                  <a:schemeClr val="hlink"/>
                </a:solidFill>
                <a:latin typeface="Trebuchet MS"/>
                <a:ea typeface="Trebuchet MS"/>
                <a:cs typeface="Trebuchet MS"/>
                <a:sym typeface="Trebuchet MS"/>
              </a:rPr>
              <a:t> </a:t>
            </a:r>
            <a:endParaRPr sz="1800" u="sng">
              <a:solidFill>
                <a:schemeClr val="hlink"/>
              </a:solidFill>
              <a:latin typeface="Trebuchet MS"/>
              <a:ea typeface="Trebuchet MS"/>
              <a:cs typeface="Trebuchet MS"/>
              <a:sym typeface="Trebuchet MS"/>
            </a:endParaRPr>
          </a:p>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hlinkClick r:id="rId7"/>
              </a:rPr>
              <a:t>Re-Wise</a:t>
            </a:r>
            <a:endParaRPr sz="1800" u="sng">
              <a:solidFill>
                <a:schemeClr val="hlink"/>
              </a:solidFill>
              <a:latin typeface="Trebuchet MS"/>
              <a:ea typeface="Trebuchet MS"/>
              <a:cs typeface="Trebuchet MS"/>
              <a:sym typeface="Trebuchet MS"/>
            </a:endParaRPr>
          </a:p>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hlinkClick r:id="rId8"/>
              </a:rPr>
              <a:t>TheJellyfishBoat</a:t>
            </a:r>
            <a:endParaRPr sz="1800">
              <a:latin typeface="Trebuchet MS"/>
              <a:ea typeface="Trebuchet MS"/>
              <a:cs typeface="Trebuchet MS"/>
              <a:sym typeface="Trebuchet MS"/>
            </a:endParaRPr>
          </a:p>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hlinkClick r:id="rId9"/>
              </a:rPr>
              <a:t>Roboat - AMS institute</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0000"/>
              </a:buClr>
              <a:buSzPts val="1800"/>
              <a:buFont typeface="Trebuchet MS"/>
              <a:buChar char="●"/>
            </a:pPr>
            <a:r>
              <a:rPr b="0" i="0" lang="it-IT" sz="1800" u="sng" cap="none" strike="noStrike">
                <a:solidFill>
                  <a:schemeClr val="hlink"/>
                </a:solidFill>
                <a:latin typeface="Trebuchet MS"/>
                <a:ea typeface="Trebuchet MS"/>
                <a:cs typeface="Trebuchet MS"/>
                <a:sym typeface="Trebuchet MS"/>
                <a:hlinkClick r:id="rId10"/>
              </a:rPr>
              <a:t>MIT - Massachusetts Institute Of Technology</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0000"/>
              </a:buClr>
              <a:buSzPts val="1800"/>
              <a:buFont typeface="Trebuchet MS"/>
              <a:buChar char="●"/>
            </a:pPr>
            <a:r>
              <a:rPr b="0" i="0" lang="it-IT" sz="1800" u="sng" cap="none" strike="noStrike">
                <a:solidFill>
                  <a:schemeClr val="hlink"/>
                </a:solidFill>
                <a:latin typeface="Trebuchet MS"/>
                <a:ea typeface="Trebuchet MS"/>
                <a:cs typeface="Trebuchet MS"/>
                <a:sym typeface="Trebuchet MS"/>
                <a:hlinkClick r:id="rId11"/>
              </a:rPr>
              <a:t>a2a - SmartBin</a:t>
            </a:r>
            <a:r>
              <a:rPr b="0" i="0" lang="it-IT" sz="1800" u="none" cap="none" strike="noStrike">
                <a:solidFill>
                  <a:srgbClr val="000000"/>
                </a:solidFill>
                <a:latin typeface="Trebuchet MS"/>
                <a:ea typeface="Trebuchet MS"/>
                <a:cs typeface="Trebuchet MS"/>
                <a:sym typeface="Trebuchet MS"/>
              </a:rPr>
              <a:t> </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0000"/>
              </a:buClr>
              <a:buSzPts val="1800"/>
              <a:buFont typeface="Trebuchet MS"/>
              <a:buChar char="●"/>
            </a:pPr>
            <a:r>
              <a:rPr b="0" i="0" lang="it-IT" sz="1800" u="sng" cap="none" strike="noStrike">
                <a:solidFill>
                  <a:schemeClr val="hlink"/>
                </a:solidFill>
                <a:latin typeface="Trebuchet MS"/>
                <a:ea typeface="Trebuchet MS"/>
                <a:cs typeface="Trebuchet MS"/>
                <a:sym typeface="Trebuchet MS"/>
                <a:hlinkClick r:id="rId12"/>
              </a:rPr>
              <a:t>Gruppo Hera - Smarty</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0000"/>
              </a:buClr>
              <a:buSzPts val="1800"/>
              <a:buFont typeface="Trebuchet MS"/>
              <a:buChar char="●"/>
            </a:pPr>
            <a:r>
              <a:rPr b="0" i="0" lang="it-IT" sz="1800" u="sng" cap="none" strike="noStrike">
                <a:solidFill>
                  <a:schemeClr val="hlink"/>
                </a:solidFill>
                <a:latin typeface="Trebuchet MS"/>
                <a:ea typeface="Trebuchet MS"/>
                <a:cs typeface="Trebuchet MS"/>
                <a:sym typeface="Trebuchet MS"/>
                <a:hlinkClick r:id="rId13"/>
              </a:rPr>
              <a:t>Ams Institute</a:t>
            </a:r>
            <a:r>
              <a:rPr b="0" i="0" lang="it-IT" sz="1800" u="none" cap="none" strike="noStrike">
                <a:solidFill>
                  <a:srgbClr val="000000"/>
                </a:solidFill>
                <a:latin typeface="Trebuchet MS"/>
                <a:ea typeface="Trebuchet MS"/>
                <a:cs typeface="Trebuchet MS"/>
                <a:sym typeface="Trebuchet MS"/>
              </a:rPr>
              <a:t> </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0000"/>
              </a:buClr>
              <a:buSzPts val="1800"/>
              <a:buFont typeface="Trebuchet MS"/>
              <a:buChar char="●"/>
            </a:pPr>
            <a:r>
              <a:rPr b="0" i="0" lang="it-IT" sz="1800" u="sng" cap="none" strike="noStrike">
                <a:solidFill>
                  <a:schemeClr val="hlink"/>
                </a:solidFill>
                <a:latin typeface="Trebuchet MS"/>
                <a:ea typeface="Trebuchet MS"/>
                <a:cs typeface="Trebuchet MS"/>
                <a:sym typeface="Trebuchet MS"/>
                <a:hlinkClick r:id="rId14"/>
              </a:rPr>
              <a:t>Deepwaste</a:t>
            </a:r>
            <a:r>
              <a:rPr b="0" i="0" lang="it-IT" sz="1800" u="none" cap="none" strike="noStrike">
                <a:solidFill>
                  <a:srgbClr val="000000"/>
                </a:solidFill>
                <a:latin typeface="Trebuchet MS"/>
                <a:ea typeface="Trebuchet MS"/>
                <a:cs typeface="Trebuchet MS"/>
                <a:sym typeface="Trebuchet MS"/>
              </a:rPr>
              <a:t> </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15000"/>
              </a:lnSpc>
              <a:spcBef>
                <a:spcPts val="0"/>
              </a:spcBef>
              <a:spcAft>
                <a:spcPts val="0"/>
              </a:spcAft>
              <a:buSzPts val="1800"/>
              <a:buFont typeface="Trebuchet MS"/>
              <a:buChar char="●"/>
            </a:pPr>
            <a:r>
              <a:rPr lang="it-IT" sz="1800" u="sng">
                <a:solidFill>
                  <a:schemeClr val="hlink"/>
                </a:solidFill>
                <a:latin typeface="Trebuchet MS"/>
                <a:ea typeface="Trebuchet MS"/>
                <a:cs typeface="Trebuchet MS"/>
                <a:sym typeface="Trebuchet MS"/>
                <a:hlinkClick r:id="rId15"/>
              </a:rPr>
              <a:t>Solarimpulse</a:t>
            </a:r>
            <a:endParaRPr sz="1800">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1800">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6" name="Shape 446"/>
        <p:cNvGrpSpPr/>
        <p:nvPr/>
      </p:nvGrpSpPr>
      <p:grpSpPr>
        <a:xfrm>
          <a:off x="0" y="0"/>
          <a:ext cx="0" cy="0"/>
          <a:chOff x="0" y="0"/>
          <a:chExt cx="0" cy="0"/>
        </a:xfrm>
      </p:grpSpPr>
      <p:sp>
        <p:nvSpPr>
          <p:cNvPr id="447" name="Google Shape;447;gf9d7989bf1_0_0"/>
          <p:cNvSpPr txBox="1"/>
          <p:nvPr>
            <p:ph idx="4294967295" type="ctrTitle"/>
          </p:nvPr>
        </p:nvSpPr>
        <p:spPr>
          <a:xfrm>
            <a:off x="2767175" y="1060125"/>
            <a:ext cx="8372400" cy="17001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accent1"/>
              </a:buClr>
              <a:buSzPts val="5400"/>
              <a:buFont typeface="Trebuchet MS"/>
              <a:buNone/>
            </a:pPr>
            <a:r>
              <a:rPr b="1" i="0" lang="it-IT" sz="6000" u="none" cap="none" strike="noStrike">
                <a:solidFill>
                  <a:schemeClr val="dk1"/>
                </a:solidFill>
                <a:latin typeface="Arial"/>
                <a:ea typeface="Arial"/>
                <a:cs typeface="Arial"/>
                <a:sym typeface="Arial"/>
              </a:rPr>
              <a:t>Thanks for your attention</a:t>
            </a:r>
            <a:endParaRPr b="1" i="0" sz="6000" u="none" cap="none" strike="noStrike">
              <a:solidFill>
                <a:schemeClr val="dk1"/>
              </a:solidFill>
              <a:latin typeface="Arial"/>
              <a:ea typeface="Arial"/>
              <a:cs typeface="Arial"/>
              <a:sym typeface="Arial"/>
            </a:endParaRPr>
          </a:p>
        </p:txBody>
      </p:sp>
      <p:sp>
        <p:nvSpPr>
          <p:cNvPr id="448" name="Google Shape;448;gf9d7989bf1_0_0"/>
          <p:cNvSpPr txBox="1"/>
          <p:nvPr/>
        </p:nvSpPr>
        <p:spPr>
          <a:xfrm>
            <a:off x="5185600" y="2851475"/>
            <a:ext cx="322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f65208965b_0_174"/>
          <p:cNvSpPr txBox="1"/>
          <p:nvPr>
            <p:ph idx="1" type="body"/>
          </p:nvPr>
        </p:nvSpPr>
        <p:spPr>
          <a:xfrm>
            <a:off x="829725" y="1469900"/>
            <a:ext cx="8501100" cy="2254800"/>
          </a:xfrm>
          <a:prstGeom prst="rect">
            <a:avLst/>
          </a:prstGeom>
          <a:noFill/>
          <a:ln>
            <a:noFill/>
          </a:ln>
        </p:spPr>
        <p:txBody>
          <a:bodyPr anchorCtr="0" anchor="t" bIns="121900" lIns="121900" spcFirstLastPara="1" rIns="121900" wrap="square" tIns="121900">
            <a:normAutofit fontScale="55000" lnSpcReduction="10000"/>
          </a:bodyPr>
          <a:lstStyle/>
          <a:p>
            <a:pPr indent="0" lvl="0" marL="0" rtl="0" algn="l">
              <a:lnSpc>
                <a:spcPct val="115000"/>
              </a:lnSpc>
              <a:spcBef>
                <a:spcPts val="0"/>
              </a:spcBef>
              <a:spcAft>
                <a:spcPts val="0"/>
              </a:spcAft>
              <a:buNone/>
            </a:pPr>
            <a:r>
              <a:rPr lang="it-IT" sz="3250">
                <a:solidFill>
                  <a:schemeClr val="dk1"/>
                </a:solidFill>
                <a:latin typeface="Trebuchet MS"/>
                <a:ea typeface="Trebuchet MS"/>
                <a:cs typeface="Trebuchet MS"/>
                <a:sym typeface="Trebuchet MS"/>
              </a:rPr>
              <a:t>Cities are becoming </a:t>
            </a:r>
            <a:r>
              <a:rPr i="1" lang="it-IT" sz="3250">
                <a:solidFill>
                  <a:schemeClr val="dk1"/>
                </a:solidFill>
                <a:latin typeface="Trebuchet MS"/>
                <a:ea typeface="Trebuchet MS"/>
                <a:cs typeface="Trebuchet MS"/>
                <a:sym typeface="Trebuchet MS"/>
              </a:rPr>
              <a:t>smarter</a:t>
            </a:r>
            <a:r>
              <a:rPr lang="it-IT" sz="3250">
                <a:solidFill>
                  <a:schemeClr val="dk1"/>
                </a:solidFill>
                <a:latin typeface="Trebuchet MS"/>
                <a:ea typeface="Trebuchet MS"/>
                <a:cs typeface="Trebuchet MS"/>
                <a:sym typeface="Trebuchet MS"/>
              </a:rPr>
              <a:t> and the </a:t>
            </a:r>
            <a:r>
              <a:rPr b="1" lang="it-IT" sz="3250">
                <a:solidFill>
                  <a:srgbClr val="338903"/>
                </a:solidFill>
                <a:latin typeface="Trebuchet MS"/>
                <a:ea typeface="Trebuchet MS"/>
                <a:cs typeface="Trebuchet MS"/>
                <a:sym typeface="Trebuchet MS"/>
              </a:rPr>
              <a:t>technologies of ubiquitous computing</a:t>
            </a:r>
            <a:r>
              <a:rPr lang="it-IT" sz="3250">
                <a:solidFill>
                  <a:srgbClr val="338903"/>
                </a:solidFill>
                <a:latin typeface="Trebuchet MS"/>
                <a:ea typeface="Trebuchet MS"/>
                <a:cs typeface="Trebuchet MS"/>
                <a:sym typeface="Trebuchet MS"/>
              </a:rPr>
              <a:t> </a:t>
            </a:r>
            <a:r>
              <a:rPr lang="it-IT" sz="3250">
                <a:solidFill>
                  <a:schemeClr val="dk1"/>
                </a:solidFill>
                <a:latin typeface="Trebuchet MS"/>
                <a:ea typeface="Trebuchet MS"/>
                <a:cs typeface="Trebuchet MS"/>
                <a:sym typeface="Trebuchet MS"/>
              </a:rPr>
              <a:t>are now spreading in various fields of everyday life.</a:t>
            </a:r>
            <a:endParaRPr sz="3250">
              <a:solidFill>
                <a:schemeClr val="dk1"/>
              </a:solidFill>
              <a:latin typeface="Trebuchet MS"/>
              <a:ea typeface="Trebuchet MS"/>
              <a:cs typeface="Trebuchet MS"/>
              <a:sym typeface="Trebuchet MS"/>
            </a:endParaRPr>
          </a:p>
          <a:p>
            <a:pPr indent="-228600" lvl="0" marL="457200" rtl="0" algn="l">
              <a:lnSpc>
                <a:spcPct val="115000"/>
              </a:lnSpc>
              <a:spcBef>
                <a:spcPts val="0"/>
              </a:spcBef>
              <a:spcAft>
                <a:spcPts val="0"/>
              </a:spcAft>
              <a:buSzPct val="63201"/>
              <a:buNone/>
            </a:pPr>
            <a:r>
              <a:t/>
            </a:r>
            <a:endParaRPr sz="3250">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it-IT" sz="3250">
                <a:solidFill>
                  <a:schemeClr val="dk1"/>
                </a:solidFill>
                <a:latin typeface="Trebuchet MS"/>
                <a:ea typeface="Trebuchet MS"/>
                <a:cs typeface="Trebuchet MS"/>
                <a:sym typeface="Trebuchet MS"/>
              </a:rPr>
              <a:t>Nowadays, the </a:t>
            </a:r>
            <a:r>
              <a:rPr b="1" lang="it-IT" sz="3250">
                <a:solidFill>
                  <a:srgbClr val="338903"/>
                </a:solidFill>
                <a:latin typeface="Trebuchet MS"/>
                <a:ea typeface="Trebuchet MS"/>
                <a:cs typeface="Trebuchet MS"/>
                <a:sym typeface="Trebuchet MS"/>
              </a:rPr>
              <a:t>management of waste </a:t>
            </a:r>
            <a:r>
              <a:rPr lang="it-IT" sz="3250">
                <a:solidFill>
                  <a:schemeClr val="dk1"/>
                </a:solidFill>
              </a:rPr>
              <a:t>is one </a:t>
            </a:r>
            <a:r>
              <a:rPr lang="it-IT" sz="3250">
                <a:solidFill>
                  <a:schemeClr val="dk1"/>
                </a:solidFill>
                <a:latin typeface="Trebuchet MS"/>
                <a:ea typeface="Trebuchet MS"/>
                <a:cs typeface="Trebuchet MS"/>
                <a:sym typeface="Trebuchet MS"/>
              </a:rPr>
              <a:t>of the most difficult problem to resolve for many cities.</a:t>
            </a:r>
            <a:endParaRPr sz="3250">
              <a:solidFill>
                <a:schemeClr val="dk1"/>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sz="2800">
              <a:solidFill>
                <a:schemeClr val="dk1"/>
              </a:solidFill>
              <a:latin typeface="Trebuchet MS"/>
              <a:ea typeface="Trebuchet MS"/>
              <a:cs typeface="Trebuchet MS"/>
              <a:sym typeface="Trebuchet MS"/>
            </a:endParaRPr>
          </a:p>
          <a:p>
            <a:pPr indent="-228600" lvl="0" marL="457200" rtl="0" algn="l">
              <a:lnSpc>
                <a:spcPct val="115000"/>
              </a:lnSpc>
              <a:spcBef>
                <a:spcPts val="0"/>
              </a:spcBef>
              <a:spcAft>
                <a:spcPts val="0"/>
              </a:spcAft>
              <a:buSzPct val="114113"/>
              <a:buNone/>
            </a:pPr>
            <a:r>
              <a:t/>
            </a:r>
            <a:endParaRPr/>
          </a:p>
          <a:p>
            <a:pPr indent="-228600" lvl="0" marL="457200" rtl="0" algn="l">
              <a:lnSpc>
                <a:spcPct val="115000"/>
              </a:lnSpc>
              <a:spcBef>
                <a:spcPts val="0"/>
              </a:spcBef>
              <a:spcAft>
                <a:spcPts val="0"/>
              </a:spcAft>
              <a:buSzPct val="114113"/>
              <a:buNone/>
            </a:pPr>
            <a:r>
              <a:t/>
            </a:r>
            <a:endParaRPr/>
          </a:p>
        </p:txBody>
      </p:sp>
      <p:sp>
        <p:nvSpPr>
          <p:cNvPr id="218" name="Google Shape;218;gf65208965b_0_174"/>
          <p:cNvSpPr txBox="1"/>
          <p:nvPr>
            <p:ph type="title"/>
          </p:nvPr>
        </p:nvSpPr>
        <p:spPr>
          <a:xfrm>
            <a:off x="829725" y="641675"/>
            <a:ext cx="7297200" cy="66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Arial"/>
              <a:buNone/>
            </a:pPr>
            <a:r>
              <a:rPr b="1" lang="it-IT" sz="3800">
                <a:solidFill>
                  <a:srgbClr val="338903"/>
                </a:solidFill>
                <a:latin typeface="Arial"/>
                <a:ea typeface="Arial"/>
                <a:cs typeface="Arial"/>
                <a:sym typeface="Arial"/>
              </a:rPr>
              <a:t>Introduction</a:t>
            </a:r>
            <a:endParaRPr sz="3800">
              <a:solidFill>
                <a:srgbClr val="338903"/>
              </a:solidFill>
              <a:latin typeface="Arial"/>
              <a:ea typeface="Arial"/>
              <a:cs typeface="Arial"/>
              <a:sym typeface="Arial"/>
            </a:endParaRPr>
          </a:p>
        </p:txBody>
      </p:sp>
      <p:pic>
        <p:nvPicPr>
          <p:cNvPr id="219" name="Google Shape;219;gf65208965b_0_174"/>
          <p:cNvPicPr preferRelativeResize="0"/>
          <p:nvPr/>
        </p:nvPicPr>
        <p:blipFill rotWithShape="1">
          <a:blip r:embed="rId3">
            <a:alphaModFix/>
          </a:blip>
          <a:srcRect b="0" l="0" r="0" t="0"/>
          <a:stretch/>
        </p:blipFill>
        <p:spPr>
          <a:xfrm>
            <a:off x="2089075" y="3205775"/>
            <a:ext cx="5982400" cy="3329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
          <p:cNvSpPr txBox="1"/>
          <p:nvPr/>
        </p:nvSpPr>
        <p:spPr>
          <a:xfrm>
            <a:off x="829725" y="1465975"/>
            <a:ext cx="7175400" cy="224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it-IT" sz="1800" u="none" cap="none" strike="noStrike">
                <a:solidFill>
                  <a:srgbClr val="000000"/>
                </a:solidFill>
                <a:latin typeface="Trebuchet MS"/>
                <a:ea typeface="Trebuchet MS"/>
                <a:cs typeface="Trebuchet MS"/>
                <a:sym typeface="Trebuchet MS"/>
              </a:rPr>
              <a:t>The </a:t>
            </a:r>
            <a:r>
              <a:rPr i="0" lang="it-IT" sz="1800" u="none" cap="none" strike="noStrike">
                <a:solidFill>
                  <a:schemeClr val="dk1"/>
                </a:solidFill>
                <a:latin typeface="Trebuchet MS"/>
                <a:ea typeface="Trebuchet MS"/>
                <a:cs typeface="Trebuchet MS"/>
                <a:sym typeface="Trebuchet MS"/>
              </a:rPr>
              <a:t>management of waste</a:t>
            </a:r>
            <a:r>
              <a:rPr b="0" i="0" lang="it-IT" sz="1800" u="none" cap="none" strike="noStrike">
                <a:solidFill>
                  <a:srgbClr val="000000"/>
                </a:solidFill>
                <a:latin typeface="Trebuchet MS"/>
                <a:ea typeface="Trebuchet MS"/>
                <a:cs typeface="Trebuchet MS"/>
                <a:sym typeface="Trebuchet MS"/>
              </a:rPr>
              <a:t> is one of the most important and difficult problem which the majority of the city have to face because of: </a:t>
            </a:r>
            <a:endParaRPr b="0" i="0" sz="1800" u="none" cap="none" strike="noStrike">
              <a:solidFill>
                <a:srgbClr val="000000"/>
              </a:solidFill>
              <a:latin typeface="Trebuchet MS"/>
              <a:ea typeface="Trebuchet MS"/>
              <a:cs typeface="Trebuchet MS"/>
              <a:sym typeface="Trebuchet MS"/>
            </a:endParaRPr>
          </a:p>
          <a:p>
            <a:pPr indent="-342900" lvl="0" marL="914400" marR="0" rtl="0" algn="l">
              <a:lnSpc>
                <a:spcPct val="150000"/>
              </a:lnSpc>
              <a:spcBef>
                <a:spcPts val="0"/>
              </a:spcBef>
              <a:spcAft>
                <a:spcPts val="0"/>
              </a:spcAft>
              <a:buClr>
                <a:srgbClr val="000000"/>
              </a:buClr>
              <a:buSzPts val="1800"/>
              <a:buFont typeface="Arial"/>
              <a:buChar char="●"/>
            </a:pPr>
            <a:r>
              <a:rPr b="1" i="1" lang="it-IT" sz="1800" u="none" cap="none" strike="noStrike">
                <a:solidFill>
                  <a:srgbClr val="000000"/>
                </a:solidFill>
                <a:latin typeface="Trebuchet MS"/>
                <a:ea typeface="Trebuchet MS"/>
                <a:cs typeface="Trebuchet MS"/>
                <a:sym typeface="Trebuchet MS"/>
              </a:rPr>
              <a:t>trash removal</a:t>
            </a:r>
            <a:r>
              <a:rPr b="0" i="0" lang="it-IT" sz="1800" u="none" cap="none" strike="noStrike">
                <a:solidFill>
                  <a:srgbClr val="000000"/>
                </a:solidFill>
                <a:latin typeface="Trebuchet MS"/>
                <a:ea typeface="Trebuchet MS"/>
                <a:cs typeface="Trebuchet MS"/>
                <a:sym typeface="Trebuchet MS"/>
              </a:rPr>
              <a:t> service;</a:t>
            </a:r>
            <a:endParaRPr b="0" i="0" sz="1800" u="none" cap="none" strike="noStrike">
              <a:solidFill>
                <a:srgbClr val="000000"/>
              </a:solidFill>
              <a:latin typeface="Trebuchet MS"/>
              <a:ea typeface="Trebuchet MS"/>
              <a:cs typeface="Trebuchet MS"/>
              <a:sym typeface="Trebuchet MS"/>
            </a:endParaRPr>
          </a:p>
          <a:p>
            <a:pPr indent="-342900" lvl="0" marL="914400" marR="0" rtl="0" algn="l">
              <a:lnSpc>
                <a:spcPct val="150000"/>
              </a:lnSpc>
              <a:spcBef>
                <a:spcPts val="0"/>
              </a:spcBef>
              <a:spcAft>
                <a:spcPts val="0"/>
              </a:spcAft>
              <a:buClr>
                <a:srgbClr val="000000"/>
              </a:buClr>
              <a:buSzPts val="1800"/>
              <a:buFont typeface="Arial"/>
              <a:buChar char="●"/>
            </a:pPr>
            <a:r>
              <a:rPr b="1" i="1" lang="it-IT" sz="1800" u="none" cap="none" strike="noStrike">
                <a:solidFill>
                  <a:srgbClr val="000000"/>
                </a:solidFill>
                <a:latin typeface="Trebuchet MS"/>
                <a:ea typeface="Trebuchet MS"/>
                <a:cs typeface="Trebuchet MS"/>
                <a:sym typeface="Trebuchet MS"/>
              </a:rPr>
              <a:t>waste disposal</a:t>
            </a:r>
            <a:r>
              <a:rPr b="0" i="0" lang="it-IT" sz="1800" u="none" cap="none" strike="noStrike">
                <a:solidFill>
                  <a:srgbClr val="000000"/>
                </a:solidFill>
                <a:latin typeface="Trebuchet MS"/>
                <a:ea typeface="Trebuchet MS"/>
                <a:cs typeface="Trebuchet MS"/>
                <a:sym typeface="Trebuchet MS"/>
              </a:rPr>
              <a:t> service;</a:t>
            </a:r>
            <a:endParaRPr b="0" i="0" sz="1800" u="none" cap="none" strike="noStrike">
              <a:solidFill>
                <a:srgbClr val="000000"/>
              </a:solidFill>
              <a:latin typeface="Trebuchet MS"/>
              <a:ea typeface="Trebuchet MS"/>
              <a:cs typeface="Trebuchet MS"/>
              <a:sym typeface="Trebuchet MS"/>
            </a:endParaRPr>
          </a:p>
          <a:p>
            <a:pPr indent="-342900" lvl="0" marL="914400" marR="0" rtl="0" algn="l">
              <a:lnSpc>
                <a:spcPct val="150000"/>
              </a:lnSpc>
              <a:spcBef>
                <a:spcPts val="0"/>
              </a:spcBef>
              <a:spcAft>
                <a:spcPts val="0"/>
              </a:spcAft>
              <a:buClr>
                <a:srgbClr val="000000"/>
              </a:buClr>
              <a:buSzPts val="1800"/>
              <a:buFont typeface="Arial"/>
              <a:buChar char="●"/>
            </a:pPr>
            <a:r>
              <a:rPr b="1" i="1" lang="it-IT" sz="1800">
                <a:latin typeface="Trebuchet MS"/>
                <a:ea typeface="Trebuchet MS"/>
                <a:cs typeface="Trebuchet MS"/>
                <a:sym typeface="Trebuchet MS"/>
              </a:rPr>
              <a:t>ecoisland</a:t>
            </a:r>
            <a:r>
              <a:rPr b="1" i="1" lang="it-IT" sz="1800" u="none" cap="none" strike="noStrike">
                <a:solidFill>
                  <a:srgbClr val="000000"/>
                </a:solidFill>
                <a:latin typeface="Trebuchet MS"/>
                <a:ea typeface="Trebuchet MS"/>
                <a:cs typeface="Trebuchet MS"/>
                <a:sym typeface="Trebuchet MS"/>
              </a:rPr>
              <a:t> </a:t>
            </a:r>
            <a:r>
              <a:rPr b="0" i="0" lang="it-IT" sz="1800" u="none" cap="none" strike="noStrike">
                <a:solidFill>
                  <a:srgbClr val="000000"/>
                </a:solidFill>
                <a:latin typeface="Trebuchet MS"/>
                <a:ea typeface="Trebuchet MS"/>
                <a:cs typeface="Trebuchet MS"/>
                <a:sym typeface="Trebuchet MS"/>
              </a:rPr>
              <a:t>limited capability.</a:t>
            </a:r>
            <a:endParaRPr b="0" i="0" sz="1800" u="none" cap="none" strike="noStrike">
              <a:solidFill>
                <a:srgbClr val="000000"/>
              </a:solidFill>
              <a:latin typeface="Trebuchet MS"/>
              <a:ea typeface="Trebuchet MS"/>
              <a:cs typeface="Trebuchet MS"/>
              <a:sym typeface="Trebuchet MS"/>
            </a:endParaRPr>
          </a:p>
        </p:txBody>
      </p:sp>
      <p:sp>
        <p:nvSpPr>
          <p:cNvPr id="225" name="Google Shape;225;p1"/>
          <p:cNvSpPr txBox="1"/>
          <p:nvPr>
            <p:ph type="title"/>
          </p:nvPr>
        </p:nvSpPr>
        <p:spPr>
          <a:xfrm>
            <a:off x="829725" y="641675"/>
            <a:ext cx="7297200" cy="665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Arial"/>
              <a:buNone/>
            </a:pPr>
            <a:r>
              <a:rPr b="1" lang="it-IT">
                <a:solidFill>
                  <a:srgbClr val="338903"/>
                </a:solidFill>
              </a:rPr>
              <a:t>Management of waste </a:t>
            </a:r>
            <a:endParaRPr>
              <a:solidFill>
                <a:srgbClr val="338903"/>
              </a:solidFill>
            </a:endParaRPr>
          </a:p>
        </p:txBody>
      </p:sp>
      <p:sp>
        <p:nvSpPr>
          <p:cNvPr id="226" name="Google Shape;226;p1"/>
          <p:cNvSpPr txBox="1"/>
          <p:nvPr/>
        </p:nvSpPr>
        <p:spPr>
          <a:xfrm>
            <a:off x="829725" y="3714775"/>
            <a:ext cx="63051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sz="1800">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it-IT" sz="1800">
                <a:latin typeface="Trebuchet MS"/>
                <a:ea typeface="Trebuchet MS"/>
                <a:cs typeface="Trebuchet MS"/>
                <a:sym typeface="Trebuchet MS"/>
              </a:rPr>
              <a:t>Moreover:</a:t>
            </a:r>
            <a:endParaRPr sz="1800">
              <a:latin typeface="Trebuchet MS"/>
              <a:ea typeface="Trebuchet MS"/>
              <a:cs typeface="Trebuchet MS"/>
              <a:sym typeface="Trebuchet MS"/>
            </a:endParaRPr>
          </a:p>
          <a:p>
            <a:pPr indent="-342900" lvl="0" marL="457200" marR="0" rtl="0" algn="l">
              <a:lnSpc>
                <a:spcPct val="100000"/>
              </a:lnSpc>
              <a:spcBef>
                <a:spcPts val="0"/>
              </a:spcBef>
              <a:spcAft>
                <a:spcPts val="0"/>
              </a:spcAft>
              <a:buSzPts val="1800"/>
              <a:buFont typeface="Trebuchet MS"/>
              <a:buChar char="●"/>
            </a:pPr>
            <a:r>
              <a:rPr b="0" i="0" lang="it-IT" sz="1800" u="none" cap="none" strike="noStrike">
                <a:solidFill>
                  <a:srgbClr val="000000"/>
                </a:solidFill>
                <a:latin typeface="Trebuchet MS"/>
                <a:ea typeface="Trebuchet MS"/>
                <a:cs typeface="Trebuchet MS"/>
                <a:sym typeface="Trebuchet MS"/>
              </a:rPr>
              <a:t>the </a:t>
            </a:r>
            <a:r>
              <a:rPr b="1" i="0" lang="it-IT" sz="1800" u="none" cap="none" strike="noStrike">
                <a:solidFill>
                  <a:schemeClr val="dk1"/>
                </a:solidFill>
                <a:latin typeface="Trebuchet MS"/>
                <a:ea typeface="Trebuchet MS"/>
                <a:cs typeface="Trebuchet MS"/>
                <a:sym typeface="Trebuchet MS"/>
              </a:rPr>
              <a:t>expected growth of urban population</a:t>
            </a:r>
            <a:r>
              <a:rPr b="0" i="0" lang="it-IT" sz="1800" u="none" cap="none" strike="noStrike">
                <a:solidFill>
                  <a:srgbClr val="000000"/>
                </a:solidFill>
                <a:latin typeface="Trebuchet MS"/>
                <a:ea typeface="Trebuchet MS"/>
                <a:cs typeface="Trebuchet MS"/>
                <a:sym typeface="Trebuchet MS"/>
              </a:rPr>
              <a:t> will</a:t>
            </a:r>
            <a:r>
              <a:rPr b="1" i="0" lang="it-IT" sz="1800" u="none" cap="none" strike="noStrike">
                <a:solidFill>
                  <a:srgbClr val="000000"/>
                </a:solidFill>
                <a:latin typeface="Trebuchet MS"/>
                <a:ea typeface="Trebuchet MS"/>
                <a:cs typeface="Trebuchet MS"/>
                <a:sym typeface="Trebuchet MS"/>
              </a:rPr>
              <a:t> </a:t>
            </a:r>
            <a:r>
              <a:rPr b="1" i="0" lang="it-IT" sz="1800" u="none" cap="none" strike="noStrike">
                <a:solidFill>
                  <a:srgbClr val="338903"/>
                </a:solidFill>
                <a:latin typeface="Trebuchet MS"/>
                <a:ea typeface="Trebuchet MS"/>
                <a:cs typeface="Trebuchet MS"/>
                <a:sym typeface="Trebuchet MS"/>
              </a:rPr>
              <a:t>increase of energy consumption</a:t>
            </a:r>
            <a:r>
              <a:rPr lang="it-IT" sz="1800">
                <a:latin typeface="Trebuchet MS"/>
                <a:ea typeface="Trebuchet MS"/>
                <a:cs typeface="Trebuchet MS"/>
                <a:sym typeface="Trebuchet MS"/>
              </a:rPr>
              <a:t>;</a:t>
            </a:r>
            <a:endParaRPr sz="1800">
              <a:latin typeface="Trebuchet MS"/>
              <a:ea typeface="Trebuchet MS"/>
              <a:cs typeface="Trebuchet MS"/>
              <a:sym typeface="Trebuchet MS"/>
            </a:endParaRPr>
          </a:p>
          <a:p>
            <a:pPr indent="0" lvl="0" marL="457200" marR="0" rtl="0" algn="l">
              <a:lnSpc>
                <a:spcPct val="100000"/>
              </a:lnSpc>
              <a:spcBef>
                <a:spcPts val="0"/>
              </a:spcBef>
              <a:spcAft>
                <a:spcPts val="0"/>
              </a:spcAft>
              <a:buNone/>
            </a:pPr>
            <a:r>
              <a:t/>
            </a:r>
            <a:endParaRPr sz="1800">
              <a:latin typeface="Trebuchet MS"/>
              <a:ea typeface="Trebuchet MS"/>
              <a:cs typeface="Trebuchet MS"/>
              <a:sym typeface="Trebuchet MS"/>
            </a:endParaRPr>
          </a:p>
          <a:p>
            <a:pPr indent="-342900" lvl="0" marL="457200" marR="0" rtl="0" algn="l">
              <a:lnSpc>
                <a:spcPct val="100000"/>
              </a:lnSpc>
              <a:spcBef>
                <a:spcPts val="0"/>
              </a:spcBef>
              <a:spcAft>
                <a:spcPts val="0"/>
              </a:spcAft>
              <a:buSzPts val="1800"/>
              <a:buFont typeface="Trebuchet MS"/>
              <a:buChar char="●"/>
            </a:pPr>
            <a:r>
              <a:rPr b="0" i="0" lang="it-IT" sz="1800" u="none" cap="none" strike="noStrike">
                <a:solidFill>
                  <a:srgbClr val="000000"/>
                </a:solidFill>
                <a:latin typeface="Trebuchet MS"/>
                <a:ea typeface="Trebuchet MS"/>
                <a:cs typeface="Trebuchet MS"/>
                <a:sym typeface="Trebuchet MS"/>
              </a:rPr>
              <a:t>the </a:t>
            </a:r>
            <a:r>
              <a:rPr b="1" i="0" lang="it-IT" sz="1800" u="none" cap="none" strike="noStrike">
                <a:solidFill>
                  <a:srgbClr val="000000"/>
                </a:solidFill>
                <a:latin typeface="Trebuchet MS"/>
                <a:ea typeface="Trebuchet MS"/>
                <a:cs typeface="Trebuchet MS"/>
                <a:sym typeface="Trebuchet MS"/>
              </a:rPr>
              <a:t>continu</a:t>
            </a:r>
            <a:r>
              <a:rPr b="1" lang="it-IT" sz="1800">
                <a:latin typeface="Trebuchet MS"/>
                <a:ea typeface="Trebuchet MS"/>
                <a:cs typeface="Trebuchet MS"/>
                <a:sym typeface="Trebuchet MS"/>
              </a:rPr>
              <a:t>ous</a:t>
            </a:r>
            <a:r>
              <a:rPr b="1" i="0" lang="it-IT" sz="1800" u="none" cap="none" strike="noStrike">
                <a:solidFill>
                  <a:srgbClr val="000000"/>
                </a:solidFill>
                <a:latin typeface="Trebuchet MS"/>
                <a:ea typeface="Trebuchet MS"/>
                <a:cs typeface="Trebuchet MS"/>
                <a:sym typeface="Trebuchet MS"/>
              </a:rPr>
              <a:t> emission of greenhouse</a:t>
            </a:r>
            <a:r>
              <a:rPr b="0" i="0" lang="it-IT" sz="1800" u="none" cap="none" strike="noStrike">
                <a:solidFill>
                  <a:srgbClr val="000000"/>
                </a:solidFill>
                <a:latin typeface="Trebuchet MS"/>
                <a:ea typeface="Trebuchet MS"/>
                <a:cs typeface="Trebuchet MS"/>
                <a:sym typeface="Trebuchet MS"/>
              </a:rPr>
              <a:t> will cause </a:t>
            </a:r>
            <a:r>
              <a:rPr b="1" i="0" lang="it-IT" sz="1800" u="none" cap="none" strike="noStrike">
                <a:solidFill>
                  <a:srgbClr val="338903"/>
                </a:solidFill>
                <a:latin typeface="Trebuchet MS"/>
                <a:ea typeface="Trebuchet MS"/>
                <a:cs typeface="Trebuchet MS"/>
                <a:sym typeface="Trebuchet MS"/>
              </a:rPr>
              <a:t>changes</a:t>
            </a:r>
            <a:r>
              <a:rPr b="0" i="0" lang="it-IT" sz="1800" u="none" cap="none" strike="noStrike">
                <a:solidFill>
                  <a:srgbClr val="000000"/>
                </a:solidFill>
                <a:latin typeface="Trebuchet MS"/>
                <a:ea typeface="Trebuchet MS"/>
                <a:cs typeface="Trebuchet MS"/>
                <a:sym typeface="Trebuchet MS"/>
              </a:rPr>
              <a:t> in the </a:t>
            </a:r>
            <a:r>
              <a:rPr b="1" i="0" lang="it-IT" sz="1800" u="none" cap="none" strike="noStrike">
                <a:solidFill>
                  <a:srgbClr val="338903"/>
                </a:solidFill>
                <a:latin typeface="Trebuchet MS"/>
                <a:ea typeface="Trebuchet MS"/>
                <a:cs typeface="Trebuchet MS"/>
                <a:sym typeface="Trebuchet MS"/>
              </a:rPr>
              <a:t>climate system</a:t>
            </a:r>
            <a:r>
              <a:rPr b="0" i="0" lang="it-IT" sz="1800" u="none" cap="none" strike="noStrike">
                <a:solidFill>
                  <a:srgbClr val="000000"/>
                </a:solidFill>
                <a:latin typeface="Trebuchet MS"/>
                <a:ea typeface="Trebuchet MS"/>
                <a:cs typeface="Trebuchet MS"/>
                <a:sym typeface="Trebuchet MS"/>
              </a:rPr>
              <a:t>.</a:t>
            </a:r>
            <a:endParaRPr sz="1800"/>
          </a:p>
        </p:txBody>
      </p:sp>
      <p:pic>
        <p:nvPicPr>
          <p:cNvPr id="227" name="Google Shape;227;p1"/>
          <p:cNvPicPr preferRelativeResize="0"/>
          <p:nvPr/>
        </p:nvPicPr>
        <p:blipFill>
          <a:blip r:embed="rId3">
            <a:alphaModFix/>
          </a:blip>
          <a:stretch>
            <a:fillRect/>
          </a:stretch>
        </p:blipFill>
        <p:spPr>
          <a:xfrm>
            <a:off x="6861250" y="966350"/>
            <a:ext cx="5085800" cy="4925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cb4ba1e161_0_18"/>
          <p:cNvPicPr preferRelativeResize="0"/>
          <p:nvPr/>
        </p:nvPicPr>
        <p:blipFill rotWithShape="1">
          <a:blip r:embed="rId3">
            <a:alphaModFix/>
          </a:blip>
          <a:srcRect b="0" l="0" r="0" t="0"/>
          <a:stretch/>
        </p:blipFill>
        <p:spPr>
          <a:xfrm>
            <a:off x="3609999" y="3807400"/>
            <a:ext cx="4972025" cy="2792525"/>
          </a:xfrm>
          <a:prstGeom prst="rect">
            <a:avLst/>
          </a:prstGeom>
          <a:noFill/>
          <a:ln>
            <a:noFill/>
          </a:ln>
        </p:spPr>
      </p:pic>
      <p:pic>
        <p:nvPicPr>
          <p:cNvPr id="233" name="Google Shape;233;gcb4ba1e161_0_18"/>
          <p:cNvPicPr preferRelativeResize="0"/>
          <p:nvPr/>
        </p:nvPicPr>
        <p:blipFill rotWithShape="1">
          <a:blip r:embed="rId4">
            <a:alphaModFix/>
          </a:blip>
          <a:srcRect b="0" l="0" r="0" t="0"/>
          <a:stretch/>
        </p:blipFill>
        <p:spPr>
          <a:xfrm>
            <a:off x="10991131" y="5351360"/>
            <a:ext cx="952633" cy="1362265"/>
          </a:xfrm>
          <a:prstGeom prst="rect">
            <a:avLst/>
          </a:prstGeom>
          <a:noFill/>
          <a:ln>
            <a:noFill/>
          </a:ln>
        </p:spPr>
      </p:pic>
      <p:sp>
        <p:nvSpPr>
          <p:cNvPr id="234" name="Google Shape;234;gcb4ba1e161_0_18"/>
          <p:cNvSpPr txBox="1"/>
          <p:nvPr/>
        </p:nvSpPr>
        <p:spPr>
          <a:xfrm>
            <a:off x="1022675" y="1528000"/>
            <a:ext cx="99684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it-IT" sz="1800">
                <a:latin typeface="Trebuchet MS"/>
                <a:ea typeface="Trebuchet MS"/>
                <a:cs typeface="Trebuchet MS"/>
                <a:sym typeface="Trebuchet MS"/>
              </a:rPr>
              <a:t>There are </a:t>
            </a:r>
            <a:r>
              <a:rPr b="1" i="0" lang="it-IT" sz="1800" u="none" cap="none" strike="noStrike">
                <a:solidFill>
                  <a:srgbClr val="000000"/>
                </a:solidFill>
                <a:latin typeface="Trebuchet MS"/>
                <a:ea typeface="Trebuchet MS"/>
                <a:cs typeface="Trebuchet MS"/>
                <a:sym typeface="Trebuchet MS"/>
              </a:rPr>
              <a:t>new trends </a:t>
            </a:r>
            <a:r>
              <a:rPr b="0" i="0" lang="it-IT" sz="1800" u="none" cap="none" strike="noStrike">
                <a:solidFill>
                  <a:srgbClr val="000000"/>
                </a:solidFill>
                <a:latin typeface="Trebuchet MS"/>
                <a:ea typeface="Trebuchet MS"/>
                <a:cs typeface="Trebuchet MS"/>
                <a:sym typeface="Trebuchet MS"/>
              </a:rPr>
              <a:t>and </a:t>
            </a:r>
            <a:r>
              <a:rPr b="1" i="0" lang="it-IT" sz="1800" u="none" cap="none" strike="noStrike">
                <a:solidFill>
                  <a:srgbClr val="000000"/>
                </a:solidFill>
                <a:latin typeface="Trebuchet MS"/>
                <a:ea typeface="Trebuchet MS"/>
                <a:cs typeface="Trebuchet MS"/>
                <a:sym typeface="Trebuchet MS"/>
              </a:rPr>
              <a:t>goals </a:t>
            </a:r>
            <a:r>
              <a:rPr b="0" i="0" lang="it-IT" sz="1800" u="none" cap="none" strike="noStrike">
                <a:solidFill>
                  <a:srgbClr val="000000"/>
                </a:solidFill>
                <a:latin typeface="Trebuchet MS"/>
                <a:ea typeface="Trebuchet MS"/>
                <a:cs typeface="Trebuchet MS"/>
                <a:sym typeface="Trebuchet MS"/>
              </a:rPr>
              <a:t>pursued to make cities more</a:t>
            </a:r>
            <a:r>
              <a:rPr b="1" i="0" lang="it-IT" sz="1800" u="none" cap="none" strike="noStrike">
                <a:solidFill>
                  <a:srgbClr val="000000"/>
                </a:solidFill>
                <a:latin typeface="Trebuchet MS"/>
                <a:ea typeface="Trebuchet MS"/>
                <a:cs typeface="Trebuchet MS"/>
                <a:sym typeface="Trebuchet MS"/>
              </a:rPr>
              <a:t> efficient</a:t>
            </a:r>
            <a:r>
              <a:rPr b="0" i="0" lang="it-IT" sz="1800" u="none" cap="none" strike="noStrike">
                <a:solidFill>
                  <a:srgbClr val="000000"/>
                </a:solidFill>
                <a:latin typeface="Trebuchet MS"/>
                <a:ea typeface="Trebuchet MS"/>
                <a:cs typeface="Trebuchet MS"/>
                <a:sym typeface="Trebuchet MS"/>
              </a:rPr>
              <a:t> which concern:</a:t>
            </a:r>
            <a:endParaRPr b="0" i="0" sz="1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0" i="0" lang="it-IT" sz="1800" u="none" cap="none" strike="noStrike">
                <a:solidFill>
                  <a:srgbClr val="000000"/>
                </a:solidFill>
                <a:latin typeface="Trebuchet MS"/>
                <a:ea typeface="Trebuchet MS"/>
                <a:cs typeface="Trebuchet MS"/>
                <a:sym typeface="Trebuchet MS"/>
              </a:rPr>
              <a:t>wide</a:t>
            </a:r>
            <a:r>
              <a:rPr b="1" i="0" lang="it-IT" sz="1800" u="none" cap="none" strike="noStrike">
                <a:solidFill>
                  <a:srgbClr val="000000"/>
                </a:solidFill>
                <a:latin typeface="Trebuchet MS"/>
                <a:ea typeface="Trebuchet MS"/>
                <a:cs typeface="Trebuchet MS"/>
                <a:sym typeface="Trebuchet MS"/>
              </a:rPr>
              <a:t> use of</a:t>
            </a:r>
            <a:r>
              <a:rPr b="0" i="0" lang="it-IT" sz="1800" u="none" cap="none" strike="noStrike">
                <a:solidFill>
                  <a:srgbClr val="000000"/>
                </a:solidFill>
                <a:latin typeface="Trebuchet MS"/>
                <a:ea typeface="Trebuchet MS"/>
                <a:cs typeface="Trebuchet MS"/>
                <a:sym typeface="Trebuchet MS"/>
              </a:rPr>
              <a:t> </a:t>
            </a:r>
            <a:r>
              <a:rPr b="1" i="0" lang="it-IT" sz="1800" u="none" cap="none" strike="noStrike">
                <a:solidFill>
                  <a:srgbClr val="338903"/>
                </a:solidFill>
                <a:latin typeface="Trebuchet MS"/>
                <a:ea typeface="Trebuchet MS"/>
                <a:cs typeface="Trebuchet MS"/>
                <a:sym typeface="Trebuchet MS"/>
              </a:rPr>
              <a:t>IoT</a:t>
            </a:r>
            <a:r>
              <a:rPr b="0" i="0" lang="it-IT" sz="1800" u="none" cap="none" strike="noStrike">
                <a:solidFill>
                  <a:srgbClr val="000000"/>
                </a:solidFill>
                <a:latin typeface="Trebuchet MS"/>
                <a:ea typeface="Trebuchet MS"/>
                <a:cs typeface="Trebuchet MS"/>
                <a:sym typeface="Trebuchet MS"/>
              </a:rPr>
              <a:t> in finding solutions;</a:t>
            </a:r>
            <a:endParaRPr b="0" i="0" sz="1800" u="none" cap="none" strike="noStrike">
              <a:solidFill>
                <a:srgbClr val="000000"/>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1" i="0" lang="it-IT" sz="1800" u="none" cap="none" strike="noStrike">
                <a:solidFill>
                  <a:srgbClr val="000000"/>
                </a:solidFill>
                <a:latin typeface="Trebuchet MS"/>
                <a:ea typeface="Trebuchet MS"/>
                <a:cs typeface="Trebuchet MS"/>
                <a:sym typeface="Trebuchet MS"/>
              </a:rPr>
              <a:t>connection </a:t>
            </a:r>
            <a:r>
              <a:rPr b="0" i="0" lang="it-IT" sz="1800" u="none" cap="none" strike="noStrike">
                <a:solidFill>
                  <a:srgbClr val="000000"/>
                </a:solidFill>
                <a:latin typeface="Trebuchet MS"/>
                <a:ea typeface="Trebuchet MS"/>
                <a:cs typeface="Trebuchet MS"/>
                <a:sym typeface="Trebuchet MS"/>
              </a:rPr>
              <a:t>with </a:t>
            </a:r>
            <a:r>
              <a:rPr b="1" i="0" lang="it-IT" sz="1800" u="none" cap="none" strike="noStrike">
                <a:solidFill>
                  <a:srgbClr val="338903"/>
                </a:solidFill>
                <a:latin typeface="Trebuchet MS"/>
                <a:ea typeface="Trebuchet MS"/>
                <a:cs typeface="Trebuchet MS"/>
                <a:sym typeface="Trebuchet MS"/>
              </a:rPr>
              <a:t>Big Data</a:t>
            </a:r>
            <a:r>
              <a:rPr b="0" i="0" lang="it-IT" sz="1800" u="none" cap="none" strike="noStrike">
                <a:solidFill>
                  <a:srgbClr val="000000"/>
                </a:solidFill>
                <a:latin typeface="Trebuchet MS"/>
                <a:ea typeface="Trebuchet MS"/>
                <a:cs typeface="Trebuchet MS"/>
                <a:sym typeface="Trebuchet MS"/>
              </a:rPr>
              <a:t>: gathered by sensors can be sent to remote servers where it is </a:t>
            </a:r>
            <a:r>
              <a:rPr b="0" i="0" lang="it-IT" sz="1800" u="sng" cap="none" strike="noStrike">
                <a:solidFill>
                  <a:srgbClr val="000000"/>
                </a:solidFill>
                <a:latin typeface="Trebuchet MS"/>
                <a:ea typeface="Trebuchet MS"/>
                <a:cs typeface="Trebuchet MS"/>
                <a:sym typeface="Trebuchet MS"/>
              </a:rPr>
              <a:t>stored</a:t>
            </a:r>
            <a:r>
              <a:rPr b="0" i="0" lang="it-IT" sz="1800" u="none" cap="none" strike="noStrike">
                <a:solidFill>
                  <a:srgbClr val="000000"/>
                </a:solidFill>
                <a:latin typeface="Trebuchet MS"/>
                <a:ea typeface="Trebuchet MS"/>
                <a:cs typeface="Trebuchet MS"/>
                <a:sym typeface="Trebuchet MS"/>
              </a:rPr>
              <a:t>, </a:t>
            </a:r>
            <a:r>
              <a:rPr b="0" i="0" lang="it-IT" sz="1800" u="sng" cap="none" strike="noStrike">
                <a:solidFill>
                  <a:srgbClr val="000000"/>
                </a:solidFill>
                <a:latin typeface="Trebuchet MS"/>
                <a:ea typeface="Trebuchet MS"/>
                <a:cs typeface="Trebuchet MS"/>
                <a:sym typeface="Trebuchet MS"/>
              </a:rPr>
              <a:t>processed</a:t>
            </a:r>
            <a:r>
              <a:rPr b="0" i="0" lang="it-IT" sz="1800" u="none" cap="none" strike="noStrike">
                <a:solidFill>
                  <a:srgbClr val="000000"/>
                </a:solidFill>
                <a:latin typeface="Trebuchet MS"/>
                <a:ea typeface="Trebuchet MS"/>
                <a:cs typeface="Trebuchet MS"/>
                <a:sym typeface="Trebuchet MS"/>
              </a:rPr>
              <a:t> and used for </a:t>
            </a:r>
            <a:r>
              <a:rPr b="0" i="0" lang="it-IT" sz="1800" u="sng" cap="none" strike="noStrike">
                <a:solidFill>
                  <a:srgbClr val="000000"/>
                </a:solidFill>
                <a:latin typeface="Trebuchet MS"/>
                <a:ea typeface="Trebuchet MS"/>
                <a:cs typeface="Trebuchet MS"/>
                <a:sym typeface="Trebuchet MS"/>
              </a:rPr>
              <a:t>making intelligent decisions</a:t>
            </a:r>
            <a:r>
              <a:rPr b="0" i="0" lang="it-IT" sz="1800" u="none" cap="none" strike="noStrike">
                <a:solidFill>
                  <a:srgbClr val="000000"/>
                </a:solidFill>
                <a:latin typeface="Trebuchet MS"/>
                <a:ea typeface="Trebuchet MS"/>
                <a:cs typeface="Trebuchet MS"/>
                <a:sym typeface="Trebuchet MS"/>
              </a:rPr>
              <a:t> for infrastructure </a:t>
            </a:r>
            <a:r>
              <a:rPr lang="it-IT" sz="1800">
                <a:latin typeface="Trebuchet MS"/>
                <a:ea typeface="Trebuchet MS"/>
                <a:cs typeface="Trebuchet MS"/>
                <a:sym typeface="Trebuchet MS"/>
              </a:rPr>
              <a:t>and</a:t>
            </a:r>
            <a:r>
              <a:rPr b="0" i="0" lang="it-IT" sz="1800" u="none" cap="none" strike="noStrike">
                <a:solidFill>
                  <a:srgbClr val="000000"/>
                </a:solidFill>
                <a:latin typeface="Trebuchet MS"/>
                <a:ea typeface="Trebuchet MS"/>
                <a:cs typeface="Trebuchet MS"/>
                <a:sym typeface="Trebuchet MS"/>
              </a:rPr>
              <a:t> service management.</a:t>
            </a:r>
            <a:endParaRPr b="1" i="0" sz="1600" u="none" cap="none" strike="noStrike">
              <a:solidFill>
                <a:schemeClr val="dk1"/>
              </a:solidFill>
              <a:latin typeface="Arial"/>
              <a:ea typeface="Arial"/>
              <a:cs typeface="Arial"/>
              <a:sym typeface="Arial"/>
            </a:endParaRPr>
          </a:p>
        </p:txBody>
      </p:sp>
      <p:sp>
        <p:nvSpPr>
          <p:cNvPr id="235" name="Google Shape;235;gcb4ba1e161_0_18"/>
          <p:cNvSpPr txBox="1"/>
          <p:nvPr>
            <p:ph type="title"/>
          </p:nvPr>
        </p:nvSpPr>
        <p:spPr>
          <a:xfrm>
            <a:off x="829725" y="641675"/>
            <a:ext cx="3345300" cy="665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Arial"/>
              <a:buNone/>
            </a:pPr>
            <a:r>
              <a:rPr b="1" lang="it-IT">
                <a:solidFill>
                  <a:srgbClr val="338903"/>
                </a:solidFill>
              </a:rPr>
              <a:t>Technologies</a:t>
            </a:r>
            <a:endParaRPr>
              <a:solidFill>
                <a:srgbClr val="338903"/>
              </a:solidFill>
            </a:endParaRPr>
          </a:p>
        </p:txBody>
      </p:sp>
      <p:sp>
        <p:nvSpPr>
          <p:cNvPr id="236" name="Google Shape;236;gcb4ba1e161_0_18"/>
          <p:cNvSpPr txBox="1"/>
          <p:nvPr/>
        </p:nvSpPr>
        <p:spPr>
          <a:xfrm>
            <a:off x="4823200" y="678275"/>
            <a:ext cx="1839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fb055cc5f8_0_5"/>
          <p:cNvPicPr preferRelativeResize="0"/>
          <p:nvPr/>
        </p:nvPicPr>
        <p:blipFill rotWithShape="1">
          <a:blip r:embed="rId3">
            <a:alphaModFix/>
          </a:blip>
          <a:srcRect b="0" l="0" r="0" t="17321"/>
          <a:stretch/>
        </p:blipFill>
        <p:spPr>
          <a:xfrm>
            <a:off x="0" y="0"/>
            <a:ext cx="12192001" cy="7288574"/>
          </a:xfrm>
          <a:prstGeom prst="rect">
            <a:avLst/>
          </a:prstGeom>
          <a:noFill/>
          <a:ln>
            <a:noFill/>
          </a:ln>
        </p:spPr>
      </p:pic>
      <p:sp>
        <p:nvSpPr>
          <p:cNvPr id="242" name="Google Shape;242;gfb055cc5f8_0_5"/>
          <p:cNvSpPr/>
          <p:nvPr/>
        </p:nvSpPr>
        <p:spPr>
          <a:xfrm>
            <a:off x="3573450" y="4494150"/>
            <a:ext cx="5045100" cy="881400"/>
          </a:xfrm>
          <a:prstGeom prst="roundRect">
            <a:avLst>
              <a:gd fmla="val 16667" name="adj"/>
            </a:avLst>
          </a:prstGeom>
          <a:solidFill>
            <a:srgbClr val="59960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it-IT" sz="5000">
                <a:solidFill>
                  <a:schemeClr val="lt1"/>
                </a:solidFill>
              </a:rPr>
              <a:t>Case Study</a:t>
            </a:r>
            <a:endParaRPr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fb2ec840f5_1_47"/>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Re-Wise</a:t>
            </a:r>
            <a:endParaRPr/>
          </a:p>
        </p:txBody>
      </p:sp>
      <p:sp>
        <p:nvSpPr>
          <p:cNvPr id="248" name="Google Shape;248;gfb2ec840f5_1_47"/>
          <p:cNvSpPr txBox="1"/>
          <p:nvPr>
            <p:ph idx="2" type="body"/>
          </p:nvPr>
        </p:nvSpPr>
        <p:spPr>
          <a:xfrm>
            <a:off x="6573400" y="2342125"/>
            <a:ext cx="4676100" cy="3220500"/>
          </a:xfrm>
          <a:prstGeom prst="rect">
            <a:avLst/>
          </a:prstGeom>
        </p:spPr>
        <p:txBody>
          <a:bodyPr anchorCtr="0" anchor="t" bIns="45700" lIns="91425" spcFirstLastPara="1" rIns="91425" wrap="square" tIns="45700">
            <a:normAutofit/>
          </a:bodyPr>
          <a:lstStyle/>
          <a:p>
            <a:pPr indent="-342900" lvl="0" marL="457200" rtl="0" algn="l">
              <a:spcBef>
                <a:spcPts val="0"/>
              </a:spcBef>
              <a:spcAft>
                <a:spcPts val="0"/>
              </a:spcAft>
              <a:buClr>
                <a:schemeClr val="dk1"/>
              </a:buClr>
              <a:buSzPts val="1800"/>
              <a:buFont typeface="Arial"/>
              <a:buChar char="●"/>
            </a:pPr>
            <a:r>
              <a:rPr lang="it-IT">
                <a:solidFill>
                  <a:schemeClr val="dk1"/>
                </a:solidFill>
              </a:rPr>
              <a:t>The model Re-Wise is an innovative model for the management of organic waste that exploits it as a source renewable energy using existing infrastructure:</a:t>
            </a:r>
            <a:endParaRPr>
              <a:solidFill>
                <a:schemeClr val="dk1"/>
              </a:solidFill>
            </a:endParaRPr>
          </a:p>
          <a:p>
            <a:pPr indent="-317500" lvl="1" marL="914400" rtl="0" algn="l">
              <a:spcBef>
                <a:spcPts val="0"/>
              </a:spcBef>
              <a:spcAft>
                <a:spcPts val="0"/>
              </a:spcAft>
              <a:buClr>
                <a:schemeClr val="dk1"/>
              </a:buClr>
              <a:buSzPts val="1400"/>
              <a:buFont typeface="Arial"/>
              <a:buChar char="○"/>
            </a:pPr>
            <a:r>
              <a:rPr lang="it-IT">
                <a:solidFill>
                  <a:schemeClr val="dk1"/>
                </a:solidFill>
              </a:rPr>
              <a:t>sewerage</a:t>
            </a:r>
            <a:endParaRPr>
              <a:solidFill>
                <a:schemeClr val="dk1"/>
              </a:solidFill>
            </a:endParaRPr>
          </a:p>
          <a:p>
            <a:pPr indent="-317500" lvl="1" marL="914400" rtl="0" algn="l">
              <a:spcBef>
                <a:spcPts val="0"/>
              </a:spcBef>
              <a:spcAft>
                <a:spcPts val="0"/>
              </a:spcAft>
              <a:buClr>
                <a:schemeClr val="dk1"/>
              </a:buClr>
              <a:buSzPts val="1400"/>
              <a:buFont typeface="Arial"/>
              <a:buChar char="○"/>
            </a:pPr>
            <a:r>
              <a:rPr lang="it-IT">
                <a:solidFill>
                  <a:schemeClr val="dk1"/>
                </a:solidFill>
              </a:rPr>
              <a:t>purification plant equipped with Anaerobic Digester</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Font typeface="Arial"/>
              <a:buChar char="●"/>
            </a:pPr>
            <a:r>
              <a:rPr lang="it-IT">
                <a:solidFill>
                  <a:schemeClr val="dk1"/>
                </a:solidFill>
              </a:rPr>
              <a:t>Released from november 2007 to April 2010</a:t>
            </a:r>
            <a:endParaRPr b="1">
              <a:solidFill>
                <a:srgbClr val="050505"/>
              </a:solidFill>
            </a:endParaRPr>
          </a:p>
        </p:txBody>
      </p:sp>
      <p:pic>
        <p:nvPicPr>
          <p:cNvPr id="249" name="Google Shape;249;gfb2ec840f5_1_47"/>
          <p:cNvPicPr preferRelativeResize="0"/>
          <p:nvPr/>
        </p:nvPicPr>
        <p:blipFill rotWithShape="1">
          <a:blip r:embed="rId3">
            <a:alphaModFix/>
          </a:blip>
          <a:srcRect b="0" l="0" r="0" t="0"/>
          <a:stretch/>
        </p:blipFill>
        <p:spPr>
          <a:xfrm>
            <a:off x="677325" y="2273975"/>
            <a:ext cx="5557599" cy="3220400"/>
          </a:xfrm>
          <a:prstGeom prst="rect">
            <a:avLst/>
          </a:prstGeom>
          <a:noFill/>
          <a:ln>
            <a:noFill/>
          </a:ln>
        </p:spPr>
      </p:pic>
      <p:sp>
        <p:nvSpPr>
          <p:cNvPr id="250" name="Google Shape;250;gfb2ec840f5_1_47"/>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it-IT" sz="2400">
                <a:solidFill>
                  <a:srgbClr val="338903"/>
                </a:solidFill>
              </a:rPr>
              <a:t>Model presentation:</a:t>
            </a:r>
            <a:endParaRPr b="1" i="0" sz="2400" u="none" cap="none" strike="noStrike">
              <a:solidFill>
                <a:srgbClr val="33890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fb2ec840f5_1_54"/>
          <p:cNvSpPr txBox="1"/>
          <p:nvPr>
            <p:ph type="title"/>
          </p:nvPr>
        </p:nvSpPr>
        <p:spPr>
          <a:xfrm>
            <a:off x="677325" y="540525"/>
            <a:ext cx="8596800" cy="673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it-IT">
                <a:solidFill>
                  <a:srgbClr val="338903"/>
                </a:solidFill>
                <a:latin typeface="Arial"/>
                <a:ea typeface="Arial"/>
                <a:cs typeface="Arial"/>
                <a:sym typeface="Arial"/>
              </a:rPr>
              <a:t>Case study / Re-Wise with OWD</a:t>
            </a:r>
            <a:endParaRPr/>
          </a:p>
        </p:txBody>
      </p:sp>
      <p:pic>
        <p:nvPicPr>
          <p:cNvPr id="256" name="Google Shape;256;gfb2ec840f5_1_54"/>
          <p:cNvPicPr preferRelativeResize="0"/>
          <p:nvPr/>
        </p:nvPicPr>
        <p:blipFill rotWithShape="1">
          <a:blip r:embed="rId3">
            <a:alphaModFix/>
          </a:blip>
          <a:srcRect b="0" l="0" r="0" t="0"/>
          <a:stretch/>
        </p:blipFill>
        <p:spPr>
          <a:xfrm>
            <a:off x="1306187" y="2042625"/>
            <a:ext cx="8017326" cy="4645699"/>
          </a:xfrm>
          <a:prstGeom prst="rect">
            <a:avLst/>
          </a:prstGeom>
          <a:noFill/>
          <a:ln>
            <a:noFill/>
          </a:ln>
        </p:spPr>
      </p:pic>
      <p:sp>
        <p:nvSpPr>
          <p:cNvPr id="257" name="Google Shape;257;gfb2ec840f5_1_54"/>
          <p:cNvSpPr txBox="1"/>
          <p:nvPr/>
        </p:nvSpPr>
        <p:spPr>
          <a:xfrm>
            <a:off x="677325" y="1411400"/>
            <a:ext cx="4051200" cy="554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it-IT" sz="2400">
                <a:solidFill>
                  <a:srgbClr val="338903"/>
                </a:solidFill>
              </a:rPr>
              <a:t>Model presentation:</a:t>
            </a:r>
            <a:endParaRPr b="1" i="0" sz="2400" u="none" cap="none" strike="noStrike">
              <a:solidFill>
                <a:srgbClr val="338903"/>
              </a:solidFill>
              <a:latin typeface="Arial"/>
              <a:ea typeface="Arial"/>
              <a:cs typeface="Arial"/>
              <a:sym typeface="Arial"/>
            </a:endParaRPr>
          </a:p>
        </p:txBody>
      </p:sp>
      <p:sp>
        <p:nvSpPr>
          <p:cNvPr id="258" name="Google Shape;258;gfb2ec840f5_1_54"/>
          <p:cNvSpPr txBox="1"/>
          <p:nvPr/>
        </p:nvSpPr>
        <p:spPr>
          <a:xfrm>
            <a:off x="986900" y="2974250"/>
            <a:ext cx="24297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Trebuchet MS"/>
              <a:buAutoNum type="arabicPeriod"/>
            </a:pPr>
            <a:r>
              <a:rPr b="1" lang="it-IT" sz="1800">
                <a:solidFill>
                  <a:schemeClr val="lt1"/>
                </a:solidFill>
                <a:latin typeface="Trebuchet MS"/>
                <a:ea typeface="Trebuchet MS"/>
                <a:cs typeface="Trebuchet MS"/>
                <a:sym typeface="Trebuchet MS"/>
              </a:rPr>
              <a:t>OWD + SiQURo</a:t>
            </a:r>
            <a:endParaRPr b="1" sz="1800">
              <a:solidFill>
                <a:schemeClr val="lt1"/>
              </a:solidFill>
              <a:latin typeface="Trebuchet MS"/>
              <a:ea typeface="Trebuchet MS"/>
              <a:cs typeface="Trebuchet MS"/>
              <a:sym typeface="Trebuchet MS"/>
            </a:endParaRPr>
          </a:p>
        </p:txBody>
      </p:sp>
      <p:sp>
        <p:nvSpPr>
          <p:cNvPr id="259" name="Google Shape;259;gfb2ec840f5_1_54"/>
          <p:cNvSpPr txBox="1"/>
          <p:nvPr/>
        </p:nvSpPr>
        <p:spPr>
          <a:xfrm>
            <a:off x="2999000" y="4020950"/>
            <a:ext cx="160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solidFill>
                  <a:schemeClr val="lt1"/>
                </a:solidFill>
                <a:latin typeface="Trebuchet MS"/>
                <a:ea typeface="Trebuchet MS"/>
                <a:cs typeface="Trebuchet MS"/>
                <a:sym typeface="Trebuchet MS"/>
              </a:rPr>
              <a:t>2. Sewarage</a:t>
            </a:r>
            <a:endParaRPr b="1" sz="1800">
              <a:solidFill>
                <a:schemeClr val="lt1"/>
              </a:solidFill>
              <a:latin typeface="Trebuchet MS"/>
              <a:ea typeface="Trebuchet MS"/>
              <a:cs typeface="Trebuchet MS"/>
              <a:sym typeface="Trebuchet MS"/>
            </a:endParaRPr>
          </a:p>
        </p:txBody>
      </p:sp>
      <p:sp>
        <p:nvSpPr>
          <p:cNvPr id="260" name="Google Shape;260;gfb2ec840f5_1_54"/>
          <p:cNvSpPr txBox="1"/>
          <p:nvPr/>
        </p:nvSpPr>
        <p:spPr>
          <a:xfrm>
            <a:off x="4728525" y="5957525"/>
            <a:ext cx="1871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600">
                <a:solidFill>
                  <a:schemeClr val="lt1"/>
                </a:solidFill>
                <a:latin typeface="Trebuchet MS"/>
                <a:ea typeface="Trebuchet MS"/>
                <a:cs typeface="Trebuchet MS"/>
                <a:sym typeface="Trebuchet MS"/>
              </a:rPr>
              <a:t>3. Purification plant system</a:t>
            </a:r>
            <a:endParaRPr b="1" sz="1600">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Sfaccettatur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2021-10-11T17:54:29Z</dcterms:created>
  <dc:creator>Bryan Zhigui</dc:creator>
</cp:coreProperties>
</file>