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0" r:id="rId5"/>
    <p:sldId id="261" r:id="rId6"/>
    <p:sldId id="264" r:id="rId7"/>
    <p:sldId id="265" r:id="rId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ile medio 2 - Color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Stile medio 2 - Colore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Stile medio 2 - Colore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Stile medio 2 - Color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69" autoAdjust="0"/>
    <p:restoredTop sz="94660"/>
  </p:normalViewPr>
  <p:slideViewPr>
    <p:cSldViewPr snapToGrid="0">
      <p:cViewPr varScale="1">
        <p:scale>
          <a:sx n="86" d="100"/>
          <a:sy n="86" d="100"/>
        </p:scale>
        <p:origin x="47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44F630FE-AD41-4F33-ACE4-04339B9AFC23}" type="datetimeFigureOut">
              <a:rPr lang="it-IT" smtClean="0"/>
              <a:t>04/10/2021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CC47495-748C-40C9-B60E-68A2A380A637}" type="slidenum">
              <a:rPr lang="it-IT" smtClean="0"/>
              <a:t>‹N›</a:t>
            </a:fld>
            <a:endParaRPr lang="it-IT"/>
          </a:p>
        </p:txBody>
      </p:sp>
    </p:spTree>
    <p:extLst>
      <p:ext uri="{BB962C8B-B14F-4D97-AF65-F5344CB8AC3E}">
        <p14:creationId xmlns:p14="http://schemas.microsoft.com/office/powerpoint/2010/main" val="2949882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4F630FE-AD41-4F33-ACE4-04339B9AFC23}" type="datetimeFigureOut">
              <a:rPr lang="it-IT" smtClean="0"/>
              <a:t>04/10/2021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CC47495-748C-40C9-B60E-68A2A380A637}" type="slidenum">
              <a:rPr lang="it-IT" smtClean="0"/>
              <a:t>‹N›</a:t>
            </a:fld>
            <a:endParaRPr lang="it-IT"/>
          </a:p>
        </p:txBody>
      </p:sp>
    </p:spTree>
    <p:extLst>
      <p:ext uri="{BB962C8B-B14F-4D97-AF65-F5344CB8AC3E}">
        <p14:creationId xmlns:p14="http://schemas.microsoft.com/office/powerpoint/2010/main" val="1588004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4F630FE-AD41-4F33-ACE4-04339B9AFC23}" type="datetimeFigureOut">
              <a:rPr lang="it-IT" smtClean="0"/>
              <a:t>04/10/2021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CC47495-748C-40C9-B60E-68A2A380A637}" type="slidenum">
              <a:rPr lang="it-IT" smtClean="0"/>
              <a:t>‹N›</a:t>
            </a:fld>
            <a:endParaRPr lang="it-IT"/>
          </a:p>
        </p:txBody>
      </p:sp>
    </p:spTree>
    <p:extLst>
      <p:ext uri="{BB962C8B-B14F-4D97-AF65-F5344CB8AC3E}">
        <p14:creationId xmlns:p14="http://schemas.microsoft.com/office/powerpoint/2010/main" val="769298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4F630FE-AD41-4F33-ACE4-04339B9AFC23}" type="datetimeFigureOut">
              <a:rPr lang="it-IT" smtClean="0"/>
              <a:t>04/10/2021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CC47495-748C-40C9-B60E-68A2A380A637}" type="slidenum">
              <a:rPr lang="it-IT" smtClean="0"/>
              <a:t>‹N›</a:t>
            </a:fld>
            <a:endParaRPr lang="it-IT"/>
          </a:p>
        </p:txBody>
      </p:sp>
    </p:spTree>
    <p:extLst>
      <p:ext uri="{BB962C8B-B14F-4D97-AF65-F5344CB8AC3E}">
        <p14:creationId xmlns:p14="http://schemas.microsoft.com/office/powerpoint/2010/main" val="344305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44F630FE-AD41-4F33-ACE4-04339B9AFC23}" type="datetimeFigureOut">
              <a:rPr lang="it-IT" smtClean="0"/>
              <a:t>04/10/2021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CC47495-748C-40C9-B60E-68A2A380A637}" type="slidenum">
              <a:rPr lang="it-IT" smtClean="0"/>
              <a:t>‹N›</a:t>
            </a:fld>
            <a:endParaRPr lang="it-IT"/>
          </a:p>
        </p:txBody>
      </p:sp>
    </p:spTree>
    <p:extLst>
      <p:ext uri="{BB962C8B-B14F-4D97-AF65-F5344CB8AC3E}">
        <p14:creationId xmlns:p14="http://schemas.microsoft.com/office/powerpoint/2010/main" val="211292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44F630FE-AD41-4F33-ACE4-04339B9AFC23}" type="datetimeFigureOut">
              <a:rPr lang="it-IT" smtClean="0"/>
              <a:t>04/10/2021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CC47495-748C-40C9-B60E-68A2A380A637}" type="slidenum">
              <a:rPr lang="it-IT" smtClean="0"/>
              <a:t>‹N›</a:t>
            </a:fld>
            <a:endParaRPr lang="it-IT"/>
          </a:p>
        </p:txBody>
      </p:sp>
    </p:spTree>
    <p:extLst>
      <p:ext uri="{BB962C8B-B14F-4D97-AF65-F5344CB8AC3E}">
        <p14:creationId xmlns:p14="http://schemas.microsoft.com/office/powerpoint/2010/main" val="289312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44F630FE-AD41-4F33-ACE4-04339B9AFC23}" type="datetimeFigureOut">
              <a:rPr lang="it-IT" smtClean="0"/>
              <a:t>04/10/2021</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FCC47495-748C-40C9-B60E-68A2A380A637}" type="slidenum">
              <a:rPr lang="it-IT" smtClean="0"/>
              <a:t>‹N›</a:t>
            </a:fld>
            <a:endParaRPr lang="it-IT"/>
          </a:p>
        </p:txBody>
      </p:sp>
    </p:spTree>
    <p:extLst>
      <p:ext uri="{BB962C8B-B14F-4D97-AF65-F5344CB8AC3E}">
        <p14:creationId xmlns:p14="http://schemas.microsoft.com/office/powerpoint/2010/main" val="22536558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44F630FE-AD41-4F33-ACE4-04339B9AFC23}" type="datetimeFigureOut">
              <a:rPr lang="it-IT" smtClean="0"/>
              <a:t>04/10/2021</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FCC47495-748C-40C9-B60E-68A2A380A637}" type="slidenum">
              <a:rPr lang="it-IT" smtClean="0"/>
              <a:t>‹N›</a:t>
            </a:fld>
            <a:endParaRPr lang="it-IT"/>
          </a:p>
        </p:txBody>
      </p:sp>
    </p:spTree>
    <p:extLst>
      <p:ext uri="{BB962C8B-B14F-4D97-AF65-F5344CB8AC3E}">
        <p14:creationId xmlns:p14="http://schemas.microsoft.com/office/powerpoint/2010/main" val="3281481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4F630FE-AD41-4F33-ACE4-04339B9AFC23}" type="datetimeFigureOut">
              <a:rPr lang="it-IT" smtClean="0"/>
              <a:t>04/10/2021</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FCC47495-748C-40C9-B60E-68A2A380A637}" type="slidenum">
              <a:rPr lang="it-IT" smtClean="0"/>
              <a:t>‹N›</a:t>
            </a:fld>
            <a:endParaRPr lang="it-IT"/>
          </a:p>
        </p:txBody>
      </p:sp>
    </p:spTree>
    <p:extLst>
      <p:ext uri="{BB962C8B-B14F-4D97-AF65-F5344CB8AC3E}">
        <p14:creationId xmlns:p14="http://schemas.microsoft.com/office/powerpoint/2010/main" val="166957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44F630FE-AD41-4F33-ACE4-04339B9AFC23}" type="datetimeFigureOut">
              <a:rPr lang="it-IT" smtClean="0"/>
              <a:t>04/10/2021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CC47495-748C-40C9-B60E-68A2A380A637}" type="slidenum">
              <a:rPr lang="it-IT" smtClean="0"/>
              <a:t>‹N›</a:t>
            </a:fld>
            <a:endParaRPr lang="it-IT"/>
          </a:p>
        </p:txBody>
      </p:sp>
    </p:spTree>
    <p:extLst>
      <p:ext uri="{BB962C8B-B14F-4D97-AF65-F5344CB8AC3E}">
        <p14:creationId xmlns:p14="http://schemas.microsoft.com/office/powerpoint/2010/main" val="4190613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44F630FE-AD41-4F33-ACE4-04339B9AFC23}" type="datetimeFigureOut">
              <a:rPr lang="it-IT" smtClean="0"/>
              <a:t>04/10/2021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CC47495-748C-40C9-B60E-68A2A380A637}" type="slidenum">
              <a:rPr lang="it-IT" smtClean="0"/>
              <a:t>‹N›</a:t>
            </a:fld>
            <a:endParaRPr lang="it-IT"/>
          </a:p>
        </p:txBody>
      </p:sp>
    </p:spTree>
    <p:extLst>
      <p:ext uri="{BB962C8B-B14F-4D97-AF65-F5344CB8AC3E}">
        <p14:creationId xmlns:p14="http://schemas.microsoft.com/office/powerpoint/2010/main" val="2825645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F630FE-AD41-4F33-ACE4-04339B9AFC23}" type="datetimeFigureOut">
              <a:rPr lang="it-IT" smtClean="0"/>
              <a:t>04/10/2021</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C47495-748C-40C9-B60E-68A2A380A637}" type="slidenum">
              <a:rPr lang="it-IT" smtClean="0"/>
              <a:t>‹N›</a:t>
            </a:fld>
            <a:endParaRPr lang="it-IT"/>
          </a:p>
        </p:txBody>
      </p:sp>
    </p:spTree>
    <p:extLst>
      <p:ext uri="{BB962C8B-B14F-4D97-AF65-F5344CB8AC3E}">
        <p14:creationId xmlns:p14="http://schemas.microsoft.com/office/powerpoint/2010/main" val="12700782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a:t>Les pronoms personnels</a:t>
            </a:r>
          </a:p>
        </p:txBody>
      </p:sp>
      <p:sp>
        <p:nvSpPr>
          <p:cNvPr id="3" name="Sottotitolo 2"/>
          <p:cNvSpPr>
            <a:spLocks noGrp="1"/>
          </p:cNvSpPr>
          <p:nvPr>
            <p:ph type="subTitle" idx="1"/>
          </p:nvPr>
        </p:nvSpPr>
        <p:spPr/>
        <p:txBody>
          <a:bodyPr/>
          <a:lstStyle/>
          <a:p>
            <a:r>
              <a:rPr lang="it-IT"/>
              <a:t>Révision</a:t>
            </a:r>
          </a:p>
        </p:txBody>
      </p:sp>
    </p:spTree>
    <p:extLst>
      <p:ext uri="{BB962C8B-B14F-4D97-AF65-F5344CB8AC3E}">
        <p14:creationId xmlns:p14="http://schemas.microsoft.com/office/powerpoint/2010/main" val="934741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Liste et ordre des pronoms personnels</a:t>
            </a:r>
          </a:p>
        </p:txBody>
      </p:sp>
      <p:pic>
        <p:nvPicPr>
          <p:cNvPr id="4" name="Segnaposto contenut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2247" y="2388198"/>
            <a:ext cx="10134075" cy="2743200"/>
          </a:xfrm>
        </p:spPr>
      </p:pic>
    </p:spTree>
    <p:extLst>
      <p:ext uri="{BB962C8B-B14F-4D97-AF65-F5344CB8AC3E}">
        <p14:creationId xmlns:p14="http://schemas.microsoft.com/office/powerpoint/2010/main" val="3384390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Le pronom tonique</a:t>
            </a:r>
          </a:p>
        </p:txBody>
      </p:sp>
      <p:pic>
        <p:nvPicPr>
          <p:cNvPr id="4" name="Segnaposto contenut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599208" y="1559818"/>
            <a:ext cx="4346669" cy="4099110"/>
          </a:xfrm>
        </p:spPr>
      </p:pic>
      <p:graphicFrame>
        <p:nvGraphicFramePr>
          <p:cNvPr id="5" name="Tabella 4"/>
          <p:cNvGraphicFramePr>
            <a:graphicFrameLocks noGrp="1"/>
          </p:cNvGraphicFramePr>
          <p:nvPr>
            <p:extLst>
              <p:ext uri="{D42A27DB-BD31-4B8C-83A1-F6EECF244321}">
                <p14:modId xmlns:p14="http://schemas.microsoft.com/office/powerpoint/2010/main" val="3540587353"/>
              </p:ext>
            </p:extLst>
          </p:nvPr>
        </p:nvGraphicFramePr>
        <p:xfrm>
          <a:off x="838200" y="2389516"/>
          <a:ext cx="5459082" cy="2868560"/>
        </p:xfrm>
        <a:graphic>
          <a:graphicData uri="http://schemas.openxmlformats.org/drawingml/2006/table">
            <a:tbl>
              <a:tblPr firstRow="1" bandRow="1">
                <a:tableStyleId>{F5AB1C69-6EDB-4FF4-983F-18BD219EF322}</a:tableStyleId>
              </a:tblPr>
              <a:tblGrid>
                <a:gridCol w="1572787">
                  <a:extLst>
                    <a:ext uri="{9D8B030D-6E8A-4147-A177-3AD203B41FA5}">
                      <a16:colId xmlns:a16="http://schemas.microsoft.com/office/drawing/2014/main" val="20000"/>
                    </a:ext>
                  </a:extLst>
                </a:gridCol>
                <a:gridCol w="1753815">
                  <a:extLst>
                    <a:ext uri="{9D8B030D-6E8A-4147-A177-3AD203B41FA5}">
                      <a16:colId xmlns:a16="http://schemas.microsoft.com/office/drawing/2014/main" val="20001"/>
                    </a:ext>
                  </a:extLst>
                </a:gridCol>
                <a:gridCol w="2132480">
                  <a:extLst>
                    <a:ext uri="{9D8B030D-6E8A-4147-A177-3AD203B41FA5}">
                      <a16:colId xmlns:a16="http://schemas.microsoft.com/office/drawing/2014/main" val="20002"/>
                    </a:ext>
                  </a:extLst>
                </a:gridCol>
              </a:tblGrid>
              <a:tr h="717140">
                <a:tc>
                  <a:txBody>
                    <a:bodyPr/>
                    <a:lstStyle/>
                    <a:p>
                      <a:pPr algn="ctr"/>
                      <a:r>
                        <a:rPr lang="it-IT"/>
                        <a:t>personne</a:t>
                      </a:r>
                    </a:p>
                  </a:txBody>
                  <a:tcPr/>
                </a:tc>
                <a:tc>
                  <a:txBody>
                    <a:bodyPr/>
                    <a:lstStyle/>
                    <a:p>
                      <a:pPr algn="ctr"/>
                      <a:r>
                        <a:rPr lang="it-IT"/>
                        <a:t>singulier</a:t>
                      </a:r>
                    </a:p>
                  </a:txBody>
                  <a:tcPr/>
                </a:tc>
                <a:tc>
                  <a:txBody>
                    <a:bodyPr/>
                    <a:lstStyle/>
                    <a:p>
                      <a:pPr algn="ctr"/>
                      <a:r>
                        <a:rPr lang="it-IT"/>
                        <a:t>pluriel</a:t>
                      </a:r>
                    </a:p>
                  </a:txBody>
                  <a:tcPr/>
                </a:tc>
                <a:extLst>
                  <a:ext uri="{0D108BD9-81ED-4DB2-BD59-A6C34878D82A}">
                    <a16:rowId xmlns:a16="http://schemas.microsoft.com/office/drawing/2014/main" val="10000"/>
                  </a:ext>
                </a:extLst>
              </a:tr>
              <a:tr h="717140">
                <a:tc>
                  <a:txBody>
                    <a:bodyPr/>
                    <a:lstStyle/>
                    <a:p>
                      <a:pPr algn="ctr"/>
                      <a:r>
                        <a:rPr lang="it-IT"/>
                        <a:t>1°</a:t>
                      </a:r>
                    </a:p>
                  </a:txBody>
                  <a:tcPr/>
                </a:tc>
                <a:tc>
                  <a:txBody>
                    <a:bodyPr/>
                    <a:lstStyle/>
                    <a:p>
                      <a:pPr algn="ctr"/>
                      <a:r>
                        <a:rPr lang="it-IT"/>
                        <a:t>moi</a:t>
                      </a:r>
                    </a:p>
                  </a:txBody>
                  <a:tcPr/>
                </a:tc>
                <a:tc>
                  <a:txBody>
                    <a:bodyPr/>
                    <a:lstStyle/>
                    <a:p>
                      <a:pPr algn="ctr"/>
                      <a:r>
                        <a:rPr lang="it-IT"/>
                        <a:t>nous</a:t>
                      </a:r>
                    </a:p>
                  </a:txBody>
                  <a:tcPr/>
                </a:tc>
                <a:extLst>
                  <a:ext uri="{0D108BD9-81ED-4DB2-BD59-A6C34878D82A}">
                    <a16:rowId xmlns:a16="http://schemas.microsoft.com/office/drawing/2014/main" val="10001"/>
                  </a:ext>
                </a:extLst>
              </a:tr>
              <a:tr h="717140">
                <a:tc>
                  <a:txBody>
                    <a:bodyPr/>
                    <a:lstStyle/>
                    <a:p>
                      <a:pPr algn="ctr"/>
                      <a:r>
                        <a:rPr lang="it-IT"/>
                        <a:t>2°</a:t>
                      </a:r>
                    </a:p>
                  </a:txBody>
                  <a:tcPr/>
                </a:tc>
                <a:tc>
                  <a:txBody>
                    <a:bodyPr/>
                    <a:lstStyle/>
                    <a:p>
                      <a:pPr algn="ctr"/>
                      <a:r>
                        <a:rPr lang="it-IT"/>
                        <a:t>toi</a:t>
                      </a:r>
                    </a:p>
                  </a:txBody>
                  <a:tcPr/>
                </a:tc>
                <a:tc>
                  <a:txBody>
                    <a:bodyPr/>
                    <a:lstStyle/>
                    <a:p>
                      <a:pPr algn="ctr"/>
                      <a:r>
                        <a:rPr lang="it-IT"/>
                        <a:t>nous</a:t>
                      </a:r>
                    </a:p>
                  </a:txBody>
                  <a:tcPr/>
                </a:tc>
                <a:extLst>
                  <a:ext uri="{0D108BD9-81ED-4DB2-BD59-A6C34878D82A}">
                    <a16:rowId xmlns:a16="http://schemas.microsoft.com/office/drawing/2014/main" val="10002"/>
                  </a:ext>
                </a:extLst>
              </a:tr>
              <a:tr h="717140">
                <a:tc>
                  <a:txBody>
                    <a:bodyPr/>
                    <a:lstStyle/>
                    <a:p>
                      <a:pPr algn="ctr"/>
                      <a:r>
                        <a:rPr lang="it-IT"/>
                        <a:t>3°</a:t>
                      </a:r>
                    </a:p>
                  </a:txBody>
                  <a:tcPr/>
                </a:tc>
                <a:tc>
                  <a:txBody>
                    <a:bodyPr/>
                    <a:lstStyle/>
                    <a:p>
                      <a:pPr algn="ctr"/>
                      <a:r>
                        <a:rPr lang="it-IT"/>
                        <a:t>lui / elle </a:t>
                      </a:r>
                    </a:p>
                  </a:txBody>
                  <a:tcPr/>
                </a:tc>
                <a:tc>
                  <a:txBody>
                    <a:bodyPr/>
                    <a:lstStyle/>
                    <a:p>
                      <a:pPr algn="ctr"/>
                      <a:r>
                        <a:rPr lang="it-IT"/>
                        <a:t>eux / elles</a:t>
                      </a: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210132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EN et Y</a:t>
            </a:r>
          </a:p>
        </p:txBody>
      </p:sp>
      <p:sp>
        <p:nvSpPr>
          <p:cNvPr id="3" name="Segnaposto contenuto 2"/>
          <p:cNvSpPr>
            <a:spLocks noGrp="1"/>
          </p:cNvSpPr>
          <p:nvPr>
            <p:ph idx="1"/>
          </p:nvPr>
        </p:nvSpPr>
        <p:spPr/>
        <p:txBody>
          <a:bodyPr>
            <a:normAutofit fontScale="85000" lnSpcReduction="20000"/>
          </a:bodyPr>
          <a:lstStyle/>
          <a:p>
            <a:r>
              <a:rPr lang="it-IT" b="1"/>
              <a:t>En</a:t>
            </a:r>
            <a:r>
              <a:rPr lang="it-IT"/>
              <a:t>:</a:t>
            </a:r>
          </a:p>
          <a:p>
            <a:r>
              <a:rPr lang="it-IT"/>
              <a:t>Remplace un nom de chose précédé par l’article indéfini ou par préposition </a:t>
            </a:r>
            <a:r>
              <a:rPr lang="it-IT" b="1"/>
              <a:t>de/article partitif </a:t>
            </a:r>
            <a:r>
              <a:rPr lang="it-IT"/>
              <a:t>: </a:t>
            </a:r>
            <a:r>
              <a:rPr lang="it-IT" i="1"/>
              <a:t>Vous avez beaucoup d’amis? – Oui, j’en ai pas mal.</a:t>
            </a:r>
          </a:p>
          <a:p>
            <a:r>
              <a:rPr lang="it-IT"/>
              <a:t>Remplace un complément de lieu introduit par </a:t>
            </a:r>
            <a:r>
              <a:rPr lang="it-IT" b="1"/>
              <a:t>de</a:t>
            </a:r>
            <a:r>
              <a:rPr lang="it-IT"/>
              <a:t> : </a:t>
            </a:r>
            <a:r>
              <a:rPr lang="it-IT" i="1"/>
              <a:t>On était à la bibliothèque à la fac. – Ben, j’en viens et je ne vous ai pas vus.</a:t>
            </a:r>
          </a:p>
          <a:p>
            <a:endParaRPr lang="it-IT"/>
          </a:p>
          <a:p>
            <a:r>
              <a:rPr lang="it-IT" b="1"/>
              <a:t>Y</a:t>
            </a:r>
          </a:p>
          <a:p>
            <a:r>
              <a:rPr lang="it-IT"/>
              <a:t>Remplace un nom de chose précédé de la préposition </a:t>
            </a:r>
            <a:r>
              <a:rPr lang="it-IT" b="1"/>
              <a:t>à</a:t>
            </a:r>
            <a:r>
              <a:rPr lang="it-IT"/>
              <a:t>: </a:t>
            </a:r>
            <a:r>
              <a:rPr lang="it-IT" i="1"/>
              <a:t>Tu aimes jouer aux échecs? - Oui, mais je suis nul, je n’y joue presque jamais. Tu travailles à ce projet depuis combien de temps? - J’y travaille depuis trop longtemps.</a:t>
            </a:r>
          </a:p>
          <a:p>
            <a:r>
              <a:rPr lang="it-IT"/>
              <a:t>Remplace un complément de lieu (sauf s’il est précédé de la préposition </a:t>
            </a:r>
            <a:r>
              <a:rPr lang="it-IT" b="1"/>
              <a:t>de</a:t>
            </a:r>
            <a:r>
              <a:rPr lang="it-IT"/>
              <a:t>) :</a:t>
            </a:r>
            <a:r>
              <a:rPr lang="it-IT" i="1"/>
              <a:t> ça fait longtemps que tu travailles dans cette boîte? – J’y travaille depuis un an.</a:t>
            </a:r>
          </a:p>
        </p:txBody>
      </p:sp>
    </p:spTree>
    <p:extLst>
      <p:ext uri="{BB962C8B-B14F-4D97-AF65-F5344CB8AC3E}">
        <p14:creationId xmlns:p14="http://schemas.microsoft.com/office/powerpoint/2010/main" val="485137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Quelques règles sur l’ordre et la place des pronoms compléments</a:t>
            </a:r>
          </a:p>
        </p:txBody>
      </p:sp>
      <p:sp>
        <p:nvSpPr>
          <p:cNvPr id="3" name="Segnaposto contenuto 2"/>
          <p:cNvSpPr>
            <a:spLocks noGrp="1"/>
          </p:cNvSpPr>
          <p:nvPr>
            <p:ph idx="1"/>
          </p:nvPr>
        </p:nvSpPr>
        <p:spPr/>
        <p:txBody>
          <a:bodyPr>
            <a:normAutofit/>
          </a:bodyPr>
          <a:lstStyle/>
          <a:p>
            <a:r>
              <a:rPr lang="it-IT"/>
              <a:t>Il ne peut jamais y avoir plus de deux pronoms compléments liés au même verbe.</a:t>
            </a:r>
          </a:p>
          <a:p>
            <a:r>
              <a:rPr lang="it-IT" b="1"/>
              <a:t>Y</a:t>
            </a:r>
            <a:r>
              <a:rPr lang="it-IT"/>
              <a:t> et </a:t>
            </a:r>
            <a:r>
              <a:rPr lang="it-IT" b="1"/>
              <a:t>EN</a:t>
            </a:r>
            <a:r>
              <a:rPr lang="it-IT"/>
              <a:t> ne s’emploient jamais en même temps, sauf dans l’expression </a:t>
            </a:r>
            <a:r>
              <a:rPr lang="it-IT" i="1"/>
              <a:t>Il y en a</a:t>
            </a:r>
          </a:p>
          <a:p>
            <a:r>
              <a:rPr lang="it-IT" b="1"/>
              <a:t>Y</a:t>
            </a:r>
            <a:r>
              <a:rPr lang="it-IT"/>
              <a:t> ou </a:t>
            </a:r>
            <a:r>
              <a:rPr lang="it-IT" b="1"/>
              <a:t>EN</a:t>
            </a:r>
            <a:r>
              <a:rPr lang="it-IT"/>
              <a:t> sont toujours en seconde position</a:t>
            </a:r>
          </a:p>
          <a:p>
            <a:r>
              <a:rPr lang="it-IT"/>
              <a:t>Les pronoms compléments sont TOUJOURS placés devant le verbe dont ils dépendent (devant l’auxiliaire si c’est un temps composé, devant l’infinitif s’il est précédé d’un verbe modal, après l’adverbe de négation). Ex. : </a:t>
            </a:r>
            <a:r>
              <a:rPr lang="it-IT" i="1"/>
              <a:t>Je vous l’offre</a:t>
            </a:r>
            <a:r>
              <a:rPr lang="it-IT"/>
              <a:t>; </a:t>
            </a:r>
            <a:r>
              <a:rPr lang="it-IT" i="1"/>
              <a:t>Il ne le lui a pas dit</a:t>
            </a:r>
            <a:r>
              <a:rPr lang="it-IT"/>
              <a:t>; </a:t>
            </a:r>
            <a:r>
              <a:rPr lang="it-IT" i="1"/>
              <a:t>Nous pouvons nous en aller</a:t>
            </a:r>
            <a:r>
              <a:rPr lang="it-IT"/>
              <a:t>.</a:t>
            </a:r>
          </a:p>
        </p:txBody>
      </p:sp>
    </p:spTree>
    <p:extLst>
      <p:ext uri="{BB962C8B-B14F-4D97-AF65-F5344CB8AC3E}">
        <p14:creationId xmlns:p14="http://schemas.microsoft.com/office/powerpoint/2010/main" val="22680633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35018" y="149972"/>
            <a:ext cx="10515600" cy="1325563"/>
          </a:xfrm>
        </p:spPr>
        <p:txBody>
          <a:bodyPr/>
          <a:lstStyle/>
          <a:p>
            <a:r>
              <a:rPr lang="fr-FR"/>
              <a:t>Le pronom complément à l’impératif</a:t>
            </a:r>
            <a:endParaRPr lang="it-IT"/>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1677927106"/>
              </p:ext>
            </p:extLst>
          </p:nvPr>
        </p:nvGraphicFramePr>
        <p:xfrm>
          <a:off x="1602888" y="3840482"/>
          <a:ext cx="3302597" cy="1904102"/>
        </p:xfrm>
        <a:graphic>
          <a:graphicData uri="http://schemas.openxmlformats.org/drawingml/2006/table">
            <a:tbl>
              <a:tblPr firstRow="1" bandRow="1">
                <a:tableStyleId>{5C22544A-7EE6-4342-B048-85BDC9FD1C3A}</a:tableStyleId>
              </a:tblPr>
              <a:tblGrid>
                <a:gridCol w="1064603">
                  <a:extLst>
                    <a:ext uri="{9D8B030D-6E8A-4147-A177-3AD203B41FA5}">
                      <a16:colId xmlns:a16="http://schemas.microsoft.com/office/drawing/2014/main" val="20000"/>
                    </a:ext>
                  </a:extLst>
                </a:gridCol>
                <a:gridCol w="919081">
                  <a:extLst>
                    <a:ext uri="{9D8B030D-6E8A-4147-A177-3AD203B41FA5}">
                      <a16:colId xmlns:a16="http://schemas.microsoft.com/office/drawing/2014/main" val="20001"/>
                    </a:ext>
                  </a:extLst>
                </a:gridCol>
                <a:gridCol w="1318913">
                  <a:extLst>
                    <a:ext uri="{9D8B030D-6E8A-4147-A177-3AD203B41FA5}">
                      <a16:colId xmlns:a16="http://schemas.microsoft.com/office/drawing/2014/main" val="20002"/>
                    </a:ext>
                  </a:extLst>
                </a:gridCol>
              </a:tblGrid>
              <a:tr h="1904102">
                <a:tc>
                  <a:txBody>
                    <a:bodyPr/>
                    <a:lstStyle/>
                    <a:p>
                      <a:endParaRPr lang="it-IT" b="0">
                        <a:solidFill>
                          <a:schemeClr val="tx1"/>
                        </a:solidFill>
                      </a:endParaRPr>
                    </a:p>
                    <a:p>
                      <a:endParaRPr lang="it-IT" b="0">
                        <a:solidFill>
                          <a:schemeClr val="tx1"/>
                        </a:solidFill>
                      </a:endParaRPr>
                    </a:p>
                    <a:p>
                      <a:r>
                        <a:rPr lang="it-IT" b="0">
                          <a:solidFill>
                            <a:schemeClr val="tx1"/>
                          </a:solidFill>
                        </a:rPr>
                        <a:t>Verbe-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it-IT" b="0">
                        <a:solidFill>
                          <a:schemeClr val="tx1"/>
                        </a:solidFill>
                      </a:endParaRPr>
                    </a:p>
                    <a:p>
                      <a:r>
                        <a:rPr lang="it-IT" b="0">
                          <a:solidFill>
                            <a:schemeClr val="tx1"/>
                          </a:solidFill>
                        </a:rPr>
                        <a:t>le-</a:t>
                      </a:r>
                    </a:p>
                    <a:p>
                      <a:r>
                        <a:rPr lang="it-IT" b="0">
                          <a:solidFill>
                            <a:schemeClr val="tx1"/>
                          </a:solidFill>
                        </a:rPr>
                        <a:t>la-</a:t>
                      </a:r>
                    </a:p>
                    <a:p>
                      <a:r>
                        <a:rPr lang="it-IT" b="0">
                          <a:solidFill>
                            <a:schemeClr val="tx1"/>
                          </a:solidFill>
                        </a:rPr>
                        <a:t>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it-IT" b="0">
                          <a:solidFill>
                            <a:schemeClr val="tx1"/>
                          </a:solidFill>
                        </a:rPr>
                        <a:t>moi</a:t>
                      </a:r>
                    </a:p>
                    <a:p>
                      <a:r>
                        <a:rPr lang="it-IT" b="0">
                          <a:solidFill>
                            <a:schemeClr val="tx1"/>
                          </a:solidFill>
                        </a:rPr>
                        <a:t>toi</a:t>
                      </a:r>
                    </a:p>
                    <a:p>
                      <a:r>
                        <a:rPr lang="it-IT" b="0">
                          <a:solidFill>
                            <a:schemeClr val="tx1"/>
                          </a:solidFill>
                        </a:rPr>
                        <a:t>lui</a:t>
                      </a:r>
                    </a:p>
                    <a:p>
                      <a:r>
                        <a:rPr lang="it-IT" b="0">
                          <a:solidFill>
                            <a:schemeClr val="tx1"/>
                          </a:solidFill>
                        </a:rPr>
                        <a:t>nous</a:t>
                      </a:r>
                    </a:p>
                    <a:p>
                      <a:r>
                        <a:rPr lang="it-IT" b="0">
                          <a:solidFill>
                            <a:schemeClr val="tx1"/>
                          </a:solidFill>
                        </a:rPr>
                        <a:t>vous</a:t>
                      </a:r>
                    </a:p>
                    <a:p>
                      <a:r>
                        <a:rPr lang="it-IT" b="0">
                          <a:solidFill>
                            <a:schemeClr val="tx1"/>
                          </a:solidFill>
                        </a:rPr>
                        <a:t>leur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5" name="Tabella 4"/>
          <p:cNvGraphicFramePr>
            <a:graphicFrameLocks noGrp="1"/>
          </p:cNvGraphicFramePr>
          <p:nvPr>
            <p:extLst>
              <p:ext uri="{D42A27DB-BD31-4B8C-83A1-F6EECF244321}">
                <p14:modId xmlns:p14="http://schemas.microsoft.com/office/powerpoint/2010/main" val="2335779075"/>
              </p:ext>
            </p:extLst>
          </p:nvPr>
        </p:nvGraphicFramePr>
        <p:xfrm>
          <a:off x="6260952" y="3840482"/>
          <a:ext cx="3453203" cy="1818042"/>
        </p:xfrm>
        <a:graphic>
          <a:graphicData uri="http://schemas.openxmlformats.org/drawingml/2006/table">
            <a:tbl>
              <a:tblPr firstRow="1" bandRow="1">
                <a:tableStyleId>{5C22544A-7EE6-4342-B048-85BDC9FD1C3A}</a:tableStyleId>
              </a:tblPr>
              <a:tblGrid>
                <a:gridCol w="1113151">
                  <a:extLst>
                    <a:ext uri="{9D8B030D-6E8A-4147-A177-3AD203B41FA5}">
                      <a16:colId xmlns:a16="http://schemas.microsoft.com/office/drawing/2014/main" val="20000"/>
                    </a:ext>
                  </a:extLst>
                </a:gridCol>
                <a:gridCol w="960993">
                  <a:extLst>
                    <a:ext uri="{9D8B030D-6E8A-4147-A177-3AD203B41FA5}">
                      <a16:colId xmlns:a16="http://schemas.microsoft.com/office/drawing/2014/main" val="20001"/>
                    </a:ext>
                  </a:extLst>
                </a:gridCol>
                <a:gridCol w="1379059">
                  <a:extLst>
                    <a:ext uri="{9D8B030D-6E8A-4147-A177-3AD203B41FA5}">
                      <a16:colId xmlns:a16="http://schemas.microsoft.com/office/drawing/2014/main" val="20002"/>
                    </a:ext>
                  </a:extLst>
                </a:gridCol>
              </a:tblGrid>
              <a:tr h="1818042">
                <a:tc>
                  <a:txBody>
                    <a:bodyPr/>
                    <a:lstStyle/>
                    <a:p>
                      <a:endParaRPr lang="it-IT" b="0">
                        <a:solidFill>
                          <a:schemeClr val="tx1"/>
                        </a:solidFill>
                      </a:endParaRPr>
                    </a:p>
                    <a:p>
                      <a:endParaRPr lang="it-IT" b="0">
                        <a:solidFill>
                          <a:schemeClr val="tx1"/>
                        </a:solidFill>
                      </a:endParaRPr>
                    </a:p>
                    <a:p>
                      <a:r>
                        <a:rPr lang="it-IT" b="0">
                          <a:solidFill>
                            <a:schemeClr val="tx1"/>
                          </a:solidFill>
                        </a:rPr>
                        <a:t>Verbe-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it-IT" b="0">
                          <a:solidFill>
                            <a:schemeClr val="tx1"/>
                          </a:solidFill>
                        </a:rPr>
                        <a:t>m’</a:t>
                      </a:r>
                    </a:p>
                    <a:p>
                      <a:r>
                        <a:rPr lang="it-IT" b="0">
                          <a:solidFill>
                            <a:schemeClr val="tx1"/>
                          </a:solidFill>
                        </a:rPr>
                        <a:t>t’</a:t>
                      </a:r>
                    </a:p>
                    <a:p>
                      <a:r>
                        <a:rPr lang="it-IT" b="0">
                          <a:solidFill>
                            <a:schemeClr val="tx1"/>
                          </a:solidFill>
                        </a:rPr>
                        <a:t>lui-</a:t>
                      </a:r>
                    </a:p>
                    <a:p>
                      <a:r>
                        <a:rPr lang="it-IT" b="0">
                          <a:solidFill>
                            <a:schemeClr val="tx1"/>
                          </a:solidFill>
                        </a:rPr>
                        <a:t>nous-</a:t>
                      </a:r>
                    </a:p>
                    <a:p>
                      <a:r>
                        <a:rPr lang="it-IT" b="0">
                          <a:solidFill>
                            <a:schemeClr val="tx1"/>
                          </a:solidFill>
                        </a:rPr>
                        <a:t>vous-</a:t>
                      </a:r>
                    </a:p>
                    <a:p>
                      <a:r>
                        <a:rPr lang="it-IT" b="0">
                          <a:solidFill>
                            <a:schemeClr val="tx1"/>
                          </a:solidFill>
                        </a:rPr>
                        <a:t>leur-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it-IT" b="0">
                        <a:solidFill>
                          <a:schemeClr val="tx1"/>
                        </a:solidFill>
                      </a:endParaRPr>
                    </a:p>
                    <a:p>
                      <a:endParaRPr lang="it-IT" b="0">
                        <a:solidFill>
                          <a:schemeClr val="tx1"/>
                        </a:solidFill>
                      </a:endParaRPr>
                    </a:p>
                    <a:p>
                      <a:r>
                        <a:rPr lang="it-IT" b="0">
                          <a:solidFill>
                            <a:schemeClr val="tx1"/>
                          </a:solidFill>
                        </a:rPr>
                        <a:t>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
        <p:nvSpPr>
          <p:cNvPr id="7" name="Rettangolo 6"/>
          <p:cNvSpPr/>
          <p:nvPr/>
        </p:nvSpPr>
        <p:spPr>
          <a:xfrm>
            <a:off x="935019" y="1818041"/>
            <a:ext cx="10597180" cy="1569660"/>
          </a:xfrm>
          <a:prstGeom prst="rect">
            <a:avLst/>
          </a:prstGeom>
        </p:spPr>
        <p:txBody>
          <a:bodyPr wrap="square">
            <a:spAutoFit/>
          </a:bodyPr>
          <a:lstStyle/>
          <a:p>
            <a:r>
              <a:rPr lang="it-IT" sz="2400"/>
              <a:t>L’impératif affirmatif est le seul cas où les pronoms compléments sont placés après le verbe, tous précédés d’un trait d’union : </a:t>
            </a:r>
            <a:r>
              <a:rPr lang="it-IT" sz="2400" i="1"/>
              <a:t>Prends-en</a:t>
            </a:r>
            <a:r>
              <a:rPr lang="it-IT" sz="2400"/>
              <a:t>; </a:t>
            </a:r>
            <a:r>
              <a:rPr lang="it-IT" sz="2400" i="1"/>
              <a:t>Vas-y</a:t>
            </a:r>
            <a:r>
              <a:rPr lang="it-IT" sz="2400"/>
              <a:t>.</a:t>
            </a:r>
          </a:p>
          <a:p>
            <a:endParaRPr lang="it-IT" sz="2400"/>
          </a:p>
          <a:p>
            <a:r>
              <a:rPr lang="it-IT" sz="2400"/>
              <a:t>Deux schémas possibles quand on trouve deux pronoms compléments :</a:t>
            </a:r>
          </a:p>
        </p:txBody>
      </p:sp>
    </p:spTree>
    <p:extLst>
      <p:ext uri="{BB962C8B-B14F-4D97-AF65-F5344CB8AC3E}">
        <p14:creationId xmlns:p14="http://schemas.microsoft.com/office/powerpoint/2010/main" val="417015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Le pronom et l’infinitif</a:t>
            </a:r>
          </a:p>
        </p:txBody>
      </p:sp>
      <p:pic>
        <p:nvPicPr>
          <p:cNvPr id="4" name="Segnaposto contenut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68139" y="1538343"/>
            <a:ext cx="5421197" cy="4894729"/>
          </a:xfrm>
        </p:spPr>
      </p:pic>
    </p:spTree>
    <p:extLst>
      <p:ext uri="{BB962C8B-B14F-4D97-AF65-F5344CB8AC3E}">
        <p14:creationId xmlns:p14="http://schemas.microsoft.com/office/powerpoint/2010/main" val="17641888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917</TotalTime>
  <Words>352</Words>
  <Application>Microsoft Office PowerPoint</Application>
  <PresentationFormat>Widescreen</PresentationFormat>
  <Paragraphs>59</Paragraphs>
  <Slides>7</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7</vt:i4>
      </vt:variant>
    </vt:vector>
  </HeadingPairs>
  <TitlesOfParts>
    <vt:vector size="11" baseType="lpstr">
      <vt:lpstr>Arial</vt:lpstr>
      <vt:lpstr>Calibri</vt:lpstr>
      <vt:lpstr>Calibri Light</vt:lpstr>
      <vt:lpstr>Tema di Office</vt:lpstr>
      <vt:lpstr>Les pronoms personnels</vt:lpstr>
      <vt:lpstr>Liste et ordre des pronoms personnels</vt:lpstr>
      <vt:lpstr>Le pronom tonique</vt:lpstr>
      <vt:lpstr>EN et Y</vt:lpstr>
      <vt:lpstr>Quelques règles sur l’ordre et la place des pronoms compléments</vt:lpstr>
      <vt:lpstr>Le pronom complément à l’impératif</vt:lpstr>
      <vt:lpstr>Le pronom et l’infinitif</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pronoms personnels</dc:title>
  <dc:creator>laura.kreyder</dc:creator>
  <cp:lastModifiedBy>laura.kreyder@unimib.it</cp:lastModifiedBy>
  <cp:revision>16</cp:revision>
  <dcterms:created xsi:type="dcterms:W3CDTF">2020-09-29T19:54:48Z</dcterms:created>
  <dcterms:modified xsi:type="dcterms:W3CDTF">2021-10-04T15:46:58Z</dcterms:modified>
</cp:coreProperties>
</file>