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D92750-C270-427B-9972-03BD16AAF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48C401-0DE6-4A32-BB43-9F810017D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3EA1A3-44A4-44A4-9E14-A11FC2A9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E5F43-595F-4BD5-94BF-8881047D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25BECB-0AD7-466F-A34D-2B96CC38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1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D79679-E4A6-47F0-B03E-DBC8D08A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031BE0-B03B-411B-BAD8-8C01522D3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273427-6F17-4611-AED2-DD2FEBE8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3736E3-BA49-475A-8614-8F1B0048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CC0764-49EB-4C54-9661-D5961526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4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DA7854-CDC4-4AD3-B4E4-C73CAA0F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1C9847-9709-4821-A6A7-224C93223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A445BB-6FB7-4AC4-AA2D-805C72E7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F18962-3125-4A6D-AD17-24D41ACF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5257D-23A1-439C-A5F5-221B1AA8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06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ED54DD-9335-4240-A050-3B06BDA5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2D605C-D99C-4132-B799-68916623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992C80-2390-4517-B5F5-4B6A6FD6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3F54AC-9C4A-42B7-BEAE-939C74B2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3BC66E-E552-41F2-BF1D-C4190319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D5609-A8E1-4A62-A5CA-18ECE905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0D9CC9-F005-4D73-BB0E-B83B13A5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816D7-C57C-4739-868C-63E8CD8E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CA3217-1A3F-4044-A2F0-70DE6CCF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5CBC72-EF97-490E-B1BA-A1E1F1F0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CC34F-DAEF-45A7-B8B9-CF93B09B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34D793-5E5E-4BAA-A6BB-6289AAF6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AE22C3-27BD-4C94-94D7-D0952EB4D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3F6F44-C612-45D8-A65F-40ED5E0B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AC737F-78C2-4C08-ABD4-B4E7C595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1359D4-B9E2-483D-85CE-9B51DC33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5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6FBC4-08EA-4F04-83CA-B043BD84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670BEA-DBFE-4FDC-BD8B-FE622D09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FCA04D-472E-45B1-9FB1-B13E2FA6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B8F3C1-8A6B-448C-A8D6-136BFD4D3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969BF0-CDC9-4267-9544-C1CD4BE4D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BA82CB-6BA8-4CDE-8BCB-7EBA2B18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1B5946-79D8-46F5-A7FE-E179D953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AECD31-A776-43AF-B882-973A3893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3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81503-E6F0-4C1C-A162-2A125E8E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84990-0F07-420F-892D-C0A5FB7E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72B7D6-7105-4C83-8779-588FD485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7AE989-241C-457D-A51D-53C3BCEE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1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F7B0DA-84E4-4DCE-A16A-B60CBD69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209B51-583A-478B-B50E-7D17FCA2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FC1211-8289-4046-84C8-92E885BA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8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0920A-36A9-4DB7-8BC0-C1866E8C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FB8F2-6076-4818-ABF6-58119F74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A10E6C-8A76-4DB6-BDB6-EF6655DAF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3FC65F-9954-48B1-A219-2CAD8D93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66BE7-8BAF-4675-B211-17B1D35B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E862FF-CB67-4B48-A314-565F6AEA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7BBE3-4B58-45CD-9DFB-8678B4D5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3A3931-6C08-4901-B16C-92002CA95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0F8589-7FFF-4A9B-A6F2-95383F23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BBC0A7-62C5-40D7-920F-09D61414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D4C960-F78B-4210-9A3E-21E3854A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15DB10-07E3-4766-A718-03E61456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53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B989A0D-61AD-4D13-A32A-4DC481D1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CCE29-1A1F-49F7-B204-445D78E5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9D615E-C023-41FB-B559-09222C58C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17BF-E84C-47A2-939C-6E4D66820A7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F721C-7651-4AEA-BAA9-3EB72D2EA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30E65-E71D-499F-986B-07105AE79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0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eco.com/fr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ea.fr/fr/private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yxor.com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C194C1-5537-46D6-B7E1-F4A200912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it-IT" sz="7500"/>
              <a:t>«Ces fonds qui misent sur la parité hommes-femmes»</a:t>
            </a:r>
            <a:endParaRPr lang="fr-FR" sz="75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95CB1B-CD8E-4DA5-BAA1-684D9AA64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it-IT"/>
              <a:t>L’investissement socialement responsable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3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1375FF-67DA-471C-9270-06813564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11" y="5648325"/>
            <a:ext cx="2626740" cy="691025"/>
          </a:xfrm>
        </p:spPr>
        <p:txBody>
          <a:bodyPr anchor="t">
            <a:normAutofit/>
          </a:bodyPr>
          <a:lstStyle/>
          <a:p>
            <a:r>
              <a:rPr lang="en-US" sz="1600" i="1"/>
              <a:t>Le Monde</a:t>
            </a:r>
            <a:r>
              <a:rPr lang="en-US" sz="1600"/>
              <a:t>, 2 octobre 2021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389414-2FE5-4FC1-B94E-DA7DA615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27" y="548009"/>
            <a:ext cx="6825730" cy="5761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D76E54-6132-4B60-8503-154EEBD908C1}"/>
              </a:ext>
            </a:extLst>
          </p:cNvPr>
          <p:cNvSpPr txBox="1"/>
          <p:nvPr/>
        </p:nvSpPr>
        <p:spPr>
          <a:xfrm>
            <a:off x="1733550" y="1365855"/>
            <a:ext cx="202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Miser</a:t>
            </a:r>
            <a:r>
              <a:rPr lang="it-IT" sz="1400"/>
              <a:t> : scommettere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40512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C2CD15-D44F-43F0-869C-CD43F971C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6" y="549672"/>
            <a:ext cx="3809358" cy="564157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C4D4AF-0CE9-4587-822B-D57BC44FC185}"/>
              </a:ext>
            </a:extLst>
          </p:cNvPr>
          <p:cNvSpPr txBox="1"/>
          <p:nvPr/>
        </p:nvSpPr>
        <p:spPr>
          <a:xfrm>
            <a:off x="5628442" y="548580"/>
            <a:ext cx="60456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Investissement</a:t>
            </a:r>
            <a:r>
              <a:rPr lang="it-IT" sz="1600"/>
              <a:t>, </a:t>
            </a:r>
            <a:r>
              <a:rPr lang="it-IT" sz="1600" b="1"/>
              <a:t>investisseur</a:t>
            </a:r>
            <a:r>
              <a:rPr lang="it-IT" sz="1600"/>
              <a:t>, noms dérivés du verbe </a:t>
            </a:r>
            <a:r>
              <a:rPr lang="it-IT" sz="1600" b="1"/>
              <a:t>investir</a:t>
            </a:r>
            <a:r>
              <a:rPr lang="it-IT" sz="1600"/>
              <a:t>, deuxième groupe.</a:t>
            </a:r>
          </a:p>
          <a:p>
            <a:endParaRPr lang="it-IT" sz="1600"/>
          </a:p>
          <a:p>
            <a:r>
              <a:rPr lang="it-IT" sz="1600" b="1"/>
              <a:t>Boursier</a:t>
            </a:r>
            <a:r>
              <a:rPr lang="it-IT" sz="1600"/>
              <a:t> :  azionario</a:t>
            </a:r>
          </a:p>
          <a:p>
            <a:endParaRPr lang="it-IT" sz="1600"/>
          </a:p>
          <a:p>
            <a:r>
              <a:rPr lang="it-IT" sz="1600" b="1"/>
              <a:t>Poignée</a:t>
            </a:r>
            <a:r>
              <a:rPr lang="it-IT" sz="1600"/>
              <a:t> (f.) : pugno</a:t>
            </a:r>
          </a:p>
          <a:p>
            <a:endParaRPr lang="it-IT" sz="1600"/>
          </a:p>
          <a:p>
            <a:r>
              <a:rPr lang="it-IT" sz="1600" b="1"/>
              <a:t>Un fonds</a:t>
            </a:r>
            <a:r>
              <a:rPr lang="it-IT" sz="1600"/>
              <a:t>, mot invariable : fondo</a:t>
            </a:r>
          </a:p>
          <a:p>
            <a:endParaRPr lang="it-IT" sz="1600"/>
          </a:p>
          <a:p>
            <a:r>
              <a:rPr lang="it-IT" sz="1600" b="1"/>
              <a:t>Ayant engagé </a:t>
            </a:r>
            <a:r>
              <a:rPr lang="it-IT" sz="1600"/>
              <a:t>: participe présent dans le passé, avec valeur de proposition relative. </a:t>
            </a:r>
          </a:p>
          <a:p>
            <a:endParaRPr lang="it-IT" sz="1600"/>
          </a:p>
          <a:p>
            <a:r>
              <a:rPr lang="it-IT" sz="1600" b="1"/>
              <a:t>Engager</a:t>
            </a:r>
            <a:r>
              <a:rPr lang="it-IT" sz="1600"/>
              <a:t> : introdurre, iniziare</a:t>
            </a:r>
          </a:p>
          <a:p>
            <a:r>
              <a:rPr lang="it-IT" sz="1600"/>
              <a:t> </a:t>
            </a:r>
          </a:p>
          <a:p>
            <a:r>
              <a:rPr lang="it-IT" sz="1600" b="1"/>
              <a:t>En interne </a:t>
            </a:r>
            <a:r>
              <a:rPr lang="it-IT" sz="1600"/>
              <a:t>: internamente</a:t>
            </a:r>
          </a:p>
          <a:p>
            <a:endParaRPr lang="it-IT" sz="1600"/>
          </a:p>
          <a:p>
            <a:r>
              <a:rPr lang="it-IT" sz="1600" b="1"/>
              <a:t>Clivant</a:t>
            </a:r>
            <a:r>
              <a:rPr lang="it-IT" sz="1600"/>
              <a:t> : divisivo</a:t>
            </a:r>
          </a:p>
          <a:p>
            <a:endParaRPr lang="it-IT" sz="1600"/>
          </a:p>
          <a:p>
            <a:r>
              <a:rPr lang="it-IT" sz="1600" b="1"/>
              <a:t>Cela passe ou cela casse / ça passe ou ça casse </a:t>
            </a:r>
            <a:r>
              <a:rPr lang="it-IT" sz="1600"/>
              <a:t>: o la va o la spacca</a:t>
            </a:r>
          </a:p>
          <a:p>
            <a:endParaRPr lang="it-IT" sz="1600"/>
          </a:p>
          <a:p>
            <a:r>
              <a:rPr lang="it-IT" sz="1600" b="1"/>
              <a:t>La place </a:t>
            </a:r>
            <a:r>
              <a:rPr lang="it-IT" sz="1600"/>
              <a:t>(f.) : posto</a:t>
            </a:r>
          </a:p>
          <a:p>
            <a:endParaRPr lang="it-IT" sz="1600"/>
          </a:p>
          <a:p>
            <a:r>
              <a:rPr lang="it-IT" sz="1600"/>
              <a:t>Robeco </a:t>
            </a:r>
            <a:r>
              <a:rPr lang="it-IT" sz="1600">
                <a:hlinkClick r:id="rId3"/>
              </a:rPr>
              <a:t>https://www.robeco.com/fr/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69404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9AF9C7-33EA-431D-90CE-8303B9A3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90" y="682823"/>
            <a:ext cx="3693317" cy="54923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D436AA-C69A-4B5F-91A8-3409F2156D8F}"/>
              </a:ext>
            </a:extLst>
          </p:cNvPr>
          <p:cNvSpPr txBox="1"/>
          <p:nvPr/>
        </p:nvSpPr>
        <p:spPr>
          <a:xfrm>
            <a:off x="6471822" y="800100"/>
            <a:ext cx="48343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Soit</a:t>
            </a:r>
            <a:r>
              <a:rPr lang="it-IT" sz="1600"/>
              <a:t> : ossia</a:t>
            </a:r>
          </a:p>
          <a:p>
            <a:endParaRPr lang="it-IT" sz="1600"/>
          </a:p>
          <a:p>
            <a:r>
              <a:rPr lang="it-IT" sz="1600" b="1"/>
              <a:t>Reste que </a:t>
            </a:r>
            <a:r>
              <a:rPr lang="it-IT" sz="1600"/>
              <a:t>: tuttavia, purtroppo</a:t>
            </a:r>
          </a:p>
          <a:p>
            <a:endParaRPr lang="it-IT" sz="1600"/>
          </a:p>
          <a:p>
            <a:r>
              <a:rPr lang="it-IT" sz="1600" b="1"/>
              <a:t>Donnée</a:t>
            </a:r>
            <a:r>
              <a:rPr lang="it-IT" sz="1600"/>
              <a:t> (f.) : dato</a:t>
            </a:r>
          </a:p>
          <a:p>
            <a:endParaRPr lang="it-IT" sz="1600"/>
          </a:p>
          <a:p>
            <a:r>
              <a:rPr lang="it-IT" sz="1600" b="1"/>
              <a:t>Voire</a:t>
            </a:r>
            <a:r>
              <a:rPr lang="it-IT" sz="1600"/>
              <a:t> : addirittura</a:t>
            </a:r>
          </a:p>
          <a:p>
            <a:endParaRPr lang="it-IT" sz="1600"/>
          </a:p>
          <a:p>
            <a:r>
              <a:rPr lang="it-IT" sz="1600" b="1"/>
              <a:t>Nordea AM Asset Management : </a:t>
            </a:r>
            <a:r>
              <a:rPr lang="it-IT" sz="1600"/>
              <a:t>société du principal institut bancaire de la région nordique </a:t>
            </a:r>
            <a:r>
              <a:rPr lang="it-IT" sz="1600">
                <a:hlinkClick r:id="rId3"/>
              </a:rPr>
              <a:t>https://www.nordea.fr/fr/private/</a:t>
            </a:r>
            <a:endParaRPr lang="it-IT" sz="1600"/>
          </a:p>
          <a:p>
            <a:endParaRPr lang="it-IT" sz="1600"/>
          </a:p>
          <a:p>
            <a:r>
              <a:rPr lang="it-IT" sz="1600" b="1"/>
              <a:t>Le développement durable </a:t>
            </a:r>
            <a:r>
              <a:rPr lang="it-IT" sz="1600"/>
              <a:t>: lo sviluppo sostenibile</a:t>
            </a:r>
          </a:p>
          <a:p>
            <a:endParaRPr lang="it-IT" sz="1600"/>
          </a:p>
          <a:p>
            <a:r>
              <a:rPr lang="it-IT" sz="1600" b="1"/>
              <a:t>Coté</a:t>
            </a:r>
            <a:r>
              <a:rPr lang="it-IT" sz="1600"/>
              <a:t> : quotato (à ne pas confondre avec </a:t>
            </a:r>
            <a:r>
              <a:rPr lang="it-IT" sz="1600" i="1"/>
              <a:t>côté</a:t>
            </a:r>
            <a:r>
              <a:rPr lang="it-IT" sz="1600"/>
              <a:t>)</a:t>
            </a:r>
          </a:p>
          <a:p>
            <a:endParaRPr lang="it-IT" sz="1600"/>
          </a:p>
          <a:p>
            <a:r>
              <a:rPr lang="it-IT" sz="1600" b="1"/>
              <a:t>Mirova</a:t>
            </a:r>
            <a:r>
              <a:rPr lang="it-IT" sz="1600"/>
              <a:t> : société de gestion spécialisée dans l’investissement durable </a:t>
            </a:r>
            <a:r>
              <a:rPr lang="it-IT" sz="1600">
                <a:hlinkClick r:id="rId3"/>
              </a:rPr>
              <a:t>https://www.nordea.fr/fr/private/</a:t>
            </a:r>
            <a:endParaRPr lang="it-IT" sz="1600"/>
          </a:p>
          <a:p>
            <a:endParaRPr lang="it-IT" sz="1600"/>
          </a:p>
          <a:p>
            <a:r>
              <a:rPr lang="it-IT" sz="1600" b="1"/>
              <a:t>Balayer large </a:t>
            </a:r>
            <a:r>
              <a:rPr lang="it-IT" sz="1600"/>
              <a:t>: rastrellare, allargarsi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69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F70227-6ADF-4687-A1DB-68FD96BE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54" y="489924"/>
            <a:ext cx="3767505" cy="58781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BD511B-6AAF-4CE5-B053-E43E6046375E}"/>
              </a:ext>
            </a:extLst>
          </p:cNvPr>
          <p:cNvSpPr txBox="1"/>
          <p:nvPr/>
        </p:nvSpPr>
        <p:spPr>
          <a:xfrm>
            <a:off x="7219950" y="466725"/>
            <a:ext cx="4733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Contrainte</a:t>
            </a:r>
          </a:p>
          <a:p>
            <a:r>
              <a:rPr lang="it-IT"/>
              <a:t>A y regarder de plus près</a:t>
            </a:r>
          </a:p>
          <a:p>
            <a:r>
              <a:rPr lang="it-IT"/>
              <a:t>D’abord</a:t>
            </a:r>
          </a:p>
          <a:p>
            <a:r>
              <a:rPr lang="it-IT"/>
              <a:t>Exposition</a:t>
            </a:r>
          </a:p>
          <a:p>
            <a:r>
              <a:rPr lang="it-IT"/>
              <a:t>Souligne</a:t>
            </a:r>
          </a:p>
          <a:p>
            <a:r>
              <a:rPr lang="fr-FR"/>
              <a:t>Quantalys  https://group.quantalys.com/fr/</a:t>
            </a:r>
          </a:p>
        </p:txBody>
      </p:sp>
    </p:spTree>
    <p:extLst>
      <p:ext uri="{BB962C8B-B14F-4D97-AF65-F5344CB8AC3E}">
        <p14:creationId xmlns:p14="http://schemas.microsoft.com/office/powerpoint/2010/main" val="428847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01C81F-E828-4519-A68C-615A8B25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791495"/>
            <a:ext cx="3438525" cy="52750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828937-9C65-4597-8287-9A8266AD8367}"/>
              </a:ext>
            </a:extLst>
          </p:cNvPr>
          <p:cNvSpPr txBox="1"/>
          <p:nvPr/>
        </p:nvSpPr>
        <p:spPr>
          <a:xfrm>
            <a:off x="6715125" y="791496"/>
            <a:ext cx="50389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Santé</a:t>
            </a:r>
            <a:r>
              <a:rPr lang="it-IT"/>
              <a:t> : salute, sanità</a:t>
            </a:r>
          </a:p>
          <a:p>
            <a:endParaRPr lang="it-IT"/>
          </a:p>
          <a:p>
            <a:r>
              <a:rPr lang="it-IT" b="1"/>
              <a:t>Environnement</a:t>
            </a:r>
            <a:r>
              <a:rPr lang="it-IT"/>
              <a:t> : ambiente</a:t>
            </a:r>
          </a:p>
          <a:p>
            <a:endParaRPr lang="it-IT"/>
          </a:p>
          <a:p>
            <a:r>
              <a:rPr lang="it-IT" b="1"/>
              <a:t>Lyxor AM </a:t>
            </a:r>
            <a:r>
              <a:rPr lang="it-IT"/>
              <a:t>: </a:t>
            </a:r>
            <a:r>
              <a:rPr lang="it-IT">
                <a:hlinkClick r:id="rId3"/>
              </a:rPr>
              <a:t>https://www.lyxor.com/</a:t>
            </a:r>
            <a:endParaRPr lang="it-IT"/>
          </a:p>
          <a:p>
            <a:endParaRPr lang="it-IT" b="1"/>
          </a:p>
          <a:p>
            <a:r>
              <a:rPr lang="fr-FR" b="1" i="0" u="none" strike="noStrike">
                <a:effectLst/>
              </a:rPr>
              <a:t>MSCI World </a:t>
            </a:r>
            <a:r>
              <a:rPr lang="fr-FR" b="0" i="0" u="none" strike="noStrike">
                <a:effectLst/>
              </a:rPr>
              <a:t>: indice </a:t>
            </a:r>
            <a:r>
              <a:rPr lang="fr-FR" b="0" i="0">
                <a:solidFill>
                  <a:srgbClr val="202122"/>
                </a:solidFill>
                <a:effectLst/>
              </a:rPr>
              <a:t>mesurant la performance des marchés boursiers de pays économiquement développés.</a:t>
            </a:r>
          </a:p>
          <a:p>
            <a:endParaRPr lang="fr-FR">
              <a:solidFill>
                <a:srgbClr val="202122"/>
              </a:solidFill>
            </a:endParaRPr>
          </a:p>
          <a:p>
            <a:r>
              <a:rPr lang="fr-FR" b="1">
                <a:solidFill>
                  <a:srgbClr val="202122"/>
                </a:solidFill>
              </a:rPr>
              <a:t>Écrémage</a:t>
            </a:r>
            <a:r>
              <a:rPr lang="fr-FR">
                <a:solidFill>
                  <a:srgbClr val="202122"/>
                </a:solidFill>
              </a:rPr>
              <a:t> : scrematura</a:t>
            </a:r>
          </a:p>
          <a:p>
            <a:endParaRPr lang="fr-FR">
              <a:solidFill>
                <a:srgbClr val="202122"/>
              </a:solidFill>
            </a:endParaRPr>
          </a:p>
          <a:p>
            <a:r>
              <a:rPr lang="fr-FR" b="1">
                <a:solidFill>
                  <a:srgbClr val="202122"/>
                </a:solidFill>
              </a:rPr>
              <a:t>Détecter</a:t>
            </a:r>
            <a:r>
              <a:rPr lang="fr-FR">
                <a:solidFill>
                  <a:srgbClr val="202122"/>
                </a:solidFill>
              </a:rPr>
              <a:t> : individuare, rilevare</a:t>
            </a:r>
          </a:p>
          <a:p>
            <a:endParaRPr lang="fr-FR">
              <a:solidFill>
                <a:srgbClr val="202122"/>
              </a:solidFill>
            </a:endParaRPr>
          </a:p>
          <a:p>
            <a:r>
              <a:rPr lang="fr-FR" b="1">
                <a:solidFill>
                  <a:srgbClr val="202122"/>
                </a:solidFill>
              </a:rPr>
              <a:t>Directeur général </a:t>
            </a:r>
            <a:r>
              <a:rPr lang="fr-FR">
                <a:solidFill>
                  <a:srgbClr val="202122"/>
                </a:solidFill>
              </a:rPr>
              <a:t>: amministratore delegato</a:t>
            </a:r>
          </a:p>
          <a:p>
            <a:endParaRPr lang="fr-FR">
              <a:solidFill>
                <a:srgbClr val="202122"/>
              </a:solidFill>
            </a:endParaRPr>
          </a:p>
          <a:p>
            <a:r>
              <a:rPr lang="fr-FR" b="1">
                <a:solidFill>
                  <a:srgbClr val="202122"/>
                </a:solidFill>
              </a:rPr>
              <a:t>Fauteuil</a:t>
            </a:r>
            <a:r>
              <a:rPr lang="fr-FR">
                <a:solidFill>
                  <a:srgbClr val="202122"/>
                </a:solidFill>
              </a:rPr>
              <a:t> : poltrona</a:t>
            </a:r>
            <a:endParaRPr lang="it-IT"/>
          </a:p>
          <a:p>
            <a:endParaRPr lang="it-IT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68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B2191F-E06E-42A0-A501-BDCBD3BAA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32" y="574541"/>
            <a:ext cx="3768379" cy="56738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F397CC-08CC-4BD6-9F5D-0D221C929455}"/>
              </a:ext>
            </a:extLst>
          </p:cNvPr>
          <p:cNvSpPr txBox="1"/>
          <p:nvPr/>
        </p:nvSpPr>
        <p:spPr>
          <a:xfrm>
            <a:off x="6454066" y="648070"/>
            <a:ext cx="50780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Comité exécutif </a:t>
            </a:r>
            <a:r>
              <a:rPr lang="it-IT"/>
              <a:t>: comitato esecutivo, direttivo</a:t>
            </a:r>
          </a:p>
          <a:p>
            <a:endParaRPr lang="it-IT"/>
          </a:p>
          <a:p>
            <a:r>
              <a:rPr lang="it-IT" b="1"/>
              <a:t>Tri</a:t>
            </a:r>
            <a:r>
              <a:rPr lang="it-IT"/>
              <a:t> : selezione</a:t>
            </a:r>
          </a:p>
          <a:p>
            <a:endParaRPr lang="it-IT"/>
          </a:p>
          <a:p>
            <a:r>
              <a:rPr lang="it-IT" b="1"/>
              <a:t>Garder</a:t>
            </a:r>
            <a:r>
              <a:rPr lang="it-IT"/>
              <a:t> : tenere, conservare</a:t>
            </a:r>
          </a:p>
          <a:p>
            <a:endParaRPr lang="it-IT"/>
          </a:p>
          <a:p>
            <a:r>
              <a:rPr lang="it-IT" b="1"/>
              <a:t>Siéger</a:t>
            </a:r>
            <a:r>
              <a:rPr lang="it-IT"/>
              <a:t> : far parte, sedere</a:t>
            </a:r>
          </a:p>
          <a:p>
            <a:endParaRPr lang="it-IT"/>
          </a:p>
          <a:p>
            <a:r>
              <a:rPr lang="it-IT" b="1"/>
              <a:t>Sommet</a:t>
            </a:r>
            <a:r>
              <a:rPr lang="it-IT"/>
              <a:t> : cima, punta</a:t>
            </a:r>
          </a:p>
          <a:p>
            <a:endParaRPr lang="it-IT"/>
          </a:p>
          <a:p>
            <a:r>
              <a:rPr lang="it-IT" b="1"/>
              <a:t>Ciblé</a:t>
            </a:r>
            <a:r>
              <a:rPr lang="it-IT"/>
              <a:t> : mirato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45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8D80738-2160-4F50-B066-7058222D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774999"/>
            <a:ext cx="3874294" cy="53080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40CA82-7AFA-4D46-8BDB-0BCCA474F393}"/>
              </a:ext>
            </a:extLst>
          </p:cNvPr>
          <p:cNvSpPr txBox="1"/>
          <p:nvPr/>
        </p:nvSpPr>
        <p:spPr>
          <a:xfrm>
            <a:off x="6578353" y="861134"/>
            <a:ext cx="4145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Bien-être</a:t>
            </a:r>
            <a:r>
              <a:rPr lang="it-IT"/>
              <a:t> : benessere</a:t>
            </a:r>
          </a:p>
          <a:p>
            <a:endParaRPr lang="it-IT"/>
          </a:p>
          <a:p>
            <a:r>
              <a:rPr lang="it-IT" b="1"/>
              <a:t>Prendre en compte </a:t>
            </a:r>
            <a:r>
              <a:rPr lang="it-IT"/>
              <a:t>: tener conto, prendere in considerazione, </a:t>
            </a:r>
          </a:p>
          <a:p>
            <a:endParaRPr lang="it-IT"/>
          </a:p>
          <a:p>
            <a:r>
              <a:rPr lang="it-IT" b="1"/>
              <a:t>Charte de parentalité </a:t>
            </a:r>
            <a:r>
              <a:rPr lang="it-IT"/>
              <a:t>: contratto sulla genitorialità.</a:t>
            </a:r>
          </a:p>
          <a:p>
            <a:r>
              <a:rPr lang="it-IT"/>
              <a:t>La charte est signée par les entreprises qui s’engagent à soutenir leurs salariés dans la conciliation entre vie personnelle et vie professionnelle.</a:t>
            </a:r>
          </a:p>
          <a:p>
            <a:endParaRPr lang="it-IT"/>
          </a:p>
          <a:p>
            <a:r>
              <a:rPr lang="it-IT" b="1"/>
              <a:t>Source</a:t>
            </a:r>
            <a:r>
              <a:rPr lang="it-IT"/>
              <a:t> : fonte</a:t>
            </a:r>
          </a:p>
          <a:p>
            <a:endParaRPr lang="it-IT"/>
          </a:p>
          <a:p>
            <a:r>
              <a:rPr lang="it-IT" b="1"/>
              <a:t>Relais de croissance </a:t>
            </a:r>
            <a:r>
              <a:rPr lang="it-IT"/>
              <a:t>: connettore, antenna</a:t>
            </a:r>
          </a:p>
          <a:p>
            <a:endParaRPr lang="it-IT"/>
          </a:p>
          <a:p>
            <a:r>
              <a:rPr lang="it-IT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11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23403E-7230-408D-AEDC-4CBDF83B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37" y="933450"/>
            <a:ext cx="758212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6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360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«Ces fonds qui misent sur la parité hommes-femmes»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 fonds qui misent sur la parité hommes-femmes</dc:title>
  <dc:creator>laura.kreyder@unimib.it</dc:creator>
  <cp:lastModifiedBy>laura.kreyder@unimib.it</cp:lastModifiedBy>
  <cp:revision>3</cp:revision>
  <dcterms:created xsi:type="dcterms:W3CDTF">2021-10-02T17:45:38Z</dcterms:created>
  <dcterms:modified xsi:type="dcterms:W3CDTF">2021-10-03T17:05:44Z</dcterms:modified>
</cp:coreProperties>
</file>