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8" r:id="rId7"/>
    <p:sldId id="260" r:id="rId8"/>
    <p:sldId id="269" r:id="rId9"/>
    <p:sldId id="263" r:id="rId10"/>
    <p:sldId id="261" r:id="rId11"/>
    <p:sldId id="270" r:id="rId12"/>
    <p:sldId id="272" r:id="rId13"/>
    <p:sldId id="271" r:id="rId14"/>
    <p:sldId id="264" r:id="rId15"/>
    <p:sldId id="262" r:id="rId16"/>
    <p:sldId id="267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411" autoAdjust="0"/>
  </p:normalViewPr>
  <p:slideViewPr>
    <p:cSldViewPr snapToGrid="0">
      <p:cViewPr varScale="1">
        <p:scale>
          <a:sx n="78" d="100"/>
          <a:sy n="78" d="100"/>
        </p:scale>
        <p:origin x="8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CAF3-B293-4007-9FC8-3113F43633EB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1BF1-2E61-49AE-AE67-0EA6A3D82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20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34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84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3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46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4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88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83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0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8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6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28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EC99-7D63-4E07-913B-8AAE054DEE41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EC99-7D63-4E07-913B-8AAE054DEE41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4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19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0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9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F391-80EA-4880-8147-668C9F05C78A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EC99-7D63-4E07-913B-8AAE054DEE41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692F-1D35-4287-9451-7375B86B4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8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Éléments de prononciation française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A53A51-434C-444F-94E0-5073A6153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2707176" y="907871"/>
            <a:ext cx="6777649" cy="5280608"/>
          </a:xfrm>
        </p:spPr>
      </p:pic>
    </p:spTree>
    <p:extLst>
      <p:ext uri="{BB962C8B-B14F-4D97-AF65-F5344CB8AC3E}">
        <p14:creationId xmlns:p14="http://schemas.microsoft.com/office/powerpoint/2010/main" val="336726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1E7288-94A1-4B97-B479-555713D8D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22" y="1275159"/>
            <a:ext cx="9234053" cy="4645057"/>
          </a:xfrm>
        </p:spPr>
      </p:pic>
    </p:spTree>
    <p:extLst>
      <p:ext uri="{BB962C8B-B14F-4D97-AF65-F5344CB8AC3E}">
        <p14:creationId xmlns:p14="http://schemas.microsoft.com/office/powerpoint/2010/main" val="104117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77CB31-BFEB-49EA-9E8F-215B0FFA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776" y="1045795"/>
            <a:ext cx="8188953" cy="5040106"/>
          </a:xfrm>
        </p:spPr>
      </p:pic>
    </p:spTree>
    <p:extLst>
      <p:ext uri="{BB962C8B-B14F-4D97-AF65-F5344CB8AC3E}">
        <p14:creationId xmlns:p14="http://schemas.microsoft.com/office/powerpoint/2010/main" val="200368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0" y="1530220"/>
            <a:ext cx="8534634" cy="4453706"/>
          </a:xfrm>
        </p:spPr>
      </p:pic>
    </p:spTree>
    <p:extLst>
      <p:ext uri="{BB962C8B-B14F-4D97-AF65-F5344CB8AC3E}">
        <p14:creationId xmlns:p14="http://schemas.microsoft.com/office/powerpoint/2010/main" val="255227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Le 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Le </a:t>
            </a:r>
            <a:r>
              <a:rPr lang="it-IT" sz="2200" b="1"/>
              <a:t>r</a:t>
            </a:r>
            <a:r>
              <a:rPr lang="it-IT" sz="2200"/>
              <a:t> peut se prononcer de plusieurs façons sans que change le sens.</a:t>
            </a:r>
          </a:p>
          <a:p>
            <a:r>
              <a:rPr lang="it-IT" sz="2200"/>
              <a:t>Le français standard utilise le </a:t>
            </a:r>
            <a:r>
              <a:rPr lang="it-IT" sz="2200" b="1"/>
              <a:t>r</a:t>
            </a:r>
            <a:r>
              <a:rPr lang="it-IT" sz="2200"/>
              <a:t> dit grasseyé </a:t>
            </a:r>
          </a:p>
        </p:txBody>
      </p:sp>
    </p:spTree>
    <p:extLst>
      <p:ext uri="{BB962C8B-B14F-4D97-AF65-F5344CB8AC3E}">
        <p14:creationId xmlns:p14="http://schemas.microsoft.com/office/powerpoint/2010/main" val="144387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h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82" y="1863801"/>
            <a:ext cx="849903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L’accent tonique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575557"/>
            <a:ext cx="7214616" cy="36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Quelques notions d’orthographe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L’alphabet français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dn11.bigcommerce.com/s-eky0d4m/images/stencil/1280x1280/products/2296/9782/33763-Alphabet-Block-Decal__70785.1512934433.jpg?c=2?imbypass=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0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Régle numéro un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On ne prononce </a:t>
            </a:r>
            <a:r>
              <a:rPr lang="it-IT" sz="2200" b="1"/>
              <a:t>jamais</a:t>
            </a:r>
            <a:r>
              <a:rPr lang="it-IT" sz="2200"/>
              <a:t> (ou presque) la dernière lettre d’un mot si c’est une consonne ou un -e muet</a:t>
            </a:r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r>
              <a:rPr lang="it-IT" sz="2200"/>
              <a:t>Par exemple, le -s du pluriel, les -nt des verbes à la troisième personne du pluriel, le -e muet, le -n des nasales en fin de mot, etc.</a:t>
            </a:r>
          </a:p>
          <a:p>
            <a:pPr marL="0" indent="0">
              <a:buNone/>
            </a:pPr>
            <a:r>
              <a:rPr lang="it-IT" sz="2200"/>
              <a:t>Banc, rend, rang, outil, parfum, trop, premier, français, port, doux, chez </a:t>
            </a:r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endParaRPr lang="it-IT" sz="2200"/>
          </a:p>
          <a:p>
            <a:pPr marL="0" indent="0">
              <a:buNone/>
            </a:pPr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45829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 Le u [y]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se trouve phonétiquement sur la même ligne que le [i] et le [u], arrondi comme [u] et antérieur comme [i].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 Attention à ne pas le prononcer comme un [u]</a:t>
            </a:r>
          </a:p>
          <a:p>
            <a:r>
              <a:rPr lang="it-IT"/>
              <a:t> Exemple </a:t>
            </a:r>
            <a:r>
              <a:rPr lang="it-IT" u="sng"/>
              <a:t>sur</a:t>
            </a:r>
            <a:r>
              <a:rPr lang="it-IT"/>
              <a:t> / </a:t>
            </a:r>
            <a:r>
              <a:rPr lang="it-IT" u="sng"/>
              <a:t>sous</a:t>
            </a:r>
            <a:r>
              <a:rPr lang="it-IT"/>
              <a:t>  </a:t>
            </a:r>
          </a:p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3000935"/>
            <a:ext cx="4752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Les accents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L’accent aigu : é -&gt; </a:t>
            </a:r>
            <a:r>
              <a:rPr lang="it-IT" sz="2200" i="1"/>
              <a:t>été</a:t>
            </a:r>
            <a:r>
              <a:rPr lang="it-IT" sz="2200"/>
              <a:t> se prononce avec un e fermé</a:t>
            </a:r>
          </a:p>
          <a:p>
            <a:r>
              <a:rPr lang="it-IT" sz="2200"/>
              <a:t>L’accent grave : è, </a:t>
            </a:r>
            <a:r>
              <a:rPr lang="it-IT" sz="2200" i="1"/>
              <a:t>j’achète</a:t>
            </a:r>
            <a:r>
              <a:rPr lang="it-IT" sz="2200"/>
              <a:t>: se prononce avec un e ouvert</a:t>
            </a:r>
          </a:p>
          <a:p>
            <a:r>
              <a:rPr lang="it-IT" sz="2200"/>
              <a:t>à, ù : </a:t>
            </a:r>
            <a:r>
              <a:rPr lang="it-IT" sz="2200" i="1"/>
              <a:t>là</a:t>
            </a:r>
            <a:r>
              <a:rPr lang="it-IT" sz="2200"/>
              <a:t>, </a:t>
            </a:r>
            <a:r>
              <a:rPr lang="it-IT" sz="2200" i="1"/>
              <a:t>où</a:t>
            </a:r>
            <a:r>
              <a:rPr lang="it-IT" sz="2200"/>
              <a:t> -&gt; la prononciation ne change pas</a:t>
            </a:r>
          </a:p>
          <a:p>
            <a:r>
              <a:rPr lang="it-IT" sz="2200"/>
              <a:t>L’accent circonflexe : â, ê, î, ô, û. </a:t>
            </a:r>
            <a:r>
              <a:rPr lang="it-IT" sz="2200" i="1"/>
              <a:t>Pâte</a:t>
            </a:r>
            <a:r>
              <a:rPr lang="it-IT" sz="2200"/>
              <a:t>, </a:t>
            </a:r>
            <a:r>
              <a:rPr lang="it-IT" sz="2200" i="1"/>
              <a:t>il connaît</a:t>
            </a:r>
            <a:r>
              <a:rPr lang="it-IT" sz="2200"/>
              <a:t>, </a:t>
            </a:r>
            <a:r>
              <a:rPr lang="it-IT" sz="2200" i="1"/>
              <a:t>le goût</a:t>
            </a:r>
            <a:r>
              <a:rPr lang="it-IT" sz="2200"/>
              <a:t>. La prononciation ne change pas, sauf pour le ê qui se prononce comme un e ouvert : </a:t>
            </a:r>
            <a:r>
              <a:rPr lang="it-IT" sz="2200" i="1"/>
              <a:t>la fenêtre</a:t>
            </a:r>
            <a:r>
              <a:rPr lang="it-IT" sz="2200"/>
              <a:t>.</a:t>
            </a:r>
          </a:p>
          <a:p>
            <a:r>
              <a:rPr lang="it-IT" sz="2200"/>
              <a:t>Le tréma sert à séparer les deux voyelles d’un digramme: </a:t>
            </a:r>
            <a:r>
              <a:rPr lang="it-IT" sz="2200" i="1"/>
              <a:t>Noël</a:t>
            </a:r>
            <a:r>
              <a:rPr lang="it-IT" sz="2200"/>
              <a:t>, </a:t>
            </a:r>
            <a:r>
              <a:rPr lang="it-IT" sz="2200" i="1"/>
              <a:t>naïf</a:t>
            </a:r>
          </a:p>
        </p:txBody>
      </p:sp>
    </p:spTree>
    <p:extLst>
      <p:ext uri="{BB962C8B-B14F-4D97-AF65-F5344CB8AC3E}">
        <p14:creationId xmlns:p14="http://schemas.microsoft.com/office/powerpoint/2010/main" val="408456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Trois autres règles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 ch -&gt; se prononce [ʃ] comme dans -sce o -sci en italien</a:t>
            </a:r>
          </a:p>
          <a:p>
            <a:r>
              <a:rPr lang="it-IT"/>
              <a:t> on ne prononce pas les doubles consonnes</a:t>
            </a:r>
          </a:p>
          <a:p>
            <a:r>
              <a:rPr lang="it-IT"/>
              <a:t> à l’écrit, le -n des nasales, qui ne se prononce jamais, devient -m devant -b -p -m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23" y="4180466"/>
            <a:ext cx="456438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Digrammes et trigrammes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2904" y="2872292"/>
            <a:ext cx="4292301" cy="1226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80106"/>
              </p:ext>
            </p:extLst>
          </p:nvPr>
        </p:nvGraphicFramePr>
        <p:xfrm>
          <a:off x="2174033" y="1904107"/>
          <a:ext cx="7985967" cy="403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phonie</a:t>
                      </a:r>
                    </a:p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graphie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è, ê, ei,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1687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o, au, 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œ</a:t>
                      </a:r>
                      <a:r>
                        <a:rPr lang="it-IT" baseline="0"/>
                        <a:t> ø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/>
                        <a:t>e</a:t>
                      </a:r>
                      <a:r>
                        <a:rPr lang="it-IT"/>
                        <a:t>u, œ</a:t>
                      </a:r>
                      <a:r>
                        <a:rPr lang="it-IT" baseline="0"/>
                        <a:t>, </a:t>
                      </a:r>
                      <a:r>
                        <a:rPr lang="it-IT"/>
                        <a:t>œ</a:t>
                      </a:r>
                      <a:r>
                        <a:rPr lang="it-IT" baseline="0"/>
                        <a:t>u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u,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ou, aou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an, am, en, 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ein, ain, aim, in, im, un,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r>
                        <a:rPr lang="it-IT"/>
                        <a:t>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/>
                        <a:t>on, 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g/ge   c/ç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G (suivi de a et o) -&gt; g		garçon, gosse</a:t>
            </a:r>
          </a:p>
          <a:p>
            <a:r>
              <a:rPr lang="it-IT" sz="2200"/>
              <a:t>GU -&gt; g			guide</a:t>
            </a:r>
          </a:p>
          <a:p>
            <a:r>
              <a:rPr lang="it-IT" sz="2200"/>
              <a:t>G (suivi de e et de i) -&gt; [ʒ]	nous mangeons, gigue</a:t>
            </a:r>
          </a:p>
          <a:p>
            <a:r>
              <a:rPr lang="it-IT" sz="2200"/>
              <a:t>C (suivi de a, o et u) -&gt; k	casse, coque, cuti</a:t>
            </a:r>
          </a:p>
          <a:p>
            <a:r>
              <a:rPr lang="it-IT" sz="2200"/>
              <a:t>C (suivi de e et i) -&gt; s		cette, celle-ci</a:t>
            </a:r>
          </a:p>
          <a:p>
            <a:r>
              <a:rPr lang="it-IT" sz="2200"/>
              <a:t>Ç (suivi de a, o, u) -&gt; s		ça, nous divorçons, conçu</a:t>
            </a:r>
          </a:p>
          <a:p>
            <a:endParaRPr lang="it-IT" sz="2200"/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46150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4191FD-3FE4-4693-BAFE-7C3270BD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 j, y, qu</a:t>
            </a:r>
            <a:endParaRPr lang="fr-F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A7228-948D-41F3-96CF-C988DE9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it-IT" sz="2200"/>
          </a:p>
          <a:p>
            <a:r>
              <a:rPr lang="fr-FR" sz="2200" b="1"/>
              <a:t>J</a:t>
            </a:r>
            <a:r>
              <a:rPr lang="fr-FR" sz="2200"/>
              <a:t> se prononce  [ʒ]                 </a:t>
            </a:r>
            <a:r>
              <a:rPr lang="fr-FR" sz="2200" i="1"/>
              <a:t>je, jeu, jardin</a:t>
            </a:r>
          </a:p>
          <a:p>
            <a:r>
              <a:rPr lang="fr-FR" sz="2200" b="1"/>
              <a:t>Y</a:t>
            </a:r>
            <a:r>
              <a:rPr lang="fr-FR" sz="2200"/>
              <a:t> se prononce </a:t>
            </a:r>
            <a:r>
              <a:rPr lang="fr-FR" sz="2200" b="1"/>
              <a:t>i</a:t>
            </a:r>
            <a:r>
              <a:rPr lang="fr-FR" sz="2200"/>
              <a:t>                     </a:t>
            </a:r>
            <a:r>
              <a:rPr lang="fr-FR" sz="2200" i="1"/>
              <a:t>j’y vais, pays</a:t>
            </a:r>
          </a:p>
          <a:p>
            <a:r>
              <a:rPr lang="fr-FR" sz="2200"/>
              <a:t>Le </a:t>
            </a:r>
            <a:r>
              <a:rPr lang="fr-FR" sz="2200" b="1"/>
              <a:t>y</a:t>
            </a:r>
            <a:r>
              <a:rPr lang="fr-FR" sz="2200"/>
              <a:t> correspond à un double </a:t>
            </a:r>
            <a:r>
              <a:rPr lang="fr-FR" sz="2200" b="1"/>
              <a:t>i</a:t>
            </a:r>
            <a:r>
              <a:rPr lang="fr-FR" sz="2200"/>
              <a:t> dont le premier se lie à la voyelle précédente et le second se prononce comme une semi-voyelle :</a:t>
            </a:r>
          </a:p>
          <a:p>
            <a:pPr marL="0" indent="0">
              <a:buNone/>
            </a:pPr>
            <a:r>
              <a:rPr lang="fr-FR" sz="2200" i="1"/>
              <a:t>                                                   payer, employer, fuyez</a:t>
            </a:r>
          </a:p>
          <a:p>
            <a:r>
              <a:rPr lang="fr-FR" sz="2200" b="1"/>
              <a:t>Q</a:t>
            </a:r>
            <a:r>
              <a:rPr lang="fr-FR" sz="2200"/>
              <a:t> est toujours suivi de la voyelle </a:t>
            </a:r>
            <a:r>
              <a:rPr lang="fr-FR" sz="2200" b="1"/>
              <a:t>u</a:t>
            </a:r>
            <a:r>
              <a:rPr lang="fr-FR" sz="2200"/>
              <a:t> (sauf dans le chiffre </a:t>
            </a:r>
            <a:r>
              <a:rPr lang="fr-FR" sz="2200" i="1"/>
              <a:t>cinq</a:t>
            </a:r>
            <a:r>
              <a:rPr lang="fr-FR" sz="2200"/>
              <a:t>). </a:t>
            </a:r>
            <a:r>
              <a:rPr lang="fr-FR" sz="2200" b="1"/>
              <a:t>QU</a:t>
            </a:r>
            <a:r>
              <a:rPr lang="fr-FR" sz="2200"/>
              <a:t> se prononce toujours [k]          			       </a:t>
            </a:r>
            <a:r>
              <a:rPr lang="fr-FR" sz="2200" i="1"/>
              <a:t>quarantaine, quatre, qualité</a:t>
            </a:r>
          </a:p>
        </p:txBody>
      </p:sp>
    </p:spTree>
    <p:extLst>
      <p:ext uri="{BB962C8B-B14F-4D97-AF65-F5344CB8AC3E}">
        <p14:creationId xmlns:p14="http://schemas.microsoft.com/office/powerpoint/2010/main" val="30944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	u [y]	ou [u]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1934"/>
            <a:ext cx="10515599" cy="3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son eu [œ] / [ø]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3" y="1621607"/>
            <a:ext cx="9478609" cy="45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2B4AC-6B80-41CF-A2BB-7F345406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sons [e] et [ə]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50AEFF-4032-4B7D-959C-20F5429B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957" y="1863801"/>
            <a:ext cx="960008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4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Le e muet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Le e muet en fin de mot ne se prononce pas mais sert à faire prononcer la consonne qui le précède (comme, nous le verrons, dans le féminin ou la conjugaison des verbes)</a:t>
            </a:r>
          </a:p>
          <a:p>
            <a:endParaRPr lang="it-IT" sz="2200"/>
          </a:p>
          <a:p>
            <a:r>
              <a:rPr lang="it-IT" sz="2200"/>
              <a:t>Exemple: </a:t>
            </a:r>
            <a:r>
              <a:rPr lang="it-IT" sz="2200" b="1"/>
              <a:t>port</a:t>
            </a:r>
            <a:r>
              <a:rPr lang="it-IT" sz="2200"/>
              <a:t> (porto) – </a:t>
            </a:r>
            <a:r>
              <a:rPr lang="it-IT" sz="2200" b="1"/>
              <a:t>porte</a:t>
            </a:r>
            <a:r>
              <a:rPr lang="it-IT" sz="2200"/>
              <a:t> (porta)</a:t>
            </a:r>
          </a:p>
          <a:p>
            <a:r>
              <a:rPr lang="it-IT" sz="2200"/>
              <a:t>  	         </a:t>
            </a:r>
            <a:r>
              <a:rPr lang="it-IT" sz="2200" b="1"/>
              <a:t>français</a:t>
            </a:r>
            <a:r>
              <a:rPr lang="it-IT" sz="2200"/>
              <a:t> – </a:t>
            </a:r>
            <a:r>
              <a:rPr lang="it-IT" sz="2200" b="1"/>
              <a:t>française</a:t>
            </a:r>
          </a:p>
          <a:p>
            <a:endParaRPr lang="it-IT" sz="2200"/>
          </a:p>
          <a:p>
            <a:r>
              <a:rPr lang="it-IT" sz="2200"/>
              <a:t>Il est dit aussi «e instable» parce que sa prononciation dépend de sa place dans un mot ou un groupe de mots.</a:t>
            </a:r>
          </a:p>
        </p:txBody>
      </p:sp>
    </p:spTree>
    <p:extLst>
      <p:ext uri="{BB962C8B-B14F-4D97-AF65-F5344CB8AC3E}">
        <p14:creationId xmlns:p14="http://schemas.microsoft.com/office/powerpoint/2010/main" val="255900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FF482B-206C-4762-9443-C59DC520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06585-CF5E-4CCB-AFA0-1B07B04C753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Observez les deux façons de prononcer ces mots  : </a:t>
            </a:r>
            <a:r>
              <a:rPr lang="en-US" sz="2200" b="1"/>
              <a:t>un(e) fenêtre / la f(e)nêtre</a:t>
            </a:r>
            <a:r>
              <a:rPr lang="en-US" sz="2200"/>
              <a:t>, puis prononcez les mots suivants.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chemise			la chemise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leçon			la leçon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semaine			la semaine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cheminée			la cheminée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pelouse			la pelouse</a:t>
            </a:r>
          </a:p>
        </p:txBody>
      </p:sp>
    </p:spTree>
    <p:extLst>
      <p:ext uri="{BB962C8B-B14F-4D97-AF65-F5344CB8AC3E}">
        <p14:creationId xmlns:p14="http://schemas.microsoft.com/office/powerpoint/2010/main" val="34264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33" y="985293"/>
            <a:ext cx="5165025" cy="5155531"/>
          </a:xfrm>
        </p:spPr>
      </p:pic>
    </p:spTree>
    <p:extLst>
      <p:ext uri="{BB962C8B-B14F-4D97-AF65-F5344CB8AC3E}">
        <p14:creationId xmlns:p14="http://schemas.microsoft.com/office/powerpoint/2010/main" val="426062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Les voyelles nasales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Trois voyelles nasales:</a:t>
            </a:r>
          </a:p>
          <a:p>
            <a:pPr lvl="1"/>
            <a:r>
              <a:rPr lang="it-IT" sz="2200"/>
              <a:t>[ã]</a:t>
            </a:r>
          </a:p>
          <a:p>
            <a:pPr lvl="1"/>
            <a:r>
              <a:rPr lang="it-IT" sz="2200"/>
              <a:t>[ẽ]</a:t>
            </a:r>
          </a:p>
          <a:p>
            <a:pPr lvl="1"/>
            <a:r>
              <a:rPr lang="it-IT" sz="2200"/>
              <a:t>[õ]</a:t>
            </a:r>
          </a:p>
          <a:p>
            <a:pPr lvl="1"/>
            <a:endParaRPr lang="it-IT" sz="2200"/>
          </a:p>
          <a:p>
            <a:pPr marL="457200" lvl="1" indent="0">
              <a:buNone/>
            </a:pPr>
            <a:r>
              <a:rPr lang="it-IT" sz="2200" b="1"/>
              <a:t>Nota bene</a:t>
            </a:r>
            <a:r>
              <a:rPr lang="it-IT" sz="2200"/>
              <a:t>: on ne prononce jamais de </a:t>
            </a:r>
            <a:r>
              <a:rPr lang="it-IT" sz="2200" b="1"/>
              <a:t>-n </a:t>
            </a:r>
            <a:r>
              <a:rPr lang="it-IT" sz="2200"/>
              <a:t>dans les voyelles nasales.</a:t>
            </a:r>
          </a:p>
        </p:txBody>
      </p:sp>
    </p:spTree>
    <p:extLst>
      <p:ext uri="{BB962C8B-B14F-4D97-AF65-F5344CB8AC3E}">
        <p14:creationId xmlns:p14="http://schemas.microsoft.com/office/powerpoint/2010/main" val="788762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794</Words>
  <Application>Microsoft Office PowerPoint</Application>
  <PresentationFormat>Widescreen</PresentationFormat>
  <Paragraphs>103</Paragraphs>
  <Slides>24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Tema di Office</vt:lpstr>
      <vt:lpstr>Éléments de prononciation française</vt:lpstr>
      <vt:lpstr> Le u [y]</vt:lpstr>
      <vt:lpstr> i u [y] ou [u]</vt:lpstr>
      <vt:lpstr>Le son eu [œ] / [ø] </vt:lpstr>
      <vt:lpstr>Les sons [e] et [ə] </vt:lpstr>
      <vt:lpstr>Le e muet</vt:lpstr>
      <vt:lpstr>Exercice</vt:lpstr>
      <vt:lpstr>Presentazione standard di PowerPoint</vt:lpstr>
      <vt:lpstr>Les voyelles nasales</vt:lpstr>
      <vt:lpstr>Presentazione standard di PowerPoint</vt:lpstr>
      <vt:lpstr>Presentazione standard di PowerPoint</vt:lpstr>
      <vt:lpstr>Presentazione standard di PowerPoint</vt:lpstr>
      <vt:lpstr> </vt:lpstr>
      <vt:lpstr>Le r</vt:lpstr>
      <vt:lpstr>Le h </vt:lpstr>
      <vt:lpstr>L’accent tonique</vt:lpstr>
      <vt:lpstr>Quelques notions d’orthographe</vt:lpstr>
      <vt:lpstr>L’alphabet français</vt:lpstr>
      <vt:lpstr>Régle numéro un</vt:lpstr>
      <vt:lpstr>Les accents</vt:lpstr>
      <vt:lpstr>Trois autres règles</vt:lpstr>
      <vt:lpstr>Digrammes et trigrammes</vt:lpstr>
      <vt:lpstr>g/ge   c/ç</vt:lpstr>
      <vt:lpstr> j, y, qu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Éléments de prononciation française</dc:title>
  <dc:creator>laura.kreyder</dc:creator>
  <cp:lastModifiedBy>laura.kreyder@unimib.it</cp:lastModifiedBy>
  <cp:revision>22</cp:revision>
  <dcterms:created xsi:type="dcterms:W3CDTF">2020-09-18T20:34:46Z</dcterms:created>
  <dcterms:modified xsi:type="dcterms:W3CDTF">2021-10-04T07:32:09Z</dcterms:modified>
</cp:coreProperties>
</file>