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8"/>
  </p:notesMasterIdLst>
  <p:sldIdLst>
    <p:sldId id="357" r:id="rId2"/>
    <p:sldId id="311" r:id="rId3"/>
    <p:sldId id="312" r:id="rId4"/>
    <p:sldId id="310" r:id="rId5"/>
    <p:sldId id="313" r:id="rId6"/>
    <p:sldId id="314" r:id="rId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a Pecorella" initials="C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293"/>
    <a:srgbClr val="998AF4"/>
    <a:srgbClr val="002642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77" autoAdjust="0"/>
    <p:restoredTop sz="93178" autoAdjust="0"/>
  </p:normalViewPr>
  <p:slideViewPr>
    <p:cSldViewPr>
      <p:cViewPr varScale="1">
        <p:scale>
          <a:sx n="99" d="100"/>
          <a:sy n="99" d="100"/>
        </p:scale>
        <p:origin x="225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19632-150A-4B29-A651-7B5A29FED3E8}" type="datetimeFigureOut">
              <a:rPr lang="it-IT" smtClean="0"/>
              <a:pPr/>
              <a:t>26/09/21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B6767-198F-4750-A27F-669880EF3CC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277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pPr>
              <a:defRPr/>
            </a:pPr>
            <a:fld id="{D845DB44-FFE0-4EB3-BBD1-04DC7F9B4D99}" type="datetimeFigureOut">
              <a:rPr lang="it-IT" smtClean="0"/>
              <a:pPr>
                <a:defRPr/>
              </a:pPr>
              <a:t>26/09/21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B1C56AE-696A-4931-949A-59A3D13DC07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18C5CC-318A-4826-AA97-A1D9D10EBBCF}" type="datetimeFigureOut">
              <a:rPr lang="it-IT" smtClean="0"/>
              <a:pPr>
                <a:defRPr/>
              </a:pPr>
              <a:t>26/09/21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95946-6DE5-4DB8-AB0A-232501791F1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AF3387-9AFD-47F9-9A8E-F93DC5C30B7A}" type="datetimeFigureOut">
              <a:rPr lang="it-IT" smtClean="0"/>
              <a:pPr>
                <a:defRPr/>
              </a:pPr>
              <a:t>26/09/21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CF14C-8D24-40D6-88EF-7C86F327DF7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5426D1-E4FC-4326-B803-0ED24A132A0A}" type="datetimeFigureOut">
              <a:rPr lang="it-IT" smtClean="0"/>
              <a:pPr>
                <a:defRPr/>
              </a:pPr>
              <a:t>26/09/21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7FC3D-0E44-43D3-92E1-48D7023C44A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4DE601-8C1F-430A-A37B-2268346387B8}" type="datetimeFigureOut">
              <a:rPr lang="it-IT" smtClean="0"/>
              <a:pPr>
                <a:defRPr/>
              </a:pPr>
              <a:t>26/09/21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5D13B-A9FF-4C8B-8B77-D540A675EB7A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5C1B88-7998-4749-A29D-B6A223F14A6E}" type="datetimeFigureOut">
              <a:rPr lang="it-IT" smtClean="0"/>
              <a:pPr>
                <a:defRPr/>
              </a:pPr>
              <a:t>26/09/21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9D2F8-91ED-47D8-8BC5-BE338AC3120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5BA6F6-9F16-464C-8866-7B06D1124B20}" type="datetimeFigureOut">
              <a:rPr lang="it-IT" smtClean="0"/>
              <a:pPr>
                <a:defRPr/>
              </a:pPr>
              <a:t>26/09/21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E4DAC-8844-45D4-A171-7DF09130B29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8BEDD8-FABF-401F-82F6-B34DE18B2DFB}" type="datetimeFigureOut">
              <a:rPr lang="it-IT" smtClean="0"/>
              <a:pPr>
                <a:defRPr/>
              </a:pPr>
              <a:t>26/09/21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2505A-3C58-41FD-9C84-CEFC74F48B9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0AB2E6-DBA8-44EF-B2CE-3D11BB2DD8CE}" type="datetimeFigureOut">
              <a:rPr lang="it-IT" smtClean="0"/>
              <a:pPr>
                <a:defRPr/>
              </a:pPr>
              <a:t>26/09/21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65606-5376-43EB-9375-B1411C4FAF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pPr>
              <a:defRPr/>
            </a:pPr>
            <a:fld id="{B3C392D5-E5B5-4F2D-84CA-4E03CA64AF60}" type="datetimeFigureOut">
              <a:rPr lang="it-IT" smtClean="0"/>
              <a:pPr>
                <a:defRPr/>
              </a:pPr>
              <a:t>26/09/21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pPr>
              <a:defRPr/>
            </a:pPr>
            <a:fld id="{A0925131-A3FD-43FF-AEAB-27FBFA53037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pPr>
              <a:defRPr/>
            </a:pPr>
            <a:fld id="{2C985128-B1F9-4E11-BA14-1EFA9D360DF5}" type="datetimeFigureOut">
              <a:rPr lang="it-IT" smtClean="0"/>
              <a:pPr>
                <a:defRPr/>
              </a:pPr>
              <a:t>26/09/21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pPr>
              <a:defRPr/>
            </a:pPr>
            <a:fld id="{E102C42D-12C8-4BA1-83EF-B71CA18C7B3E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8E619BB0-4007-4431-A9F4-8AE3393BC3A9}" type="datetimeFigureOut">
              <a:rPr lang="it-IT" smtClean="0"/>
              <a:pPr>
                <a:defRPr/>
              </a:pPr>
              <a:t>26/09/21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5A420A4C-F50A-41BF-A201-2E1C0431238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magesCAJQ0UJ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735931"/>
            <a:ext cx="2438558" cy="3168352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Ovale 2">
            <a:extLst>
              <a:ext uri="{FF2B5EF4-FFF2-40B4-BE49-F238E27FC236}">
                <a16:creationId xmlns:a16="http://schemas.microsoft.com/office/drawing/2014/main" id="{5828ACEF-CE2B-364C-A5F3-160D2D610772}"/>
              </a:ext>
            </a:extLst>
          </p:cNvPr>
          <p:cNvSpPr/>
          <p:nvPr/>
        </p:nvSpPr>
        <p:spPr>
          <a:xfrm>
            <a:off x="4005652" y="3775677"/>
            <a:ext cx="2736304" cy="11170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211960" y="1735931"/>
            <a:ext cx="4464050" cy="3386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Principio di legalità</a:t>
            </a:r>
          </a:p>
          <a:p>
            <a:pPr>
              <a:defRPr/>
            </a:pPr>
            <a:endParaRPr lang="it-IT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  <a:p>
            <a:pPr>
              <a:defRPr/>
            </a:pPr>
            <a:r>
              <a:rPr lang="it-IT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Principio di irretroattività</a:t>
            </a:r>
          </a:p>
          <a:p>
            <a:pPr>
              <a:defRPr/>
            </a:pPr>
            <a:endParaRPr lang="it-IT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  <a:p>
            <a:pPr>
              <a:defRPr/>
            </a:pPr>
            <a:r>
              <a:rPr lang="it-IT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Principio di colpevolezza</a:t>
            </a:r>
          </a:p>
          <a:p>
            <a:pPr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9183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>
              <a:defRPr/>
            </a:pPr>
            <a:br>
              <a:rPr lang="it-IT" sz="2800" b="0" dirty="0">
                <a:latin typeface="Tahoma" pitchFamily="34" charset="0"/>
                <a:cs typeface="Tahoma" pitchFamily="34" charset="0"/>
              </a:rPr>
            </a:br>
            <a:br>
              <a:rPr lang="it-IT" sz="2800" b="0" dirty="0">
                <a:latin typeface="Tahoma" pitchFamily="34" charset="0"/>
                <a:cs typeface="Tahoma" pitchFamily="34" charset="0"/>
              </a:rPr>
            </a:br>
            <a:br>
              <a:rPr lang="it-IT" sz="2800" b="0" dirty="0">
                <a:latin typeface="Tahoma" pitchFamily="34" charset="0"/>
                <a:cs typeface="Tahoma" pitchFamily="34" charset="0"/>
              </a:rPr>
            </a:br>
            <a:endParaRPr lang="it-IT" dirty="0">
              <a:solidFill>
                <a:srgbClr val="C00000"/>
              </a:solidFill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4360">
            <a:off x="936481" y="478758"/>
            <a:ext cx="3276871" cy="394772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CasellaDiTesto 6"/>
          <p:cNvSpPr txBox="1"/>
          <p:nvPr/>
        </p:nvSpPr>
        <p:spPr>
          <a:xfrm>
            <a:off x="1763688" y="4581128"/>
            <a:ext cx="6624638" cy="13542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32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  <a:cs typeface="Tahoma" pitchFamily="34" charset="0"/>
              </a:rPr>
              <a:t>divieto di </a:t>
            </a:r>
            <a:r>
              <a:rPr lang="it-IT" sz="3200" b="1" dirty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  <a:cs typeface="Tahoma" pitchFamily="34" charset="0"/>
              </a:rPr>
              <a:t>responsabilità oggettiva </a:t>
            </a:r>
            <a:r>
              <a:rPr lang="it-IT" sz="32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n-lt"/>
                <a:cs typeface="Tahoma" pitchFamily="34" charset="0"/>
              </a:rPr>
              <a:t>(senza dolo o colpa)</a:t>
            </a:r>
            <a:endParaRPr lang="it-IT" sz="3200" dirty="0">
              <a:latin typeface="+mn-lt"/>
            </a:endParaRP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4797152"/>
            <a:ext cx="8208912" cy="1143000"/>
          </a:xfrm>
        </p:spPr>
        <p:txBody>
          <a:bodyPr/>
          <a:lstStyle/>
          <a:p>
            <a:pPr algn="ctr">
              <a:defRPr/>
            </a:pPr>
            <a:r>
              <a:rPr lang="it-IT" dirty="0"/>
              <a:t>responsabilità oggettiva</a:t>
            </a:r>
          </a:p>
        </p:txBody>
      </p:sp>
      <p:sp>
        <p:nvSpPr>
          <p:cNvPr id="95234" name="Segnaposto contenuto 2"/>
          <p:cNvSpPr>
            <a:spLocks noGrp="1"/>
          </p:cNvSpPr>
          <p:nvPr>
            <p:ph idx="1"/>
          </p:nvPr>
        </p:nvSpPr>
        <p:spPr>
          <a:xfrm>
            <a:off x="683568" y="1773238"/>
            <a:ext cx="8039745" cy="30178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Wingdings 2" pitchFamily="18" charset="2"/>
              <a:buNone/>
            </a:pPr>
            <a:r>
              <a:rPr lang="it-IT" sz="2800" dirty="0">
                <a:solidFill>
                  <a:srgbClr val="1D016B"/>
                </a:solidFill>
                <a:latin typeface="Tahoma" pitchFamily="34" charset="0"/>
                <a:cs typeface="Tahoma" pitchFamily="34" charset="0"/>
              </a:rPr>
              <a:t>	“La legge determina i casi nei quali l’evento è posto altrimenti a carico dell’agente, come </a:t>
            </a:r>
            <a:r>
              <a:rPr lang="it-IT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conseguenza</a:t>
            </a:r>
            <a:r>
              <a:rPr lang="it-IT" sz="2800" dirty="0">
                <a:solidFill>
                  <a:srgbClr val="1D016B"/>
                </a:solidFill>
                <a:latin typeface="Tahoma" pitchFamily="34" charset="0"/>
                <a:cs typeface="Tahoma" pitchFamily="34" charset="0"/>
              </a:rPr>
              <a:t> della sua azione od omissione”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411412" y="861408"/>
            <a:ext cx="4176811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t-IT" sz="3200" dirty="0">
                <a:solidFill>
                  <a:srgbClr val="C00000"/>
                </a:solidFill>
              </a:rPr>
              <a:t>Art. 42 comma 3 c.p.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egnaposto contenuto 2"/>
          <p:cNvSpPr>
            <a:spLocks noGrp="1"/>
          </p:cNvSpPr>
          <p:nvPr>
            <p:ph idx="1"/>
          </p:nvPr>
        </p:nvSpPr>
        <p:spPr>
          <a:xfrm>
            <a:off x="250825" y="2060575"/>
            <a:ext cx="8435975" cy="108108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it-IT" dirty="0">
                <a:solidFill>
                  <a:srgbClr val="1D016B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it-IT" sz="3200" b="1" dirty="0">
                <a:solidFill>
                  <a:srgbClr val="1D016B"/>
                </a:solidFill>
                <a:cs typeface="Tahoma" pitchFamily="34" charset="0"/>
              </a:rPr>
              <a:t>“La responsabilità penale è personale”</a:t>
            </a:r>
          </a:p>
          <a:p>
            <a:pPr algn="ctr">
              <a:buFont typeface="Wingdings 2" pitchFamily="18" charset="2"/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484439" y="1052513"/>
            <a:ext cx="3815754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it-IT" sz="2800" dirty="0">
                <a:solidFill>
                  <a:srgbClr val="C00000"/>
                </a:solidFill>
              </a:rPr>
              <a:t>Art. 27 comma 1 Cost.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691681" y="3429000"/>
            <a:ext cx="691257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it-IT" sz="3600" b="1" dirty="0">
                <a:solidFill>
                  <a:srgbClr val="002060"/>
                </a:solidFill>
                <a:latin typeface="+mn-lt"/>
                <a:cs typeface="Tahoma" pitchFamily="34" charset="0"/>
              </a:rPr>
              <a:t>responsabilità per </a:t>
            </a:r>
            <a:r>
              <a:rPr lang="it-IT" sz="3600" b="1" dirty="0">
                <a:solidFill>
                  <a:srgbClr val="C00000"/>
                </a:solidFill>
                <a:latin typeface="+mn-lt"/>
                <a:cs typeface="Tahoma" pitchFamily="34" charset="0"/>
              </a:rPr>
              <a:t>fatto proprio </a:t>
            </a:r>
            <a:r>
              <a:rPr lang="it-IT" sz="3600" b="1" dirty="0">
                <a:solidFill>
                  <a:srgbClr val="002060"/>
                </a:solidFill>
                <a:latin typeface="+mn-lt"/>
                <a:cs typeface="Tahoma" pitchFamily="34" charset="0"/>
              </a:rPr>
              <a:t>e</a:t>
            </a:r>
            <a:r>
              <a:rPr lang="it-IT" sz="3600" b="1" dirty="0">
                <a:solidFill>
                  <a:srgbClr val="C00000"/>
                </a:solidFill>
                <a:latin typeface="+mn-lt"/>
                <a:cs typeface="Tahoma" pitchFamily="34" charset="0"/>
              </a:rPr>
              <a:t> colpevole</a:t>
            </a:r>
          </a:p>
          <a:p>
            <a:pPr marL="0" lvl="1">
              <a:defRPr/>
            </a:pPr>
            <a:endParaRPr lang="it-IT" sz="3600" b="1" dirty="0">
              <a:solidFill>
                <a:srgbClr val="C00000"/>
              </a:solidFill>
              <a:latin typeface="+mn-lt"/>
              <a:cs typeface="Tahoma" pitchFamily="34" charset="0"/>
            </a:endParaRPr>
          </a:p>
          <a:p>
            <a:pPr marL="0" lvl="1">
              <a:defRPr/>
            </a:pPr>
            <a:r>
              <a:rPr lang="it-IT" sz="3600" dirty="0"/>
              <a:t>(C. </a:t>
            </a:r>
            <a:r>
              <a:rPr lang="it-IT" sz="3600" dirty="0" err="1"/>
              <a:t>cost</a:t>
            </a:r>
            <a:r>
              <a:rPr lang="it-IT" sz="3600" dirty="0"/>
              <a:t>. 364/1988 e 1085/1988)</a:t>
            </a:r>
            <a:endParaRPr lang="it-IT" sz="3600" b="1" dirty="0">
              <a:solidFill>
                <a:srgbClr val="C00000"/>
              </a:solidFill>
              <a:latin typeface="+mn-lt"/>
              <a:cs typeface="Tahoma" pitchFamily="34" charset="0"/>
            </a:endParaRPr>
          </a:p>
          <a:p>
            <a:pPr>
              <a:defRPr/>
            </a:pPr>
            <a:endParaRPr lang="it-IT" dirty="0"/>
          </a:p>
        </p:txBody>
      </p:sp>
      <p:sp>
        <p:nvSpPr>
          <p:cNvPr id="9" name="Freccia circolare a destra 8"/>
          <p:cNvSpPr/>
          <p:nvPr/>
        </p:nvSpPr>
        <p:spPr>
          <a:xfrm rot="20874736">
            <a:off x="611188" y="2924175"/>
            <a:ext cx="865187" cy="1225550"/>
          </a:xfrm>
          <a:prstGeom prst="curvedRightArrow">
            <a:avLst>
              <a:gd name="adj1" fmla="val 25000"/>
              <a:gd name="adj2" fmla="val 46614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imagesCA7QTGA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268760"/>
            <a:ext cx="1728192" cy="37161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CasellaDiTesto 4"/>
          <p:cNvSpPr txBox="1"/>
          <p:nvPr/>
        </p:nvSpPr>
        <p:spPr>
          <a:xfrm>
            <a:off x="2411760" y="1268760"/>
            <a:ext cx="568863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800" b="1" dirty="0">
                <a:latin typeface="+mn-lt"/>
              </a:rPr>
              <a:t>art. 116 c.p. – </a:t>
            </a:r>
            <a:r>
              <a:rPr lang="it-IT" sz="2800" dirty="0">
                <a:latin typeface="+mn-lt"/>
              </a:rPr>
              <a:t>reato diverso da quello voluto da taluno dei concorrenti</a:t>
            </a:r>
          </a:p>
          <a:p>
            <a:pPr>
              <a:defRPr/>
            </a:pPr>
            <a:endParaRPr lang="it-IT" sz="2800" b="1" dirty="0">
              <a:latin typeface="+mn-lt"/>
            </a:endParaRPr>
          </a:p>
          <a:p>
            <a:pPr>
              <a:defRPr/>
            </a:pPr>
            <a:r>
              <a:rPr lang="it-IT" sz="2800" b="1" dirty="0">
                <a:latin typeface="+mn-lt"/>
              </a:rPr>
              <a:t>art. 588 c.p. </a:t>
            </a:r>
            <a:r>
              <a:rPr lang="it-IT" sz="2800" dirty="0">
                <a:latin typeface="+mn-lt"/>
              </a:rPr>
              <a:t>– rissa</a:t>
            </a:r>
          </a:p>
          <a:p>
            <a:pPr>
              <a:defRPr/>
            </a:pPr>
            <a:endParaRPr lang="it-IT" sz="2800" b="1" dirty="0">
              <a:latin typeface="+mn-lt"/>
            </a:endParaRPr>
          </a:p>
          <a:p>
            <a:pPr>
              <a:defRPr/>
            </a:pPr>
            <a:r>
              <a:rPr lang="it-IT" sz="2800" b="1" dirty="0">
                <a:latin typeface="+mn-lt"/>
              </a:rPr>
              <a:t>art. 609-</a:t>
            </a:r>
            <a:r>
              <a:rPr lang="it-IT" sz="2800" b="1" i="1" dirty="0">
                <a:latin typeface="+mn-lt"/>
              </a:rPr>
              <a:t>sexies </a:t>
            </a:r>
            <a:r>
              <a:rPr lang="it-IT" sz="2800" i="1" dirty="0">
                <a:latin typeface="+mn-lt"/>
              </a:rPr>
              <a:t>– </a:t>
            </a:r>
            <a:r>
              <a:rPr lang="it-IT" sz="2800" dirty="0">
                <a:latin typeface="+mn-lt"/>
              </a:rPr>
              <a:t>ignoranza della età della persona offesa</a:t>
            </a:r>
          </a:p>
          <a:p>
            <a:pPr>
              <a:defRPr/>
            </a:pPr>
            <a:endParaRPr lang="it-IT" sz="2800" dirty="0">
              <a:latin typeface="+mn-lt"/>
            </a:endParaRPr>
          </a:p>
          <a:p>
            <a:pPr>
              <a:defRPr/>
            </a:pPr>
            <a:endParaRPr lang="it-IT" sz="2800" b="1" dirty="0">
              <a:latin typeface="+mn-lt"/>
            </a:endParaRPr>
          </a:p>
          <a:p>
            <a:pPr>
              <a:defRPr/>
            </a:pPr>
            <a:endParaRPr lang="it-IT" sz="2800" b="1" dirty="0">
              <a:latin typeface="+mn-lt"/>
            </a:endParaRPr>
          </a:p>
          <a:p>
            <a:pPr>
              <a:defRPr/>
            </a:pPr>
            <a:endParaRPr lang="it-IT" sz="2800" b="1" dirty="0">
              <a:latin typeface="+mn-lt"/>
            </a:endParaRPr>
          </a:p>
          <a:p>
            <a:pPr>
              <a:defRPr/>
            </a:pPr>
            <a:endParaRPr lang="it-IT" sz="2800" b="1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5661248"/>
            <a:ext cx="8183563" cy="936625"/>
          </a:xfrm>
        </p:spPr>
        <p:txBody>
          <a:bodyPr/>
          <a:lstStyle/>
          <a:p>
            <a:pPr algn="ctr">
              <a:defRPr/>
            </a:pPr>
            <a:r>
              <a:rPr lang="it-IT" dirty="0"/>
              <a:t>possibili soluzioni</a:t>
            </a:r>
          </a:p>
        </p:txBody>
      </p:sp>
      <p:pic>
        <p:nvPicPr>
          <p:cNvPr id="7" name="Segnaposto contenuto 6" descr="imagesCAAXG88G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20000"/>
          </a:blip>
          <a:stretch>
            <a:fillRect/>
          </a:stretch>
        </p:blipFill>
        <p:spPr>
          <a:xfrm rot="534276">
            <a:off x="4475564" y="521768"/>
            <a:ext cx="4500500" cy="2520280"/>
          </a:xfrm>
          <a:effectLst>
            <a:softEdge rad="112500"/>
          </a:effectLst>
        </p:spPr>
      </p:pic>
      <p:sp>
        <p:nvSpPr>
          <p:cNvPr id="8" name="CasellaDiTesto 7"/>
          <p:cNvSpPr txBox="1"/>
          <p:nvPr/>
        </p:nvSpPr>
        <p:spPr>
          <a:xfrm>
            <a:off x="539552" y="716788"/>
            <a:ext cx="438403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002060"/>
                </a:solidFill>
                <a:latin typeface="+mn-lt"/>
              </a:rPr>
              <a:t>sollevare una questione</a:t>
            </a:r>
          </a:p>
          <a:p>
            <a:pPr>
              <a:defRPr/>
            </a:pPr>
            <a:r>
              <a:rPr lang="it-IT" sz="2800" b="1" dirty="0">
                <a:solidFill>
                  <a:srgbClr val="002060"/>
                </a:solidFill>
                <a:latin typeface="+mn-lt"/>
              </a:rPr>
              <a:t>di </a:t>
            </a:r>
            <a:r>
              <a:rPr lang="it-IT" sz="2800" b="1" dirty="0">
                <a:solidFill>
                  <a:srgbClr val="C00000"/>
                </a:solidFill>
                <a:latin typeface="+mn-lt"/>
              </a:rPr>
              <a:t>legittimità costituzionale</a:t>
            </a:r>
          </a:p>
        </p:txBody>
      </p:sp>
      <p:pic>
        <p:nvPicPr>
          <p:cNvPr id="10" name="Immagine 9" descr="libro.jpg"/>
          <p:cNvPicPr>
            <a:picLocks noChangeAspect="1"/>
          </p:cNvPicPr>
          <p:nvPr/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423126" y="3114664"/>
            <a:ext cx="2952328" cy="22142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CasellaDiTesto 10"/>
          <p:cNvSpPr txBox="1"/>
          <p:nvPr/>
        </p:nvSpPr>
        <p:spPr>
          <a:xfrm>
            <a:off x="3419475" y="3429000"/>
            <a:ext cx="504031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it-IT" sz="2800" b="1" dirty="0">
                <a:solidFill>
                  <a:srgbClr val="002060"/>
                </a:solidFill>
                <a:latin typeface="+mn-lt"/>
              </a:rPr>
              <a:t>interpretare in modo </a:t>
            </a:r>
            <a:r>
              <a:rPr lang="it-IT" sz="2800" b="1" dirty="0">
                <a:solidFill>
                  <a:srgbClr val="C00000"/>
                </a:solidFill>
                <a:latin typeface="+mn-lt"/>
              </a:rPr>
              <a:t>conforme </a:t>
            </a:r>
            <a:r>
              <a:rPr lang="it-IT" sz="2800" b="1" dirty="0">
                <a:solidFill>
                  <a:srgbClr val="002060"/>
                </a:solidFill>
                <a:latin typeface="+mn-lt"/>
              </a:rPr>
              <a:t>al dettato costituzionale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ntina da disegno">
  <a:themeElements>
    <a:clrScheme name="Puntina da diseg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ntina da disegno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ntina da diseg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139</Words>
  <Application>Microsoft Macintosh PowerPoint</Application>
  <PresentationFormat>Presentazione su schermo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5" baseType="lpstr">
      <vt:lpstr>Brush Script MT</vt:lpstr>
      <vt:lpstr>Arial</vt:lpstr>
      <vt:lpstr>Calibri</vt:lpstr>
      <vt:lpstr>Constantia</vt:lpstr>
      <vt:lpstr>Franklin Gothic Book</vt:lpstr>
      <vt:lpstr>Rage Italic</vt:lpstr>
      <vt:lpstr>Tahoma</vt:lpstr>
      <vt:lpstr>Wingdings 2</vt:lpstr>
      <vt:lpstr>Puntina da disegno</vt:lpstr>
      <vt:lpstr>Presentazione standard di PowerPoint</vt:lpstr>
      <vt:lpstr>   </vt:lpstr>
      <vt:lpstr>responsabilità oggettiva</vt:lpstr>
      <vt:lpstr>Presentazione standard di PowerPoint</vt:lpstr>
      <vt:lpstr>Presentazione standard di PowerPoint</vt:lpstr>
      <vt:lpstr>possibili soluzioni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claudia.pecorella@unimib.it</dc:creator>
  <cp:lastModifiedBy>claudia.pecorella@unimib.it</cp:lastModifiedBy>
  <cp:revision>10</cp:revision>
  <dcterms:created xsi:type="dcterms:W3CDTF">2021-09-26T14:31:45Z</dcterms:created>
  <dcterms:modified xsi:type="dcterms:W3CDTF">2021-09-26T19:07:56Z</dcterms:modified>
</cp:coreProperties>
</file>