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56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74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86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13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7405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081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21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5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85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9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41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9FB8-B0FB-4013-9DEB-DFA64A0BB4DC}" type="datetimeFigureOut">
              <a:rPr lang="it-IT" smtClean="0"/>
              <a:t>06/10/2021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92B6-AB3B-4CD2-897D-9EB76E8D45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13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it-IT" sz="5200">
                <a:solidFill>
                  <a:schemeClr val="tx2"/>
                </a:solidFill>
              </a:rPr>
              <a:t>Les articles</a:t>
            </a:r>
          </a:p>
        </p:txBody>
      </p:sp>
    </p:spTree>
    <p:extLst>
      <p:ext uri="{BB962C8B-B14F-4D97-AF65-F5344CB8AC3E}">
        <p14:creationId xmlns:p14="http://schemas.microsoft.com/office/powerpoint/2010/main" val="188262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80618" y="2743200"/>
            <a:ext cx="7532155" cy="2841755"/>
          </a:xfrm>
        </p:spPr>
        <p:txBody>
          <a:bodyPr>
            <a:normAutofit/>
          </a:bodyPr>
          <a:lstStyle/>
          <a:p>
            <a:r>
              <a:rPr lang="it-IT" sz="3200">
                <a:solidFill>
                  <a:schemeClr val="tx2"/>
                </a:solidFill>
              </a:rPr>
              <a:t>L’article défini</a:t>
            </a:r>
          </a:p>
          <a:p>
            <a:r>
              <a:rPr lang="it-IT" sz="3200">
                <a:solidFill>
                  <a:schemeClr val="tx2"/>
                </a:solidFill>
              </a:rPr>
              <a:t>L’article indéfini</a:t>
            </a:r>
          </a:p>
          <a:p>
            <a:r>
              <a:rPr lang="it-IT" sz="3200">
                <a:solidFill>
                  <a:schemeClr val="tx2"/>
                </a:solidFill>
              </a:rPr>
              <a:t>L’article partitif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565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942232-83D0-49E2-AF9B-1F97E3C1E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E70D72-6E23-4015-A4A6-85C120C1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576" y="1163848"/>
            <a:ext cx="9829800" cy="1325880"/>
          </a:xfrm>
        </p:spPr>
        <p:txBody>
          <a:bodyPr anchor="b">
            <a:normAutofit/>
          </a:bodyPr>
          <a:lstStyle/>
          <a:p>
            <a:pPr algn="ctr"/>
            <a:r>
              <a:rPr lang="it-IT" sz="3600">
                <a:solidFill>
                  <a:schemeClr val="tx2"/>
                </a:solidFill>
              </a:rPr>
              <a:t>L’article défini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8A977F-B603-4D81-B0FC-C8DE048A7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8"/>
            <a:chOff x="-305" y="-1"/>
            <a:chExt cx="3832880" cy="2876136"/>
          </a:xfrm>
        </p:grpSpPr>
        <p:sp>
          <p:nvSpPr>
            <p:cNvPr id="6" name="Freeform: Shape 13">
              <a:extLst>
                <a:ext uri="{FF2B5EF4-FFF2-40B4-BE49-F238E27FC236}">
                  <a16:creationId xmlns:a16="http://schemas.microsoft.com/office/drawing/2014/main" id="{0183CE8C-E039-4B2F-A36E-5FD5CD5DE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3EB77281-FAB4-40D0-B3F3-264EC4AB20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: Shape 15">
              <a:extLst>
                <a:ext uri="{FF2B5EF4-FFF2-40B4-BE49-F238E27FC236}">
                  <a16:creationId xmlns:a16="http://schemas.microsoft.com/office/drawing/2014/main" id="{815E59F3-75FC-494F-8737-5F00A4964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16">
              <a:extLst>
                <a:ext uri="{FF2B5EF4-FFF2-40B4-BE49-F238E27FC236}">
                  <a16:creationId xmlns:a16="http://schemas.microsoft.com/office/drawing/2014/main" id="{43ADDCFA-B066-4D79-AB71-062E66E58F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54871" y="2827419"/>
            <a:ext cx="5029200" cy="32276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it-IT" sz="170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700">
                <a:solidFill>
                  <a:schemeClr val="tx2"/>
                </a:solidFill>
              </a:rPr>
              <a:t>Attention: distinguer </a:t>
            </a:r>
            <a:r>
              <a:rPr lang="it-IT" sz="1700" i="1">
                <a:solidFill>
                  <a:schemeClr val="tx2"/>
                </a:solidFill>
              </a:rPr>
              <a:t>le</a:t>
            </a:r>
            <a:r>
              <a:rPr lang="it-IT" sz="1700">
                <a:solidFill>
                  <a:schemeClr val="tx2"/>
                </a:solidFill>
              </a:rPr>
              <a:t> [lə] de </a:t>
            </a:r>
            <a:r>
              <a:rPr lang="it-IT" sz="1700" i="1">
                <a:solidFill>
                  <a:schemeClr val="tx2"/>
                </a:solidFill>
              </a:rPr>
              <a:t>les</a:t>
            </a:r>
            <a:r>
              <a:rPr lang="it-IT" sz="1700">
                <a:solidFill>
                  <a:schemeClr val="tx2"/>
                </a:solidFill>
              </a:rPr>
              <a:t> [le]</a:t>
            </a:r>
          </a:p>
          <a:p>
            <a:r>
              <a:rPr lang="it-IT" sz="1700">
                <a:solidFill>
                  <a:schemeClr val="tx2"/>
                </a:solidFill>
              </a:rPr>
              <a:t>L’élision: </a:t>
            </a:r>
            <a:r>
              <a:rPr lang="it-IT" sz="1700" i="1">
                <a:solidFill>
                  <a:schemeClr val="tx2"/>
                </a:solidFill>
              </a:rPr>
              <a:t>le</a:t>
            </a:r>
            <a:r>
              <a:rPr lang="it-IT" sz="1700">
                <a:solidFill>
                  <a:schemeClr val="tx2"/>
                </a:solidFill>
              </a:rPr>
              <a:t> et </a:t>
            </a:r>
            <a:r>
              <a:rPr lang="it-IT" sz="1700" i="1">
                <a:solidFill>
                  <a:schemeClr val="tx2"/>
                </a:solidFill>
              </a:rPr>
              <a:t>la</a:t>
            </a:r>
            <a:r>
              <a:rPr lang="it-IT" sz="1700">
                <a:solidFill>
                  <a:schemeClr val="tx2"/>
                </a:solidFill>
              </a:rPr>
              <a:t> doivent obligatoirement s’élider devant une voyelle.</a:t>
            </a:r>
          </a:p>
          <a:p>
            <a:r>
              <a:rPr lang="it-IT" sz="1700">
                <a:solidFill>
                  <a:schemeClr val="tx2"/>
                </a:solidFill>
              </a:rPr>
              <a:t>La liaison: obligatoire entre </a:t>
            </a:r>
            <a:r>
              <a:rPr lang="it-IT" sz="1700" i="1">
                <a:solidFill>
                  <a:schemeClr val="tx2"/>
                </a:solidFill>
              </a:rPr>
              <a:t>les</a:t>
            </a:r>
            <a:r>
              <a:rPr lang="it-IT" sz="1700">
                <a:solidFill>
                  <a:schemeClr val="tx2"/>
                </a:solidFill>
              </a:rPr>
              <a:t> et un mot commençant par une voyelle. Ex. : </a:t>
            </a:r>
            <a:r>
              <a:rPr lang="it-IT" sz="1700" i="1">
                <a:solidFill>
                  <a:schemeClr val="tx2"/>
                </a:solidFill>
              </a:rPr>
              <a:t>les amis, les entreprises, les investissements</a:t>
            </a:r>
          </a:p>
          <a:p>
            <a:pPr marL="0" indent="0">
              <a:buNone/>
            </a:pPr>
            <a:endParaRPr lang="it-IT" sz="1700">
              <a:solidFill>
                <a:schemeClr val="tx2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8D9229-E61D-4FEE-8321-2F8B64A8C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6037" y="4852038"/>
            <a:ext cx="2151670" cy="1860256"/>
            <a:chOff x="-305" y="-4155"/>
            <a:chExt cx="2514948" cy="2174333"/>
          </a:xfrm>
        </p:grpSpPr>
        <p:sp>
          <p:nvSpPr>
            <p:cNvPr id="12" name="Freeform: Shape 19">
              <a:extLst>
                <a:ext uri="{FF2B5EF4-FFF2-40B4-BE49-F238E27FC236}">
                  <a16:creationId xmlns:a16="http://schemas.microsoft.com/office/drawing/2014/main" id="{1FDD3CCB-26A3-4D79-AEB6-7A60CF980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20">
              <a:extLst>
                <a:ext uri="{FF2B5EF4-FFF2-40B4-BE49-F238E27FC236}">
                  <a16:creationId xmlns:a16="http://schemas.microsoft.com/office/drawing/2014/main" id="{E9AC4470-5113-4709-B29F-CDB937F254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1">
              <a:extLst>
                <a:ext uri="{FF2B5EF4-FFF2-40B4-BE49-F238E27FC236}">
                  <a16:creationId xmlns:a16="http://schemas.microsoft.com/office/drawing/2014/main" id="{3E0D146C-9DAB-421E-AE88-5F854BF3F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2">
              <a:extLst>
                <a:ext uri="{FF2B5EF4-FFF2-40B4-BE49-F238E27FC236}">
                  <a16:creationId xmlns:a16="http://schemas.microsoft.com/office/drawing/2014/main" id="{12EB32A5-4408-4F6C-84B2-F9A908237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350"/>
              </p:ext>
            </p:extLst>
          </p:nvPr>
        </p:nvGraphicFramePr>
        <p:xfrm>
          <a:off x="804671" y="3189673"/>
          <a:ext cx="4954694" cy="2513412"/>
        </p:xfrm>
        <a:graphic>
          <a:graphicData uri="http://schemas.openxmlformats.org/drawingml/2006/table">
            <a:tbl>
              <a:tblPr firstRow="1" bandRow="1">
                <a:solidFill>
                  <a:schemeClr val="accent1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164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176">
                <a:tc>
                  <a:txBody>
                    <a:bodyPr/>
                    <a:lstStyle/>
                    <a:p>
                      <a:endParaRPr lang="it-IT" sz="1700" b="1" cap="all" spc="60">
                        <a:solidFill>
                          <a:schemeClr val="tx1"/>
                        </a:solidFill>
                      </a:endParaRPr>
                    </a:p>
                  </a:txBody>
                  <a:tcPr marL="189771" marR="189771" marT="189771" marB="189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cap="all" spc="60">
                          <a:solidFill>
                            <a:schemeClr val="tx1"/>
                          </a:solidFill>
                        </a:rPr>
                        <a:t>singulier</a:t>
                      </a:r>
                    </a:p>
                  </a:txBody>
                  <a:tcPr marL="189771" marR="189771" marT="189771" marB="189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b="1" cap="all" spc="60">
                          <a:solidFill>
                            <a:schemeClr val="tx1"/>
                          </a:solidFill>
                        </a:rPr>
                        <a:t>pluriel</a:t>
                      </a:r>
                    </a:p>
                  </a:txBody>
                  <a:tcPr marL="189771" marR="189771" marT="189771" marB="189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5118">
                <a:tc>
                  <a:txBody>
                    <a:bodyPr/>
                    <a:lstStyle/>
                    <a:p>
                      <a:r>
                        <a:rPr lang="it-IT" sz="2200" b="1" cap="none" spc="0">
                          <a:solidFill>
                            <a:schemeClr val="tx1"/>
                          </a:solidFill>
                        </a:rPr>
                        <a:t>masculin</a:t>
                      </a:r>
                    </a:p>
                  </a:txBody>
                  <a:tcPr marL="126514" marR="126514" marT="63257" marB="126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le</a:t>
                      </a:r>
                    </a:p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l’ + voyelle</a:t>
                      </a:r>
                    </a:p>
                  </a:txBody>
                  <a:tcPr marL="126514" marR="126514" marT="63257" marB="126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les</a:t>
                      </a:r>
                    </a:p>
                  </a:txBody>
                  <a:tcPr marL="126514" marR="126514" marT="63257" marB="1265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5118">
                <a:tc>
                  <a:txBody>
                    <a:bodyPr/>
                    <a:lstStyle/>
                    <a:p>
                      <a:r>
                        <a:rPr lang="it-IT" sz="2200" b="1" cap="none" spc="0">
                          <a:solidFill>
                            <a:schemeClr val="tx1"/>
                          </a:solidFill>
                        </a:rPr>
                        <a:t>féminin</a:t>
                      </a:r>
                    </a:p>
                  </a:txBody>
                  <a:tcPr marL="126514" marR="126514" marT="63257" marB="126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la</a:t>
                      </a:r>
                    </a:p>
                    <a:p>
                      <a:r>
                        <a:rPr lang="it-IT" sz="2200" cap="none" spc="0">
                          <a:solidFill>
                            <a:schemeClr val="tx1"/>
                          </a:solidFill>
                        </a:rPr>
                        <a:t>l’ + voyelle</a:t>
                      </a:r>
                    </a:p>
                  </a:txBody>
                  <a:tcPr marL="126514" marR="126514" marT="63257" marB="1265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>
                        <a:alpha val="5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66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/>
              <a:t>L’article défini précédé </a:t>
            </a:r>
            <a:br>
              <a:rPr lang="it-IT" sz="3600"/>
            </a:br>
            <a:r>
              <a:rPr lang="it-IT" sz="3600"/>
              <a:t>de la préposition </a:t>
            </a:r>
            <a:r>
              <a:rPr lang="it-IT" sz="3600" b="1"/>
              <a:t>à</a:t>
            </a:r>
            <a:r>
              <a:rPr lang="it-IT" sz="3600"/>
              <a:t> et </a:t>
            </a:r>
            <a:r>
              <a:rPr lang="it-IT" sz="3600" b="1"/>
              <a:t>de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38172"/>
            <a:ext cx="10515600" cy="4351338"/>
          </a:xfrm>
        </p:spPr>
        <p:txBody>
          <a:bodyPr>
            <a:normAutofit fontScale="77500" lnSpcReduction="20000"/>
          </a:bodyPr>
          <a:lstStyle/>
          <a:p>
            <a:endParaRPr lang="it-IT"/>
          </a:p>
          <a:p>
            <a:r>
              <a:rPr lang="it-IT"/>
              <a:t>À le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/>
              <a:t> </a:t>
            </a:r>
            <a:r>
              <a:rPr lang="it-IT" b="1"/>
              <a:t>au		</a:t>
            </a:r>
            <a:endParaRPr lang="it-IT" i="1"/>
          </a:p>
          <a:p>
            <a:r>
              <a:rPr lang="it-IT"/>
              <a:t>À la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/>
              <a:t> </a:t>
            </a:r>
            <a:r>
              <a:rPr lang="it-IT" b="1"/>
              <a:t>à la		</a:t>
            </a:r>
            <a:r>
              <a:rPr lang="it-IT" i="1"/>
              <a:t>Je vais </a:t>
            </a:r>
            <a:r>
              <a:rPr lang="it-IT" b="1" i="1"/>
              <a:t>au</a:t>
            </a:r>
            <a:r>
              <a:rPr lang="it-IT" i="1"/>
              <a:t> marché, </a:t>
            </a:r>
            <a:r>
              <a:rPr lang="it-IT" b="1" i="1"/>
              <a:t>à la </a:t>
            </a:r>
            <a:r>
              <a:rPr lang="it-IT" i="1"/>
              <a:t>mairie, </a:t>
            </a:r>
            <a:r>
              <a:rPr lang="it-IT" b="1" i="1"/>
              <a:t>à l’</a:t>
            </a:r>
            <a:r>
              <a:rPr lang="it-IT" i="1"/>
              <a:t>école</a:t>
            </a:r>
            <a:endParaRPr lang="it-IT" b="1"/>
          </a:p>
          <a:p>
            <a:r>
              <a:rPr lang="it-IT"/>
              <a:t>À l’ </a:t>
            </a:r>
            <a:r>
              <a:rPr lang="it-IT" sz="2000">
                <a:sym typeface="Wingdings" panose="05000000000000000000" pitchFamily="2" charset="2"/>
              </a:rPr>
              <a:t> </a:t>
            </a:r>
            <a:r>
              <a:rPr lang="it-IT" b="1"/>
              <a:t>à l’</a:t>
            </a:r>
          </a:p>
          <a:p>
            <a:endParaRPr lang="it-IT" b="1"/>
          </a:p>
          <a:p>
            <a:r>
              <a:rPr lang="it-IT"/>
              <a:t>À les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b="1"/>
              <a:t>aux</a:t>
            </a:r>
            <a:r>
              <a:rPr lang="it-IT"/>
              <a:t>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/>
              <a:t> liaison obligatoire	</a:t>
            </a:r>
            <a:r>
              <a:rPr lang="it-IT" i="1"/>
              <a:t>Elle sourit </a:t>
            </a:r>
            <a:r>
              <a:rPr lang="it-IT" b="1" i="1"/>
              <a:t>aux</a:t>
            </a:r>
            <a:r>
              <a:rPr lang="it-IT" i="1"/>
              <a:t> enfants.</a:t>
            </a:r>
          </a:p>
          <a:p>
            <a:endParaRPr lang="it-IT" i="1"/>
          </a:p>
          <a:p>
            <a:r>
              <a:rPr lang="it-IT"/>
              <a:t>De le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it-IT">
                <a:sym typeface="Wingdings" panose="05000000000000000000" pitchFamily="2" charset="2"/>
              </a:rPr>
              <a:t> </a:t>
            </a:r>
            <a:r>
              <a:rPr lang="it-IT" b="1"/>
              <a:t>du		</a:t>
            </a:r>
            <a:endParaRPr lang="it-IT" i="1"/>
          </a:p>
          <a:p>
            <a:r>
              <a:rPr lang="it-IT"/>
              <a:t>De la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b="1"/>
              <a:t>de la		</a:t>
            </a:r>
            <a:r>
              <a:rPr lang="it-IT" i="1"/>
              <a:t>Il nous parle </a:t>
            </a:r>
            <a:r>
              <a:rPr lang="it-IT" b="1" i="1"/>
              <a:t>du</a:t>
            </a:r>
            <a:r>
              <a:rPr lang="it-IT" i="1"/>
              <a:t> temps, </a:t>
            </a:r>
            <a:r>
              <a:rPr lang="it-IT" b="1" i="1"/>
              <a:t>de l’</a:t>
            </a:r>
            <a:r>
              <a:rPr lang="it-IT" i="1"/>
              <a:t>attente, </a:t>
            </a:r>
            <a:r>
              <a:rPr lang="it-IT" b="1" i="1"/>
              <a:t>de la</a:t>
            </a:r>
            <a:r>
              <a:rPr lang="it-IT" i="1"/>
              <a:t> vie.</a:t>
            </a:r>
            <a:endParaRPr lang="it-IT" b="1"/>
          </a:p>
          <a:p>
            <a:r>
              <a:rPr lang="it-IT"/>
              <a:t>De l’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b="1"/>
              <a:t>de l’</a:t>
            </a:r>
          </a:p>
          <a:p>
            <a:endParaRPr lang="it-IT" b="1"/>
          </a:p>
          <a:p>
            <a:r>
              <a:rPr lang="it-IT"/>
              <a:t>De les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 b="1"/>
              <a:t>des</a:t>
            </a:r>
            <a:r>
              <a:rPr lang="it-IT"/>
              <a:t> </a:t>
            </a:r>
            <a:r>
              <a:rPr lang="it-IT" sz="200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it-IT"/>
              <a:t>liaison obligatoire	</a:t>
            </a:r>
            <a:r>
              <a:rPr lang="it-IT" i="1"/>
              <a:t>Il y a </a:t>
            </a:r>
            <a:r>
              <a:rPr lang="it-IT" b="1" i="1"/>
              <a:t>des</a:t>
            </a:r>
            <a:r>
              <a:rPr lang="it-IT" i="1"/>
              <a:t> arbres le long de l’avenue.</a:t>
            </a:r>
          </a:p>
          <a:p>
            <a:endParaRPr lang="it-IT"/>
          </a:p>
        </p:txBody>
      </p:sp>
      <p:sp>
        <p:nvSpPr>
          <p:cNvPr id="4" name="Parentesi graffa chiusa 3">
            <a:extLst>
              <a:ext uri="{FF2B5EF4-FFF2-40B4-BE49-F238E27FC236}">
                <a16:creationId xmlns:a16="http://schemas.microsoft.com/office/drawing/2014/main" id="{486734FA-CFBD-46DE-96AA-1FD886F07E7A}"/>
              </a:ext>
            </a:extLst>
          </p:cNvPr>
          <p:cNvSpPr/>
          <p:nvPr/>
        </p:nvSpPr>
        <p:spPr>
          <a:xfrm>
            <a:off x="2902998" y="2272683"/>
            <a:ext cx="230819" cy="941034"/>
          </a:xfrm>
          <a:prstGeom prst="rightBrace">
            <a:avLst>
              <a:gd name="adj1" fmla="val 8333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914C42F-0764-4BA8-9A40-31D60334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355" y="4415238"/>
            <a:ext cx="310923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95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226" y="981775"/>
            <a:ext cx="9833548" cy="1066802"/>
          </a:xfrm>
        </p:spPr>
        <p:txBody>
          <a:bodyPr anchor="b">
            <a:normAutofit/>
          </a:bodyPr>
          <a:lstStyle/>
          <a:p>
            <a:r>
              <a:rPr lang="it-IT" sz="3600">
                <a:solidFill>
                  <a:schemeClr val="tx2"/>
                </a:solidFill>
              </a:rPr>
              <a:t>L’article indéfini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07690" y="2350409"/>
            <a:ext cx="9705084" cy="3765256"/>
          </a:xfrm>
        </p:spPr>
        <p:txBody>
          <a:bodyPr anchor="ctr">
            <a:normAutofit/>
          </a:bodyPr>
          <a:lstStyle/>
          <a:p>
            <a:r>
              <a:rPr lang="it-IT" sz="1800" b="1">
                <a:solidFill>
                  <a:schemeClr val="tx2"/>
                </a:solidFill>
              </a:rPr>
              <a:t>Un</a:t>
            </a:r>
            <a:r>
              <a:rPr lang="it-IT" sz="1800">
                <a:solidFill>
                  <a:schemeClr val="tx2"/>
                </a:solidFill>
              </a:rPr>
              <a:t>		</a:t>
            </a:r>
            <a:r>
              <a:rPr lang="it-IT" sz="1800" i="1">
                <a:solidFill>
                  <a:schemeClr val="tx2"/>
                </a:solidFill>
              </a:rPr>
              <a:t>un ami</a:t>
            </a:r>
            <a:r>
              <a:rPr lang="it-IT" sz="1800">
                <a:solidFill>
                  <a:schemeClr val="tx2"/>
                </a:solidFill>
              </a:rPr>
              <a:t>	 enchaînement obligatoire </a:t>
            </a:r>
          </a:p>
          <a:p>
            <a:r>
              <a:rPr lang="it-IT" sz="1800" b="1">
                <a:solidFill>
                  <a:schemeClr val="tx2"/>
                </a:solidFill>
              </a:rPr>
              <a:t>Une</a:t>
            </a:r>
            <a:r>
              <a:rPr lang="it-IT" sz="1800">
                <a:solidFill>
                  <a:schemeClr val="tx2"/>
                </a:solidFill>
              </a:rPr>
              <a:t>		</a:t>
            </a:r>
            <a:r>
              <a:rPr lang="it-IT" sz="1800" i="1">
                <a:solidFill>
                  <a:schemeClr val="tx2"/>
                </a:solidFill>
              </a:rPr>
              <a:t>une amie</a:t>
            </a:r>
            <a:r>
              <a:rPr lang="it-IT" sz="1800">
                <a:solidFill>
                  <a:schemeClr val="tx2"/>
                </a:solidFill>
              </a:rPr>
              <a:t>	 e muet</a:t>
            </a:r>
          </a:p>
          <a:p>
            <a:r>
              <a:rPr lang="it-IT" sz="1800" b="1">
                <a:solidFill>
                  <a:schemeClr val="tx2"/>
                </a:solidFill>
              </a:rPr>
              <a:t>Des</a:t>
            </a:r>
            <a:r>
              <a:rPr lang="it-IT" sz="1800">
                <a:solidFill>
                  <a:schemeClr val="tx2"/>
                </a:solidFill>
              </a:rPr>
              <a:t> 		</a:t>
            </a:r>
            <a:r>
              <a:rPr lang="it-IT" sz="1800" b="1">
                <a:solidFill>
                  <a:schemeClr val="tx2"/>
                </a:solidFill>
              </a:rPr>
              <a:t>des amis</a:t>
            </a:r>
            <a:r>
              <a:rPr lang="it-IT" sz="1800">
                <a:solidFill>
                  <a:schemeClr val="tx2"/>
                </a:solidFill>
              </a:rPr>
              <a:t>	  liaison obligatoire</a:t>
            </a:r>
          </a:p>
          <a:p>
            <a:endParaRPr lang="it-IT" sz="1800">
              <a:solidFill>
                <a:schemeClr val="tx2"/>
              </a:solidFill>
            </a:endParaRPr>
          </a:p>
          <a:p>
            <a:r>
              <a:rPr lang="it-IT" sz="1800">
                <a:solidFill>
                  <a:schemeClr val="tx2"/>
                </a:solidFill>
              </a:rPr>
              <a:t>Devant l’adjectif du nom, </a:t>
            </a:r>
            <a:r>
              <a:rPr lang="it-IT" sz="1800" b="1">
                <a:solidFill>
                  <a:schemeClr val="tx2"/>
                </a:solidFill>
              </a:rPr>
              <a:t>des</a:t>
            </a:r>
            <a:r>
              <a:rPr lang="it-IT" sz="1800">
                <a:solidFill>
                  <a:schemeClr val="tx2"/>
                </a:solidFill>
              </a:rPr>
              <a:t> devient </a:t>
            </a:r>
            <a:r>
              <a:rPr lang="it-IT" sz="1800" b="1">
                <a:solidFill>
                  <a:schemeClr val="tx2"/>
                </a:solidFill>
              </a:rPr>
              <a:t>de</a:t>
            </a:r>
          </a:p>
          <a:p>
            <a:pPr marL="0" indent="0">
              <a:buNone/>
            </a:pPr>
            <a:r>
              <a:rPr lang="it-IT" sz="1800">
                <a:solidFill>
                  <a:schemeClr val="tx2"/>
                </a:solidFill>
              </a:rPr>
              <a:t>		</a:t>
            </a:r>
            <a:r>
              <a:rPr lang="it-IT" sz="1800" i="1">
                <a:solidFill>
                  <a:schemeClr val="tx2"/>
                </a:solidFill>
              </a:rPr>
              <a:t>des amis, de bons amis; des roses, de jolies roses</a:t>
            </a:r>
          </a:p>
          <a:p>
            <a:endParaRPr lang="it-IT" sz="1800">
              <a:solidFill>
                <a:schemeClr val="tx2"/>
              </a:solidFill>
            </a:endParaRPr>
          </a:p>
          <a:p>
            <a:r>
              <a:rPr lang="it-IT" sz="1800">
                <a:solidFill>
                  <a:schemeClr val="tx2"/>
                </a:solidFill>
              </a:rPr>
              <a:t>NB : L’article est plus utilisé en français qu’en italien, mais jamais devant les noms propres, les marques, les pourcentages, l’année.</a:t>
            </a:r>
          </a:p>
        </p:txBody>
      </p:sp>
    </p:spTree>
    <p:extLst>
      <p:ext uri="{BB962C8B-B14F-4D97-AF65-F5344CB8AC3E}">
        <p14:creationId xmlns:p14="http://schemas.microsoft.com/office/powerpoint/2010/main" val="189170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L’article partitif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42" y="1825625"/>
            <a:ext cx="6356356" cy="412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06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it-IT" sz="3600">
                <a:solidFill>
                  <a:schemeClr val="tx2"/>
                </a:solidFill>
              </a:rPr>
              <a:t>L’article indéfini et partitif + négation</a:t>
            </a:r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it-IT" sz="1800" b="1">
                <a:solidFill>
                  <a:schemeClr val="tx2"/>
                </a:solidFill>
              </a:rPr>
              <a:t>Un, une, des, du, de la, de l’, </a:t>
            </a:r>
            <a:r>
              <a:rPr lang="it-IT" sz="1800">
                <a:solidFill>
                  <a:schemeClr val="tx2"/>
                </a:solidFill>
              </a:rPr>
              <a:t>quand ils sont précédés d’un verbe négatif deviennent </a:t>
            </a:r>
            <a:r>
              <a:rPr lang="it-IT" sz="1800" b="1">
                <a:solidFill>
                  <a:schemeClr val="tx2"/>
                </a:solidFill>
              </a:rPr>
              <a:t>de</a:t>
            </a:r>
            <a:r>
              <a:rPr lang="it-IT" sz="1800">
                <a:solidFill>
                  <a:schemeClr val="tx2"/>
                </a:solidFill>
              </a:rPr>
              <a:t> ou </a:t>
            </a:r>
            <a:r>
              <a:rPr lang="it-IT" sz="1800" b="1">
                <a:solidFill>
                  <a:schemeClr val="tx2"/>
                </a:solidFill>
              </a:rPr>
              <a:t>d’ </a:t>
            </a:r>
            <a:r>
              <a:rPr lang="it-IT" sz="1800">
                <a:solidFill>
                  <a:schemeClr val="tx2"/>
                </a:solidFill>
              </a:rPr>
              <a:t>sans article (invariable)</a:t>
            </a:r>
          </a:p>
          <a:p>
            <a:endParaRPr lang="it-IT" sz="1800">
              <a:solidFill>
                <a:schemeClr val="tx2"/>
              </a:solidFill>
            </a:endParaRPr>
          </a:p>
          <a:p>
            <a:r>
              <a:rPr lang="it-IT" sz="1800" i="1">
                <a:solidFill>
                  <a:schemeClr val="tx2"/>
                </a:solidFill>
              </a:rPr>
              <a:t>Je veux </a:t>
            </a:r>
            <a:r>
              <a:rPr lang="it-IT" sz="1800" b="1" i="1">
                <a:solidFill>
                  <a:schemeClr val="tx2"/>
                </a:solidFill>
              </a:rPr>
              <a:t>un</a:t>
            </a:r>
            <a:r>
              <a:rPr lang="it-IT" sz="1800" i="1">
                <a:solidFill>
                  <a:schemeClr val="tx2"/>
                </a:solidFill>
              </a:rPr>
              <a:t> chien, je ne veux pas </a:t>
            </a:r>
            <a:r>
              <a:rPr lang="it-IT" sz="1800" b="1" i="1">
                <a:solidFill>
                  <a:schemeClr val="tx2"/>
                </a:solidFill>
              </a:rPr>
              <a:t>de</a:t>
            </a:r>
            <a:r>
              <a:rPr lang="it-IT" sz="1800" i="1">
                <a:solidFill>
                  <a:schemeClr val="tx2"/>
                </a:solidFill>
              </a:rPr>
              <a:t> chat</a:t>
            </a:r>
          </a:p>
          <a:p>
            <a:r>
              <a:rPr lang="it-IT" sz="1800" i="1">
                <a:solidFill>
                  <a:schemeClr val="tx2"/>
                </a:solidFill>
              </a:rPr>
              <a:t>Il n’a pas </a:t>
            </a:r>
            <a:r>
              <a:rPr lang="it-IT" sz="1800" b="1" i="1">
                <a:solidFill>
                  <a:schemeClr val="tx2"/>
                </a:solidFill>
              </a:rPr>
              <a:t>de</a:t>
            </a:r>
            <a:r>
              <a:rPr lang="it-IT" sz="1800" i="1">
                <a:solidFill>
                  <a:schemeClr val="tx2"/>
                </a:solidFill>
              </a:rPr>
              <a:t> voiture</a:t>
            </a:r>
          </a:p>
          <a:p>
            <a:r>
              <a:rPr lang="it-IT" sz="1800" i="1">
                <a:solidFill>
                  <a:schemeClr val="tx2"/>
                </a:solidFill>
              </a:rPr>
              <a:t>Elle mange </a:t>
            </a:r>
            <a:r>
              <a:rPr lang="it-IT" sz="1800" b="1" i="1">
                <a:solidFill>
                  <a:schemeClr val="tx2"/>
                </a:solidFill>
              </a:rPr>
              <a:t>des</a:t>
            </a:r>
            <a:r>
              <a:rPr lang="it-IT" sz="1800" i="1">
                <a:solidFill>
                  <a:schemeClr val="tx2"/>
                </a:solidFill>
              </a:rPr>
              <a:t> oeufs, mais jamais </a:t>
            </a:r>
            <a:r>
              <a:rPr lang="it-IT" sz="1800" b="1" i="1">
                <a:solidFill>
                  <a:schemeClr val="tx2"/>
                </a:solidFill>
              </a:rPr>
              <a:t>de</a:t>
            </a:r>
            <a:r>
              <a:rPr lang="it-IT" sz="1800" i="1">
                <a:solidFill>
                  <a:schemeClr val="tx2"/>
                </a:solidFill>
              </a:rPr>
              <a:t> viande</a:t>
            </a:r>
          </a:p>
          <a:p>
            <a:r>
              <a:rPr lang="it-IT" sz="1800" i="1">
                <a:solidFill>
                  <a:schemeClr val="tx2"/>
                </a:solidFill>
              </a:rPr>
              <a:t>Pour skier il faut </a:t>
            </a:r>
            <a:r>
              <a:rPr lang="it-IT" sz="1800" b="1" i="1">
                <a:solidFill>
                  <a:schemeClr val="tx2"/>
                </a:solidFill>
              </a:rPr>
              <a:t>de la </a:t>
            </a:r>
            <a:r>
              <a:rPr lang="it-IT" sz="1800" i="1">
                <a:solidFill>
                  <a:schemeClr val="tx2"/>
                </a:solidFill>
              </a:rPr>
              <a:t>neige, mais surtout pas </a:t>
            </a:r>
            <a:r>
              <a:rPr lang="it-IT" sz="1800" b="1" i="1">
                <a:solidFill>
                  <a:schemeClr val="tx2"/>
                </a:solidFill>
              </a:rPr>
              <a:t>de</a:t>
            </a:r>
            <a:r>
              <a:rPr lang="it-IT" sz="1800" i="1">
                <a:solidFill>
                  <a:schemeClr val="tx2"/>
                </a:solidFill>
              </a:rPr>
              <a:t> pluie</a:t>
            </a:r>
            <a:r>
              <a:rPr lang="it-IT" sz="180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60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335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Les articles</vt:lpstr>
      <vt:lpstr>Presentazione standard di PowerPoint</vt:lpstr>
      <vt:lpstr>L’article défini</vt:lpstr>
      <vt:lpstr>L’article défini précédé  de la préposition à et de</vt:lpstr>
      <vt:lpstr>L’article indéfini</vt:lpstr>
      <vt:lpstr>L’article partitif</vt:lpstr>
      <vt:lpstr>L’article indéfini et partitif + négation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articles</dc:title>
  <dc:creator>laura.kreyder</dc:creator>
  <cp:lastModifiedBy>laura.kreyder@unimib.it</cp:lastModifiedBy>
  <cp:revision>15</cp:revision>
  <dcterms:created xsi:type="dcterms:W3CDTF">2020-10-04T12:31:59Z</dcterms:created>
  <dcterms:modified xsi:type="dcterms:W3CDTF">2021-10-06T16:36:31Z</dcterms:modified>
</cp:coreProperties>
</file>