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8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63C7-D64A-4955-9F16-77C7E7235278}" type="datetimeFigureOut">
              <a:rPr lang="it-IT" smtClean="0"/>
              <a:t>10/10/2021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127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63C7-D64A-4955-9F16-77C7E7235278}" type="datetimeFigureOut">
              <a:rPr lang="it-IT" smtClean="0"/>
              <a:t>10/10/2021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7046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63C7-D64A-4955-9F16-77C7E7235278}" type="datetimeFigureOut">
              <a:rPr lang="it-IT" smtClean="0"/>
              <a:t>10/10/2021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396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63C7-D64A-4955-9F16-77C7E7235278}" type="datetimeFigureOut">
              <a:rPr lang="it-IT" smtClean="0"/>
              <a:t>10/10/2021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1478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63C7-D64A-4955-9F16-77C7E7235278}" type="datetimeFigureOut">
              <a:rPr lang="it-IT" smtClean="0"/>
              <a:t>10/10/2021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0516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63C7-D64A-4955-9F16-77C7E7235278}" type="datetimeFigureOut">
              <a:rPr lang="it-IT" smtClean="0"/>
              <a:t>10/10/2021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5893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63C7-D64A-4955-9F16-77C7E7235278}" type="datetimeFigureOut">
              <a:rPr lang="it-IT" smtClean="0"/>
              <a:t>10/10/2021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0531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63C7-D64A-4955-9F16-77C7E7235278}" type="datetimeFigureOut">
              <a:rPr lang="it-IT" smtClean="0"/>
              <a:t>10/10/2021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1887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63C7-D64A-4955-9F16-77C7E7235278}" type="datetimeFigureOut">
              <a:rPr lang="it-IT" smtClean="0"/>
              <a:t>10/10/2021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331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63C7-D64A-4955-9F16-77C7E7235278}" type="datetimeFigureOut">
              <a:rPr lang="it-IT" smtClean="0"/>
              <a:t>10/10/2021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2756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63C7-D64A-4955-9F16-77C7E7235278}" type="datetimeFigureOut">
              <a:rPr lang="it-IT" smtClean="0"/>
              <a:t>10/10/2021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1607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C63C7-D64A-4955-9F16-77C7E7235278}" type="datetimeFigureOut">
              <a:rPr lang="it-IT" smtClean="0"/>
              <a:t>10/10/2021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90E53-C5C9-4FEA-8308-67DEAEF3DD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0978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4FB2F3E-259B-4650-B258-F09745BAA8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002536" y="1261872"/>
            <a:ext cx="8238744" cy="3118104"/>
          </a:xfrm>
        </p:spPr>
        <p:txBody>
          <a:bodyPr>
            <a:normAutofit/>
          </a:bodyPr>
          <a:lstStyle/>
          <a:p>
            <a:pPr algn="l"/>
            <a:r>
              <a:rPr lang="it-IT" sz="6800">
                <a:solidFill>
                  <a:schemeClr val="accent1"/>
                </a:solidFill>
              </a:rPr>
              <a:t>Les pronoms relatifs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83CB2632-0822-4E49-A707-FA1B8A4D0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435823" y="3320139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FDB61A8-F412-4C20-81C0-5B3ED6E433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F1C0B91C-D011-482B-A494-E48497FBC8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D0571556-24A1-4095-93E8-DB173C6CD1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0E974A71-BEE4-40AF-89A6-FDD36655AC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667FF13-DA96-45EC-9D83-4647FE2753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F11840EC-DF4F-47D7-9DFB-76B4B8543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9A53FCF9-7A57-49AD-B709-79127CFEF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E84A77F9-2746-4A6C-9D62-D910F7979A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7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EC64E8EC-E435-4A50-8DCC-F1D1146E69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5477BD5D-1BC6-4730-B8C8-ADA47AC7B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6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C03B2280-793B-459A-A7A7-413C1B50ED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6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565542C9-4CB0-4F11-9377-D507A1BBB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51B4DCDA-7DA1-4D83-A06B-64C3807DD6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3A804718-7A3F-44E5-ACA7-1CBC727C05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DB495408-912A-40A1-B4EB-B8B1070D32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38424851-9238-411E-A683-1D82E04A5E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8E06FA0F-15EB-48EE-B6EB-06F420C0B4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179692C7-9AC0-4B2C-9456-3ED401877C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ED576C72-8571-4357-8868-561C61A7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A362EFBB-07B1-4FE6-BB68-BAFC96B07A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3185975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754" y="672860"/>
            <a:ext cx="7235382" cy="5504103"/>
          </a:xfrm>
        </p:spPr>
      </p:pic>
    </p:spTree>
    <p:extLst>
      <p:ext uri="{BB962C8B-B14F-4D97-AF65-F5344CB8AC3E}">
        <p14:creationId xmlns:p14="http://schemas.microsoft.com/office/powerpoint/2010/main" val="392637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CBB7C51-829B-4243-9A2F-5EA8A29D7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ECE0A17-721D-47DA-B462-427AB9C65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07B1C03F-70ED-4BE3-AFBC-CD51D4411F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AE84050F-F367-4A35-93F5-1397E3C667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5D88F3A8-CDAB-4D08-8D47-096D7AA346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A2BEFDF5-BD04-4DD8-9671-13817A4D8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ACA74E73-7B97-43C1-BC3B-89DED3F8AF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C11D94E0-EFF2-4934-97FD-3E424A25F2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70D5352A-232D-40A3-8A72-4CB6B8277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9E3B6EC6-9A43-43B8-BE95-D12BD1AF3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7B71BA3B-3BFF-4756-B642-C00DA5F4AD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6070AC7F-F9D6-4E73-A95C-9DA3846FD5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9DDF2314-3F38-4664-B31D-AEB55882BB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A59AAAEA-0A38-490A-9CBF-F8C79B0A6B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9AEF5CD7-59EB-48AC-BB37-3EB70C052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24602B28-B14A-4724-9665-D2CDC19C98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541E4D23-8098-43A1-9826-246EBF1BBA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D164F3ED-DB01-4823-852E-A99B4C264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05C52390-6376-4DB5-B289-6B1C5273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40ABB3F2-1D59-4F3E-921C-DD7B8D55B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88E0EE84-E054-424D-A93B-D6D23AFFFF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F084CB4C-E741-4E13-AE65-BAB699C6C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AA5D2838-70AA-418B-87DF-83A903E79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08DA454-A7F1-451C-B515-495788249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96FE467-34A9-4910-A7C5-6B92891F24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Isosceles Triangle 22">
              <a:extLst>
                <a:ext uri="{FF2B5EF4-FFF2-40B4-BE49-F238E27FC236}">
                  <a16:creationId xmlns:a16="http://schemas.microsoft.com/office/drawing/2014/main" id="{01A2AF91-EF78-4611-8AF7-C1B45269F7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4C7115C0-C409-41DC-96F1-B784C5E37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88631" y="2358391"/>
            <a:ext cx="3498979" cy="2453676"/>
          </a:xfrm>
        </p:spPr>
        <p:txBody>
          <a:bodyPr>
            <a:normAutofit/>
          </a:bodyPr>
          <a:lstStyle/>
          <a:p>
            <a:pPr algn="ctr"/>
            <a:r>
              <a:rPr lang="it-IT" sz="3600">
                <a:solidFill>
                  <a:srgbClr val="FFFFFE"/>
                </a:solidFill>
              </a:rPr>
              <a:t>La mise en relief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10872" y="1323976"/>
            <a:ext cx="6719178" cy="186688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2000"/>
              <a:t>La mise en relief consiste à antéposer le terme de la phrase sur lequel on veut mettre l’accent au début de la phrase, précédé de </a:t>
            </a:r>
            <a:r>
              <a:rPr lang="it-IT" sz="2000" b="1" i="1"/>
              <a:t>C’est</a:t>
            </a:r>
            <a:r>
              <a:rPr lang="it-IT" sz="2000"/>
              <a:t> et suivi d’une </a:t>
            </a:r>
            <a:r>
              <a:rPr lang="it-IT" sz="2000" b="1"/>
              <a:t>proposition relative</a:t>
            </a:r>
            <a:r>
              <a:rPr lang="it-IT" sz="2000"/>
              <a:t>.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E4A42E0-EF5F-4494-B39B-3DB7D04759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265" y="3667039"/>
            <a:ext cx="6269016" cy="23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5966" y="3269056"/>
            <a:ext cx="7160134" cy="2358632"/>
          </a:xfrm>
          <a:prstGeom prst="rect">
            <a:avLst/>
          </a:prstGeom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469175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it-IT" sz="4000">
                <a:solidFill>
                  <a:srgbClr val="FFFFFF"/>
                </a:solidFill>
              </a:rPr>
              <a:t>La proposition subordonnée relative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r>
              <a:rPr lang="it-IT" sz="2000"/>
              <a:t>Toute proposition qui est introduite par un pronom relatif est une proposition subordonnée relative.</a:t>
            </a:r>
          </a:p>
          <a:p>
            <a:endParaRPr lang="it-IT" sz="2000"/>
          </a:p>
          <a:p>
            <a:r>
              <a:rPr lang="it-IT" sz="2000"/>
              <a:t>Le mode de la relative est généralement </a:t>
            </a:r>
            <a:r>
              <a:rPr lang="it-IT" sz="2000" b="1"/>
              <a:t>l’indicatif</a:t>
            </a:r>
            <a:r>
              <a:rPr lang="it-IT" sz="20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9565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393FAE-C602-4A43-AFE6-FD226AEC3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Exercice</a:t>
            </a:r>
            <a:endParaRPr lang="fr-FR"/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25A6DA1E-F0E6-42D9-904D-2CDFC209F6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7374" y="1828609"/>
            <a:ext cx="10386426" cy="4396646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9734BE10-48C2-4E17-B881-1BDC8D7DA403}"/>
              </a:ext>
            </a:extLst>
          </p:cNvPr>
          <p:cNvSpPr txBox="1"/>
          <p:nvPr/>
        </p:nvSpPr>
        <p:spPr>
          <a:xfrm>
            <a:off x="5324475" y="2971800"/>
            <a:ext cx="657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>
                <a:solidFill>
                  <a:srgbClr val="FF0000"/>
                </a:solidFill>
              </a:rPr>
              <a:t>dont</a:t>
            </a:r>
            <a:endParaRPr lang="fr-FR" b="1">
              <a:solidFill>
                <a:srgbClr val="FF0000"/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EAD9D59-EF1F-4E2C-B8F7-D6511A999717}"/>
              </a:ext>
            </a:extLst>
          </p:cNvPr>
          <p:cNvSpPr txBox="1"/>
          <p:nvPr/>
        </p:nvSpPr>
        <p:spPr>
          <a:xfrm>
            <a:off x="1364295" y="384226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>
                <a:solidFill>
                  <a:srgbClr val="FF0000"/>
                </a:solidFill>
              </a:rPr>
              <a:t>qu’</a:t>
            </a:r>
            <a:endParaRPr lang="fr-FR" b="1">
              <a:solidFill>
                <a:srgbClr val="FF000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29A2D38-B2CF-4BF0-9371-CF856BA8FF95}"/>
              </a:ext>
            </a:extLst>
          </p:cNvPr>
          <p:cNvSpPr txBox="1"/>
          <p:nvPr/>
        </p:nvSpPr>
        <p:spPr>
          <a:xfrm>
            <a:off x="5324475" y="4740676"/>
            <a:ext cx="534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 </a:t>
            </a:r>
            <a:r>
              <a:rPr lang="it-IT" b="1">
                <a:solidFill>
                  <a:srgbClr val="FF0000"/>
                </a:solidFill>
              </a:rPr>
              <a:t>où</a:t>
            </a:r>
            <a:endParaRPr lang="fr-FR" b="1">
              <a:solidFill>
                <a:srgbClr val="FF000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E58D891-09C0-4E71-ADD8-775D9A12856E}"/>
              </a:ext>
            </a:extLst>
          </p:cNvPr>
          <p:cNvSpPr txBox="1"/>
          <p:nvPr/>
        </p:nvSpPr>
        <p:spPr>
          <a:xfrm>
            <a:off x="3391270" y="5033639"/>
            <a:ext cx="534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>
                <a:solidFill>
                  <a:srgbClr val="FF0000"/>
                </a:solidFill>
              </a:rPr>
              <a:t>qui</a:t>
            </a:r>
            <a:endParaRPr lang="fr-FR" b="1">
              <a:solidFill>
                <a:srgbClr val="FF0000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9971C8BC-C33E-4343-B55C-E06188500F90}"/>
              </a:ext>
            </a:extLst>
          </p:cNvPr>
          <p:cNvSpPr txBox="1"/>
          <p:nvPr/>
        </p:nvSpPr>
        <p:spPr>
          <a:xfrm>
            <a:off x="6252007" y="2971800"/>
            <a:ext cx="657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>
                <a:solidFill>
                  <a:srgbClr val="FF0000"/>
                </a:solidFill>
              </a:rPr>
              <a:t>dont</a:t>
            </a:r>
            <a:endParaRPr lang="fr-FR" b="1">
              <a:solidFill>
                <a:srgbClr val="FF0000"/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1E21114-7E63-4599-AE92-2B5E5905C03E}"/>
              </a:ext>
            </a:extLst>
          </p:cNvPr>
          <p:cNvSpPr txBox="1"/>
          <p:nvPr/>
        </p:nvSpPr>
        <p:spPr>
          <a:xfrm>
            <a:off x="9472474" y="3588640"/>
            <a:ext cx="50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>
                <a:solidFill>
                  <a:srgbClr val="FF0000"/>
                </a:solidFill>
              </a:rPr>
              <a:t>où</a:t>
            </a:r>
            <a:endParaRPr lang="fr-FR" b="1">
              <a:solidFill>
                <a:srgbClr val="FF0000"/>
              </a:solidFill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4CE9CBAF-4F06-4E74-A52F-3B32743021DA}"/>
              </a:ext>
            </a:extLst>
          </p:cNvPr>
          <p:cNvSpPr txBox="1"/>
          <p:nvPr/>
        </p:nvSpPr>
        <p:spPr>
          <a:xfrm>
            <a:off x="9286043" y="3927809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>
                <a:solidFill>
                  <a:srgbClr val="FF0000"/>
                </a:solidFill>
              </a:rPr>
              <a:t>que</a:t>
            </a:r>
            <a:endParaRPr lang="fr-FR" b="1">
              <a:solidFill>
                <a:srgbClr val="FF0000"/>
              </a:solidFill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0C927B28-C251-4FF1-BB6A-619BDFC2D1DF}"/>
              </a:ext>
            </a:extLst>
          </p:cNvPr>
          <p:cNvSpPr txBox="1"/>
          <p:nvPr/>
        </p:nvSpPr>
        <p:spPr>
          <a:xfrm>
            <a:off x="8478175" y="4485389"/>
            <a:ext cx="807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>
                <a:solidFill>
                  <a:srgbClr val="FF0000"/>
                </a:solidFill>
              </a:rPr>
              <a:t>dont</a:t>
            </a:r>
            <a:endParaRPr lang="fr-FR" b="1">
              <a:solidFill>
                <a:srgbClr val="FF0000"/>
              </a:solidFill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D76CE388-00F7-4376-AD34-489ACC37EF6B}"/>
              </a:ext>
            </a:extLst>
          </p:cNvPr>
          <p:cNvSpPr txBox="1"/>
          <p:nvPr/>
        </p:nvSpPr>
        <p:spPr>
          <a:xfrm>
            <a:off x="10528916" y="4829853"/>
            <a:ext cx="630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>
                <a:solidFill>
                  <a:srgbClr val="FF0000"/>
                </a:solidFill>
              </a:rPr>
              <a:t>que</a:t>
            </a:r>
            <a:endParaRPr lang="fr-FR" b="1">
              <a:solidFill>
                <a:srgbClr val="FF0000"/>
              </a:solid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1AF63847-C187-4508-B91F-907F4AFCDD25}"/>
              </a:ext>
            </a:extLst>
          </p:cNvPr>
          <p:cNvSpPr txBox="1"/>
          <p:nvPr/>
        </p:nvSpPr>
        <p:spPr>
          <a:xfrm>
            <a:off x="10576679" y="5090488"/>
            <a:ext cx="534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>
                <a:solidFill>
                  <a:srgbClr val="FF0000"/>
                </a:solidFill>
              </a:rPr>
              <a:t>qui</a:t>
            </a:r>
            <a:endParaRPr lang="fr-FR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45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4860832-27F3-4D30-9288-7521D24915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6DAAD4DA-AA9F-4A4D-AD0B-0FB2286B3D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A4F5EC98-FDFD-4158-9C16-CD770B1F2A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26D1C0DA-68C2-40A2-BCCA-D14FB5EF2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1B67FFD7-72F1-4435-9C33-DFFE87F9C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15CE66C6-629F-44D9-A0BC-D2F4E7AF5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FEAAAFC3-1B1C-4F1C-AC4E-ED0ACA4AE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E2C81DA9-A0C9-4C54-A2F0-A3EC14F2B8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B7EA41DD-7957-42FB-BD48-E502F81F6C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E33D6F3E-9CCB-4053-B8C1-5260829C8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D533B393-4D8F-4FB8-AA9D-BA218F4435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433765B0-52BC-4442-BC45-8EDFBF5933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B911B231-DD22-4BC7-A325-2B6831481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800DA13B-507D-4901-AF60-F99485FC1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DAB727E1-099C-4F62-9ED1-46CD895C64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4D1E585E-A63F-42DE-BF5F-B0B390B298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D8FCC810-4482-4E43-9102-2B87386E71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EC977192-4383-4D76-8DB3-B93ADD7397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9DCD44A-4779-4898-862E-A220810CA8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F7516DF1-08D6-4FF0-A1A1-95A260F1D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4">
              <a:extLst>
                <a:ext uri="{FF2B5EF4-FFF2-40B4-BE49-F238E27FC236}">
                  <a16:creationId xmlns:a16="http://schemas.microsoft.com/office/drawing/2014/main" id="{F74092EA-F950-4DF2-8646-60F26E8115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5">
              <a:extLst>
                <a:ext uri="{FF2B5EF4-FFF2-40B4-BE49-F238E27FC236}">
                  <a16:creationId xmlns:a16="http://schemas.microsoft.com/office/drawing/2014/main" id="{09A3177B-1E64-4081-B8C6-3D7C8786D6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06513" y="630936"/>
            <a:ext cx="9437687" cy="1293114"/>
          </a:xfrm>
        </p:spPr>
        <p:txBody>
          <a:bodyPr anchor="b">
            <a:normAutofit/>
          </a:bodyPr>
          <a:lstStyle/>
          <a:p>
            <a:pPr algn="ctr"/>
            <a:r>
              <a:rPr lang="it-IT" sz="4000"/>
              <a:t>Les pronoms relatifs simples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90625" y="2046986"/>
            <a:ext cx="9553575" cy="400634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it-IT" sz="3600"/>
              <a:t>Qui</a:t>
            </a:r>
          </a:p>
          <a:p>
            <a:pPr marL="0" indent="0" algn="ctr">
              <a:buNone/>
            </a:pPr>
            <a:r>
              <a:rPr lang="it-IT" sz="3600"/>
              <a:t>Que</a:t>
            </a:r>
          </a:p>
          <a:p>
            <a:pPr marL="0" indent="0" algn="ctr">
              <a:buNone/>
            </a:pPr>
            <a:r>
              <a:rPr lang="it-IT" sz="3600"/>
              <a:t>Dont</a:t>
            </a:r>
          </a:p>
          <a:p>
            <a:pPr marL="0" indent="0" algn="ctr">
              <a:buNone/>
            </a:pPr>
            <a:r>
              <a:rPr lang="it-IT" sz="3600"/>
              <a:t>Où</a:t>
            </a:r>
          </a:p>
          <a:p>
            <a:endParaRPr lang="it-IT" sz="2200"/>
          </a:p>
        </p:txBody>
      </p:sp>
    </p:spTree>
    <p:extLst>
      <p:ext uri="{BB962C8B-B14F-4D97-AF65-F5344CB8AC3E}">
        <p14:creationId xmlns:p14="http://schemas.microsoft.com/office/powerpoint/2010/main" val="2712468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it-IT" sz="4000">
                <a:solidFill>
                  <a:srgbClr val="FFFFFF"/>
                </a:solidFill>
              </a:rPr>
              <a:t>QUI – SUJET de la relative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r>
              <a:rPr lang="it-IT" sz="2000"/>
              <a:t>Remplace un nom ou un pronom qui peut représenter un animé ou une chose :</a:t>
            </a:r>
          </a:p>
          <a:p>
            <a:pPr marL="0" indent="0">
              <a:buNone/>
            </a:pPr>
            <a:r>
              <a:rPr lang="fr-FR" sz="2000" i="1"/>
              <a:t>Payfit est une entreprise française </a:t>
            </a:r>
            <a:r>
              <a:rPr lang="fr-FR" sz="2000" b="1" i="1"/>
              <a:t>qui</a:t>
            </a:r>
            <a:r>
              <a:rPr lang="fr-FR" sz="2000" i="1"/>
              <a:t> développe un outil de gestion de paie et de gestion des ressources humaines.</a:t>
            </a:r>
          </a:p>
          <a:p>
            <a:pPr marL="0" indent="0">
              <a:buNone/>
            </a:pPr>
            <a:r>
              <a:rPr lang="fr-FR" sz="2000" i="1"/>
              <a:t>Un statisticien est un homme </a:t>
            </a:r>
            <a:r>
              <a:rPr lang="fr-FR" sz="2000" b="1" i="1"/>
              <a:t>qui</a:t>
            </a:r>
            <a:r>
              <a:rPr lang="fr-FR" sz="2000" i="1"/>
              <a:t> étudie des phénomènes à travers la collecte de données.</a:t>
            </a:r>
          </a:p>
          <a:p>
            <a:pPr marL="0" indent="0">
              <a:buNone/>
            </a:pPr>
            <a:endParaRPr lang="it-IT" sz="2000"/>
          </a:p>
          <a:p>
            <a:r>
              <a:rPr lang="it-IT" sz="2000"/>
              <a:t>L’antécédent peut être un pronom :</a:t>
            </a:r>
          </a:p>
          <a:p>
            <a:pPr marL="0" indent="0">
              <a:buNone/>
            </a:pPr>
            <a:r>
              <a:rPr lang="it-IT" sz="2000" i="1"/>
              <a:t>Cet employé, c’est </a:t>
            </a:r>
            <a:r>
              <a:rPr lang="it-IT" sz="2000" b="1" i="1"/>
              <a:t>celui qui </a:t>
            </a:r>
            <a:r>
              <a:rPr lang="it-IT" sz="2000" i="1"/>
              <a:t>s’occupe des passeports.</a:t>
            </a:r>
          </a:p>
          <a:p>
            <a:pPr marL="0" indent="0">
              <a:buNone/>
            </a:pPr>
            <a:r>
              <a:rPr lang="it-IT" sz="2000" i="1"/>
              <a:t>Parmi les projets qui ont été présentés, c’est </a:t>
            </a:r>
            <a:r>
              <a:rPr lang="it-IT" sz="2000" b="1" i="1"/>
              <a:t>le mien qui </a:t>
            </a:r>
            <a:r>
              <a:rPr lang="it-IT" sz="2000" i="1"/>
              <a:t>a gagné.</a:t>
            </a:r>
          </a:p>
          <a:p>
            <a:endParaRPr lang="it-IT" sz="2000"/>
          </a:p>
        </p:txBody>
      </p:sp>
    </p:spTree>
    <p:extLst>
      <p:ext uri="{BB962C8B-B14F-4D97-AF65-F5344CB8AC3E}">
        <p14:creationId xmlns:p14="http://schemas.microsoft.com/office/powerpoint/2010/main" val="3279393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it-IT" sz="4000">
                <a:solidFill>
                  <a:srgbClr val="FFFFFF"/>
                </a:solidFill>
              </a:rPr>
              <a:t>QUE – complément d’objet direct de la relative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r>
              <a:rPr lang="it-IT" sz="2000"/>
              <a:t>Peut remplacer un animé ou un inanimé ; l’antédécent peut être un nom ou un pronom :</a:t>
            </a:r>
          </a:p>
          <a:p>
            <a:pPr marL="0" indent="0">
              <a:buNone/>
            </a:pPr>
            <a:r>
              <a:rPr lang="it-IT" sz="2000" b="1"/>
              <a:t>Exemples</a:t>
            </a:r>
            <a:r>
              <a:rPr lang="it-IT" sz="2000"/>
              <a:t> :</a:t>
            </a:r>
          </a:p>
          <a:p>
            <a:pPr marL="0" indent="0">
              <a:buNone/>
            </a:pPr>
            <a:r>
              <a:rPr lang="it-IT" sz="2000" i="1"/>
              <a:t>Ce sont des fournisseurs </a:t>
            </a:r>
            <a:r>
              <a:rPr lang="it-IT" sz="2000" b="1" i="1"/>
              <a:t>que</a:t>
            </a:r>
            <a:r>
              <a:rPr lang="it-IT" sz="2000" i="1"/>
              <a:t> nous voyons rarement.</a:t>
            </a:r>
          </a:p>
          <a:p>
            <a:pPr marL="0" indent="0">
              <a:buNone/>
            </a:pPr>
            <a:r>
              <a:rPr lang="it-IT" sz="2000" i="1"/>
              <a:t>Nous leur envoyons les quantités de produits </a:t>
            </a:r>
            <a:r>
              <a:rPr lang="it-IT" sz="2000" b="1" i="1"/>
              <a:t>qu’</a:t>
            </a:r>
            <a:r>
              <a:rPr lang="it-IT" sz="2000" i="1"/>
              <a:t>ils nous commandent.</a:t>
            </a:r>
          </a:p>
          <a:p>
            <a:pPr marL="0" indent="0">
              <a:buNone/>
            </a:pPr>
            <a:r>
              <a:rPr lang="it-IT" sz="2000" i="1"/>
              <a:t>C’est à toi </a:t>
            </a:r>
            <a:r>
              <a:rPr lang="it-IT" sz="2000" b="1" i="1"/>
              <a:t>qu’</a:t>
            </a:r>
            <a:r>
              <a:rPr lang="it-IT" sz="2000" i="1"/>
              <a:t>il s’est adressé.</a:t>
            </a:r>
          </a:p>
          <a:p>
            <a:pPr marL="0" indent="0">
              <a:buNone/>
            </a:pPr>
            <a:endParaRPr lang="it-IT" sz="2000"/>
          </a:p>
          <a:p>
            <a:pPr marL="0" indent="0">
              <a:buNone/>
            </a:pPr>
            <a:r>
              <a:rPr lang="it-IT" sz="2000" b="1"/>
              <a:t>Attention</a:t>
            </a:r>
            <a:r>
              <a:rPr lang="it-IT" sz="2000"/>
              <a:t> :</a:t>
            </a:r>
          </a:p>
          <a:p>
            <a:pPr marL="0" indent="0">
              <a:buNone/>
            </a:pPr>
            <a:r>
              <a:rPr lang="it-IT" sz="2000" b="1"/>
              <a:t>QUI</a:t>
            </a:r>
            <a:r>
              <a:rPr lang="it-IT" sz="2000"/>
              <a:t> ne s’élide pas</a:t>
            </a:r>
          </a:p>
          <a:p>
            <a:pPr marL="0" indent="0">
              <a:buNone/>
            </a:pPr>
            <a:r>
              <a:rPr lang="it-IT" sz="2000" b="1"/>
              <a:t>QUE</a:t>
            </a:r>
            <a:r>
              <a:rPr lang="it-IT" sz="2000"/>
              <a:t> s’élide </a:t>
            </a:r>
            <a:r>
              <a:rPr lang="it-IT" sz="2000" b="1"/>
              <a:t>obligatoirement</a:t>
            </a:r>
            <a:r>
              <a:rPr lang="it-IT" sz="2000"/>
              <a:t> devant une voyelle : </a:t>
            </a:r>
            <a:r>
              <a:rPr lang="it-IT" sz="2000" b="1"/>
              <a:t>QU’</a:t>
            </a:r>
          </a:p>
        </p:txBody>
      </p:sp>
    </p:spTree>
    <p:extLst>
      <p:ext uri="{BB962C8B-B14F-4D97-AF65-F5344CB8AC3E}">
        <p14:creationId xmlns:p14="http://schemas.microsoft.com/office/powerpoint/2010/main" val="3508466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it-IT" sz="4000">
                <a:solidFill>
                  <a:srgbClr val="FFFFFF"/>
                </a:solidFill>
              </a:rPr>
              <a:t>DONT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r>
              <a:rPr lang="it-IT" sz="2000" b="1"/>
              <a:t>Dont</a:t>
            </a:r>
            <a:r>
              <a:rPr lang="it-IT" sz="2000"/>
              <a:t> remplace un complément introduit par la préposition </a:t>
            </a:r>
            <a:r>
              <a:rPr lang="it-IT" sz="2000" i="1"/>
              <a:t>de</a:t>
            </a:r>
            <a:r>
              <a:rPr lang="it-IT" sz="2000"/>
              <a:t> :</a:t>
            </a:r>
          </a:p>
          <a:p>
            <a:pPr marL="0" indent="0">
              <a:buNone/>
            </a:pPr>
            <a:endParaRPr lang="it-IT" sz="2000"/>
          </a:p>
          <a:p>
            <a:pPr marL="0" indent="0">
              <a:buNone/>
            </a:pPr>
            <a:r>
              <a:rPr lang="it-IT" sz="2000" b="1"/>
              <a:t>Exemples</a:t>
            </a:r>
            <a:r>
              <a:rPr lang="it-IT" sz="2000"/>
              <a:t> :</a:t>
            </a:r>
          </a:p>
          <a:p>
            <a:pPr marL="0" indent="0">
              <a:buNone/>
            </a:pPr>
            <a:r>
              <a:rPr lang="it-IT" sz="2000" i="1"/>
              <a:t>J’ai acheté un ordinateur </a:t>
            </a:r>
            <a:r>
              <a:rPr lang="it-IT" sz="2000" b="1" i="1">
                <a:solidFill>
                  <a:srgbClr val="FF0000"/>
                </a:solidFill>
              </a:rPr>
              <a:t>dont</a:t>
            </a:r>
            <a:r>
              <a:rPr lang="it-IT" sz="2000" i="1"/>
              <a:t> je suis très satisfait (être satisfait </a:t>
            </a:r>
            <a:r>
              <a:rPr lang="it-IT" sz="2000" b="1" i="1"/>
              <a:t>de</a:t>
            </a:r>
            <a:r>
              <a:rPr lang="it-IT" sz="2000" i="1"/>
              <a:t>)</a:t>
            </a:r>
          </a:p>
          <a:p>
            <a:pPr marL="0" indent="0">
              <a:buNone/>
            </a:pPr>
            <a:r>
              <a:rPr lang="it-IT" sz="2000" i="1"/>
              <a:t>J’ai écouté avec intérêt les thèses de cet économiste </a:t>
            </a:r>
            <a:r>
              <a:rPr lang="it-IT" sz="2000" b="1" i="1">
                <a:solidFill>
                  <a:srgbClr val="FF0000"/>
                </a:solidFill>
              </a:rPr>
              <a:t>dont</a:t>
            </a:r>
            <a:r>
              <a:rPr lang="it-IT" sz="2000" i="1"/>
              <a:t> on m’avait tant parlé (parler </a:t>
            </a:r>
            <a:r>
              <a:rPr lang="it-IT" sz="2000" b="1" i="1"/>
              <a:t>de</a:t>
            </a:r>
            <a:r>
              <a:rPr lang="it-IT" sz="2000" i="1"/>
              <a:t>)</a:t>
            </a:r>
          </a:p>
          <a:p>
            <a:pPr marL="0" indent="0">
              <a:buNone/>
            </a:pPr>
            <a:r>
              <a:rPr lang="it-IT" sz="2000" i="1"/>
              <a:t>Cette entreprise a un nom </a:t>
            </a:r>
            <a:r>
              <a:rPr lang="it-IT" sz="2000" b="1" i="1">
                <a:solidFill>
                  <a:srgbClr val="FF0000"/>
                </a:solidFill>
              </a:rPr>
              <a:t>dont</a:t>
            </a:r>
            <a:r>
              <a:rPr lang="it-IT" sz="2000" i="1"/>
              <a:t> l’origine est allemande (l’origine </a:t>
            </a:r>
            <a:r>
              <a:rPr lang="it-IT" sz="2000" b="1" i="1"/>
              <a:t>de</a:t>
            </a:r>
            <a:r>
              <a:rPr lang="it-IT" sz="2000" i="1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55093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it-IT" sz="4000" cap="all">
                <a:solidFill>
                  <a:srgbClr val="FFFFFF"/>
                </a:solidFill>
              </a:rPr>
              <a:t>Où – </a:t>
            </a:r>
            <a:r>
              <a:rPr lang="it-IT" sz="4000">
                <a:solidFill>
                  <a:srgbClr val="FFFFFF"/>
                </a:solidFill>
              </a:rPr>
              <a:t>complément de lieu ou de temps</a:t>
            </a:r>
            <a:endParaRPr lang="it-IT" sz="4000" cap="all">
              <a:solidFill>
                <a:srgbClr val="FFFFF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r>
              <a:rPr lang="it-IT" sz="2000" b="1"/>
              <a:t>Complément de lieu</a:t>
            </a:r>
          </a:p>
          <a:p>
            <a:pPr marL="0" indent="0">
              <a:buNone/>
            </a:pPr>
            <a:r>
              <a:rPr lang="it-IT" sz="2000" i="1"/>
              <a:t>Le Bordelais est une région </a:t>
            </a:r>
            <a:r>
              <a:rPr lang="it-IT" sz="2000" b="1" i="1">
                <a:solidFill>
                  <a:srgbClr val="FF0000"/>
                </a:solidFill>
              </a:rPr>
              <a:t>où</a:t>
            </a:r>
            <a:r>
              <a:rPr lang="it-IT" sz="2000" i="1"/>
              <a:t> on produit de très bons vins.</a:t>
            </a:r>
          </a:p>
          <a:p>
            <a:pPr marL="0" indent="0">
              <a:buNone/>
            </a:pPr>
            <a:r>
              <a:rPr lang="it-IT" sz="2000" b="1"/>
              <a:t>Là où</a:t>
            </a:r>
          </a:p>
          <a:p>
            <a:pPr marL="0" indent="0">
              <a:buNone/>
            </a:pPr>
            <a:r>
              <a:rPr lang="it-IT" sz="2000"/>
              <a:t>On ira </a:t>
            </a:r>
            <a:r>
              <a:rPr lang="it-IT" sz="2000" b="1">
                <a:solidFill>
                  <a:srgbClr val="FF0000"/>
                </a:solidFill>
              </a:rPr>
              <a:t>là où </a:t>
            </a:r>
            <a:r>
              <a:rPr lang="it-IT" sz="2000"/>
              <a:t>tu préféres.</a:t>
            </a:r>
          </a:p>
          <a:p>
            <a:pPr marL="0" indent="0">
              <a:buNone/>
            </a:pPr>
            <a:r>
              <a:rPr lang="it-IT" sz="2000" b="1"/>
              <a:t>D’où</a:t>
            </a:r>
          </a:p>
          <a:p>
            <a:pPr marL="0" indent="0">
              <a:buNone/>
            </a:pPr>
            <a:r>
              <a:rPr lang="it-IT" sz="2000"/>
              <a:t>Dites-nous </a:t>
            </a:r>
            <a:r>
              <a:rPr lang="it-IT" sz="2000" b="1">
                <a:solidFill>
                  <a:srgbClr val="FF0000"/>
                </a:solidFill>
              </a:rPr>
              <a:t>d’où</a:t>
            </a:r>
            <a:r>
              <a:rPr lang="it-IT" sz="2000"/>
              <a:t> vous venez</a:t>
            </a:r>
          </a:p>
          <a:p>
            <a:pPr marL="0" indent="0">
              <a:buNone/>
            </a:pPr>
            <a:r>
              <a:rPr lang="it-IT" sz="2000" b="1"/>
              <a:t>Par où</a:t>
            </a:r>
          </a:p>
          <a:p>
            <a:pPr marL="0" indent="0">
              <a:buNone/>
            </a:pPr>
            <a:r>
              <a:rPr lang="it-IT" sz="2000"/>
              <a:t>Les embouteillages, ça dépend </a:t>
            </a:r>
            <a:r>
              <a:rPr lang="it-IT" sz="2000" b="1">
                <a:solidFill>
                  <a:srgbClr val="FF0000"/>
                </a:solidFill>
              </a:rPr>
              <a:t>par où </a:t>
            </a:r>
            <a:r>
              <a:rPr lang="it-IT" sz="2000"/>
              <a:t>on passe</a:t>
            </a:r>
          </a:p>
          <a:p>
            <a:pPr marL="0" indent="0">
              <a:buNone/>
            </a:pPr>
            <a:endParaRPr lang="it-IT" sz="2000"/>
          </a:p>
          <a:p>
            <a:r>
              <a:rPr lang="it-IT" sz="2000" b="1"/>
              <a:t>Complément de temps </a:t>
            </a:r>
            <a:r>
              <a:rPr lang="it-IT" sz="2000"/>
              <a:t>(quand l’antécédent est un mot qui indique le temps)</a:t>
            </a:r>
          </a:p>
          <a:p>
            <a:pPr marL="0" indent="0">
              <a:buNone/>
            </a:pPr>
            <a:r>
              <a:rPr lang="it-IT" sz="2000" i="1"/>
              <a:t>Ces dix jours-là, c’est la période </a:t>
            </a:r>
            <a:r>
              <a:rPr lang="it-IT" sz="2000" b="1" i="1">
                <a:solidFill>
                  <a:srgbClr val="FF0000"/>
                </a:solidFill>
              </a:rPr>
              <a:t>où</a:t>
            </a:r>
            <a:r>
              <a:rPr lang="it-IT" sz="2000" i="1"/>
              <a:t> j’ai le plus travaillé.</a:t>
            </a:r>
          </a:p>
        </p:txBody>
      </p:sp>
    </p:spTree>
    <p:extLst>
      <p:ext uri="{BB962C8B-B14F-4D97-AF65-F5344CB8AC3E}">
        <p14:creationId xmlns:p14="http://schemas.microsoft.com/office/powerpoint/2010/main" val="3677218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it-IT" sz="4000">
                <a:solidFill>
                  <a:srgbClr val="FFFFFF"/>
                </a:solidFill>
              </a:rPr>
              <a:t>Ce + qui, que, dont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r>
              <a:rPr lang="it-IT" sz="2000"/>
              <a:t>L’antécédent peut être le pronom neutre </a:t>
            </a:r>
            <a:r>
              <a:rPr lang="it-IT" sz="2000" b="1"/>
              <a:t>CE</a:t>
            </a:r>
            <a:r>
              <a:rPr lang="it-IT" sz="2000"/>
              <a:t>. Cette construction est très fréquente.</a:t>
            </a:r>
          </a:p>
          <a:p>
            <a:pPr marL="0" indent="0">
              <a:buNone/>
            </a:pPr>
            <a:endParaRPr lang="it-IT" sz="2000"/>
          </a:p>
          <a:p>
            <a:pPr marL="0" indent="0">
              <a:buNone/>
            </a:pPr>
            <a:r>
              <a:rPr lang="it-IT" sz="2000" b="1"/>
              <a:t>Exemples</a:t>
            </a:r>
            <a:r>
              <a:rPr lang="it-IT" sz="2000"/>
              <a:t> :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2000" i="1"/>
              <a:t>Il ne fait que </a:t>
            </a:r>
            <a:r>
              <a:rPr lang="it-IT" sz="2000" b="1" i="1">
                <a:solidFill>
                  <a:srgbClr val="FF0000"/>
                </a:solidFill>
              </a:rPr>
              <a:t>ce qui </a:t>
            </a:r>
            <a:r>
              <a:rPr lang="it-IT" sz="2000" i="1"/>
              <a:t>lui chante.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2000" b="1" i="1"/>
              <a:t>Ce qu’a </a:t>
            </a:r>
            <a:r>
              <a:rPr lang="it-IT" sz="2000" i="1"/>
              <a:t>dit l’expert, ça me confirme </a:t>
            </a:r>
            <a:r>
              <a:rPr lang="it-IT" sz="2000" b="1" i="1">
                <a:solidFill>
                  <a:srgbClr val="FF0000"/>
                </a:solidFill>
              </a:rPr>
              <a:t>ce que </a:t>
            </a:r>
            <a:r>
              <a:rPr lang="it-IT" sz="2000" i="1"/>
              <a:t>je pensais déjà.</a:t>
            </a:r>
          </a:p>
          <a:p>
            <a:pPr lvl="1">
              <a:buFont typeface="Calibri" panose="020F0502020204030204" pitchFamily="34" charset="0"/>
              <a:buChar char="­"/>
            </a:pPr>
            <a:r>
              <a:rPr lang="it-IT" sz="2000" i="1"/>
              <a:t>Nous avons montré </a:t>
            </a:r>
            <a:r>
              <a:rPr lang="it-IT" sz="2000" b="1" i="1">
                <a:solidFill>
                  <a:srgbClr val="FF0000"/>
                </a:solidFill>
              </a:rPr>
              <a:t>ce dont </a:t>
            </a:r>
            <a:r>
              <a:rPr lang="it-IT" sz="2000" i="1"/>
              <a:t>nous sommes capables.</a:t>
            </a:r>
          </a:p>
          <a:p>
            <a:endParaRPr lang="it-IT" sz="2000"/>
          </a:p>
        </p:txBody>
      </p:sp>
    </p:spTree>
    <p:extLst>
      <p:ext uri="{BB962C8B-B14F-4D97-AF65-F5344CB8AC3E}">
        <p14:creationId xmlns:p14="http://schemas.microsoft.com/office/powerpoint/2010/main" val="3008844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405271"/>
            <a:ext cx="10515600" cy="1325563"/>
          </a:xfrm>
        </p:spPr>
        <p:txBody>
          <a:bodyPr>
            <a:normAutofit/>
          </a:bodyPr>
          <a:lstStyle/>
          <a:p>
            <a:r>
              <a:rPr lang="it-IT"/>
              <a:t>Les pronoms relatifs composés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316778"/>
            <a:ext cx="4276725" cy="222444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2400"/>
              <a:t>Quand le pronom relatif est précédé d’une </a:t>
            </a:r>
            <a:r>
              <a:rPr lang="it-IT" sz="2400" b="1"/>
              <a:t>préposition</a:t>
            </a:r>
            <a:r>
              <a:rPr lang="it-IT" sz="2400"/>
              <a:t>, on emploie le pronom relatif composé.</a:t>
            </a:r>
          </a:p>
          <a:p>
            <a:endParaRPr lang="it-IT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821757"/>
              </p:ext>
            </p:extLst>
          </p:nvPr>
        </p:nvGraphicFramePr>
        <p:xfrm>
          <a:off x="5553075" y="2316778"/>
          <a:ext cx="5534471" cy="2232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2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4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0811">
                <a:tc>
                  <a:txBody>
                    <a:bodyPr/>
                    <a:lstStyle/>
                    <a:p>
                      <a:pPr algn="ctr"/>
                      <a:r>
                        <a:rPr lang="it-IT" sz="1800" b="1">
                          <a:solidFill>
                            <a:schemeClr val="tx1"/>
                          </a:solidFill>
                        </a:rPr>
                        <a:t>Pronom relatif composé</a:t>
                      </a:r>
                    </a:p>
                  </a:txBody>
                  <a:tcPr marL="88978" marR="88978" marT="44489" marB="44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>
                          <a:solidFill>
                            <a:schemeClr val="tx1"/>
                          </a:solidFill>
                        </a:rPr>
                        <a:t>Précédé</a:t>
                      </a:r>
                      <a:r>
                        <a:rPr lang="it-IT" sz="1800" b="1" baseline="0">
                          <a:solidFill>
                            <a:schemeClr val="tx1"/>
                          </a:solidFill>
                        </a:rPr>
                        <a:t> de </a:t>
                      </a:r>
                    </a:p>
                    <a:p>
                      <a:pPr algn="ctr"/>
                      <a:r>
                        <a:rPr lang="it-IT" sz="1800" b="1" i="1" baseline="0">
                          <a:solidFill>
                            <a:schemeClr val="tx1"/>
                          </a:solidFill>
                        </a:rPr>
                        <a:t>à</a:t>
                      </a:r>
                      <a:endParaRPr lang="it-IT" sz="1800" b="1" i="1">
                        <a:solidFill>
                          <a:schemeClr val="tx1"/>
                        </a:solidFill>
                      </a:endParaRPr>
                    </a:p>
                  </a:txBody>
                  <a:tcPr marL="88978" marR="88978" marT="44489" marB="44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>
                          <a:solidFill>
                            <a:schemeClr val="tx1"/>
                          </a:solidFill>
                        </a:rPr>
                        <a:t>Précédé de </a:t>
                      </a:r>
                    </a:p>
                    <a:p>
                      <a:pPr algn="ctr"/>
                      <a:r>
                        <a:rPr lang="it-IT" sz="1800" b="1" i="1">
                          <a:solidFill>
                            <a:schemeClr val="tx1"/>
                          </a:solidFill>
                        </a:rPr>
                        <a:t>de</a:t>
                      </a:r>
                    </a:p>
                  </a:txBody>
                  <a:tcPr marL="88978" marR="88978" marT="44489" marB="44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915">
                <a:tc>
                  <a:txBody>
                    <a:bodyPr/>
                    <a:lstStyle/>
                    <a:p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Lequel</a:t>
                      </a:r>
                    </a:p>
                  </a:txBody>
                  <a:tcPr marL="88978" marR="88978" marT="44489" marB="44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Auquel</a:t>
                      </a:r>
                    </a:p>
                  </a:txBody>
                  <a:tcPr marL="88978" marR="88978" marT="44489" marB="44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Duquel</a:t>
                      </a:r>
                    </a:p>
                  </a:txBody>
                  <a:tcPr marL="88978" marR="88978" marT="44489" marB="44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915">
                <a:tc>
                  <a:txBody>
                    <a:bodyPr/>
                    <a:lstStyle/>
                    <a:p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Laquelle</a:t>
                      </a:r>
                    </a:p>
                  </a:txBody>
                  <a:tcPr marL="88978" marR="88978" marT="44489" marB="44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À laquelle</a:t>
                      </a:r>
                    </a:p>
                  </a:txBody>
                  <a:tcPr marL="88978" marR="88978" marT="44489" marB="44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De</a:t>
                      </a:r>
                      <a:r>
                        <a:rPr lang="it-IT" sz="1800" b="0" baseline="0">
                          <a:solidFill>
                            <a:schemeClr val="tx1"/>
                          </a:solidFill>
                        </a:rPr>
                        <a:t> laquelle</a:t>
                      </a:r>
                      <a:endParaRPr lang="it-IT" sz="1800" b="0">
                        <a:solidFill>
                          <a:schemeClr val="tx1"/>
                        </a:solidFill>
                      </a:endParaRPr>
                    </a:p>
                  </a:txBody>
                  <a:tcPr marL="88978" marR="88978" marT="44489" marB="44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915">
                <a:tc>
                  <a:txBody>
                    <a:bodyPr/>
                    <a:lstStyle/>
                    <a:p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Lesquels</a:t>
                      </a:r>
                    </a:p>
                  </a:txBody>
                  <a:tcPr marL="88978" marR="88978" marT="44489" marB="44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Auxquels</a:t>
                      </a:r>
                    </a:p>
                  </a:txBody>
                  <a:tcPr marL="88978" marR="88978" marT="44489" marB="44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Desquels</a:t>
                      </a:r>
                    </a:p>
                  </a:txBody>
                  <a:tcPr marL="88978" marR="88978" marT="44489" marB="44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915">
                <a:tc>
                  <a:txBody>
                    <a:bodyPr/>
                    <a:lstStyle/>
                    <a:p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Lesquelles</a:t>
                      </a:r>
                    </a:p>
                  </a:txBody>
                  <a:tcPr marL="88978" marR="88978" marT="44489" marB="44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Auxquelles</a:t>
                      </a:r>
                    </a:p>
                  </a:txBody>
                  <a:tcPr marL="88978" marR="88978" marT="44489" marB="44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desquelles</a:t>
                      </a:r>
                    </a:p>
                  </a:txBody>
                  <a:tcPr marL="88978" marR="88978" marT="44489" marB="4448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2097E9FC-A450-4A7A-A903-86FBFBC6A6E8}"/>
              </a:ext>
            </a:extLst>
          </p:cNvPr>
          <p:cNvCxnSpPr>
            <a:cxnSpLocks/>
          </p:cNvCxnSpPr>
          <p:nvPr/>
        </p:nvCxnSpPr>
        <p:spPr>
          <a:xfrm>
            <a:off x="838200" y="1908699"/>
            <a:ext cx="10382250" cy="0"/>
          </a:xfrm>
          <a:prstGeom prst="line">
            <a:avLst/>
          </a:prstGeom>
          <a:ln w="57150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49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A5417A12-F0D5-4BD9-90F0-1F81E4E6B6B6}"/>
              </a:ext>
            </a:extLst>
          </p:cNvPr>
          <p:cNvSpPr txBox="1"/>
          <p:nvPr/>
        </p:nvSpPr>
        <p:spPr>
          <a:xfrm>
            <a:off x="838200" y="4949301"/>
            <a:ext cx="103155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/>
              <a:t>Exemples</a:t>
            </a:r>
            <a:r>
              <a:rPr lang="fr-FR"/>
              <a:t> :</a:t>
            </a:r>
          </a:p>
          <a:p>
            <a:pPr marL="285750" indent="-285750">
              <a:buFont typeface="Calibri" panose="020F0502020204030204" pitchFamily="34" charset="0"/>
              <a:buChar char="-"/>
            </a:pPr>
            <a:r>
              <a:rPr lang="fr-FR" i="1"/>
              <a:t>Je ne sais pas comment s’appelle la machine </a:t>
            </a:r>
            <a:r>
              <a:rPr lang="fr-FR" i="1">
                <a:solidFill>
                  <a:srgbClr val="FF0000"/>
                </a:solidFill>
              </a:rPr>
              <a:t>avec laquelle </a:t>
            </a:r>
            <a:r>
              <a:rPr lang="fr-FR" i="1"/>
              <a:t>on coupe le papier.</a:t>
            </a:r>
          </a:p>
          <a:p>
            <a:pPr marL="285750" indent="-285750">
              <a:buFont typeface="Calibri" panose="020F0502020204030204" pitchFamily="34" charset="0"/>
              <a:buChar char="-"/>
            </a:pPr>
            <a:r>
              <a:rPr lang="fr-FR" i="1"/>
              <a:t>L’ordinateur </a:t>
            </a:r>
            <a:r>
              <a:rPr lang="fr-FR" i="1">
                <a:solidFill>
                  <a:srgbClr val="FF0000"/>
                </a:solidFill>
              </a:rPr>
              <a:t>sur lequel </a:t>
            </a:r>
            <a:r>
              <a:rPr lang="fr-FR" i="1"/>
              <a:t>je travaille est toujours en panne.</a:t>
            </a:r>
          </a:p>
          <a:p>
            <a:pPr marL="285750" indent="-285750">
              <a:buFont typeface="Calibri" panose="020F0502020204030204" pitchFamily="34" charset="0"/>
              <a:buChar char="-"/>
            </a:pPr>
            <a:r>
              <a:rPr lang="fr-FR" i="1"/>
              <a:t>Rendez-vous au café </a:t>
            </a:r>
            <a:r>
              <a:rPr lang="fr-FR" i="1">
                <a:solidFill>
                  <a:srgbClr val="FF0000"/>
                </a:solidFill>
              </a:rPr>
              <a:t>en face duquel </a:t>
            </a:r>
            <a:r>
              <a:rPr lang="fr-FR" i="1"/>
              <a:t>j’habite</a:t>
            </a:r>
          </a:p>
        </p:txBody>
      </p:sp>
    </p:spTree>
    <p:extLst>
      <p:ext uri="{BB962C8B-B14F-4D97-AF65-F5344CB8AC3E}">
        <p14:creationId xmlns:p14="http://schemas.microsoft.com/office/powerpoint/2010/main" val="1551489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it-IT" sz="4000">
                <a:solidFill>
                  <a:srgbClr val="FFFFFF"/>
                </a:solidFill>
              </a:rPr>
              <a:t>Préposition + QUI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 fontScale="92500"/>
          </a:bodyPr>
          <a:lstStyle/>
          <a:p>
            <a:endParaRPr lang="it-IT" sz="2000"/>
          </a:p>
          <a:p>
            <a:r>
              <a:rPr lang="it-IT" sz="2000"/>
              <a:t>Si le pronom relatif qui suit la préposition remplace un </a:t>
            </a:r>
            <a:r>
              <a:rPr lang="it-IT" sz="2000" b="1"/>
              <a:t>nom de personne</a:t>
            </a:r>
            <a:r>
              <a:rPr lang="it-IT" sz="2000"/>
              <a:t>, on peut employer soit </a:t>
            </a:r>
            <a:r>
              <a:rPr lang="it-IT" sz="2000" b="1" i="1"/>
              <a:t>qui</a:t>
            </a:r>
            <a:r>
              <a:rPr lang="it-IT" sz="2000"/>
              <a:t>, soit </a:t>
            </a:r>
            <a:r>
              <a:rPr lang="it-IT" sz="2000" b="1" i="1"/>
              <a:t>lequel</a:t>
            </a:r>
            <a:r>
              <a:rPr lang="it-IT" sz="2000"/>
              <a:t>.</a:t>
            </a:r>
          </a:p>
          <a:p>
            <a:pPr marL="0" indent="0">
              <a:buNone/>
            </a:pPr>
            <a:endParaRPr lang="it-IT" sz="2000"/>
          </a:p>
          <a:p>
            <a:pPr marL="0" indent="0">
              <a:buNone/>
            </a:pPr>
            <a:r>
              <a:rPr lang="it-IT" sz="2000"/>
              <a:t>Exemples :</a:t>
            </a:r>
          </a:p>
          <a:p>
            <a:pPr marL="0" indent="0">
              <a:buNone/>
            </a:pPr>
            <a:r>
              <a:rPr lang="it-IT" sz="2000" i="1"/>
              <a:t>Ce sont les clients </a:t>
            </a:r>
            <a:r>
              <a:rPr lang="it-IT" sz="2000" b="1" i="1">
                <a:solidFill>
                  <a:srgbClr val="FF0000"/>
                </a:solidFill>
              </a:rPr>
              <a:t>avec qui </a:t>
            </a:r>
            <a:r>
              <a:rPr lang="it-IT" sz="2000" i="1"/>
              <a:t>nous faisons le plus d’affaires.</a:t>
            </a:r>
          </a:p>
          <a:p>
            <a:pPr marL="0" indent="0">
              <a:buNone/>
            </a:pPr>
            <a:r>
              <a:rPr lang="it-IT" sz="2000" i="1"/>
              <a:t>Ce sont les clients </a:t>
            </a:r>
            <a:r>
              <a:rPr lang="it-IT" sz="2000" b="1" i="1">
                <a:solidFill>
                  <a:srgbClr val="FF0000"/>
                </a:solidFill>
              </a:rPr>
              <a:t>avec lesquels </a:t>
            </a:r>
            <a:r>
              <a:rPr lang="it-IT" sz="2000" i="1"/>
              <a:t>nous faisons le plus d’affaires.</a:t>
            </a:r>
          </a:p>
          <a:p>
            <a:pPr marL="0" indent="0">
              <a:buNone/>
            </a:pPr>
            <a:endParaRPr lang="it-IT" sz="2000" i="1"/>
          </a:p>
          <a:p>
            <a:pPr marL="0" indent="0">
              <a:buNone/>
            </a:pPr>
            <a:r>
              <a:rPr lang="it-IT" sz="2000" i="1"/>
              <a:t>Céline est une amie </a:t>
            </a:r>
            <a:r>
              <a:rPr lang="it-IT" sz="2000" b="1" i="1">
                <a:solidFill>
                  <a:srgbClr val="FF0000"/>
                </a:solidFill>
              </a:rPr>
              <a:t>sur qui </a:t>
            </a:r>
            <a:r>
              <a:rPr lang="it-IT" sz="2000" i="1"/>
              <a:t>je peux compter.</a:t>
            </a:r>
          </a:p>
          <a:p>
            <a:pPr marL="0" indent="0">
              <a:buNone/>
            </a:pPr>
            <a:r>
              <a:rPr lang="it-IT" sz="2000" i="1"/>
              <a:t>Céline est une amie </a:t>
            </a:r>
            <a:r>
              <a:rPr lang="it-IT" sz="2000" b="1" i="1">
                <a:solidFill>
                  <a:srgbClr val="FF0000"/>
                </a:solidFill>
              </a:rPr>
              <a:t>sur laquelle </a:t>
            </a:r>
            <a:r>
              <a:rPr lang="it-IT" sz="2000" i="1"/>
              <a:t>je peux compter.</a:t>
            </a:r>
          </a:p>
          <a:p>
            <a:pPr marL="0" indent="0">
              <a:buNone/>
            </a:pPr>
            <a:endParaRPr lang="it-IT" sz="2000" i="1"/>
          </a:p>
          <a:p>
            <a:pPr marL="0" indent="0">
              <a:buNone/>
            </a:pPr>
            <a:r>
              <a:rPr lang="it-IT" sz="2000" i="1"/>
              <a:t>Cette société a un administrateur </a:t>
            </a:r>
            <a:r>
              <a:rPr lang="it-IT" sz="2000" b="1" i="1">
                <a:solidFill>
                  <a:srgbClr val="FF0000"/>
                </a:solidFill>
              </a:rPr>
              <a:t>en qui </a:t>
            </a:r>
            <a:r>
              <a:rPr lang="it-IT" sz="2000" i="1"/>
              <a:t>j’ai toute confiance.</a:t>
            </a:r>
          </a:p>
          <a:p>
            <a:pPr marL="0" indent="0">
              <a:buNone/>
            </a:pPr>
            <a:r>
              <a:rPr lang="it-IT" sz="2000" i="1"/>
              <a:t>Cette société a un administrateur </a:t>
            </a:r>
            <a:r>
              <a:rPr lang="it-IT" sz="2000" b="1" i="1">
                <a:solidFill>
                  <a:srgbClr val="FF0000"/>
                </a:solidFill>
              </a:rPr>
              <a:t>dans lequel </a:t>
            </a:r>
            <a:r>
              <a:rPr lang="it-IT" sz="2000" i="1"/>
              <a:t>j’ai toute confiance.</a:t>
            </a:r>
            <a:endParaRPr lang="it-IT" sz="2000"/>
          </a:p>
          <a:p>
            <a:endParaRPr lang="it-IT" sz="2000"/>
          </a:p>
        </p:txBody>
      </p:sp>
    </p:spTree>
    <p:extLst>
      <p:ext uri="{BB962C8B-B14F-4D97-AF65-F5344CB8AC3E}">
        <p14:creationId xmlns:p14="http://schemas.microsoft.com/office/powerpoint/2010/main" val="39391884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606</Words>
  <Application>Microsoft Office PowerPoint</Application>
  <PresentationFormat>Widescreen</PresentationFormat>
  <Paragraphs>103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di Office</vt:lpstr>
      <vt:lpstr>Les pronoms relatifs</vt:lpstr>
      <vt:lpstr>Les pronoms relatifs simples</vt:lpstr>
      <vt:lpstr>QUI – SUJET de la relative</vt:lpstr>
      <vt:lpstr>QUE – complément d’objet direct de la relative</vt:lpstr>
      <vt:lpstr>DONT</vt:lpstr>
      <vt:lpstr>Où – complément de lieu ou de temps</vt:lpstr>
      <vt:lpstr>Ce + qui, que, dont</vt:lpstr>
      <vt:lpstr>Les pronoms relatifs composés</vt:lpstr>
      <vt:lpstr>Préposition + QUI</vt:lpstr>
      <vt:lpstr>Presentazione standard di PowerPoint</vt:lpstr>
      <vt:lpstr>La mise en relief</vt:lpstr>
      <vt:lpstr>La proposition subordonnée relative</vt:lpstr>
      <vt:lpstr>Exercice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pronoms relatifs</dc:title>
  <dc:creator>laura.kreyder</dc:creator>
  <cp:lastModifiedBy>laura.kreyder@unimib.it</cp:lastModifiedBy>
  <cp:revision>17</cp:revision>
  <dcterms:created xsi:type="dcterms:W3CDTF">2020-10-09T16:24:45Z</dcterms:created>
  <dcterms:modified xsi:type="dcterms:W3CDTF">2021-10-10T14:35:08Z</dcterms:modified>
</cp:coreProperties>
</file>