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33" r:id="rId1"/>
    <p:sldMasterId id="2147484785" r:id="rId2"/>
    <p:sldMasterId id="2147484802" r:id="rId3"/>
  </p:sldMasterIdLst>
  <p:notesMasterIdLst>
    <p:notesMasterId r:id="rId18"/>
  </p:notesMasterIdLst>
  <p:sldIdLst>
    <p:sldId id="322" r:id="rId4"/>
    <p:sldId id="320" r:id="rId5"/>
    <p:sldId id="280" r:id="rId6"/>
    <p:sldId id="283" r:id="rId7"/>
    <p:sldId id="281" r:id="rId8"/>
    <p:sldId id="282" r:id="rId9"/>
    <p:sldId id="271" r:id="rId10"/>
    <p:sldId id="272" r:id="rId11"/>
    <p:sldId id="354" r:id="rId12"/>
    <p:sldId id="371" r:id="rId13"/>
    <p:sldId id="329" r:id="rId14"/>
    <p:sldId id="376" r:id="rId15"/>
    <p:sldId id="374" r:id="rId16"/>
    <p:sldId id="375" r:id="rId1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Pecorella" initials="C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42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7" autoAdjust="0"/>
    <p:restoredTop sz="93077" autoAdjust="0"/>
  </p:normalViewPr>
  <p:slideViewPr>
    <p:cSldViewPr>
      <p:cViewPr varScale="1">
        <p:scale>
          <a:sx n="100" d="100"/>
          <a:sy n="100" d="100"/>
        </p:scale>
        <p:origin x="221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19632-150A-4B29-A651-7B5A29FED3E8}" type="datetimeFigureOut">
              <a:rPr lang="it-IT" smtClean="0"/>
              <a:pPr/>
              <a:t>12/10/21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6767-198F-4750-A27F-669880EF3CC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2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174C5-5F1C-46D4-AE8C-029118772663}" type="slidenum">
              <a:rPr lang="it-IT"/>
              <a:pPr/>
              <a:t>11</a:t>
            </a:fld>
            <a:endParaRPr lang="it-IT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02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174C5-5F1C-46D4-AE8C-029118772663}" type="slidenum">
              <a:rPr lang="it-IT"/>
              <a:pPr/>
              <a:t>12</a:t>
            </a:fld>
            <a:endParaRPr lang="it-IT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86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174C5-5F1C-46D4-AE8C-029118772663}" type="slidenum">
              <a:rPr lang="it-IT"/>
              <a:pPr/>
              <a:t>13</a:t>
            </a:fld>
            <a:endParaRPr lang="it-IT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803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174C5-5F1C-46D4-AE8C-029118772663}" type="slidenum">
              <a:rPr lang="it-IT"/>
              <a:pPr/>
              <a:t>14</a:t>
            </a:fld>
            <a:endParaRPr lang="it-IT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12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644360-6A54-40E4-B8A0-F98A911B1740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F2357108-6598-4D2F-9DAC-9CA83C71045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00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88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8523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311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7493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710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801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987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644360-6A54-40E4-B8A0-F98A911B1740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F2357108-6598-4D2F-9DAC-9CA83C71045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366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5426D1-E4FC-4326-B803-0ED24A132A0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7FC3D-0E44-43D3-92E1-48D7023C44A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238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60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5426D1-E4FC-4326-B803-0ED24A132A0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7FC3D-0E44-43D3-92E1-48D7023C44A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417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764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534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95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518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722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987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235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0688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985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790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0291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819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728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847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FB644360-6A54-40E4-B8A0-F98A911B1740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F2357108-6598-4D2F-9DAC-9CA83C71045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674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5426D1-E4FC-4326-B803-0ED24A132A0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7FC3D-0E44-43D3-92E1-48D7023C44A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584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850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320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592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991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677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735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738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19BB0-4007-4431-A9F4-8AE3393BC3A9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20A4C-F50A-41BF-A201-2E1C0431238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9959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239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139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19BB0-4007-4431-A9F4-8AE3393BC3A9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20A4C-F50A-41BF-A201-2E1C0431238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644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19BB0-4007-4431-A9F4-8AE3393BC3A9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20A4C-F50A-41BF-A201-2E1C0431238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557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19BB0-4007-4431-A9F4-8AE3393BC3A9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20A4C-F50A-41BF-A201-2E1C0431238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200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2277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84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00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13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00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38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E3A0-F939-4FC6-8447-725258383B7A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0844234-B29B-4BCD-97E6-5A0220B6414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51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619BB0-4007-4431-A9F4-8AE3393BC3A9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A420A4C-F50A-41BF-A201-2E1C0431238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0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  <p:sldLayoutId id="2147484735" r:id="rId2"/>
    <p:sldLayoutId id="2147484736" r:id="rId3"/>
    <p:sldLayoutId id="2147484737" r:id="rId4"/>
    <p:sldLayoutId id="2147484738" r:id="rId5"/>
    <p:sldLayoutId id="2147484739" r:id="rId6"/>
    <p:sldLayoutId id="2147484740" r:id="rId7"/>
    <p:sldLayoutId id="2147484741" r:id="rId8"/>
    <p:sldLayoutId id="2147484742" r:id="rId9"/>
    <p:sldLayoutId id="2147484743" r:id="rId10"/>
    <p:sldLayoutId id="2147484744" r:id="rId11"/>
    <p:sldLayoutId id="2147484745" r:id="rId12"/>
    <p:sldLayoutId id="2147484746" r:id="rId13"/>
    <p:sldLayoutId id="2147484747" r:id="rId14"/>
    <p:sldLayoutId id="2147484748" r:id="rId15"/>
    <p:sldLayoutId id="21474847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619BB0-4007-4431-A9F4-8AE3393BC3A9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A420A4C-F50A-41BF-A201-2E1C0431238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26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6" r:id="rId1"/>
    <p:sldLayoutId id="2147484787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793" r:id="rId8"/>
    <p:sldLayoutId id="2147484794" r:id="rId9"/>
    <p:sldLayoutId id="2147484795" r:id="rId10"/>
    <p:sldLayoutId id="2147484796" r:id="rId11"/>
    <p:sldLayoutId id="2147484797" r:id="rId12"/>
    <p:sldLayoutId id="2147484798" r:id="rId13"/>
    <p:sldLayoutId id="2147484799" r:id="rId14"/>
    <p:sldLayoutId id="2147484800" r:id="rId15"/>
    <p:sldLayoutId id="2147484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E619BB0-4007-4431-A9F4-8AE3393BC3A9}" type="datetimeFigureOut">
              <a:rPr lang="it-IT" smtClean="0"/>
              <a:pPr>
                <a:defRPr/>
              </a:pPr>
              <a:t>12/10/21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A420A4C-F50A-41BF-A201-2E1C0431238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25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4" r:id="rId2"/>
    <p:sldLayoutId id="2147484805" r:id="rId3"/>
    <p:sldLayoutId id="2147484806" r:id="rId4"/>
    <p:sldLayoutId id="2147484807" r:id="rId5"/>
    <p:sldLayoutId id="2147484808" r:id="rId6"/>
    <p:sldLayoutId id="2147484809" r:id="rId7"/>
    <p:sldLayoutId id="2147484810" r:id="rId8"/>
    <p:sldLayoutId id="2147484811" r:id="rId9"/>
    <p:sldLayoutId id="2147484812" r:id="rId10"/>
    <p:sldLayoutId id="2147484813" r:id="rId11"/>
    <p:sldLayoutId id="2147484814" r:id="rId12"/>
    <p:sldLayoutId id="2147484815" r:id="rId13"/>
    <p:sldLayoutId id="2147484816" r:id="rId14"/>
    <p:sldLayoutId id="2147484817" r:id="rId15"/>
    <p:sldLayoutId id="2147484818" r:id="rId16"/>
    <p:sldLayoutId id="21474848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4211" y="1304764"/>
            <a:ext cx="5755577" cy="504056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Art. 27 comma 3 </a:t>
            </a:r>
            <a:r>
              <a:rPr lang="it-IT" b="1" dirty="0" err="1"/>
              <a:t>Cost</a:t>
            </a:r>
            <a:r>
              <a:rPr lang="it-IT" b="1" dirty="0"/>
              <a:t>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76007" y="2496163"/>
            <a:ext cx="6752377" cy="280504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sz="3600" dirty="0"/>
              <a:t>«Le pene non possono consistere in trattamenti contrari al senso di umanità e devono tendere alla </a:t>
            </a:r>
            <a:r>
              <a:rPr lang="it-IT" sz="3600" dirty="0">
                <a:solidFill>
                  <a:srgbClr val="C00000"/>
                </a:solidFill>
              </a:rPr>
              <a:t>rieducazione</a:t>
            </a:r>
            <a:r>
              <a:rPr lang="it-IT" sz="3600" dirty="0"/>
              <a:t> del condannato»</a:t>
            </a:r>
          </a:p>
        </p:txBody>
      </p:sp>
    </p:spTree>
    <p:extLst>
      <p:ext uri="{BB962C8B-B14F-4D97-AF65-F5344CB8AC3E}">
        <p14:creationId xmlns:p14="http://schemas.microsoft.com/office/powerpoint/2010/main" val="142021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3" y="624110"/>
            <a:ext cx="6914728" cy="136473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l’ergastolo è compatibile con l’art. 27 comma 3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Cost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.?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824" y="4077072"/>
            <a:ext cx="3213100" cy="25273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63687" y="2387827"/>
            <a:ext cx="67707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Century Gothic" charset="0"/>
                <a:ea typeface="Century Gothic" charset="0"/>
                <a:cs typeface="Century Gothic" charset="0"/>
              </a:rPr>
              <a:t>Art. 22 c.p</a:t>
            </a:r>
            <a:r>
              <a:rPr lang="it-IT" dirty="0"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endParaRPr lang="it-IT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it-IT" sz="2800" dirty="0">
                <a:latin typeface="Century Gothic" charset="0"/>
                <a:ea typeface="Century Gothic" charset="0"/>
                <a:cs typeface="Century Gothic" charset="0"/>
              </a:rPr>
              <a:t>“La pena dell’ergastolo è </a:t>
            </a:r>
            <a:r>
              <a:rPr lang="it-IT" sz="2800" b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perpetua</a:t>
            </a:r>
            <a:r>
              <a:rPr lang="it-IT" sz="2800" dirty="0">
                <a:latin typeface="Century Gothic" charset="0"/>
                <a:ea typeface="Century Gothic" charset="0"/>
                <a:cs typeface="Century Gothic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330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459474"/>
            <a:ext cx="7234361" cy="3977638"/>
          </a:xfrm>
        </p:spPr>
        <p:txBody>
          <a:bodyPr>
            <a:normAutofit fontScale="92500"/>
          </a:bodyPr>
          <a:lstStyle/>
          <a:p>
            <a:pPr>
              <a:lnSpc>
                <a:spcPct val="60000"/>
              </a:lnSpc>
              <a:buFontTx/>
              <a:buNone/>
            </a:pPr>
            <a:endParaRPr lang="it-IT" sz="2800" b="1" dirty="0"/>
          </a:p>
          <a:p>
            <a:pPr algn="ctr">
              <a:lnSpc>
                <a:spcPct val="60000"/>
              </a:lnSpc>
              <a:buFontTx/>
              <a:buNone/>
            </a:pPr>
            <a:r>
              <a:rPr lang="it-IT" sz="3200" dirty="0">
                <a:solidFill>
                  <a:schemeClr val="accent2">
                    <a:lumMod val="50000"/>
                  </a:schemeClr>
                </a:solidFill>
              </a:rPr>
              <a:t>C.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</a:rPr>
              <a:t>cost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</a:rPr>
              <a:t>. 264/1974</a:t>
            </a:r>
          </a:p>
          <a:p>
            <a:pPr>
              <a:lnSpc>
                <a:spcPct val="60000"/>
              </a:lnSpc>
              <a:buFontTx/>
              <a:buNone/>
            </a:pPr>
            <a:endParaRPr lang="it-IT" sz="2800" b="1" dirty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it-IT" sz="2800" dirty="0"/>
              <a:t>   E’ una pena </a:t>
            </a:r>
            <a:r>
              <a:rPr lang="it-IT" sz="2800" b="1" dirty="0"/>
              <a:t>legittima</a:t>
            </a:r>
            <a:r>
              <a:rPr lang="it-IT" sz="2800" dirty="0"/>
              <a:t> perché la liberazione condizionale (art. 176 c.p.) «consente l’effettivo reinserimento anche dell’ergastolano nel consorzio civile»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it-IT" sz="2800" dirty="0"/>
          </a:p>
          <a:p>
            <a:pPr>
              <a:lnSpc>
                <a:spcPct val="60000"/>
              </a:lnSpc>
              <a:buFontTx/>
              <a:buNone/>
            </a:pPr>
            <a:endParaRPr lang="it-IT" sz="2800" b="1" dirty="0"/>
          </a:p>
          <a:p>
            <a:pPr>
              <a:lnSpc>
                <a:spcPct val="60000"/>
              </a:lnSpc>
              <a:buFontTx/>
              <a:buNone/>
            </a:pPr>
            <a:endParaRPr lang="it-IT" sz="2800" b="1" dirty="0"/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2443207" y="4433912"/>
            <a:ext cx="4819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400" b="1" dirty="0">
                <a:latin typeface="+mn-lt"/>
              </a:rPr>
              <a:t>[dopo 28 anni (l. 1634/1962)]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2615848" y="5013176"/>
            <a:ext cx="44743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sz="2400" b="1" dirty="0">
                <a:latin typeface="+mn-lt"/>
              </a:rPr>
              <a:t>dopo 26 anni (l. 663/1986)</a:t>
            </a:r>
          </a:p>
        </p:txBody>
      </p:sp>
    </p:spTree>
    <p:extLst>
      <p:ext uri="{BB962C8B-B14F-4D97-AF65-F5344CB8AC3E}">
        <p14:creationId xmlns:p14="http://schemas.microsoft.com/office/powerpoint/2010/main" val="42272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/>
      <p:bldP spid="1802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155191" cy="644650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chemeClr val="accent2">
                    <a:lumMod val="50000"/>
                  </a:schemeClr>
                </a:solidFill>
              </a:rPr>
              <a:t>C. cost. 50/1980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1475656" y="1412776"/>
            <a:ext cx="7344816" cy="45365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60000"/>
              </a:lnSpc>
              <a:buFontTx/>
              <a:buNone/>
            </a:pPr>
            <a:endParaRPr lang="it-IT" sz="2800" b="1" dirty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it-IT" sz="2800" dirty="0"/>
              <a:t>   </a:t>
            </a:r>
            <a:r>
              <a:rPr lang="it-IT" sz="3000" dirty="0"/>
              <a:t>la previsione di una pena fissa </a:t>
            </a:r>
            <a:r>
              <a:rPr lang="it-IT" sz="3000" b="1" dirty="0"/>
              <a:t>non</a:t>
            </a:r>
            <a:r>
              <a:rPr lang="it-IT" sz="3000" dirty="0"/>
              <a:t> è </a:t>
            </a:r>
            <a:r>
              <a:rPr lang="it-IT" sz="3000" b="1" dirty="0"/>
              <a:t>illegittima</a:t>
            </a:r>
            <a:r>
              <a:rPr lang="it-IT" sz="3000" dirty="0"/>
              <a:t> </a:t>
            </a:r>
            <a:r>
              <a:rPr lang="it-IT" sz="3000" b="1" dirty="0">
                <a:solidFill>
                  <a:srgbClr val="C00000"/>
                </a:solidFill>
              </a:rPr>
              <a:t>se,</a:t>
            </a:r>
            <a:r>
              <a:rPr lang="it-IT" sz="3000" dirty="0"/>
              <a:t> per la natura dell’illecito e per la misura della sanzione,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it-IT" sz="3000" dirty="0"/>
              <a:t>	«appaia ragionevolmente ‘proporzionata’ rispetto all’intera gamma di comportamenti riconducibili allo specifico tipo di reato»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it-IT" sz="2800" b="1" dirty="0"/>
          </a:p>
          <a:p>
            <a:pPr>
              <a:lnSpc>
                <a:spcPct val="60000"/>
              </a:lnSpc>
              <a:buFontTx/>
              <a:buNone/>
            </a:pP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42966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459474"/>
            <a:ext cx="7234361" cy="5849846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  <a:buFontTx/>
              <a:buNone/>
            </a:pPr>
            <a:endParaRPr lang="it-IT" sz="2800" b="1" dirty="0"/>
          </a:p>
          <a:p>
            <a:pPr algn="ctr">
              <a:lnSpc>
                <a:spcPct val="60000"/>
              </a:lnSpc>
              <a:buFontTx/>
              <a:buNone/>
            </a:pPr>
            <a:r>
              <a:rPr lang="it-IT" sz="3200" dirty="0">
                <a:solidFill>
                  <a:schemeClr val="accent2">
                    <a:lumMod val="50000"/>
                  </a:schemeClr>
                </a:solidFill>
              </a:rPr>
              <a:t>C. cost. 168/1994</a:t>
            </a:r>
          </a:p>
          <a:p>
            <a:pPr>
              <a:lnSpc>
                <a:spcPct val="60000"/>
              </a:lnSpc>
              <a:buFontTx/>
              <a:buNone/>
            </a:pPr>
            <a:endParaRPr lang="it-IT" sz="2800" b="1" dirty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it-IT" sz="2800" dirty="0"/>
              <a:t>   sono </a:t>
            </a:r>
            <a:r>
              <a:rPr lang="it-IT" sz="2800" b="1" dirty="0"/>
              <a:t>illegittimi</a:t>
            </a:r>
            <a:r>
              <a:rPr lang="it-IT" sz="2800" dirty="0"/>
              <a:t> gli artt. </a:t>
            </a:r>
            <a:r>
              <a:rPr lang="it-IT" sz="2800" b="1" dirty="0"/>
              <a:t>17</a:t>
            </a:r>
            <a:r>
              <a:rPr lang="it-IT" sz="2800" dirty="0"/>
              <a:t> e </a:t>
            </a:r>
            <a:r>
              <a:rPr lang="it-IT" sz="2800" b="1" dirty="0"/>
              <a:t>22</a:t>
            </a:r>
            <a:r>
              <a:rPr lang="it-IT" sz="2800" dirty="0"/>
              <a:t> c.p. nella parte in cui non escludono la pena dell’ergastolo per i minori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it-IT" sz="2800" dirty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it-IT" sz="2800" dirty="0"/>
              <a:t>   parziale </a:t>
            </a:r>
            <a:r>
              <a:rPr lang="it-IT" sz="2800" b="1" dirty="0"/>
              <a:t>illegittimità</a:t>
            </a:r>
            <a:r>
              <a:rPr lang="it-IT" sz="2800" dirty="0"/>
              <a:t> consequenziale degli artt. </a:t>
            </a:r>
            <a:r>
              <a:rPr lang="it-IT" sz="2800" b="1" dirty="0"/>
              <a:t>69</a:t>
            </a:r>
            <a:r>
              <a:rPr lang="it-IT" sz="2800" dirty="0"/>
              <a:t> e </a:t>
            </a:r>
            <a:r>
              <a:rPr lang="it-IT" sz="2800" b="1" dirty="0"/>
              <a:t>73</a:t>
            </a:r>
            <a:r>
              <a:rPr lang="it-IT" sz="2800" dirty="0"/>
              <a:t> c.p.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it-IT" sz="2800" dirty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it-IT" sz="2800" dirty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it-IT" sz="2800" dirty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it-IT" sz="2800" dirty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it-IT" sz="2800" dirty="0"/>
          </a:p>
          <a:p>
            <a:pPr>
              <a:lnSpc>
                <a:spcPct val="60000"/>
              </a:lnSpc>
              <a:buFontTx/>
              <a:buNone/>
            </a:pP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18445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5075071" cy="716658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chemeClr val="accent2">
                    <a:lumMod val="50000"/>
                  </a:schemeClr>
                </a:solidFill>
              </a:rPr>
              <a:t>C. cost. 135 /2003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340768"/>
            <a:ext cx="6984775" cy="482453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60000"/>
              </a:lnSpc>
              <a:buFontTx/>
              <a:buNone/>
            </a:pPr>
            <a:endParaRPr lang="it-IT" sz="2800" b="1" dirty="0"/>
          </a:p>
          <a:p>
            <a:pPr>
              <a:lnSpc>
                <a:spcPct val="220000"/>
              </a:lnSpc>
              <a:spcBef>
                <a:spcPts val="0"/>
              </a:spcBef>
              <a:buFontTx/>
              <a:buNone/>
            </a:pPr>
            <a:r>
              <a:rPr lang="it-IT" sz="2800" b="1" dirty="0"/>
              <a:t>	</a:t>
            </a:r>
            <a:r>
              <a:rPr lang="it-IT" sz="5100" dirty="0"/>
              <a:t>la disciplina del cd ergastolo ostativo (art. 4-bis </a:t>
            </a:r>
            <a:r>
              <a:rPr lang="it-IT" sz="5100" dirty="0" err="1"/>
              <a:t>o.p.</a:t>
            </a:r>
            <a:r>
              <a:rPr lang="it-IT" sz="5100" dirty="0"/>
              <a:t>)  </a:t>
            </a:r>
            <a:r>
              <a:rPr lang="it-IT" sz="5100" b="1" dirty="0"/>
              <a:t>non è illegittima </a:t>
            </a:r>
            <a:r>
              <a:rPr lang="it-IT" sz="5100" dirty="0"/>
              <a:t>perché l’impossibilità di beneficiare della liberazione condizionale «deriva dalla scelta del condannato di non collaborare, pur essendo nelle condizioni per farlo»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11347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le funzioni della pena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96752"/>
            <a:ext cx="3995514" cy="5034348"/>
          </a:xfrm>
        </p:spPr>
      </p:pic>
    </p:spTree>
    <p:extLst>
      <p:ext uri="{BB962C8B-B14F-4D97-AF65-F5344CB8AC3E}">
        <p14:creationId xmlns:p14="http://schemas.microsoft.com/office/powerpoint/2010/main" val="259795906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31489" y="2204864"/>
            <a:ext cx="6512511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perché ricorrere</a:t>
            </a:r>
            <a:br>
              <a:rPr lang="it-IT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it-IT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alla pena?</a:t>
            </a:r>
          </a:p>
        </p:txBody>
      </p:sp>
      <p:pic>
        <p:nvPicPr>
          <p:cNvPr id="4" name="Segnaposto contenuto 3" descr="doman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3888" y="1556792"/>
            <a:ext cx="3121606" cy="3312368"/>
          </a:xfrm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971600" y="5157192"/>
            <a:ext cx="7416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600" b="1" dirty="0">
                <a:latin typeface="+mn-lt"/>
              </a:rPr>
              <a:t>teorie </a:t>
            </a:r>
            <a:r>
              <a:rPr lang="it-IT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assolute</a:t>
            </a:r>
            <a:r>
              <a:rPr lang="it-IT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 /  </a:t>
            </a:r>
            <a:r>
              <a:rPr lang="it-IT" sz="3600" b="1" dirty="0">
                <a:latin typeface="+mn-lt"/>
              </a:rPr>
              <a:t>teorie </a:t>
            </a:r>
            <a:r>
              <a:rPr lang="it-IT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relative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44008" y="476672"/>
            <a:ext cx="4176464" cy="144016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4400" dirty="0"/>
              <a:t>funzione</a:t>
            </a:r>
            <a:r>
              <a:rPr lang="it-IT" sz="4400" dirty="0">
                <a:solidFill>
                  <a:srgbClr val="C00000"/>
                </a:solidFill>
              </a:rPr>
              <a:t> retributiva</a:t>
            </a:r>
          </a:p>
        </p:txBody>
      </p:sp>
      <p:pic>
        <p:nvPicPr>
          <p:cNvPr id="4" name="Segnaposto contenuto 3" descr="imagesCAYGO3J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1115616" y="1307086"/>
            <a:ext cx="4392488" cy="36340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2297322" y="5771581"/>
            <a:ext cx="5436238" cy="73866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2800" b="1" dirty="0">
                <a:solidFill>
                  <a:schemeClr val="tx1"/>
                </a:solidFill>
              </a:rPr>
              <a:t>proporzione tra reato e pena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orientamento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563786" y="2276872"/>
            <a:ext cx="3413713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949287"/>
            <a:ext cx="6480720" cy="9675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4800" dirty="0"/>
              <a:t>funzione </a:t>
            </a:r>
            <a:r>
              <a:rPr lang="it-IT" sz="4800" dirty="0">
                <a:solidFill>
                  <a:srgbClr val="C00000"/>
                </a:solidFill>
              </a:rPr>
              <a:t>preventiva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5936" y="2204864"/>
            <a:ext cx="5256584" cy="3024335"/>
          </a:xfrm>
        </p:spPr>
        <p:txBody>
          <a:bodyPr>
            <a:normAutofit/>
          </a:bodyPr>
          <a:lstStyle/>
          <a:p>
            <a:pPr marL="538163" lvl="1" indent="-279400" eaLnBrk="1" hangingPunct="1">
              <a:buFont typeface="Verdana" pitchFamily="34" charset="0"/>
              <a:buNone/>
              <a:defRPr/>
            </a:pPr>
            <a:endParaRPr lang="it-IT" b="1" dirty="0"/>
          </a:p>
          <a:p>
            <a:pPr marL="538163" lvl="1" indent="-279400" eaLnBrk="1" hangingPunct="1">
              <a:buFont typeface="Verdana" pitchFamily="34" charset="0"/>
              <a:buNone/>
              <a:defRPr/>
            </a:pP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di </a:t>
            </a:r>
            <a:r>
              <a:rPr lang="it-IT" sz="2800" b="1" dirty="0">
                <a:solidFill>
                  <a:srgbClr val="002060"/>
                </a:solidFill>
              </a:rPr>
              <a:t>intimidazione</a:t>
            </a:r>
          </a:p>
          <a:p>
            <a:pPr marL="538163" lvl="1" indent="-279400" eaLnBrk="1" hangingPunct="1">
              <a:buFont typeface="Wingdings" pitchFamily="2" charset="2"/>
              <a:buNone/>
              <a:defRPr/>
            </a:pPr>
            <a:r>
              <a:rPr lang="it-IT" dirty="0"/>
              <a:t>	</a:t>
            </a:r>
            <a:endParaRPr lang="it-IT" sz="3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38163" lvl="1" indent="-279400" eaLnBrk="1" hangingPunct="1">
              <a:lnSpc>
                <a:spcPct val="105000"/>
              </a:lnSpc>
              <a:buFont typeface="Verdana" pitchFamily="34" charset="0"/>
              <a:buNone/>
              <a:defRPr/>
            </a:pPr>
            <a:r>
              <a:rPr lang="it-IT" sz="3000" b="1" dirty="0">
                <a:solidFill>
                  <a:schemeClr val="accent2">
                    <a:lumMod val="75000"/>
                  </a:schemeClr>
                </a:solidFill>
              </a:rPr>
              <a:t>di </a:t>
            </a:r>
            <a:r>
              <a:rPr lang="it-IT" sz="3000" b="1" dirty="0">
                <a:solidFill>
                  <a:srgbClr val="002060"/>
                </a:solidFill>
              </a:rPr>
              <a:t>orientamento culturale </a:t>
            </a:r>
          </a:p>
          <a:p>
            <a:pPr marL="538163" lvl="1" indent="-279400" eaLnBrk="1" hangingPunct="1">
              <a:lnSpc>
                <a:spcPct val="105000"/>
              </a:lnSpc>
              <a:buFont typeface="Verdana" pitchFamily="34" charset="0"/>
              <a:buNone/>
              <a:defRPr/>
            </a:pPr>
            <a:r>
              <a:rPr lang="it-IT" sz="3000" b="1" dirty="0">
                <a:solidFill>
                  <a:schemeClr val="accent2">
                    <a:lumMod val="75000"/>
                  </a:schemeClr>
                </a:solidFill>
              </a:rPr>
              <a:t>nel lungo periodo</a:t>
            </a:r>
          </a:p>
          <a:p>
            <a:pPr>
              <a:buFont typeface="Wingdings 2" pitchFamily="18" charset="2"/>
              <a:buNone/>
              <a:defRPr/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D1E352-F9B9-4A75-843F-7B3C425BC0B2}"/>
              </a:ext>
            </a:extLst>
          </p:cNvPr>
          <p:cNvSpPr txBox="1"/>
          <p:nvPr/>
        </p:nvSpPr>
        <p:spPr>
          <a:xfrm>
            <a:off x="2627784" y="5873826"/>
            <a:ext cx="50405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/>
              <a:t>Prevenzione generale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3238" y="2132856"/>
            <a:ext cx="5220890" cy="24845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it-IT" sz="2800" b="1" dirty="0">
                <a:solidFill>
                  <a:srgbClr val="002060"/>
                </a:solidFill>
              </a:rPr>
              <a:t>	La pena </a:t>
            </a:r>
            <a:r>
              <a:rPr lang="it-IT" sz="2800" b="1" i="1" dirty="0">
                <a:solidFill>
                  <a:srgbClr val="FF0000"/>
                </a:solidFill>
              </a:rPr>
              <a:t>inflitta</a:t>
            </a:r>
            <a:r>
              <a:rPr lang="it-IT" sz="2800" b="1" dirty="0">
                <a:solidFill>
                  <a:srgbClr val="002060"/>
                </a:solidFill>
              </a:rPr>
              <a:t> all’autore del reato mira a prevenire la commissione di futuri reati </a:t>
            </a:r>
          </a:p>
          <a:p>
            <a:pPr>
              <a:buFont typeface="Wingdings 2" pitchFamily="18" charset="2"/>
              <a:buNone/>
              <a:defRPr/>
            </a:pPr>
            <a:endParaRPr lang="it-IT" sz="2800" b="1" dirty="0">
              <a:solidFill>
                <a:srgbClr val="00206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19552"/>
            <a:ext cx="2736304" cy="402117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3F59323-D555-4546-AA57-4DD5E58978C6}"/>
              </a:ext>
            </a:extLst>
          </p:cNvPr>
          <p:cNvSpPr txBox="1"/>
          <p:nvPr/>
        </p:nvSpPr>
        <p:spPr>
          <a:xfrm>
            <a:off x="2627784" y="5873826"/>
            <a:ext cx="50405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/>
              <a:t>Prevenzione speciale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5495508"/>
            <a:ext cx="8183880" cy="10515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chemeClr val="tx1"/>
                </a:solidFill>
              </a:rPr>
              <a:t>[Pena di morte]</a:t>
            </a:r>
          </a:p>
        </p:txBody>
      </p:sp>
      <p:pic>
        <p:nvPicPr>
          <p:cNvPr id="6" name="Immagine 5" descr="pena di mor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836712"/>
            <a:ext cx="6024613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196974"/>
            <a:ext cx="8183562" cy="5400377"/>
          </a:xfrm>
        </p:spPr>
        <p:txBody>
          <a:bodyPr>
            <a:noAutofit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t-IT" sz="2800" b="1" dirty="0">
                <a:solidFill>
                  <a:srgbClr val="C00000"/>
                </a:solidFill>
              </a:rPr>
              <a:t>abolita nel codice penale </a:t>
            </a:r>
            <a:r>
              <a:rPr lang="it-IT" sz="2800" b="1" dirty="0" err="1">
                <a:solidFill>
                  <a:srgbClr val="C00000"/>
                </a:solidFill>
              </a:rPr>
              <a:t>Zanardelli</a:t>
            </a:r>
            <a:r>
              <a:rPr lang="it-IT" sz="2800" b="1" dirty="0">
                <a:solidFill>
                  <a:srgbClr val="C00000"/>
                </a:solidFill>
              </a:rPr>
              <a:t> (1889)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it-IT" sz="2800" b="1" dirty="0">
              <a:solidFill>
                <a:srgbClr val="C00000"/>
              </a:solidFill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t-IT" sz="2800" b="1" dirty="0">
                <a:solidFill>
                  <a:srgbClr val="0070C0"/>
                </a:solidFill>
              </a:rPr>
              <a:t>ripristinata dal regime fascista nel 1926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it-IT" sz="2800" b="1" dirty="0">
              <a:solidFill>
                <a:srgbClr val="C00000"/>
              </a:solidFill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t-IT" sz="2800" b="1" dirty="0">
                <a:solidFill>
                  <a:srgbClr val="C00000"/>
                </a:solidFill>
              </a:rPr>
              <a:t>ampiamente utilizzata nel c.p. Rocco (1930)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it-IT" sz="2800" b="1" dirty="0">
              <a:solidFill>
                <a:srgbClr val="C00000"/>
              </a:solidFill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t-IT" sz="2800" b="1" dirty="0">
                <a:solidFill>
                  <a:srgbClr val="0070C0"/>
                </a:solidFill>
              </a:rPr>
              <a:t>eliminata dal </a:t>
            </a:r>
            <a:r>
              <a:rPr lang="it-IT" sz="2800" b="1" i="1" dirty="0">
                <a:solidFill>
                  <a:srgbClr val="0070C0"/>
                </a:solidFill>
              </a:rPr>
              <a:t>codice penale </a:t>
            </a:r>
            <a:r>
              <a:rPr lang="it-IT" sz="2800" b="1" dirty="0">
                <a:solidFill>
                  <a:srgbClr val="0070C0"/>
                </a:solidFill>
              </a:rPr>
              <a:t>nel 1944 e nelle leggi speciali nel 1948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it-IT" sz="2800" b="1" dirty="0">
              <a:solidFill>
                <a:srgbClr val="C00000"/>
              </a:solidFill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it-IT" sz="2800" b="1" dirty="0">
                <a:solidFill>
                  <a:srgbClr val="C00000"/>
                </a:solidFill>
              </a:rPr>
              <a:t>eliminata dalle leggi militari </a:t>
            </a:r>
            <a:r>
              <a:rPr lang="it-IT" sz="2800" b="1" i="1" dirty="0">
                <a:solidFill>
                  <a:srgbClr val="C00000"/>
                </a:solidFill>
              </a:rPr>
              <a:t>di guerra </a:t>
            </a:r>
            <a:r>
              <a:rPr lang="it-IT" sz="2800" b="1" dirty="0">
                <a:solidFill>
                  <a:srgbClr val="C00000"/>
                </a:solidFill>
              </a:rPr>
              <a:t>nel 1994</a:t>
            </a:r>
            <a:endParaRPr lang="it-IT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51720" y="764704"/>
            <a:ext cx="5256584" cy="1008112"/>
          </a:xfrm>
        </p:spPr>
        <p:txBody>
          <a:bodyPr/>
          <a:lstStyle/>
          <a:p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Art. 27 comma 4 </a:t>
            </a:r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Cost</a:t>
            </a:r>
            <a:r>
              <a:rPr lang="it-IT" dirty="0"/>
              <a:t>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19672" y="2348880"/>
            <a:ext cx="6912768" cy="41833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sz="3600" dirty="0"/>
              <a:t>«Non è ammessa la pena di morte </a:t>
            </a:r>
            <a:r>
              <a:rPr lang="it-IT" sz="3600" b="1" dirty="0"/>
              <a:t>[</a:t>
            </a:r>
            <a:r>
              <a:rPr lang="it-IT" sz="3600" dirty="0"/>
              <a:t>se non nei casi previsti dalle leggi militari di guerra</a:t>
            </a:r>
            <a:r>
              <a:rPr lang="it-IT" sz="3600" b="1" dirty="0"/>
              <a:t>]</a:t>
            </a:r>
            <a:r>
              <a:rPr lang="it-IT" sz="3600" dirty="0"/>
              <a:t>»</a:t>
            </a:r>
          </a:p>
          <a:p>
            <a:pPr marL="45720" indent="0">
              <a:buNone/>
            </a:pPr>
            <a:endParaRPr lang="it-IT" sz="3600" dirty="0"/>
          </a:p>
          <a:p>
            <a:pPr marL="45720" indent="0">
              <a:buNone/>
            </a:pPr>
            <a:r>
              <a:rPr lang="it-IT" sz="3600" dirty="0"/>
              <a:t>(l. </a:t>
            </a:r>
            <a:r>
              <a:rPr lang="it-IT" sz="3600" dirty="0" err="1"/>
              <a:t>cost</a:t>
            </a:r>
            <a:r>
              <a:rPr lang="it-IT" sz="3600" dirty="0"/>
              <a:t>. 2 ottobre 2007, n.1)</a:t>
            </a:r>
          </a:p>
        </p:txBody>
      </p:sp>
    </p:spTree>
    <p:extLst>
      <p:ext uri="{BB962C8B-B14F-4D97-AF65-F5344CB8AC3E}">
        <p14:creationId xmlns:p14="http://schemas.microsoft.com/office/powerpoint/2010/main" val="1753228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2_Filo">
  <a:themeElements>
    <a:clrScheme name="Filo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3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3269</TotalTime>
  <Words>390</Words>
  <Application>Microsoft Macintosh PowerPoint</Application>
  <PresentationFormat>Presentazione su schermo (4:3)</PresentationFormat>
  <Paragraphs>62</Paragraphs>
  <Slides>14</Slides>
  <Notes>4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14</vt:i4>
      </vt:variant>
    </vt:vector>
  </HeadingPairs>
  <TitlesOfParts>
    <vt:vector size="25" baseType="lpstr">
      <vt:lpstr>Arial</vt:lpstr>
      <vt:lpstr>Calibri</vt:lpstr>
      <vt:lpstr>Century Gothic</vt:lpstr>
      <vt:lpstr>Garamond</vt:lpstr>
      <vt:lpstr>Verdana</vt:lpstr>
      <vt:lpstr>Wingdings</vt:lpstr>
      <vt:lpstr>Wingdings 2</vt:lpstr>
      <vt:lpstr>Wingdings 3</vt:lpstr>
      <vt:lpstr>Filo</vt:lpstr>
      <vt:lpstr>2_Filo</vt:lpstr>
      <vt:lpstr>Organico</vt:lpstr>
      <vt:lpstr>Art. 27 comma 3 Cost.</vt:lpstr>
      <vt:lpstr>le funzioni della pena</vt:lpstr>
      <vt:lpstr>perché ricorrere  alla pena?</vt:lpstr>
      <vt:lpstr>funzione retributiva</vt:lpstr>
      <vt:lpstr>funzione preventiva</vt:lpstr>
      <vt:lpstr>Presentazione standard di PowerPoint</vt:lpstr>
      <vt:lpstr>[Pena di morte]</vt:lpstr>
      <vt:lpstr>Presentazione standard di PowerPoint</vt:lpstr>
      <vt:lpstr>Art. 27 comma 4 Cost.</vt:lpstr>
      <vt:lpstr>l’ergastolo è compatibile con l’art. 27 comma 3 Cost.?</vt:lpstr>
      <vt:lpstr>Presentazione standard di PowerPoint</vt:lpstr>
      <vt:lpstr>C. cost. 50/1980</vt:lpstr>
      <vt:lpstr>Presentazione standard di PowerPoint</vt:lpstr>
      <vt:lpstr>C. cost. 135 /2003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Claudia Pecorella</dc:creator>
  <cp:lastModifiedBy>claudia.pecorella@unimib.it</cp:lastModifiedBy>
  <cp:revision>595</cp:revision>
  <dcterms:created xsi:type="dcterms:W3CDTF">2011-09-15T13:24:16Z</dcterms:created>
  <dcterms:modified xsi:type="dcterms:W3CDTF">2021-10-12T16:27:07Z</dcterms:modified>
</cp:coreProperties>
</file>