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096"/>
    <a:srgbClr val="E9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67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29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63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57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72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64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88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28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46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89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F567B-2D31-428D-90E1-DFE2B947F750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D462D-61AA-4174-8DB4-2AD726EF2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79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it-IT" sz="8000"/>
              <a:t>Avoir et être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86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Présent de l’indicatif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909" y="1921682"/>
            <a:ext cx="1971675" cy="248953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190" y="1844462"/>
            <a:ext cx="1885950" cy="2596534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587260" y="4642211"/>
            <a:ext cx="8859329" cy="1538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600" b="1"/>
              <a:t>j’ai </a:t>
            </a:r>
            <a:r>
              <a:rPr lang="it-IT" sz="1600"/>
              <a:t>: élision obligatoire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600" b="1"/>
              <a:t>ai, es</a:t>
            </a:r>
            <a:r>
              <a:rPr lang="it-IT" sz="1600"/>
              <a:t> et </a:t>
            </a:r>
            <a:r>
              <a:rPr lang="it-IT" sz="1600" b="1"/>
              <a:t>est</a:t>
            </a:r>
            <a:r>
              <a:rPr lang="it-IT" sz="1600"/>
              <a:t> se prononcent de la même manière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600"/>
              <a:t> à la seconde personne du singulier, le verbe se termine </a:t>
            </a:r>
            <a:r>
              <a:rPr lang="it-IT" sz="1600" b="1"/>
              <a:t>toujours</a:t>
            </a:r>
            <a:r>
              <a:rPr lang="it-IT" sz="1600"/>
              <a:t> pas un </a:t>
            </a:r>
            <a:r>
              <a:rPr lang="it-IT" sz="1600" b="1"/>
              <a:t>–s </a:t>
            </a:r>
            <a:r>
              <a:rPr lang="it-IT" sz="1600"/>
              <a:t>(qui ne se prononce pas)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600"/>
              <a:t>à la troisième personne du pluriel, le verbe se termine </a:t>
            </a:r>
            <a:r>
              <a:rPr lang="it-IT" sz="1600" b="1"/>
              <a:t>toujours</a:t>
            </a:r>
            <a:r>
              <a:rPr lang="it-IT" sz="1600"/>
              <a:t> par </a:t>
            </a:r>
            <a:r>
              <a:rPr lang="it-IT" sz="1600" b="1"/>
              <a:t>–nt </a:t>
            </a:r>
            <a:r>
              <a:rPr lang="it-IT" sz="1600"/>
              <a:t>(qui ne se prononcent pas).</a:t>
            </a:r>
          </a:p>
        </p:txBody>
      </p:sp>
      <p:sp>
        <p:nvSpPr>
          <p:cNvPr id="7" name="Rettangolo 6"/>
          <p:cNvSpPr/>
          <p:nvPr/>
        </p:nvSpPr>
        <p:spPr>
          <a:xfrm>
            <a:off x="1250830" y="2820838"/>
            <a:ext cx="1147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/>
              <a:t>AVOIR</a:t>
            </a:r>
          </a:p>
        </p:txBody>
      </p:sp>
      <p:sp>
        <p:nvSpPr>
          <p:cNvPr id="8" name="Rettangolo 7"/>
          <p:cNvSpPr/>
          <p:nvPr/>
        </p:nvSpPr>
        <p:spPr>
          <a:xfrm>
            <a:off x="6689903" y="2820838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/>
              <a:t>ÊTRE </a:t>
            </a:r>
          </a:p>
        </p:txBody>
      </p:sp>
    </p:spTree>
    <p:extLst>
      <p:ext uri="{BB962C8B-B14F-4D97-AF65-F5344CB8AC3E}">
        <p14:creationId xmlns:p14="http://schemas.microsoft.com/office/powerpoint/2010/main" val="198059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Liaisons obligatoires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200"/>
              <a:t>Ajout du son </a:t>
            </a:r>
            <a:r>
              <a:rPr lang="it-IT" sz="2200" b="1"/>
              <a:t>[z]</a:t>
            </a:r>
            <a:r>
              <a:rPr lang="it-IT" sz="2200"/>
              <a:t> entre le pronom sujet et le verbe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200"/>
              <a:t>Nou</a:t>
            </a:r>
            <a:r>
              <a:rPr lang="it-IT" sz="2200">
                <a:solidFill>
                  <a:srgbClr val="FF0000"/>
                </a:solidFill>
              </a:rPr>
              <a:t>s a</a:t>
            </a:r>
            <a:r>
              <a:rPr lang="it-IT" sz="2200"/>
              <a:t>vons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200"/>
              <a:t>Vou</a:t>
            </a:r>
            <a:r>
              <a:rPr lang="it-IT" sz="2200">
                <a:solidFill>
                  <a:srgbClr val="FF0000"/>
                </a:solidFill>
              </a:rPr>
              <a:t>s a</a:t>
            </a:r>
            <a:r>
              <a:rPr lang="it-IT" sz="2200"/>
              <a:t>vez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200"/>
              <a:t>Il</a:t>
            </a:r>
            <a:r>
              <a:rPr lang="it-IT" sz="2200">
                <a:solidFill>
                  <a:srgbClr val="FF0000"/>
                </a:solidFill>
              </a:rPr>
              <a:t>s o</a:t>
            </a:r>
            <a:r>
              <a:rPr lang="it-IT" sz="2200"/>
              <a:t>nt, elle</a:t>
            </a:r>
            <a:r>
              <a:rPr lang="it-IT" sz="2200">
                <a:solidFill>
                  <a:srgbClr val="FF0000"/>
                </a:solidFill>
              </a:rPr>
              <a:t>s o</a:t>
            </a:r>
            <a:r>
              <a:rPr lang="it-IT" sz="2200"/>
              <a:t>nt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200"/>
              <a:t>Vou</a:t>
            </a:r>
            <a:r>
              <a:rPr lang="it-IT" sz="2200">
                <a:solidFill>
                  <a:srgbClr val="FF0000"/>
                </a:solidFill>
              </a:rPr>
              <a:t>s ê</a:t>
            </a:r>
            <a:r>
              <a:rPr lang="it-IT" sz="2200"/>
              <a:t>tes</a:t>
            </a:r>
          </a:p>
          <a:p>
            <a:pPr marL="971550" lvl="1" indent="-514350">
              <a:buFont typeface="+mj-lt"/>
              <a:buAutoNum type="arabicPeriod"/>
            </a:pPr>
            <a:endParaRPr lang="it-IT" sz="2200"/>
          </a:p>
          <a:p>
            <a:r>
              <a:rPr lang="it-IT" sz="2200"/>
              <a:t>Attention: il faut bien distinguer </a:t>
            </a:r>
            <a:r>
              <a:rPr lang="it-IT" sz="2200" b="1"/>
              <a:t>ils ont </a:t>
            </a:r>
            <a:r>
              <a:rPr lang="it-IT" sz="2200"/>
              <a:t>[il</a:t>
            </a:r>
            <a:r>
              <a:rPr lang="it-IT" sz="2200" b="1"/>
              <a:t>z</a:t>
            </a:r>
            <a:r>
              <a:rPr lang="it-IT" sz="2200"/>
              <a:t>õ] de </a:t>
            </a:r>
            <a:r>
              <a:rPr lang="it-IT" sz="2200" b="1"/>
              <a:t>ils sont </a:t>
            </a:r>
            <a:r>
              <a:rPr lang="it-IT" sz="2200"/>
              <a:t>[il</a:t>
            </a:r>
            <a:r>
              <a:rPr lang="it-IT" sz="2200" b="1"/>
              <a:t>s</a:t>
            </a:r>
            <a:r>
              <a:rPr lang="it-IT" sz="2200"/>
              <a:t>õ]</a:t>
            </a:r>
          </a:p>
          <a:p>
            <a:r>
              <a:rPr lang="it-IT" sz="2200"/>
              <a:t>Enchaînement : O</a:t>
            </a:r>
            <a:r>
              <a:rPr lang="it-IT" sz="2200">
                <a:solidFill>
                  <a:srgbClr val="FF0000"/>
                </a:solidFill>
              </a:rPr>
              <a:t>n e</a:t>
            </a:r>
            <a:r>
              <a:rPr lang="it-IT" sz="2200"/>
              <a:t>st [õ</a:t>
            </a:r>
            <a:r>
              <a:rPr lang="it-IT" sz="2200" b="1"/>
              <a:t>n</a:t>
            </a:r>
            <a:r>
              <a:rPr lang="it-IT" sz="2200"/>
              <a:t>è]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52672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on - vous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200" b="1"/>
              <a:t>On</a:t>
            </a:r>
            <a:r>
              <a:rPr lang="it-IT" sz="2200"/>
              <a:t>, pronom sujet indéfini = </a:t>
            </a:r>
            <a:r>
              <a:rPr lang="it-IT" sz="2200" i="1"/>
              <a:t>nous, tout le monde, les gens</a:t>
            </a:r>
          </a:p>
          <a:p>
            <a:r>
              <a:rPr lang="it-IT" sz="2200" b="1"/>
              <a:t>Vous</a:t>
            </a:r>
            <a:r>
              <a:rPr lang="it-IT" sz="2200"/>
              <a:t> = utilisé également comme forme de politesse</a:t>
            </a:r>
          </a:p>
        </p:txBody>
      </p:sp>
    </p:spTree>
    <p:extLst>
      <p:ext uri="{BB962C8B-B14F-4D97-AF65-F5344CB8AC3E}">
        <p14:creationId xmlns:p14="http://schemas.microsoft.com/office/powerpoint/2010/main" val="48845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Rappel: j’ai un N -&gt; je n’ai pas de 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600"/>
              <a:t>Le verbe </a:t>
            </a:r>
            <a:r>
              <a:rPr lang="it-IT" sz="2600" b="1"/>
              <a:t>avoir</a:t>
            </a:r>
            <a:r>
              <a:rPr lang="it-IT" sz="2600"/>
              <a:t> suivi d’un article  indéfini ou d’une quantité devient au négatif </a:t>
            </a:r>
            <a:r>
              <a:rPr lang="it-IT" sz="2600" b="1"/>
              <a:t>avoir</a:t>
            </a:r>
            <a:r>
              <a:rPr lang="it-IT" sz="2600"/>
              <a:t> suivi de </a:t>
            </a:r>
            <a:r>
              <a:rPr lang="it-IT" sz="2600" b="1"/>
              <a:t>de</a:t>
            </a:r>
            <a:r>
              <a:rPr lang="it-IT" sz="2600"/>
              <a:t> (ou </a:t>
            </a:r>
            <a:r>
              <a:rPr lang="it-IT" sz="2600" b="1"/>
              <a:t>d’</a:t>
            </a:r>
            <a:r>
              <a:rPr lang="it-IT" sz="2600"/>
              <a:t>) invariable.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 b="1"/>
              <a:t>Exemples :</a:t>
            </a:r>
          </a:p>
          <a:p>
            <a:r>
              <a:rPr lang="it-IT" sz="2200"/>
              <a:t>J’ai </a:t>
            </a:r>
            <a:r>
              <a:rPr lang="it-IT" sz="2200" b="1"/>
              <a:t>du</a:t>
            </a:r>
            <a:r>
              <a:rPr lang="it-IT" sz="2200"/>
              <a:t> pain → Je n’ai pas </a:t>
            </a:r>
            <a:r>
              <a:rPr lang="it-IT" sz="2200">
                <a:solidFill>
                  <a:srgbClr val="FF0000"/>
                </a:solidFill>
              </a:rPr>
              <a:t>de</a:t>
            </a:r>
            <a:r>
              <a:rPr lang="it-IT" sz="2200"/>
              <a:t> pain</a:t>
            </a:r>
          </a:p>
          <a:p>
            <a:r>
              <a:rPr lang="it-IT" sz="2200"/>
              <a:t>Nous avons </a:t>
            </a:r>
            <a:r>
              <a:rPr lang="it-IT" sz="2200" b="1"/>
              <a:t>un</a:t>
            </a:r>
            <a:r>
              <a:rPr lang="it-IT" sz="2200"/>
              <a:t> chat → Nous n’avons pas </a:t>
            </a:r>
            <a:r>
              <a:rPr lang="it-IT" sz="2200">
                <a:solidFill>
                  <a:srgbClr val="FF0000"/>
                </a:solidFill>
              </a:rPr>
              <a:t>de</a:t>
            </a:r>
            <a:r>
              <a:rPr lang="it-IT" sz="2200"/>
              <a:t> chat</a:t>
            </a:r>
          </a:p>
          <a:p>
            <a:r>
              <a:rPr lang="it-IT" sz="2200"/>
              <a:t>Il a </a:t>
            </a:r>
            <a:r>
              <a:rPr lang="it-IT" sz="2200" b="1"/>
              <a:t>des</a:t>
            </a:r>
            <a:r>
              <a:rPr lang="it-IT" sz="2200"/>
              <a:t> dossiers à suivre → Il n’a pas </a:t>
            </a:r>
            <a:r>
              <a:rPr lang="it-IT" sz="2200">
                <a:solidFill>
                  <a:srgbClr val="FF0000"/>
                </a:solidFill>
              </a:rPr>
              <a:t>de</a:t>
            </a:r>
            <a:r>
              <a:rPr lang="it-IT" sz="2200"/>
              <a:t> dossier à suivre</a:t>
            </a:r>
          </a:p>
          <a:p>
            <a:r>
              <a:rPr lang="it-IT" sz="2200"/>
              <a:t>Tu as </a:t>
            </a:r>
            <a:r>
              <a:rPr lang="it-IT" sz="2200" b="1"/>
              <a:t>un</a:t>
            </a:r>
            <a:r>
              <a:rPr lang="it-IT" sz="2200"/>
              <a:t> profil LinkedIn → Tu n’as pas </a:t>
            </a:r>
            <a:r>
              <a:rPr lang="it-IT" sz="2200">
                <a:solidFill>
                  <a:srgbClr val="FF0000"/>
                </a:solidFill>
              </a:rPr>
              <a:t>de</a:t>
            </a:r>
            <a:r>
              <a:rPr lang="it-IT" sz="2200"/>
              <a:t> profil LinkedIn</a:t>
            </a:r>
          </a:p>
          <a:p>
            <a:r>
              <a:rPr lang="it-IT" sz="2200"/>
              <a:t>Ils ont </a:t>
            </a:r>
            <a:r>
              <a:rPr lang="it-IT" sz="2200" b="1"/>
              <a:t>de la </a:t>
            </a:r>
            <a:r>
              <a:rPr lang="it-IT" sz="2200"/>
              <a:t>chance → Ils n’ont pas </a:t>
            </a:r>
            <a:r>
              <a:rPr lang="it-IT" sz="2200">
                <a:solidFill>
                  <a:srgbClr val="FF0000"/>
                </a:solidFill>
              </a:rPr>
              <a:t>de</a:t>
            </a:r>
            <a:r>
              <a:rPr lang="it-IT" sz="2200"/>
              <a:t> chance</a:t>
            </a:r>
          </a:p>
          <a:p>
            <a:r>
              <a:rPr lang="it-IT" sz="2200"/>
              <a:t>Ils ont </a:t>
            </a:r>
            <a:r>
              <a:rPr lang="it-IT" sz="2200" b="1"/>
              <a:t>trois</a:t>
            </a:r>
            <a:r>
              <a:rPr lang="it-IT" sz="2200"/>
              <a:t> enfants → Ils n’ont pas </a:t>
            </a:r>
            <a:r>
              <a:rPr lang="it-IT" sz="2200">
                <a:solidFill>
                  <a:srgbClr val="FF0000"/>
                </a:solidFill>
              </a:rPr>
              <a:t>d’</a:t>
            </a:r>
            <a:r>
              <a:rPr lang="it-IT" sz="2200"/>
              <a:t>enfant</a:t>
            </a:r>
          </a:p>
        </p:txBody>
      </p:sp>
    </p:spTree>
    <p:extLst>
      <p:ext uri="{BB962C8B-B14F-4D97-AF65-F5344CB8AC3E}">
        <p14:creationId xmlns:p14="http://schemas.microsoft.com/office/powerpoint/2010/main" val="320842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C9B446A-6343-4E56-90BA-061E4DDF0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3EC72A1B-03D3-499C-B4BF-AC68EEC22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216322C2-3CF0-4D33-BF90-3F384CF6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it-IT" sz="2800">
                <a:solidFill>
                  <a:schemeClr val="accent1">
                    <a:lumMod val="75000"/>
                  </a:schemeClr>
                </a:solidFill>
              </a:rPr>
              <a:t>Exercice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634" y="1262059"/>
            <a:ext cx="8353807" cy="378312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785FBEC-C2B2-4140-8377-DEDD823B55E0}"/>
              </a:ext>
            </a:extLst>
          </p:cNvPr>
          <p:cNvSpPr txBox="1"/>
          <p:nvPr/>
        </p:nvSpPr>
        <p:spPr>
          <a:xfrm>
            <a:off x="3657600" y="3648722"/>
            <a:ext cx="30627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spc="-8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Il est directeur des ventes, il</a:t>
            </a:r>
            <a:endParaRPr lang="fr-FR" sz="1300" b="1" spc="-8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98E8B8D-B77D-41BA-93C2-01370D6A5587}"/>
              </a:ext>
            </a:extLst>
          </p:cNvPr>
          <p:cNvSpPr txBox="1"/>
          <p:nvPr/>
        </p:nvSpPr>
        <p:spPr>
          <a:xfrm>
            <a:off x="3556986" y="4200757"/>
            <a:ext cx="253901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spc="-7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Je suis comédien, </a:t>
            </a:r>
            <a:endParaRPr lang="fr-FR" sz="1300" b="1" spc="-7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80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028204"/>
              </p:ext>
            </p:extLst>
          </p:nvPr>
        </p:nvGraphicFramePr>
        <p:xfrm>
          <a:off x="4710023" y="648850"/>
          <a:ext cx="5753818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2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6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143">
                <a:tc>
                  <a:txBody>
                    <a:bodyPr/>
                    <a:lstStyle/>
                    <a:p>
                      <a:endParaRPr lang="it-IT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Être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9680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Imparfait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j'av</a:t>
                      </a:r>
                      <a:r>
                        <a:rPr lang="fr-FR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ais</a:t>
                      </a:r>
                    </a:p>
                    <a:p>
                      <a:pPr algn="l"/>
                      <a:r>
                        <a:rPr lang="fr-FR" b="0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 av</a:t>
                      </a:r>
                      <a:r>
                        <a:rPr lang="fr-FR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ais</a:t>
                      </a:r>
                    </a:p>
                    <a:p>
                      <a:pPr algn="l"/>
                      <a:r>
                        <a:rPr lang="fr-FR" b="0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il/elle/on av</a:t>
                      </a:r>
                      <a:r>
                        <a:rPr lang="fr-FR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</a:t>
                      </a:r>
                    </a:p>
                    <a:p>
                      <a:pPr algn="l"/>
                      <a:r>
                        <a:rPr lang="fr-FR" b="0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nous av</a:t>
                      </a:r>
                      <a:r>
                        <a:rPr lang="fr-FR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ions</a:t>
                      </a:r>
                    </a:p>
                    <a:p>
                      <a:pPr algn="l"/>
                      <a:r>
                        <a:rPr lang="fr-FR" b="0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vous av</a:t>
                      </a:r>
                      <a:r>
                        <a:rPr lang="fr-FR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iez</a:t>
                      </a:r>
                    </a:p>
                    <a:p>
                      <a:pPr algn="l"/>
                      <a:r>
                        <a:rPr lang="fr-FR" b="0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ils/elles avaient</a:t>
                      </a:r>
                      <a:endParaRPr lang="it-IT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j'ét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ais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 ét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ais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il/elle/on ét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ait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nous ét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ions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vous ét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iez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ils/elles étaient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9680">
                <a:tc>
                  <a:txBody>
                    <a:bodyPr/>
                    <a:lstStyle/>
                    <a:p>
                      <a:r>
                        <a:rPr lang="fr-FR" sz="1800" b="1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j'aur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 aur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il/elle/on aur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nous aur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ons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vous aur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ez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ils/elles aur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 ser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 ser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il/elle/on ser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nous ser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ons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vous ser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ez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ils/elles ser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4646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Passé composé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j'ai 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 as eu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il/elle/on a eu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nous avons eu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vous avez eu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ils/elles ont eu</a:t>
                      </a:r>
                    </a:p>
                    <a:p>
                      <a:endParaRPr lang="it-IT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j'</a:t>
                      </a:r>
                      <a:r>
                        <a:rPr lang="fr-FR" sz="1800" b="1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</a:t>
                      </a:r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0" i="0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été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 </a:t>
                      </a:r>
                      <a:r>
                        <a:rPr lang="fr-FR" sz="1800" b="1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été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il/elle/on </a:t>
                      </a:r>
                      <a:r>
                        <a:rPr lang="fr-FR" sz="1800" b="1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été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nous </a:t>
                      </a:r>
                      <a:r>
                        <a:rPr lang="fr-FR" sz="1800" b="1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avons</a:t>
                      </a:r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été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vous </a:t>
                      </a:r>
                      <a:r>
                        <a:rPr lang="fr-FR" sz="1800" b="1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avez</a:t>
                      </a:r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été</a:t>
                      </a:r>
                    </a:p>
                    <a:p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ils/elles </a:t>
                      </a:r>
                      <a:r>
                        <a:rPr lang="fr-FR" sz="1800" b="1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ont</a:t>
                      </a:r>
                      <a:r>
                        <a:rPr lang="fr-FR" sz="1800" b="0" i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été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043796" y="3088257"/>
            <a:ext cx="3053751" cy="92333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b="0" i="0"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Conjugaisons des verbes </a:t>
            </a:r>
            <a:r>
              <a:rPr lang="fr-FR" b="1" i="0"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être</a:t>
            </a:r>
            <a:r>
              <a:rPr lang="fr-FR" b="0" i="0"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fr-FR" b="1" i="0"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avoir</a:t>
            </a:r>
            <a:r>
              <a:rPr lang="fr-FR" b="0" i="0"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 aux autres temps de l’indicatif</a:t>
            </a:r>
          </a:p>
        </p:txBody>
      </p:sp>
    </p:spTree>
    <p:extLst>
      <p:ext uri="{BB962C8B-B14F-4D97-AF65-F5344CB8AC3E}">
        <p14:creationId xmlns:p14="http://schemas.microsoft.com/office/powerpoint/2010/main" val="3316444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389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Lucida Handwriting</vt:lpstr>
      <vt:lpstr>Wingdings</vt:lpstr>
      <vt:lpstr>Tema di Office</vt:lpstr>
      <vt:lpstr>Avoir et être</vt:lpstr>
      <vt:lpstr>Présent de l’indicatif</vt:lpstr>
      <vt:lpstr>Liaisons obligatoires</vt:lpstr>
      <vt:lpstr>on - vous</vt:lpstr>
      <vt:lpstr>Rappel: j’ai un N -&gt; je n’ai pas de N</vt:lpstr>
      <vt:lpstr>Exercice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Avoir et être</dc:title>
  <dc:creator>laura.kreyder</dc:creator>
  <cp:lastModifiedBy>laura.kreyder@unimib.it</cp:lastModifiedBy>
  <cp:revision>19</cp:revision>
  <dcterms:created xsi:type="dcterms:W3CDTF">2020-10-10T19:59:52Z</dcterms:created>
  <dcterms:modified xsi:type="dcterms:W3CDTF">2021-10-13T10:08:35Z</dcterms:modified>
</cp:coreProperties>
</file>