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109"/>
    <a:srgbClr val="E7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92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4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3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51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4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29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22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85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7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17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3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EBA6-A10C-4F5A-9436-E3032496F2EF}" type="datetimeFigureOut">
              <a:rPr lang="it-IT" smtClean="0"/>
              <a:t>20/10/2021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39CB-10E6-4103-B864-44868BE76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66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7200"/>
              <a:t>Les verbes en -</a:t>
            </a:r>
            <a:r>
              <a:rPr lang="it-IT" sz="7200" b="1"/>
              <a:t>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75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3700"/>
              <a:t>Quand la dernière voyelle du radical </a:t>
            </a:r>
            <a:br>
              <a:rPr lang="it-IT" sz="3700"/>
            </a:br>
            <a:r>
              <a:rPr lang="it-IT" sz="3700"/>
              <a:t>est un </a:t>
            </a:r>
            <a:r>
              <a:rPr lang="it-IT" sz="3700" b="1">
                <a:solidFill>
                  <a:srgbClr val="E15109"/>
                </a:solidFill>
              </a:rPr>
              <a:t>-e</a:t>
            </a:r>
            <a:r>
              <a:rPr lang="it-IT" sz="3700" b="1"/>
              <a:t> </a:t>
            </a:r>
            <a:r>
              <a:rPr lang="it-IT" sz="3700"/>
              <a:t>muet ou un </a:t>
            </a:r>
            <a:r>
              <a:rPr lang="it-IT" sz="3700" b="1">
                <a:solidFill>
                  <a:srgbClr val="E15109"/>
                </a:solidFill>
              </a:rPr>
              <a:t>-é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6888" y="2560320"/>
            <a:ext cx="10725487" cy="3515734"/>
          </a:xfrm>
        </p:spPr>
        <p:txBody>
          <a:bodyPr>
            <a:normAutofit/>
          </a:bodyPr>
          <a:lstStyle/>
          <a:p>
            <a:r>
              <a:rPr lang="it-IT" sz="1700"/>
              <a:t>Exemples : </a:t>
            </a:r>
            <a:r>
              <a:rPr lang="it-IT" sz="1700" b="1">
                <a:solidFill>
                  <a:srgbClr val="E15109"/>
                </a:solidFill>
              </a:rPr>
              <a:t>men</a:t>
            </a:r>
            <a:r>
              <a:rPr lang="it-IT" sz="1700" b="1"/>
              <a:t>er</a:t>
            </a:r>
            <a:r>
              <a:rPr lang="it-IT" sz="1700"/>
              <a:t> (et tous les dérivés), </a:t>
            </a:r>
            <a:r>
              <a:rPr lang="it-IT" sz="1700" b="1">
                <a:solidFill>
                  <a:srgbClr val="E15109"/>
                </a:solidFill>
              </a:rPr>
              <a:t>préfér</a:t>
            </a:r>
            <a:r>
              <a:rPr lang="it-IT" sz="1700" b="1"/>
              <a:t>er</a:t>
            </a:r>
            <a:r>
              <a:rPr lang="it-IT" sz="1700"/>
              <a:t>, </a:t>
            </a:r>
            <a:r>
              <a:rPr lang="it-IT" sz="1700" b="1">
                <a:solidFill>
                  <a:srgbClr val="E15109"/>
                </a:solidFill>
              </a:rPr>
              <a:t>posséd</a:t>
            </a:r>
            <a:r>
              <a:rPr lang="it-IT" sz="1700" b="1"/>
              <a:t>er</a:t>
            </a:r>
            <a:r>
              <a:rPr lang="it-IT" sz="1700"/>
              <a:t>, </a:t>
            </a:r>
            <a:r>
              <a:rPr lang="it-IT" sz="1700" b="1">
                <a:solidFill>
                  <a:srgbClr val="E15109"/>
                </a:solidFill>
              </a:rPr>
              <a:t>gel</a:t>
            </a:r>
            <a:r>
              <a:rPr lang="it-IT" sz="1700" b="1"/>
              <a:t>er</a:t>
            </a:r>
            <a:r>
              <a:rPr lang="it-IT" sz="1700"/>
              <a:t>, </a:t>
            </a:r>
            <a:r>
              <a:rPr lang="it-IT" sz="1700" b="1">
                <a:solidFill>
                  <a:srgbClr val="E15109"/>
                </a:solidFill>
              </a:rPr>
              <a:t>achet</a:t>
            </a:r>
            <a:r>
              <a:rPr lang="it-IT" sz="1700" b="1"/>
              <a:t>er</a:t>
            </a:r>
            <a:r>
              <a:rPr lang="it-IT" sz="1700"/>
              <a:t>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J’*achet-e	→	achèt-e		Je *men-e	→	mèn-e		Je *préfér-e  →	préfèr-e</a:t>
            </a:r>
          </a:p>
          <a:p>
            <a:pPr marL="0" indent="0">
              <a:buNone/>
            </a:pPr>
            <a:r>
              <a:rPr lang="it-IT" sz="1700"/>
              <a:t>Tu *achet-es →	achèt-es		Tu *men-es →	mèn-es		Tu *préfér-es  →	préfèr-es</a:t>
            </a:r>
          </a:p>
          <a:p>
            <a:pPr marL="0" indent="0">
              <a:buNone/>
            </a:pPr>
            <a:r>
              <a:rPr lang="it-IT" sz="1700"/>
              <a:t>Il *achet-e →	achèt-e		Il *men-e	→	mèn-e		Il *préfér-e  →	préfèr-e</a:t>
            </a:r>
          </a:p>
          <a:p>
            <a:pPr marL="0" indent="0">
              <a:buNone/>
            </a:pPr>
            <a:r>
              <a:rPr lang="it-IT" sz="1700"/>
              <a:t>Ils *achet-ent  →	achèt-ent		Ils *men-ent  →	mèn-ent		Ils *préfér-ent  →	préfèr-ent</a:t>
            </a:r>
          </a:p>
          <a:p>
            <a:pPr marL="0" indent="0">
              <a:buNone/>
            </a:pPr>
            <a:r>
              <a:rPr lang="it-IT" sz="1700"/>
              <a:t>Nous achet-ons			Nous men-ons			Nous préfér-ons</a:t>
            </a:r>
          </a:p>
          <a:p>
            <a:pPr marL="0" indent="0">
              <a:buNone/>
            </a:pPr>
            <a:r>
              <a:rPr lang="it-IT" sz="1700"/>
              <a:t>Vous achet-ez			Vous men-ez			Vous préfér-ez</a:t>
            </a:r>
          </a:p>
          <a:p>
            <a:pPr marL="0" indent="0">
              <a:buNone/>
            </a:pPr>
            <a:endParaRPr lang="it-IT" sz="17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2905803-CA47-405F-AB01-D7E937C2C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4265" y="265176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60442" y="2472111"/>
            <a:ext cx="7871116" cy="339774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it-IT" sz="1700"/>
              <a:t>PAYER		ESSUYER			EMPLOYER</a:t>
            </a:r>
          </a:p>
          <a:p>
            <a:pPr marL="0" indent="0">
              <a:buNone/>
            </a:pPr>
            <a:r>
              <a:rPr lang="it-IT" sz="1700"/>
              <a:t>Je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 /</a:t>
            </a:r>
            <a:r>
              <a:rPr lang="fr-FR" sz="1700">
                <a:sym typeface="Wingdings" panose="05000000000000000000" pitchFamily="2" charset="2"/>
              </a:rPr>
              <a:t>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		j’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			J’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</a:t>
            </a:r>
          </a:p>
          <a:p>
            <a:pPr marL="0" indent="0">
              <a:buNone/>
            </a:pPr>
            <a:r>
              <a:rPr lang="it-IT" sz="1700"/>
              <a:t>Tu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-es </a:t>
            </a:r>
            <a:r>
              <a:rPr lang="fr-FR" sz="1700">
                <a:sym typeface="Wingdings" panose="05000000000000000000" pitchFamily="2" charset="2"/>
              </a:rPr>
              <a:t>/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-es		Tu 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-es		Tu 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-es</a:t>
            </a:r>
          </a:p>
          <a:p>
            <a:pPr marL="0" indent="0">
              <a:buNone/>
            </a:pPr>
            <a:r>
              <a:rPr lang="it-IT" sz="1700"/>
              <a:t>Il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 /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		Il 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			Il 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</a:t>
            </a:r>
          </a:p>
          <a:p>
            <a:pPr marL="0" indent="0">
              <a:buNone/>
            </a:pPr>
            <a:r>
              <a:rPr lang="it-IT" sz="1700"/>
              <a:t>Nous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-ons		Nous </a:t>
            </a:r>
            <a:r>
              <a:rPr lang="it-IT" sz="1700">
                <a:solidFill>
                  <a:srgbClr val="E15109"/>
                </a:solidFill>
              </a:rPr>
              <a:t>essuy</a:t>
            </a:r>
            <a:r>
              <a:rPr lang="it-IT" sz="1700"/>
              <a:t>-ons		Nous </a:t>
            </a:r>
            <a:r>
              <a:rPr lang="it-IT" sz="1700">
                <a:solidFill>
                  <a:srgbClr val="E15109"/>
                </a:solidFill>
              </a:rPr>
              <a:t>employ</a:t>
            </a:r>
            <a:r>
              <a:rPr lang="it-IT" sz="1700"/>
              <a:t>-ons</a:t>
            </a:r>
          </a:p>
          <a:p>
            <a:pPr marL="0" indent="0">
              <a:buNone/>
            </a:pPr>
            <a:r>
              <a:rPr lang="it-IT" sz="1700"/>
              <a:t>Vous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-ez		Vous </a:t>
            </a:r>
            <a:r>
              <a:rPr lang="it-IT" sz="1700">
                <a:solidFill>
                  <a:srgbClr val="E15109"/>
                </a:solidFill>
              </a:rPr>
              <a:t>essuy</a:t>
            </a:r>
            <a:r>
              <a:rPr lang="it-IT" sz="1700"/>
              <a:t>-ez		Vous </a:t>
            </a:r>
            <a:r>
              <a:rPr lang="it-IT" sz="1700">
                <a:solidFill>
                  <a:srgbClr val="E15109"/>
                </a:solidFill>
              </a:rPr>
              <a:t>employ</a:t>
            </a:r>
            <a:r>
              <a:rPr lang="it-IT" sz="1700"/>
              <a:t>-ez</a:t>
            </a:r>
          </a:p>
          <a:p>
            <a:pPr marL="0" indent="0">
              <a:buNone/>
            </a:pPr>
            <a:r>
              <a:rPr lang="it-IT" sz="1700"/>
              <a:t>Ils </a:t>
            </a:r>
            <a:r>
              <a:rPr lang="it-IT" sz="1700">
                <a:solidFill>
                  <a:srgbClr val="E15109"/>
                </a:solidFill>
              </a:rPr>
              <a:t>pay</a:t>
            </a:r>
            <a:r>
              <a:rPr lang="it-IT" sz="1700"/>
              <a:t>-ent / </a:t>
            </a:r>
            <a:r>
              <a:rPr lang="it-IT" sz="1700">
                <a:solidFill>
                  <a:srgbClr val="E15109"/>
                </a:solidFill>
              </a:rPr>
              <a:t>pai</a:t>
            </a:r>
            <a:r>
              <a:rPr lang="it-IT" sz="1700"/>
              <a:t>-ent		Ils </a:t>
            </a:r>
            <a:r>
              <a:rPr lang="it-IT" sz="1700">
                <a:solidFill>
                  <a:srgbClr val="E15109"/>
                </a:solidFill>
              </a:rPr>
              <a:t>essui</a:t>
            </a:r>
            <a:r>
              <a:rPr lang="it-IT" sz="1700"/>
              <a:t>-ent		Ils </a:t>
            </a:r>
            <a:r>
              <a:rPr lang="it-IT" sz="1700">
                <a:solidFill>
                  <a:srgbClr val="E15109"/>
                </a:solidFill>
              </a:rPr>
              <a:t>emploi</a:t>
            </a:r>
            <a:r>
              <a:rPr lang="it-IT" sz="1700"/>
              <a:t>-ent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On peut dire et écrire </a:t>
            </a:r>
            <a:r>
              <a:rPr lang="it-IT" sz="1700" b="1"/>
              <a:t>paye</a:t>
            </a:r>
            <a:r>
              <a:rPr lang="it-IT" sz="1700"/>
              <a:t> [pèi] ou</a:t>
            </a:r>
            <a:r>
              <a:rPr lang="it-IT" sz="1700" b="1"/>
              <a:t> paie </a:t>
            </a:r>
            <a:r>
              <a:rPr lang="it-IT" sz="1700"/>
              <a:t>[pè] (l’alternance est acceptée), mais seulement </a:t>
            </a:r>
            <a:r>
              <a:rPr lang="it-IT" sz="1700" b="1"/>
              <a:t>essuie</a:t>
            </a:r>
            <a:r>
              <a:rPr lang="it-IT" sz="1700"/>
              <a:t> et </a:t>
            </a:r>
            <a:r>
              <a:rPr lang="it-IT" sz="1700" b="1"/>
              <a:t>emploie</a:t>
            </a:r>
            <a:r>
              <a:rPr lang="it-IT" sz="170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DDD1BDA-0896-417D-960E-6E4174062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546" y="265176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4107AF-E159-4A0C-BC92-1BB91050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515567-D367-4AD4-8D06-FC83F7E5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/>
              <a:t>Conjuguez ces verbes au présent 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Tu t’(ennuyer) _________ au boulot ?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Mes parents (nettoyer) ____________ les sièges de la voiture.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Le directeur (balayer) _____________ les objections.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Ils (essayer) ____________ de réduire leurs coûts.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Vous (tutoyer) __________ vos amis.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/>
              <a:t>Le responsable des ressources humaines (appuyer)   ______ cette candidature.</a:t>
            </a:r>
          </a:p>
          <a:p>
            <a:pPr marL="0" indent="0">
              <a:buNone/>
            </a:pPr>
            <a:endParaRPr lang="fr-FR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35B72E-3A4E-45DA-A96E-4A4E8EF29280}"/>
              </a:ext>
            </a:extLst>
          </p:cNvPr>
          <p:cNvSpPr txBox="1"/>
          <p:nvPr/>
        </p:nvSpPr>
        <p:spPr>
          <a:xfrm>
            <a:off x="3311371" y="2272684"/>
            <a:ext cx="119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ennuies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52A21E-9D76-43DB-8C86-41C5BDA2B5C9}"/>
              </a:ext>
            </a:extLst>
          </p:cNvPr>
          <p:cNvSpPr txBox="1"/>
          <p:nvPr/>
        </p:nvSpPr>
        <p:spPr>
          <a:xfrm>
            <a:off x="4509856" y="2716594"/>
            <a:ext cx="1944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nettoient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C10B9F-0CC0-4CA3-9B7A-D9586C81E9D9}"/>
              </a:ext>
            </a:extLst>
          </p:cNvPr>
          <p:cNvSpPr txBox="1"/>
          <p:nvPr/>
        </p:nvSpPr>
        <p:spPr>
          <a:xfrm>
            <a:off x="4509856" y="3196014"/>
            <a:ext cx="116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balaie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647B66-F149-4CFC-A50A-AECB02652E27}"/>
              </a:ext>
            </a:extLst>
          </p:cNvPr>
          <p:cNvSpPr txBox="1"/>
          <p:nvPr/>
        </p:nvSpPr>
        <p:spPr>
          <a:xfrm>
            <a:off x="3293616" y="3639924"/>
            <a:ext cx="1571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essaient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6EB0665-EFFF-46E5-9EBA-8A22772316A4}"/>
              </a:ext>
            </a:extLst>
          </p:cNvPr>
          <p:cNvSpPr txBox="1"/>
          <p:nvPr/>
        </p:nvSpPr>
        <p:spPr>
          <a:xfrm>
            <a:off x="3400148" y="4119344"/>
            <a:ext cx="156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tutoyez</a:t>
            </a:r>
            <a:endParaRPr lang="fr-FR" sz="2400">
              <a:solidFill>
                <a:srgbClr val="E15109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6CA1AC9-15BD-4086-BF78-87F7CCCA6DB5}"/>
              </a:ext>
            </a:extLst>
          </p:cNvPr>
          <p:cNvSpPr txBox="1"/>
          <p:nvPr/>
        </p:nvSpPr>
        <p:spPr>
          <a:xfrm>
            <a:off x="7862656" y="4563385"/>
            <a:ext cx="123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E15109"/>
                </a:solidFill>
              </a:rPr>
              <a:t>appuie</a:t>
            </a:r>
            <a:endParaRPr lang="fr-FR" sz="2400">
              <a:solidFill>
                <a:srgbClr val="E151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it-IT" sz="3200"/>
              <a:t>Le verbe ALLER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it-IT" sz="1800"/>
              <a:t>Le verbe </a:t>
            </a:r>
            <a:r>
              <a:rPr lang="it-IT" sz="1800" b="1"/>
              <a:t>aller</a:t>
            </a:r>
            <a:r>
              <a:rPr lang="it-IT" sz="1800"/>
              <a:t> finit par </a:t>
            </a:r>
            <a:r>
              <a:rPr lang="it-IT" sz="1800" b="1"/>
              <a:t>–er</a:t>
            </a:r>
            <a:r>
              <a:rPr lang="it-IT" sz="1800"/>
              <a:t>, mais est souvent irrégulier.</a:t>
            </a:r>
          </a:p>
          <a:p>
            <a:pPr marL="0" indent="0">
              <a:buNone/>
            </a:pPr>
            <a:endParaRPr lang="it-IT" sz="18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58254"/>
              </p:ext>
            </p:extLst>
          </p:nvPr>
        </p:nvGraphicFramePr>
        <p:xfrm>
          <a:off x="557784" y="3022269"/>
          <a:ext cx="11164825" cy="290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510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Présent 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Imparfait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Futur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Passé composé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929">
                <a:tc>
                  <a:txBody>
                    <a:bodyPr/>
                    <a:lstStyle/>
                    <a:p>
                      <a:r>
                        <a:rPr lang="it-IT" sz="2400"/>
                        <a:t>Je vais</a:t>
                      </a:r>
                    </a:p>
                    <a:p>
                      <a:r>
                        <a:rPr lang="it-IT" sz="2400"/>
                        <a:t>Tu vas</a:t>
                      </a:r>
                    </a:p>
                    <a:p>
                      <a:r>
                        <a:rPr lang="it-IT" sz="2400"/>
                        <a:t>Il va</a:t>
                      </a:r>
                    </a:p>
                    <a:p>
                      <a:r>
                        <a:rPr lang="it-IT" sz="2400"/>
                        <a:t>Nous 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ons</a:t>
                      </a:r>
                    </a:p>
                    <a:p>
                      <a:r>
                        <a:rPr lang="it-IT" sz="2400"/>
                        <a:t>Vous 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ez</a:t>
                      </a:r>
                    </a:p>
                    <a:p>
                      <a:r>
                        <a:rPr lang="it-IT" sz="2400"/>
                        <a:t>Ils vont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J’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ais</a:t>
                      </a:r>
                    </a:p>
                    <a:p>
                      <a:r>
                        <a:rPr lang="it-IT" sz="2400"/>
                        <a:t>Tu allais</a:t>
                      </a:r>
                    </a:p>
                    <a:p>
                      <a:r>
                        <a:rPr lang="it-IT" sz="2400"/>
                        <a:t>Il allait</a:t>
                      </a:r>
                    </a:p>
                    <a:p>
                      <a:r>
                        <a:rPr lang="it-IT" sz="2400"/>
                        <a:t>Nous allions</a:t>
                      </a:r>
                    </a:p>
                    <a:p>
                      <a:r>
                        <a:rPr lang="it-IT" sz="2400"/>
                        <a:t>Vous alliez</a:t>
                      </a:r>
                    </a:p>
                    <a:p>
                      <a:r>
                        <a:rPr lang="it-IT" sz="2400"/>
                        <a:t>Ils allaient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J’irai</a:t>
                      </a:r>
                    </a:p>
                    <a:p>
                      <a:r>
                        <a:rPr lang="it-IT" sz="2400"/>
                        <a:t>Tu iras</a:t>
                      </a:r>
                    </a:p>
                    <a:p>
                      <a:r>
                        <a:rPr lang="it-IT" sz="2400"/>
                        <a:t>Il ira</a:t>
                      </a:r>
                    </a:p>
                    <a:p>
                      <a:r>
                        <a:rPr lang="it-IT" sz="2400"/>
                        <a:t>Nous irons</a:t>
                      </a:r>
                    </a:p>
                    <a:p>
                      <a:r>
                        <a:rPr lang="it-IT" sz="2400"/>
                        <a:t>Vous irez</a:t>
                      </a:r>
                    </a:p>
                    <a:p>
                      <a:r>
                        <a:rPr lang="it-IT" sz="2400"/>
                        <a:t>Ils iront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Je suis </a:t>
                      </a:r>
                      <a:r>
                        <a:rPr lang="it-IT" sz="2400">
                          <a:solidFill>
                            <a:srgbClr val="E15109"/>
                          </a:solidFill>
                        </a:rPr>
                        <a:t>all</a:t>
                      </a:r>
                      <a:r>
                        <a:rPr lang="it-IT" sz="2400"/>
                        <a:t>é</a:t>
                      </a:r>
                    </a:p>
                    <a:p>
                      <a:r>
                        <a:rPr lang="it-IT" sz="2400"/>
                        <a:t>Tu es allé</a:t>
                      </a:r>
                    </a:p>
                    <a:p>
                      <a:r>
                        <a:rPr lang="it-IT" sz="2400"/>
                        <a:t>Il est allé</a:t>
                      </a:r>
                    </a:p>
                    <a:p>
                      <a:r>
                        <a:rPr lang="it-IT" sz="2400"/>
                        <a:t>Nous sommes allés</a:t>
                      </a:r>
                    </a:p>
                    <a:p>
                      <a:r>
                        <a:rPr lang="it-IT" sz="2400"/>
                        <a:t>Vous êtes allés</a:t>
                      </a:r>
                    </a:p>
                    <a:p>
                      <a:r>
                        <a:rPr lang="it-IT" sz="2400"/>
                        <a:t>Ils sont allés</a:t>
                      </a:r>
                    </a:p>
                  </a:txBody>
                  <a:tcPr marL="122161" marR="122161" marT="61081" marB="610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Verbes du premier groupe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it-IT" sz="2000"/>
              <a:t>On appelle les verbes qui finissent en </a:t>
            </a:r>
            <a:r>
              <a:rPr lang="it-IT" sz="2000" b="1"/>
              <a:t>–er </a:t>
            </a:r>
            <a:r>
              <a:rPr lang="it-IT" sz="2000"/>
              <a:t>à l’infinitif, verbes du </a:t>
            </a:r>
            <a:r>
              <a:rPr lang="it-IT" sz="2000">
                <a:solidFill>
                  <a:srgbClr val="E15109"/>
                </a:solidFill>
              </a:rPr>
              <a:t>premier groupe </a:t>
            </a:r>
            <a:r>
              <a:rPr lang="it-IT" sz="2000"/>
              <a:t>(sauf </a:t>
            </a:r>
            <a:r>
              <a:rPr lang="it-IT" sz="2000" b="1"/>
              <a:t>aller</a:t>
            </a:r>
            <a:r>
              <a:rPr lang="it-IT" sz="2000"/>
              <a:t> qui est irrégulier).</a:t>
            </a:r>
          </a:p>
          <a:p>
            <a:endParaRPr lang="it-IT" sz="2000"/>
          </a:p>
          <a:p>
            <a:r>
              <a:rPr lang="it-IT" sz="2000"/>
              <a:t>Ils représentent </a:t>
            </a:r>
            <a:r>
              <a:rPr lang="it-IT" sz="2000" b="1"/>
              <a:t>90% </a:t>
            </a:r>
            <a:r>
              <a:rPr lang="it-IT" sz="2000"/>
              <a:t>des verbes en français.</a:t>
            </a:r>
          </a:p>
          <a:p>
            <a:endParaRPr lang="it-IT" sz="2000"/>
          </a:p>
          <a:p>
            <a:r>
              <a:rPr lang="it-IT" sz="2000"/>
              <a:t>Ce sont tous des </a:t>
            </a:r>
            <a:r>
              <a:rPr lang="it-IT" sz="2000">
                <a:solidFill>
                  <a:srgbClr val="E15109"/>
                </a:solidFill>
              </a:rPr>
              <a:t>verbes réguliers</a:t>
            </a:r>
            <a:r>
              <a:rPr lang="it-IT" sz="2000"/>
              <a:t>, mais avec, parfois, des variations orthographiques.</a:t>
            </a:r>
          </a:p>
        </p:txBody>
      </p:sp>
    </p:spTree>
    <p:extLst>
      <p:ext uri="{BB962C8B-B14F-4D97-AF65-F5344CB8AC3E}">
        <p14:creationId xmlns:p14="http://schemas.microsoft.com/office/powerpoint/2010/main" val="28908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Règles de conjugaison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it-IT" sz="2000"/>
              <a:t>Toute forme verbale est composée :</a:t>
            </a:r>
          </a:p>
          <a:p>
            <a:endParaRPr lang="it-IT" sz="200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/>
              <a:t>d’un </a:t>
            </a:r>
            <a:r>
              <a:rPr lang="it-IT" sz="2000" b="1">
                <a:solidFill>
                  <a:srgbClr val="E15109"/>
                </a:solidFill>
              </a:rPr>
              <a:t>radical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it-IT" sz="200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/>
              <a:t>d’une </a:t>
            </a:r>
            <a:r>
              <a:rPr lang="it-IT" sz="2000" b="1">
                <a:solidFill>
                  <a:srgbClr val="E15109"/>
                </a:solidFill>
              </a:rPr>
              <a:t>terminaison</a:t>
            </a:r>
          </a:p>
          <a:p>
            <a:endParaRPr lang="it-IT" sz="2000"/>
          </a:p>
          <a:p>
            <a:r>
              <a:rPr lang="it-IT" sz="2000"/>
              <a:t>Les verbes du premier groupe ont </a:t>
            </a:r>
            <a:r>
              <a:rPr lang="it-IT" sz="2000" b="1"/>
              <a:t>un seul </a:t>
            </a:r>
            <a:r>
              <a:rPr lang="it-IT" sz="2000"/>
              <a:t>radical pour tous les temps et tous les modes : c’est celui de l’</a:t>
            </a:r>
            <a:r>
              <a:rPr lang="it-IT" sz="2000">
                <a:solidFill>
                  <a:srgbClr val="FF0000"/>
                </a:solidFill>
              </a:rPr>
              <a:t>infinitif</a:t>
            </a:r>
            <a:r>
              <a:rPr lang="it-IT" sz="2000"/>
              <a:t> moins </a:t>
            </a:r>
            <a:r>
              <a:rPr lang="it-IT" sz="2000" b="1"/>
              <a:t>–er</a:t>
            </a:r>
            <a:r>
              <a:rPr lang="it-IT" sz="2000"/>
              <a:t>.</a:t>
            </a:r>
          </a:p>
          <a:p>
            <a:pPr marL="0" indent="0">
              <a:buNone/>
            </a:pPr>
            <a:r>
              <a:rPr lang="it-IT" sz="2000"/>
              <a:t>Exemple : Le radical du verbe </a:t>
            </a:r>
            <a:r>
              <a:rPr lang="it-IT" sz="2000" b="1"/>
              <a:t>parler</a:t>
            </a:r>
            <a:r>
              <a:rPr lang="it-IT" sz="2000"/>
              <a:t> est </a:t>
            </a:r>
            <a:r>
              <a:rPr lang="it-IT" sz="2000" b="1">
                <a:solidFill>
                  <a:srgbClr val="E15109"/>
                </a:solidFill>
              </a:rPr>
              <a:t>parl-</a:t>
            </a:r>
          </a:p>
        </p:txBody>
      </p:sp>
    </p:spTree>
    <p:extLst>
      <p:ext uri="{BB962C8B-B14F-4D97-AF65-F5344CB8AC3E}">
        <p14:creationId xmlns:p14="http://schemas.microsoft.com/office/powerpoint/2010/main" val="382405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it-IT" sz="2800"/>
              <a:t>Verbes du premier groupe (suite)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it-IT" sz="1700"/>
              <a:t>Terminaisons du </a:t>
            </a:r>
            <a:r>
              <a:rPr lang="it-IT" sz="1700" b="1"/>
              <a:t>présent</a:t>
            </a:r>
            <a:r>
              <a:rPr lang="it-IT" sz="1700"/>
              <a:t> </a:t>
            </a:r>
          </a:p>
          <a:p>
            <a:pPr marL="0" indent="0">
              <a:buNone/>
            </a:pPr>
            <a:endParaRPr lang="it-IT" sz="17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07852"/>
              </p:ext>
            </p:extLst>
          </p:nvPr>
        </p:nvGraphicFramePr>
        <p:xfrm>
          <a:off x="5601810" y="1780794"/>
          <a:ext cx="5264458" cy="276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624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38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Il/Elle/On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000">
                          <a:solidFill>
                            <a:sysClr val="windowText" lastClr="000000"/>
                          </a:solidFill>
                        </a:rPr>
                        <a:t>Ils/Elles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b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sz="2000" b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it-IT" sz="2000" b="0">
                          <a:solidFill>
                            <a:srgbClr val="E15109"/>
                          </a:solidFill>
                        </a:rPr>
                        <a:t>parl-</a:t>
                      </a:r>
                      <a:endParaRPr lang="it-IT" sz="2000">
                        <a:solidFill>
                          <a:srgbClr val="E15109"/>
                        </a:solidFill>
                      </a:endParaRP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ent</a:t>
                      </a:r>
                    </a:p>
                  </a:txBody>
                  <a:tcPr marL="162658" marR="162658" marT="81329" marB="81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6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3200"/>
              <a:t>Remarques</a:t>
            </a:r>
            <a:br>
              <a:rPr lang="it-IT" sz="3200"/>
            </a:br>
            <a:r>
              <a:rPr lang="it-IT" sz="3200"/>
              <a:t>sur les verbes en </a:t>
            </a:r>
            <a:r>
              <a:rPr lang="it-IT" sz="3200" b="1"/>
              <a:t>-er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it-IT" sz="2000"/>
              <a:t>Selon les règles de la prononciation, on a </a:t>
            </a:r>
            <a:r>
              <a:rPr lang="it-IT" sz="2000">
                <a:solidFill>
                  <a:srgbClr val="E15109"/>
                </a:solidFill>
              </a:rPr>
              <a:t>quatre personnes</a:t>
            </a:r>
            <a:r>
              <a:rPr lang="it-IT" sz="2000"/>
              <a:t> (</a:t>
            </a:r>
            <a:r>
              <a:rPr lang="it-IT" sz="2000" i="1"/>
              <a:t>je, tu, il, ils</a:t>
            </a:r>
            <a:r>
              <a:rPr lang="it-IT" sz="2000"/>
              <a:t>) </a:t>
            </a:r>
            <a:r>
              <a:rPr lang="it-IT" sz="2000">
                <a:solidFill>
                  <a:srgbClr val="E15109"/>
                </a:solidFill>
              </a:rPr>
              <a:t>du présent </a:t>
            </a:r>
            <a:r>
              <a:rPr lang="it-IT" sz="2000"/>
              <a:t>dont le verbe conjugué se prononce de la même manière.</a:t>
            </a:r>
          </a:p>
          <a:p>
            <a:endParaRPr lang="it-IT" sz="2000"/>
          </a:p>
          <a:p>
            <a:r>
              <a:rPr lang="it-IT" sz="2000"/>
              <a:t>Je parl</a:t>
            </a:r>
            <a:r>
              <a:rPr lang="it-IT" sz="2000" u="dottedHeavy" strike="sngStrike">
                <a:uFill>
                  <a:solidFill>
                    <a:srgbClr val="FF0000"/>
                  </a:solidFill>
                </a:uFill>
              </a:rPr>
              <a:t>e</a:t>
            </a:r>
          </a:p>
          <a:p>
            <a:r>
              <a:rPr lang="it-IT" sz="2000"/>
              <a:t>Tu parl</a:t>
            </a:r>
            <a:r>
              <a:rPr lang="it-IT" sz="2000" u="dotted" strike="sngStrike">
                <a:uFill>
                  <a:solidFill>
                    <a:srgbClr val="FF0000"/>
                  </a:solidFill>
                </a:uFill>
              </a:rPr>
              <a:t>es</a:t>
            </a:r>
            <a:r>
              <a:rPr lang="it-IT" sz="2000"/>
              <a:t>	</a:t>
            </a:r>
            <a:r>
              <a:rPr lang="it-IT" sz="2000" b="1">
                <a:solidFill>
                  <a:srgbClr val="E15109"/>
                </a:solidFill>
              </a:rPr>
              <a:t>[parl]</a:t>
            </a:r>
          </a:p>
          <a:p>
            <a:r>
              <a:rPr lang="it-IT" sz="2000"/>
              <a:t>Il parl</a:t>
            </a:r>
            <a:r>
              <a:rPr lang="it-IT" sz="2000" u="dottedHeavy" strike="sngStrike">
                <a:uFill>
                  <a:solidFill>
                    <a:srgbClr val="FF0000"/>
                  </a:solidFill>
                </a:uFill>
              </a:rPr>
              <a:t>e</a:t>
            </a:r>
          </a:p>
          <a:p>
            <a:r>
              <a:rPr lang="it-IT" sz="2000"/>
              <a:t>Ils parl</a:t>
            </a:r>
            <a:r>
              <a:rPr lang="it-IT" sz="2000" u="dottedHeavy" strike="sngStrike">
                <a:uFill>
                  <a:solidFill>
                    <a:srgbClr val="FF0000"/>
                  </a:solidFill>
                </a:uFill>
              </a:rPr>
              <a:t>ent</a:t>
            </a:r>
          </a:p>
        </p:txBody>
      </p:sp>
    </p:spTree>
    <p:extLst>
      <p:ext uri="{BB962C8B-B14F-4D97-AF65-F5344CB8AC3E}">
        <p14:creationId xmlns:p14="http://schemas.microsoft.com/office/powerpoint/2010/main" val="367560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Par exemple, le verbe </a:t>
            </a:r>
            <a:r>
              <a:rPr lang="it-IT" sz="2000" b="1"/>
              <a:t>étudier → </a:t>
            </a:r>
            <a:r>
              <a:rPr lang="it-IT" sz="2000"/>
              <a:t>Radical : </a:t>
            </a:r>
            <a:r>
              <a:rPr lang="it-IT" sz="2000" b="1">
                <a:solidFill>
                  <a:srgbClr val="E15109"/>
                </a:solidFill>
              </a:rPr>
              <a:t>étudi-</a:t>
            </a:r>
          </a:p>
          <a:p>
            <a:r>
              <a:rPr lang="it-IT" sz="2000"/>
              <a:t>J’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</a:t>
            </a:r>
          </a:p>
          <a:p>
            <a:r>
              <a:rPr lang="it-IT" sz="2000"/>
              <a:t>Tu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-es</a:t>
            </a:r>
            <a:r>
              <a:rPr lang="it-IT" sz="2000"/>
              <a:t>		</a:t>
            </a:r>
          </a:p>
          <a:p>
            <a:r>
              <a:rPr lang="it-IT" sz="2000"/>
              <a:t>Il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</a:t>
            </a:r>
          </a:p>
          <a:p>
            <a:r>
              <a:rPr lang="it-IT" sz="2000"/>
              <a:t>Ils 	</a:t>
            </a:r>
            <a:r>
              <a:rPr lang="it-IT" sz="2000">
                <a:solidFill>
                  <a:srgbClr val="E15109"/>
                </a:solidFill>
              </a:rPr>
              <a:t>étudi</a:t>
            </a:r>
            <a:r>
              <a:rPr lang="it-IT" sz="2000"/>
              <a:t>	</a:t>
            </a:r>
            <a:r>
              <a:rPr lang="it-IT" sz="2000" b="1"/>
              <a:t>-ent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1600" b="1"/>
              <a:t>Nota bene </a:t>
            </a:r>
            <a:r>
              <a:rPr lang="it-IT" sz="1600"/>
              <a:t>: les quatre formes se prononcent de la même manière. L’accent tonique tombe sur le </a:t>
            </a:r>
            <a:r>
              <a:rPr lang="it-IT" sz="1600" b="1"/>
              <a:t>–i</a:t>
            </a:r>
            <a:r>
              <a:rPr lang="it-IT" sz="1600"/>
              <a:t>, qui doit s’entendre distinctement.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8ED6E7-1740-4390-9FA8-792A90990F0C}"/>
              </a:ext>
            </a:extLst>
          </p:cNvPr>
          <p:cNvSpPr txBox="1"/>
          <p:nvPr/>
        </p:nvSpPr>
        <p:spPr>
          <a:xfrm>
            <a:off x="10209512" y="297067"/>
            <a:ext cx="1393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/>
              <a:t>Verbes en -er</a:t>
            </a:r>
            <a:endParaRPr lang="fr-FR" sz="1600" b="1"/>
          </a:p>
        </p:txBody>
      </p:sp>
    </p:spTree>
    <p:extLst>
      <p:ext uri="{BB962C8B-B14F-4D97-AF65-F5344CB8AC3E}">
        <p14:creationId xmlns:p14="http://schemas.microsoft.com/office/powerpoint/2010/main" val="251030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Exemple : </a:t>
            </a:r>
            <a:r>
              <a:rPr lang="it-IT" sz="2000" b="1"/>
              <a:t>bouger (variation g → ge)</a:t>
            </a:r>
          </a:p>
          <a:p>
            <a:pPr marL="0" indent="0">
              <a:buNone/>
            </a:pPr>
            <a:endParaRPr lang="it-IT" sz="2000" b="1"/>
          </a:p>
          <a:p>
            <a:r>
              <a:rPr lang="it-IT" sz="2000"/>
              <a:t>Je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</a:t>
            </a:r>
          </a:p>
          <a:p>
            <a:r>
              <a:rPr lang="it-IT" sz="2000"/>
              <a:t>Tu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es</a:t>
            </a:r>
          </a:p>
          <a:p>
            <a:r>
              <a:rPr lang="it-IT" sz="2000"/>
              <a:t>Il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</a:t>
            </a:r>
          </a:p>
          <a:p>
            <a:r>
              <a:rPr lang="it-IT" sz="2000"/>
              <a:t>Nous 	              *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ons → </a:t>
            </a:r>
            <a:r>
              <a:rPr lang="it-IT" sz="2000">
                <a:solidFill>
                  <a:srgbClr val="E15109"/>
                </a:solidFill>
              </a:rPr>
              <a:t>boug-e-</a:t>
            </a:r>
            <a:r>
              <a:rPr lang="it-IT" sz="2000"/>
              <a:t>ons</a:t>
            </a:r>
          </a:p>
          <a:p>
            <a:r>
              <a:rPr lang="it-IT" sz="2000"/>
              <a:t>Vous 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ez</a:t>
            </a:r>
          </a:p>
          <a:p>
            <a:r>
              <a:rPr lang="it-IT" sz="2000"/>
              <a:t>Ils 		</a:t>
            </a:r>
            <a:r>
              <a:rPr lang="it-IT" sz="2000">
                <a:solidFill>
                  <a:srgbClr val="E15109"/>
                </a:solidFill>
              </a:rPr>
              <a:t>boug-</a:t>
            </a:r>
            <a:r>
              <a:rPr lang="it-IT" sz="2000"/>
              <a:t>	ent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F9233B0-4899-4BE3-AC8F-3FD652F7CDC9}"/>
              </a:ext>
            </a:extLst>
          </p:cNvPr>
          <p:cNvSpPr txBox="1"/>
          <p:nvPr/>
        </p:nvSpPr>
        <p:spPr>
          <a:xfrm>
            <a:off x="10407970" y="297067"/>
            <a:ext cx="13427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Verbes en -er</a:t>
            </a:r>
            <a:endParaRPr kumimoji="0" lang="fr-FR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66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/>
              <a:t>Quand le radical finit par un </a:t>
            </a:r>
            <a:r>
              <a:rPr lang="it-IT" sz="4000" b="1">
                <a:solidFill>
                  <a:srgbClr val="E15109"/>
                </a:solidFill>
              </a:rPr>
              <a:t>-c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Exemple : </a:t>
            </a:r>
            <a:r>
              <a:rPr lang="it-IT" sz="2000" b="1"/>
              <a:t>lancer (variation c → ç)</a:t>
            </a:r>
          </a:p>
          <a:p>
            <a:pPr marL="0" indent="0">
              <a:buNone/>
            </a:pPr>
            <a:endParaRPr lang="it-IT" sz="2000" b="1"/>
          </a:p>
          <a:p>
            <a:r>
              <a:rPr lang="it-IT" sz="2000"/>
              <a:t>Je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</a:t>
            </a:r>
          </a:p>
          <a:p>
            <a:r>
              <a:rPr lang="it-IT" sz="2000"/>
              <a:t>Tu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es</a:t>
            </a:r>
          </a:p>
          <a:p>
            <a:r>
              <a:rPr lang="it-IT" sz="2000"/>
              <a:t>Il 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</a:t>
            </a:r>
          </a:p>
          <a:p>
            <a:r>
              <a:rPr lang="it-IT" sz="2000"/>
              <a:t>Nous	              *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ons   →  </a:t>
            </a:r>
            <a:r>
              <a:rPr lang="it-IT" sz="2000">
                <a:solidFill>
                  <a:srgbClr val="E15109"/>
                </a:solidFill>
              </a:rPr>
              <a:t>lanç</a:t>
            </a:r>
            <a:r>
              <a:rPr lang="it-IT" sz="2000"/>
              <a:t>ons</a:t>
            </a:r>
          </a:p>
          <a:p>
            <a:r>
              <a:rPr lang="it-IT" sz="2000"/>
              <a:t>Vous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ez</a:t>
            </a:r>
          </a:p>
          <a:p>
            <a:r>
              <a:rPr lang="it-IT" sz="2000"/>
              <a:t>Ils 		</a:t>
            </a:r>
            <a:r>
              <a:rPr lang="it-IT" sz="2000">
                <a:solidFill>
                  <a:srgbClr val="E15109"/>
                </a:solidFill>
              </a:rPr>
              <a:t>lanc-</a:t>
            </a:r>
            <a:r>
              <a:rPr lang="it-IT" sz="2000"/>
              <a:t> ent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C1EAD23-ADBC-427A-A4F1-88019A7EB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686" y="328951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9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3600"/>
              <a:t>Quand le radical finit par </a:t>
            </a:r>
            <a:r>
              <a:rPr lang="it-IT" sz="3600" b="1">
                <a:solidFill>
                  <a:srgbClr val="E15109"/>
                </a:solidFill>
              </a:rPr>
              <a:t>-et </a:t>
            </a:r>
            <a:r>
              <a:rPr lang="it-IT" sz="3600"/>
              <a:t>ou </a:t>
            </a:r>
            <a:r>
              <a:rPr lang="it-IT" sz="3600" b="1">
                <a:solidFill>
                  <a:srgbClr val="E15109"/>
                </a:solidFill>
              </a:rPr>
              <a:t>-el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5794" y="1052052"/>
            <a:ext cx="7020231" cy="4817806"/>
          </a:xfrm>
        </p:spPr>
        <p:txBody>
          <a:bodyPr anchor="ctr">
            <a:normAutofit/>
          </a:bodyPr>
          <a:lstStyle/>
          <a:p>
            <a:r>
              <a:rPr lang="it-IT" sz="1800"/>
              <a:t>Redoublement de la dernière lettre du radical : </a:t>
            </a:r>
            <a:r>
              <a:rPr lang="it-IT" sz="1800" b="1"/>
              <a:t>t / l → tt / ll</a:t>
            </a:r>
          </a:p>
          <a:p>
            <a:r>
              <a:rPr lang="it-IT" sz="1800"/>
              <a:t>Exemples : </a:t>
            </a:r>
            <a:r>
              <a:rPr lang="it-IT" sz="1800" b="1"/>
              <a:t>appeler		jeter</a:t>
            </a:r>
          </a:p>
          <a:p>
            <a:pPr marL="0" indent="0">
              <a:buNone/>
            </a:pPr>
            <a:r>
              <a:rPr lang="it-IT" sz="1800"/>
              <a:t>J’	*appel- e  → appelle	Je	*jet- e → 	jette</a:t>
            </a:r>
          </a:p>
          <a:p>
            <a:pPr marL="0" indent="0">
              <a:buNone/>
            </a:pPr>
            <a:r>
              <a:rPr lang="it-IT" sz="1800"/>
              <a:t>Tu	*appel- es → appelles	tu	*jet- e  → jettes</a:t>
            </a:r>
          </a:p>
          <a:p>
            <a:pPr marL="0" indent="0">
              <a:buNone/>
            </a:pPr>
            <a:r>
              <a:rPr lang="it-IT" sz="1800"/>
              <a:t>Il 	*appel- e   → appelle	il	*jet- e  → jette</a:t>
            </a:r>
          </a:p>
          <a:p>
            <a:pPr marL="0" indent="0">
              <a:buNone/>
            </a:pPr>
            <a:r>
              <a:rPr lang="it-IT" sz="1800"/>
              <a:t>Nous 	appel- ons		nous	jet- ons</a:t>
            </a:r>
          </a:p>
          <a:p>
            <a:pPr marL="0" indent="0">
              <a:buNone/>
            </a:pPr>
            <a:r>
              <a:rPr lang="it-IT" sz="1800"/>
              <a:t>Vous	appel- ez			vous	jet- ez</a:t>
            </a:r>
          </a:p>
          <a:p>
            <a:pPr marL="0" indent="0">
              <a:buNone/>
            </a:pPr>
            <a:r>
              <a:rPr lang="it-IT" sz="1800"/>
              <a:t>Ils	*appel- ent → appellent	Ils	*jet- ent → jettent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654547E-3204-478E-9BD8-6178718E5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518" y="312648"/>
            <a:ext cx="135952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67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897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Les verbes en -er</vt:lpstr>
      <vt:lpstr>Verbes du premier groupe</vt:lpstr>
      <vt:lpstr>Règles de conjugaison</vt:lpstr>
      <vt:lpstr>Verbes du premier groupe (suite)</vt:lpstr>
      <vt:lpstr>Remarques sur les verbes en -er</vt:lpstr>
      <vt:lpstr>Quand le radical finit par un -i</vt:lpstr>
      <vt:lpstr>Quand le radical finit par un -g</vt:lpstr>
      <vt:lpstr>Quand le radical finit par un -c</vt:lpstr>
      <vt:lpstr>Quand le radical finit par -et ou -el</vt:lpstr>
      <vt:lpstr>Quand la dernière voyelle du radical  est un -e muet ou un -é</vt:lpstr>
      <vt:lpstr>Quand le radical finit par un -y</vt:lpstr>
      <vt:lpstr>Exercice</vt:lpstr>
      <vt:lpstr>Le verbe ALLER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en -er</dc:title>
  <dc:creator>laura.kreyder</dc:creator>
  <cp:lastModifiedBy>laura.kreyder@unimib.it</cp:lastModifiedBy>
  <cp:revision>24</cp:revision>
  <dcterms:created xsi:type="dcterms:W3CDTF">2020-10-13T17:12:58Z</dcterms:created>
  <dcterms:modified xsi:type="dcterms:W3CDTF">2021-10-20T16:30:45Z</dcterms:modified>
</cp:coreProperties>
</file>