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18738-1495-4035-82BA-F46F957EE31C}" type="datetimeFigureOut">
              <a:rPr lang="it-IT" smtClean="0"/>
              <a:t>20/10/2021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FDFE4-A61A-4354-8663-1A9753CA7CC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252341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18738-1495-4035-82BA-F46F957EE31C}" type="datetimeFigureOut">
              <a:rPr lang="it-IT" smtClean="0"/>
              <a:t>20/10/2021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FDFE4-A61A-4354-8663-1A9753CA7CC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307927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18738-1495-4035-82BA-F46F957EE31C}" type="datetimeFigureOut">
              <a:rPr lang="it-IT" smtClean="0"/>
              <a:t>20/10/2021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FDFE4-A61A-4354-8663-1A9753CA7CC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188215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18738-1495-4035-82BA-F46F957EE31C}" type="datetimeFigureOut">
              <a:rPr lang="it-IT" smtClean="0"/>
              <a:t>20/10/2021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FDFE4-A61A-4354-8663-1A9753CA7CC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351129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18738-1495-4035-82BA-F46F957EE31C}" type="datetimeFigureOut">
              <a:rPr lang="it-IT" smtClean="0"/>
              <a:t>20/10/2021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FDFE4-A61A-4354-8663-1A9753CA7CC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617124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18738-1495-4035-82BA-F46F957EE31C}" type="datetimeFigureOut">
              <a:rPr lang="it-IT" smtClean="0"/>
              <a:t>20/10/2021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FDFE4-A61A-4354-8663-1A9753CA7CC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80744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18738-1495-4035-82BA-F46F957EE31C}" type="datetimeFigureOut">
              <a:rPr lang="it-IT" smtClean="0"/>
              <a:t>20/10/2021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FDFE4-A61A-4354-8663-1A9753CA7CC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840942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18738-1495-4035-82BA-F46F957EE31C}" type="datetimeFigureOut">
              <a:rPr lang="it-IT" smtClean="0"/>
              <a:t>20/10/2021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FDFE4-A61A-4354-8663-1A9753CA7CC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97655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18738-1495-4035-82BA-F46F957EE31C}" type="datetimeFigureOut">
              <a:rPr lang="it-IT" smtClean="0"/>
              <a:t>20/10/2021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FDFE4-A61A-4354-8663-1A9753CA7CC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9484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18738-1495-4035-82BA-F46F957EE31C}" type="datetimeFigureOut">
              <a:rPr lang="it-IT" smtClean="0"/>
              <a:t>20/10/2021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FDFE4-A61A-4354-8663-1A9753CA7CC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279850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18738-1495-4035-82BA-F46F957EE31C}" type="datetimeFigureOut">
              <a:rPr lang="it-IT" smtClean="0"/>
              <a:t>20/10/2021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FDFE4-A61A-4354-8663-1A9753CA7CC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130099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118738-1495-4035-82BA-F46F957EE31C}" type="datetimeFigureOut">
              <a:rPr lang="it-IT" smtClean="0"/>
              <a:t>20/10/2021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DFDFE4-A61A-4354-8663-1A9753CA7CC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70230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Immagine 6" descr="Palle in equilibrio">
            <a:extLst>
              <a:ext uri="{FF2B5EF4-FFF2-40B4-BE49-F238E27FC236}">
                <a16:creationId xmlns:a16="http://schemas.microsoft.com/office/drawing/2014/main" id="{9A0450C5-6C06-4F05-B322-BE4FA971CBD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1" r="24160" b="8160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anchor="b">
            <a:normAutofit/>
          </a:bodyPr>
          <a:lstStyle/>
          <a:p>
            <a:pPr algn="l"/>
            <a:r>
              <a:rPr lang="it-IT" sz="4800"/>
              <a:t>Les revenus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66482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32">
            <a:extLst>
              <a:ext uri="{FF2B5EF4-FFF2-40B4-BE49-F238E27FC236}">
                <a16:creationId xmlns:a16="http://schemas.microsoft.com/office/drawing/2014/main" id="{A8908DB7-C3A6-4FCB-9820-CEE02B398C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sketch line">
            <a:extLst>
              <a:ext uri="{FF2B5EF4-FFF2-40B4-BE49-F238E27FC236}">
                <a16:creationId xmlns:a16="http://schemas.microsoft.com/office/drawing/2014/main" id="{535742DD-1B16-4E9D-B715-0D74B4574A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267200" y="630936"/>
            <a:ext cx="18288" cy="5590381"/>
          </a:xfrm>
          <a:custGeom>
            <a:avLst/>
            <a:gdLst>
              <a:gd name="connsiteX0" fmla="*/ 0 w 18288"/>
              <a:gd name="connsiteY0" fmla="*/ 0 h 5590381"/>
              <a:gd name="connsiteX1" fmla="*/ 18288 w 18288"/>
              <a:gd name="connsiteY1" fmla="*/ 0 h 5590381"/>
              <a:gd name="connsiteX2" fmla="*/ 18288 w 18288"/>
              <a:gd name="connsiteY2" fmla="*/ 754701 h 5590381"/>
              <a:gd name="connsiteX3" fmla="*/ 18288 w 18288"/>
              <a:gd name="connsiteY3" fmla="*/ 1565307 h 5590381"/>
              <a:gd name="connsiteX4" fmla="*/ 18288 w 18288"/>
              <a:gd name="connsiteY4" fmla="*/ 2152297 h 5590381"/>
              <a:gd name="connsiteX5" fmla="*/ 18288 w 18288"/>
              <a:gd name="connsiteY5" fmla="*/ 2906998 h 5590381"/>
              <a:gd name="connsiteX6" fmla="*/ 18288 w 18288"/>
              <a:gd name="connsiteY6" fmla="*/ 3549892 h 5590381"/>
              <a:gd name="connsiteX7" fmla="*/ 18288 w 18288"/>
              <a:gd name="connsiteY7" fmla="*/ 4080978 h 5590381"/>
              <a:gd name="connsiteX8" fmla="*/ 18288 w 18288"/>
              <a:gd name="connsiteY8" fmla="*/ 4835680 h 5590381"/>
              <a:gd name="connsiteX9" fmla="*/ 18288 w 18288"/>
              <a:gd name="connsiteY9" fmla="*/ 5590381 h 5590381"/>
              <a:gd name="connsiteX10" fmla="*/ 0 w 18288"/>
              <a:gd name="connsiteY10" fmla="*/ 5590381 h 5590381"/>
              <a:gd name="connsiteX11" fmla="*/ 0 w 18288"/>
              <a:gd name="connsiteY11" fmla="*/ 4835680 h 5590381"/>
              <a:gd name="connsiteX12" fmla="*/ 0 w 18288"/>
              <a:gd name="connsiteY12" fmla="*/ 4304593 h 5590381"/>
              <a:gd name="connsiteX13" fmla="*/ 0 w 18288"/>
              <a:gd name="connsiteY13" fmla="*/ 3773507 h 5590381"/>
              <a:gd name="connsiteX14" fmla="*/ 0 w 18288"/>
              <a:gd name="connsiteY14" fmla="*/ 3186517 h 5590381"/>
              <a:gd name="connsiteX15" fmla="*/ 0 w 18288"/>
              <a:gd name="connsiteY15" fmla="*/ 2487720 h 5590381"/>
              <a:gd name="connsiteX16" fmla="*/ 0 w 18288"/>
              <a:gd name="connsiteY16" fmla="*/ 1956633 h 5590381"/>
              <a:gd name="connsiteX17" fmla="*/ 0 w 18288"/>
              <a:gd name="connsiteY17" fmla="*/ 1425547 h 5590381"/>
              <a:gd name="connsiteX18" fmla="*/ 0 w 18288"/>
              <a:gd name="connsiteY18" fmla="*/ 614942 h 5590381"/>
              <a:gd name="connsiteX19" fmla="*/ 0 w 18288"/>
              <a:gd name="connsiteY19" fmla="*/ 0 h 559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8288" h="5590381" fill="none" extrusionOk="0">
                <a:moveTo>
                  <a:pt x="0" y="0"/>
                </a:moveTo>
                <a:cubicBezTo>
                  <a:pt x="7726" y="-435"/>
                  <a:pt x="14198" y="437"/>
                  <a:pt x="18288" y="0"/>
                </a:cubicBezTo>
                <a:cubicBezTo>
                  <a:pt x="-5226" y="225076"/>
                  <a:pt x="46275" y="562283"/>
                  <a:pt x="18288" y="754701"/>
                </a:cubicBezTo>
                <a:cubicBezTo>
                  <a:pt x="-9699" y="947119"/>
                  <a:pt x="30081" y="1239251"/>
                  <a:pt x="18288" y="1565307"/>
                </a:cubicBezTo>
                <a:cubicBezTo>
                  <a:pt x="6495" y="1891363"/>
                  <a:pt x="7160" y="1999140"/>
                  <a:pt x="18288" y="2152297"/>
                </a:cubicBezTo>
                <a:cubicBezTo>
                  <a:pt x="29417" y="2305454"/>
                  <a:pt x="28705" y="2598333"/>
                  <a:pt x="18288" y="2906998"/>
                </a:cubicBezTo>
                <a:cubicBezTo>
                  <a:pt x="7871" y="3215663"/>
                  <a:pt x="35263" y="3327412"/>
                  <a:pt x="18288" y="3549892"/>
                </a:cubicBezTo>
                <a:cubicBezTo>
                  <a:pt x="1313" y="3772372"/>
                  <a:pt x="38561" y="3843836"/>
                  <a:pt x="18288" y="4080978"/>
                </a:cubicBezTo>
                <a:cubicBezTo>
                  <a:pt x="-1985" y="4318120"/>
                  <a:pt x="-3806" y="4511166"/>
                  <a:pt x="18288" y="4835680"/>
                </a:cubicBezTo>
                <a:cubicBezTo>
                  <a:pt x="40382" y="5160194"/>
                  <a:pt x="-13070" y="5401748"/>
                  <a:pt x="18288" y="5590381"/>
                </a:cubicBezTo>
                <a:cubicBezTo>
                  <a:pt x="12010" y="5589863"/>
                  <a:pt x="6799" y="5589982"/>
                  <a:pt x="0" y="5590381"/>
                </a:cubicBezTo>
                <a:cubicBezTo>
                  <a:pt x="-6480" y="5250523"/>
                  <a:pt x="-32148" y="5052531"/>
                  <a:pt x="0" y="4835680"/>
                </a:cubicBezTo>
                <a:cubicBezTo>
                  <a:pt x="32148" y="4618829"/>
                  <a:pt x="5352" y="4496374"/>
                  <a:pt x="0" y="4304593"/>
                </a:cubicBezTo>
                <a:cubicBezTo>
                  <a:pt x="-5352" y="4112812"/>
                  <a:pt x="9645" y="3919423"/>
                  <a:pt x="0" y="3773507"/>
                </a:cubicBezTo>
                <a:cubicBezTo>
                  <a:pt x="-9645" y="3627591"/>
                  <a:pt x="-10654" y="3330687"/>
                  <a:pt x="0" y="3186517"/>
                </a:cubicBezTo>
                <a:cubicBezTo>
                  <a:pt x="10654" y="3042347"/>
                  <a:pt x="18181" y="2635923"/>
                  <a:pt x="0" y="2487720"/>
                </a:cubicBezTo>
                <a:cubicBezTo>
                  <a:pt x="-18181" y="2339517"/>
                  <a:pt x="-7947" y="2113537"/>
                  <a:pt x="0" y="1956633"/>
                </a:cubicBezTo>
                <a:cubicBezTo>
                  <a:pt x="7947" y="1799729"/>
                  <a:pt x="-15145" y="1657735"/>
                  <a:pt x="0" y="1425547"/>
                </a:cubicBezTo>
                <a:cubicBezTo>
                  <a:pt x="15145" y="1193359"/>
                  <a:pt x="-23832" y="948054"/>
                  <a:pt x="0" y="614942"/>
                </a:cubicBezTo>
                <a:cubicBezTo>
                  <a:pt x="23832" y="281831"/>
                  <a:pt x="2816" y="129878"/>
                  <a:pt x="0" y="0"/>
                </a:cubicBezTo>
                <a:close/>
              </a:path>
              <a:path w="18288" h="5590381" stroke="0" extrusionOk="0">
                <a:moveTo>
                  <a:pt x="0" y="0"/>
                </a:moveTo>
                <a:cubicBezTo>
                  <a:pt x="5871" y="848"/>
                  <a:pt x="11713" y="-200"/>
                  <a:pt x="18288" y="0"/>
                </a:cubicBezTo>
                <a:cubicBezTo>
                  <a:pt x="41141" y="165299"/>
                  <a:pt x="3613" y="427555"/>
                  <a:pt x="18288" y="698798"/>
                </a:cubicBezTo>
                <a:cubicBezTo>
                  <a:pt x="32963" y="970041"/>
                  <a:pt x="19680" y="1226199"/>
                  <a:pt x="18288" y="1397595"/>
                </a:cubicBezTo>
                <a:cubicBezTo>
                  <a:pt x="16896" y="1568991"/>
                  <a:pt x="38798" y="1794517"/>
                  <a:pt x="18288" y="2152297"/>
                </a:cubicBezTo>
                <a:cubicBezTo>
                  <a:pt x="-2222" y="2510077"/>
                  <a:pt x="40846" y="2594424"/>
                  <a:pt x="18288" y="2739287"/>
                </a:cubicBezTo>
                <a:cubicBezTo>
                  <a:pt x="-4270" y="2884150"/>
                  <a:pt x="27117" y="3129706"/>
                  <a:pt x="18288" y="3493988"/>
                </a:cubicBezTo>
                <a:cubicBezTo>
                  <a:pt x="9459" y="3858270"/>
                  <a:pt x="54201" y="4041447"/>
                  <a:pt x="18288" y="4304593"/>
                </a:cubicBezTo>
                <a:cubicBezTo>
                  <a:pt x="-17625" y="4567740"/>
                  <a:pt x="49627" y="5149125"/>
                  <a:pt x="18288" y="5590381"/>
                </a:cubicBezTo>
                <a:cubicBezTo>
                  <a:pt x="10860" y="5590744"/>
                  <a:pt x="7568" y="5590157"/>
                  <a:pt x="0" y="5590381"/>
                </a:cubicBezTo>
                <a:cubicBezTo>
                  <a:pt x="36767" y="5266821"/>
                  <a:pt x="-16223" y="5116146"/>
                  <a:pt x="0" y="4835680"/>
                </a:cubicBezTo>
                <a:cubicBezTo>
                  <a:pt x="16223" y="4555214"/>
                  <a:pt x="-16316" y="4356490"/>
                  <a:pt x="0" y="4136882"/>
                </a:cubicBezTo>
                <a:cubicBezTo>
                  <a:pt x="16316" y="3917274"/>
                  <a:pt x="8005" y="3773465"/>
                  <a:pt x="0" y="3549892"/>
                </a:cubicBezTo>
                <a:cubicBezTo>
                  <a:pt x="-8005" y="3326319"/>
                  <a:pt x="27623" y="3052456"/>
                  <a:pt x="0" y="2851094"/>
                </a:cubicBezTo>
                <a:cubicBezTo>
                  <a:pt x="-27623" y="2649732"/>
                  <a:pt x="5614" y="2455815"/>
                  <a:pt x="0" y="2264104"/>
                </a:cubicBezTo>
                <a:cubicBezTo>
                  <a:pt x="-5614" y="2072393"/>
                  <a:pt x="22598" y="1990723"/>
                  <a:pt x="0" y="1733018"/>
                </a:cubicBezTo>
                <a:cubicBezTo>
                  <a:pt x="-22598" y="1475313"/>
                  <a:pt x="-6965" y="1369123"/>
                  <a:pt x="0" y="1090124"/>
                </a:cubicBezTo>
                <a:cubicBezTo>
                  <a:pt x="6965" y="811125"/>
                  <a:pt x="-19273" y="50704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311409761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86156" y="86712"/>
            <a:ext cx="5158872" cy="6550949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352425" y="762000"/>
            <a:ext cx="3545967" cy="545931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/>
              <a:t>Varier -&gt; </a:t>
            </a:r>
            <a:r>
              <a:rPr lang="en-US"/>
              <a:t>verbe du 1° groupe dont le radical finit par un </a:t>
            </a:r>
            <a:r>
              <a:rPr lang="en-US" b="1"/>
              <a:t>–i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b="1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/>
              <a:t>Selon : </a:t>
            </a:r>
            <a:r>
              <a:rPr lang="en-US"/>
              <a:t>a seconda</a:t>
            </a:r>
            <a:endParaRPr lang="en-US" b="1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b="1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/>
              <a:t>Département</a:t>
            </a:r>
            <a:r>
              <a:rPr lang="en-US"/>
              <a:t> : division territoriale, collective, électorale de l’État, créé en 1789.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/>
              <a:t>Ménage</a:t>
            </a:r>
            <a:r>
              <a:rPr lang="en-US"/>
              <a:t> = famille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/>
              <a:t>Revenu</a:t>
            </a:r>
            <a:r>
              <a:rPr lang="en-US"/>
              <a:t> : reddito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/>
              <a:t>%</a:t>
            </a:r>
            <a:r>
              <a:rPr lang="en-US"/>
              <a:t> = pour cent / pourcentage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fr-FR">
                <a:solidFill>
                  <a:srgbClr val="525457"/>
                </a:solidFill>
              </a:rPr>
              <a:t>*Le seuil de pauvreté s’établit en </a:t>
            </a:r>
            <a:r>
              <a:rPr lang="fr-FR" b="1">
                <a:solidFill>
                  <a:srgbClr val="525457"/>
                </a:solidFill>
              </a:rPr>
              <a:t>2017</a:t>
            </a:r>
            <a:r>
              <a:rPr lang="fr-FR">
                <a:solidFill>
                  <a:srgbClr val="525457"/>
                </a:solidFill>
              </a:rPr>
              <a:t> à 1 041 euros par mois.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6196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0">
            <a:extLst>
              <a:ext uri="{FF2B5EF4-FFF2-40B4-BE49-F238E27FC236}">
                <a16:creationId xmlns:a16="http://schemas.microsoft.com/office/drawing/2014/main" id="{A8908DB7-C3A6-4FCB-9820-CEE02B398C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936" y="640823"/>
            <a:ext cx="3419856" cy="5583148"/>
          </a:xfrm>
        </p:spPr>
        <p:txBody>
          <a:bodyPr anchor="ctr">
            <a:normAutofit/>
          </a:bodyPr>
          <a:lstStyle/>
          <a:p>
            <a:r>
              <a:rPr lang="it-IT" sz="1800" b="1">
                <a:latin typeface="+mn-lt"/>
              </a:rPr>
              <a:t>écart</a:t>
            </a:r>
            <a:r>
              <a:rPr lang="it-IT" sz="1800">
                <a:latin typeface="+mn-lt"/>
              </a:rPr>
              <a:t> : scarto, differenza</a:t>
            </a:r>
            <a:br>
              <a:rPr lang="it-IT" sz="1800">
                <a:latin typeface="+mn-lt"/>
              </a:rPr>
            </a:br>
            <a:br>
              <a:rPr lang="it-IT" sz="1800">
                <a:latin typeface="+mn-lt"/>
              </a:rPr>
            </a:br>
            <a:r>
              <a:rPr lang="it-IT" sz="1800" b="1">
                <a:latin typeface="+mn-lt"/>
              </a:rPr>
              <a:t>annuel</a:t>
            </a:r>
            <a:r>
              <a:rPr lang="it-IT" sz="1800">
                <a:latin typeface="+mn-lt"/>
              </a:rPr>
              <a:t> (m.), annuelle (f.)</a:t>
            </a:r>
            <a:br>
              <a:rPr lang="it-IT" sz="1800">
                <a:latin typeface="+mn-lt"/>
              </a:rPr>
            </a:br>
            <a:br>
              <a:rPr lang="it-IT" sz="1800">
                <a:latin typeface="+mn-lt"/>
              </a:rPr>
            </a:br>
            <a:r>
              <a:rPr lang="it-IT" sz="1800" b="1">
                <a:latin typeface="+mn-lt"/>
              </a:rPr>
              <a:t>net</a:t>
            </a:r>
            <a:r>
              <a:rPr lang="it-IT" sz="1800">
                <a:latin typeface="+mn-lt"/>
              </a:rPr>
              <a:t> (m.), nette (f.)</a:t>
            </a:r>
            <a:br>
              <a:rPr lang="it-IT" sz="1800">
                <a:latin typeface="+mn-lt"/>
              </a:rPr>
            </a:br>
            <a:br>
              <a:rPr lang="it-IT" sz="1800">
                <a:latin typeface="+mn-lt"/>
              </a:rPr>
            </a:br>
            <a:r>
              <a:rPr lang="it-IT" sz="1800" b="1">
                <a:latin typeface="+mn-lt"/>
              </a:rPr>
              <a:t>entre</a:t>
            </a:r>
            <a:r>
              <a:rPr lang="it-IT" sz="1800">
                <a:latin typeface="+mn-lt"/>
              </a:rPr>
              <a:t>: tra (elementi distinti)</a:t>
            </a:r>
            <a:br>
              <a:rPr lang="it-IT" sz="1800">
                <a:latin typeface="+mn-lt"/>
              </a:rPr>
            </a:br>
            <a:r>
              <a:rPr lang="it-IT" sz="1800" b="1">
                <a:latin typeface="+mn-lt"/>
              </a:rPr>
              <a:t>parmi</a:t>
            </a:r>
            <a:r>
              <a:rPr lang="it-IT" sz="1800">
                <a:latin typeface="+mn-lt"/>
              </a:rPr>
              <a:t>: tra (all’interno di un gruppo)</a:t>
            </a:r>
            <a:br>
              <a:rPr lang="it-IT" sz="1800">
                <a:latin typeface="+mn-lt"/>
              </a:rPr>
            </a:br>
            <a:br>
              <a:rPr lang="it-IT" sz="1800">
                <a:latin typeface="+mn-lt"/>
              </a:rPr>
            </a:br>
            <a:r>
              <a:rPr lang="it-IT" sz="1800" b="1">
                <a:latin typeface="+mn-lt"/>
              </a:rPr>
              <a:t>celui,</a:t>
            </a:r>
            <a:r>
              <a:rPr lang="it-IT" sz="1800">
                <a:latin typeface="+mn-lt"/>
              </a:rPr>
              <a:t> pronome dimostrativo masculin singulier : quello</a:t>
            </a:r>
            <a:br>
              <a:rPr lang="it-IT" sz="1800">
                <a:latin typeface="+mn-lt"/>
              </a:rPr>
            </a:br>
            <a:br>
              <a:rPr lang="it-IT" sz="1800">
                <a:latin typeface="+mn-lt"/>
              </a:rPr>
            </a:br>
            <a:r>
              <a:rPr lang="it-IT" sz="1800" b="1">
                <a:latin typeface="+mn-lt"/>
              </a:rPr>
              <a:t>moitié</a:t>
            </a:r>
            <a:r>
              <a:rPr lang="it-IT" sz="1800">
                <a:latin typeface="+mn-lt"/>
              </a:rPr>
              <a:t> : metà</a:t>
            </a:r>
            <a:br>
              <a:rPr lang="it-IT" sz="1800">
                <a:latin typeface="+mn-lt"/>
              </a:rPr>
            </a:br>
            <a:br>
              <a:rPr lang="it-IT" sz="1800">
                <a:latin typeface="+mn-lt"/>
              </a:rPr>
            </a:br>
            <a:r>
              <a:rPr lang="it-IT" sz="1800">
                <a:latin typeface="+mn-lt"/>
              </a:rPr>
              <a:t>*En 2020, l’écart de salaires hommes/femmes est de </a:t>
            </a:r>
            <a:r>
              <a:rPr lang="it-IT" sz="1800" b="1">
                <a:latin typeface="+mn-lt"/>
              </a:rPr>
              <a:t>16,8%</a:t>
            </a:r>
            <a:br>
              <a:rPr lang="it-IT" sz="1800">
                <a:latin typeface="+mn-lt"/>
              </a:rPr>
            </a:br>
            <a:endParaRPr lang="it-IT" sz="1800">
              <a:latin typeface="+mn-lt"/>
            </a:endParaRPr>
          </a:p>
        </p:txBody>
      </p:sp>
      <p:sp>
        <p:nvSpPr>
          <p:cNvPr id="20" name="sketch line">
            <a:extLst>
              <a:ext uri="{FF2B5EF4-FFF2-40B4-BE49-F238E27FC236}">
                <a16:creationId xmlns:a16="http://schemas.microsoft.com/office/drawing/2014/main" id="{535742DD-1B16-4E9D-B715-0D74B4574A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267200" y="630936"/>
            <a:ext cx="18288" cy="5590381"/>
          </a:xfrm>
          <a:custGeom>
            <a:avLst/>
            <a:gdLst>
              <a:gd name="connsiteX0" fmla="*/ 0 w 18288"/>
              <a:gd name="connsiteY0" fmla="*/ 0 h 5590381"/>
              <a:gd name="connsiteX1" fmla="*/ 18288 w 18288"/>
              <a:gd name="connsiteY1" fmla="*/ 0 h 5590381"/>
              <a:gd name="connsiteX2" fmla="*/ 18288 w 18288"/>
              <a:gd name="connsiteY2" fmla="*/ 754701 h 5590381"/>
              <a:gd name="connsiteX3" fmla="*/ 18288 w 18288"/>
              <a:gd name="connsiteY3" fmla="*/ 1565307 h 5590381"/>
              <a:gd name="connsiteX4" fmla="*/ 18288 w 18288"/>
              <a:gd name="connsiteY4" fmla="*/ 2152297 h 5590381"/>
              <a:gd name="connsiteX5" fmla="*/ 18288 w 18288"/>
              <a:gd name="connsiteY5" fmla="*/ 2906998 h 5590381"/>
              <a:gd name="connsiteX6" fmla="*/ 18288 w 18288"/>
              <a:gd name="connsiteY6" fmla="*/ 3549892 h 5590381"/>
              <a:gd name="connsiteX7" fmla="*/ 18288 w 18288"/>
              <a:gd name="connsiteY7" fmla="*/ 4080978 h 5590381"/>
              <a:gd name="connsiteX8" fmla="*/ 18288 w 18288"/>
              <a:gd name="connsiteY8" fmla="*/ 4835680 h 5590381"/>
              <a:gd name="connsiteX9" fmla="*/ 18288 w 18288"/>
              <a:gd name="connsiteY9" fmla="*/ 5590381 h 5590381"/>
              <a:gd name="connsiteX10" fmla="*/ 0 w 18288"/>
              <a:gd name="connsiteY10" fmla="*/ 5590381 h 5590381"/>
              <a:gd name="connsiteX11" fmla="*/ 0 w 18288"/>
              <a:gd name="connsiteY11" fmla="*/ 4835680 h 5590381"/>
              <a:gd name="connsiteX12" fmla="*/ 0 w 18288"/>
              <a:gd name="connsiteY12" fmla="*/ 4304593 h 5590381"/>
              <a:gd name="connsiteX13" fmla="*/ 0 w 18288"/>
              <a:gd name="connsiteY13" fmla="*/ 3773507 h 5590381"/>
              <a:gd name="connsiteX14" fmla="*/ 0 w 18288"/>
              <a:gd name="connsiteY14" fmla="*/ 3186517 h 5590381"/>
              <a:gd name="connsiteX15" fmla="*/ 0 w 18288"/>
              <a:gd name="connsiteY15" fmla="*/ 2487720 h 5590381"/>
              <a:gd name="connsiteX16" fmla="*/ 0 w 18288"/>
              <a:gd name="connsiteY16" fmla="*/ 1956633 h 5590381"/>
              <a:gd name="connsiteX17" fmla="*/ 0 w 18288"/>
              <a:gd name="connsiteY17" fmla="*/ 1425547 h 5590381"/>
              <a:gd name="connsiteX18" fmla="*/ 0 w 18288"/>
              <a:gd name="connsiteY18" fmla="*/ 614942 h 5590381"/>
              <a:gd name="connsiteX19" fmla="*/ 0 w 18288"/>
              <a:gd name="connsiteY19" fmla="*/ 0 h 559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8288" h="5590381" fill="none" extrusionOk="0">
                <a:moveTo>
                  <a:pt x="0" y="0"/>
                </a:moveTo>
                <a:cubicBezTo>
                  <a:pt x="7726" y="-435"/>
                  <a:pt x="14198" y="437"/>
                  <a:pt x="18288" y="0"/>
                </a:cubicBezTo>
                <a:cubicBezTo>
                  <a:pt x="-5226" y="225076"/>
                  <a:pt x="46275" y="562283"/>
                  <a:pt x="18288" y="754701"/>
                </a:cubicBezTo>
                <a:cubicBezTo>
                  <a:pt x="-9699" y="947119"/>
                  <a:pt x="30081" y="1239251"/>
                  <a:pt x="18288" y="1565307"/>
                </a:cubicBezTo>
                <a:cubicBezTo>
                  <a:pt x="6495" y="1891363"/>
                  <a:pt x="7160" y="1999140"/>
                  <a:pt x="18288" y="2152297"/>
                </a:cubicBezTo>
                <a:cubicBezTo>
                  <a:pt x="29417" y="2305454"/>
                  <a:pt x="28705" y="2598333"/>
                  <a:pt x="18288" y="2906998"/>
                </a:cubicBezTo>
                <a:cubicBezTo>
                  <a:pt x="7871" y="3215663"/>
                  <a:pt x="35263" y="3327412"/>
                  <a:pt x="18288" y="3549892"/>
                </a:cubicBezTo>
                <a:cubicBezTo>
                  <a:pt x="1313" y="3772372"/>
                  <a:pt x="38561" y="3843836"/>
                  <a:pt x="18288" y="4080978"/>
                </a:cubicBezTo>
                <a:cubicBezTo>
                  <a:pt x="-1985" y="4318120"/>
                  <a:pt x="-3806" y="4511166"/>
                  <a:pt x="18288" y="4835680"/>
                </a:cubicBezTo>
                <a:cubicBezTo>
                  <a:pt x="40382" y="5160194"/>
                  <a:pt x="-13070" y="5401748"/>
                  <a:pt x="18288" y="5590381"/>
                </a:cubicBezTo>
                <a:cubicBezTo>
                  <a:pt x="12010" y="5589863"/>
                  <a:pt x="6799" y="5589982"/>
                  <a:pt x="0" y="5590381"/>
                </a:cubicBezTo>
                <a:cubicBezTo>
                  <a:pt x="-6480" y="5250523"/>
                  <a:pt x="-32148" y="5052531"/>
                  <a:pt x="0" y="4835680"/>
                </a:cubicBezTo>
                <a:cubicBezTo>
                  <a:pt x="32148" y="4618829"/>
                  <a:pt x="5352" y="4496374"/>
                  <a:pt x="0" y="4304593"/>
                </a:cubicBezTo>
                <a:cubicBezTo>
                  <a:pt x="-5352" y="4112812"/>
                  <a:pt x="9645" y="3919423"/>
                  <a:pt x="0" y="3773507"/>
                </a:cubicBezTo>
                <a:cubicBezTo>
                  <a:pt x="-9645" y="3627591"/>
                  <a:pt x="-10654" y="3330687"/>
                  <a:pt x="0" y="3186517"/>
                </a:cubicBezTo>
                <a:cubicBezTo>
                  <a:pt x="10654" y="3042347"/>
                  <a:pt x="18181" y="2635923"/>
                  <a:pt x="0" y="2487720"/>
                </a:cubicBezTo>
                <a:cubicBezTo>
                  <a:pt x="-18181" y="2339517"/>
                  <a:pt x="-7947" y="2113537"/>
                  <a:pt x="0" y="1956633"/>
                </a:cubicBezTo>
                <a:cubicBezTo>
                  <a:pt x="7947" y="1799729"/>
                  <a:pt x="-15145" y="1657735"/>
                  <a:pt x="0" y="1425547"/>
                </a:cubicBezTo>
                <a:cubicBezTo>
                  <a:pt x="15145" y="1193359"/>
                  <a:pt x="-23832" y="948054"/>
                  <a:pt x="0" y="614942"/>
                </a:cubicBezTo>
                <a:cubicBezTo>
                  <a:pt x="23832" y="281831"/>
                  <a:pt x="2816" y="129878"/>
                  <a:pt x="0" y="0"/>
                </a:cubicBezTo>
                <a:close/>
              </a:path>
              <a:path w="18288" h="5590381" stroke="0" extrusionOk="0">
                <a:moveTo>
                  <a:pt x="0" y="0"/>
                </a:moveTo>
                <a:cubicBezTo>
                  <a:pt x="5871" y="848"/>
                  <a:pt x="11713" y="-200"/>
                  <a:pt x="18288" y="0"/>
                </a:cubicBezTo>
                <a:cubicBezTo>
                  <a:pt x="41141" y="165299"/>
                  <a:pt x="3613" y="427555"/>
                  <a:pt x="18288" y="698798"/>
                </a:cubicBezTo>
                <a:cubicBezTo>
                  <a:pt x="32963" y="970041"/>
                  <a:pt x="19680" y="1226199"/>
                  <a:pt x="18288" y="1397595"/>
                </a:cubicBezTo>
                <a:cubicBezTo>
                  <a:pt x="16896" y="1568991"/>
                  <a:pt x="38798" y="1794517"/>
                  <a:pt x="18288" y="2152297"/>
                </a:cubicBezTo>
                <a:cubicBezTo>
                  <a:pt x="-2222" y="2510077"/>
                  <a:pt x="40846" y="2594424"/>
                  <a:pt x="18288" y="2739287"/>
                </a:cubicBezTo>
                <a:cubicBezTo>
                  <a:pt x="-4270" y="2884150"/>
                  <a:pt x="27117" y="3129706"/>
                  <a:pt x="18288" y="3493988"/>
                </a:cubicBezTo>
                <a:cubicBezTo>
                  <a:pt x="9459" y="3858270"/>
                  <a:pt x="54201" y="4041447"/>
                  <a:pt x="18288" y="4304593"/>
                </a:cubicBezTo>
                <a:cubicBezTo>
                  <a:pt x="-17625" y="4567740"/>
                  <a:pt x="49627" y="5149125"/>
                  <a:pt x="18288" y="5590381"/>
                </a:cubicBezTo>
                <a:cubicBezTo>
                  <a:pt x="10860" y="5590744"/>
                  <a:pt x="7568" y="5590157"/>
                  <a:pt x="0" y="5590381"/>
                </a:cubicBezTo>
                <a:cubicBezTo>
                  <a:pt x="36767" y="5266821"/>
                  <a:pt x="-16223" y="5116146"/>
                  <a:pt x="0" y="4835680"/>
                </a:cubicBezTo>
                <a:cubicBezTo>
                  <a:pt x="16223" y="4555214"/>
                  <a:pt x="-16316" y="4356490"/>
                  <a:pt x="0" y="4136882"/>
                </a:cubicBezTo>
                <a:cubicBezTo>
                  <a:pt x="16316" y="3917274"/>
                  <a:pt x="8005" y="3773465"/>
                  <a:pt x="0" y="3549892"/>
                </a:cubicBezTo>
                <a:cubicBezTo>
                  <a:pt x="-8005" y="3326319"/>
                  <a:pt x="27623" y="3052456"/>
                  <a:pt x="0" y="2851094"/>
                </a:cubicBezTo>
                <a:cubicBezTo>
                  <a:pt x="-27623" y="2649732"/>
                  <a:pt x="5614" y="2455815"/>
                  <a:pt x="0" y="2264104"/>
                </a:cubicBezTo>
                <a:cubicBezTo>
                  <a:pt x="-5614" y="2072393"/>
                  <a:pt x="22598" y="1990723"/>
                  <a:pt x="0" y="1733018"/>
                </a:cubicBezTo>
                <a:cubicBezTo>
                  <a:pt x="-22598" y="1475313"/>
                  <a:pt x="-6965" y="1369123"/>
                  <a:pt x="0" y="1090124"/>
                </a:cubicBezTo>
                <a:cubicBezTo>
                  <a:pt x="6965" y="811125"/>
                  <a:pt x="-19273" y="50704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311409761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Segnaposto contenuto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4296" y="630935"/>
            <a:ext cx="6328791" cy="5917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1117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A8908DB7-C3A6-4FCB-9820-CEE02B398C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936" y="640823"/>
            <a:ext cx="3419856" cy="5583148"/>
          </a:xfrm>
        </p:spPr>
        <p:txBody>
          <a:bodyPr anchor="ctr">
            <a:normAutofit/>
          </a:bodyPr>
          <a:lstStyle/>
          <a:p>
            <a:r>
              <a:rPr lang="it-IT" sz="2000" b="1">
                <a:latin typeface="+mn-lt"/>
              </a:rPr>
              <a:t>Payées</a:t>
            </a:r>
            <a:r>
              <a:rPr lang="it-IT" sz="2000">
                <a:latin typeface="+mn-lt"/>
              </a:rPr>
              <a:t>: participio passato femminile plurale del verbo </a:t>
            </a:r>
            <a:r>
              <a:rPr lang="it-IT" sz="2000" b="1">
                <a:latin typeface="+mn-lt"/>
              </a:rPr>
              <a:t>payer</a:t>
            </a:r>
            <a:br>
              <a:rPr lang="it-IT" sz="2000" b="1">
                <a:latin typeface="+mn-lt"/>
              </a:rPr>
            </a:br>
            <a:br>
              <a:rPr lang="it-IT" sz="2000" b="1">
                <a:latin typeface="+mn-lt"/>
              </a:rPr>
            </a:br>
            <a:r>
              <a:rPr lang="it-IT" sz="2000" b="1">
                <a:latin typeface="+mn-lt"/>
              </a:rPr>
              <a:t>moins / plus : </a:t>
            </a:r>
            <a:r>
              <a:rPr lang="it-IT" sz="2000">
                <a:latin typeface="+mn-lt"/>
              </a:rPr>
              <a:t>avverbi che introducono il comparativo</a:t>
            </a:r>
            <a:br>
              <a:rPr lang="it-IT" sz="2000">
                <a:latin typeface="+mn-lt"/>
              </a:rPr>
            </a:br>
            <a:br>
              <a:rPr lang="it-IT" sz="2000">
                <a:latin typeface="+mn-lt"/>
              </a:rPr>
            </a:br>
            <a:r>
              <a:rPr lang="it-IT" sz="2000">
                <a:latin typeface="+mn-lt"/>
              </a:rPr>
              <a:t>Médian (m.), médiane (f.)</a:t>
            </a:r>
            <a:br>
              <a:rPr lang="it-IT" sz="2000">
                <a:latin typeface="+mn-lt"/>
              </a:rPr>
            </a:br>
            <a:br>
              <a:rPr lang="it-IT" sz="2000">
                <a:latin typeface="+mn-lt"/>
              </a:rPr>
            </a:br>
            <a:r>
              <a:rPr lang="it-IT" sz="2000" b="1">
                <a:latin typeface="+mn-lt"/>
              </a:rPr>
              <a:t>SMIC</a:t>
            </a:r>
            <a:r>
              <a:rPr lang="it-IT" sz="2000">
                <a:latin typeface="+mn-lt"/>
              </a:rPr>
              <a:t> : Salaire Minimum Interprofessionnel de Croissance</a:t>
            </a:r>
            <a:br>
              <a:rPr lang="it-IT" sz="2000">
                <a:latin typeface="+mn-lt"/>
              </a:rPr>
            </a:br>
            <a:br>
              <a:rPr lang="it-IT" sz="2000">
                <a:latin typeface="+mn-lt"/>
              </a:rPr>
            </a:br>
            <a:r>
              <a:rPr lang="it-IT" sz="2000" b="1">
                <a:latin typeface="+mn-lt"/>
              </a:rPr>
              <a:t>Croissance</a:t>
            </a:r>
            <a:r>
              <a:rPr lang="it-IT" sz="2000">
                <a:latin typeface="+mn-lt"/>
              </a:rPr>
              <a:t> ← </a:t>
            </a:r>
            <a:r>
              <a:rPr lang="it-IT" sz="2000" b="1">
                <a:latin typeface="+mn-lt"/>
              </a:rPr>
              <a:t>croître</a:t>
            </a:r>
            <a:r>
              <a:rPr lang="it-IT" sz="2000">
                <a:latin typeface="+mn-lt"/>
              </a:rPr>
              <a:t> (verbo da due radicali, tra cui </a:t>
            </a:r>
            <a:r>
              <a:rPr lang="it-IT" sz="2000" b="1">
                <a:latin typeface="+mn-lt"/>
              </a:rPr>
              <a:t>croiss-</a:t>
            </a:r>
            <a:r>
              <a:rPr lang="it-IT" sz="2000">
                <a:latin typeface="+mn-lt"/>
              </a:rPr>
              <a:t>)</a:t>
            </a:r>
            <a:br>
              <a:rPr lang="it-IT" sz="2000">
                <a:latin typeface="+mn-lt"/>
              </a:rPr>
            </a:br>
            <a:br>
              <a:rPr lang="it-IT" sz="2000">
                <a:latin typeface="+mn-lt"/>
              </a:rPr>
            </a:br>
            <a:r>
              <a:rPr lang="it-IT" sz="2000">
                <a:latin typeface="+mn-lt"/>
              </a:rPr>
              <a:t>Le Smic net est de</a:t>
            </a:r>
            <a:r>
              <a:rPr lang="it-IT" sz="2000" b="1">
                <a:latin typeface="+mn-lt"/>
              </a:rPr>
              <a:t> 1219 </a:t>
            </a:r>
            <a:r>
              <a:rPr lang="it-IT" sz="2000">
                <a:latin typeface="+mn-lt"/>
              </a:rPr>
              <a:t>euros en 2020.</a:t>
            </a:r>
          </a:p>
        </p:txBody>
      </p:sp>
      <p:sp>
        <p:nvSpPr>
          <p:cNvPr id="13" name="sketch line">
            <a:extLst>
              <a:ext uri="{FF2B5EF4-FFF2-40B4-BE49-F238E27FC236}">
                <a16:creationId xmlns:a16="http://schemas.microsoft.com/office/drawing/2014/main" id="{535742DD-1B16-4E9D-B715-0D74B4574A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267200" y="630936"/>
            <a:ext cx="18288" cy="5590381"/>
          </a:xfrm>
          <a:custGeom>
            <a:avLst/>
            <a:gdLst>
              <a:gd name="connsiteX0" fmla="*/ 0 w 18288"/>
              <a:gd name="connsiteY0" fmla="*/ 0 h 5590381"/>
              <a:gd name="connsiteX1" fmla="*/ 18288 w 18288"/>
              <a:gd name="connsiteY1" fmla="*/ 0 h 5590381"/>
              <a:gd name="connsiteX2" fmla="*/ 18288 w 18288"/>
              <a:gd name="connsiteY2" fmla="*/ 754701 h 5590381"/>
              <a:gd name="connsiteX3" fmla="*/ 18288 w 18288"/>
              <a:gd name="connsiteY3" fmla="*/ 1565307 h 5590381"/>
              <a:gd name="connsiteX4" fmla="*/ 18288 w 18288"/>
              <a:gd name="connsiteY4" fmla="*/ 2152297 h 5590381"/>
              <a:gd name="connsiteX5" fmla="*/ 18288 w 18288"/>
              <a:gd name="connsiteY5" fmla="*/ 2906998 h 5590381"/>
              <a:gd name="connsiteX6" fmla="*/ 18288 w 18288"/>
              <a:gd name="connsiteY6" fmla="*/ 3549892 h 5590381"/>
              <a:gd name="connsiteX7" fmla="*/ 18288 w 18288"/>
              <a:gd name="connsiteY7" fmla="*/ 4080978 h 5590381"/>
              <a:gd name="connsiteX8" fmla="*/ 18288 w 18288"/>
              <a:gd name="connsiteY8" fmla="*/ 4835680 h 5590381"/>
              <a:gd name="connsiteX9" fmla="*/ 18288 w 18288"/>
              <a:gd name="connsiteY9" fmla="*/ 5590381 h 5590381"/>
              <a:gd name="connsiteX10" fmla="*/ 0 w 18288"/>
              <a:gd name="connsiteY10" fmla="*/ 5590381 h 5590381"/>
              <a:gd name="connsiteX11" fmla="*/ 0 w 18288"/>
              <a:gd name="connsiteY11" fmla="*/ 4835680 h 5590381"/>
              <a:gd name="connsiteX12" fmla="*/ 0 w 18288"/>
              <a:gd name="connsiteY12" fmla="*/ 4304593 h 5590381"/>
              <a:gd name="connsiteX13" fmla="*/ 0 w 18288"/>
              <a:gd name="connsiteY13" fmla="*/ 3773507 h 5590381"/>
              <a:gd name="connsiteX14" fmla="*/ 0 w 18288"/>
              <a:gd name="connsiteY14" fmla="*/ 3186517 h 5590381"/>
              <a:gd name="connsiteX15" fmla="*/ 0 w 18288"/>
              <a:gd name="connsiteY15" fmla="*/ 2487720 h 5590381"/>
              <a:gd name="connsiteX16" fmla="*/ 0 w 18288"/>
              <a:gd name="connsiteY16" fmla="*/ 1956633 h 5590381"/>
              <a:gd name="connsiteX17" fmla="*/ 0 w 18288"/>
              <a:gd name="connsiteY17" fmla="*/ 1425547 h 5590381"/>
              <a:gd name="connsiteX18" fmla="*/ 0 w 18288"/>
              <a:gd name="connsiteY18" fmla="*/ 614942 h 5590381"/>
              <a:gd name="connsiteX19" fmla="*/ 0 w 18288"/>
              <a:gd name="connsiteY19" fmla="*/ 0 h 559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8288" h="5590381" fill="none" extrusionOk="0">
                <a:moveTo>
                  <a:pt x="0" y="0"/>
                </a:moveTo>
                <a:cubicBezTo>
                  <a:pt x="7726" y="-435"/>
                  <a:pt x="14198" y="437"/>
                  <a:pt x="18288" y="0"/>
                </a:cubicBezTo>
                <a:cubicBezTo>
                  <a:pt x="-5226" y="225076"/>
                  <a:pt x="46275" y="562283"/>
                  <a:pt x="18288" y="754701"/>
                </a:cubicBezTo>
                <a:cubicBezTo>
                  <a:pt x="-9699" y="947119"/>
                  <a:pt x="30081" y="1239251"/>
                  <a:pt x="18288" y="1565307"/>
                </a:cubicBezTo>
                <a:cubicBezTo>
                  <a:pt x="6495" y="1891363"/>
                  <a:pt x="7160" y="1999140"/>
                  <a:pt x="18288" y="2152297"/>
                </a:cubicBezTo>
                <a:cubicBezTo>
                  <a:pt x="29417" y="2305454"/>
                  <a:pt x="28705" y="2598333"/>
                  <a:pt x="18288" y="2906998"/>
                </a:cubicBezTo>
                <a:cubicBezTo>
                  <a:pt x="7871" y="3215663"/>
                  <a:pt x="35263" y="3327412"/>
                  <a:pt x="18288" y="3549892"/>
                </a:cubicBezTo>
                <a:cubicBezTo>
                  <a:pt x="1313" y="3772372"/>
                  <a:pt x="38561" y="3843836"/>
                  <a:pt x="18288" y="4080978"/>
                </a:cubicBezTo>
                <a:cubicBezTo>
                  <a:pt x="-1985" y="4318120"/>
                  <a:pt x="-3806" y="4511166"/>
                  <a:pt x="18288" y="4835680"/>
                </a:cubicBezTo>
                <a:cubicBezTo>
                  <a:pt x="40382" y="5160194"/>
                  <a:pt x="-13070" y="5401748"/>
                  <a:pt x="18288" y="5590381"/>
                </a:cubicBezTo>
                <a:cubicBezTo>
                  <a:pt x="12010" y="5589863"/>
                  <a:pt x="6799" y="5589982"/>
                  <a:pt x="0" y="5590381"/>
                </a:cubicBezTo>
                <a:cubicBezTo>
                  <a:pt x="-6480" y="5250523"/>
                  <a:pt x="-32148" y="5052531"/>
                  <a:pt x="0" y="4835680"/>
                </a:cubicBezTo>
                <a:cubicBezTo>
                  <a:pt x="32148" y="4618829"/>
                  <a:pt x="5352" y="4496374"/>
                  <a:pt x="0" y="4304593"/>
                </a:cubicBezTo>
                <a:cubicBezTo>
                  <a:pt x="-5352" y="4112812"/>
                  <a:pt x="9645" y="3919423"/>
                  <a:pt x="0" y="3773507"/>
                </a:cubicBezTo>
                <a:cubicBezTo>
                  <a:pt x="-9645" y="3627591"/>
                  <a:pt x="-10654" y="3330687"/>
                  <a:pt x="0" y="3186517"/>
                </a:cubicBezTo>
                <a:cubicBezTo>
                  <a:pt x="10654" y="3042347"/>
                  <a:pt x="18181" y="2635923"/>
                  <a:pt x="0" y="2487720"/>
                </a:cubicBezTo>
                <a:cubicBezTo>
                  <a:pt x="-18181" y="2339517"/>
                  <a:pt x="-7947" y="2113537"/>
                  <a:pt x="0" y="1956633"/>
                </a:cubicBezTo>
                <a:cubicBezTo>
                  <a:pt x="7947" y="1799729"/>
                  <a:pt x="-15145" y="1657735"/>
                  <a:pt x="0" y="1425547"/>
                </a:cubicBezTo>
                <a:cubicBezTo>
                  <a:pt x="15145" y="1193359"/>
                  <a:pt x="-23832" y="948054"/>
                  <a:pt x="0" y="614942"/>
                </a:cubicBezTo>
                <a:cubicBezTo>
                  <a:pt x="23832" y="281831"/>
                  <a:pt x="2816" y="129878"/>
                  <a:pt x="0" y="0"/>
                </a:cubicBezTo>
                <a:close/>
              </a:path>
              <a:path w="18288" h="5590381" stroke="0" extrusionOk="0">
                <a:moveTo>
                  <a:pt x="0" y="0"/>
                </a:moveTo>
                <a:cubicBezTo>
                  <a:pt x="5871" y="848"/>
                  <a:pt x="11713" y="-200"/>
                  <a:pt x="18288" y="0"/>
                </a:cubicBezTo>
                <a:cubicBezTo>
                  <a:pt x="41141" y="165299"/>
                  <a:pt x="3613" y="427555"/>
                  <a:pt x="18288" y="698798"/>
                </a:cubicBezTo>
                <a:cubicBezTo>
                  <a:pt x="32963" y="970041"/>
                  <a:pt x="19680" y="1226199"/>
                  <a:pt x="18288" y="1397595"/>
                </a:cubicBezTo>
                <a:cubicBezTo>
                  <a:pt x="16896" y="1568991"/>
                  <a:pt x="38798" y="1794517"/>
                  <a:pt x="18288" y="2152297"/>
                </a:cubicBezTo>
                <a:cubicBezTo>
                  <a:pt x="-2222" y="2510077"/>
                  <a:pt x="40846" y="2594424"/>
                  <a:pt x="18288" y="2739287"/>
                </a:cubicBezTo>
                <a:cubicBezTo>
                  <a:pt x="-4270" y="2884150"/>
                  <a:pt x="27117" y="3129706"/>
                  <a:pt x="18288" y="3493988"/>
                </a:cubicBezTo>
                <a:cubicBezTo>
                  <a:pt x="9459" y="3858270"/>
                  <a:pt x="54201" y="4041447"/>
                  <a:pt x="18288" y="4304593"/>
                </a:cubicBezTo>
                <a:cubicBezTo>
                  <a:pt x="-17625" y="4567740"/>
                  <a:pt x="49627" y="5149125"/>
                  <a:pt x="18288" y="5590381"/>
                </a:cubicBezTo>
                <a:cubicBezTo>
                  <a:pt x="10860" y="5590744"/>
                  <a:pt x="7568" y="5590157"/>
                  <a:pt x="0" y="5590381"/>
                </a:cubicBezTo>
                <a:cubicBezTo>
                  <a:pt x="36767" y="5266821"/>
                  <a:pt x="-16223" y="5116146"/>
                  <a:pt x="0" y="4835680"/>
                </a:cubicBezTo>
                <a:cubicBezTo>
                  <a:pt x="16223" y="4555214"/>
                  <a:pt x="-16316" y="4356490"/>
                  <a:pt x="0" y="4136882"/>
                </a:cubicBezTo>
                <a:cubicBezTo>
                  <a:pt x="16316" y="3917274"/>
                  <a:pt x="8005" y="3773465"/>
                  <a:pt x="0" y="3549892"/>
                </a:cubicBezTo>
                <a:cubicBezTo>
                  <a:pt x="-8005" y="3326319"/>
                  <a:pt x="27623" y="3052456"/>
                  <a:pt x="0" y="2851094"/>
                </a:cubicBezTo>
                <a:cubicBezTo>
                  <a:pt x="-27623" y="2649732"/>
                  <a:pt x="5614" y="2455815"/>
                  <a:pt x="0" y="2264104"/>
                </a:cubicBezTo>
                <a:cubicBezTo>
                  <a:pt x="-5614" y="2072393"/>
                  <a:pt x="22598" y="1990723"/>
                  <a:pt x="0" y="1733018"/>
                </a:cubicBezTo>
                <a:cubicBezTo>
                  <a:pt x="-22598" y="1475313"/>
                  <a:pt x="-6965" y="1369123"/>
                  <a:pt x="0" y="1090124"/>
                </a:cubicBezTo>
                <a:cubicBezTo>
                  <a:pt x="6965" y="811125"/>
                  <a:pt x="-19273" y="50704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311409761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Segnaposto contenuto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0821" y="640823"/>
            <a:ext cx="3160778" cy="5799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7823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A8908DB7-C3A6-4FCB-9820-CEE02B398C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936" y="640823"/>
            <a:ext cx="3419856" cy="5583148"/>
          </a:xfrm>
        </p:spPr>
        <p:txBody>
          <a:bodyPr anchor="ctr">
            <a:normAutofit/>
          </a:bodyPr>
          <a:lstStyle/>
          <a:p>
            <a:r>
              <a:rPr lang="it-IT" sz="2200" b="1">
                <a:latin typeface="+mn-lt"/>
              </a:rPr>
              <a:t>Emploi</a:t>
            </a:r>
            <a:r>
              <a:rPr lang="it-IT" sz="2200">
                <a:latin typeface="+mn-lt"/>
              </a:rPr>
              <a:t> </a:t>
            </a:r>
            <a:br>
              <a:rPr lang="it-IT" sz="2200">
                <a:latin typeface="+mn-lt"/>
              </a:rPr>
            </a:br>
            <a:r>
              <a:rPr lang="it-IT" sz="2200">
                <a:latin typeface="+mn-lt"/>
              </a:rPr>
              <a:t>1) impiego </a:t>
            </a:r>
            <a:br>
              <a:rPr lang="it-IT" sz="2200">
                <a:latin typeface="+mn-lt"/>
              </a:rPr>
            </a:br>
            <a:r>
              <a:rPr lang="it-IT" sz="2200">
                <a:latin typeface="+mn-lt"/>
              </a:rPr>
              <a:t>2) posto di lavoro </a:t>
            </a:r>
            <a:br>
              <a:rPr lang="it-IT" sz="2200">
                <a:latin typeface="+mn-lt"/>
              </a:rPr>
            </a:br>
            <a:r>
              <a:rPr lang="it-IT" sz="2200">
                <a:latin typeface="+mn-lt"/>
              </a:rPr>
              <a:t>3) occupazione</a:t>
            </a:r>
            <a:br>
              <a:rPr lang="it-IT" sz="2200">
                <a:latin typeface="+mn-lt"/>
              </a:rPr>
            </a:br>
            <a:br>
              <a:rPr lang="it-IT" sz="2200">
                <a:latin typeface="+mn-lt"/>
              </a:rPr>
            </a:br>
            <a:r>
              <a:rPr lang="it-IT" sz="2200" b="1">
                <a:latin typeface="+mn-lt"/>
              </a:rPr>
              <a:t>employer</a:t>
            </a:r>
            <a:r>
              <a:rPr lang="it-IT" sz="2200">
                <a:latin typeface="+mn-lt"/>
              </a:rPr>
              <a:t> : impiegare, dare lavoro</a:t>
            </a:r>
            <a:br>
              <a:rPr lang="it-IT" sz="2200">
                <a:latin typeface="+mn-lt"/>
              </a:rPr>
            </a:br>
            <a:r>
              <a:rPr lang="it-IT" sz="2200" b="1">
                <a:latin typeface="+mn-lt"/>
              </a:rPr>
              <a:t>employé</a:t>
            </a:r>
            <a:r>
              <a:rPr lang="it-IT" sz="2200">
                <a:latin typeface="+mn-lt"/>
              </a:rPr>
              <a:t> : impiegato, dipendente</a:t>
            </a:r>
            <a:br>
              <a:rPr lang="it-IT" sz="2200">
                <a:latin typeface="+mn-lt"/>
              </a:rPr>
            </a:br>
            <a:r>
              <a:rPr lang="it-IT" sz="2200" b="1">
                <a:latin typeface="+mn-lt"/>
              </a:rPr>
              <a:t>employeur</a:t>
            </a:r>
            <a:r>
              <a:rPr lang="it-IT" sz="2200">
                <a:latin typeface="+mn-lt"/>
              </a:rPr>
              <a:t> : datore di lavoro</a:t>
            </a:r>
            <a:br>
              <a:rPr lang="it-IT" sz="2200">
                <a:latin typeface="+mn-lt"/>
              </a:rPr>
            </a:br>
            <a:br>
              <a:rPr lang="it-IT" sz="2200">
                <a:latin typeface="+mn-lt"/>
              </a:rPr>
            </a:br>
            <a:r>
              <a:rPr lang="it-IT" sz="2200" b="1">
                <a:latin typeface="+mn-lt"/>
              </a:rPr>
              <a:t>mille</a:t>
            </a:r>
            <a:r>
              <a:rPr lang="it-IT" sz="2200">
                <a:latin typeface="+mn-lt"/>
              </a:rPr>
              <a:t> → millier : migliaio</a:t>
            </a:r>
            <a:br>
              <a:rPr lang="it-IT" sz="2600"/>
            </a:br>
            <a:endParaRPr lang="it-IT" sz="2600"/>
          </a:p>
        </p:txBody>
      </p:sp>
      <p:sp>
        <p:nvSpPr>
          <p:cNvPr id="13" name="sketch line">
            <a:extLst>
              <a:ext uri="{FF2B5EF4-FFF2-40B4-BE49-F238E27FC236}">
                <a16:creationId xmlns:a16="http://schemas.microsoft.com/office/drawing/2014/main" id="{535742DD-1B16-4E9D-B715-0D74B4574A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267200" y="630936"/>
            <a:ext cx="18288" cy="5590381"/>
          </a:xfrm>
          <a:custGeom>
            <a:avLst/>
            <a:gdLst>
              <a:gd name="connsiteX0" fmla="*/ 0 w 18288"/>
              <a:gd name="connsiteY0" fmla="*/ 0 h 5590381"/>
              <a:gd name="connsiteX1" fmla="*/ 18288 w 18288"/>
              <a:gd name="connsiteY1" fmla="*/ 0 h 5590381"/>
              <a:gd name="connsiteX2" fmla="*/ 18288 w 18288"/>
              <a:gd name="connsiteY2" fmla="*/ 754701 h 5590381"/>
              <a:gd name="connsiteX3" fmla="*/ 18288 w 18288"/>
              <a:gd name="connsiteY3" fmla="*/ 1565307 h 5590381"/>
              <a:gd name="connsiteX4" fmla="*/ 18288 w 18288"/>
              <a:gd name="connsiteY4" fmla="*/ 2152297 h 5590381"/>
              <a:gd name="connsiteX5" fmla="*/ 18288 w 18288"/>
              <a:gd name="connsiteY5" fmla="*/ 2906998 h 5590381"/>
              <a:gd name="connsiteX6" fmla="*/ 18288 w 18288"/>
              <a:gd name="connsiteY6" fmla="*/ 3549892 h 5590381"/>
              <a:gd name="connsiteX7" fmla="*/ 18288 w 18288"/>
              <a:gd name="connsiteY7" fmla="*/ 4080978 h 5590381"/>
              <a:gd name="connsiteX8" fmla="*/ 18288 w 18288"/>
              <a:gd name="connsiteY8" fmla="*/ 4835680 h 5590381"/>
              <a:gd name="connsiteX9" fmla="*/ 18288 w 18288"/>
              <a:gd name="connsiteY9" fmla="*/ 5590381 h 5590381"/>
              <a:gd name="connsiteX10" fmla="*/ 0 w 18288"/>
              <a:gd name="connsiteY10" fmla="*/ 5590381 h 5590381"/>
              <a:gd name="connsiteX11" fmla="*/ 0 w 18288"/>
              <a:gd name="connsiteY11" fmla="*/ 4835680 h 5590381"/>
              <a:gd name="connsiteX12" fmla="*/ 0 w 18288"/>
              <a:gd name="connsiteY12" fmla="*/ 4304593 h 5590381"/>
              <a:gd name="connsiteX13" fmla="*/ 0 w 18288"/>
              <a:gd name="connsiteY13" fmla="*/ 3773507 h 5590381"/>
              <a:gd name="connsiteX14" fmla="*/ 0 w 18288"/>
              <a:gd name="connsiteY14" fmla="*/ 3186517 h 5590381"/>
              <a:gd name="connsiteX15" fmla="*/ 0 w 18288"/>
              <a:gd name="connsiteY15" fmla="*/ 2487720 h 5590381"/>
              <a:gd name="connsiteX16" fmla="*/ 0 w 18288"/>
              <a:gd name="connsiteY16" fmla="*/ 1956633 h 5590381"/>
              <a:gd name="connsiteX17" fmla="*/ 0 w 18288"/>
              <a:gd name="connsiteY17" fmla="*/ 1425547 h 5590381"/>
              <a:gd name="connsiteX18" fmla="*/ 0 w 18288"/>
              <a:gd name="connsiteY18" fmla="*/ 614942 h 5590381"/>
              <a:gd name="connsiteX19" fmla="*/ 0 w 18288"/>
              <a:gd name="connsiteY19" fmla="*/ 0 h 559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8288" h="5590381" fill="none" extrusionOk="0">
                <a:moveTo>
                  <a:pt x="0" y="0"/>
                </a:moveTo>
                <a:cubicBezTo>
                  <a:pt x="7726" y="-435"/>
                  <a:pt x="14198" y="437"/>
                  <a:pt x="18288" y="0"/>
                </a:cubicBezTo>
                <a:cubicBezTo>
                  <a:pt x="-5226" y="225076"/>
                  <a:pt x="46275" y="562283"/>
                  <a:pt x="18288" y="754701"/>
                </a:cubicBezTo>
                <a:cubicBezTo>
                  <a:pt x="-9699" y="947119"/>
                  <a:pt x="30081" y="1239251"/>
                  <a:pt x="18288" y="1565307"/>
                </a:cubicBezTo>
                <a:cubicBezTo>
                  <a:pt x="6495" y="1891363"/>
                  <a:pt x="7160" y="1999140"/>
                  <a:pt x="18288" y="2152297"/>
                </a:cubicBezTo>
                <a:cubicBezTo>
                  <a:pt x="29417" y="2305454"/>
                  <a:pt x="28705" y="2598333"/>
                  <a:pt x="18288" y="2906998"/>
                </a:cubicBezTo>
                <a:cubicBezTo>
                  <a:pt x="7871" y="3215663"/>
                  <a:pt x="35263" y="3327412"/>
                  <a:pt x="18288" y="3549892"/>
                </a:cubicBezTo>
                <a:cubicBezTo>
                  <a:pt x="1313" y="3772372"/>
                  <a:pt x="38561" y="3843836"/>
                  <a:pt x="18288" y="4080978"/>
                </a:cubicBezTo>
                <a:cubicBezTo>
                  <a:pt x="-1985" y="4318120"/>
                  <a:pt x="-3806" y="4511166"/>
                  <a:pt x="18288" y="4835680"/>
                </a:cubicBezTo>
                <a:cubicBezTo>
                  <a:pt x="40382" y="5160194"/>
                  <a:pt x="-13070" y="5401748"/>
                  <a:pt x="18288" y="5590381"/>
                </a:cubicBezTo>
                <a:cubicBezTo>
                  <a:pt x="12010" y="5589863"/>
                  <a:pt x="6799" y="5589982"/>
                  <a:pt x="0" y="5590381"/>
                </a:cubicBezTo>
                <a:cubicBezTo>
                  <a:pt x="-6480" y="5250523"/>
                  <a:pt x="-32148" y="5052531"/>
                  <a:pt x="0" y="4835680"/>
                </a:cubicBezTo>
                <a:cubicBezTo>
                  <a:pt x="32148" y="4618829"/>
                  <a:pt x="5352" y="4496374"/>
                  <a:pt x="0" y="4304593"/>
                </a:cubicBezTo>
                <a:cubicBezTo>
                  <a:pt x="-5352" y="4112812"/>
                  <a:pt x="9645" y="3919423"/>
                  <a:pt x="0" y="3773507"/>
                </a:cubicBezTo>
                <a:cubicBezTo>
                  <a:pt x="-9645" y="3627591"/>
                  <a:pt x="-10654" y="3330687"/>
                  <a:pt x="0" y="3186517"/>
                </a:cubicBezTo>
                <a:cubicBezTo>
                  <a:pt x="10654" y="3042347"/>
                  <a:pt x="18181" y="2635923"/>
                  <a:pt x="0" y="2487720"/>
                </a:cubicBezTo>
                <a:cubicBezTo>
                  <a:pt x="-18181" y="2339517"/>
                  <a:pt x="-7947" y="2113537"/>
                  <a:pt x="0" y="1956633"/>
                </a:cubicBezTo>
                <a:cubicBezTo>
                  <a:pt x="7947" y="1799729"/>
                  <a:pt x="-15145" y="1657735"/>
                  <a:pt x="0" y="1425547"/>
                </a:cubicBezTo>
                <a:cubicBezTo>
                  <a:pt x="15145" y="1193359"/>
                  <a:pt x="-23832" y="948054"/>
                  <a:pt x="0" y="614942"/>
                </a:cubicBezTo>
                <a:cubicBezTo>
                  <a:pt x="23832" y="281831"/>
                  <a:pt x="2816" y="129878"/>
                  <a:pt x="0" y="0"/>
                </a:cubicBezTo>
                <a:close/>
              </a:path>
              <a:path w="18288" h="5590381" stroke="0" extrusionOk="0">
                <a:moveTo>
                  <a:pt x="0" y="0"/>
                </a:moveTo>
                <a:cubicBezTo>
                  <a:pt x="5871" y="848"/>
                  <a:pt x="11713" y="-200"/>
                  <a:pt x="18288" y="0"/>
                </a:cubicBezTo>
                <a:cubicBezTo>
                  <a:pt x="41141" y="165299"/>
                  <a:pt x="3613" y="427555"/>
                  <a:pt x="18288" y="698798"/>
                </a:cubicBezTo>
                <a:cubicBezTo>
                  <a:pt x="32963" y="970041"/>
                  <a:pt x="19680" y="1226199"/>
                  <a:pt x="18288" y="1397595"/>
                </a:cubicBezTo>
                <a:cubicBezTo>
                  <a:pt x="16896" y="1568991"/>
                  <a:pt x="38798" y="1794517"/>
                  <a:pt x="18288" y="2152297"/>
                </a:cubicBezTo>
                <a:cubicBezTo>
                  <a:pt x="-2222" y="2510077"/>
                  <a:pt x="40846" y="2594424"/>
                  <a:pt x="18288" y="2739287"/>
                </a:cubicBezTo>
                <a:cubicBezTo>
                  <a:pt x="-4270" y="2884150"/>
                  <a:pt x="27117" y="3129706"/>
                  <a:pt x="18288" y="3493988"/>
                </a:cubicBezTo>
                <a:cubicBezTo>
                  <a:pt x="9459" y="3858270"/>
                  <a:pt x="54201" y="4041447"/>
                  <a:pt x="18288" y="4304593"/>
                </a:cubicBezTo>
                <a:cubicBezTo>
                  <a:pt x="-17625" y="4567740"/>
                  <a:pt x="49627" y="5149125"/>
                  <a:pt x="18288" y="5590381"/>
                </a:cubicBezTo>
                <a:cubicBezTo>
                  <a:pt x="10860" y="5590744"/>
                  <a:pt x="7568" y="5590157"/>
                  <a:pt x="0" y="5590381"/>
                </a:cubicBezTo>
                <a:cubicBezTo>
                  <a:pt x="36767" y="5266821"/>
                  <a:pt x="-16223" y="5116146"/>
                  <a:pt x="0" y="4835680"/>
                </a:cubicBezTo>
                <a:cubicBezTo>
                  <a:pt x="16223" y="4555214"/>
                  <a:pt x="-16316" y="4356490"/>
                  <a:pt x="0" y="4136882"/>
                </a:cubicBezTo>
                <a:cubicBezTo>
                  <a:pt x="16316" y="3917274"/>
                  <a:pt x="8005" y="3773465"/>
                  <a:pt x="0" y="3549892"/>
                </a:cubicBezTo>
                <a:cubicBezTo>
                  <a:pt x="-8005" y="3326319"/>
                  <a:pt x="27623" y="3052456"/>
                  <a:pt x="0" y="2851094"/>
                </a:cubicBezTo>
                <a:cubicBezTo>
                  <a:pt x="-27623" y="2649732"/>
                  <a:pt x="5614" y="2455815"/>
                  <a:pt x="0" y="2264104"/>
                </a:cubicBezTo>
                <a:cubicBezTo>
                  <a:pt x="-5614" y="2072393"/>
                  <a:pt x="22598" y="1990723"/>
                  <a:pt x="0" y="1733018"/>
                </a:cubicBezTo>
                <a:cubicBezTo>
                  <a:pt x="-22598" y="1475313"/>
                  <a:pt x="-6965" y="1369123"/>
                  <a:pt x="0" y="1090124"/>
                </a:cubicBezTo>
                <a:cubicBezTo>
                  <a:pt x="6965" y="811125"/>
                  <a:pt x="-19273" y="50704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311409761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Segnaposto contenuto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1021" y="640823"/>
            <a:ext cx="5738240" cy="5840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4547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A8908DB7-C3A6-4FCB-9820-CEE02B398C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936" y="640823"/>
            <a:ext cx="3419856" cy="5583148"/>
          </a:xfrm>
        </p:spPr>
        <p:txBody>
          <a:bodyPr anchor="ctr">
            <a:normAutofit/>
          </a:bodyPr>
          <a:lstStyle/>
          <a:p>
            <a:r>
              <a:rPr lang="it-IT" sz="2200" b="1">
                <a:latin typeface="+mn-lt"/>
              </a:rPr>
              <a:t>Nombre</a:t>
            </a:r>
            <a:r>
              <a:rPr lang="it-IT" sz="2200">
                <a:latin typeface="+mn-lt"/>
              </a:rPr>
              <a:t> : numero</a:t>
            </a:r>
            <a:br>
              <a:rPr lang="it-IT" sz="2200">
                <a:latin typeface="+mn-lt"/>
              </a:rPr>
            </a:br>
            <a:br>
              <a:rPr lang="it-IT" sz="2200">
                <a:latin typeface="+mn-lt"/>
              </a:rPr>
            </a:br>
            <a:r>
              <a:rPr lang="it-IT" sz="2200" b="1">
                <a:latin typeface="+mn-lt"/>
              </a:rPr>
              <a:t>créer</a:t>
            </a:r>
            <a:r>
              <a:rPr lang="it-IT" sz="2200">
                <a:latin typeface="+mn-lt"/>
              </a:rPr>
              <a:t> : verbe du premier groupe dont le radical finit par une voyelle</a:t>
            </a:r>
            <a:br>
              <a:rPr lang="it-IT" sz="2200">
                <a:latin typeface="+mn-lt"/>
              </a:rPr>
            </a:br>
            <a:br>
              <a:rPr lang="it-IT" sz="2200">
                <a:latin typeface="+mn-lt"/>
              </a:rPr>
            </a:br>
            <a:r>
              <a:rPr lang="it-IT" sz="2200" b="1">
                <a:latin typeface="+mn-lt"/>
              </a:rPr>
              <a:t>maintenu</a:t>
            </a:r>
            <a:r>
              <a:rPr lang="it-IT" sz="2200">
                <a:latin typeface="+mn-lt"/>
              </a:rPr>
              <a:t> : participe passé de </a:t>
            </a:r>
            <a:r>
              <a:rPr lang="it-IT" sz="2200" b="1">
                <a:latin typeface="+mn-lt"/>
              </a:rPr>
              <a:t>maintenir</a:t>
            </a:r>
            <a:r>
              <a:rPr lang="it-IT" sz="2200">
                <a:latin typeface="+mn-lt"/>
              </a:rPr>
              <a:t>, mantenere.</a:t>
            </a:r>
          </a:p>
        </p:txBody>
      </p:sp>
      <p:sp>
        <p:nvSpPr>
          <p:cNvPr id="13" name="sketch line">
            <a:extLst>
              <a:ext uri="{FF2B5EF4-FFF2-40B4-BE49-F238E27FC236}">
                <a16:creationId xmlns:a16="http://schemas.microsoft.com/office/drawing/2014/main" id="{535742DD-1B16-4E9D-B715-0D74B4574A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267200" y="630936"/>
            <a:ext cx="18288" cy="5590381"/>
          </a:xfrm>
          <a:custGeom>
            <a:avLst/>
            <a:gdLst>
              <a:gd name="connsiteX0" fmla="*/ 0 w 18288"/>
              <a:gd name="connsiteY0" fmla="*/ 0 h 5590381"/>
              <a:gd name="connsiteX1" fmla="*/ 18288 w 18288"/>
              <a:gd name="connsiteY1" fmla="*/ 0 h 5590381"/>
              <a:gd name="connsiteX2" fmla="*/ 18288 w 18288"/>
              <a:gd name="connsiteY2" fmla="*/ 754701 h 5590381"/>
              <a:gd name="connsiteX3" fmla="*/ 18288 w 18288"/>
              <a:gd name="connsiteY3" fmla="*/ 1565307 h 5590381"/>
              <a:gd name="connsiteX4" fmla="*/ 18288 w 18288"/>
              <a:gd name="connsiteY4" fmla="*/ 2152297 h 5590381"/>
              <a:gd name="connsiteX5" fmla="*/ 18288 w 18288"/>
              <a:gd name="connsiteY5" fmla="*/ 2906998 h 5590381"/>
              <a:gd name="connsiteX6" fmla="*/ 18288 w 18288"/>
              <a:gd name="connsiteY6" fmla="*/ 3549892 h 5590381"/>
              <a:gd name="connsiteX7" fmla="*/ 18288 w 18288"/>
              <a:gd name="connsiteY7" fmla="*/ 4080978 h 5590381"/>
              <a:gd name="connsiteX8" fmla="*/ 18288 w 18288"/>
              <a:gd name="connsiteY8" fmla="*/ 4835680 h 5590381"/>
              <a:gd name="connsiteX9" fmla="*/ 18288 w 18288"/>
              <a:gd name="connsiteY9" fmla="*/ 5590381 h 5590381"/>
              <a:gd name="connsiteX10" fmla="*/ 0 w 18288"/>
              <a:gd name="connsiteY10" fmla="*/ 5590381 h 5590381"/>
              <a:gd name="connsiteX11" fmla="*/ 0 w 18288"/>
              <a:gd name="connsiteY11" fmla="*/ 4835680 h 5590381"/>
              <a:gd name="connsiteX12" fmla="*/ 0 w 18288"/>
              <a:gd name="connsiteY12" fmla="*/ 4304593 h 5590381"/>
              <a:gd name="connsiteX13" fmla="*/ 0 w 18288"/>
              <a:gd name="connsiteY13" fmla="*/ 3773507 h 5590381"/>
              <a:gd name="connsiteX14" fmla="*/ 0 w 18288"/>
              <a:gd name="connsiteY14" fmla="*/ 3186517 h 5590381"/>
              <a:gd name="connsiteX15" fmla="*/ 0 w 18288"/>
              <a:gd name="connsiteY15" fmla="*/ 2487720 h 5590381"/>
              <a:gd name="connsiteX16" fmla="*/ 0 w 18288"/>
              <a:gd name="connsiteY16" fmla="*/ 1956633 h 5590381"/>
              <a:gd name="connsiteX17" fmla="*/ 0 w 18288"/>
              <a:gd name="connsiteY17" fmla="*/ 1425547 h 5590381"/>
              <a:gd name="connsiteX18" fmla="*/ 0 w 18288"/>
              <a:gd name="connsiteY18" fmla="*/ 614942 h 5590381"/>
              <a:gd name="connsiteX19" fmla="*/ 0 w 18288"/>
              <a:gd name="connsiteY19" fmla="*/ 0 h 559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8288" h="5590381" fill="none" extrusionOk="0">
                <a:moveTo>
                  <a:pt x="0" y="0"/>
                </a:moveTo>
                <a:cubicBezTo>
                  <a:pt x="7726" y="-435"/>
                  <a:pt x="14198" y="437"/>
                  <a:pt x="18288" y="0"/>
                </a:cubicBezTo>
                <a:cubicBezTo>
                  <a:pt x="-5226" y="225076"/>
                  <a:pt x="46275" y="562283"/>
                  <a:pt x="18288" y="754701"/>
                </a:cubicBezTo>
                <a:cubicBezTo>
                  <a:pt x="-9699" y="947119"/>
                  <a:pt x="30081" y="1239251"/>
                  <a:pt x="18288" y="1565307"/>
                </a:cubicBezTo>
                <a:cubicBezTo>
                  <a:pt x="6495" y="1891363"/>
                  <a:pt x="7160" y="1999140"/>
                  <a:pt x="18288" y="2152297"/>
                </a:cubicBezTo>
                <a:cubicBezTo>
                  <a:pt x="29417" y="2305454"/>
                  <a:pt x="28705" y="2598333"/>
                  <a:pt x="18288" y="2906998"/>
                </a:cubicBezTo>
                <a:cubicBezTo>
                  <a:pt x="7871" y="3215663"/>
                  <a:pt x="35263" y="3327412"/>
                  <a:pt x="18288" y="3549892"/>
                </a:cubicBezTo>
                <a:cubicBezTo>
                  <a:pt x="1313" y="3772372"/>
                  <a:pt x="38561" y="3843836"/>
                  <a:pt x="18288" y="4080978"/>
                </a:cubicBezTo>
                <a:cubicBezTo>
                  <a:pt x="-1985" y="4318120"/>
                  <a:pt x="-3806" y="4511166"/>
                  <a:pt x="18288" y="4835680"/>
                </a:cubicBezTo>
                <a:cubicBezTo>
                  <a:pt x="40382" y="5160194"/>
                  <a:pt x="-13070" y="5401748"/>
                  <a:pt x="18288" y="5590381"/>
                </a:cubicBezTo>
                <a:cubicBezTo>
                  <a:pt x="12010" y="5589863"/>
                  <a:pt x="6799" y="5589982"/>
                  <a:pt x="0" y="5590381"/>
                </a:cubicBezTo>
                <a:cubicBezTo>
                  <a:pt x="-6480" y="5250523"/>
                  <a:pt x="-32148" y="5052531"/>
                  <a:pt x="0" y="4835680"/>
                </a:cubicBezTo>
                <a:cubicBezTo>
                  <a:pt x="32148" y="4618829"/>
                  <a:pt x="5352" y="4496374"/>
                  <a:pt x="0" y="4304593"/>
                </a:cubicBezTo>
                <a:cubicBezTo>
                  <a:pt x="-5352" y="4112812"/>
                  <a:pt x="9645" y="3919423"/>
                  <a:pt x="0" y="3773507"/>
                </a:cubicBezTo>
                <a:cubicBezTo>
                  <a:pt x="-9645" y="3627591"/>
                  <a:pt x="-10654" y="3330687"/>
                  <a:pt x="0" y="3186517"/>
                </a:cubicBezTo>
                <a:cubicBezTo>
                  <a:pt x="10654" y="3042347"/>
                  <a:pt x="18181" y="2635923"/>
                  <a:pt x="0" y="2487720"/>
                </a:cubicBezTo>
                <a:cubicBezTo>
                  <a:pt x="-18181" y="2339517"/>
                  <a:pt x="-7947" y="2113537"/>
                  <a:pt x="0" y="1956633"/>
                </a:cubicBezTo>
                <a:cubicBezTo>
                  <a:pt x="7947" y="1799729"/>
                  <a:pt x="-15145" y="1657735"/>
                  <a:pt x="0" y="1425547"/>
                </a:cubicBezTo>
                <a:cubicBezTo>
                  <a:pt x="15145" y="1193359"/>
                  <a:pt x="-23832" y="948054"/>
                  <a:pt x="0" y="614942"/>
                </a:cubicBezTo>
                <a:cubicBezTo>
                  <a:pt x="23832" y="281831"/>
                  <a:pt x="2816" y="129878"/>
                  <a:pt x="0" y="0"/>
                </a:cubicBezTo>
                <a:close/>
              </a:path>
              <a:path w="18288" h="5590381" stroke="0" extrusionOk="0">
                <a:moveTo>
                  <a:pt x="0" y="0"/>
                </a:moveTo>
                <a:cubicBezTo>
                  <a:pt x="5871" y="848"/>
                  <a:pt x="11713" y="-200"/>
                  <a:pt x="18288" y="0"/>
                </a:cubicBezTo>
                <a:cubicBezTo>
                  <a:pt x="41141" y="165299"/>
                  <a:pt x="3613" y="427555"/>
                  <a:pt x="18288" y="698798"/>
                </a:cubicBezTo>
                <a:cubicBezTo>
                  <a:pt x="32963" y="970041"/>
                  <a:pt x="19680" y="1226199"/>
                  <a:pt x="18288" y="1397595"/>
                </a:cubicBezTo>
                <a:cubicBezTo>
                  <a:pt x="16896" y="1568991"/>
                  <a:pt x="38798" y="1794517"/>
                  <a:pt x="18288" y="2152297"/>
                </a:cubicBezTo>
                <a:cubicBezTo>
                  <a:pt x="-2222" y="2510077"/>
                  <a:pt x="40846" y="2594424"/>
                  <a:pt x="18288" y="2739287"/>
                </a:cubicBezTo>
                <a:cubicBezTo>
                  <a:pt x="-4270" y="2884150"/>
                  <a:pt x="27117" y="3129706"/>
                  <a:pt x="18288" y="3493988"/>
                </a:cubicBezTo>
                <a:cubicBezTo>
                  <a:pt x="9459" y="3858270"/>
                  <a:pt x="54201" y="4041447"/>
                  <a:pt x="18288" y="4304593"/>
                </a:cubicBezTo>
                <a:cubicBezTo>
                  <a:pt x="-17625" y="4567740"/>
                  <a:pt x="49627" y="5149125"/>
                  <a:pt x="18288" y="5590381"/>
                </a:cubicBezTo>
                <a:cubicBezTo>
                  <a:pt x="10860" y="5590744"/>
                  <a:pt x="7568" y="5590157"/>
                  <a:pt x="0" y="5590381"/>
                </a:cubicBezTo>
                <a:cubicBezTo>
                  <a:pt x="36767" y="5266821"/>
                  <a:pt x="-16223" y="5116146"/>
                  <a:pt x="0" y="4835680"/>
                </a:cubicBezTo>
                <a:cubicBezTo>
                  <a:pt x="16223" y="4555214"/>
                  <a:pt x="-16316" y="4356490"/>
                  <a:pt x="0" y="4136882"/>
                </a:cubicBezTo>
                <a:cubicBezTo>
                  <a:pt x="16316" y="3917274"/>
                  <a:pt x="8005" y="3773465"/>
                  <a:pt x="0" y="3549892"/>
                </a:cubicBezTo>
                <a:cubicBezTo>
                  <a:pt x="-8005" y="3326319"/>
                  <a:pt x="27623" y="3052456"/>
                  <a:pt x="0" y="2851094"/>
                </a:cubicBezTo>
                <a:cubicBezTo>
                  <a:pt x="-27623" y="2649732"/>
                  <a:pt x="5614" y="2455815"/>
                  <a:pt x="0" y="2264104"/>
                </a:cubicBezTo>
                <a:cubicBezTo>
                  <a:pt x="-5614" y="2072393"/>
                  <a:pt x="22598" y="1990723"/>
                  <a:pt x="0" y="1733018"/>
                </a:cubicBezTo>
                <a:cubicBezTo>
                  <a:pt x="-22598" y="1475313"/>
                  <a:pt x="-6965" y="1369123"/>
                  <a:pt x="0" y="1090124"/>
                </a:cubicBezTo>
                <a:cubicBezTo>
                  <a:pt x="6965" y="811125"/>
                  <a:pt x="-19273" y="50704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311409761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Segnaposto contenuto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1697" y="967930"/>
            <a:ext cx="6932589" cy="4922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3503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Exercice de compréhension Q/R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it-IT" sz="2200" b="1"/>
              <a:t>Où se trouve la pauvreté en France ?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buFontTx/>
              <a:buChar char="-"/>
            </a:pPr>
            <a:r>
              <a:rPr lang="it-IT" sz="2200"/>
              <a:t>La pauvreté se trouve au Nord et au Sud.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it-IT" sz="2200" b="1"/>
              <a:t>Quel est le seuil de pauvreté en 2017 ?</a:t>
            </a:r>
          </a:p>
          <a:p>
            <a:pPr marL="457200" lvl="1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it-IT" sz="2200"/>
              <a:t>- 1041 euros.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it-IT" sz="2200" b="1"/>
              <a:t>Qu’est-ce que le Smic ?</a:t>
            </a:r>
          </a:p>
          <a:p>
            <a:pPr marL="457200" lvl="1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it-IT" sz="2200"/>
              <a:t>- C’est le salaire minimum interprofessionnel de croissance.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it-IT" sz="2200" b="1"/>
              <a:t>Est-ce que les femmes sont moins rémunérées que les hommes en moyenne, et de combien ?</a:t>
            </a:r>
          </a:p>
          <a:p>
            <a:pPr marL="457200" lvl="1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it-IT" sz="2200"/>
              <a:t>- Oui, elles sont moins rémunérées, de 16,8% en moyenne.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it-IT" sz="2200" b="1"/>
              <a:t>Où se trouve le Limousin ?</a:t>
            </a:r>
          </a:p>
          <a:p>
            <a:pPr marL="457200" lvl="1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it-IT" sz="2200"/>
              <a:t>- Il se trouve au centre de la France.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it-IT" sz="2200" b="1"/>
              <a:t>Est-ce que dynamisme et maintien des emplois coïncident ?</a:t>
            </a:r>
          </a:p>
          <a:p>
            <a:pPr marL="457200" lvl="1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it-IT" sz="2200"/>
              <a:t>- Non, ils ne coïncident pas toujours.</a:t>
            </a:r>
          </a:p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83148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316</TotalTime>
  <Words>393</Words>
  <Application>Microsoft Office PowerPoint</Application>
  <PresentationFormat>Widescreen</PresentationFormat>
  <Paragraphs>31</Paragraphs>
  <Slides>7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Tema di Office</vt:lpstr>
      <vt:lpstr>Les revenus</vt:lpstr>
      <vt:lpstr>Presentazione standard di PowerPoint</vt:lpstr>
      <vt:lpstr>écart : scarto, differenza  annuel (m.), annuelle (f.)  net (m.), nette (f.)  entre: tra (elementi distinti) parmi: tra (all’interno di un gruppo)  celui, pronome dimostrativo masculin singulier : quello  moitié : metà  *En 2020, l’écart de salaires hommes/femmes est de 16,8% </vt:lpstr>
      <vt:lpstr>Payées: participio passato femminile plurale del verbo payer  moins / plus : avverbi che introducono il comparativo  Médian (m.), médiane (f.)  SMIC : Salaire Minimum Interprofessionnel de Croissance  Croissance ← croître (verbo da due radicali, tra cui croiss-)  Le Smic net est de 1219 euros en 2020.</vt:lpstr>
      <vt:lpstr>Emploi  1) impiego  2) posto di lavoro  3) occupazione  employer : impiegare, dare lavoro employé : impiegato, dipendente employeur : datore di lavoro  mille → millier : migliaio </vt:lpstr>
      <vt:lpstr>Nombre : numero  créer : verbe du premier groupe dont le radical finit par une voyelle  maintenu : participe passé de maintenir, mantenere.</vt:lpstr>
      <vt:lpstr>Exercice de compréhension Q/R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revenus – la pauvreté</dc:title>
  <dc:creator>laura.kreyder</dc:creator>
  <cp:lastModifiedBy>laura.kreyder@unimib.it</cp:lastModifiedBy>
  <cp:revision>23</cp:revision>
  <dcterms:created xsi:type="dcterms:W3CDTF">2020-10-14T14:18:34Z</dcterms:created>
  <dcterms:modified xsi:type="dcterms:W3CDTF">2021-10-20T16:30:30Z</dcterms:modified>
</cp:coreProperties>
</file>