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61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88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92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96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2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8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9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7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1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0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472C-F3CC-465D-9B47-D09B2B10287C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64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Le subjonctif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61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Concordance des temps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lnSpcReduction="10000"/>
          </a:bodyPr>
          <a:lstStyle/>
          <a:p>
            <a:r>
              <a:rPr lang="it-IT" sz="2000"/>
              <a:t>Comme l’imparfait et le plus-que-parfait du subjonctif sont devenus désuets, la </a:t>
            </a:r>
            <a:r>
              <a:rPr lang="it-IT" sz="2000">
                <a:solidFill>
                  <a:srgbClr val="EE6612"/>
                </a:solidFill>
              </a:rPr>
              <a:t>concordance</a:t>
            </a:r>
            <a:r>
              <a:rPr lang="it-IT" sz="2000"/>
              <a:t> est simplifiée :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Simultanéité</a:t>
            </a:r>
            <a:r>
              <a:rPr lang="it-IT" sz="2000"/>
              <a:t> </a:t>
            </a:r>
          </a:p>
          <a:p>
            <a:r>
              <a:rPr lang="it-IT" sz="2000"/>
              <a:t>Il faut qu’il finisse ses devoirs</a:t>
            </a:r>
          </a:p>
          <a:p>
            <a:r>
              <a:rPr lang="it-IT" sz="2000"/>
              <a:t>Il fallait qu’il finisse ses devoirs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Antériorité </a:t>
            </a:r>
          </a:p>
          <a:p>
            <a:r>
              <a:rPr lang="it-IT" sz="2000"/>
              <a:t>Il faut qu’il ait fini ses devoirs s’il veut sortir</a:t>
            </a:r>
          </a:p>
          <a:p>
            <a:r>
              <a:rPr lang="it-IT" sz="2000"/>
              <a:t>Il fallait qu’il ait fini ses devoirs s’il voulait sortir</a:t>
            </a:r>
          </a:p>
        </p:txBody>
      </p:sp>
    </p:spTree>
    <p:extLst>
      <p:ext uri="{BB962C8B-B14F-4D97-AF65-F5344CB8AC3E}">
        <p14:creationId xmlns:p14="http://schemas.microsoft.com/office/powerpoint/2010/main" val="238041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490932" cy="480263"/>
          </a:xfrm>
        </p:spPr>
        <p:txBody>
          <a:bodyPr>
            <a:normAutofit fontScale="90000"/>
          </a:bodyPr>
          <a:lstStyle/>
          <a:p>
            <a:r>
              <a:rPr lang="it-IT" sz="2400"/>
              <a:t>Exercices</a:t>
            </a:r>
            <a:r>
              <a:rPr lang="it-IT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7366" y="992038"/>
            <a:ext cx="10646434" cy="5184925"/>
          </a:xfrm>
        </p:spPr>
        <p:txBody>
          <a:bodyPr>
            <a:noAutofit/>
          </a:bodyPr>
          <a:lstStyle/>
          <a:p>
            <a:r>
              <a:rPr lang="it-IT" sz="1600"/>
              <a:t>Faites des phrases à partir des éléments donnés. Ex. : Tu peux partir, on le souhaite → On souhaite que tu puisses partir.</a:t>
            </a:r>
          </a:p>
          <a:p>
            <a:r>
              <a:rPr lang="it-IT" sz="1400"/>
              <a:t>Elle lui doit de l’argent, je ne le crois pas.</a:t>
            </a:r>
          </a:p>
          <a:p>
            <a:pPr marL="0" indent="0">
              <a:buNone/>
            </a:pPr>
            <a:r>
              <a:rPr lang="it-IT" sz="1400"/>
              <a:t>Je ne crois pas qu’elle lui doive de l’argent.</a:t>
            </a:r>
          </a:p>
          <a:p>
            <a:r>
              <a:rPr lang="it-IT" sz="1400"/>
              <a:t>Les adolescents veulent sortir entre eux, c’est normal.</a:t>
            </a:r>
          </a:p>
          <a:p>
            <a:pPr marL="0" indent="0">
              <a:buNone/>
            </a:pPr>
            <a:r>
              <a:rPr lang="it-IT" sz="1400"/>
              <a:t>C’est normal que les adolescents veuillent sortir entre eux.</a:t>
            </a:r>
          </a:p>
          <a:p>
            <a:r>
              <a:rPr lang="it-IT" sz="1400"/>
              <a:t>Tu n’es pas en forme, c’est dommage.</a:t>
            </a:r>
          </a:p>
          <a:p>
            <a:pPr marL="0" indent="0">
              <a:buNone/>
            </a:pPr>
            <a:r>
              <a:rPr lang="it-IT" sz="1400"/>
              <a:t>C’est dommage que tu ne sois pas en forme.</a:t>
            </a:r>
          </a:p>
          <a:p>
            <a:r>
              <a:rPr lang="it-IT" sz="1400"/>
              <a:t>Tu as un passeport, c’est préférable.</a:t>
            </a:r>
          </a:p>
          <a:p>
            <a:pPr marL="0" indent="0">
              <a:buNone/>
            </a:pPr>
            <a:r>
              <a:rPr lang="it-IT" sz="1400"/>
              <a:t>C’est préférable que tu aies un passeport.</a:t>
            </a:r>
          </a:p>
          <a:p>
            <a:r>
              <a:rPr lang="it-IT" sz="1400"/>
              <a:t>Vous ne pouvez pas vous libérer, on le regrette.</a:t>
            </a:r>
          </a:p>
          <a:p>
            <a:pPr marL="0" indent="0">
              <a:buNone/>
            </a:pPr>
            <a:r>
              <a:rPr lang="it-IT" sz="1400"/>
              <a:t>On regrette que vous ne puissiez pas vous libérer.</a:t>
            </a:r>
          </a:p>
          <a:p>
            <a:r>
              <a:rPr lang="it-IT" sz="1400"/>
              <a:t>Il fera beau, nous le souhaitons tous.</a:t>
            </a:r>
          </a:p>
          <a:p>
            <a:pPr marL="0" indent="0">
              <a:buNone/>
            </a:pPr>
            <a:r>
              <a:rPr lang="it-IT" sz="1400"/>
              <a:t>Nous souhaitons tous qu’il fasse beau.</a:t>
            </a:r>
          </a:p>
          <a:p>
            <a:r>
              <a:rPr lang="it-IT" sz="1400"/>
              <a:t>Elles savent parler italien, j’en suis heureux.</a:t>
            </a:r>
          </a:p>
          <a:p>
            <a:pPr marL="0" indent="0">
              <a:buNone/>
            </a:pPr>
            <a:r>
              <a:rPr lang="it-IT" sz="1400"/>
              <a:t>Je suis heureux qu’elles sachent parler italien.</a:t>
            </a:r>
          </a:p>
          <a:p>
            <a:r>
              <a:rPr lang="it-IT" sz="1400"/>
              <a:t>Vous avez beaucoup de travail, je m’en étonne.</a:t>
            </a:r>
          </a:p>
          <a:p>
            <a:pPr marL="0" indent="0">
              <a:buNone/>
            </a:pPr>
            <a:r>
              <a:rPr lang="it-IT" sz="1400"/>
              <a:t>Je m’étonne que vous ayez beaucoup de travail.</a:t>
            </a:r>
          </a:p>
        </p:txBody>
      </p:sp>
    </p:spTree>
    <p:extLst>
      <p:ext uri="{BB962C8B-B14F-4D97-AF65-F5344CB8AC3E}">
        <p14:creationId xmlns:p14="http://schemas.microsoft.com/office/powerpoint/2010/main" val="6371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it-IT" sz="6000"/>
              <a:t>Généralités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it-IT" sz="2200"/>
              <a:t>Le subjonctif s’emploie essentiellement dans une </a:t>
            </a:r>
            <a:r>
              <a:rPr lang="it-IT" sz="2200">
                <a:solidFill>
                  <a:srgbClr val="EE6612"/>
                </a:solidFill>
              </a:rPr>
              <a:t>proposition subordonnée</a:t>
            </a:r>
            <a:r>
              <a:rPr lang="it-IT" sz="2200"/>
              <a:t>. Il dépend alors du </a:t>
            </a:r>
            <a:r>
              <a:rPr lang="it-IT" sz="2200">
                <a:solidFill>
                  <a:srgbClr val="EE6612"/>
                </a:solidFill>
              </a:rPr>
              <a:t>verbe</a:t>
            </a:r>
            <a:r>
              <a:rPr lang="it-IT" sz="2200"/>
              <a:t> qui est employé dans la </a:t>
            </a:r>
            <a:r>
              <a:rPr lang="it-IT" sz="2200">
                <a:solidFill>
                  <a:srgbClr val="EE6612"/>
                </a:solidFill>
              </a:rPr>
              <a:t>principale</a:t>
            </a:r>
            <a:r>
              <a:rPr lang="it-IT" sz="2200"/>
              <a:t> ou des </a:t>
            </a:r>
            <a:r>
              <a:rPr lang="it-IT" sz="2200">
                <a:solidFill>
                  <a:srgbClr val="EE6612"/>
                </a:solidFill>
              </a:rPr>
              <a:t>conjonctions</a:t>
            </a:r>
            <a:r>
              <a:rPr lang="it-IT" sz="2200"/>
              <a:t> qui introduisent la subordonnée.</a:t>
            </a:r>
          </a:p>
          <a:p>
            <a:r>
              <a:rPr lang="it-IT" sz="2200"/>
              <a:t>Le subjonctif a deux temps encore utilisés : le </a:t>
            </a:r>
            <a:r>
              <a:rPr lang="it-IT" sz="2200">
                <a:solidFill>
                  <a:srgbClr val="EE6612"/>
                </a:solidFill>
              </a:rPr>
              <a:t>présent</a:t>
            </a:r>
            <a:r>
              <a:rPr lang="it-IT" sz="2200"/>
              <a:t> et le </a:t>
            </a:r>
            <a:r>
              <a:rPr lang="it-IT" sz="2200">
                <a:solidFill>
                  <a:srgbClr val="EE6612"/>
                </a:solidFill>
              </a:rPr>
              <a:t>passé</a:t>
            </a:r>
            <a:r>
              <a:rPr lang="it-IT" sz="2200"/>
              <a:t>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1800" b="1"/>
              <a:t>Nota</a:t>
            </a:r>
            <a:r>
              <a:rPr lang="it-IT" sz="1800"/>
              <a:t> : L’imparfait et le plus-que-parfait du subjonctif ne sont plus usités dans la langue parlée, et très rarement dans la langue écrite.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31908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it-IT" sz="3400"/>
              <a:t>Formation du subjonctif présent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/>
              <a:t>Verbes du 1°, du 2° et d’une partie du 3° groupe</a:t>
            </a:r>
          </a:p>
          <a:p>
            <a:r>
              <a:rPr lang="it-IT" sz="1800">
                <a:solidFill>
                  <a:srgbClr val="EE6612"/>
                </a:solidFill>
              </a:rPr>
              <a:t>Radical</a:t>
            </a:r>
            <a:r>
              <a:rPr lang="it-IT" sz="1800"/>
              <a:t> de la troisième personne du pluriel du présent de l’indicatif + </a:t>
            </a:r>
            <a:r>
              <a:rPr lang="it-IT" sz="1800">
                <a:solidFill>
                  <a:srgbClr val="EE6612"/>
                </a:solidFill>
              </a:rPr>
              <a:t>terminaisons</a:t>
            </a:r>
            <a:r>
              <a:rPr lang="it-IT" sz="1800"/>
              <a:t> du subjonctif</a:t>
            </a:r>
          </a:p>
          <a:p>
            <a:endParaRPr lang="it-IT" sz="18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06092"/>
              </p:ext>
            </p:extLst>
          </p:nvPr>
        </p:nvGraphicFramePr>
        <p:xfrm>
          <a:off x="5953124" y="1728286"/>
          <a:ext cx="5339718" cy="340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282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146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parl-</a:t>
                      </a:r>
                    </a:p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finiss-</a:t>
                      </a:r>
                    </a:p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mett-</a:t>
                      </a:r>
                    </a:p>
                  </a:txBody>
                  <a:tcPr marL="156923" marR="156923" marT="78461" marB="784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-ions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-iez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3700"/>
              <a:t>Autres verbes du 3° groupe</a:t>
            </a:r>
            <a:br>
              <a:rPr lang="it-IT" sz="3700"/>
            </a:br>
            <a:endParaRPr lang="it-IT" sz="3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/>
              <a:t>Quand un verbe du 3° groupe a </a:t>
            </a:r>
            <a:r>
              <a:rPr lang="it-IT" sz="2200">
                <a:solidFill>
                  <a:srgbClr val="EE6612"/>
                </a:solidFill>
              </a:rPr>
              <a:t>trois radicaux </a:t>
            </a:r>
            <a:r>
              <a:rPr lang="it-IT" sz="2200"/>
              <a:t>au présent de l’indicatif, il en aura </a:t>
            </a:r>
            <a:r>
              <a:rPr lang="it-IT" sz="2200">
                <a:solidFill>
                  <a:srgbClr val="EE6612"/>
                </a:solidFill>
              </a:rPr>
              <a:t>deux</a:t>
            </a:r>
            <a:r>
              <a:rPr lang="it-IT" sz="2200"/>
              <a:t> au présent du subjonctif.</a:t>
            </a:r>
          </a:p>
          <a:p>
            <a:pPr marL="0" indent="0">
              <a:buNone/>
            </a:pPr>
            <a:endParaRPr lang="it-IT" sz="22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Les trois personnes du singulier et la troisième personne du pluriel (</a:t>
            </a:r>
            <a:r>
              <a:rPr lang="it-IT" sz="1800" i="1"/>
              <a:t>je, tu, il, ils</a:t>
            </a:r>
            <a:r>
              <a:rPr lang="it-IT" sz="1800"/>
              <a:t>) → radical de la 3° personne du pluriel (</a:t>
            </a:r>
            <a:r>
              <a:rPr lang="it-IT" sz="1800" i="1"/>
              <a:t>ils</a:t>
            </a:r>
            <a:r>
              <a:rPr lang="it-IT" sz="1800"/>
              <a:t>) du présent de l’indicatif + terminaisons.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it-IT" sz="18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La 1° et la 2° personne du pluriel (</a:t>
            </a:r>
            <a:r>
              <a:rPr lang="it-IT" sz="1800" i="1"/>
              <a:t>nous, vous</a:t>
            </a:r>
            <a:r>
              <a:rPr lang="it-IT" sz="1800"/>
              <a:t>) : radical de la 1° personne du pluriel (</a:t>
            </a:r>
            <a:r>
              <a:rPr lang="it-IT" sz="1800" i="1"/>
              <a:t>nous</a:t>
            </a:r>
            <a:r>
              <a:rPr lang="it-IT" sz="1800"/>
              <a:t>) du présent de l’indicatif + terminaisons.</a:t>
            </a:r>
          </a:p>
        </p:txBody>
      </p:sp>
    </p:spTree>
    <p:extLst>
      <p:ext uri="{BB962C8B-B14F-4D97-AF65-F5344CB8AC3E}">
        <p14:creationId xmlns:p14="http://schemas.microsoft.com/office/powerpoint/2010/main" val="106187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Exemple : le verbe venir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5693063"/>
              </p:ext>
            </p:extLst>
          </p:nvPr>
        </p:nvGraphicFramePr>
        <p:xfrm>
          <a:off x="838200" y="2455352"/>
          <a:ext cx="4044351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198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461">
                <a:tc>
                  <a:txBody>
                    <a:bodyPr/>
                    <a:lstStyle/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Il/Elle/On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Ils/Elles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vien-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68822"/>
              </p:ext>
            </p:extLst>
          </p:nvPr>
        </p:nvGraphicFramePr>
        <p:xfrm>
          <a:off x="6331788" y="2455352"/>
          <a:ext cx="4485735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871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350">
                <a:tc>
                  <a:txBody>
                    <a:bodyPr/>
                    <a:lstStyle/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-es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-ions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-iez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214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Présent de l’indicatif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861758" y="1825625"/>
            <a:ext cx="221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Présent du subjonctif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2777706" y="3821502"/>
            <a:ext cx="5084052" cy="3450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2976113" y="3071004"/>
            <a:ext cx="4885645" cy="13112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976113" y="4382219"/>
            <a:ext cx="4885645" cy="862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B9E805F-E67B-48DB-89F0-F309D0A8598A}"/>
              </a:ext>
            </a:extLst>
          </p:cNvPr>
          <p:cNvCxnSpPr/>
          <p:nvPr/>
        </p:nvCxnSpPr>
        <p:spPr>
          <a:xfrm flipV="1">
            <a:off x="838200" y="1358283"/>
            <a:ext cx="9979323" cy="71022"/>
          </a:xfrm>
          <a:prstGeom prst="line">
            <a:avLst/>
          </a:prstGeom>
          <a:ln w="476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80000">
                  <a:schemeClr val="accent2">
                    <a:lumMod val="0"/>
                    <a:lumOff val="100000"/>
                  </a:schemeClr>
                </a:gs>
                <a:gs pos="8000">
                  <a:schemeClr val="accent2">
                    <a:lumMod val="10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43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Verbes irréguliers au subjonctif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/>
              <a:t>Certains verbes (très peu nombreux) ont un </a:t>
            </a:r>
            <a:r>
              <a:rPr lang="it-IT" sz="2200">
                <a:solidFill>
                  <a:srgbClr val="EE6612"/>
                </a:solidFill>
              </a:rPr>
              <a:t>radical irrégulier </a:t>
            </a:r>
            <a:r>
              <a:rPr lang="it-IT" sz="2200"/>
              <a:t>au subjonctif.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Le verbe </a:t>
            </a:r>
            <a:r>
              <a:rPr lang="it-IT" sz="2200" b="1"/>
              <a:t>être</a:t>
            </a:r>
            <a:r>
              <a:rPr lang="it-IT" sz="2200"/>
              <a:t> et </a:t>
            </a:r>
            <a:r>
              <a:rPr lang="it-IT" sz="2200" b="1"/>
              <a:t>avoir</a:t>
            </a:r>
            <a:r>
              <a:rPr lang="it-IT" sz="2200"/>
              <a:t> ont de plus la terminaison </a:t>
            </a:r>
            <a:r>
              <a:rPr lang="it-IT" sz="2200" b="1">
                <a:solidFill>
                  <a:srgbClr val="EE6612"/>
                </a:solidFill>
              </a:rPr>
              <a:t>-t </a:t>
            </a:r>
            <a:r>
              <a:rPr lang="it-IT" sz="2200"/>
              <a:t>à la 3° personne du singulier, et le verbe </a:t>
            </a:r>
            <a:r>
              <a:rPr lang="it-IT" sz="2200" b="1"/>
              <a:t>être</a:t>
            </a:r>
            <a:r>
              <a:rPr lang="it-IT" sz="2200"/>
              <a:t>, </a:t>
            </a:r>
            <a:r>
              <a:rPr lang="it-IT" sz="2200" b="1">
                <a:solidFill>
                  <a:srgbClr val="EE6612"/>
                </a:solidFill>
              </a:rPr>
              <a:t>-s </a:t>
            </a:r>
            <a:r>
              <a:rPr lang="it-IT" sz="2200"/>
              <a:t>à la 1° et 2° du singulier.</a:t>
            </a:r>
          </a:p>
          <a:p>
            <a:pPr marL="0" indent="0">
              <a:buNone/>
            </a:pPr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06346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/>
              <a:t>Subjonctif présent du verbe </a:t>
            </a:r>
            <a:r>
              <a:rPr lang="it-IT" sz="4000" b="1"/>
              <a:t>être</a:t>
            </a:r>
            <a:r>
              <a:rPr lang="it-IT" sz="4000"/>
              <a:t>, </a:t>
            </a:r>
            <a:r>
              <a:rPr lang="it-IT" sz="4000" b="1"/>
              <a:t>avoir</a:t>
            </a:r>
            <a:r>
              <a:rPr lang="it-IT" sz="4000"/>
              <a:t> et </a:t>
            </a:r>
            <a:r>
              <a:rPr lang="it-IT" sz="4000" b="1"/>
              <a:t>aller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2709761"/>
              </p:ext>
            </p:extLst>
          </p:nvPr>
        </p:nvGraphicFramePr>
        <p:xfrm>
          <a:off x="4590256" y="2562714"/>
          <a:ext cx="3087253" cy="197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1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502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ay-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-ent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35715"/>
              </p:ext>
            </p:extLst>
          </p:nvPr>
        </p:nvGraphicFramePr>
        <p:xfrm>
          <a:off x="838200" y="2528207"/>
          <a:ext cx="3155830" cy="199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555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997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-t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-ons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-ez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573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/>
              <a:t>être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688106" y="1834326"/>
            <a:ext cx="663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avoir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95592"/>
              </p:ext>
            </p:extLst>
          </p:nvPr>
        </p:nvGraphicFramePr>
        <p:xfrm>
          <a:off x="8020169" y="2581690"/>
          <a:ext cx="3333630" cy="1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10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10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all-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-ions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-iez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9123948" y="1834326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baseline="0">
                <a:solidFill>
                  <a:schemeClr val="tx1"/>
                </a:solidFill>
              </a:rPr>
              <a:t>aller</a:t>
            </a:r>
            <a:endParaRPr lang="it-IT" b="1"/>
          </a:p>
        </p:txBody>
      </p:sp>
      <p:sp>
        <p:nvSpPr>
          <p:cNvPr id="10" name="Rettangolo 9"/>
          <p:cNvSpPr/>
          <p:nvPr/>
        </p:nvSpPr>
        <p:spPr>
          <a:xfrm>
            <a:off x="919369" y="5163936"/>
            <a:ext cx="5448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aseline="0">
                <a:solidFill>
                  <a:schemeClr val="tx1"/>
                </a:solidFill>
              </a:rPr>
              <a:t>Attention à la </a:t>
            </a:r>
            <a:r>
              <a:rPr lang="it-IT" baseline="0">
                <a:solidFill>
                  <a:srgbClr val="EE6612"/>
                </a:solidFill>
              </a:rPr>
              <a:t>prononciation</a:t>
            </a:r>
            <a:r>
              <a:rPr lang="it-IT" baseline="0">
                <a:solidFill>
                  <a:schemeClr val="tx1"/>
                </a:solidFill>
              </a:rPr>
              <a:t> :</a:t>
            </a:r>
            <a:r>
              <a:rPr lang="it-IT">
                <a:solidFill>
                  <a:schemeClr val="tx1"/>
                </a:solidFill>
              </a:rPr>
              <a:t> que j’aie [è], que j’aille [ài]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34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Verbes au radical irrégulier au subjonctif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200" b="1"/>
          </a:p>
          <a:p>
            <a:pPr marL="0"/>
            <a:r>
              <a:rPr lang="en-US" sz="2200" b="1"/>
              <a:t>Faire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fasse</a:t>
            </a:r>
          </a:p>
          <a:p>
            <a:pPr marL="0"/>
            <a:r>
              <a:rPr lang="en-US" sz="2200" b="1"/>
              <a:t>Savoir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sache</a:t>
            </a:r>
          </a:p>
          <a:p>
            <a:pPr marL="0"/>
            <a:r>
              <a:rPr lang="en-US" sz="2200" b="1"/>
              <a:t>Pouvoir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puisse</a:t>
            </a:r>
          </a:p>
          <a:p>
            <a:pPr marL="0"/>
            <a:r>
              <a:rPr lang="en-US" sz="2200" b="1"/>
              <a:t>Vouloir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veuille</a:t>
            </a:r>
            <a:r>
              <a:rPr lang="en-US" sz="2200"/>
              <a:t>, que nous </a:t>
            </a:r>
            <a:r>
              <a:rPr lang="en-US" sz="2200">
                <a:solidFill>
                  <a:srgbClr val="EE6612"/>
                </a:solidFill>
              </a:rPr>
              <a:t>voulions</a:t>
            </a:r>
          </a:p>
          <a:p>
            <a:pPr marL="0"/>
            <a:r>
              <a:rPr lang="en-US" sz="2200" b="1"/>
              <a:t>Valoir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vaille</a:t>
            </a:r>
            <a:r>
              <a:rPr lang="en-US" sz="2200"/>
              <a:t>, que vous </a:t>
            </a:r>
            <a:r>
              <a:rPr lang="en-US" sz="2200">
                <a:solidFill>
                  <a:srgbClr val="EE6612"/>
                </a:solidFill>
              </a:rPr>
              <a:t>valions</a:t>
            </a:r>
          </a:p>
          <a:p>
            <a:pPr marL="0"/>
            <a:r>
              <a:rPr lang="en-US" sz="2200" b="1"/>
              <a:t>Il faut </a:t>
            </a:r>
            <a:r>
              <a:rPr lang="en-US" sz="2200"/>
              <a:t>: qu’il </a:t>
            </a:r>
            <a:r>
              <a:rPr lang="en-US" sz="2200">
                <a:solidFill>
                  <a:srgbClr val="EE6612"/>
                </a:solidFill>
              </a:rPr>
              <a:t>faille</a:t>
            </a:r>
          </a:p>
          <a:p>
            <a:pPr marL="0"/>
            <a:endParaRPr lang="en-US" sz="2200"/>
          </a:p>
          <a:p>
            <a:pPr marL="0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5475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4595"/>
          </a:xfrm>
        </p:spPr>
        <p:txBody>
          <a:bodyPr/>
          <a:lstStyle/>
          <a:p>
            <a:r>
              <a:rPr lang="it-IT"/>
              <a:t>Le subjonctif passé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4602" y="2183907"/>
            <a:ext cx="10599198" cy="3993056"/>
          </a:xfrm>
        </p:spPr>
        <p:txBody>
          <a:bodyPr/>
          <a:lstStyle/>
          <a:p>
            <a:pPr marL="0" indent="0">
              <a:buNone/>
            </a:pPr>
            <a:r>
              <a:rPr lang="it-IT"/>
              <a:t>- </a:t>
            </a:r>
            <a:r>
              <a:rPr lang="it-IT" sz="2400"/>
              <a:t>Le subjonctif passé se construit avec l’auxiliaire </a:t>
            </a:r>
            <a:r>
              <a:rPr lang="it-IT" sz="2400" b="1"/>
              <a:t>être</a:t>
            </a:r>
            <a:r>
              <a:rPr lang="it-IT" sz="2400"/>
              <a:t> ou </a:t>
            </a:r>
            <a:r>
              <a:rPr lang="it-IT" sz="2400" b="1"/>
              <a:t>avoir</a:t>
            </a:r>
            <a:r>
              <a:rPr lang="it-IT" sz="2400"/>
              <a:t> au </a:t>
            </a:r>
            <a:r>
              <a:rPr lang="it-IT" sz="2400">
                <a:solidFill>
                  <a:srgbClr val="EE6612"/>
                </a:solidFill>
              </a:rPr>
              <a:t>subjonctif</a:t>
            </a:r>
            <a:r>
              <a:rPr lang="it-IT" sz="2400"/>
              <a:t> présent suivi du </a:t>
            </a:r>
            <a:r>
              <a:rPr lang="it-IT" sz="2400">
                <a:solidFill>
                  <a:srgbClr val="EE6612"/>
                </a:solidFill>
              </a:rPr>
              <a:t>participe passé</a:t>
            </a:r>
            <a:r>
              <a:rPr lang="it-IT" sz="2400"/>
              <a:t>.</a:t>
            </a:r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51676"/>
              </p:ext>
            </p:extLst>
          </p:nvPr>
        </p:nvGraphicFramePr>
        <p:xfrm>
          <a:off x="1531668" y="3402482"/>
          <a:ext cx="8127999" cy="2108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Choisir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Revenir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/>
                        <a:t>Que j’aie mangé</a:t>
                      </a:r>
                    </a:p>
                    <a:p>
                      <a:r>
                        <a:rPr lang="it-IT"/>
                        <a:t>Que tu aies mangé</a:t>
                      </a:r>
                    </a:p>
                    <a:p>
                      <a:r>
                        <a:rPr lang="it-IT"/>
                        <a:t>Qu’il ait mangé</a:t>
                      </a:r>
                    </a:p>
                    <a:p>
                      <a:r>
                        <a:rPr lang="it-IT"/>
                        <a:t>Que nous ayons mangé</a:t>
                      </a:r>
                    </a:p>
                    <a:p>
                      <a:r>
                        <a:rPr lang="it-IT"/>
                        <a:t>Que vous ayez mangé</a:t>
                      </a:r>
                    </a:p>
                    <a:p>
                      <a:r>
                        <a:rPr lang="it-IT"/>
                        <a:t>Qu’ils aient mangé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Que j’aie choisi</a:t>
                      </a:r>
                    </a:p>
                    <a:p>
                      <a:r>
                        <a:rPr lang="it-IT"/>
                        <a:t>Que tu aies choisi</a:t>
                      </a:r>
                    </a:p>
                    <a:p>
                      <a:r>
                        <a:rPr lang="it-IT"/>
                        <a:t>Qu’il ait choisi</a:t>
                      </a:r>
                    </a:p>
                    <a:p>
                      <a:r>
                        <a:rPr lang="it-IT"/>
                        <a:t>Que nous ayons choisi</a:t>
                      </a:r>
                    </a:p>
                    <a:p>
                      <a:r>
                        <a:rPr lang="it-IT"/>
                        <a:t>Que vous ayez choisi</a:t>
                      </a:r>
                    </a:p>
                    <a:p>
                      <a:r>
                        <a:rPr lang="it-IT"/>
                        <a:t>Qu’ils aient choisi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Que je sois revenu</a:t>
                      </a:r>
                    </a:p>
                    <a:p>
                      <a:r>
                        <a:rPr lang="it-IT"/>
                        <a:t>Que tu sois revenu</a:t>
                      </a:r>
                    </a:p>
                    <a:p>
                      <a:r>
                        <a:rPr lang="it-IT"/>
                        <a:t>Qu’il soit revenu</a:t>
                      </a:r>
                    </a:p>
                    <a:p>
                      <a:r>
                        <a:rPr lang="it-IT"/>
                        <a:t>Que nous soyons revenus</a:t>
                      </a:r>
                    </a:p>
                    <a:p>
                      <a:r>
                        <a:rPr lang="it-IT"/>
                        <a:t>Que vous soyez revenus</a:t>
                      </a:r>
                    </a:p>
                    <a:p>
                      <a:r>
                        <a:rPr lang="it-IT"/>
                        <a:t>Qu’ils soient revenus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1D8BA51-28E1-490F-82ED-E612C0B35BC5}"/>
              </a:ext>
            </a:extLst>
          </p:cNvPr>
          <p:cNvCxnSpPr/>
          <p:nvPr/>
        </p:nvCxnSpPr>
        <p:spPr>
          <a:xfrm>
            <a:off x="923278" y="1819922"/>
            <a:ext cx="10333607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7300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10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823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833</Words>
  <Application>Microsoft Office PowerPoint</Application>
  <PresentationFormat>Widescreen</PresentationFormat>
  <Paragraphs>215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Le subjonctif</vt:lpstr>
      <vt:lpstr>Généralités </vt:lpstr>
      <vt:lpstr>Formation du subjonctif présent</vt:lpstr>
      <vt:lpstr>Autres verbes du 3° groupe </vt:lpstr>
      <vt:lpstr>Exemple : le verbe venir</vt:lpstr>
      <vt:lpstr>Verbes irréguliers au subjonctif</vt:lpstr>
      <vt:lpstr>Subjonctif présent du verbe être, avoir et aller</vt:lpstr>
      <vt:lpstr>Verbes au radical irrégulier au subjonctif</vt:lpstr>
      <vt:lpstr>Le subjonctif passé</vt:lpstr>
      <vt:lpstr>Concordance des temps</vt:lpstr>
      <vt:lpstr>Exercices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</dc:title>
  <dc:creator>laura.kreyder</dc:creator>
  <cp:lastModifiedBy>laura.kreyder@unimib.it</cp:lastModifiedBy>
  <cp:revision>28</cp:revision>
  <dcterms:created xsi:type="dcterms:W3CDTF">2020-10-30T15:22:23Z</dcterms:created>
  <dcterms:modified xsi:type="dcterms:W3CDTF">2021-10-26T08:30:22Z</dcterms:modified>
</cp:coreProperties>
</file>