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9" r:id="rId6"/>
    <p:sldId id="26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3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58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02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88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84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95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54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34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69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80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95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A378-EF65-4328-972F-95BB033C4C97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A09B-2892-4F2F-BF86-CEFEC67EF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4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 descr="Immagine che contiene testo, piatto, stoviglie, serviziodatavola&#10;&#10;Descrizione generata automaticamente">
            <a:extLst>
              <a:ext uri="{FF2B5EF4-FFF2-40B4-BE49-F238E27FC236}">
                <a16:creationId xmlns:a16="http://schemas.microsoft.com/office/drawing/2014/main" id="{4C4D98C3-4EB2-4C8B-9BC6-47002FD4AA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" r="-1" b="-1"/>
          <a:stretch/>
        </p:blipFill>
        <p:spPr>
          <a:xfrm>
            <a:off x="2555441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3000" cy="2120900"/>
          </a:xfrm>
        </p:spPr>
        <p:txBody>
          <a:bodyPr>
            <a:normAutofit fontScale="90000"/>
          </a:bodyPr>
          <a:lstStyle/>
          <a:p>
            <a:br>
              <a:rPr lang="it-IT" sz="4000"/>
            </a:br>
            <a:br>
              <a:rPr lang="it-IT" sz="4000"/>
            </a:br>
            <a:r>
              <a:rPr lang="it-IT" sz="7200">
                <a:solidFill>
                  <a:schemeClr val="bg2">
                    <a:lumMod val="50000"/>
                  </a:schemeClr>
                </a:solidFill>
                <a:latin typeface="+mn-lt"/>
              </a:rPr>
              <a:t>La négation</a:t>
            </a:r>
          </a:p>
        </p:txBody>
      </p:sp>
    </p:spTree>
    <p:extLst>
      <p:ext uri="{BB962C8B-B14F-4D97-AF65-F5344CB8AC3E}">
        <p14:creationId xmlns:p14="http://schemas.microsoft.com/office/powerpoint/2010/main" val="187879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3658" y="2128430"/>
            <a:ext cx="9589244" cy="3542027"/>
          </a:xfrm>
        </p:spPr>
        <p:txBody>
          <a:bodyPr anchor="t">
            <a:normAutofit lnSpcReduction="10000"/>
          </a:bodyPr>
          <a:lstStyle/>
          <a:p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La forme négative est composée de deux adverbes,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ne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et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Ne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précède le verbe et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le suit</a:t>
            </a:r>
          </a:p>
          <a:p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Je mange une orange</a:t>
            </a: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Je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ne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mange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d’orange</a:t>
            </a:r>
          </a:p>
          <a:p>
            <a:pPr marL="457200" lvl="1" indent="0">
              <a:buNone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Ne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s’élide devant une voyelle -&gt;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n’</a:t>
            </a:r>
          </a:p>
          <a:p>
            <a:endParaRPr lang="it-IT" sz="2000" b="1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J’aime me balader</a:t>
            </a: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Je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n’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aime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me balader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350D8D-73D6-4132-89B5-DD52F3962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88224" y="2325422"/>
            <a:ext cx="465458" cy="872153"/>
            <a:chOff x="11388224" y="2325422"/>
            <a:chExt cx="465458" cy="872153"/>
          </a:xfrm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3764" y="232542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62544" y="255471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8224" y="306986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308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58339" y="2137459"/>
            <a:ext cx="9708899" cy="3568665"/>
          </a:xfrm>
        </p:spPr>
        <p:txBody>
          <a:bodyPr anchor="t">
            <a:normAutofit/>
          </a:bodyPr>
          <a:lstStyle/>
          <a:p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Quand le verbe est </a:t>
            </a:r>
            <a:r>
              <a:rPr lang="it-IT" sz="2000">
                <a:solidFill>
                  <a:srgbClr val="022596"/>
                </a:solidFill>
              </a:rPr>
              <a:t>composé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,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ne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précède l’auxiliaire et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le suit :</a:t>
            </a:r>
          </a:p>
          <a:p>
            <a:pPr marL="457200" lvl="1" indent="0">
              <a:buNone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J’ai mangé du chocolat</a:t>
            </a: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Je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n’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ai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mangé </a:t>
            </a:r>
            <a:r>
              <a:rPr lang="it-IT" sz="2000" b="1" u="sng">
                <a:solidFill>
                  <a:schemeClr val="tx1">
                    <a:alpha val="80000"/>
                  </a:schemeClr>
                </a:solidFill>
              </a:rPr>
              <a:t>de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chocolat</a:t>
            </a:r>
          </a:p>
          <a:p>
            <a:pPr marL="0" indent="0">
              <a:buNone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Quand la négation porte sur un verbe à </a:t>
            </a:r>
            <a:r>
              <a:rPr lang="it-IT" sz="2000">
                <a:solidFill>
                  <a:schemeClr val="accent1">
                    <a:lumMod val="50000"/>
                    <a:alpha val="80000"/>
                  </a:schemeClr>
                </a:solidFill>
              </a:rPr>
              <a:t>l’infinitif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,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ne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et </a:t>
            </a:r>
            <a:r>
              <a:rPr lang="it-IT" sz="2000" b="1">
                <a:solidFill>
                  <a:schemeClr val="tx1">
                    <a:alpha val="80000"/>
                  </a:schemeClr>
                </a:solidFill>
              </a:rPr>
              <a:t>pas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 précèdent le verbe :</a:t>
            </a:r>
          </a:p>
          <a:p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- Excusez-moi de </a:t>
            </a:r>
            <a:r>
              <a:rPr lang="it-IT" sz="2000">
                <a:solidFill>
                  <a:srgbClr val="FF0000">
                    <a:alpha val="80000"/>
                  </a:srgbClr>
                </a:solidFill>
              </a:rPr>
              <a:t>ne pas </a:t>
            </a:r>
            <a:r>
              <a:rPr lang="it-IT" sz="2000">
                <a:solidFill>
                  <a:schemeClr val="tx1">
                    <a:alpha val="80000"/>
                  </a:schemeClr>
                </a:solidFill>
              </a:rPr>
              <a:t>vous avoir répondu plus tôt.</a:t>
            </a:r>
          </a:p>
          <a:p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350D8D-73D6-4132-89B5-DD52F3962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88224" y="2325422"/>
            <a:ext cx="465458" cy="872153"/>
            <a:chOff x="11388224" y="2325422"/>
            <a:chExt cx="465458" cy="872153"/>
          </a:xfrm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3764" y="232542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62544" y="255471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8224" y="306986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175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it-IT" sz="5600"/>
              <a:t>La réponse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86275" y="1333500"/>
            <a:ext cx="6867525" cy="4942795"/>
          </a:xfrm>
        </p:spPr>
        <p:txBody>
          <a:bodyPr anchor="t">
            <a:normAutofit/>
          </a:bodyPr>
          <a:lstStyle/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Vous êtes d’ici ?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rgbClr val="FF0000">
                    <a:alpha val="80000"/>
                  </a:srgbClr>
                </a:solidFill>
              </a:rPr>
              <a:t>Oui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, je suis d’ici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rgbClr val="FF0000">
                    <a:alpha val="80000"/>
                  </a:srgbClr>
                </a:solidFill>
              </a:rPr>
              <a:t>Non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, je ne suis pas d’ici.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2000">
              <a:solidFill>
                <a:schemeClr val="tx1">
                  <a:alpha val="80000"/>
                </a:schemeClr>
              </a:solidFill>
            </a:endParaRP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Vous </a:t>
            </a:r>
            <a:r>
              <a:rPr lang="it-IT" b="1">
                <a:solidFill>
                  <a:schemeClr val="tx1">
                    <a:alpha val="80000"/>
                  </a:schemeClr>
                </a:solidFill>
              </a:rPr>
              <a:t>n’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êtes pas d’ici ?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rgbClr val="FF0000">
                    <a:alpha val="80000"/>
                  </a:srgbClr>
                </a:solidFill>
              </a:rPr>
              <a:t>Si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, je suis d’ici.</a:t>
            </a:r>
          </a:p>
          <a:p>
            <a:pPr lvl="2">
              <a:buFont typeface="Calibri" panose="020F0502020204030204" pitchFamily="34" charset="0"/>
              <a:buChar char="­"/>
            </a:pPr>
            <a:endParaRPr lang="it-IT">
              <a:solidFill>
                <a:schemeClr val="tx1">
                  <a:alpha val="80000"/>
                </a:schemeClr>
              </a:solidFill>
            </a:endParaRP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Je suis d’ici. Et vous ?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Moi </a:t>
            </a:r>
            <a:r>
              <a:rPr lang="it-IT">
                <a:solidFill>
                  <a:srgbClr val="FF0000">
                    <a:alpha val="80000"/>
                  </a:srgbClr>
                </a:solidFill>
              </a:rPr>
              <a:t>aussi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.</a:t>
            </a:r>
          </a:p>
          <a:p>
            <a:pPr lvl="2">
              <a:buFont typeface="Calibri" panose="020F0502020204030204" pitchFamily="34" charset="0"/>
              <a:buChar char="­"/>
            </a:pPr>
            <a:endParaRPr lang="it-IT">
              <a:solidFill>
                <a:schemeClr val="tx1">
                  <a:alpha val="80000"/>
                </a:schemeClr>
              </a:solidFill>
            </a:endParaRP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Je </a:t>
            </a:r>
            <a:r>
              <a:rPr lang="it-IT" b="1">
                <a:solidFill>
                  <a:schemeClr val="tx1">
                    <a:alpha val="80000"/>
                  </a:schemeClr>
                </a:solidFill>
              </a:rPr>
              <a:t>ne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 suis </a:t>
            </a:r>
            <a:r>
              <a:rPr lang="it-IT" b="1">
                <a:solidFill>
                  <a:schemeClr val="tx1">
                    <a:alpha val="80000"/>
                  </a:schemeClr>
                </a:solidFill>
              </a:rPr>
              <a:t>pas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 d’ici. Et vous ?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Moi </a:t>
            </a:r>
            <a:r>
              <a:rPr lang="it-IT">
                <a:solidFill>
                  <a:srgbClr val="FF0000">
                    <a:alpha val="80000"/>
                  </a:srgbClr>
                </a:solidFill>
              </a:rPr>
              <a:t>si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.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it-IT">
                <a:solidFill>
                  <a:schemeClr val="tx1">
                    <a:alpha val="80000"/>
                  </a:schemeClr>
                </a:solidFill>
              </a:rPr>
              <a:t>Moi </a:t>
            </a:r>
            <a:r>
              <a:rPr lang="it-IT">
                <a:solidFill>
                  <a:srgbClr val="FF0000">
                    <a:alpha val="80000"/>
                  </a:srgbClr>
                </a:solidFill>
              </a:rPr>
              <a:t>non plus</a:t>
            </a:r>
            <a:r>
              <a:rPr lang="it-IT">
                <a:solidFill>
                  <a:schemeClr val="tx1">
                    <a:alpha val="80000"/>
                  </a:schemeClr>
                </a:solidFill>
              </a:rPr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350D8D-73D6-4132-89B5-DD52F3962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88224" y="2325422"/>
            <a:ext cx="465458" cy="872153"/>
            <a:chOff x="11388224" y="2325422"/>
            <a:chExt cx="465458" cy="872153"/>
          </a:xfrm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3764" y="232542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62544" y="255471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8224" y="306986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871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7D27E7-74C0-45DB-B3C0-7BDDFE24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it-IT" sz="5600"/>
              <a:t>Exercice</a:t>
            </a:r>
            <a:endParaRPr lang="fr-FR" sz="56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794A22-21D3-4198-8E92-1AFE2A50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fr-FR" sz="2000" b="1">
                <a:solidFill>
                  <a:schemeClr val="tx1">
                    <a:alpha val="80000"/>
                  </a:schemeClr>
                </a:solidFill>
              </a:rPr>
              <a:t>Donnez une réponse négative</a:t>
            </a:r>
            <a:r>
              <a:rPr lang="fr-FR" sz="2000">
                <a:solidFill>
                  <a:schemeClr val="tx1">
                    <a:alpha val="80000"/>
                  </a:schemeClr>
                </a:solidFill>
              </a:rPr>
              <a:t>. Exemple : Vous avez des élèves ? - Non, je n'ai pas d'élèves</a:t>
            </a:r>
          </a:p>
          <a:p>
            <a:pPr marL="0" indent="0">
              <a:buNone/>
            </a:pPr>
            <a:r>
              <a:rPr lang="fr-FR" sz="2000">
                <a:solidFill>
                  <a:schemeClr val="tx1">
                    <a:alpha val="80000"/>
                  </a:schemeClr>
                </a:solidFill>
              </a:rPr>
              <a:t>1.	</a:t>
            </a: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Elle a des rendez-vous ? 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2.	Est-ce que tu fais du sport ? 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3.	Vous faites des bénéfices ? 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4.	Vous avez du travail ? 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5.	Est-ce que tu vois des films ? 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6.	Les enfants ont de l'argent ? 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fr-FR" sz="1800">
                <a:solidFill>
                  <a:schemeClr val="tx1">
                    <a:alpha val="80000"/>
                  </a:schemeClr>
                </a:solidFill>
              </a:rPr>
              <a:t>7.	Tes amis ont des congés ? ………………………………………………………………………………………</a:t>
            </a:r>
          </a:p>
          <a:p>
            <a:endParaRPr lang="fr-FR" sz="2000">
              <a:solidFill>
                <a:schemeClr val="tx1">
                  <a:alpha val="8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350D8D-73D6-4132-89B5-DD52F3962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88224" y="2325422"/>
            <a:ext cx="465458" cy="872153"/>
            <a:chOff x="11388224" y="2325422"/>
            <a:chExt cx="465458" cy="872153"/>
          </a:xfrm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3764" y="232542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62544" y="255471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8224" y="306986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799973-82BC-4205-AFC4-F7C07FE98EE7}"/>
              </a:ext>
            </a:extLst>
          </p:cNvPr>
          <p:cNvSpPr txBox="1"/>
          <p:nvPr/>
        </p:nvSpPr>
        <p:spPr>
          <a:xfrm>
            <a:off x="4989250" y="2949052"/>
            <a:ext cx="324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Non, elle n’a pas de rendez-vous</a:t>
            </a:r>
            <a:endParaRPr lang="fr-FR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3F712FB-80AF-4B10-9E49-43B95EAE6113}"/>
              </a:ext>
            </a:extLst>
          </p:cNvPr>
          <p:cNvSpPr txBox="1"/>
          <p:nvPr/>
        </p:nvSpPr>
        <p:spPr>
          <a:xfrm>
            <a:off x="4989250" y="3327670"/>
            <a:ext cx="32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Non, je ne fais pas de sport.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8B623BC-11DB-43CB-8A2C-9D5A9609333D}"/>
              </a:ext>
            </a:extLst>
          </p:cNvPr>
          <p:cNvSpPr txBox="1"/>
          <p:nvPr/>
        </p:nvSpPr>
        <p:spPr>
          <a:xfrm>
            <a:off x="5015340" y="3707768"/>
            <a:ext cx="327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Non, je ne fais pas de bénéfices.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BC5DEB-E849-40CE-A702-7224082AC39C}"/>
              </a:ext>
            </a:extLst>
          </p:cNvPr>
          <p:cNvSpPr txBox="1"/>
          <p:nvPr/>
        </p:nvSpPr>
        <p:spPr>
          <a:xfrm>
            <a:off x="4382436" y="4077100"/>
            <a:ext cx="2885243" cy="372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Non, je n'ai pas de travail.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33EFFA2-4F8A-4034-AFAC-40D2C9204FD7}"/>
              </a:ext>
            </a:extLst>
          </p:cNvPr>
          <p:cNvSpPr txBox="1"/>
          <p:nvPr/>
        </p:nvSpPr>
        <p:spPr>
          <a:xfrm>
            <a:off x="4956337" y="4460797"/>
            <a:ext cx="295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Non, je ne vois pas de films.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453007F-AD7B-4AC6-BD84-94506A55576A}"/>
              </a:ext>
            </a:extLst>
          </p:cNvPr>
          <p:cNvSpPr txBox="1"/>
          <p:nvPr/>
        </p:nvSpPr>
        <p:spPr>
          <a:xfrm>
            <a:off x="4989250" y="4832349"/>
            <a:ext cx="3045041" cy="38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Non, ils n'ont pas d'argent.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03820D7-9406-40C0-B7F3-342C13A2A7F0}"/>
              </a:ext>
            </a:extLst>
          </p:cNvPr>
          <p:cNvSpPr txBox="1"/>
          <p:nvPr/>
        </p:nvSpPr>
        <p:spPr>
          <a:xfrm>
            <a:off x="4555724" y="5192354"/>
            <a:ext cx="308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Non, ils n'ont pas de congé.</a:t>
            </a:r>
          </a:p>
        </p:txBody>
      </p:sp>
    </p:spTree>
    <p:extLst>
      <p:ext uri="{BB962C8B-B14F-4D97-AF65-F5344CB8AC3E}">
        <p14:creationId xmlns:p14="http://schemas.microsoft.com/office/powerpoint/2010/main" val="31782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1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5155" y="1465201"/>
            <a:ext cx="10217544" cy="1086273"/>
          </a:xfrm>
        </p:spPr>
        <p:txBody>
          <a:bodyPr anchor="ctr">
            <a:normAutofit/>
          </a:bodyPr>
          <a:lstStyle/>
          <a:p>
            <a:r>
              <a:rPr lang="it-IT" sz="4000"/>
              <a:t>Exercice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85" y="2536743"/>
            <a:ext cx="9502412" cy="273194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1854BC-36A0-45F8-9343-3B3D6F1DA78A}"/>
              </a:ext>
            </a:extLst>
          </p:cNvPr>
          <p:cNvSpPr txBox="1"/>
          <p:nvPr/>
        </p:nvSpPr>
        <p:spPr>
          <a:xfrm>
            <a:off x="1979720" y="3718049"/>
            <a:ext cx="234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Elle n’est pas là ?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216017-20C3-4391-96A0-5C4F77E6F026}"/>
              </a:ext>
            </a:extLst>
          </p:cNvPr>
          <p:cNvSpPr txBox="1"/>
          <p:nvPr/>
        </p:nvSpPr>
        <p:spPr>
          <a:xfrm>
            <a:off x="1979940" y="4396313"/>
            <a:ext cx="234370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Nous sommes le 24 ?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0D75B6A-C351-40FA-8F6F-60D564959FCF}"/>
              </a:ext>
            </a:extLst>
          </p:cNvPr>
          <p:cNvSpPr txBox="1"/>
          <p:nvPr/>
        </p:nvSpPr>
        <p:spPr>
          <a:xfrm>
            <a:off x="6445188" y="3054515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La poste est ouverte ?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6D97319-135E-4ADE-A69A-522FA4B10D1A}"/>
              </a:ext>
            </a:extLst>
          </p:cNvPr>
          <p:cNvSpPr txBox="1"/>
          <p:nvPr/>
        </p:nvSpPr>
        <p:spPr>
          <a:xfrm>
            <a:off x="6492538" y="3709171"/>
            <a:ext cx="28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Le camion est en panne ?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26C36B3-6D51-458E-A7CE-90DBA8C28ECA}"/>
              </a:ext>
            </a:extLst>
          </p:cNvPr>
          <p:cNvSpPr txBox="1"/>
          <p:nvPr/>
        </p:nvSpPr>
        <p:spPr>
          <a:xfrm>
            <a:off x="6492538" y="4387435"/>
            <a:ext cx="268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Tes parents sont à Paris ?</a:t>
            </a:r>
            <a:endParaRPr lang="fr-FR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4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251</TotalTime>
  <Words>338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  La négation</vt:lpstr>
      <vt:lpstr>Presentazione standard di PowerPoint</vt:lpstr>
      <vt:lpstr>Presentazione standard di PowerPoint</vt:lpstr>
      <vt:lpstr>La réponse</vt:lpstr>
      <vt:lpstr>Exercice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laura.kreyder</dc:creator>
  <cp:lastModifiedBy>laura.kreyder@unimib.it</cp:lastModifiedBy>
  <cp:revision>8</cp:revision>
  <dcterms:created xsi:type="dcterms:W3CDTF">2020-10-19T13:54:44Z</dcterms:created>
  <dcterms:modified xsi:type="dcterms:W3CDTF">2021-10-22T21:08:02Z</dcterms:modified>
</cp:coreProperties>
</file>