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61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11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88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4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63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7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1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54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66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4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71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6599-AD36-4BF5-ABE7-F39C43571A5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37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Les possessifs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Adjectifs et </a:t>
            </a:r>
            <a:r>
              <a:rPr lang="it-IT" smtClean="0"/>
              <a:t>pronoms</a:t>
            </a:r>
          </a:p>
          <a:p>
            <a:endParaRPr lang="it-IT"/>
          </a:p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149" y="4334697"/>
            <a:ext cx="1139972" cy="110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Exercices</a:t>
            </a:r>
            <a:endParaRPr lang="it-IT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892970"/>
            <a:ext cx="8286750" cy="1697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31" y="4456064"/>
            <a:ext cx="7185805" cy="1211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12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L’adjectif possessif + h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Adjectif possessif féminin devant </a:t>
            </a:r>
            <a:r>
              <a:rPr lang="it-IT" smtClean="0">
                <a:solidFill>
                  <a:srgbClr val="FF0000"/>
                </a:solidFill>
              </a:rPr>
              <a:t>h muet </a:t>
            </a:r>
            <a:r>
              <a:rPr lang="it-IT" smtClean="0"/>
              <a:t>-&gt; </a:t>
            </a:r>
            <a:r>
              <a:rPr lang="it-IT" b="1" smtClean="0"/>
              <a:t>mon, ton, son</a:t>
            </a:r>
          </a:p>
          <a:p>
            <a:r>
              <a:rPr lang="it-IT" smtClean="0"/>
              <a:t>Adjectif possessif devant </a:t>
            </a:r>
            <a:r>
              <a:rPr lang="it-IT" smtClean="0">
                <a:solidFill>
                  <a:srgbClr val="FF0000"/>
                </a:solidFill>
              </a:rPr>
              <a:t>h non-muet </a:t>
            </a:r>
            <a:r>
              <a:rPr lang="it-IT" smtClean="0"/>
              <a:t>-&gt; </a:t>
            </a:r>
            <a:r>
              <a:rPr lang="it-IT" b="1" smtClean="0"/>
              <a:t>ma,ta, sa</a:t>
            </a:r>
          </a:p>
          <a:p>
            <a:endParaRPr lang="it-IT"/>
          </a:p>
          <a:p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747" y="3131390"/>
            <a:ext cx="7522234" cy="213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052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L’adjectif possessif est un déterminant du nom, comme un article :</a:t>
            </a:r>
          </a:p>
          <a:p>
            <a:pPr marL="0" indent="0">
              <a:buNone/>
            </a:pPr>
            <a:r>
              <a:rPr lang="it-IT" smtClean="0"/>
              <a:t>C’est </a:t>
            </a:r>
            <a:r>
              <a:rPr lang="it-IT" b="1" smtClean="0"/>
              <a:t>un</a:t>
            </a:r>
            <a:r>
              <a:rPr lang="it-IT" smtClean="0"/>
              <a:t> livre, </a:t>
            </a:r>
            <a:r>
              <a:rPr lang="it-IT" b="1" smtClean="0"/>
              <a:t>le</a:t>
            </a:r>
            <a:r>
              <a:rPr lang="it-IT" smtClean="0"/>
              <a:t> livre que nous lisons, </a:t>
            </a:r>
            <a:r>
              <a:rPr lang="it-IT" smtClean="0">
                <a:solidFill>
                  <a:srgbClr val="FF0000"/>
                </a:solidFill>
              </a:rPr>
              <a:t>notre</a:t>
            </a:r>
            <a:r>
              <a:rPr lang="it-IT" smtClean="0"/>
              <a:t> livre.</a:t>
            </a:r>
          </a:p>
          <a:p>
            <a:pPr marL="0" indent="0">
              <a:buNone/>
            </a:pPr>
            <a:endParaRPr lang="it-IT" smtClean="0"/>
          </a:p>
          <a:p>
            <a:r>
              <a:rPr lang="it-IT" smtClean="0"/>
              <a:t>Le pronom possessif remplace un nom et son adjectif possessif :</a:t>
            </a:r>
          </a:p>
          <a:p>
            <a:pPr marL="0" indent="0">
              <a:buNone/>
            </a:pPr>
            <a:r>
              <a:rPr lang="it-IT" smtClean="0"/>
              <a:t>C’est </a:t>
            </a:r>
            <a:r>
              <a:rPr lang="it-IT" b="1" smtClean="0"/>
              <a:t>notre</a:t>
            </a:r>
            <a:r>
              <a:rPr lang="it-IT" smtClean="0"/>
              <a:t> livre, pas </a:t>
            </a:r>
            <a:r>
              <a:rPr lang="it-IT" smtClean="0">
                <a:solidFill>
                  <a:srgbClr val="FF0000"/>
                </a:solidFill>
              </a:rPr>
              <a:t>le vôtre </a:t>
            </a:r>
            <a:r>
              <a:rPr lang="it-IT" smtClean="0"/>
              <a:t>(</a:t>
            </a:r>
            <a:r>
              <a:rPr lang="it-IT" b="1" smtClean="0"/>
              <a:t>votre</a:t>
            </a:r>
            <a:r>
              <a:rPr lang="it-IT" smtClean="0"/>
              <a:t> livre)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2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smtClean="0"/>
              <a:t>Le possessif dépend de la personne qui possède et de son nombre, et de l’objet possédé (s’il y en a un ou plusieurs, s’il est du genre féminin ou masculin).</a:t>
            </a:r>
            <a:endParaRPr lang="it-IT" sz="2400" b="1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49" y="2281999"/>
            <a:ext cx="9423101" cy="3832910"/>
          </a:xfrm>
        </p:spPr>
      </p:pic>
    </p:spTree>
    <p:extLst>
      <p:ext uri="{BB962C8B-B14F-4D97-AF65-F5344CB8AC3E}">
        <p14:creationId xmlns:p14="http://schemas.microsoft.com/office/powerpoint/2010/main" val="21646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18" y="1430767"/>
            <a:ext cx="10875537" cy="2151529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84033" y="4381052"/>
            <a:ext cx="10057708" cy="1643230"/>
          </a:xfrm>
        </p:spPr>
        <p:txBody>
          <a:bodyPr>
            <a:normAutofit fontScale="85000" lnSpcReduction="20000"/>
          </a:bodyPr>
          <a:lstStyle/>
          <a:p>
            <a:r>
              <a:rPr lang="it-IT" sz="2400" smtClean="0"/>
              <a:t>On -&gt; notre / nos    Ce soir </a:t>
            </a:r>
            <a:r>
              <a:rPr lang="it-IT" sz="2400" b="1" smtClean="0"/>
              <a:t>on</a:t>
            </a:r>
            <a:r>
              <a:rPr lang="it-IT" sz="2400" smtClean="0"/>
              <a:t> a rendez-vous avec </a:t>
            </a:r>
            <a:r>
              <a:rPr lang="it-IT" sz="2400" smtClean="0">
                <a:solidFill>
                  <a:srgbClr val="FF0000"/>
                </a:solidFill>
              </a:rPr>
              <a:t>nos</a:t>
            </a:r>
            <a:r>
              <a:rPr lang="it-IT" sz="2400" smtClean="0"/>
              <a:t> amis australiens </a:t>
            </a:r>
          </a:p>
          <a:p>
            <a:r>
              <a:rPr lang="it-IT" sz="2400" smtClean="0"/>
              <a:t>On -&gt; son	   Quand </a:t>
            </a:r>
            <a:r>
              <a:rPr lang="it-IT" sz="2400" b="1" smtClean="0"/>
              <a:t>on</a:t>
            </a:r>
            <a:r>
              <a:rPr lang="it-IT" sz="2400" smtClean="0"/>
              <a:t> est jeune, on pense à </a:t>
            </a:r>
            <a:r>
              <a:rPr lang="it-IT" sz="2400" smtClean="0">
                <a:solidFill>
                  <a:srgbClr val="FF0000"/>
                </a:solidFill>
              </a:rPr>
              <a:t>son</a:t>
            </a:r>
            <a:r>
              <a:rPr lang="it-IT" sz="2400" smtClean="0"/>
              <a:t> futur, mais pas tout le temps !</a:t>
            </a:r>
          </a:p>
          <a:p>
            <a:endParaRPr lang="it-IT" sz="2400"/>
          </a:p>
          <a:p>
            <a:r>
              <a:rPr lang="it-IT" sz="2800" smtClean="0">
                <a:solidFill>
                  <a:srgbClr val="FF0000"/>
                </a:solidFill>
              </a:rPr>
              <a:t>ATTENTION</a:t>
            </a:r>
            <a:r>
              <a:rPr lang="it-IT" sz="2800" smtClean="0"/>
              <a:t> </a:t>
            </a:r>
            <a:r>
              <a:rPr lang="it-IT" sz="2400" smtClean="0"/>
              <a:t>à bien distinguer </a:t>
            </a:r>
            <a:r>
              <a:rPr lang="it-IT" sz="2800" b="1" smtClean="0"/>
              <a:t>leur</a:t>
            </a:r>
            <a:r>
              <a:rPr lang="it-IT" sz="2800" smtClean="0"/>
              <a:t> </a:t>
            </a:r>
            <a:r>
              <a:rPr lang="it-IT" sz="2400" smtClean="0"/>
              <a:t>(il y a plusieurs possesseurs, l’objet est singulier) de </a:t>
            </a:r>
            <a:r>
              <a:rPr lang="it-IT" sz="2800" b="1" smtClean="0"/>
              <a:t>leurs</a:t>
            </a:r>
            <a:r>
              <a:rPr lang="it-IT" sz="2800" smtClean="0"/>
              <a:t> </a:t>
            </a:r>
            <a:r>
              <a:rPr lang="it-IT" sz="2400" smtClean="0"/>
              <a:t>(il y a plusieurs possesseurs, l’objet est pluriel).</a:t>
            </a: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303211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Exemples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/>
          </a:p>
          <a:p>
            <a:r>
              <a:rPr lang="fr-FR"/>
              <a:t>J’ai un sac. C’est </a:t>
            </a:r>
            <a:r>
              <a:rPr lang="fr-FR">
                <a:solidFill>
                  <a:srgbClr val="FF0000"/>
                </a:solidFill>
              </a:rPr>
              <a:t>mon</a:t>
            </a:r>
            <a:r>
              <a:rPr lang="fr-FR"/>
              <a:t> sac.</a:t>
            </a:r>
          </a:p>
          <a:p>
            <a:r>
              <a:rPr lang="fr-FR"/>
              <a:t>Elle a une voiture. C’est </a:t>
            </a:r>
            <a:r>
              <a:rPr lang="fr-FR">
                <a:solidFill>
                  <a:srgbClr val="FF0000"/>
                </a:solidFill>
              </a:rPr>
              <a:t>sa</a:t>
            </a:r>
            <a:r>
              <a:rPr lang="fr-FR"/>
              <a:t> voiture.</a:t>
            </a:r>
          </a:p>
          <a:p>
            <a:r>
              <a:rPr lang="fr-FR"/>
              <a:t>Il a une moto. C’est </a:t>
            </a:r>
            <a:r>
              <a:rPr lang="fr-FR">
                <a:solidFill>
                  <a:srgbClr val="FF0000"/>
                </a:solidFill>
              </a:rPr>
              <a:t>sa</a:t>
            </a:r>
            <a:r>
              <a:rPr lang="fr-FR"/>
              <a:t> moto.</a:t>
            </a:r>
          </a:p>
          <a:p>
            <a:r>
              <a:rPr lang="fr-FR"/>
              <a:t>Il a beaucoup de livres. Ce sont </a:t>
            </a:r>
            <a:r>
              <a:rPr lang="fr-FR">
                <a:solidFill>
                  <a:srgbClr val="FF0000"/>
                </a:solidFill>
              </a:rPr>
              <a:t>ses</a:t>
            </a:r>
            <a:r>
              <a:rPr lang="fr-FR"/>
              <a:t> livres.</a:t>
            </a:r>
          </a:p>
          <a:p>
            <a:r>
              <a:rPr lang="fr-FR"/>
              <a:t>Tu as trois enfants. Ce sont </a:t>
            </a:r>
            <a:r>
              <a:rPr lang="fr-FR">
                <a:solidFill>
                  <a:srgbClr val="FF0000"/>
                </a:solidFill>
              </a:rPr>
              <a:t>tes</a:t>
            </a:r>
            <a:r>
              <a:rPr lang="fr-FR"/>
              <a:t> enfants.</a:t>
            </a:r>
          </a:p>
          <a:p>
            <a:r>
              <a:rPr lang="fr-FR"/>
              <a:t>Vous avez une jolie photo. C’est </a:t>
            </a:r>
            <a:r>
              <a:rPr lang="fr-FR">
                <a:solidFill>
                  <a:srgbClr val="FF0000"/>
                </a:solidFill>
              </a:rPr>
              <a:t>votre</a:t>
            </a:r>
            <a:r>
              <a:rPr lang="fr-FR"/>
              <a:t> photo.</a:t>
            </a:r>
          </a:p>
          <a:p>
            <a:r>
              <a:rPr lang="fr-FR"/>
              <a:t>Nous avons quatre stylos. Ce sont </a:t>
            </a:r>
            <a:r>
              <a:rPr lang="fr-FR">
                <a:solidFill>
                  <a:srgbClr val="FF0000"/>
                </a:solidFill>
              </a:rPr>
              <a:t>nos</a:t>
            </a:r>
            <a:r>
              <a:rPr lang="fr-FR"/>
              <a:t> stylos.</a:t>
            </a:r>
          </a:p>
          <a:p>
            <a:r>
              <a:rPr lang="fr-FR"/>
              <a:t>Elles ont des bouteilles. Ce sont </a:t>
            </a:r>
            <a:r>
              <a:rPr lang="fr-FR">
                <a:solidFill>
                  <a:srgbClr val="FF0000"/>
                </a:solidFill>
              </a:rPr>
              <a:t>leurs</a:t>
            </a:r>
            <a:r>
              <a:rPr lang="fr-FR"/>
              <a:t> bouteilles.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19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 pronom possessif</a:t>
            </a: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345" y="1932317"/>
            <a:ext cx="7914757" cy="3856991"/>
          </a:xfrm>
        </p:spPr>
      </p:pic>
    </p:spTree>
    <p:extLst>
      <p:ext uri="{BB962C8B-B14F-4D97-AF65-F5344CB8AC3E}">
        <p14:creationId xmlns:p14="http://schemas.microsoft.com/office/powerpoint/2010/main" val="414621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Remarques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Remarquez l’accent circonflexe sur les pronoms possessifs </a:t>
            </a:r>
            <a:r>
              <a:rPr lang="it-IT" b="1" smtClean="0"/>
              <a:t>nôtre</a:t>
            </a:r>
            <a:r>
              <a:rPr lang="it-IT" smtClean="0"/>
              <a:t> et </a:t>
            </a:r>
            <a:r>
              <a:rPr lang="it-IT" b="1" smtClean="0"/>
              <a:t>vôtre </a:t>
            </a:r>
            <a:r>
              <a:rPr lang="it-IT" smtClean="0"/>
              <a:t>qui les distingue des adjectifs possessifs </a:t>
            </a:r>
            <a:r>
              <a:rPr lang="it-IT" b="1" smtClean="0"/>
              <a:t>notre</a:t>
            </a:r>
            <a:r>
              <a:rPr lang="it-IT" smtClean="0"/>
              <a:t> et </a:t>
            </a:r>
            <a:r>
              <a:rPr lang="it-IT" b="1" smtClean="0"/>
              <a:t>votre</a:t>
            </a:r>
            <a:r>
              <a:rPr lang="it-IT" smtClean="0"/>
              <a:t>.</a:t>
            </a:r>
            <a:endParaRPr lang="it-IT" b="1" smtClean="0"/>
          </a:p>
          <a:p>
            <a:r>
              <a:rPr lang="it-IT" smtClean="0"/>
              <a:t>Remarquez la différence </a:t>
            </a:r>
            <a:r>
              <a:rPr lang="it-IT"/>
              <a:t>de prononciation: </a:t>
            </a:r>
            <a:r>
              <a:rPr lang="it-IT" b="1"/>
              <a:t>notre</a:t>
            </a:r>
            <a:r>
              <a:rPr lang="it-IT"/>
              <a:t>, </a:t>
            </a:r>
            <a:r>
              <a:rPr lang="it-IT" b="1"/>
              <a:t>votre</a:t>
            </a:r>
            <a:r>
              <a:rPr lang="it-IT"/>
              <a:t> (adjectifs) -&gt; </a:t>
            </a:r>
            <a:r>
              <a:rPr lang="it-IT">
                <a:solidFill>
                  <a:srgbClr val="FF0000"/>
                </a:solidFill>
              </a:rPr>
              <a:t>o ouvert </a:t>
            </a:r>
            <a:r>
              <a:rPr lang="it-IT"/>
              <a:t>; </a:t>
            </a:r>
            <a:r>
              <a:rPr lang="it-IT" b="1"/>
              <a:t>nôtre</a:t>
            </a:r>
            <a:r>
              <a:rPr lang="it-IT"/>
              <a:t> et </a:t>
            </a:r>
            <a:r>
              <a:rPr lang="it-IT" b="1" smtClean="0"/>
              <a:t>vôtre</a:t>
            </a:r>
            <a:r>
              <a:rPr lang="it-IT" smtClean="0"/>
              <a:t> (pronoms) -&gt; </a:t>
            </a:r>
            <a:r>
              <a:rPr lang="it-IT" smtClean="0">
                <a:solidFill>
                  <a:srgbClr val="FF0000"/>
                </a:solidFill>
              </a:rPr>
              <a:t>o fermé</a:t>
            </a:r>
            <a:r>
              <a:rPr lang="it-IT" smtClean="0"/>
              <a:t>.</a:t>
            </a:r>
          </a:p>
          <a:p>
            <a:r>
              <a:rPr lang="it-IT" smtClean="0"/>
              <a:t>Quand le pronom possessif est précédé des prépositions</a:t>
            </a:r>
            <a:r>
              <a:rPr lang="it-IT" b="1" smtClean="0"/>
              <a:t> à </a:t>
            </a:r>
            <a:r>
              <a:rPr lang="it-IT" smtClean="0"/>
              <a:t>ou </a:t>
            </a:r>
            <a:r>
              <a:rPr lang="it-IT" b="1" smtClean="0"/>
              <a:t>de</a:t>
            </a:r>
            <a:r>
              <a:rPr lang="it-IT" smtClean="0"/>
              <a:t>, le pronom s’articule : </a:t>
            </a:r>
            <a:r>
              <a:rPr lang="it-IT" smtClean="0">
                <a:solidFill>
                  <a:srgbClr val="FF0000"/>
                </a:solidFill>
              </a:rPr>
              <a:t>le</a:t>
            </a:r>
            <a:r>
              <a:rPr lang="it-IT" smtClean="0"/>
              <a:t> </a:t>
            </a:r>
            <a:r>
              <a:rPr lang="it-IT" b="1" smtClean="0"/>
              <a:t>mien</a:t>
            </a:r>
            <a:r>
              <a:rPr lang="it-IT" smtClean="0"/>
              <a:t>, </a:t>
            </a:r>
            <a:r>
              <a:rPr lang="it-IT" smtClean="0">
                <a:solidFill>
                  <a:srgbClr val="FF0000"/>
                </a:solidFill>
              </a:rPr>
              <a:t>au</a:t>
            </a:r>
            <a:r>
              <a:rPr lang="it-IT" smtClean="0"/>
              <a:t> </a:t>
            </a:r>
            <a:r>
              <a:rPr lang="it-IT" b="1" smtClean="0"/>
              <a:t>mien</a:t>
            </a:r>
            <a:r>
              <a:rPr lang="it-IT" smtClean="0"/>
              <a:t>, </a:t>
            </a:r>
            <a:r>
              <a:rPr lang="it-IT" smtClean="0">
                <a:solidFill>
                  <a:srgbClr val="FF0000"/>
                </a:solidFill>
              </a:rPr>
              <a:t>du</a:t>
            </a:r>
            <a:r>
              <a:rPr lang="it-IT" smtClean="0"/>
              <a:t> </a:t>
            </a:r>
            <a:r>
              <a:rPr lang="it-IT" b="1" smtClean="0"/>
              <a:t>mien</a:t>
            </a:r>
            <a:r>
              <a:rPr lang="it-IT" smtClean="0"/>
              <a:t>…</a:t>
            </a: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22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Être à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Pour exprimer la possession, on emploie aussi </a:t>
            </a:r>
            <a:r>
              <a:rPr lang="it-IT" b="1" smtClean="0"/>
              <a:t>être + à + nom / pronom tonique</a:t>
            </a:r>
            <a:r>
              <a:rPr lang="it-IT" smtClean="0"/>
              <a:t>*</a:t>
            </a:r>
          </a:p>
          <a:p>
            <a:r>
              <a:rPr lang="it-IT" smtClean="0"/>
              <a:t>Exemple : Ce livre est à Corinne ? – Non, il est à moi.</a:t>
            </a:r>
          </a:p>
          <a:p>
            <a:pPr marL="0" indent="0">
              <a:buNone/>
            </a:pPr>
            <a:r>
              <a:rPr lang="it-IT"/>
              <a:t>	</a:t>
            </a:r>
            <a:r>
              <a:rPr lang="it-IT" smtClean="0"/>
              <a:t>	Ces dessins sont à eux ? – Non, ils sont à mon frère.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 smtClean="0"/>
              <a:t>*</a:t>
            </a:r>
            <a:r>
              <a:rPr lang="it-IT" sz="1600" smtClean="0"/>
              <a:t>les pronoms toniques sont : </a:t>
            </a:r>
            <a:r>
              <a:rPr lang="it-IT" sz="1600" b="1" smtClean="0"/>
              <a:t>moi, toi, elle, lui, nous, vous, eux, elles</a:t>
            </a:r>
            <a:r>
              <a:rPr lang="it-IT" sz="1600" smtClean="0"/>
              <a:t>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37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Pronom démonstratif + de + nom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La possession s’exprime également en employant le </a:t>
            </a:r>
            <a:r>
              <a:rPr lang="it-IT" b="1" smtClean="0"/>
              <a:t>pronom démonstratif + de + nom</a:t>
            </a:r>
          </a:p>
          <a:p>
            <a:r>
              <a:rPr lang="it-IT" smtClean="0"/>
              <a:t>Exemples : C’est ta voiture ? – Non, c’est </a:t>
            </a:r>
            <a:r>
              <a:rPr lang="it-IT" smtClean="0">
                <a:solidFill>
                  <a:srgbClr val="FF0000"/>
                </a:solidFill>
              </a:rPr>
              <a:t>celle de Gabriel</a:t>
            </a:r>
            <a:r>
              <a:rPr lang="it-IT" smtClean="0"/>
              <a:t>.</a:t>
            </a:r>
          </a:p>
          <a:p>
            <a:pPr marL="0" indent="0">
              <a:buNone/>
            </a:pPr>
            <a:r>
              <a:rPr lang="it-IT" smtClean="0"/>
              <a:t>Ce grand immeuble, c’est </a:t>
            </a:r>
            <a:r>
              <a:rPr lang="it-IT" smtClean="0">
                <a:solidFill>
                  <a:srgbClr val="FF0000"/>
                </a:solidFill>
              </a:rPr>
              <a:t>celui de la mairie</a:t>
            </a:r>
            <a:r>
              <a:rPr lang="it-IT" smtClean="0"/>
              <a:t>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509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360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Les possessifs</vt:lpstr>
      <vt:lpstr>Presentazione standard di PowerPoint</vt:lpstr>
      <vt:lpstr>Le possessif dépend de la personne qui possède et de son nombre, et de l’objet possédé (s’il y en a un ou plusieurs, s’il est du genre féminin ou masculin).</vt:lpstr>
      <vt:lpstr>Presentazione standard di PowerPoint</vt:lpstr>
      <vt:lpstr>Exemples </vt:lpstr>
      <vt:lpstr>Le pronom possessif</vt:lpstr>
      <vt:lpstr>Remarques</vt:lpstr>
      <vt:lpstr>Être à </vt:lpstr>
      <vt:lpstr>Pronom démonstratif + de + nom</vt:lpstr>
      <vt:lpstr>Exercices</vt:lpstr>
      <vt:lpstr>L’adjectif possessif + h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possessifs</dc:title>
  <dc:creator>laura.kreyder</dc:creator>
  <cp:lastModifiedBy>laura.kreyder</cp:lastModifiedBy>
  <cp:revision>13</cp:revision>
  <dcterms:created xsi:type="dcterms:W3CDTF">2020-10-24T21:19:51Z</dcterms:created>
  <dcterms:modified xsi:type="dcterms:W3CDTF">2020-10-26T19:32:05Z</dcterms:modified>
</cp:coreProperties>
</file>