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1"/>
  </p:notesMasterIdLst>
  <p:sldIdLst>
    <p:sldId id="256" r:id="rId3"/>
    <p:sldId id="258" r:id="rId4"/>
    <p:sldId id="259" r:id="rId5"/>
    <p:sldId id="260" r:id="rId6"/>
    <p:sldId id="262" r:id="rId7"/>
    <p:sldId id="269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759AC-4090-4570-982E-D8B8F39D1EB4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A998E-86C0-4D5F-9B73-4F5D878A121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30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F187-5861-4D58-9987-69A0CEAE0CCA}" type="datetime1">
              <a:rPr lang="it-IT" smtClean="0"/>
              <a:t>07/11/2021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55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A6A3-26C8-49F2-A16F-C447161271E3}" type="datetime1">
              <a:rPr lang="it-IT" smtClean="0"/>
              <a:t>07/11/2021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17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3C83-74C4-4600-9E66-62752734976D}" type="datetime1">
              <a:rPr lang="it-IT" smtClean="0"/>
              <a:t>07/11/2021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070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8834-6CF0-4CA0-921C-1742316E2F74}" type="datetime1">
              <a:rPr lang="it-IT" smtClean="0"/>
              <a:t>07/11/2021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83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DA81-DC01-4664-9826-8E543ECF8AE4}" type="datetime1">
              <a:rPr lang="it-IT" smtClean="0"/>
              <a:t>07/11/2021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9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0887-17A0-4099-9F78-DF288D79870D}" type="datetime1">
              <a:rPr lang="it-IT" smtClean="0"/>
              <a:t>07/11/2021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19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1268-0CD4-4DC6-AF99-CB11D8E109D0}" type="datetime1">
              <a:rPr lang="it-IT" smtClean="0"/>
              <a:t>07/11/2021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86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A30-E947-4999-8797-ED43164F17D1}" type="datetime1">
              <a:rPr lang="it-IT" smtClean="0"/>
              <a:t>07/11/2021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98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AD33-6C99-4F40-B04D-7C7DE9B94FE9}" type="datetime1">
              <a:rPr lang="it-IT" smtClean="0"/>
              <a:t>07/11/2021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27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A126-1237-4EE9-8DFE-D7568DA915B1}" type="datetime1">
              <a:rPr lang="it-IT" smtClean="0"/>
              <a:t>07/11/2021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66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560A-5C30-4A3B-94ED-5EFC1498DA56}" type="datetime1">
              <a:rPr lang="it-IT" smtClean="0"/>
              <a:t>07/11/2021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32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2E3-4DA0-4E49-8240-781C868C1496}" type="datetime1">
              <a:rPr lang="it-IT" smtClean="0"/>
              <a:t>07/11/2021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3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BB502-D4D1-4FC4-8818-7D02807F61A0}" type="datetime1">
              <a:rPr lang="it-IT" smtClean="0"/>
              <a:t>07/11/2021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71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617D-E723-4F6C-A4D3-DA24A3C5BA05}" type="datetime1">
              <a:rPr lang="it-IT" smtClean="0"/>
              <a:t>07/11/2021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42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it-IT" sz="6600"/>
              <a:t>Les verbes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66988" y="3962400"/>
            <a:ext cx="7058025" cy="581025"/>
          </a:xfrm>
        </p:spPr>
        <p:txBody>
          <a:bodyPr anchor="ctr">
            <a:normAutofit/>
          </a:bodyPr>
          <a:lstStyle/>
          <a:p>
            <a:r>
              <a:rPr lang="it-IT" sz="2800">
                <a:solidFill>
                  <a:srgbClr val="FFFFFF"/>
                </a:solidFill>
              </a:rPr>
              <a:t>Le deuxième groupe</a:t>
            </a:r>
          </a:p>
        </p:txBody>
      </p:sp>
    </p:spTree>
    <p:extLst>
      <p:ext uri="{BB962C8B-B14F-4D97-AF65-F5344CB8AC3E}">
        <p14:creationId xmlns:p14="http://schemas.microsoft.com/office/powerpoint/2010/main" val="158250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it-IT" sz="3400"/>
              <a:t>Conjugaison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r>
              <a:rPr lang="fr-FR" sz="1800"/>
              <a:t>Les verbes du deuxième groupe ont l’infinitif en</a:t>
            </a:r>
            <a:r>
              <a:rPr lang="fr-FR" sz="1800" b="1"/>
              <a:t> -ir</a:t>
            </a:r>
            <a:r>
              <a:rPr lang="fr-FR" sz="1800"/>
              <a:t>. Ils sont réguliers. Ils représentent environ 5% des verbes français</a:t>
            </a:r>
            <a:endParaRPr lang="it-IT" sz="1800"/>
          </a:p>
          <a:p>
            <a:r>
              <a:rPr lang="it-IT" sz="1800"/>
              <a:t>Ils ont </a:t>
            </a:r>
            <a:r>
              <a:rPr lang="it-IT" sz="1800" b="1"/>
              <a:t>deux radicaux</a:t>
            </a:r>
            <a:r>
              <a:rPr lang="it-IT" sz="1800"/>
              <a:t>, l’un au singulier du présent (infinitif moins </a:t>
            </a:r>
            <a:r>
              <a:rPr lang="it-IT" sz="1800" b="1"/>
              <a:t>-r</a:t>
            </a:r>
            <a:r>
              <a:rPr lang="it-IT" sz="1800"/>
              <a:t>) et l’autre au pluriel (</a:t>
            </a:r>
            <a:r>
              <a:rPr lang="it-IT" sz="1800" b="1"/>
              <a:t>infinitif</a:t>
            </a:r>
            <a:r>
              <a:rPr lang="it-IT" sz="1800"/>
              <a:t> moins -r + ss):</a:t>
            </a:r>
          </a:p>
          <a:p>
            <a:pPr marL="0" indent="0">
              <a:buNone/>
            </a:pPr>
            <a:r>
              <a:rPr lang="it-IT" sz="1800" b="1"/>
              <a:t>FINIR</a:t>
            </a:r>
          </a:p>
          <a:p>
            <a:pPr marL="0" indent="0">
              <a:buNone/>
            </a:pPr>
            <a:endParaRPr lang="it-IT" sz="180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A9954E-BA82-41AA-BD9D-7B98EE13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3025834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it-IT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3D9F82-2C63-4ABC-B4EB-F9F9170A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321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49ACD58-1008-49B7-8522-164A3B400B5B}" type="slidenum">
              <a:rPr lang="it-IT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it-I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114263"/>
              </p:ext>
            </p:extLst>
          </p:nvPr>
        </p:nvGraphicFramePr>
        <p:xfrm>
          <a:off x="6673843" y="2301392"/>
          <a:ext cx="4397282" cy="239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407"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Sujet 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020"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Il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Ils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rgbClr val="FF0000"/>
                          </a:solidFill>
                        </a:rPr>
                        <a:t>fini-</a:t>
                      </a:r>
                    </a:p>
                    <a:p>
                      <a:pPr algn="ctr"/>
                      <a:endParaRPr lang="it-IT" sz="180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it-IT" sz="180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it-IT" sz="1800">
                          <a:solidFill>
                            <a:srgbClr val="FF0000"/>
                          </a:solidFill>
                        </a:rPr>
                        <a:t>finiss-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-t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-ons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-ez</a:t>
                      </a:r>
                    </a:p>
                    <a:p>
                      <a:pPr algn="ctr"/>
                      <a:r>
                        <a:rPr lang="it-IT" sz="1800">
                          <a:solidFill>
                            <a:sysClr val="windowText" lastClr="000000"/>
                          </a:solidFill>
                        </a:rPr>
                        <a:t>-ent</a:t>
                      </a:r>
                    </a:p>
                  </a:txBody>
                  <a:tcPr marL="165967" marR="165967" marT="82983" marB="829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50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F5E5A7C-BF26-48CB-B5CE-4EAA341735C2}"/>
              </a:ext>
            </a:extLst>
          </p:cNvPr>
          <p:cNvSpPr txBox="1"/>
          <p:nvPr/>
        </p:nvSpPr>
        <p:spPr>
          <a:xfrm>
            <a:off x="1029808" y="2104007"/>
            <a:ext cx="42967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/>
              <a:t>Le radical du singulier comporte déjà deux –s : le verbe </a:t>
            </a:r>
            <a:r>
              <a:rPr lang="it-IT" b="1"/>
              <a:t>réussir</a:t>
            </a:r>
          </a:p>
          <a:p>
            <a:pPr marL="285750" indent="-285750">
              <a:buFontTx/>
              <a:buChar char="-"/>
            </a:pPr>
            <a:endParaRPr lang="it-IT"/>
          </a:p>
          <a:p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r>
              <a:rPr lang="it-IT"/>
              <a:t>Le verbe </a:t>
            </a:r>
            <a:r>
              <a:rPr lang="it-IT" b="1"/>
              <a:t>haÏr : </a:t>
            </a:r>
            <a:r>
              <a:rPr lang="it-IT"/>
              <a:t>le radical du singulier se prononce </a:t>
            </a:r>
            <a:r>
              <a:rPr lang="it-IT" b="1"/>
              <a:t>hai- [è]</a:t>
            </a:r>
            <a:r>
              <a:rPr lang="it-IT"/>
              <a:t>, le radical du pluriel se prononce </a:t>
            </a:r>
            <a:r>
              <a:rPr lang="it-IT" b="1"/>
              <a:t>haÏss- [a-is]</a:t>
            </a:r>
            <a:r>
              <a:rPr lang="it-IT"/>
              <a:t>, le </a:t>
            </a:r>
            <a:r>
              <a:rPr lang="it-IT" b="1"/>
              <a:t>-h</a:t>
            </a:r>
            <a:r>
              <a:rPr lang="it-IT"/>
              <a:t> est non muet et empêche liaison et élision.</a:t>
            </a:r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it-IT"/>
          </a:p>
          <a:p>
            <a:pPr marL="285750" indent="-285750">
              <a:buFontTx/>
              <a:buChar char="-"/>
            </a:pPr>
            <a:endParaRPr lang="fr-FR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t"/>
            <a:r>
              <a:rPr lang="it-IT"/>
              <a:t>Autres exemples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62399"/>
              </p:ext>
            </p:extLst>
          </p:nvPr>
        </p:nvGraphicFramePr>
        <p:xfrm>
          <a:off x="5699464" y="1701275"/>
          <a:ext cx="3692825" cy="1959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Sujet 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421">
                <a:tc>
                  <a:txBody>
                    <a:bodyPr/>
                    <a:lstStyle/>
                    <a:p>
                      <a:pPr algn="ctr"/>
                      <a:r>
                        <a:rPr lang="it-IT" sz="1600"/>
                        <a:t>Je</a:t>
                      </a:r>
                      <a:br>
                        <a:rPr lang="it-IT" sz="1600"/>
                      </a:br>
                      <a:r>
                        <a:rPr lang="it-IT" sz="1600"/>
                        <a:t>Tu</a:t>
                      </a:r>
                      <a:br>
                        <a:rPr lang="it-IT" sz="1600"/>
                      </a:br>
                      <a:r>
                        <a:rPr lang="it-IT" sz="1600"/>
                        <a:t>Il</a:t>
                      </a:r>
                      <a:br>
                        <a:rPr lang="it-IT" sz="1600"/>
                      </a:br>
                      <a:r>
                        <a:rPr lang="it-IT" sz="1600"/>
                        <a:t>Nous</a:t>
                      </a:r>
                      <a:br>
                        <a:rPr lang="it-IT" sz="1600"/>
                      </a:br>
                      <a:r>
                        <a:rPr lang="it-IT" sz="1600"/>
                        <a:t>Vous</a:t>
                      </a:r>
                      <a:br>
                        <a:rPr lang="it-IT" sz="1600"/>
                      </a:br>
                      <a:r>
                        <a:rPr lang="it-IT" sz="1600"/>
                        <a:t>Ils</a:t>
                      </a:r>
                      <a:endParaRPr lang="it-IT" sz="16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réussi-</a:t>
                      </a:r>
                    </a:p>
                    <a:p>
                      <a:pPr algn="ctr"/>
                      <a:endParaRPr lang="it-IT" sz="160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lang="it-IT" sz="160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réussiss-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/>
                        <a:t>-s</a:t>
                      </a:r>
                    </a:p>
                    <a:p>
                      <a:pPr algn="ctr" fontAlgn="t"/>
                      <a:r>
                        <a:rPr lang="it-IT" sz="1600"/>
                        <a:t>-s</a:t>
                      </a:r>
                    </a:p>
                    <a:p>
                      <a:pPr algn="ctr" fontAlgn="t"/>
                      <a:r>
                        <a:rPr lang="it-IT" sz="1600"/>
                        <a:t>-t</a:t>
                      </a:r>
                    </a:p>
                    <a:p>
                      <a:pPr algn="ctr" fontAlgn="t"/>
                      <a:r>
                        <a:rPr lang="it-IT" sz="1600"/>
                        <a:t>-ons</a:t>
                      </a:r>
                    </a:p>
                    <a:p>
                      <a:pPr algn="ctr" fontAlgn="t"/>
                      <a:r>
                        <a:rPr lang="it-IT" sz="1600"/>
                        <a:t>-ez</a:t>
                      </a:r>
                    </a:p>
                    <a:p>
                      <a:pPr algn="ctr" fontAlgn="t"/>
                      <a:r>
                        <a:rPr lang="it-IT" sz="1600"/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D6A3C0BE-E869-4090-BF4C-B784551A7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362525"/>
              </p:ext>
            </p:extLst>
          </p:nvPr>
        </p:nvGraphicFramePr>
        <p:xfrm>
          <a:off x="5689601" y="3886615"/>
          <a:ext cx="375624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16">
                  <a:extLst>
                    <a:ext uri="{9D8B030D-6E8A-4147-A177-3AD203B41FA5}">
                      <a16:colId xmlns:a16="http://schemas.microsoft.com/office/drawing/2014/main" val="3818747794"/>
                    </a:ext>
                  </a:extLst>
                </a:gridCol>
                <a:gridCol w="1402344">
                  <a:extLst>
                    <a:ext uri="{9D8B030D-6E8A-4147-A177-3AD203B41FA5}">
                      <a16:colId xmlns:a16="http://schemas.microsoft.com/office/drawing/2014/main" val="989374707"/>
                    </a:ext>
                  </a:extLst>
                </a:gridCol>
                <a:gridCol w="1252080">
                  <a:extLst>
                    <a:ext uri="{9D8B030D-6E8A-4147-A177-3AD203B41FA5}">
                      <a16:colId xmlns:a16="http://schemas.microsoft.com/office/drawing/2014/main" val="3706154048"/>
                    </a:ext>
                  </a:extLst>
                </a:gridCol>
              </a:tblGrid>
              <a:tr h="318680"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Sujet</a:t>
                      </a:r>
                      <a:endParaRPr lang="fr-FR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fr-FR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fr-FR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305413"/>
                  </a:ext>
                </a:extLst>
              </a:tr>
              <a:tr h="1446449"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Je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Il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Nous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Vous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hai-</a:t>
                      </a:r>
                    </a:p>
                    <a:p>
                      <a:pPr algn="ctr"/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haÏss-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-t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-ons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-ez</a:t>
                      </a:r>
                    </a:p>
                    <a:p>
                      <a:pPr algn="ctr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-ent</a:t>
                      </a:r>
                      <a:endParaRPr lang="fr-FR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113060"/>
                  </a:ext>
                </a:extLst>
              </a:tr>
            </a:tbl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F9CE2AB-1274-4EB5-9A3B-ED13723F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06D54D-3280-43EF-B73B-49B91551E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23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Comment les reconnaître 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0876" y="2163097"/>
            <a:ext cx="10162819" cy="40138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500"/>
              <a:t>Deux indices :</a:t>
            </a:r>
          </a:p>
          <a:p>
            <a:pPr marL="0" indent="0">
              <a:buNone/>
            </a:pPr>
            <a:r>
              <a:rPr lang="it-IT" sz="1500"/>
              <a:t>1) Les verbes qui finissent en -ir et qui indiquent un processus ou une transformation, comme </a:t>
            </a:r>
            <a:r>
              <a:rPr lang="it-IT" sz="1500" b="1"/>
              <a:t>rendre ou devenir + adjectif</a:t>
            </a:r>
            <a:r>
              <a:rPr lang="it-IT" sz="1500"/>
              <a:t>, sont souvent du deuxième groupe. </a:t>
            </a:r>
          </a:p>
          <a:p>
            <a:pPr marL="0" indent="0">
              <a:buNone/>
            </a:pPr>
            <a:r>
              <a:rPr lang="it-IT" sz="1500" u="sng"/>
              <a:t>Exemples</a:t>
            </a:r>
            <a:r>
              <a:rPr lang="it-IT" sz="1500"/>
              <a:t> : </a:t>
            </a:r>
          </a:p>
          <a:p>
            <a:pPr lvl="1"/>
            <a:r>
              <a:rPr lang="it-IT" sz="1500" b="1"/>
              <a:t>Rougir</a:t>
            </a:r>
            <a:r>
              <a:rPr lang="it-IT" sz="1500"/>
              <a:t> – devenir rouge</a:t>
            </a:r>
          </a:p>
          <a:p>
            <a:pPr lvl="1"/>
            <a:r>
              <a:rPr lang="it-IT" sz="1500" b="1"/>
              <a:t>Rafraîchir</a:t>
            </a:r>
            <a:r>
              <a:rPr lang="it-IT" sz="1500"/>
              <a:t> – rendre frais (féminin fraîche)</a:t>
            </a:r>
          </a:p>
          <a:p>
            <a:pPr lvl="1"/>
            <a:r>
              <a:rPr lang="it-IT" sz="1500" b="1"/>
              <a:t>Enrichir</a:t>
            </a:r>
            <a:r>
              <a:rPr lang="it-IT" sz="1500"/>
              <a:t> – rendre riche ; </a:t>
            </a:r>
            <a:r>
              <a:rPr lang="it-IT" sz="1500" b="1"/>
              <a:t>s’enrichir</a:t>
            </a:r>
            <a:r>
              <a:rPr lang="it-IT" sz="1500"/>
              <a:t> – devenir riche</a:t>
            </a:r>
          </a:p>
          <a:p>
            <a:pPr marL="0" indent="0">
              <a:buNone/>
            </a:pPr>
            <a:r>
              <a:rPr lang="it-IT" sz="1500"/>
              <a:t>2) le nom qui dérive du verbe comprend un radical en </a:t>
            </a:r>
            <a:r>
              <a:rPr lang="it-IT" sz="1500" b="1"/>
              <a:t>–iss</a:t>
            </a:r>
          </a:p>
          <a:p>
            <a:pPr marL="0" indent="0">
              <a:buNone/>
            </a:pPr>
            <a:r>
              <a:rPr lang="it-IT" sz="1500" u="sng"/>
              <a:t>Exemples</a:t>
            </a:r>
            <a:r>
              <a:rPr lang="it-IT" sz="1500"/>
              <a:t> :</a:t>
            </a:r>
          </a:p>
          <a:p>
            <a:pPr lvl="1"/>
            <a:r>
              <a:rPr lang="it-IT" sz="1500" b="1"/>
              <a:t>Investir</a:t>
            </a:r>
            <a:r>
              <a:rPr lang="it-IT" sz="1500"/>
              <a:t> → Investissement </a:t>
            </a:r>
          </a:p>
          <a:p>
            <a:pPr lvl="1"/>
            <a:r>
              <a:rPr lang="it-IT" sz="1500" b="1"/>
              <a:t>Établir</a:t>
            </a:r>
            <a:r>
              <a:rPr lang="it-IT" sz="1500"/>
              <a:t> → Établissement </a:t>
            </a:r>
          </a:p>
          <a:p>
            <a:pPr marL="0" indent="0">
              <a:buNone/>
            </a:pPr>
            <a:r>
              <a:rPr lang="it-IT" sz="1500"/>
              <a:t>Mais on a aussi :</a:t>
            </a:r>
          </a:p>
          <a:p>
            <a:pPr lvl="1"/>
            <a:r>
              <a:rPr lang="it-IT" sz="1500" b="1"/>
              <a:t>Bâtir</a:t>
            </a:r>
            <a:r>
              <a:rPr lang="it-IT" sz="1500"/>
              <a:t> (nous </a:t>
            </a:r>
            <a:r>
              <a:rPr lang="fr-FR" sz="1500"/>
              <a:t>bâtissons) → bâtiment </a:t>
            </a:r>
          </a:p>
          <a:p>
            <a:pPr lvl="1"/>
            <a:r>
              <a:rPr lang="fr-FR" sz="1500" b="1"/>
              <a:t>Réussir</a:t>
            </a:r>
            <a:r>
              <a:rPr lang="fr-FR" sz="1500"/>
              <a:t> → réussite</a:t>
            </a:r>
          </a:p>
          <a:p>
            <a:pPr lvl="1"/>
            <a:r>
              <a:rPr lang="fr-FR" sz="1500" b="1"/>
              <a:t>Choisir</a:t>
            </a:r>
            <a:r>
              <a:rPr lang="fr-FR" sz="1500"/>
              <a:t> → choix</a:t>
            </a:r>
            <a:endParaRPr lang="it-IT" sz="1500"/>
          </a:p>
          <a:p>
            <a:pPr marL="457200" lvl="1" indent="0">
              <a:buNone/>
            </a:pPr>
            <a:endParaRPr lang="it-IT" sz="1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72902A6-DDA1-4A26-B2D6-C0DABD6D0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>
                <a:solidFill>
                  <a:schemeClr val="tx1">
                    <a:lumMod val="50000"/>
                    <a:lumOff val="50000"/>
                  </a:schemeClr>
                </a:solidFill>
              </a:rPr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356FAA8-39DA-4C38-806F-D825A39F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49ACD58-1008-49B7-8522-164A3B400B5B}" type="slidenum">
              <a:rPr lang="it-IT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it-I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6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Liste des principaux verbes du deuxième groupe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010291E-76CF-4C4B-8961-7180805E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4608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9DA68EB-56D9-4126-AC19-8B18D6D0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26319" y="6356350"/>
            <a:ext cx="17876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49ACD58-1008-49B7-8522-164A3B400B5B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865641"/>
              </p:ext>
            </p:extLst>
          </p:nvPr>
        </p:nvGraphicFramePr>
        <p:xfrm>
          <a:off x="5166472" y="625683"/>
          <a:ext cx="6242636" cy="553293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92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8485">
                <a:tc gridSpan="3">
                  <a:txBody>
                    <a:bodyPr/>
                    <a:lstStyle/>
                    <a:p>
                      <a:endParaRPr lang="it-IT" sz="27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108010" marR="154300" marT="30860" marB="23145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4445">
                <a:tc>
                  <a:txBody>
                    <a:bodyPr/>
                    <a:lstStyle/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accomplir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agir / réagir 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il s’agit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alourdir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anéantir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appauvrir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applaudir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approfondir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avertir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bâtir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bondir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choisir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démolir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divertir</a:t>
                      </a:r>
                    </a:p>
                  </a:txBody>
                  <a:tcPr marL="108010" marR="154300" marT="30860" marB="231451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enrichir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établir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faiblir / affaiblir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finir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fournir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franchir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garantir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grandir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grossir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guérir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haïr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investir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maigrir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munir</a:t>
                      </a:r>
                    </a:p>
                  </a:txBody>
                  <a:tcPr marL="108010" marR="154300" marT="30860" marB="23145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noircir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nourrir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obéir / désobéir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punir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ralentir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réfléchir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remplir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réussir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rougir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saisir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salir</a:t>
                      </a:r>
                    </a:p>
                    <a:p>
                      <a:r>
                        <a:rPr lang="it-IT" sz="2000" b="1" cap="none" spc="0">
                          <a:solidFill>
                            <a:schemeClr val="tx1"/>
                          </a:solidFill>
                        </a:rPr>
                        <a:t>unir / réunir</a:t>
                      </a:r>
                    </a:p>
                    <a:p>
                      <a:r>
                        <a:rPr lang="it-IT" sz="2000" cap="none" spc="0">
                          <a:solidFill>
                            <a:schemeClr val="tx1"/>
                          </a:solidFill>
                        </a:rPr>
                        <a:t>vieillir</a:t>
                      </a:r>
                    </a:p>
                  </a:txBody>
                  <a:tcPr marL="108010" marR="154300" marT="30860" marB="23145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Connaître, naître, paraître, croître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9955555" cy="321093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it-IT" sz="1800"/>
              <a:t>Deux radicaux, se comportent comme les verbes du 2° groupe (radical pluriel + </a:t>
            </a:r>
            <a:r>
              <a:rPr lang="it-IT" sz="1800" b="1"/>
              <a:t>-ss</a:t>
            </a:r>
            <a:r>
              <a:rPr lang="it-IT" sz="1800"/>
              <a:t>) avec les terminaisons du 3° groupe.</a:t>
            </a:r>
          </a:p>
          <a:p>
            <a:endParaRPr lang="it-IT" sz="1800"/>
          </a:p>
          <a:p>
            <a:r>
              <a:rPr lang="it-IT" sz="1800"/>
              <a:t>Je 	      </a:t>
            </a:r>
            <a:r>
              <a:rPr lang="it-IT" sz="1800">
                <a:solidFill>
                  <a:srgbClr val="FF0000"/>
                </a:solidFill>
              </a:rPr>
              <a:t>connai-</a:t>
            </a:r>
            <a:r>
              <a:rPr lang="it-IT" sz="1800"/>
              <a:t>       s		</a:t>
            </a:r>
          </a:p>
          <a:p>
            <a:r>
              <a:rPr lang="it-IT" sz="1800"/>
              <a:t>Tu	      </a:t>
            </a:r>
            <a:r>
              <a:rPr lang="it-IT" sz="1800">
                <a:solidFill>
                  <a:srgbClr val="FF0000"/>
                </a:solidFill>
              </a:rPr>
              <a:t>parai-</a:t>
            </a:r>
            <a:r>
              <a:rPr lang="it-IT" sz="1800"/>
              <a:t>	         s		</a:t>
            </a:r>
          </a:p>
          <a:p>
            <a:r>
              <a:rPr lang="it-IT" sz="1800"/>
              <a:t>Il  	      </a:t>
            </a:r>
            <a:r>
              <a:rPr lang="it-IT" sz="1800">
                <a:solidFill>
                  <a:srgbClr val="FF0000"/>
                </a:solidFill>
              </a:rPr>
              <a:t>cro</a:t>
            </a:r>
            <a:r>
              <a:rPr lang="it-IT" sz="1800" b="1">
                <a:solidFill>
                  <a:srgbClr val="FF0000"/>
                </a:solidFill>
              </a:rPr>
              <a:t>î</a:t>
            </a:r>
            <a:r>
              <a:rPr lang="it-IT" sz="1800">
                <a:solidFill>
                  <a:srgbClr val="FF0000"/>
                </a:solidFill>
              </a:rPr>
              <a:t>-</a:t>
            </a:r>
            <a:r>
              <a:rPr lang="it-IT" sz="1800"/>
              <a:t>	         t		A la 3° personne →</a:t>
            </a:r>
            <a:r>
              <a:rPr lang="it-IT" sz="180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î</a:t>
            </a:r>
            <a:r>
              <a:rPr lang="it-IT" sz="1800">
                <a:solidFill>
                  <a:srgbClr val="FF0000"/>
                </a:solidFill>
              </a:rPr>
              <a:t> </a:t>
            </a:r>
            <a:r>
              <a:rPr lang="it-IT" sz="1800"/>
              <a:t>accent circonflexe</a:t>
            </a:r>
          </a:p>
          <a:p>
            <a:r>
              <a:rPr lang="it-IT" sz="1800"/>
              <a:t>Nous         </a:t>
            </a:r>
            <a:r>
              <a:rPr lang="it-IT" sz="1800">
                <a:solidFill>
                  <a:srgbClr val="FF0000"/>
                </a:solidFill>
              </a:rPr>
              <a:t>connaiss-</a:t>
            </a:r>
            <a:r>
              <a:rPr lang="it-IT" sz="1800"/>
              <a:t>     ons</a:t>
            </a:r>
            <a:endParaRPr lang="it-IT" sz="1800" b="1"/>
          </a:p>
          <a:p>
            <a:r>
              <a:rPr lang="it-IT" sz="1800"/>
              <a:t>Vous         </a:t>
            </a:r>
            <a:r>
              <a:rPr lang="it-IT" sz="1800">
                <a:solidFill>
                  <a:srgbClr val="FF0000"/>
                </a:solidFill>
              </a:rPr>
              <a:t>paraiss-</a:t>
            </a:r>
            <a:r>
              <a:rPr lang="it-IT" sz="1800"/>
              <a:t>        ez</a:t>
            </a:r>
          </a:p>
          <a:p>
            <a:r>
              <a:rPr lang="it-IT" sz="1800"/>
              <a:t>Ils	      </a:t>
            </a:r>
            <a:r>
              <a:rPr lang="it-IT" sz="1800">
                <a:solidFill>
                  <a:srgbClr val="FF0000"/>
                </a:solidFill>
              </a:rPr>
              <a:t>croiss-</a:t>
            </a:r>
            <a:r>
              <a:rPr lang="it-IT" sz="1800"/>
              <a:t>	        ent</a:t>
            </a:r>
          </a:p>
          <a:p>
            <a:endParaRPr lang="it-IT" sz="2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09962CE-8E54-4F2A-AF81-A267EB3C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B7D57E5-C954-4F9F-810A-157DA0E6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59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842796"/>
            <a:ext cx="10515600" cy="231699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7537BA-8021-4873-8048-37CCFCC7C71C}"/>
              </a:ext>
            </a:extLst>
          </p:cNvPr>
          <p:cNvSpPr txBox="1"/>
          <p:nvPr/>
        </p:nvSpPr>
        <p:spPr>
          <a:xfrm>
            <a:off x="6693763" y="3444536"/>
            <a:ext cx="185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vieillissent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78DBB2B-7A59-449F-926E-F3156A9C27FE}"/>
              </a:ext>
            </a:extLst>
          </p:cNvPr>
          <p:cNvSpPr txBox="1"/>
          <p:nvPr/>
        </p:nvSpPr>
        <p:spPr>
          <a:xfrm>
            <a:off x="4643022" y="3799642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atterrit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EB09C0-F6F7-4073-B86B-796BCDCF5A8D}"/>
              </a:ext>
            </a:extLst>
          </p:cNvPr>
          <p:cNvSpPr txBox="1"/>
          <p:nvPr/>
        </p:nvSpPr>
        <p:spPr>
          <a:xfrm>
            <a:off x="8566952" y="3817398"/>
            <a:ext cx="178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applaudissent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3B3E5EF-9319-4AE1-82BA-3A8F881E7844}"/>
              </a:ext>
            </a:extLst>
          </p:cNvPr>
          <p:cNvSpPr txBox="1"/>
          <p:nvPr/>
        </p:nvSpPr>
        <p:spPr>
          <a:xfrm>
            <a:off x="5877018" y="4163628"/>
            <a:ext cx="1509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réunissons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22C6387-77DC-4AF8-9C5A-468A22F53ED0}"/>
              </a:ext>
            </a:extLst>
          </p:cNvPr>
          <p:cNvSpPr txBox="1"/>
          <p:nvPr/>
        </p:nvSpPr>
        <p:spPr>
          <a:xfrm>
            <a:off x="8273988" y="4163628"/>
            <a:ext cx="1562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réfléchissons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F719190-F4A8-4729-968F-7B4E1A023B30}"/>
              </a:ext>
            </a:extLst>
          </p:cNvPr>
          <p:cNvSpPr txBox="1"/>
          <p:nvPr/>
        </p:nvSpPr>
        <p:spPr>
          <a:xfrm>
            <a:off x="3764132" y="4536489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réfléchit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EBEC8D0-7523-438F-9DB7-BE3FB24ABEA5}"/>
              </a:ext>
            </a:extLst>
          </p:cNvPr>
          <p:cNvSpPr txBox="1"/>
          <p:nvPr/>
        </p:nvSpPr>
        <p:spPr>
          <a:xfrm>
            <a:off x="7297445" y="4545367"/>
            <a:ext cx="153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choisit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3C60473A-0D98-41AD-847B-12939259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64E282F6-3E2C-49DE-B8FB-4DEE6C9F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7</a:t>
            </a:fld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490D21AD-5223-4F62-966E-0D58015BEE56}"/>
              </a:ext>
            </a:extLst>
          </p:cNvPr>
          <p:cNvCxnSpPr/>
          <p:nvPr/>
        </p:nvCxnSpPr>
        <p:spPr>
          <a:xfrm>
            <a:off x="884903" y="1868129"/>
            <a:ext cx="5358581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592" y="1970843"/>
            <a:ext cx="9179511" cy="39150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F869E8A2-77A1-4753-A6BD-DDE496F33656}"/>
              </a:ext>
            </a:extLst>
          </p:cNvPr>
          <p:cNvSpPr txBox="1"/>
          <p:nvPr/>
        </p:nvSpPr>
        <p:spPr>
          <a:xfrm>
            <a:off x="8788893" y="3062796"/>
            <a:ext cx="161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salissez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EB8C251-5797-4AA3-9A5D-E4526A2F658A}"/>
              </a:ext>
            </a:extLst>
          </p:cNvPr>
          <p:cNvSpPr txBox="1"/>
          <p:nvPr/>
        </p:nvSpPr>
        <p:spPr>
          <a:xfrm>
            <a:off x="6764784" y="3435658"/>
            <a:ext cx="134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guérissent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E6420E4-06C2-4E26-AF7C-4C2F8FABDBA7}"/>
              </a:ext>
            </a:extLst>
          </p:cNvPr>
          <p:cNvSpPr txBox="1"/>
          <p:nvPr/>
        </p:nvSpPr>
        <p:spPr>
          <a:xfrm>
            <a:off x="4625266" y="3826276"/>
            <a:ext cx="164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vieillissent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B83817E-DEE1-449F-B206-C623DEC6C6DA}"/>
              </a:ext>
            </a:extLst>
          </p:cNvPr>
          <p:cNvSpPr txBox="1"/>
          <p:nvPr/>
        </p:nvSpPr>
        <p:spPr>
          <a:xfrm>
            <a:off x="2911876" y="4208016"/>
            <a:ext cx="113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réfléchis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BFB439C-73F1-4190-9875-B6AEA0E3902C}"/>
              </a:ext>
            </a:extLst>
          </p:cNvPr>
          <p:cNvSpPr txBox="1"/>
          <p:nvPr/>
        </p:nvSpPr>
        <p:spPr>
          <a:xfrm>
            <a:off x="7270812" y="4216893"/>
            <a:ext cx="144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grossissons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FEEDB1C-3F75-4860-82A4-64993D0D76DA}"/>
              </a:ext>
            </a:extLst>
          </p:cNvPr>
          <p:cNvSpPr txBox="1"/>
          <p:nvPr/>
        </p:nvSpPr>
        <p:spPr>
          <a:xfrm>
            <a:off x="8202967" y="4580878"/>
            <a:ext cx="153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applaudissent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1CC8F93-EE03-43AA-8E3F-D5C4CF8C761C}"/>
              </a:ext>
            </a:extLst>
          </p:cNvPr>
          <p:cNvSpPr txBox="1"/>
          <p:nvPr/>
        </p:nvSpPr>
        <p:spPr>
          <a:xfrm>
            <a:off x="4385569" y="4962617"/>
            <a:ext cx="136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rougissent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C55D89B-0048-4BAC-89E5-77AA1FF29FA3}"/>
              </a:ext>
            </a:extLst>
          </p:cNvPr>
          <p:cNvSpPr txBox="1"/>
          <p:nvPr/>
        </p:nvSpPr>
        <p:spPr>
          <a:xfrm>
            <a:off x="4358936" y="5353236"/>
            <a:ext cx="1447060" cy="381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évanouissent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82FCD4E0-E148-4773-BD34-D134D0D1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D39B4BAC-E105-4CF9-9063-990AE7D3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8</a:t>
            </a:fld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5F3BE5E1-326F-47B8-B1EC-72CE2E562FB3}"/>
              </a:ext>
            </a:extLst>
          </p:cNvPr>
          <p:cNvCxnSpPr/>
          <p:nvPr/>
        </p:nvCxnSpPr>
        <p:spPr>
          <a:xfrm>
            <a:off x="904568" y="1632155"/>
            <a:ext cx="551589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94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523</Words>
  <Application>Microsoft Office PowerPoint</Application>
  <PresentationFormat>Widescreen</PresentationFormat>
  <Paragraphs>166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Tema di Office</vt:lpstr>
      <vt:lpstr>Les verbes</vt:lpstr>
      <vt:lpstr>Conjugaison</vt:lpstr>
      <vt:lpstr>Autres exemples</vt:lpstr>
      <vt:lpstr>Comment les reconnaître ?</vt:lpstr>
      <vt:lpstr>Liste des principaux verbes du deuxième groupe</vt:lpstr>
      <vt:lpstr>Connaître, naître, paraître, croître</vt:lpstr>
      <vt:lpstr>Exercice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en -IR</dc:title>
  <dc:creator>laura.kreyder</dc:creator>
  <cp:lastModifiedBy>laura.kreyder@unimib.it</cp:lastModifiedBy>
  <cp:revision>23</cp:revision>
  <dcterms:created xsi:type="dcterms:W3CDTF">2020-10-28T15:54:12Z</dcterms:created>
  <dcterms:modified xsi:type="dcterms:W3CDTF">2021-11-07T12:14:51Z</dcterms:modified>
</cp:coreProperties>
</file>