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58" r:id="rId3"/>
    <p:sldId id="26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566FF-E4DE-4B29-9F0F-21A3B9DB6DE2}" type="datetimeFigureOut">
              <a:rPr lang="fr-FR" smtClean="0"/>
              <a:t>07/11/2021</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9E5C7-003B-47CF-A7FA-31114AF9E009}" type="slidenum">
              <a:rPr lang="fr-FR" smtClean="0"/>
              <a:t>‹N›</a:t>
            </a:fld>
            <a:endParaRPr lang="fr-FR"/>
          </a:p>
        </p:txBody>
      </p:sp>
    </p:spTree>
    <p:extLst>
      <p:ext uri="{BB962C8B-B14F-4D97-AF65-F5344CB8AC3E}">
        <p14:creationId xmlns:p14="http://schemas.microsoft.com/office/powerpoint/2010/main" val="10795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E2A750-5B9F-4C1C-9D73-F9BB2B8DB205}" type="datetime1">
              <a:rPr lang="it-IT" smtClean="0"/>
              <a:t>07/11/2021</a:t>
            </a:fld>
            <a:endParaRPr lang="it-IT"/>
          </a:p>
        </p:txBody>
      </p:sp>
      <p:sp>
        <p:nvSpPr>
          <p:cNvPr id="5" name="Footer Placeholder 4"/>
          <p:cNvSpPr>
            <a:spLocks noGrp="1"/>
          </p:cNvSpPr>
          <p:nvPr>
            <p:ph type="ftr" sz="quarter" idx="11"/>
          </p:nvPr>
        </p:nvSpPr>
        <p:spPr/>
        <p:txBody>
          <a:bodyPr/>
          <a:lstStyle/>
          <a:p>
            <a:r>
              <a:rPr lang="it-IT"/>
              <a:t>Lingua francese - a.a. 2021-2022 -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94507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C0BB37-5E39-4AAF-9DA5-E5B119069003}" type="datetime1">
              <a:rPr lang="it-IT" smtClean="0"/>
              <a:t>07/11/2021</a:t>
            </a:fld>
            <a:endParaRPr lang="it-IT"/>
          </a:p>
        </p:txBody>
      </p:sp>
      <p:sp>
        <p:nvSpPr>
          <p:cNvPr id="5" name="Footer Placeholder 4"/>
          <p:cNvSpPr>
            <a:spLocks noGrp="1"/>
          </p:cNvSpPr>
          <p:nvPr>
            <p:ph type="ftr" sz="quarter" idx="11"/>
          </p:nvPr>
        </p:nvSpPr>
        <p:spPr/>
        <p:txBody>
          <a:bodyPr/>
          <a:lstStyle/>
          <a:p>
            <a:r>
              <a:rPr lang="it-IT"/>
              <a:t>Lingua francese - a.a. 2021-2022 -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00448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42143E-A8E3-4D17-80BC-745E08B0A004}" type="datetime1">
              <a:rPr lang="it-IT" smtClean="0"/>
              <a:t>07/11/2021</a:t>
            </a:fld>
            <a:endParaRPr lang="it-IT"/>
          </a:p>
        </p:txBody>
      </p:sp>
      <p:sp>
        <p:nvSpPr>
          <p:cNvPr id="5" name="Footer Placeholder 4"/>
          <p:cNvSpPr>
            <a:spLocks noGrp="1"/>
          </p:cNvSpPr>
          <p:nvPr>
            <p:ph type="ftr" sz="quarter" idx="11"/>
          </p:nvPr>
        </p:nvSpPr>
        <p:spPr/>
        <p:txBody>
          <a:bodyPr/>
          <a:lstStyle/>
          <a:p>
            <a:r>
              <a:rPr lang="it-IT"/>
              <a:t>Lingua francese - a.a. 2021-2022 -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414942431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A8082CB-72D0-4BD0-84CC-F8B18A25FAC0}" type="datetime1">
              <a:rPr lang="it-IT" smtClean="0"/>
              <a:t>07/11/2021</a:t>
            </a:fld>
            <a:endParaRPr lang="it-IT"/>
          </a:p>
        </p:txBody>
      </p:sp>
      <p:sp>
        <p:nvSpPr>
          <p:cNvPr id="5" name="Footer Placeholder 4"/>
          <p:cNvSpPr>
            <a:spLocks noGrp="1"/>
          </p:cNvSpPr>
          <p:nvPr>
            <p:ph type="ftr" sz="quarter" idx="11"/>
          </p:nvPr>
        </p:nvSpPr>
        <p:spPr/>
        <p:txBody>
          <a:bodyPr/>
          <a:lstStyle/>
          <a:p>
            <a:r>
              <a:rPr lang="it-IT"/>
              <a:t>Lingua francese - a.a. 2021-2022 -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96380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63D5161-2E41-4620-A78B-0BF750642221}" type="datetime1">
              <a:rPr lang="it-IT" smtClean="0"/>
              <a:t>07/11/2021</a:t>
            </a:fld>
            <a:endParaRPr lang="it-IT"/>
          </a:p>
        </p:txBody>
      </p:sp>
      <p:sp>
        <p:nvSpPr>
          <p:cNvPr id="5" name="Footer Placeholder 4"/>
          <p:cNvSpPr>
            <a:spLocks noGrp="1"/>
          </p:cNvSpPr>
          <p:nvPr>
            <p:ph type="ftr" sz="quarter" idx="11"/>
          </p:nvPr>
        </p:nvSpPr>
        <p:spPr/>
        <p:txBody>
          <a:bodyPr/>
          <a:lstStyle/>
          <a:p>
            <a:r>
              <a:rPr lang="it-IT"/>
              <a:t>Lingua francese - a.a. 2021-2022 -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74136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95ABD81-DB64-4229-901D-4B9E35559217}" type="datetime1">
              <a:rPr lang="it-IT" smtClean="0"/>
              <a:t>07/11/2021</a:t>
            </a:fld>
            <a:endParaRPr lang="it-IT"/>
          </a:p>
        </p:txBody>
      </p:sp>
      <p:sp>
        <p:nvSpPr>
          <p:cNvPr id="6" name="Footer Placeholder 5"/>
          <p:cNvSpPr>
            <a:spLocks noGrp="1"/>
          </p:cNvSpPr>
          <p:nvPr>
            <p:ph type="ftr" sz="quarter" idx="11"/>
          </p:nvPr>
        </p:nvSpPr>
        <p:spPr/>
        <p:txBody>
          <a:bodyPr/>
          <a:lstStyle/>
          <a:p>
            <a:r>
              <a:rPr lang="it-IT"/>
              <a:t>Lingua francese - a.a. 2021-2022 -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58096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4E3AC9F-E7DD-4A52-B7D2-0EA922D860D9}" type="datetime1">
              <a:rPr lang="it-IT" smtClean="0"/>
              <a:t>07/11/2021</a:t>
            </a:fld>
            <a:endParaRPr lang="it-IT"/>
          </a:p>
        </p:txBody>
      </p:sp>
      <p:sp>
        <p:nvSpPr>
          <p:cNvPr id="8" name="Footer Placeholder 7"/>
          <p:cNvSpPr>
            <a:spLocks noGrp="1"/>
          </p:cNvSpPr>
          <p:nvPr>
            <p:ph type="ftr" sz="quarter" idx="11"/>
          </p:nvPr>
        </p:nvSpPr>
        <p:spPr/>
        <p:txBody>
          <a:bodyPr/>
          <a:lstStyle/>
          <a:p>
            <a:r>
              <a:rPr lang="it-IT"/>
              <a:t>Lingua francese - a.a. 2021-2022 - Primo semestre</a:t>
            </a:r>
          </a:p>
        </p:txBody>
      </p:sp>
      <p:sp>
        <p:nvSpPr>
          <p:cNvPr id="9" name="Slide Number Placeholder 8"/>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43432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2BE344-F226-4593-9B77-6CF48650CE80}" type="datetime1">
              <a:rPr lang="it-IT" smtClean="0"/>
              <a:t>07/11/2021</a:t>
            </a:fld>
            <a:endParaRPr lang="it-IT"/>
          </a:p>
        </p:txBody>
      </p:sp>
      <p:sp>
        <p:nvSpPr>
          <p:cNvPr id="4" name="Footer Placeholder 3"/>
          <p:cNvSpPr>
            <a:spLocks noGrp="1"/>
          </p:cNvSpPr>
          <p:nvPr>
            <p:ph type="ftr" sz="quarter" idx="11"/>
          </p:nvPr>
        </p:nvSpPr>
        <p:spPr/>
        <p:txBody>
          <a:bodyPr/>
          <a:lstStyle/>
          <a:p>
            <a:r>
              <a:rPr lang="it-IT"/>
              <a:t>Lingua francese - a.a. 2021-2022 - Primo semestre</a:t>
            </a:r>
          </a:p>
        </p:txBody>
      </p:sp>
      <p:sp>
        <p:nvSpPr>
          <p:cNvPr id="5" name="Slide Number Placeholder 4"/>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70385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F53EE-6A1A-4442-A149-C2C2E3D7B057}" type="datetime1">
              <a:rPr lang="it-IT" smtClean="0"/>
              <a:t>07/11/2021</a:t>
            </a:fld>
            <a:endParaRPr lang="it-IT"/>
          </a:p>
        </p:txBody>
      </p:sp>
      <p:sp>
        <p:nvSpPr>
          <p:cNvPr id="3" name="Footer Placeholder 2"/>
          <p:cNvSpPr>
            <a:spLocks noGrp="1"/>
          </p:cNvSpPr>
          <p:nvPr>
            <p:ph type="ftr" sz="quarter" idx="11"/>
          </p:nvPr>
        </p:nvSpPr>
        <p:spPr/>
        <p:txBody>
          <a:bodyPr/>
          <a:lstStyle/>
          <a:p>
            <a:r>
              <a:rPr lang="it-IT"/>
              <a:t>Lingua francese - a.a. 2021-2022 - Primo semestre</a:t>
            </a:r>
          </a:p>
        </p:txBody>
      </p:sp>
      <p:sp>
        <p:nvSpPr>
          <p:cNvPr id="4" name="Slide Number Placeholder 3"/>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240063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983320F-5381-4736-B1F9-55D79732FB00}" type="datetime1">
              <a:rPr lang="it-IT" smtClean="0"/>
              <a:t>07/11/2021</a:t>
            </a:fld>
            <a:endParaRPr lang="it-IT"/>
          </a:p>
        </p:txBody>
      </p:sp>
      <p:sp>
        <p:nvSpPr>
          <p:cNvPr id="6" name="Footer Placeholder 5"/>
          <p:cNvSpPr>
            <a:spLocks noGrp="1"/>
          </p:cNvSpPr>
          <p:nvPr>
            <p:ph type="ftr" sz="quarter" idx="11"/>
          </p:nvPr>
        </p:nvSpPr>
        <p:spPr/>
        <p:txBody>
          <a:bodyPr/>
          <a:lstStyle/>
          <a:p>
            <a:r>
              <a:rPr lang="it-IT"/>
              <a:t>Lingua francese - a.a. 2021-2022 -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55736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2CD5767-D201-46B0-B854-C0DB7F83B9D1}" type="datetime1">
              <a:rPr lang="it-IT" smtClean="0"/>
              <a:t>07/11/2021</a:t>
            </a:fld>
            <a:endParaRPr lang="it-IT"/>
          </a:p>
        </p:txBody>
      </p:sp>
      <p:sp>
        <p:nvSpPr>
          <p:cNvPr id="6" name="Footer Placeholder 5"/>
          <p:cNvSpPr>
            <a:spLocks noGrp="1"/>
          </p:cNvSpPr>
          <p:nvPr>
            <p:ph type="ftr" sz="quarter" idx="11"/>
          </p:nvPr>
        </p:nvSpPr>
        <p:spPr/>
        <p:txBody>
          <a:bodyPr/>
          <a:lstStyle/>
          <a:p>
            <a:r>
              <a:rPr lang="it-IT"/>
              <a:t>Lingua francese - a.a. 2021-2022 -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04200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2143E-A8E3-4D17-80BC-745E08B0A004}" type="datetime1">
              <a:rPr lang="it-IT" smtClean="0"/>
              <a:t>07/11/2021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francese - a.a. 2021-2022 - Primo semestre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7849-9C60-4203-974B-180DE4D72081}" type="slidenum">
              <a:rPr lang="it-IT" smtClean="0"/>
              <a:t>‹N›</a:t>
            </a:fld>
            <a:endParaRPr lang="it-IT"/>
          </a:p>
        </p:txBody>
      </p:sp>
    </p:spTree>
    <p:extLst>
      <p:ext uri="{BB962C8B-B14F-4D97-AF65-F5344CB8AC3E}">
        <p14:creationId xmlns:p14="http://schemas.microsoft.com/office/powerpoint/2010/main" val="2570659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3BDC6C-DFCB-4299-A2E7-E7DAAB346803}"/>
              </a:ext>
            </a:extLst>
          </p:cNvPr>
          <p:cNvPicPr>
            <a:picLocks noChangeAspect="1"/>
          </p:cNvPicPr>
          <p:nvPr/>
        </p:nvPicPr>
        <p:blipFill rotWithShape="1">
          <a:blip r:embed="rId2">
            <a:extLst>
              <a:ext uri="{28A0092B-C50C-407E-A947-70E740481C1C}">
                <a14:useLocalDpi xmlns:a14="http://schemas.microsoft.com/office/drawing/2010/main" val="0"/>
              </a:ext>
            </a:extLst>
          </a:blip>
          <a:srcRect r="1315"/>
          <a:stretch/>
        </p:blipFill>
        <p:spPr>
          <a:xfrm>
            <a:off x="20" y="10"/>
            <a:ext cx="12191980" cy="6857990"/>
          </a:xfrm>
          <a:prstGeom prst="rect">
            <a:avLst/>
          </a:prstGeom>
        </p:spPr>
      </p:pic>
    </p:spTree>
    <p:extLst>
      <p:ext uri="{BB962C8B-B14F-4D97-AF65-F5344CB8AC3E}">
        <p14:creationId xmlns:p14="http://schemas.microsoft.com/office/powerpoint/2010/main" val="192102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Coût</a:t>
            </a:r>
            <a:r>
              <a:rPr lang="en-US" sz="1800" kern="1200">
                <a:solidFill>
                  <a:schemeClr val="tx1"/>
                </a:solidFill>
                <a:latin typeface="+mj-lt"/>
                <a:ea typeface="+mj-ea"/>
                <a:cs typeface="+mj-cs"/>
              </a:rPr>
              <a:t>, prononcez [kù] : costo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entre</a:t>
            </a:r>
            <a:r>
              <a:rPr lang="en-US" sz="1800" kern="1200">
                <a:solidFill>
                  <a:schemeClr val="tx1"/>
                </a:solidFill>
                <a:latin typeface="+mj-lt"/>
                <a:ea typeface="+mj-ea"/>
                <a:cs typeface="+mj-cs"/>
              </a:rPr>
              <a:t> : tra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soit</a:t>
            </a:r>
            <a:r>
              <a:rPr lang="en-US" sz="1800" kern="1200">
                <a:solidFill>
                  <a:schemeClr val="tx1"/>
                </a:solidFill>
                <a:latin typeface="+mj-lt"/>
                <a:ea typeface="+mj-ea"/>
                <a:cs typeface="+mj-cs"/>
              </a:rPr>
              <a:t> : ossia, ovvero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u="sng" kern="1200">
                <a:solidFill>
                  <a:schemeClr val="tx1"/>
                </a:solidFill>
                <a:latin typeface="+mj-lt"/>
                <a:ea typeface="+mj-ea"/>
                <a:cs typeface="+mj-cs"/>
              </a:rPr>
              <a:t>Source ADEME </a:t>
            </a:r>
            <a:r>
              <a:rPr lang="en-US" sz="1800" kern="1200">
                <a:solidFill>
                  <a:schemeClr val="tx1"/>
                </a:solidFill>
                <a:latin typeface="+mj-lt"/>
                <a:ea typeface="+mj-ea"/>
                <a:cs typeface="+mj-cs"/>
              </a:rPr>
              <a:t>(Agence de la Transition Ecologique, anciennement Agence de l'Environnement et de la Maîtrise de l'Énergie)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281775" y="1097632"/>
            <a:ext cx="4388608" cy="4369103"/>
          </a:xfrm>
          <a:prstGeom prst="rect">
            <a:avLst/>
          </a:prstGeom>
        </p:spPr>
      </p:pic>
      <p:sp>
        <p:nvSpPr>
          <p:cNvPr id="3" name="Segnaposto piè di pagina 2">
            <a:extLst>
              <a:ext uri="{FF2B5EF4-FFF2-40B4-BE49-F238E27FC236}">
                <a16:creationId xmlns:a16="http://schemas.microsoft.com/office/drawing/2014/main" id="{F8CEA219-A2A1-4F2A-819D-13664F5F3D2B}"/>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084B6E34-FADC-456F-846B-D1A7C3D79219}"/>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34698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Minuit</a:t>
            </a:r>
            <a:r>
              <a:rPr lang="en-US" sz="1800" kern="1200">
                <a:solidFill>
                  <a:schemeClr val="tx1"/>
                </a:solidFill>
                <a:latin typeface="+mj-lt"/>
                <a:ea typeface="+mj-ea"/>
                <a:cs typeface="+mj-cs"/>
              </a:rPr>
              <a:t> : mezzanotte</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potiron</a:t>
            </a:r>
            <a:r>
              <a:rPr lang="en-US" sz="1800" kern="1200">
                <a:solidFill>
                  <a:schemeClr val="tx1"/>
                </a:solidFill>
                <a:latin typeface="+mj-lt"/>
                <a:ea typeface="+mj-ea"/>
                <a:cs typeface="+mj-cs"/>
              </a:rPr>
              <a:t> : dans le conte de fées, il s’agit d’une citrouille, zucca.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Cendrillon</a:t>
            </a:r>
            <a:r>
              <a:rPr lang="en-US" sz="1800" kern="1200">
                <a:solidFill>
                  <a:schemeClr val="tx1"/>
                </a:solidFill>
                <a:latin typeface="+mj-lt"/>
                <a:ea typeface="+mj-ea"/>
                <a:cs typeface="+mj-cs"/>
              </a:rPr>
              <a:t> : Cenerentola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a:t>f</a:t>
            </a:r>
            <a:r>
              <a:rPr lang="en-US" sz="1800" b="1" kern="1200">
                <a:solidFill>
                  <a:schemeClr val="tx1"/>
                </a:solidFill>
                <a:latin typeface="+mj-lt"/>
                <a:ea typeface="+mj-ea"/>
                <a:cs typeface="+mj-cs"/>
              </a:rPr>
              <a:t>era</a:t>
            </a:r>
            <a:r>
              <a:rPr lang="en-US" sz="1800" kern="1200">
                <a:solidFill>
                  <a:schemeClr val="tx1"/>
                </a:solidFill>
                <a:latin typeface="+mj-lt"/>
                <a:ea typeface="+mj-ea"/>
                <a:cs typeface="+mj-cs"/>
              </a:rPr>
              <a:t> : futur du verbe </a:t>
            </a:r>
            <a:r>
              <a:rPr lang="en-US" sz="1800" b="1" kern="1200">
                <a:solidFill>
                  <a:schemeClr val="tx1"/>
                </a:solidFill>
                <a:latin typeface="+mj-lt"/>
                <a:ea typeface="+mj-ea"/>
                <a:cs typeface="+mj-cs"/>
              </a:rPr>
              <a:t>faire</a:t>
            </a: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bouillon</a:t>
            </a:r>
            <a:r>
              <a:rPr lang="en-US" sz="1800" kern="1200">
                <a:solidFill>
                  <a:schemeClr val="tx1"/>
                </a:solidFill>
                <a:latin typeface="+mj-lt"/>
                <a:ea typeface="+mj-ea"/>
                <a:cs typeface="+mj-cs"/>
              </a:rPr>
              <a:t> (du verbe bouillir, bollire) : brodo</a:t>
            </a:r>
            <a:endParaRPr lang="en-US" sz="18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282025" y="1068135"/>
            <a:ext cx="4339142" cy="4319942"/>
          </a:xfrm>
          <a:prstGeom prst="rect">
            <a:avLst/>
          </a:prstGeom>
        </p:spPr>
      </p:pic>
      <p:sp>
        <p:nvSpPr>
          <p:cNvPr id="3" name="Segnaposto piè di pagina 2">
            <a:extLst>
              <a:ext uri="{FF2B5EF4-FFF2-40B4-BE49-F238E27FC236}">
                <a16:creationId xmlns:a16="http://schemas.microsoft.com/office/drawing/2014/main" id="{EE37FBE7-CE98-4236-93B5-B8B0A4AD5E6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D1BC57D8-4AC9-41B8-81D7-2A6DF97429E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11</a:t>
            </a:fld>
            <a:endParaRPr lang="en-US">
              <a:solidFill>
                <a:schemeClr val="tx1">
                  <a:lumMod val="50000"/>
                  <a:lumOff val="50000"/>
                </a:schemeClr>
              </a:solidFill>
            </a:endParaRPr>
          </a:p>
        </p:txBody>
      </p:sp>
    </p:spTree>
    <p:extLst>
      <p:ext uri="{BB962C8B-B14F-4D97-AF65-F5344CB8AC3E}">
        <p14:creationId xmlns:p14="http://schemas.microsoft.com/office/powerpoint/2010/main" val="280805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1/3 </a:t>
            </a:r>
            <a:r>
              <a:rPr lang="en-US" sz="1800" kern="1200">
                <a:solidFill>
                  <a:schemeClr val="tx1"/>
                </a:solidFill>
                <a:latin typeface="+mj-lt"/>
                <a:ea typeface="+mj-ea"/>
                <a:cs typeface="+mj-cs"/>
              </a:rPr>
              <a:t>= un tiers</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tout au long de </a:t>
            </a:r>
            <a:r>
              <a:rPr lang="en-US" sz="1800" kern="1200">
                <a:solidFill>
                  <a:schemeClr val="tx1"/>
                </a:solidFill>
                <a:latin typeface="+mj-lt"/>
                <a:ea typeface="+mj-ea"/>
                <a:cs typeface="+mj-cs"/>
              </a:rPr>
              <a:t>: lungo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chaîne</a:t>
            </a:r>
            <a:r>
              <a:rPr lang="en-US" sz="1800" kern="1200">
                <a:solidFill>
                  <a:schemeClr val="tx1"/>
                </a:solidFill>
                <a:latin typeface="+mj-lt"/>
                <a:ea typeface="+mj-ea"/>
                <a:cs typeface="+mj-cs"/>
              </a:rPr>
              <a:t> : catena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u="sng" kern="1200">
                <a:solidFill>
                  <a:schemeClr val="tx1"/>
                </a:solidFill>
                <a:latin typeface="+mj-lt"/>
                <a:ea typeface="+mj-ea"/>
                <a:cs typeface="+mj-cs"/>
              </a:rPr>
              <a:t>source FAO </a:t>
            </a:r>
            <a:r>
              <a:rPr lang="en-US" sz="1800" kern="1200">
                <a:solidFill>
                  <a:schemeClr val="tx1"/>
                </a:solidFill>
                <a:latin typeface="+mj-lt"/>
                <a:ea typeface="+mj-ea"/>
                <a:cs typeface="+mj-cs"/>
              </a:rPr>
              <a:t>(Food and Agriculture Organization)</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557980" y="1009142"/>
            <a:ext cx="4257308" cy="4182290"/>
          </a:xfrm>
          <a:prstGeom prst="rect">
            <a:avLst/>
          </a:prstGeom>
        </p:spPr>
      </p:pic>
      <p:sp>
        <p:nvSpPr>
          <p:cNvPr id="3" name="Segnaposto piè di pagina 2">
            <a:extLst>
              <a:ext uri="{FF2B5EF4-FFF2-40B4-BE49-F238E27FC236}">
                <a16:creationId xmlns:a16="http://schemas.microsoft.com/office/drawing/2014/main" id="{2FF2D642-02EF-4EA7-A983-682D4DBED11C}"/>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9679CD49-8284-4718-8881-568C9191CA2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376742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400" kern="1200">
                <a:solidFill>
                  <a:schemeClr val="tx1"/>
                </a:solidFill>
                <a:latin typeface="+mj-lt"/>
                <a:ea typeface="+mj-ea"/>
                <a:cs typeface="+mj-cs"/>
              </a:rPr>
              <a:t>Campagne du Ministère de l’Agriculture et de l’Alimentation, novembre 2018, renouvelée en septembre 2020</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p:cNvPicPr>
            <a:picLocks noChangeAspect="1"/>
          </p:cNvPicPr>
          <p:nvPr/>
        </p:nvPicPr>
        <p:blipFill>
          <a:blip r:embed="rId2"/>
          <a:stretch>
            <a:fillRect/>
          </a:stretch>
        </p:blipFill>
        <p:spPr>
          <a:xfrm>
            <a:off x="6300237" y="625684"/>
            <a:ext cx="4637074" cy="5455380"/>
          </a:xfrm>
          <a:prstGeom prst="rect">
            <a:avLst/>
          </a:prstGeom>
        </p:spPr>
      </p:pic>
      <p:sp>
        <p:nvSpPr>
          <p:cNvPr id="4" name="Segnaposto piè di pagina 3">
            <a:extLst>
              <a:ext uri="{FF2B5EF4-FFF2-40B4-BE49-F238E27FC236}">
                <a16:creationId xmlns:a16="http://schemas.microsoft.com/office/drawing/2014/main" id="{E24C1A30-1DE9-4801-B551-4A71E193A7A3}"/>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FFC7A995-8443-4D68-9C5B-EB3551F10B5C}"/>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2</a:t>
            </a:fld>
            <a:endParaRPr lang="en-US">
              <a:solidFill>
                <a:schemeClr val="tx1">
                  <a:lumMod val="50000"/>
                  <a:lumOff val="50000"/>
                </a:schemeClr>
              </a:solidFill>
            </a:endParaRPr>
          </a:p>
        </p:txBody>
      </p:sp>
    </p:spTree>
    <p:extLst>
      <p:ext uri="{BB962C8B-B14F-4D97-AF65-F5344CB8AC3E}">
        <p14:creationId xmlns:p14="http://schemas.microsoft.com/office/powerpoint/2010/main" val="248058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5020" y="3541032"/>
            <a:ext cx="10515600" cy="1325563"/>
          </a:xfrm>
        </p:spPr>
        <p:txBody>
          <a:bodyPr>
            <a:noAutofit/>
          </a:bodyPr>
          <a:lstStyle/>
          <a:p>
            <a:r>
              <a:rPr lang="it-IT" sz="2000" b="1"/>
              <a:t>Gaspiller, gaspillage </a:t>
            </a:r>
            <a:r>
              <a:rPr lang="it-IT" sz="2000"/>
              <a:t>: sprecare, spreco</a:t>
            </a:r>
            <a:br>
              <a:rPr lang="it-IT" sz="2000"/>
            </a:br>
            <a:br>
              <a:rPr lang="it-IT" sz="2000"/>
            </a:br>
            <a:r>
              <a:rPr lang="it-IT" sz="2000" b="1"/>
              <a:t>conte</a:t>
            </a:r>
            <a:r>
              <a:rPr lang="it-IT" sz="2000"/>
              <a:t> : fiaba, favola</a:t>
            </a:r>
            <a:br>
              <a:rPr lang="it-IT" sz="2000"/>
            </a:br>
            <a:br>
              <a:rPr lang="it-IT" sz="2000"/>
            </a:br>
            <a:r>
              <a:rPr lang="it-IT" sz="2000" b="1"/>
              <a:t>antigaspi</a:t>
            </a:r>
            <a:r>
              <a:rPr lang="it-IT" sz="2000"/>
              <a:t> → anti-gaspillage</a:t>
            </a:r>
          </a:p>
        </p:txBody>
      </p:sp>
      <p:pic>
        <p:nvPicPr>
          <p:cNvPr id="4" name="Segnaposto contenuto 3"/>
          <p:cNvPicPr>
            <a:picLocks noGrp="1" noChangeAspect="1"/>
          </p:cNvPicPr>
          <p:nvPr>
            <p:ph idx="1"/>
          </p:nvPr>
        </p:nvPicPr>
        <p:blipFill>
          <a:blip r:embed="rId2"/>
          <a:stretch>
            <a:fillRect/>
          </a:stretch>
        </p:blipFill>
        <p:spPr>
          <a:xfrm>
            <a:off x="680531" y="1001819"/>
            <a:ext cx="10525700" cy="2028310"/>
          </a:xfrm>
          <a:prstGeom prst="rect">
            <a:avLst/>
          </a:prstGeom>
        </p:spPr>
      </p:pic>
      <p:sp>
        <p:nvSpPr>
          <p:cNvPr id="3" name="Segnaposto piè di pagina 2">
            <a:extLst>
              <a:ext uri="{FF2B5EF4-FFF2-40B4-BE49-F238E27FC236}">
                <a16:creationId xmlns:a16="http://schemas.microsoft.com/office/drawing/2014/main" id="{4ABA7C3A-3376-4DB9-962A-819BA5B8B91B}"/>
              </a:ext>
            </a:extLst>
          </p:cNvPr>
          <p:cNvSpPr>
            <a:spLocks noGrp="1"/>
          </p:cNvSpPr>
          <p:nvPr>
            <p:ph type="ftr" sz="quarter" idx="11"/>
          </p:nvPr>
        </p:nvSpPr>
        <p:spPr/>
        <p:txBody>
          <a:bodyPr/>
          <a:lstStyle/>
          <a:p>
            <a:r>
              <a:rPr lang="it-IT"/>
              <a:t>Lingua francese - a.a. 2021-2022 - Primo semestre</a:t>
            </a:r>
          </a:p>
        </p:txBody>
      </p:sp>
      <p:sp>
        <p:nvSpPr>
          <p:cNvPr id="5" name="Segnaposto numero diapositiva 4">
            <a:extLst>
              <a:ext uri="{FF2B5EF4-FFF2-40B4-BE49-F238E27FC236}">
                <a16:creationId xmlns:a16="http://schemas.microsoft.com/office/drawing/2014/main" id="{AE3F775C-7B1C-4EF7-8EA8-A131F9437A1C}"/>
              </a:ext>
            </a:extLst>
          </p:cNvPr>
          <p:cNvSpPr>
            <a:spLocks noGrp="1"/>
          </p:cNvSpPr>
          <p:nvPr>
            <p:ph type="sldNum" sz="quarter" idx="12"/>
          </p:nvPr>
        </p:nvSpPr>
        <p:spPr/>
        <p:txBody>
          <a:bodyPr/>
          <a:lstStyle/>
          <a:p>
            <a:fld id="{FFD27849-9C60-4203-974B-180DE4D72081}" type="slidenum">
              <a:rPr lang="it-IT" smtClean="0"/>
              <a:t>3</a:t>
            </a:fld>
            <a:endParaRPr lang="it-IT"/>
          </a:p>
        </p:txBody>
      </p:sp>
    </p:spTree>
    <p:extLst>
      <p:ext uri="{BB962C8B-B14F-4D97-AF65-F5344CB8AC3E}">
        <p14:creationId xmlns:p14="http://schemas.microsoft.com/office/powerpoint/2010/main" val="106316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kern="1200">
                <a:solidFill>
                  <a:schemeClr val="tx1"/>
                </a:solidFill>
                <a:ea typeface="+mj-ea"/>
                <a:cs typeface="+mj-cs"/>
              </a:rPr>
              <a:t>La consommation des ménages</a:t>
            </a:r>
            <a:br>
              <a:rPr lang="en-US" sz="1800" kern="1200">
                <a:solidFill>
                  <a:schemeClr val="tx1"/>
                </a:solidFill>
                <a:ea typeface="+mj-ea"/>
                <a:cs typeface="+mj-cs"/>
              </a:rPr>
            </a:br>
            <a:br>
              <a:rPr lang="en-US" sz="1800" kern="1200">
                <a:solidFill>
                  <a:schemeClr val="tx1"/>
                </a:solidFill>
                <a:ea typeface="+mj-ea"/>
                <a:cs typeface="+mj-cs"/>
              </a:rPr>
            </a:br>
            <a:r>
              <a:rPr lang="en-US" sz="1800" b="1" kern="1200">
                <a:solidFill>
                  <a:schemeClr val="tx1"/>
                </a:solidFill>
                <a:ea typeface="+mj-ea"/>
                <a:cs typeface="+mj-cs"/>
              </a:rPr>
              <a:t>kg</a:t>
            </a:r>
            <a:r>
              <a:rPr lang="en-US" sz="1800" kern="1200">
                <a:solidFill>
                  <a:schemeClr val="tx1"/>
                </a:solidFill>
                <a:ea typeface="+mj-ea"/>
                <a:cs typeface="+mj-cs"/>
              </a:rPr>
              <a:t> = kilo, abréviation de kilogramme</a:t>
            </a:r>
            <a:br>
              <a:rPr lang="en-US" sz="1800" kern="1200">
                <a:solidFill>
                  <a:schemeClr val="tx1"/>
                </a:solidFill>
                <a:ea typeface="+mj-ea"/>
                <a:cs typeface="+mj-cs"/>
              </a:rPr>
            </a:br>
            <a:br>
              <a:rPr lang="en-US" sz="1800" kern="1200">
                <a:solidFill>
                  <a:schemeClr val="tx1"/>
                </a:solidFill>
                <a:ea typeface="+mj-ea"/>
                <a:cs typeface="+mj-cs"/>
              </a:rPr>
            </a:br>
            <a:r>
              <a:rPr lang="en-US" sz="1800" b="1" kern="1200">
                <a:solidFill>
                  <a:schemeClr val="tx1"/>
                </a:solidFill>
                <a:ea typeface="+mj-ea"/>
                <a:cs typeface="+mj-cs"/>
              </a:rPr>
              <a:t>déchet</a:t>
            </a:r>
            <a:r>
              <a:rPr lang="en-US" sz="1800" kern="1200">
                <a:solidFill>
                  <a:schemeClr val="tx1"/>
                </a:solidFill>
                <a:ea typeface="+mj-ea"/>
                <a:cs typeface="+mj-cs"/>
              </a:rPr>
              <a:t> : rifiuto</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ChangeAspect="1"/>
          </p:cNvPicPr>
          <p:nvPr/>
        </p:nvPicPr>
        <p:blipFill>
          <a:blip r:embed="rId2"/>
          <a:stretch>
            <a:fillRect/>
          </a:stretch>
        </p:blipFill>
        <p:spPr>
          <a:xfrm>
            <a:off x="6613566" y="625684"/>
            <a:ext cx="4732897" cy="4732897"/>
          </a:xfrm>
          <a:prstGeom prst="rect">
            <a:avLst/>
          </a:prstGeom>
        </p:spPr>
      </p:pic>
      <p:sp>
        <p:nvSpPr>
          <p:cNvPr id="3" name="Segnaposto piè di pagina 2">
            <a:extLst>
              <a:ext uri="{FF2B5EF4-FFF2-40B4-BE49-F238E27FC236}">
                <a16:creationId xmlns:a16="http://schemas.microsoft.com/office/drawing/2014/main" id="{8E643F4E-A77F-4758-BB24-C06624AB9CF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CE63D0AA-C9FD-4DB4-873D-10AEE42324D3}"/>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327052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38200" y="557189"/>
            <a:ext cx="4972665" cy="5715792"/>
          </a:xfrm>
        </p:spPr>
        <p:txBody>
          <a:bodyPr vert="horz" lIns="91440" tIns="45720" rIns="91440" bIns="45720" rtlCol="0" anchor="ctr">
            <a:normAutofit/>
          </a:bodyPr>
          <a:lstStyle/>
          <a:p>
            <a:r>
              <a:rPr lang="en-US" sz="2000"/>
              <a:t>Référence à la fable de La Fontaine (XVII</a:t>
            </a:r>
            <a:r>
              <a:rPr lang="en-US" sz="2000" baseline="30000"/>
              <a:t>e</a:t>
            </a:r>
            <a:r>
              <a:rPr lang="en-US" sz="2000"/>
              <a:t> siècle) que tous les enfants apprennent à l’école, </a:t>
            </a:r>
            <a:r>
              <a:rPr lang="en-US" sz="2000" b="1"/>
              <a:t>Le Renard et le corbeau</a:t>
            </a:r>
            <a:r>
              <a:rPr lang="en-US" sz="2000"/>
              <a:t>,</a:t>
            </a:r>
            <a:br>
              <a:rPr lang="en-US" sz="2000"/>
            </a:br>
            <a:r>
              <a:rPr lang="en-US" sz="2000"/>
              <a:t>tirée des fables d’Esope et de Phèdre.</a:t>
            </a:r>
            <a:br>
              <a:rPr lang="en-US" sz="2000"/>
            </a:br>
            <a:br>
              <a:rPr lang="en-US" sz="2000"/>
            </a:br>
            <a:r>
              <a:rPr lang="en-US" sz="2000" b="1"/>
              <a:t>Maître</a:t>
            </a:r>
            <a:r>
              <a:rPr lang="en-US" sz="2000"/>
              <a:t> : maestro.</a:t>
            </a:r>
            <a:br>
              <a:rPr lang="en-US" sz="2000"/>
            </a:br>
            <a:br>
              <a:rPr lang="en-US" sz="1300"/>
            </a:br>
            <a:r>
              <a:rPr lang="en-US" sz="1300"/>
              <a:t>Maître Corbeau, sur un arbre perché,</a:t>
            </a:r>
            <a:br>
              <a:rPr lang="en-US" sz="1300"/>
            </a:br>
            <a:r>
              <a:rPr lang="en-US" sz="1300" b="1"/>
              <a:t>Tenait</a:t>
            </a:r>
            <a:r>
              <a:rPr lang="en-US" sz="1300"/>
              <a:t> en son bec un fromage.</a:t>
            </a:r>
            <a:br>
              <a:rPr lang="en-US" sz="1300"/>
            </a:br>
            <a:r>
              <a:rPr lang="en-US" sz="1300"/>
              <a:t>Maître Renard, par l'odeur alléché,</a:t>
            </a:r>
            <a:br>
              <a:rPr lang="en-US" sz="1300"/>
            </a:br>
            <a:r>
              <a:rPr lang="en-US" sz="1300"/>
              <a:t>Lui tint à peu près ce langage :</a:t>
            </a:r>
            <a:br>
              <a:rPr lang="en-US" sz="1300"/>
            </a:br>
            <a:r>
              <a:rPr lang="en-US" sz="1300"/>
              <a:t>"Hé ! bonjour, Monsieur du Corbeau.</a:t>
            </a:r>
            <a:br>
              <a:rPr lang="en-US" sz="1300"/>
            </a:br>
            <a:r>
              <a:rPr lang="en-US" sz="1300"/>
              <a:t>Que vous êtes joli ! que vous me semblez beau !</a:t>
            </a:r>
            <a:br>
              <a:rPr lang="en-US" sz="1300"/>
            </a:br>
            <a:r>
              <a:rPr lang="en-US" sz="1300"/>
              <a:t>Sans mentir, si votre ramage</a:t>
            </a:r>
            <a:br>
              <a:rPr lang="en-US" sz="1300"/>
            </a:br>
            <a:r>
              <a:rPr lang="en-US" sz="1300"/>
              <a:t>Se rapporte à votre plumage,</a:t>
            </a:r>
            <a:br>
              <a:rPr lang="en-US" sz="1300"/>
            </a:br>
            <a:r>
              <a:rPr lang="en-US" sz="1300"/>
              <a:t>Vous êtes le Phénix des hôtes de ces bois."</a:t>
            </a:r>
            <a:br>
              <a:rPr lang="en-US" sz="1300"/>
            </a:br>
            <a:r>
              <a:rPr lang="en-US" sz="1300"/>
              <a:t>A ces mots le Corbeau ne se </a:t>
            </a:r>
            <a:r>
              <a:rPr lang="en-US" sz="1300" b="1"/>
              <a:t>sent</a:t>
            </a:r>
            <a:r>
              <a:rPr lang="en-US" sz="1300"/>
              <a:t> pas de joie ;</a:t>
            </a:r>
            <a:br>
              <a:rPr lang="en-US" sz="1300"/>
            </a:br>
            <a:r>
              <a:rPr lang="en-US" sz="1300"/>
              <a:t>Et pour montrer sa belle voix,</a:t>
            </a:r>
            <a:br>
              <a:rPr lang="en-US" sz="1300"/>
            </a:br>
            <a:r>
              <a:rPr lang="en-US" sz="1300"/>
              <a:t>Il </a:t>
            </a:r>
            <a:r>
              <a:rPr lang="en-US" sz="1300" b="1"/>
              <a:t>ouvre</a:t>
            </a:r>
            <a:r>
              <a:rPr lang="en-US" sz="1300"/>
              <a:t> un large bec, laisse tomber sa proie.</a:t>
            </a:r>
            <a:br>
              <a:rPr lang="en-US" sz="1300"/>
            </a:br>
            <a:r>
              <a:rPr lang="en-US" sz="1300"/>
              <a:t>Le Renard s'en </a:t>
            </a:r>
            <a:r>
              <a:rPr lang="en-US" sz="1300" b="1"/>
              <a:t>saisit</a:t>
            </a:r>
            <a:r>
              <a:rPr lang="en-US" sz="1300"/>
              <a:t>, et dit : "Mon bon Monsieur,</a:t>
            </a:r>
            <a:br>
              <a:rPr lang="en-US" sz="1300"/>
            </a:br>
            <a:r>
              <a:rPr lang="en-US" sz="1300" b="1"/>
              <a:t>Apprenez</a:t>
            </a:r>
            <a:r>
              <a:rPr lang="en-US" sz="1300"/>
              <a:t> que tout flatteur</a:t>
            </a:r>
            <a:br>
              <a:rPr lang="en-US" sz="1300"/>
            </a:br>
            <a:r>
              <a:rPr lang="en-US" sz="1300" b="1"/>
              <a:t>Vit</a:t>
            </a:r>
            <a:r>
              <a:rPr lang="en-US" sz="1300"/>
              <a:t> aux dépens de celui qui l'écoute :</a:t>
            </a:r>
            <a:br>
              <a:rPr lang="en-US" sz="1300"/>
            </a:br>
            <a:r>
              <a:rPr lang="en-US" sz="1300"/>
              <a:t>Cette leçon </a:t>
            </a:r>
            <a:r>
              <a:rPr lang="en-US" sz="1300" b="1"/>
              <a:t>vaut</a:t>
            </a:r>
            <a:r>
              <a:rPr lang="en-US" sz="1300"/>
              <a:t> bien un fromage, sans doute. "</a:t>
            </a:r>
            <a:br>
              <a:rPr lang="en-US" sz="1300"/>
            </a:br>
            <a:r>
              <a:rPr lang="en-US" sz="1300"/>
              <a:t>Le Corbeau, honteux et confus,</a:t>
            </a:r>
            <a:br>
              <a:rPr lang="en-US" sz="1300"/>
            </a:br>
            <a:r>
              <a:rPr lang="en-US" sz="1300"/>
              <a:t>Jura, mais un peu tard, qu'on ne l'y </a:t>
            </a:r>
            <a:r>
              <a:rPr lang="en-US" sz="1300" b="1"/>
              <a:t>prendrait</a:t>
            </a:r>
            <a:r>
              <a:rPr lang="en-US" sz="1300"/>
              <a:t> plus.</a:t>
            </a:r>
          </a:p>
        </p:txBody>
      </p:sp>
      <p:pic>
        <p:nvPicPr>
          <p:cNvPr id="4" name="Segnaposto contenuto 3"/>
          <p:cNvPicPr>
            <a:picLocks noChangeAspect="1"/>
          </p:cNvPicPr>
          <p:nvPr/>
        </p:nvPicPr>
        <p:blipFill rotWithShape="1">
          <a:blip r:embed="rId2"/>
          <a:srcRect t="10720" b="8294"/>
          <a:stretch/>
        </p:blipFill>
        <p:spPr>
          <a:xfrm>
            <a:off x="6640547" y="1634591"/>
            <a:ext cx="4701618" cy="3841978"/>
          </a:xfrm>
          <a:prstGeom prst="rect">
            <a:avLst/>
          </a:prstGeom>
        </p:spPr>
      </p:pic>
      <p:sp>
        <p:nvSpPr>
          <p:cNvPr id="3" name="Segnaposto piè di pagina 2">
            <a:extLst>
              <a:ext uri="{FF2B5EF4-FFF2-40B4-BE49-F238E27FC236}">
                <a16:creationId xmlns:a16="http://schemas.microsoft.com/office/drawing/2014/main" id="{9296D973-A4F6-4C49-ABC8-4C0838EF496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0E128764-BDBA-4F2B-8A74-3926FB3DBF6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FD27849-9C60-4203-974B-180DE4D72081}" type="slidenum">
              <a:rPr lang="en-US" smtClean="0"/>
              <a:pPr>
                <a:spcAft>
                  <a:spcPts val="600"/>
                </a:spcAft>
              </a:pPr>
              <a:t>5</a:t>
            </a:fld>
            <a:endParaRPr lang="en-US"/>
          </a:p>
        </p:txBody>
      </p:sp>
    </p:spTree>
    <p:extLst>
      <p:ext uri="{BB962C8B-B14F-4D97-AF65-F5344CB8AC3E}">
        <p14:creationId xmlns:p14="http://schemas.microsoft.com/office/powerpoint/2010/main" val="75516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a:t>d</a:t>
            </a:r>
            <a:r>
              <a:rPr lang="en-US" sz="1800" b="1" kern="1200">
                <a:solidFill>
                  <a:schemeClr val="tx1"/>
                </a:solidFill>
                <a:latin typeface="+mj-lt"/>
                <a:ea typeface="+mj-ea"/>
                <a:cs typeface="+mj-cs"/>
              </a:rPr>
              <a:t>ont</a:t>
            </a:r>
            <a:r>
              <a:rPr lang="en-US" sz="1800" kern="1200">
                <a:solidFill>
                  <a:schemeClr val="tx1"/>
                </a:solidFill>
                <a:latin typeface="+mj-lt"/>
                <a:ea typeface="+mj-ea"/>
                <a:cs typeface="+mj-cs"/>
              </a:rPr>
              <a:t> : pronom relatif → di cui</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emballer</a:t>
            </a:r>
            <a:r>
              <a:rPr lang="en-US" sz="1800" kern="1200">
                <a:solidFill>
                  <a:schemeClr val="tx1"/>
                </a:solidFill>
                <a:latin typeface="+mj-lt"/>
                <a:ea typeface="+mj-ea"/>
                <a:cs typeface="+mj-cs"/>
              </a:rPr>
              <a:t> : impacchettare, confezionare</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emballage</a:t>
            </a:r>
            <a:r>
              <a:rPr lang="en-US" sz="1800" kern="1200">
                <a:solidFill>
                  <a:schemeClr val="tx1"/>
                </a:solidFill>
                <a:latin typeface="+mj-lt"/>
                <a:ea typeface="+mj-ea"/>
                <a:cs typeface="+mj-cs"/>
              </a:rPr>
              <a:t> : imballaggio, confezione, packaging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695768" y="625684"/>
            <a:ext cx="4650696" cy="4650696"/>
          </a:xfrm>
          <a:prstGeom prst="rect">
            <a:avLst/>
          </a:prstGeom>
        </p:spPr>
      </p:pic>
      <p:sp>
        <p:nvSpPr>
          <p:cNvPr id="3" name="Segnaposto piè di pagina 2">
            <a:extLst>
              <a:ext uri="{FF2B5EF4-FFF2-40B4-BE49-F238E27FC236}">
                <a16:creationId xmlns:a16="http://schemas.microsoft.com/office/drawing/2014/main" id="{E819DB41-AA71-4118-B985-516843FDAC97}"/>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93FCD87E-53B9-4323-9F18-F6CF4664776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6</a:t>
            </a:fld>
            <a:endParaRPr lang="en-US">
              <a:solidFill>
                <a:schemeClr val="tx1">
                  <a:lumMod val="50000"/>
                  <a:lumOff val="50000"/>
                </a:schemeClr>
              </a:solidFill>
            </a:endParaRPr>
          </a:p>
        </p:txBody>
      </p:sp>
    </p:spTree>
    <p:extLst>
      <p:ext uri="{BB962C8B-B14F-4D97-AF65-F5344CB8AC3E}">
        <p14:creationId xmlns:p14="http://schemas.microsoft.com/office/powerpoint/2010/main" val="2071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600" b="1" kern="1200">
                <a:solidFill>
                  <a:schemeClr val="tx1"/>
                </a:solidFill>
                <a:latin typeface="+mj-lt"/>
                <a:ea typeface="+mj-ea"/>
                <a:cs typeface="+mj-cs"/>
              </a:rPr>
              <a:t>Blanche-Neige</a:t>
            </a:r>
            <a:r>
              <a:rPr lang="en-US" sz="1600" kern="1200">
                <a:solidFill>
                  <a:schemeClr val="tx1"/>
                </a:solidFill>
                <a:latin typeface="+mj-lt"/>
                <a:ea typeface="+mj-ea"/>
                <a:cs typeface="+mj-cs"/>
              </a:rPr>
              <a:t> : conte des frères Grimm (début du XIX</a:t>
            </a:r>
            <a:r>
              <a:rPr lang="en-US" sz="1600" kern="1200" baseline="30000">
                <a:solidFill>
                  <a:schemeClr val="tx1"/>
                </a:solidFill>
                <a:latin typeface="+mj-lt"/>
                <a:ea typeface="+mj-ea"/>
                <a:cs typeface="+mj-cs"/>
              </a:rPr>
              <a:t>e</a:t>
            </a:r>
            <a:r>
              <a:rPr lang="en-US" sz="1600" kern="1200">
                <a:solidFill>
                  <a:schemeClr val="tx1"/>
                </a:solidFill>
                <a:latin typeface="+mj-lt"/>
                <a:ea typeface="+mj-ea"/>
                <a:cs typeface="+mj-cs"/>
              </a:rPr>
              <a:t> siècle), adapté par Disney en 1937.</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aurait dû </a:t>
            </a:r>
            <a:r>
              <a:rPr lang="en-US" sz="1600" kern="1200">
                <a:solidFill>
                  <a:schemeClr val="tx1"/>
                </a:solidFill>
                <a:latin typeface="+mj-lt"/>
                <a:ea typeface="+mj-ea"/>
                <a:cs typeface="+mj-cs"/>
              </a:rPr>
              <a:t>: conditionnel passé du verbe </a:t>
            </a:r>
            <a:r>
              <a:rPr lang="en-US" sz="1600" b="1" kern="1200">
                <a:solidFill>
                  <a:schemeClr val="tx1"/>
                </a:solidFill>
                <a:latin typeface="+mj-lt"/>
                <a:ea typeface="+mj-ea"/>
                <a:cs typeface="+mj-cs"/>
              </a:rPr>
              <a:t>devoir</a:t>
            </a:r>
            <a:br>
              <a:rPr lang="en-US" sz="1600" b="1" kern="1200">
                <a:solidFill>
                  <a:schemeClr val="tx1"/>
                </a:solidFill>
                <a:latin typeface="+mj-lt"/>
                <a:ea typeface="+mj-ea"/>
                <a:cs typeface="+mj-cs"/>
              </a:rPr>
            </a:br>
            <a:br>
              <a:rPr lang="en-US" sz="1600" b="1" kern="1200">
                <a:solidFill>
                  <a:schemeClr val="tx1"/>
                </a:solidFill>
                <a:latin typeface="+mj-lt"/>
                <a:ea typeface="+mj-ea"/>
                <a:cs typeface="+mj-cs"/>
              </a:rPr>
            </a:br>
            <a:r>
              <a:rPr lang="en-US" sz="1600" b="1" kern="1200">
                <a:solidFill>
                  <a:schemeClr val="tx1"/>
                </a:solidFill>
                <a:latin typeface="+mj-lt"/>
                <a:ea typeface="+mj-ea"/>
                <a:cs typeface="+mj-cs"/>
              </a:rPr>
              <a:t>croquer</a:t>
            </a:r>
            <a:r>
              <a:rPr lang="en-US" sz="1600" kern="1200">
                <a:solidFill>
                  <a:schemeClr val="tx1"/>
                </a:solidFill>
                <a:latin typeface="+mj-lt"/>
                <a:ea typeface="+mj-ea"/>
                <a:cs typeface="+mj-cs"/>
              </a:rPr>
              <a:t> : addentare</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pomme</a:t>
            </a:r>
            <a:r>
              <a:rPr lang="en-US" sz="1600" kern="1200">
                <a:solidFill>
                  <a:schemeClr val="tx1"/>
                </a:solidFill>
                <a:latin typeface="+mj-lt"/>
                <a:ea typeface="+mj-ea"/>
                <a:cs typeface="+mj-cs"/>
              </a:rPr>
              <a:t> : mela</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moche</a:t>
            </a:r>
            <a:r>
              <a:rPr lang="en-US" sz="1600" kern="1200">
                <a:solidFill>
                  <a:schemeClr val="tx1"/>
                </a:solidFill>
                <a:latin typeface="+mj-lt"/>
                <a:ea typeface="+mj-ea"/>
                <a:cs typeface="+mj-cs"/>
              </a:rPr>
              <a:t> (familier) : brutta</a:t>
            </a:r>
            <a:endParaRPr lang="en-US" sz="16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673749" y="625684"/>
            <a:ext cx="4684892" cy="4664071"/>
          </a:xfrm>
          <a:prstGeom prst="rect">
            <a:avLst/>
          </a:prstGeom>
        </p:spPr>
      </p:pic>
      <p:sp>
        <p:nvSpPr>
          <p:cNvPr id="3" name="Segnaposto piè di pagina 2">
            <a:extLst>
              <a:ext uri="{FF2B5EF4-FFF2-40B4-BE49-F238E27FC236}">
                <a16:creationId xmlns:a16="http://schemas.microsoft.com/office/drawing/2014/main" id="{7E8DC76B-91B1-4B81-81A6-A859C16510E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10186F31-D945-43D1-9D9C-16B52C916ACB}"/>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88355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Peau d’âne </a:t>
            </a:r>
            <a:r>
              <a:rPr lang="en-US" sz="1800" kern="1200">
                <a:solidFill>
                  <a:schemeClr val="tx1"/>
                </a:solidFill>
                <a:latin typeface="+mj-lt"/>
                <a:ea typeface="+mj-ea"/>
                <a:cs typeface="+mj-cs"/>
              </a:rPr>
              <a:t>: conte de Charles Perrault (XVII</a:t>
            </a:r>
            <a:r>
              <a:rPr lang="en-US" sz="1800" kern="1200" baseline="30000">
                <a:solidFill>
                  <a:schemeClr val="tx1"/>
                </a:solidFill>
                <a:latin typeface="+mj-lt"/>
                <a:ea typeface="+mj-ea"/>
                <a:cs typeface="+mj-cs"/>
              </a:rPr>
              <a:t>e</a:t>
            </a:r>
            <a:r>
              <a:rPr lang="en-US" sz="1800" kern="1200">
                <a:solidFill>
                  <a:schemeClr val="tx1"/>
                </a:solidFill>
                <a:latin typeface="+mj-lt"/>
                <a:ea typeface="+mj-ea"/>
                <a:cs typeface="+mj-cs"/>
              </a:rPr>
              <a:t> siècle). Les deux autres contes cités sont tirés de son recueil les </a:t>
            </a:r>
            <a:r>
              <a:rPr lang="en-US" sz="1800" i="1" kern="1200">
                <a:solidFill>
                  <a:schemeClr val="tx1"/>
                </a:solidFill>
                <a:latin typeface="+mj-lt"/>
                <a:ea typeface="+mj-ea"/>
                <a:cs typeface="+mj-cs"/>
              </a:rPr>
              <a:t>Contes de ma mère l’Oye</a:t>
            </a:r>
            <a:r>
              <a:rPr lang="en-US" sz="1800" kern="1200">
                <a:solidFill>
                  <a:schemeClr val="tx1"/>
                </a:solidFill>
                <a:latin typeface="+mj-lt"/>
                <a:ea typeface="+mj-ea"/>
                <a:cs typeface="+mj-cs"/>
              </a:rPr>
              <a:t>, traduits en italien par Collodi, l’auteur de Pinocchio.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Miette</a:t>
            </a:r>
            <a:r>
              <a:rPr lang="en-US" sz="1800" kern="1200">
                <a:solidFill>
                  <a:schemeClr val="tx1"/>
                </a:solidFill>
                <a:latin typeface="+mj-lt"/>
                <a:ea typeface="+mj-ea"/>
                <a:cs typeface="+mj-cs"/>
              </a:rPr>
              <a:t> : briciola</a:t>
            </a: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469026" y="1136961"/>
            <a:ext cx="4289847" cy="4270781"/>
          </a:xfrm>
          <a:prstGeom prst="rect">
            <a:avLst/>
          </a:prstGeom>
        </p:spPr>
      </p:pic>
      <p:sp>
        <p:nvSpPr>
          <p:cNvPr id="3" name="Segnaposto piè di pagina 2">
            <a:extLst>
              <a:ext uri="{FF2B5EF4-FFF2-40B4-BE49-F238E27FC236}">
                <a16:creationId xmlns:a16="http://schemas.microsoft.com/office/drawing/2014/main" id="{08B353DF-AA49-4785-96FD-5DE5A102A19C}"/>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852F8612-3750-4BE6-9825-79A468C4F694}"/>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8</a:t>
            </a:fld>
            <a:endParaRPr lang="en-US">
              <a:solidFill>
                <a:schemeClr val="tx1">
                  <a:lumMod val="50000"/>
                  <a:lumOff val="50000"/>
                </a:schemeClr>
              </a:solidFill>
            </a:endParaRPr>
          </a:p>
        </p:txBody>
      </p:sp>
    </p:spTree>
    <p:extLst>
      <p:ext uri="{BB962C8B-B14F-4D97-AF65-F5344CB8AC3E}">
        <p14:creationId xmlns:p14="http://schemas.microsoft.com/office/powerpoint/2010/main" val="27582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Petit Poucet </a:t>
            </a:r>
            <a:r>
              <a:rPr lang="en-US" sz="1800" kern="1200">
                <a:solidFill>
                  <a:schemeClr val="tx1"/>
                </a:solidFill>
                <a:latin typeface="+mj-lt"/>
                <a:ea typeface="+mj-ea"/>
                <a:cs typeface="+mj-cs"/>
              </a:rPr>
              <a:t>: Pollicino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a compris </a:t>
            </a:r>
            <a:r>
              <a:rPr lang="en-US" sz="1800" kern="1200">
                <a:solidFill>
                  <a:schemeClr val="tx1"/>
                </a:solidFill>
                <a:latin typeface="+mj-lt"/>
                <a:ea typeface="+mj-ea"/>
                <a:cs typeface="+mj-cs"/>
              </a:rPr>
              <a:t>: passé composé de </a:t>
            </a:r>
            <a:r>
              <a:rPr lang="en-US" sz="1800" b="1" kern="1200">
                <a:solidFill>
                  <a:schemeClr val="tx1"/>
                </a:solidFill>
                <a:latin typeface="+mj-lt"/>
                <a:ea typeface="+mj-ea"/>
                <a:cs typeface="+mj-cs"/>
              </a:rPr>
              <a:t>comprendre</a:t>
            </a: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combien</a:t>
            </a:r>
            <a:r>
              <a:rPr lang="en-US" sz="1800" kern="1200">
                <a:solidFill>
                  <a:schemeClr val="tx1"/>
                </a:solidFill>
                <a:latin typeface="+mj-lt"/>
                <a:ea typeface="+mj-ea"/>
                <a:cs typeface="+mj-cs"/>
              </a:rPr>
              <a:t> : quanto</a:t>
            </a:r>
            <a:endParaRPr lang="en-US" sz="18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432228" y="1038639"/>
            <a:ext cx="4345585" cy="4251116"/>
          </a:xfrm>
          <a:prstGeom prst="rect">
            <a:avLst/>
          </a:prstGeom>
        </p:spPr>
      </p:pic>
      <p:sp>
        <p:nvSpPr>
          <p:cNvPr id="3" name="Segnaposto piè di pagina 2">
            <a:extLst>
              <a:ext uri="{FF2B5EF4-FFF2-40B4-BE49-F238E27FC236}">
                <a16:creationId xmlns:a16="http://schemas.microsoft.com/office/drawing/2014/main" id="{BB9C73CE-4F8C-436E-AE18-404F1EED178A}"/>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en-US" kern="1200">
                <a:solidFill>
                  <a:schemeClr val="tx1">
                    <a:lumMod val="50000"/>
                    <a:lumOff val="50000"/>
                  </a:schemeClr>
                </a:solidFill>
                <a:latin typeface="+mn-lt"/>
                <a:ea typeface="+mn-ea"/>
                <a:cs typeface="+mn-cs"/>
              </a:rPr>
              <a:t>Lingua francese - a.a. 2021-2022 - Primo semestre</a:t>
            </a:r>
          </a:p>
        </p:txBody>
      </p:sp>
      <p:sp>
        <p:nvSpPr>
          <p:cNvPr id="5" name="Segnaposto numero diapositiva 4">
            <a:extLst>
              <a:ext uri="{FF2B5EF4-FFF2-40B4-BE49-F238E27FC236}">
                <a16:creationId xmlns:a16="http://schemas.microsoft.com/office/drawing/2014/main" id="{43542D91-78F3-4078-BB79-9269BE728664}"/>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1347917740"/>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647</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Office Theme</vt:lpstr>
      <vt:lpstr>Presentazione standard di PowerPoint</vt:lpstr>
      <vt:lpstr>Campagne du Ministère de l’Agriculture et de l’Alimentation, novembre 2018, renouvelée en septembre 2020</vt:lpstr>
      <vt:lpstr>Gaspiller, gaspillage : sprecare, spreco  conte : fiaba, favola  antigaspi → anti-gaspillage</vt:lpstr>
      <vt:lpstr>La consommation des ménages  kg = kilo, abréviation de kilogramme  déchet : rifiuto</vt:lpstr>
      <vt:lpstr>Référence à la fable de La Fontaine (XVIIe siècle) que tous les enfants apprennent à l’école, Le Renard et le corbeau, tirée des fables d’Esope et de Phèdre.  Maître : maestro.  Maître Corbeau, sur un arbre perché, Tenait en son bec un fromage. Maître Renard, par l'odeur alléché, Lui tint à peu près ce langage : "Hé ! bonjour, Monsieur du Corbeau. Que vous êtes joli ! que vous me semblez beau ! Sans mentir, si votre ramage Se rapporte à votre plumage, Vous êtes le Phénix des hôtes de ces bois." A ces mots le Corbeau ne se sent pas de joie ; Et pour montrer sa belle voix, Il ouvre un large bec, laisse tomber sa proie. Le Renard s'en saisit, et dit : "Mon bon Monsieur, Apprenez que tout flatteur Vit aux dépens de celui qui l'écoute : Cette leçon vaut bien un fromage, sans doute. " Le Corbeau, honteux et confus, Jura, mais un peu tard, qu'on ne l'y prendrait plus.</vt:lpstr>
      <vt:lpstr>dont : pronom relatif → di cui  emballer : impacchettare, confezionare  emballage : imballaggio, confezione, packaging </vt:lpstr>
      <vt:lpstr>Blanche-Neige : conte des frères Grimm (début du XIXe siècle), adapté par Disney en 1937.  aurait dû : conditionnel passé du verbe devoir  croquer : addentare  pomme : mela  moche (familier) : brutta</vt:lpstr>
      <vt:lpstr>Peau d’âne : conte de Charles Perrault (XVIIe siècle). Les deux autres contes cités sont tirés de son recueil les Contes de ma mère l’Oye, traduits en italien par Collodi, l’auteur de Pinocchio.  Miette : briciola </vt:lpstr>
      <vt:lpstr>Petit Poucet : Pollicino  a compris : passé composé de comprendre  combien : quanto</vt:lpstr>
      <vt:lpstr>Coût, prononcez [kù] : costo  entre : tra  soit : ossia, ovvero  Source ADEME (Agence de la Transition Ecologique, anciennement Agence de l'Environnement et de la Maîtrise de l'Énergie)</vt:lpstr>
      <vt:lpstr>Minuit : mezzanotte  potiron : dans le conte de fées, il s’agit d’une citrouille, zucca.  Cendrillon : Cenerentola  fera : futur du verbe faire  bouillon (du verbe bouillir, bollire) : brodo</vt:lpstr>
      <vt:lpstr>1/3 = un tiers  tout au long de : lungo  chaîne : catena  source FAO (Food and Agriculture Organization)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gaspillage alimentaire</dc:title>
  <dc:creator>laura.kreyder</dc:creator>
  <cp:lastModifiedBy>laura.kreyder@unimib.it</cp:lastModifiedBy>
  <cp:revision>11</cp:revision>
  <dcterms:created xsi:type="dcterms:W3CDTF">2020-11-04T12:20:16Z</dcterms:created>
  <dcterms:modified xsi:type="dcterms:W3CDTF">2021-11-07T10:28:21Z</dcterms:modified>
</cp:coreProperties>
</file>