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33" r:id="rId1"/>
  </p:sldMasterIdLst>
  <p:notesMasterIdLst>
    <p:notesMasterId r:id="rId14"/>
  </p:notesMasterIdLst>
  <p:sldIdLst>
    <p:sldId id="270" r:id="rId2"/>
    <p:sldId id="341" r:id="rId3"/>
    <p:sldId id="375" r:id="rId4"/>
    <p:sldId id="271" r:id="rId5"/>
    <p:sldId id="376" r:id="rId6"/>
    <p:sldId id="275" r:id="rId7"/>
    <p:sldId id="358" r:id="rId8"/>
    <p:sldId id="357" r:id="rId9"/>
    <p:sldId id="344" r:id="rId10"/>
    <p:sldId id="289" r:id="rId11"/>
    <p:sldId id="373" r:id="rId12"/>
    <p:sldId id="374" r:id="rId1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a Pecorella" initials="C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2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65" autoAdjust="0"/>
    <p:restoredTop sz="93042" autoAdjust="0"/>
  </p:normalViewPr>
  <p:slideViewPr>
    <p:cSldViewPr>
      <p:cViewPr varScale="1">
        <p:scale>
          <a:sx n="94" d="100"/>
          <a:sy n="94" d="100"/>
        </p:scale>
        <p:origin x="6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19632-150A-4B29-A651-7B5A29FED3E8}" type="datetimeFigureOut">
              <a:rPr lang="it-IT" smtClean="0"/>
              <a:pPr/>
              <a:t>24/10/21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B6767-198F-4750-A27F-669880EF3C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277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649A61-5491-854F-A2E3-6CFE09D0AD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23509-8946-A742-829F-94CD537FB5A7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E937AC41-9F89-C243-80AE-D9C6FAAAC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E79F26EB-73B3-6546-9EFC-D6EB2C6FB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8011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8DBF6A-720C-44F4-929E-7D60BACC86B0}" type="slidenum">
              <a:rPr lang="it-IT" altLang="it-IT">
                <a:latin typeface="Tahoma" pitchFamily="34" charset="0"/>
              </a:rPr>
              <a:pPr eaLnBrk="1" hangingPunct="1"/>
              <a:t>7</a:t>
            </a:fld>
            <a:endParaRPr lang="it-IT" altLang="it-IT">
              <a:latin typeface="Tahoma" pitchFamily="34" charset="0"/>
            </a:endParaRPr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1996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3C390B-7A84-5D4A-AC14-67E4C6CC7C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8B2C8C-9196-B14E-9B4E-CF24A0DD1DCD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A2CB4E1C-79B9-0649-819B-9DED34F65C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BA03ACDA-BE62-0442-9B54-DCA2AC238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9729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5A50B9-B669-5041-89B6-2C67BAE114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0BB39B-A30B-2849-B475-40C4B3CF73FD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F83F50AA-D928-D84D-B22C-5F02D4C149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59E38B9F-66EE-144E-B7A6-2CF452E017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2807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644360-6A54-40E4-B8A0-F98A911B1740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F2357108-6598-4D2F-9DAC-9CA83C71045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00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88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8523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311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7493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710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801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98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5426D1-E4FC-4326-B803-0ED24A132A0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7FC3D-0E44-43D3-92E1-48D7023C44A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41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0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67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00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13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00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38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E3A0-F939-4FC6-8447-725258383B7A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0844234-B29B-4BCD-97E6-5A0220B6414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51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E619BB0-4007-4431-A9F4-8AE3393BC3A9}" type="datetimeFigureOut">
              <a:rPr lang="it-IT" smtClean="0"/>
              <a:pPr>
                <a:defRPr/>
              </a:pPr>
              <a:t>24/10/21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A420A4C-F50A-41BF-A201-2E1C0431238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0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4" r:id="rId1"/>
    <p:sldLayoutId id="2147484735" r:id="rId2"/>
    <p:sldLayoutId id="2147484736" r:id="rId3"/>
    <p:sldLayoutId id="2147484737" r:id="rId4"/>
    <p:sldLayoutId id="2147484738" r:id="rId5"/>
    <p:sldLayoutId id="2147484739" r:id="rId6"/>
    <p:sldLayoutId id="2147484740" r:id="rId7"/>
    <p:sldLayoutId id="2147484741" r:id="rId8"/>
    <p:sldLayoutId id="2147484742" r:id="rId9"/>
    <p:sldLayoutId id="2147484743" r:id="rId10"/>
    <p:sldLayoutId id="2147484744" r:id="rId11"/>
    <p:sldLayoutId id="2147484745" r:id="rId12"/>
    <p:sldLayoutId id="2147484746" r:id="rId13"/>
    <p:sldLayoutId id="2147484747" r:id="rId14"/>
    <p:sldLayoutId id="2147484748" r:id="rId15"/>
    <p:sldLayoutId id="2147484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agesCAN85FCN.jpg">
            <a:extLst>
              <a:ext uri="{FF2B5EF4-FFF2-40B4-BE49-F238E27FC236}">
                <a16:creationId xmlns:a16="http://schemas.microsoft.com/office/drawing/2014/main" id="{13203ED6-D709-1844-BC10-67F1521EEF7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8106" y="4437112"/>
            <a:ext cx="2448272" cy="2200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6802" name="Segnaposto contenuto 2">
            <a:extLst>
              <a:ext uri="{FF2B5EF4-FFF2-40B4-BE49-F238E27FC236}">
                <a16:creationId xmlns:a16="http://schemas.microsoft.com/office/drawing/2014/main" id="{B1687485-0B2B-0849-8E5C-A4ED64B45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476250"/>
            <a:ext cx="8111629" cy="6265118"/>
          </a:xfrm>
        </p:spPr>
        <p:txBody>
          <a:bodyPr/>
          <a:lstStyle/>
          <a:p>
            <a:pPr>
              <a:buFont typeface="Wingdings 2" pitchFamily="2" charset="2"/>
              <a:buNone/>
            </a:pPr>
            <a:endParaRPr lang="it-IT" altLang="it-IT" b="1" dirty="0">
              <a:solidFill>
                <a:srgbClr val="002060"/>
              </a:solidFill>
            </a:endParaRPr>
          </a:p>
          <a:p>
            <a:pPr>
              <a:buFont typeface="Wingdings 2" pitchFamily="2" charset="2"/>
              <a:buNone/>
            </a:pPr>
            <a:endParaRPr lang="it-IT" altLang="it-IT" sz="3200" b="1" dirty="0">
              <a:solidFill>
                <a:srgbClr val="002060"/>
              </a:solidFill>
            </a:endParaRPr>
          </a:p>
          <a:p>
            <a:pPr>
              <a:buFont typeface="Wingdings 2" pitchFamily="2" charset="2"/>
              <a:buNone/>
            </a:pPr>
            <a:r>
              <a:rPr lang="it-IT" altLang="it-IT" sz="3200" b="1" dirty="0">
                <a:solidFill>
                  <a:srgbClr val="002060"/>
                </a:solidFill>
              </a:rPr>
              <a:t>reato omissivo </a:t>
            </a:r>
            <a:r>
              <a:rPr lang="it-IT" altLang="it-IT" sz="3200" b="1" dirty="0">
                <a:solidFill>
                  <a:srgbClr val="C00000"/>
                </a:solidFill>
              </a:rPr>
              <a:t>proprio</a:t>
            </a:r>
          </a:p>
          <a:p>
            <a:pPr>
              <a:buFont typeface="Wingdings 2" pitchFamily="2" charset="2"/>
              <a:buNone/>
            </a:pPr>
            <a:r>
              <a:rPr lang="it-IT" altLang="it-IT" sz="3200" b="1" dirty="0">
                <a:solidFill>
                  <a:srgbClr val="002060"/>
                </a:solidFill>
              </a:rPr>
              <a:t>(art. 593 c.p.)</a:t>
            </a:r>
          </a:p>
          <a:p>
            <a:pPr>
              <a:buFont typeface="Wingdings 2" pitchFamily="2" charset="2"/>
              <a:buNone/>
            </a:pPr>
            <a:endParaRPr lang="it-IT" altLang="it-IT" b="1" dirty="0">
              <a:solidFill>
                <a:srgbClr val="002060"/>
              </a:solidFill>
            </a:endParaRPr>
          </a:p>
          <a:p>
            <a:pPr>
              <a:buFont typeface="Wingdings 2" pitchFamily="2" charset="2"/>
              <a:buNone/>
            </a:pPr>
            <a:endParaRPr lang="it-IT" altLang="it-IT" b="1" dirty="0">
              <a:solidFill>
                <a:srgbClr val="002060"/>
              </a:solidFill>
            </a:endParaRPr>
          </a:p>
          <a:p>
            <a:pPr>
              <a:buFont typeface="Wingdings 2" pitchFamily="2" charset="2"/>
              <a:buNone/>
            </a:pPr>
            <a:endParaRPr lang="it-IT" altLang="it-IT" sz="3200" b="1" dirty="0">
              <a:solidFill>
                <a:srgbClr val="002060"/>
              </a:solidFill>
            </a:endParaRPr>
          </a:p>
          <a:p>
            <a:pPr>
              <a:buFont typeface="Wingdings 2" pitchFamily="2" charset="2"/>
              <a:buNone/>
            </a:pPr>
            <a:r>
              <a:rPr lang="it-IT" altLang="it-IT" sz="3200" b="1" dirty="0">
                <a:solidFill>
                  <a:srgbClr val="002060"/>
                </a:solidFill>
              </a:rPr>
              <a:t>							reato omissivo </a:t>
            </a:r>
          </a:p>
          <a:p>
            <a:pPr>
              <a:buFont typeface="Wingdings 2" pitchFamily="2" charset="2"/>
              <a:buNone/>
            </a:pPr>
            <a:r>
              <a:rPr lang="it-IT" altLang="it-IT" sz="3200" b="1" dirty="0">
                <a:solidFill>
                  <a:srgbClr val="C00000"/>
                </a:solidFill>
              </a:rPr>
              <a:t>			           		improprio (art. 40 c.2 c.p.)</a:t>
            </a:r>
          </a:p>
        </p:txBody>
      </p:sp>
      <p:pic>
        <p:nvPicPr>
          <p:cNvPr id="5" name="Immagine 4" descr="imagesCA29G2PN.jpg">
            <a:extLst>
              <a:ext uri="{FF2B5EF4-FFF2-40B4-BE49-F238E27FC236}">
                <a16:creationId xmlns:a16="http://schemas.microsoft.com/office/drawing/2014/main" id="{A7063F8E-C48B-2D42-B82B-ADC5F2C8F26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3054" y="765175"/>
            <a:ext cx="3476159" cy="2570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985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51E28B69-6D20-B647-83EC-BBB8335580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503960"/>
            <a:ext cx="6589199" cy="1280890"/>
          </a:xfrm>
        </p:spPr>
        <p:txBody>
          <a:bodyPr/>
          <a:lstStyle/>
          <a:p>
            <a:r>
              <a:rPr lang="it-IT" altLang="it-IT" dirty="0"/>
              <a:t>Casa di cura e di custodia (art. 219 c.p.)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692D939F-E8DE-2C4B-8D09-DDDECCDC0589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20382" y="2048707"/>
            <a:ext cx="7883868" cy="377762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it-IT" altLang="it-IT" sz="2800" b="1" dirty="0"/>
              <a:t>parziale capacità di intendere e di volere</a:t>
            </a:r>
          </a:p>
          <a:p>
            <a:pPr algn="ctr">
              <a:buFont typeface="Wingdings" pitchFamily="2" charset="2"/>
              <a:buNone/>
            </a:pPr>
            <a:endParaRPr lang="it-IT" altLang="it-IT" sz="2800" b="1" dirty="0"/>
          </a:p>
          <a:p>
            <a:pPr algn="ctr">
              <a:buFont typeface="Wingdings" pitchFamily="2" charset="2"/>
              <a:buNone/>
            </a:pPr>
            <a:endParaRPr lang="it-IT" altLang="it-IT" sz="2800" b="1" dirty="0"/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A151E384-247C-7D4E-85BB-2A33E7AFDBF0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060450" y="2872582"/>
            <a:ext cx="29559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800" dirty="0"/>
              <a:t>pena diminuita</a:t>
            </a:r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F097DAE6-7325-9E48-A39F-D462D6BC1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359" y="4575625"/>
            <a:ext cx="1750491" cy="120032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/>
            <a:r>
              <a:rPr lang="it-IT" altLang="it-IT" sz="2400" b="0" dirty="0"/>
              <a:t>di regola </a:t>
            </a:r>
          </a:p>
          <a:p>
            <a:pPr algn="l"/>
            <a:r>
              <a:rPr lang="it-IT" altLang="it-IT" sz="2400" b="0" dirty="0"/>
              <a:t>eseguita prima</a:t>
            </a:r>
          </a:p>
        </p:txBody>
      </p:sp>
      <p:sp>
        <p:nvSpPr>
          <p:cNvPr id="101388" name="Text Box 12">
            <a:extLst>
              <a:ext uri="{FF2B5EF4-FFF2-40B4-BE49-F238E27FC236}">
                <a16:creationId xmlns:a16="http://schemas.microsoft.com/office/drawing/2014/main" id="{28D63244-C1A4-5140-93B4-0281E8240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4519897"/>
            <a:ext cx="4787722" cy="120032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it-IT" altLang="it-IT" sz="2400" dirty="0"/>
              <a:t>in alternativa alla libertà vigilata</a:t>
            </a:r>
          </a:p>
          <a:p>
            <a:pPr algn="l"/>
            <a:r>
              <a:rPr lang="it-IT" altLang="it-IT" sz="2400" dirty="0"/>
              <a:t>(v. 219/3 e </a:t>
            </a:r>
            <a:r>
              <a:rPr lang="it-IT" altLang="it-IT" sz="2400" dirty="0" err="1"/>
              <a:t>C.cost</a:t>
            </a:r>
            <a:r>
              <a:rPr lang="it-IT" altLang="it-IT" sz="2400" dirty="0"/>
              <a:t>. 253/2003)</a:t>
            </a:r>
          </a:p>
        </p:txBody>
      </p:sp>
      <p:sp>
        <p:nvSpPr>
          <p:cNvPr id="101391" name="AutoShape 15">
            <a:extLst>
              <a:ext uri="{FF2B5EF4-FFF2-40B4-BE49-F238E27FC236}">
                <a16:creationId xmlns:a16="http://schemas.microsoft.com/office/drawing/2014/main" id="{964DD9E6-2451-F640-8371-0020151E8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072" y="3807223"/>
            <a:ext cx="720725" cy="503238"/>
          </a:xfrm>
          <a:prstGeom prst="curvedDownArrow">
            <a:avLst>
              <a:gd name="adj1" fmla="val 28644"/>
              <a:gd name="adj2" fmla="val 572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1392" name="Line 16">
            <a:extLst>
              <a:ext uri="{FF2B5EF4-FFF2-40B4-BE49-F238E27FC236}">
                <a16:creationId xmlns:a16="http://schemas.microsoft.com/office/drawing/2014/main" id="{34351C51-98C3-6947-8101-45E1F9E75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49" y="3429000"/>
            <a:ext cx="504825" cy="936104"/>
          </a:xfrm>
          <a:prstGeom prst="line">
            <a:avLst/>
          </a:prstGeom>
          <a:ln w="57150"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739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EA4236-012C-4E7D-AF05-92A089F72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677851"/>
            <a:ext cx="6880017" cy="187220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Frode delle etichette (= alla pena)</a:t>
            </a:r>
          </a:p>
          <a:p>
            <a:pPr marL="0" indent="0">
              <a:buNone/>
            </a:pPr>
            <a:r>
              <a:rPr lang="it-IT" sz="2800" dirty="0"/>
              <a:t>Indeterminate nel massimo</a:t>
            </a:r>
          </a:p>
          <a:p>
            <a:pPr marL="0" indent="0">
              <a:buNone/>
            </a:pPr>
            <a:r>
              <a:rPr lang="it-IT" sz="2800" dirty="0"/>
              <a:t>	- ergastolo bianco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B78CE7-8BE5-4C82-A719-5F79EDC9BE63}"/>
              </a:ext>
            </a:extLst>
          </p:cNvPr>
          <p:cNvSpPr txBox="1"/>
          <p:nvPr/>
        </p:nvSpPr>
        <p:spPr>
          <a:xfrm>
            <a:off x="1115616" y="4797152"/>
            <a:ext cx="7776864" cy="1680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800" dirty="0" err="1">
                <a:latin typeface="+mn-lt"/>
              </a:rPr>
              <a:t>d.l.</a:t>
            </a:r>
            <a:r>
              <a:rPr lang="it-IT" sz="2800" dirty="0">
                <a:latin typeface="+mn-lt"/>
              </a:rPr>
              <a:t> 22.12. </a:t>
            </a:r>
            <a:r>
              <a:rPr lang="it-IT" sz="2800" b="1" dirty="0">
                <a:latin typeface="+mn-lt"/>
              </a:rPr>
              <a:t>2011</a:t>
            </a:r>
            <a:r>
              <a:rPr lang="it-IT" sz="2800" dirty="0">
                <a:latin typeface="+mn-lt"/>
              </a:rPr>
              <a:t> n. 211 (</a:t>
            </a:r>
            <a:r>
              <a:rPr lang="it-IT" sz="2800" dirty="0" err="1">
                <a:latin typeface="+mn-lt"/>
              </a:rPr>
              <a:t>conv</a:t>
            </a:r>
            <a:r>
              <a:rPr lang="it-IT" sz="2800" dirty="0">
                <a:latin typeface="+mn-lt"/>
              </a:rPr>
              <a:t>. nella l. 9/2012)</a:t>
            </a:r>
          </a:p>
          <a:p>
            <a:pPr>
              <a:lnSpc>
                <a:spcPct val="200000"/>
              </a:lnSpc>
            </a:pPr>
            <a:r>
              <a:rPr lang="it-IT" sz="2800" dirty="0" err="1">
                <a:latin typeface="+mn-lt"/>
              </a:rPr>
              <a:t>d.l.</a:t>
            </a:r>
            <a:r>
              <a:rPr lang="it-IT" sz="2800" dirty="0">
                <a:latin typeface="+mn-lt"/>
              </a:rPr>
              <a:t> 31.3. </a:t>
            </a:r>
            <a:r>
              <a:rPr lang="it-IT" sz="2800" b="1" dirty="0">
                <a:latin typeface="+mn-lt"/>
              </a:rPr>
              <a:t>2014 </a:t>
            </a:r>
            <a:r>
              <a:rPr lang="it-IT" sz="2800" dirty="0">
                <a:latin typeface="+mn-lt"/>
              </a:rPr>
              <a:t>n. 52 (</a:t>
            </a:r>
            <a:r>
              <a:rPr lang="it-IT" sz="2800" dirty="0" err="1">
                <a:latin typeface="+mn-lt"/>
              </a:rPr>
              <a:t>conv</a:t>
            </a:r>
            <a:r>
              <a:rPr lang="it-IT" sz="2800" dirty="0">
                <a:latin typeface="+mn-lt"/>
              </a:rPr>
              <a:t>. nella l. 81/2014)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008DBA3-6742-47B6-AC11-2492512FD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847955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46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896FAC2-1B95-E14C-BC7B-DFC64F4F19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924" y="848048"/>
            <a:ext cx="4320480" cy="2160240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36C47C6-8BC3-9847-974B-31F50F67AF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33" y="3717032"/>
            <a:ext cx="3403600" cy="2387600"/>
          </a:xfrm>
          <a:prstGeom prst="rect">
            <a:avLst/>
          </a:prstGeom>
        </p:spPr>
      </p:pic>
      <p:sp>
        <p:nvSpPr>
          <p:cNvPr id="8" name="Freccia circolare a destra 7">
            <a:extLst>
              <a:ext uri="{FF2B5EF4-FFF2-40B4-BE49-F238E27FC236}">
                <a16:creationId xmlns:a16="http://schemas.microsoft.com/office/drawing/2014/main" id="{347C8A1D-E421-D844-9760-826CD1E1A118}"/>
              </a:ext>
            </a:extLst>
          </p:cNvPr>
          <p:cNvSpPr/>
          <p:nvPr/>
        </p:nvSpPr>
        <p:spPr>
          <a:xfrm>
            <a:off x="3556860" y="3137270"/>
            <a:ext cx="1152128" cy="1806610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9EBCF5A-9E21-5E4F-92B1-F64191BEB484}"/>
              </a:ext>
            </a:extLst>
          </p:cNvPr>
          <p:cNvSpPr txBox="1"/>
          <p:nvPr/>
        </p:nvSpPr>
        <p:spPr>
          <a:xfrm>
            <a:off x="826488" y="3137270"/>
            <a:ext cx="235602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dirty="0"/>
              <a:t>Numero di posti ancora insufficiente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F0F386D-32D5-0E4D-98E6-46009A32EB8D}"/>
              </a:ext>
            </a:extLst>
          </p:cNvPr>
          <p:cNvSpPr txBox="1"/>
          <p:nvPr/>
        </p:nvSpPr>
        <p:spPr>
          <a:xfrm>
            <a:off x="851050" y="4910832"/>
            <a:ext cx="3000870" cy="7078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dirty="0"/>
              <a:t>Problema per le donne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B68E48D-9E0B-0A41-BD8F-8700AE722440}"/>
              </a:ext>
            </a:extLst>
          </p:cNvPr>
          <p:cNvSpPr txBox="1"/>
          <p:nvPr/>
        </p:nvSpPr>
        <p:spPr>
          <a:xfrm>
            <a:off x="851050" y="1559937"/>
            <a:ext cx="2513252" cy="10156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dirty="0"/>
              <a:t>Valle d’Aosta e Molise non hanno REMS</a:t>
            </a:r>
          </a:p>
        </p:txBody>
      </p:sp>
    </p:spTree>
    <p:extLst>
      <p:ext uri="{BB962C8B-B14F-4D97-AF65-F5344CB8AC3E}">
        <p14:creationId xmlns:p14="http://schemas.microsoft.com/office/powerpoint/2010/main" val="15446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>
            <a:extLst>
              <a:ext uri="{FF2B5EF4-FFF2-40B4-BE49-F238E27FC236}">
                <a16:creationId xmlns:a16="http://schemas.microsoft.com/office/drawing/2014/main" id="{68BD3339-19B5-E54C-94D9-7A0FC0F0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412776"/>
            <a:ext cx="6589199" cy="1280890"/>
          </a:xfrm>
        </p:spPr>
        <p:txBody>
          <a:bodyPr/>
          <a:lstStyle/>
          <a:p>
            <a:pPr eaLnBrk="1" hangingPunct="1"/>
            <a:r>
              <a:rPr lang="it-IT" altLang="it-IT" dirty="0">
                <a:solidFill>
                  <a:srgbClr val="C35E2E"/>
                </a:solidFill>
                <a:latin typeface="Tahoma" panose="020B0604030504040204" pitchFamily="34" charset="0"/>
              </a:rPr>
              <a:t>Reato omissivo </a:t>
            </a: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puro</a:t>
            </a:r>
            <a:r>
              <a:rPr lang="it-IT" altLang="it-IT" dirty="0">
                <a:solidFill>
                  <a:srgbClr val="C35E2E"/>
                </a:solidFill>
                <a:latin typeface="Tahoma" panose="020B0604030504040204" pitchFamily="34" charset="0"/>
              </a:rPr>
              <a:t> (o </a:t>
            </a: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proprio)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346EFF0-6278-A14F-9D2D-2A341BF9CD75}"/>
              </a:ext>
            </a:extLst>
          </p:cNvPr>
          <p:cNvSpPr txBox="1">
            <a:spLocks/>
          </p:cNvSpPr>
          <p:nvPr/>
        </p:nvSpPr>
        <p:spPr>
          <a:xfrm>
            <a:off x="983695" y="4509120"/>
            <a:ext cx="6589198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it-IT" altLang="it-IT" dirty="0">
                <a:solidFill>
                  <a:srgbClr val="C35E2E"/>
                </a:solidFill>
                <a:latin typeface="Tahoma" panose="020B0604030504040204" pitchFamily="34" charset="0"/>
              </a:rPr>
              <a:t>Reato omissivo </a:t>
            </a: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improprio </a:t>
            </a:r>
          </a:p>
          <a:p>
            <a:pPr fontAlgn="auto">
              <a:spcAft>
                <a:spcPts val="0"/>
              </a:spcAft>
            </a:pP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(o commissivo mediante omissione)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62B852-A41F-8B47-9FB9-9E8D562AFF59}"/>
              </a:ext>
            </a:extLst>
          </p:cNvPr>
          <p:cNvSpPr txBox="1"/>
          <p:nvPr/>
        </p:nvSpPr>
        <p:spPr>
          <a:xfrm>
            <a:off x="755576" y="2770394"/>
            <a:ext cx="4032448" cy="11626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reato di </a:t>
            </a:r>
            <a:r>
              <a:rPr lang="it-IT" sz="2400" b="1" dirty="0"/>
              <a:t>mera condotta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reato di </a:t>
            </a:r>
            <a:r>
              <a:rPr lang="it-IT" sz="2400" b="1" dirty="0"/>
              <a:t>evento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70848A17-A009-5745-AE4E-58B3C8795EDB}"/>
              </a:ext>
            </a:extLst>
          </p:cNvPr>
          <p:cNvCxnSpPr>
            <a:cxnSpLocks/>
          </p:cNvCxnSpPr>
          <p:nvPr/>
        </p:nvCxnSpPr>
        <p:spPr>
          <a:xfrm flipV="1">
            <a:off x="4319972" y="2297622"/>
            <a:ext cx="504056" cy="68407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4A57A199-BCF0-5D4E-A7D4-AAEC85AB7A8A}"/>
              </a:ext>
            </a:extLst>
          </p:cNvPr>
          <p:cNvCxnSpPr/>
          <p:nvPr/>
        </p:nvCxnSpPr>
        <p:spPr>
          <a:xfrm>
            <a:off x="4139952" y="3861049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5E2CE58C-5085-EB47-B662-FC30621566CA}"/>
              </a:ext>
            </a:extLst>
          </p:cNvPr>
          <p:cNvCxnSpPr/>
          <p:nvPr/>
        </p:nvCxnSpPr>
        <p:spPr>
          <a:xfrm>
            <a:off x="2051720" y="3933056"/>
            <a:ext cx="360040" cy="57606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79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>
            <a:extLst>
              <a:ext uri="{FF2B5EF4-FFF2-40B4-BE49-F238E27FC236}">
                <a16:creationId xmlns:a16="http://schemas.microsoft.com/office/drawing/2014/main" id="{68BD3339-19B5-E54C-94D9-7A0FC0F0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412776"/>
            <a:ext cx="6589199" cy="1280890"/>
          </a:xfrm>
        </p:spPr>
        <p:txBody>
          <a:bodyPr/>
          <a:lstStyle/>
          <a:p>
            <a:pPr eaLnBrk="1" hangingPunct="1"/>
            <a:r>
              <a:rPr lang="it-IT" altLang="it-IT" dirty="0">
                <a:solidFill>
                  <a:srgbClr val="C35E2E"/>
                </a:solidFill>
                <a:latin typeface="Tahoma" panose="020B0604030504040204" pitchFamily="34" charset="0"/>
              </a:rPr>
              <a:t>Reato omissivo </a:t>
            </a: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puro</a:t>
            </a:r>
            <a:r>
              <a:rPr lang="it-IT" altLang="it-IT" dirty="0">
                <a:solidFill>
                  <a:srgbClr val="C35E2E"/>
                </a:solidFill>
                <a:latin typeface="Tahoma" panose="020B0604030504040204" pitchFamily="34" charset="0"/>
              </a:rPr>
              <a:t> (o </a:t>
            </a: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proprio)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346EFF0-6278-A14F-9D2D-2A341BF9CD75}"/>
              </a:ext>
            </a:extLst>
          </p:cNvPr>
          <p:cNvSpPr txBox="1">
            <a:spLocks/>
          </p:cNvSpPr>
          <p:nvPr/>
        </p:nvSpPr>
        <p:spPr>
          <a:xfrm>
            <a:off x="983695" y="4509120"/>
            <a:ext cx="6589198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it-IT" altLang="it-IT" dirty="0">
                <a:solidFill>
                  <a:srgbClr val="C35E2E"/>
                </a:solidFill>
                <a:latin typeface="Tahoma" panose="020B0604030504040204" pitchFamily="34" charset="0"/>
              </a:rPr>
              <a:t>Reato omissivo </a:t>
            </a: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improprio </a:t>
            </a:r>
          </a:p>
          <a:p>
            <a:pPr fontAlgn="auto">
              <a:spcAft>
                <a:spcPts val="0"/>
              </a:spcAft>
            </a:pPr>
            <a:r>
              <a:rPr lang="it-IT" altLang="it-IT" dirty="0">
                <a:solidFill>
                  <a:srgbClr val="FF0000"/>
                </a:solidFill>
                <a:latin typeface="Tahoma" panose="020B0604030504040204" pitchFamily="34" charset="0"/>
              </a:rPr>
              <a:t>(o commissivo mediante omissione)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62B852-A41F-8B47-9FB9-9E8D562AFF59}"/>
              </a:ext>
            </a:extLst>
          </p:cNvPr>
          <p:cNvSpPr txBox="1"/>
          <p:nvPr/>
        </p:nvSpPr>
        <p:spPr>
          <a:xfrm>
            <a:off x="755576" y="2770394"/>
            <a:ext cx="4032448" cy="11288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/>
              <a:t>Fattispecie tipizzate</a:t>
            </a:r>
          </a:p>
          <a:p>
            <a:pPr>
              <a:lnSpc>
                <a:spcPct val="150000"/>
              </a:lnSpc>
            </a:pPr>
            <a:r>
              <a:rPr lang="it-IT" sz="2400" b="1" dirty="0"/>
              <a:t>Estensione reati di evento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70848A17-A009-5745-AE4E-58B3C8795EDB}"/>
              </a:ext>
            </a:extLst>
          </p:cNvPr>
          <p:cNvCxnSpPr>
            <a:cxnSpLocks/>
          </p:cNvCxnSpPr>
          <p:nvPr/>
        </p:nvCxnSpPr>
        <p:spPr>
          <a:xfrm flipV="1">
            <a:off x="3851920" y="2351628"/>
            <a:ext cx="504056" cy="68407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4A57A199-BCF0-5D4E-A7D4-AAEC85AB7A8A}"/>
              </a:ext>
            </a:extLst>
          </p:cNvPr>
          <p:cNvCxnSpPr/>
          <p:nvPr/>
        </p:nvCxnSpPr>
        <p:spPr>
          <a:xfrm>
            <a:off x="4139952" y="3861049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5E2CE58C-5085-EB47-B662-FC30621566CA}"/>
              </a:ext>
            </a:extLst>
          </p:cNvPr>
          <p:cNvCxnSpPr/>
          <p:nvPr/>
        </p:nvCxnSpPr>
        <p:spPr>
          <a:xfrm>
            <a:off x="2051720" y="3933056"/>
            <a:ext cx="360040" cy="57606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8756FF9-1F5B-A44F-80BD-B6FD8AA65C99}"/>
              </a:ext>
            </a:extLst>
          </p:cNvPr>
          <p:cNvSpPr txBox="1"/>
          <p:nvPr/>
        </p:nvSpPr>
        <p:spPr>
          <a:xfrm>
            <a:off x="6647728" y="4737338"/>
            <a:ext cx="1826141" cy="705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r>
              <a:rPr lang="it-IT" sz="2000" dirty="0"/>
              <a:t>clausola </a:t>
            </a:r>
          </a:p>
          <a:p>
            <a:r>
              <a:rPr lang="it-IT" sz="2000" dirty="0"/>
              <a:t>di equivalenza</a:t>
            </a:r>
          </a:p>
        </p:txBody>
      </p:sp>
    </p:spTree>
    <p:extLst>
      <p:ext uri="{BB962C8B-B14F-4D97-AF65-F5344CB8AC3E}">
        <p14:creationId xmlns:p14="http://schemas.microsoft.com/office/powerpoint/2010/main" val="389417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A6E7BD-9BC6-DF4D-B9A9-F8778EEC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563117"/>
            <a:ext cx="5472608" cy="7913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Clausola di equivalenza</a:t>
            </a:r>
          </a:p>
        </p:txBody>
      </p:sp>
      <p:sp>
        <p:nvSpPr>
          <p:cNvPr id="30723" name="Segnaposto contenuto 2">
            <a:extLst>
              <a:ext uri="{FF2B5EF4-FFF2-40B4-BE49-F238E27FC236}">
                <a16:creationId xmlns:a16="http://schemas.microsoft.com/office/drawing/2014/main" id="{AD8CD7B2-EE01-2D4B-BCFC-28F9C57792E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15616" y="2996952"/>
            <a:ext cx="7848600" cy="25923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b="1" dirty="0">
                <a:solidFill>
                  <a:srgbClr val="002060"/>
                </a:solidFill>
              </a:rPr>
              <a:t>	</a:t>
            </a:r>
            <a:r>
              <a:rPr lang="it-IT" sz="3500" b="1" dirty="0">
                <a:solidFill>
                  <a:srgbClr val="002060"/>
                </a:solidFill>
              </a:rPr>
              <a:t>“Non impedire un evento,</a:t>
            </a:r>
          </a:p>
          <a:p>
            <a:pPr marL="274320" indent="-274320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3500" b="1" dirty="0">
                <a:solidFill>
                  <a:srgbClr val="002060"/>
                </a:solidFill>
              </a:rPr>
              <a:t> 	</a:t>
            </a:r>
            <a:r>
              <a:rPr lang="it-IT" sz="3500" b="1" dirty="0">
                <a:solidFill>
                  <a:srgbClr val="C00000"/>
                </a:solidFill>
              </a:rPr>
              <a:t>che si ha l’obbligo giuridico di impedire</a:t>
            </a:r>
            <a:r>
              <a:rPr lang="it-IT" sz="3500" b="1" dirty="0">
                <a:solidFill>
                  <a:srgbClr val="002060"/>
                </a:solidFill>
              </a:rPr>
              <a:t>, equivale a cagionarlo”</a:t>
            </a:r>
          </a:p>
          <a:p>
            <a:pPr marL="274320" indent="-274320" eaLnBrk="1" fontAlgn="auto" hangingPunct="1">
              <a:lnSpc>
                <a:spcPct val="16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6794AC3-C8AD-2A40-8838-1D908E565944}"/>
              </a:ext>
            </a:extLst>
          </p:cNvPr>
          <p:cNvSpPr txBox="1"/>
          <p:nvPr/>
        </p:nvSpPr>
        <p:spPr>
          <a:xfrm>
            <a:off x="2123269" y="1775793"/>
            <a:ext cx="4824437" cy="584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sz="3200" dirty="0">
                <a:solidFill>
                  <a:srgbClr val="C00000"/>
                </a:solidFill>
              </a:rPr>
              <a:t>art. 40 comma 2 c.p.</a:t>
            </a:r>
          </a:p>
        </p:txBody>
      </p:sp>
    </p:spTree>
    <p:extLst>
      <p:ext uri="{BB962C8B-B14F-4D97-AF65-F5344CB8AC3E}">
        <p14:creationId xmlns:p14="http://schemas.microsoft.com/office/powerpoint/2010/main" val="428060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6770B0-3223-D84C-A53C-1A796883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620688"/>
            <a:ext cx="6589199" cy="1280890"/>
          </a:xfrm>
        </p:spPr>
        <p:txBody>
          <a:bodyPr/>
          <a:lstStyle/>
          <a:p>
            <a:r>
              <a:rPr lang="it-IT" dirty="0"/>
              <a:t>Posizioni di garanzia (fonte dell’obbligo di attivarsi)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D27DA7B-0386-E74B-9ABE-1507B2D1B3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95190" y="2403679"/>
            <a:ext cx="6592888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charset="0"/>
              </a:rPr>
              <a:t>posizioni di </a:t>
            </a:r>
            <a:r>
              <a:rPr lang="it-IT" sz="2800" b="1" dirty="0">
                <a:solidFill>
                  <a:srgbClr val="C00000"/>
                </a:solidFill>
                <a:latin typeface="+mn-lt"/>
                <a:cs typeface="Arial" charset="0"/>
              </a:rPr>
              <a:t>controllo (su fonti di pericolo)</a:t>
            </a: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D8B4DCD4-D8DF-0C46-952D-3E10CDAE14CA}"/>
              </a:ext>
            </a:extLst>
          </p:cNvPr>
          <p:cNvSpPr txBox="1">
            <a:spLocks/>
          </p:cNvSpPr>
          <p:nvPr/>
        </p:nvSpPr>
        <p:spPr>
          <a:xfrm>
            <a:off x="1615983" y="3859887"/>
            <a:ext cx="6592888" cy="954107"/>
          </a:xfrm>
          <a:prstGeom prst="rect">
            <a:avLst/>
          </a:prstGeom>
          <a:noFill/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posizioni di </a:t>
            </a:r>
            <a:r>
              <a:rPr lang="it-IT" sz="2800" b="1" dirty="0">
                <a:solidFill>
                  <a:srgbClr val="C00000"/>
                </a:solidFill>
                <a:cs typeface="Arial" charset="0"/>
              </a:rPr>
              <a:t>protezione (su persone in pericolo)</a:t>
            </a:r>
          </a:p>
        </p:txBody>
      </p:sp>
    </p:spTree>
    <p:extLst>
      <p:ext uri="{BB962C8B-B14F-4D97-AF65-F5344CB8AC3E}">
        <p14:creationId xmlns:p14="http://schemas.microsoft.com/office/powerpoint/2010/main" val="2899974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8D0B036-B0BE-CF4A-8D41-5EC602276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1467" y="506000"/>
            <a:ext cx="5145162" cy="819915"/>
          </a:xfrm>
        </p:spPr>
        <p:txBody>
          <a:bodyPr/>
          <a:lstStyle/>
          <a:p>
            <a:r>
              <a:rPr lang="it-IT" altLang="it-IT" dirty="0"/>
              <a:t>Misure di sicurezza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343FD955-596A-8D4F-8E56-14EAE0C3C59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99592" y="1633059"/>
            <a:ext cx="7200800" cy="3319942"/>
          </a:xfrm>
        </p:spPr>
        <p:txBody>
          <a:bodyPr/>
          <a:lstStyle/>
          <a:p>
            <a:pPr marL="0" indent="0">
              <a:buNone/>
            </a:pPr>
            <a:r>
              <a:rPr lang="it-IT" altLang="it-IT" sz="2800" b="1" dirty="0"/>
              <a:t>Commissione di un reato </a:t>
            </a:r>
          </a:p>
          <a:p>
            <a:pPr>
              <a:buFontTx/>
              <a:buNone/>
            </a:pPr>
            <a:r>
              <a:rPr lang="it-IT" altLang="it-IT" sz="2800" b="1" dirty="0"/>
              <a:t>	</a:t>
            </a:r>
          </a:p>
          <a:p>
            <a:pPr>
              <a:buFontTx/>
              <a:buNone/>
            </a:pPr>
            <a:r>
              <a:rPr lang="it-IT" altLang="it-IT" sz="2800" b="1" dirty="0"/>
              <a:t>o di un ‘quasi reato’</a:t>
            </a:r>
          </a:p>
        </p:txBody>
      </p:sp>
      <p:sp>
        <p:nvSpPr>
          <p:cNvPr id="87048" name="Line 8">
            <a:extLst>
              <a:ext uri="{FF2B5EF4-FFF2-40B4-BE49-F238E27FC236}">
                <a16:creationId xmlns:a16="http://schemas.microsoft.com/office/drawing/2014/main" id="{B048220E-2982-BA49-A2B7-D66762B7E2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4048" y="2556272"/>
            <a:ext cx="8636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7049" name="Line 9">
            <a:extLst>
              <a:ext uri="{FF2B5EF4-FFF2-40B4-BE49-F238E27FC236}">
                <a16:creationId xmlns:a16="http://schemas.microsoft.com/office/drawing/2014/main" id="{1AF5C9A1-380A-A045-8F91-AC4539361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9918" y="3378201"/>
            <a:ext cx="8636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7051" name="Text Box 11">
            <a:extLst>
              <a:ext uri="{FF2B5EF4-FFF2-40B4-BE49-F238E27FC236}">
                <a16:creationId xmlns:a16="http://schemas.microsoft.com/office/drawing/2014/main" id="{25F2C7F2-21D7-AC41-9627-8055ED1D0B0C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6083784" y="2236346"/>
            <a:ext cx="22336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800" dirty="0"/>
              <a:t>art. 49 c.p.</a:t>
            </a:r>
          </a:p>
        </p:txBody>
      </p:sp>
      <p:sp>
        <p:nvSpPr>
          <p:cNvPr id="87052" name="Text Box 12">
            <a:extLst>
              <a:ext uri="{FF2B5EF4-FFF2-40B4-BE49-F238E27FC236}">
                <a16:creationId xmlns:a16="http://schemas.microsoft.com/office/drawing/2014/main" id="{BAA1145D-ABAA-924C-B875-4BD2CE14E4C2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6085644" y="3521870"/>
            <a:ext cx="23812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800" dirty="0"/>
              <a:t>art. 115 c.p.</a:t>
            </a:r>
          </a:p>
        </p:txBody>
      </p:sp>
      <p:sp>
        <p:nvSpPr>
          <p:cNvPr id="87054" name="Text Box 14">
            <a:extLst>
              <a:ext uri="{FF2B5EF4-FFF2-40B4-BE49-F238E27FC236}">
                <a16:creationId xmlns:a16="http://schemas.microsoft.com/office/drawing/2014/main" id="{9BDBF033-C6C7-2D4F-B6E4-F7BE2D3D5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811" y="4815682"/>
            <a:ext cx="3805237" cy="5207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it-IT" altLang="it-IT" sz="2800" dirty="0">
                <a:solidFill>
                  <a:srgbClr val="FF0000"/>
                </a:solidFill>
              </a:rPr>
              <a:t>Pericolosità sociale</a:t>
            </a:r>
          </a:p>
        </p:txBody>
      </p:sp>
    </p:spTree>
    <p:extLst>
      <p:ext uri="{BB962C8B-B14F-4D97-AF65-F5344CB8AC3E}">
        <p14:creationId xmlns:p14="http://schemas.microsoft.com/office/powerpoint/2010/main" val="236331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477971"/>
            <a:ext cx="6299207" cy="58613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hangingPunct="1"/>
            <a:r>
              <a:rPr lang="it-IT" altLang="it-IT" dirty="0">
                <a:solidFill>
                  <a:schemeClr val="accent5">
                    <a:lumMod val="75000"/>
                  </a:schemeClr>
                </a:solidFill>
              </a:rPr>
              <a:t>Sistema del doppio binario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425AFCE-1109-4F1D-85FC-0F097D021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629" y="1518303"/>
            <a:ext cx="7050742" cy="4235673"/>
          </a:xfrm>
        </p:spPr>
        <p:txBody>
          <a:bodyPr>
            <a:normAutofit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it-IT" sz="2800" b="1" dirty="0">
                <a:solidFill>
                  <a:srgbClr val="C00000"/>
                </a:solidFill>
              </a:rPr>
              <a:t>Pena</a:t>
            </a:r>
            <a:r>
              <a:rPr lang="it-IT" sz="2800" dirty="0">
                <a:solidFill>
                  <a:srgbClr val="C00000"/>
                </a:solidFill>
              </a:rPr>
              <a:t> </a:t>
            </a:r>
            <a:r>
              <a:rPr lang="it-IT" sz="2800" dirty="0"/>
              <a:t>(sentenza di condanna)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it-IT" sz="2800" b="1" dirty="0">
                <a:solidFill>
                  <a:srgbClr val="C00000"/>
                </a:solidFill>
              </a:rPr>
              <a:t>Pena</a:t>
            </a:r>
            <a:r>
              <a:rPr lang="it-IT" sz="2800" b="1" dirty="0"/>
              <a:t> </a:t>
            </a:r>
            <a:r>
              <a:rPr lang="it-IT" sz="2800" dirty="0"/>
              <a:t>+ </a:t>
            </a: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misura di sicurezza</a:t>
            </a:r>
          </a:p>
          <a:p>
            <a:pPr marL="0" indent="0">
              <a:spcBef>
                <a:spcPts val="3000"/>
              </a:spcBef>
              <a:buNone/>
            </a:pPr>
            <a:endParaRPr lang="it-IT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Solo misura di sicurezza                                                  </a:t>
            </a:r>
            <a:r>
              <a:rPr lang="it-IT" sz="2800" dirty="0"/>
              <a:t>(sentenza di proscioglimento)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B694D8-64C6-4020-B536-17BD17F04CB5}"/>
              </a:ext>
            </a:extLst>
          </p:cNvPr>
          <p:cNvSpPr txBox="1"/>
          <p:nvPr/>
        </p:nvSpPr>
        <p:spPr>
          <a:xfrm rot="20170164">
            <a:off x="5280351" y="2931307"/>
            <a:ext cx="3773482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dirty="0"/>
              <a:t>soggetti socialmente</a:t>
            </a:r>
          </a:p>
          <a:p>
            <a:r>
              <a:rPr lang="it-IT" sz="2400" dirty="0"/>
              <a:t>pericolosi (art. 203 c.p.)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8C00AA7-1B66-4DF6-A5D9-EE4B48ADCAA1}"/>
              </a:ext>
            </a:extLst>
          </p:cNvPr>
          <p:cNvSpPr txBox="1"/>
          <p:nvPr/>
        </p:nvSpPr>
        <p:spPr>
          <a:xfrm>
            <a:off x="1042085" y="2885141"/>
            <a:ext cx="5396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+mn-lt"/>
              </a:rPr>
              <a:t>Soggetti imputabili e </a:t>
            </a:r>
            <a:r>
              <a:rPr lang="it-IT" sz="2400" dirty="0" err="1">
                <a:latin typeface="+mn-lt"/>
              </a:rPr>
              <a:t>semimputabili</a:t>
            </a:r>
            <a:endParaRPr lang="it-IT" sz="2400" dirty="0">
              <a:latin typeface="+mn-lt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410C542-EC17-42DE-8FF4-D8E7F85D6259}"/>
              </a:ext>
            </a:extLst>
          </p:cNvPr>
          <p:cNvSpPr txBox="1"/>
          <p:nvPr/>
        </p:nvSpPr>
        <p:spPr>
          <a:xfrm>
            <a:off x="1547664" y="5013176"/>
            <a:ext cx="3624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+mn-lt"/>
              </a:rPr>
              <a:t>Soggetti </a:t>
            </a:r>
            <a:r>
              <a:rPr lang="it-IT" sz="2400" b="1" dirty="0">
                <a:solidFill>
                  <a:srgbClr val="7030A0"/>
                </a:solidFill>
                <a:latin typeface="+mn-lt"/>
              </a:rPr>
              <a:t>non</a:t>
            </a:r>
            <a:r>
              <a:rPr lang="it-IT" sz="2400" dirty="0">
                <a:latin typeface="+mn-lt"/>
              </a:rPr>
              <a:t> imputabili</a:t>
            </a:r>
          </a:p>
        </p:txBody>
      </p:sp>
    </p:spTree>
    <p:extLst>
      <p:ext uri="{BB962C8B-B14F-4D97-AF65-F5344CB8AC3E}">
        <p14:creationId xmlns:p14="http://schemas.microsoft.com/office/powerpoint/2010/main" val="354065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5" name="Segnaposto contenuto 3" descr="art. 8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1484784"/>
            <a:ext cx="2711450" cy="374015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79912" y="1789777"/>
            <a:ext cx="5111750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Art. 85 c.p.</a:t>
            </a:r>
          </a:p>
          <a:p>
            <a:pPr>
              <a:defRPr/>
            </a:pPr>
            <a:endParaRPr lang="it-IT" sz="3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>
              <a:defRPr/>
            </a:pPr>
            <a:r>
              <a:rPr lang="it-IT" sz="32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«E’ imputabile chi ha la capacità di intendere e di volere»</a:t>
            </a:r>
          </a:p>
        </p:txBody>
      </p:sp>
    </p:spTree>
    <p:extLst>
      <p:ext uri="{BB962C8B-B14F-4D97-AF65-F5344CB8AC3E}">
        <p14:creationId xmlns:p14="http://schemas.microsoft.com/office/powerpoint/2010/main" val="116806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F2F0D6E-DB36-2241-832F-86A260E63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8965" y="553789"/>
            <a:ext cx="4193720" cy="716658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OPG (art. 222 c.p.) 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7FB36F43-DB09-9C46-BF40-6145BA5443A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611188" y="1557338"/>
            <a:ext cx="8229600" cy="48958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it-IT" altLang="it-IT" b="1" dirty="0"/>
          </a:p>
          <a:p>
            <a:pPr algn="ctr">
              <a:buFont typeface="Wingdings" pitchFamily="2" charset="2"/>
              <a:buNone/>
            </a:pPr>
            <a:endParaRPr lang="it-IT" altLang="it-IT" dirty="0"/>
          </a:p>
          <a:p>
            <a:pPr>
              <a:buFont typeface="Wingdings" pitchFamily="2" charset="2"/>
              <a:buNone/>
            </a:pPr>
            <a:endParaRPr lang="it-IT" altLang="it-IT" b="1" dirty="0"/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0631F221-6297-E646-B118-D651C9F53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6" y="1682328"/>
            <a:ext cx="756126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800" dirty="0"/>
              <a:t>totale incapacità di intendere e di volere</a:t>
            </a:r>
          </a:p>
        </p:txBody>
      </p:sp>
      <p:sp>
        <p:nvSpPr>
          <p:cNvPr id="76809" name="Line 9">
            <a:extLst>
              <a:ext uri="{FF2B5EF4-FFF2-40B4-BE49-F238E27FC236}">
                <a16:creationId xmlns:a16="http://schemas.microsoft.com/office/drawing/2014/main" id="{A674EAF1-78FD-9A45-9FB6-7D47AB88DB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37914" y="2394986"/>
            <a:ext cx="503237" cy="1196974"/>
          </a:xfrm>
          <a:prstGeom prst="line">
            <a:avLst/>
          </a:prstGeom>
          <a:ln w="57150"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it-IT"/>
          </a:p>
        </p:txBody>
      </p:sp>
      <p:sp>
        <p:nvSpPr>
          <p:cNvPr id="76810" name="Text Box 10">
            <a:extLst>
              <a:ext uri="{FF2B5EF4-FFF2-40B4-BE49-F238E27FC236}">
                <a16:creationId xmlns:a16="http://schemas.microsoft.com/office/drawing/2014/main" id="{1F442BEF-A6C7-9345-A631-741F90FE9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1" y="4076700"/>
            <a:ext cx="2972645" cy="120032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/>
            <a:r>
              <a:rPr lang="it-IT" altLang="it-IT" sz="2400" dirty="0"/>
              <a:t>non applicabile ai </a:t>
            </a:r>
            <a:r>
              <a:rPr lang="it-IT" altLang="it-IT" sz="2400" i="1" dirty="0"/>
              <a:t>minori</a:t>
            </a:r>
          </a:p>
          <a:p>
            <a:pPr algn="l"/>
            <a:r>
              <a:rPr lang="it-IT" altLang="it-IT" sz="2400" dirty="0"/>
              <a:t>(</a:t>
            </a:r>
            <a:r>
              <a:rPr lang="it-IT" altLang="it-IT" sz="2400" dirty="0" err="1"/>
              <a:t>C.cost</a:t>
            </a:r>
            <a:r>
              <a:rPr lang="it-IT" altLang="it-IT" sz="2400" dirty="0"/>
              <a:t>. 324/1998)</a:t>
            </a:r>
          </a:p>
        </p:txBody>
      </p:sp>
      <p:sp>
        <p:nvSpPr>
          <p:cNvPr id="76812" name="Text Box 12">
            <a:extLst>
              <a:ext uri="{FF2B5EF4-FFF2-40B4-BE49-F238E27FC236}">
                <a16:creationId xmlns:a16="http://schemas.microsoft.com/office/drawing/2014/main" id="{7CFA858F-A102-6F47-8AE5-C5218B59E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3789363"/>
            <a:ext cx="4249737" cy="11969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it-IT" altLang="it-IT" sz="2400" dirty="0"/>
              <a:t>possibile ricorso ad altre</a:t>
            </a:r>
          </a:p>
          <a:p>
            <a:pPr algn="l"/>
            <a:r>
              <a:rPr lang="it-IT" altLang="it-IT" sz="2400" dirty="0"/>
              <a:t>misure, ove più idonee (</a:t>
            </a:r>
            <a:r>
              <a:rPr lang="it-IT" altLang="it-IT" sz="2400" dirty="0" err="1"/>
              <a:t>C.cost</a:t>
            </a:r>
            <a:r>
              <a:rPr lang="it-IT" altLang="it-IT" sz="2400" dirty="0"/>
              <a:t>. 253/2003)</a:t>
            </a:r>
          </a:p>
        </p:txBody>
      </p:sp>
      <p:sp>
        <p:nvSpPr>
          <p:cNvPr id="76813" name="AutoShape 13">
            <a:extLst>
              <a:ext uri="{FF2B5EF4-FFF2-40B4-BE49-F238E27FC236}">
                <a16:creationId xmlns:a16="http://schemas.microsoft.com/office/drawing/2014/main" id="{5556EB71-76FF-6243-B612-A8DAECDAB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724400"/>
            <a:ext cx="576262" cy="1150938"/>
          </a:xfrm>
          <a:prstGeom prst="curvedRightArrow">
            <a:avLst>
              <a:gd name="adj1" fmla="val 39945"/>
              <a:gd name="adj2" fmla="val 79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6814" name="Text Box 14">
            <a:extLst>
              <a:ext uri="{FF2B5EF4-FFF2-40B4-BE49-F238E27FC236}">
                <a16:creationId xmlns:a16="http://schemas.microsoft.com/office/drawing/2014/main" id="{4ED47D4A-8562-6649-BA69-175990CEC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825" y="5229225"/>
            <a:ext cx="4268788" cy="11969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it-IT" altLang="it-IT" sz="2400" dirty="0"/>
              <a:t>anche per l’applicazione </a:t>
            </a:r>
          </a:p>
          <a:p>
            <a:pPr algn="l"/>
            <a:r>
              <a:rPr lang="it-IT" altLang="it-IT" sz="2400" dirty="0"/>
              <a:t>provvisoria </a:t>
            </a:r>
            <a:r>
              <a:rPr lang="it-IT" altLang="it-IT" sz="2400" i="1" dirty="0"/>
              <a:t>ex </a:t>
            </a:r>
            <a:r>
              <a:rPr lang="it-IT" altLang="it-IT" sz="2400" dirty="0"/>
              <a:t>art. 206 </a:t>
            </a:r>
          </a:p>
          <a:p>
            <a:pPr algn="l"/>
            <a:r>
              <a:rPr lang="it-IT" altLang="it-IT" sz="2400" dirty="0"/>
              <a:t>(</a:t>
            </a:r>
            <a:r>
              <a:rPr lang="it-IT" altLang="it-IT" sz="2400" dirty="0" err="1"/>
              <a:t>C.cost</a:t>
            </a:r>
            <a:r>
              <a:rPr lang="it-IT" altLang="it-IT" sz="2400" dirty="0"/>
              <a:t>. 367/2004)</a:t>
            </a:r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7247AFA6-C80A-BE4D-8764-DF6F11C94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3708" y="2520528"/>
            <a:ext cx="794435" cy="1025948"/>
          </a:xfrm>
          <a:prstGeom prst="line">
            <a:avLst/>
          </a:prstGeom>
          <a:ln w="57150"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02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8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8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3342</TotalTime>
  <Words>411</Words>
  <Application>Microsoft Macintosh PowerPoint</Application>
  <PresentationFormat>Presentazione su schermo (4:3)</PresentationFormat>
  <Paragraphs>77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Wingdings</vt:lpstr>
      <vt:lpstr>Wingdings 2</vt:lpstr>
      <vt:lpstr>Wingdings 3</vt:lpstr>
      <vt:lpstr>Filo</vt:lpstr>
      <vt:lpstr>Presentazione standard di PowerPoint</vt:lpstr>
      <vt:lpstr>Reato omissivo puro (o proprio)</vt:lpstr>
      <vt:lpstr>Reato omissivo puro (o proprio)</vt:lpstr>
      <vt:lpstr>Clausola di equivalenza</vt:lpstr>
      <vt:lpstr>Posizioni di garanzia (fonte dell’obbligo di attivarsi)</vt:lpstr>
      <vt:lpstr>Misure di sicurezza</vt:lpstr>
      <vt:lpstr>Sistema del doppio binario</vt:lpstr>
      <vt:lpstr>Presentazione standard di PowerPoint</vt:lpstr>
      <vt:lpstr>OPG (art. 222 c.p.) </vt:lpstr>
      <vt:lpstr>Casa di cura e di custodia (art. 219 c.p.)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 Pecorella</dc:creator>
  <cp:lastModifiedBy>claudia.pecorella@unimib.it</cp:lastModifiedBy>
  <cp:revision>605</cp:revision>
  <dcterms:created xsi:type="dcterms:W3CDTF">2011-09-15T13:24:16Z</dcterms:created>
  <dcterms:modified xsi:type="dcterms:W3CDTF">2021-10-24T16:56:22Z</dcterms:modified>
</cp:coreProperties>
</file>