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724650" cy="9774238"/>
  <p:embeddedFontLst>
    <p:embeddedFont>
      <p:font typeface="Calibri" panose="020F0502020204030204" pitchFamily="34" charset="0"/>
      <p:regular r:id="rId32"/>
      <p:bold r:id="rId33"/>
      <p:italic r:id="rId34"/>
      <p:boldItalic r:id="rId35"/>
    </p:embeddedFont>
    <p:embeddedFont>
      <p:font typeface="Arial Narrow" panose="020B0606020202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l23kidU/e2g3gYE4omLMpusXIc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14650" cy="4905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08413" y="1"/>
            <a:ext cx="2914650" cy="4905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283700"/>
            <a:ext cx="2914650" cy="4905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08413" y="9283700"/>
            <a:ext cx="2914650" cy="4905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9: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9:notes"/>
          <p:cNvSpPr txBox="1">
            <a:spLocks noGrp="1"/>
          </p:cNvSpPr>
          <p:nvPr>
            <p:ph type="sldNum" idx="12"/>
          </p:nvPr>
        </p:nvSpPr>
        <p:spPr>
          <a:xfrm>
            <a:off x="3808413" y="9283700"/>
            <a:ext cx="2914650" cy="4905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0: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0:notes"/>
          <p:cNvSpPr txBox="1">
            <a:spLocks noGrp="1"/>
          </p:cNvSpPr>
          <p:nvPr>
            <p:ph type="sldNum" idx="12"/>
          </p:nvPr>
        </p:nvSpPr>
        <p:spPr>
          <a:xfrm>
            <a:off x="3808413" y="9283700"/>
            <a:ext cx="2914650" cy="4905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1: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11:notes"/>
          <p:cNvSpPr txBox="1">
            <a:spLocks noGrp="1"/>
          </p:cNvSpPr>
          <p:nvPr>
            <p:ph type="sldNum" idx="12"/>
          </p:nvPr>
        </p:nvSpPr>
        <p:spPr>
          <a:xfrm>
            <a:off x="3808413" y="9283700"/>
            <a:ext cx="2914650" cy="4905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9: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39: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df22523d79_1_12: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df22523d79_1_12:notes"/>
          <p:cNvSpPr txBox="1">
            <a:spLocks noGrp="1"/>
          </p:cNvSpPr>
          <p:nvPr>
            <p:ph type="body" idx="1"/>
          </p:nvPr>
        </p:nvSpPr>
        <p:spPr>
          <a:xfrm>
            <a:off x="673101" y="4703763"/>
            <a:ext cx="537840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gdf22523d79_1_12:notes"/>
          <p:cNvSpPr txBox="1">
            <a:spLocks noGrp="1"/>
          </p:cNvSpPr>
          <p:nvPr>
            <p:ph type="sldNum" idx="12"/>
          </p:nvPr>
        </p:nvSpPr>
        <p:spPr>
          <a:xfrm>
            <a:off x="3808413" y="9283700"/>
            <a:ext cx="2914500" cy="490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it-IT"/>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2: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12: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3: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14: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5: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6: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6: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17: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8: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18: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19: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0: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20: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1: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21: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2: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22: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3: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23: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4: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24: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5: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25: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6: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26: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0:notes"/>
          <p:cNvSpPr txBox="1">
            <a:spLocks noGrp="1"/>
          </p:cNvSpPr>
          <p:nvPr>
            <p:ph type="body" idx="1"/>
          </p:nvPr>
        </p:nvSpPr>
        <p:spPr>
          <a:xfrm>
            <a:off x="673101" y="4703763"/>
            <a:ext cx="537840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40: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4: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5: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6: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7: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73101" y="4703763"/>
            <a:ext cx="5378450" cy="3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8:notes"/>
          <p:cNvSpPr>
            <a:spLocks noGrp="1" noRot="1" noChangeAspect="1"/>
          </p:cNvSpPr>
          <p:nvPr>
            <p:ph type="sldImg" idx="2"/>
          </p:nvPr>
        </p:nvSpPr>
        <p:spPr>
          <a:xfrm>
            <a:off x="430213" y="1222375"/>
            <a:ext cx="5864225" cy="3298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4"/>
        <p:cNvGrpSpPr/>
        <p:nvPr/>
      </p:nvGrpSpPr>
      <p:grpSpPr>
        <a:xfrm>
          <a:off x="0" y="0"/>
          <a:ext cx="0" cy="0"/>
          <a:chOff x="0" y="0"/>
          <a:chExt cx="0" cy="0"/>
        </a:xfrm>
      </p:grpSpPr>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7.png"/><Relationship Id="rId4" Type="http://schemas.openxmlformats.org/officeDocument/2006/relationships/image" Target="../media/image15.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3.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8.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unimib.it/servizi/segreterie-studenti/piani-degli-studi/area-scienz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s://www.unimib.it/didattica/formazione-insegnanti-ed-educatori/percorso-24-cf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hyperlink" Target="mailto:segr.studenti.psicologia@unimib.i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3.jpg"/><Relationship Id="rId5" Type="http://schemas.openxmlformats.org/officeDocument/2006/relationships/hyperlink" Target="https://www.unimib.it/sites/default/files/allegati/regolamento_studenti_2019_con_decreto.pdf" TargetMode="External"/><Relationship Id="rId4" Type="http://schemas.openxmlformats.org/officeDocument/2006/relationships/hyperlink" Target="https://elearning.unimib.it/course/view.php?id=22547"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didattica.fisica@unimib.i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4.jpg"/><Relationship Id="rId4" Type="http://schemas.openxmlformats.org/officeDocument/2006/relationships/hyperlink" Target="http://elearning.unimib.i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unimib.it/servizi/segreterie-studenti"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mailto:segr.studenti.scienze@unimib.it" TargetMode="External"/><Relationship Id="rId4" Type="http://schemas.openxmlformats.org/officeDocument/2006/relationships/hyperlink" Target="https://www.unimib.it/servizi/segreterie-studenti/piani-degli-studi/area-scienz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3w.si.unimib.it/Home.d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mailto:segr.studenti.scienze@unimib.i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s3w.si.unimib.it/Home.d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Calibri"/>
              <a:buNone/>
            </a:pPr>
            <a:r>
              <a:rPr lang="it-IT" sz="3600" b="1"/>
              <a:t>IL PIANO DI STUDIO</a:t>
            </a:r>
            <a:r>
              <a:rPr lang="it-IT" sz="3600"/>
              <a:t/>
            </a:r>
            <a:br>
              <a:rPr lang="it-IT" sz="3600"/>
            </a:br>
            <a:endParaRPr sz="3600"/>
          </a:p>
        </p:txBody>
      </p:sp>
      <p:sp>
        <p:nvSpPr>
          <p:cNvPr id="89" name="Google Shape;89;p1"/>
          <p:cNvSpPr txBox="1">
            <a:spLocks noGrp="1"/>
          </p:cNvSpPr>
          <p:nvPr>
            <p:ph type="subTitle" idx="1"/>
          </p:nvPr>
        </p:nvSpPr>
        <p:spPr>
          <a:xfrm>
            <a:off x="1524000" y="3602038"/>
            <a:ext cx="9144000" cy="2583102"/>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dk1"/>
              </a:buClr>
              <a:buSzPct val="100000"/>
              <a:buNone/>
            </a:pPr>
            <a:r>
              <a:rPr lang="it-IT" b="1">
                <a:latin typeface="Calibri"/>
                <a:ea typeface="Calibri"/>
                <a:cs typeface="Calibri"/>
                <a:sym typeface="Calibri"/>
              </a:rPr>
              <a:t>Guida alla compilazione</a:t>
            </a:r>
            <a:endParaRPr/>
          </a:p>
          <a:p>
            <a:pPr marL="0" lvl="0" indent="0" algn="ctr" rtl="0">
              <a:lnSpc>
                <a:spcPct val="90000"/>
              </a:lnSpc>
              <a:spcBef>
                <a:spcPts val="1000"/>
              </a:spcBef>
              <a:spcAft>
                <a:spcPts val="0"/>
              </a:spcAft>
              <a:buClr>
                <a:schemeClr val="dk1"/>
              </a:buClr>
              <a:buSzPct val="100000"/>
              <a:buNone/>
            </a:pPr>
            <a:endParaRPr b="1">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endParaRPr b="1">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endParaRPr b="1">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endParaRPr b="1">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r>
              <a:rPr lang="it-IT">
                <a:latin typeface="Calibri"/>
                <a:ea typeface="Calibri"/>
                <a:cs typeface="Calibri"/>
                <a:sym typeface="Calibri"/>
              </a:rPr>
              <a:t/>
            </a:r>
            <a:br>
              <a:rPr lang="it-IT">
                <a:latin typeface="Calibri"/>
                <a:ea typeface="Calibri"/>
                <a:cs typeface="Calibri"/>
                <a:sym typeface="Calibri"/>
              </a:rPr>
            </a:br>
            <a:endParaRPr>
              <a:latin typeface="Calibri"/>
              <a:ea typeface="Calibri"/>
              <a:cs typeface="Calibri"/>
              <a:sym typeface="Calibri"/>
            </a:endParaRPr>
          </a:p>
          <a:p>
            <a:pPr marL="0" lvl="0" indent="0" algn="ctr" rtl="0">
              <a:lnSpc>
                <a:spcPct val="90000"/>
              </a:lnSpc>
              <a:spcBef>
                <a:spcPts val="1000"/>
              </a:spcBef>
              <a:spcAft>
                <a:spcPts val="0"/>
              </a:spcAft>
              <a:buClr>
                <a:schemeClr val="dk1"/>
              </a:buClr>
              <a:buSzPct val="100000"/>
              <a:buNone/>
            </a:pPr>
            <a:endParaRPr/>
          </a:p>
        </p:txBody>
      </p:sp>
      <p:pic>
        <p:nvPicPr>
          <p:cNvPr id="90" name="Google Shape;90;p1"/>
          <p:cNvPicPr preferRelativeResize="0"/>
          <p:nvPr/>
        </p:nvPicPr>
        <p:blipFill rotWithShape="1">
          <a:blip r:embed="rId3">
            <a:alphaModFix/>
          </a:blip>
          <a:srcRect/>
          <a:stretch/>
        </p:blipFill>
        <p:spPr>
          <a:xfrm>
            <a:off x="4238623" y="4045789"/>
            <a:ext cx="3965097" cy="2231426"/>
          </a:xfrm>
          <a:prstGeom prst="rect">
            <a:avLst/>
          </a:prstGeom>
          <a:noFill/>
          <a:ln>
            <a:noFill/>
          </a:ln>
        </p:spPr>
      </p:pic>
      <p:sp>
        <p:nvSpPr>
          <p:cNvPr id="91" name="Google Shape;91;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a:t>
            </a:fld>
            <a:endParaRPr/>
          </a:p>
        </p:txBody>
      </p:sp>
      <p:sp>
        <p:nvSpPr>
          <p:cNvPr id="92" name="Google Shape;92;p1"/>
          <p:cNvSpPr txBox="1"/>
          <p:nvPr/>
        </p:nvSpPr>
        <p:spPr>
          <a:xfrm>
            <a:off x="1649175" y="663676"/>
            <a:ext cx="9144000" cy="923299"/>
          </a:xfrm>
          <a:prstGeom prst="rect">
            <a:avLst/>
          </a:prstGeom>
          <a:noFill/>
          <a:ln>
            <a:noFill/>
          </a:ln>
        </p:spPr>
        <p:txBody>
          <a:bodyPr spcFirstLastPara="1" wrap="square" lIns="91425" tIns="91425" rIns="91425" bIns="91425" anchor="b" anchorCtr="0">
            <a:spAutoFit/>
          </a:bodyPr>
          <a:lstStyle/>
          <a:p>
            <a:pPr marL="0" lvl="0" indent="0" algn="ctr" rtl="0">
              <a:spcBef>
                <a:spcPts val="0"/>
              </a:spcBef>
              <a:spcAft>
                <a:spcPts val="0"/>
              </a:spcAft>
              <a:buNone/>
            </a:pPr>
            <a:r>
              <a:rPr lang="it-IT" sz="2400" b="1">
                <a:latin typeface="Calibri"/>
                <a:ea typeface="Calibri"/>
                <a:cs typeface="Calibri"/>
                <a:sym typeface="Calibri"/>
              </a:rPr>
              <a:t>CORSO DI LAUREA MAGISTRALE IN ASTROPHYSICS AND SPACE PHYSICS </a:t>
            </a:r>
            <a:endParaRPr sz="2400" b="1"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1008412" y="617481"/>
            <a:ext cx="10456951" cy="84817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61109"/>
              <a:buFont typeface="Arial"/>
              <a:buNone/>
            </a:pPr>
            <a:r>
              <a:rPr lang="it-IT" sz="1800"/>
              <a:t>Nella regola successiva devi selezionare due insegnamenti da 6 crediti, di tipo caratterizzante, a scelta tra cinque opzioni</a:t>
            </a:r>
            <a:endParaRPr sz="1800"/>
          </a:p>
          <a:p>
            <a:pPr marL="0" lvl="0" indent="0" algn="l" rtl="0">
              <a:lnSpc>
                <a:spcPct val="90000"/>
              </a:lnSpc>
              <a:spcBef>
                <a:spcPts val="0"/>
              </a:spcBef>
              <a:spcAft>
                <a:spcPts val="0"/>
              </a:spcAft>
              <a:buClr>
                <a:schemeClr val="dk1"/>
              </a:buClr>
              <a:buSzPct val="61109"/>
              <a:buFont typeface="Arial"/>
              <a:buNone/>
            </a:pPr>
            <a:r>
              <a:rPr lang="it-IT" sz="1800"/>
              <a:t>possibili (fig. 5). Dopo aver scelto, clicca il pulsante “Regola succ.” per proseguire.</a:t>
            </a:r>
            <a:endParaRPr sz="1800"/>
          </a:p>
          <a:p>
            <a:pPr marL="0" lvl="0" indent="0" algn="l" rtl="0">
              <a:lnSpc>
                <a:spcPct val="90000"/>
              </a:lnSpc>
              <a:spcBef>
                <a:spcPts val="0"/>
              </a:spcBef>
              <a:spcAft>
                <a:spcPts val="0"/>
              </a:spcAft>
              <a:buClr>
                <a:schemeClr val="dk1"/>
              </a:buClr>
              <a:buSzPct val="61109"/>
              <a:buFont typeface="Arial"/>
              <a:buNone/>
            </a:pPr>
            <a:r>
              <a:rPr lang="it-IT" sz="1800" b="1" i="1"/>
              <a:t>NOTA</a:t>
            </a:r>
            <a:r>
              <a:rPr lang="it-IT" sz="1800" i="1"/>
              <a:t>: nella parte inferiore di ogni pagina puoi visualizzare tutte le attività via via selezionate durante la compilazione e gli</a:t>
            </a:r>
            <a:endParaRPr sz="1800" i="1"/>
          </a:p>
          <a:p>
            <a:pPr marL="0" lvl="0" indent="0" algn="l" rtl="0">
              <a:lnSpc>
                <a:spcPct val="90000"/>
              </a:lnSpc>
              <a:spcBef>
                <a:spcPts val="0"/>
              </a:spcBef>
              <a:spcAft>
                <a:spcPts val="0"/>
              </a:spcAft>
              <a:buClr>
                <a:schemeClr val="dk1"/>
              </a:buClr>
              <a:buSzPct val="61109"/>
              <a:buFont typeface="Arial"/>
              <a:buNone/>
            </a:pPr>
            <a:r>
              <a:rPr lang="it-IT" sz="1800" i="1"/>
              <a:t>insegnamenti obbligatori</a:t>
            </a:r>
            <a:endParaRPr sz="1800" i="1"/>
          </a:p>
          <a:p>
            <a:pPr marL="0" lvl="0" indent="0" algn="l" rtl="0">
              <a:lnSpc>
                <a:spcPct val="90000"/>
              </a:lnSpc>
              <a:spcBef>
                <a:spcPts val="0"/>
              </a:spcBef>
              <a:spcAft>
                <a:spcPts val="0"/>
              </a:spcAft>
              <a:buClr>
                <a:schemeClr val="dk1"/>
              </a:buClr>
              <a:buSzPct val="133333"/>
              <a:buFont typeface="Calibri"/>
              <a:buNone/>
            </a:pPr>
            <a:endParaRPr sz="1800"/>
          </a:p>
        </p:txBody>
      </p:sp>
      <p:sp>
        <p:nvSpPr>
          <p:cNvPr id="179" name="Google Shape;17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10</a:t>
            </a:fld>
            <a:endParaRPr/>
          </a:p>
        </p:txBody>
      </p:sp>
      <p:sp>
        <p:nvSpPr>
          <p:cNvPr id="180" name="Google Shape;180;p9"/>
          <p:cNvSpPr/>
          <p:nvPr/>
        </p:nvSpPr>
        <p:spPr>
          <a:xfrm>
            <a:off x="2198543" y="2566941"/>
            <a:ext cx="1018482" cy="29925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1" name="Google Shape;181;p9"/>
          <p:cNvPicPr preferRelativeResize="0"/>
          <p:nvPr/>
        </p:nvPicPr>
        <p:blipFill rotWithShape="1">
          <a:blip r:embed="rId3">
            <a:alphaModFix/>
          </a:blip>
          <a:srcRect/>
          <a:stretch/>
        </p:blipFill>
        <p:spPr>
          <a:xfrm>
            <a:off x="5491812" y="1440634"/>
            <a:ext cx="1208375" cy="329449"/>
          </a:xfrm>
          <a:prstGeom prst="rect">
            <a:avLst/>
          </a:prstGeom>
          <a:noFill/>
          <a:ln>
            <a:noFill/>
          </a:ln>
        </p:spPr>
      </p:pic>
      <p:pic>
        <p:nvPicPr>
          <p:cNvPr id="182" name="Google Shape;182;p9"/>
          <p:cNvPicPr preferRelativeResize="0"/>
          <p:nvPr/>
        </p:nvPicPr>
        <p:blipFill rotWithShape="1">
          <a:blip r:embed="rId4">
            <a:alphaModFix/>
          </a:blip>
          <a:srcRect/>
          <a:stretch/>
        </p:blipFill>
        <p:spPr>
          <a:xfrm>
            <a:off x="2592127" y="2551879"/>
            <a:ext cx="938865" cy="256054"/>
          </a:xfrm>
          <a:prstGeom prst="rect">
            <a:avLst/>
          </a:prstGeom>
          <a:noFill/>
          <a:ln>
            <a:noFill/>
          </a:ln>
        </p:spPr>
      </p:pic>
      <p:pic>
        <p:nvPicPr>
          <p:cNvPr id="183" name="Google Shape;183;p9"/>
          <p:cNvPicPr preferRelativeResize="0"/>
          <p:nvPr/>
        </p:nvPicPr>
        <p:blipFill rotWithShape="1">
          <a:blip r:embed="rId5">
            <a:alphaModFix/>
          </a:blip>
          <a:srcRect/>
          <a:stretch/>
        </p:blipFill>
        <p:spPr>
          <a:xfrm>
            <a:off x="1135386" y="1517221"/>
            <a:ext cx="9404417" cy="3099200"/>
          </a:xfrm>
          <a:prstGeom prst="rect">
            <a:avLst/>
          </a:prstGeom>
          <a:noFill/>
          <a:ln>
            <a:noFill/>
          </a:ln>
        </p:spPr>
      </p:pic>
      <p:pic>
        <p:nvPicPr>
          <p:cNvPr id="184" name="Google Shape;184;p9"/>
          <p:cNvPicPr preferRelativeResize="0"/>
          <p:nvPr/>
        </p:nvPicPr>
        <p:blipFill rotWithShape="1">
          <a:blip r:embed="rId6">
            <a:alphaModFix/>
          </a:blip>
          <a:srcRect/>
          <a:stretch/>
        </p:blipFill>
        <p:spPr>
          <a:xfrm>
            <a:off x="1119975" y="4777767"/>
            <a:ext cx="10233826" cy="1340650"/>
          </a:xfrm>
          <a:prstGeom prst="rect">
            <a:avLst/>
          </a:prstGeom>
          <a:noFill/>
          <a:ln>
            <a:noFill/>
          </a:ln>
        </p:spPr>
      </p:pic>
      <p:pic>
        <p:nvPicPr>
          <p:cNvPr id="185" name="Google Shape;185;p9"/>
          <p:cNvPicPr preferRelativeResize="0"/>
          <p:nvPr/>
        </p:nvPicPr>
        <p:blipFill rotWithShape="1">
          <a:blip r:embed="rId7">
            <a:alphaModFix/>
          </a:blip>
          <a:srcRect/>
          <a:stretch/>
        </p:blipFill>
        <p:spPr>
          <a:xfrm>
            <a:off x="4017750" y="1523924"/>
            <a:ext cx="4438276" cy="365125"/>
          </a:xfrm>
          <a:prstGeom prst="rect">
            <a:avLst/>
          </a:prstGeom>
          <a:noFill/>
          <a:ln>
            <a:noFill/>
          </a:ln>
        </p:spPr>
      </p:pic>
      <p:sp>
        <p:nvSpPr>
          <p:cNvPr id="186" name="Google Shape;186;p9"/>
          <p:cNvSpPr/>
          <p:nvPr/>
        </p:nvSpPr>
        <p:spPr>
          <a:xfrm>
            <a:off x="1078729" y="1433492"/>
            <a:ext cx="10316400" cy="464640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7" name="Google Shape;187;p9"/>
          <p:cNvSpPr txBox="1"/>
          <p:nvPr/>
        </p:nvSpPr>
        <p:spPr>
          <a:xfrm>
            <a:off x="4924875" y="6213625"/>
            <a:ext cx="567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Calibri"/>
                <a:ea typeface="Calibri"/>
                <a:cs typeface="Calibri"/>
                <a:sym typeface="Calibri"/>
              </a:rPr>
              <a:t>Fig. 5</a:t>
            </a:r>
            <a:endParaRPr sz="1400" b="0" i="0" u="none" strike="noStrike" cap="none">
              <a:solidFill>
                <a:srgbClr val="000000"/>
              </a:solidFill>
              <a:latin typeface="Calibri"/>
              <a:ea typeface="Calibri"/>
              <a:cs typeface="Calibri"/>
              <a:sym typeface="Calibri"/>
            </a:endParaRPr>
          </a:p>
        </p:txBody>
      </p:sp>
      <p:sp>
        <p:nvSpPr>
          <p:cNvPr id="188" name="Google Shape;188;p9"/>
          <p:cNvSpPr/>
          <p:nvPr/>
        </p:nvSpPr>
        <p:spPr>
          <a:xfrm>
            <a:off x="1078729" y="4631483"/>
            <a:ext cx="10316400" cy="144840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txBox="1">
            <a:spLocks noGrp="1"/>
          </p:cNvSpPr>
          <p:nvPr>
            <p:ph type="title"/>
          </p:nvPr>
        </p:nvSpPr>
        <p:spPr>
          <a:xfrm>
            <a:off x="814962" y="146649"/>
            <a:ext cx="10538838" cy="113006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it-IT" sz="2400" b="1">
                <a:latin typeface="Calibri"/>
                <a:ea typeface="Calibri"/>
                <a:cs typeface="Calibri"/>
                <a:sym typeface="Calibri"/>
              </a:rPr>
              <a:t>			</a:t>
            </a:r>
            <a:r>
              <a:rPr lang="it-IT" sz="2400"/>
              <a:t/>
            </a:r>
            <a:br>
              <a:rPr lang="it-IT" sz="2400"/>
            </a:br>
            <a:r>
              <a:rPr lang="it-IT" sz="1800"/>
              <a:t>In questa regola devi selezionare due insegnamenti, da 6 crediti ciascuno, di tipo affine e integrativo, a scelta tra le opzioni in elenco (figura 6). </a:t>
            </a:r>
            <a:br>
              <a:rPr lang="it-IT" sz="1800"/>
            </a:br>
            <a:r>
              <a:rPr lang="it-IT" sz="1800" i="1"/>
              <a:t>Clicca il pulsante “Regola succ.” per proseguire nella compilazione.</a:t>
            </a:r>
            <a:r>
              <a:rPr lang="it-IT" sz="1800"/>
              <a:t/>
            </a:r>
            <a:br>
              <a:rPr lang="it-IT" sz="1800"/>
            </a:br>
            <a:endParaRPr sz="1800"/>
          </a:p>
        </p:txBody>
      </p:sp>
      <p:sp>
        <p:nvSpPr>
          <p:cNvPr id="195" name="Google Shape;195;p10"/>
          <p:cNvSpPr txBox="1">
            <a:spLocks noGrp="1"/>
          </p:cNvSpPr>
          <p:nvPr>
            <p:ph type="body" idx="1"/>
          </p:nvPr>
        </p:nvSpPr>
        <p:spPr>
          <a:xfrm>
            <a:off x="843077" y="1276709"/>
            <a:ext cx="10515600" cy="515926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6</a:t>
            </a:r>
            <a:endParaRPr sz="1400"/>
          </a:p>
        </p:txBody>
      </p:sp>
      <p:sp>
        <p:nvSpPr>
          <p:cNvPr id="196" name="Google Shape;19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11</a:t>
            </a:fld>
            <a:endParaRPr/>
          </a:p>
        </p:txBody>
      </p:sp>
      <p:pic>
        <p:nvPicPr>
          <p:cNvPr id="197" name="Google Shape;197;p10" descr="Ritaglio schermata"/>
          <p:cNvPicPr preferRelativeResize="0"/>
          <p:nvPr/>
        </p:nvPicPr>
        <p:blipFill rotWithShape="1">
          <a:blip r:embed="rId3">
            <a:alphaModFix/>
          </a:blip>
          <a:srcRect/>
          <a:stretch/>
        </p:blipFill>
        <p:spPr>
          <a:xfrm>
            <a:off x="838200" y="1311531"/>
            <a:ext cx="10318866" cy="466514"/>
          </a:xfrm>
          <a:prstGeom prst="rect">
            <a:avLst/>
          </a:prstGeom>
          <a:noFill/>
          <a:ln>
            <a:noFill/>
          </a:ln>
        </p:spPr>
      </p:pic>
      <p:sp>
        <p:nvSpPr>
          <p:cNvPr id="198" name="Google Shape;198;p10"/>
          <p:cNvSpPr/>
          <p:nvPr/>
        </p:nvSpPr>
        <p:spPr>
          <a:xfrm>
            <a:off x="2198543" y="2566941"/>
            <a:ext cx="1018482" cy="29925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9" name="Google Shape;199;p10"/>
          <p:cNvPicPr preferRelativeResize="0"/>
          <p:nvPr/>
        </p:nvPicPr>
        <p:blipFill rotWithShape="1">
          <a:blip r:embed="rId4">
            <a:alphaModFix/>
          </a:blip>
          <a:srcRect/>
          <a:stretch/>
        </p:blipFill>
        <p:spPr>
          <a:xfrm>
            <a:off x="5331777" y="1310198"/>
            <a:ext cx="1208375" cy="329449"/>
          </a:xfrm>
          <a:prstGeom prst="rect">
            <a:avLst/>
          </a:prstGeom>
          <a:noFill/>
          <a:ln>
            <a:noFill/>
          </a:ln>
        </p:spPr>
      </p:pic>
      <p:sp>
        <p:nvSpPr>
          <p:cNvPr id="200" name="Google Shape;200;p10"/>
          <p:cNvSpPr/>
          <p:nvPr/>
        </p:nvSpPr>
        <p:spPr>
          <a:xfrm>
            <a:off x="838200" y="1308996"/>
            <a:ext cx="10318866" cy="4515299"/>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1" name="Google Shape;201;p10"/>
          <p:cNvPicPr preferRelativeResize="0"/>
          <p:nvPr/>
        </p:nvPicPr>
        <p:blipFill rotWithShape="1">
          <a:blip r:embed="rId4">
            <a:alphaModFix/>
          </a:blip>
          <a:srcRect/>
          <a:stretch/>
        </p:blipFill>
        <p:spPr>
          <a:xfrm rot="10800000" flipH="1">
            <a:off x="2271516" y="2474636"/>
            <a:ext cx="921840" cy="246157"/>
          </a:xfrm>
          <a:prstGeom prst="rect">
            <a:avLst/>
          </a:prstGeom>
          <a:noFill/>
          <a:ln>
            <a:noFill/>
          </a:ln>
        </p:spPr>
      </p:pic>
      <p:pic>
        <p:nvPicPr>
          <p:cNvPr id="202" name="Google Shape;202;p10"/>
          <p:cNvPicPr preferRelativeResize="0"/>
          <p:nvPr/>
        </p:nvPicPr>
        <p:blipFill rotWithShape="1">
          <a:blip r:embed="rId5">
            <a:alphaModFix/>
          </a:blip>
          <a:srcRect/>
          <a:stretch/>
        </p:blipFill>
        <p:spPr>
          <a:xfrm>
            <a:off x="2282394" y="2426288"/>
            <a:ext cx="934200" cy="258724"/>
          </a:xfrm>
          <a:prstGeom prst="rect">
            <a:avLst/>
          </a:prstGeom>
          <a:noFill/>
          <a:ln>
            <a:noFill/>
          </a:ln>
        </p:spPr>
      </p:pic>
      <p:pic>
        <p:nvPicPr>
          <p:cNvPr id="203" name="Google Shape;203;p10"/>
          <p:cNvPicPr preferRelativeResize="0"/>
          <p:nvPr/>
        </p:nvPicPr>
        <p:blipFill rotWithShape="1">
          <a:blip r:embed="rId6">
            <a:alphaModFix/>
          </a:blip>
          <a:srcRect/>
          <a:stretch/>
        </p:blipFill>
        <p:spPr>
          <a:xfrm>
            <a:off x="1258075" y="1948475"/>
            <a:ext cx="9496874" cy="3563950"/>
          </a:xfrm>
          <a:prstGeom prst="rect">
            <a:avLst/>
          </a:prstGeom>
          <a:noFill/>
          <a:ln>
            <a:noFill/>
          </a:ln>
        </p:spPr>
      </p:pic>
      <p:pic>
        <p:nvPicPr>
          <p:cNvPr id="204" name="Google Shape;204;p10"/>
          <p:cNvPicPr preferRelativeResize="0"/>
          <p:nvPr/>
        </p:nvPicPr>
        <p:blipFill rotWithShape="1">
          <a:blip r:embed="rId7">
            <a:alphaModFix/>
          </a:blip>
          <a:srcRect/>
          <a:stretch/>
        </p:blipFill>
        <p:spPr>
          <a:xfrm>
            <a:off x="4145150" y="1948473"/>
            <a:ext cx="4590700" cy="365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1"/>
          <p:cNvSpPr txBox="1">
            <a:spLocks noGrp="1"/>
          </p:cNvSpPr>
          <p:nvPr>
            <p:ph type="title"/>
          </p:nvPr>
        </p:nvSpPr>
        <p:spPr>
          <a:xfrm>
            <a:off x="870915" y="171046"/>
            <a:ext cx="10538838" cy="1130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In questa regola (figura 7) è elencata, e contraddistinta con il segno di spunta, un’attività obbligatoria del secondo anno con i relativi crediti. </a:t>
            </a:r>
            <a:r>
              <a:rPr lang="it-IT" sz="1600" i="1">
                <a:latin typeface="Calibri"/>
                <a:ea typeface="Calibri"/>
                <a:cs typeface="Calibri"/>
                <a:sym typeface="Calibri"/>
              </a:rPr>
              <a:t>Clicca “Regola succ.'' per proseguire</a:t>
            </a:r>
            <a:r>
              <a:rPr lang="it-IT" sz="1600">
                <a:latin typeface="Calibri"/>
                <a:ea typeface="Calibri"/>
                <a:cs typeface="Calibri"/>
                <a:sym typeface="Calibri"/>
              </a:rPr>
              <a:t>. </a:t>
            </a:r>
            <a:br>
              <a:rPr lang="it-IT" sz="1600">
                <a:latin typeface="Calibri"/>
                <a:ea typeface="Calibri"/>
                <a:cs typeface="Calibri"/>
                <a:sym typeface="Calibri"/>
              </a:rPr>
            </a:br>
            <a:endParaRPr sz="1800"/>
          </a:p>
        </p:txBody>
      </p:sp>
      <p:sp>
        <p:nvSpPr>
          <p:cNvPr id="211" name="Google Shape;211;p11"/>
          <p:cNvSpPr txBox="1">
            <a:spLocks noGrp="1"/>
          </p:cNvSpPr>
          <p:nvPr>
            <p:ph type="body" idx="1"/>
          </p:nvPr>
        </p:nvSpPr>
        <p:spPr>
          <a:xfrm>
            <a:off x="838200" y="1276709"/>
            <a:ext cx="10515600" cy="530524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7</a:t>
            </a:r>
            <a:endParaRPr sz="1400"/>
          </a:p>
        </p:txBody>
      </p:sp>
      <p:sp>
        <p:nvSpPr>
          <p:cNvPr id="212" name="Google Shape;21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12</a:t>
            </a:fld>
            <a:endParaRPr/>
          </a:p>
        </p:txBody>
      </p:sp>
      <p:pic>
        <p:nvPicPr>
          <p:cNvPr id="213" name="Google Shape;213;p11" descr="Ritaglio schermata"/>
          <p:cNvPicPr preferRelativeResize="0"/>
          <p:nvPr/>
        </p:nvPicPr>
        <p:blipFill rotWithShape="1">
          <a:blip r:embed="rId3">
            <a:alphaModFix/>
          </a:blip>
          <a:srcRect/>
          <a:stretch/>
        </p:blipFill>
        <p:spPr>
          <a:xfrm>
            <a:off x="980902" y="1137189"/>
            <a:ext cx="10318866" cy="466514"/>
          </a:xfrm>
          <a:prstGeom prst="rect">
            <a:avLst/>
          </a:prstGeom>
          <a:noFill/>
          <a:ln>
            <a:noFill/>
          </a:ln>
        </p:spPr>
      </p:pic>
      <p:sp>
        <p:nvSpPr>
          <p:cNvPr id="214" name="Google Shape;214;p11"/>
          <p:cNvSpPr/>
          <p:nvPr/>
        </p:nvSpPr>
        <p:spPr>
          <a:xfrm>
            <a:off x="1143346" y="2545171"/>
            <a:ext cx="1018482" cy="29925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5" name="Google Shape;215;p11"/>
          <p:cNvPicPr preferRelativeResize="0"/>
          <p:nvPr/>
        </p:nvPicPr>
        <p:blipFill rotWithShape="1">
          <a:blip r:embed="rId4">
            <a:alphaModFix/>
          </a:blip>
          <a:srcRect/>
          <a:stretch/>
        </p:blipFill>
        <p:spPr>
          <a:xfrm>
            <a:off x="5536147" y="1137468"/>
            <a:ext cx="1208375" cy="329449"/>
          </a:xfrm>
          <a:prstGeom prst="rect">
            <a:avLst/>
          </a:prstGeom>
          <a:noFill/>
          <a:ln>
            <a:noFill/>
          </a:ln>
        </p:spPr>
      </p:pic>
      <p:sp>
        <p:nvSpPr>
          <p:cNvPr id="216" name="Google Shape;216;p11"/>
          <p:cNvSpPr/>
          <p:nvPr/>
        </p:nvSpPr>
        <p:spPr>
          <a:xfrm>
            <a:off x="980902" y="1137189"/>
            <a:ext cx="10249594" cy="5055793"/>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p11"/>
          <p:cNvPicPr preferRelativeResize="0"/>
          <p:nvPr/>
        </p:nvPicPr>
        <p:blipFill rotWithShape="1">
          <a:blip r:embed="rId4">
            <a:alphaModFix/>
          </a:blip>
          <a:srcRect/>
          <a:stretch/>
        </p:blipFill>
        <p:spPr>
          <a:xfrm>
            <a:off x="2796711" y="1853738"/>
            <a:ext cx="1018120" cy="224444"/>
          </a:xfrm>
          <a:prstGeom prst="rect">
            <a:avLst/>
          </a:prstGeom>
          <a:noFill/>
          <a:ln>
            <a:noFill/>
          </a:ln>
        </p:spPr>
      </p:pic>
      <p:pic>
        <p:nvPicPr>
          <p:cNvPr id="218" name="Google Shape;218;p11"/>
          <p:cNvPicPr preferRelativeResize="0"/>
          <p:nvPr/>
        </p:nvPicPr>
        <p:blipFill rotWithShape="1">
          <a:blip r:embed="rId5">
            <a:alphaModFix/>
          </a:blip>
          <a:srcRect/>
          <a:stretch/>
        </p:blipFill>
        <p:spPr>
          <a:xfrm>
            <a:off x="2527153" y="1970116"/>
            <a:ext cx="1018120" cy="264005"/>
          </a:xfrm>
          <a:prstGeom prst="rect">
            <a:avLst/>
          </a:prstGeom>
          <a:noFill/>
          <a:ln>
            <a:noFill/>
          </a:ln>
        </p:spPr>
      </p:pic>
      <p:pic>
        <p:nvPicPr>
          <p:cNvPr id="219" name="Google Shape;219;p11"/>
          <p:cNvPicPr preferRelativeResize="0"/>
          <p:nvPr/>
        </p:nvPicPr>
        <p:blipFill rotWithShape="1">
          <a:blip r:embed="rId6">
            <a:alphaModFix/>
          </a:blip>
          <a:srcRect/>
          <a:stretch/>
        </p:blipFill>
        <p:spPr>
          <a:xfrm>
            <a:off x="1544213" y="1970125"/>
            <a:ext cx="9103575" cy="3124200"/>
          </a:xfrm>
          <a:prstGeom prst="rect">
            <a:avLst/>
          </a:prstGeom>
          <a:noFill/>
          <a:ln>
            <a:noFill/>
          </a:ln>
        </p:spPr>
      </p:pic>
      <p:pic>
        <p:nvPicPr>
          <p:cNvPr id="220" name="Google Shape;220;p11"/>
          <p:cNvPicPr preferRelativeResize="0"/>
          <p:nvPr/>
        </p:nvPicPr>
        <p:blipFill rotWithShape="1">
          <a:blip r:embed="rId7">
            <a:alphaModFix/>
          </a:blip>
          <a:srcRect/>
          <a:stretch/>
        </p:blipFill>
        <p:spPr>
          <a:xfrm>
            <a:off x="4295900" y="1955225"/>
            <a:ext cx="5194250" cy="365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a:spLocks noGrp="1"/>
          </p:cNvSpPr>
          <p:nvPr>
            <p:ph type="title"/>
          </p:nvPr>
        </p:nvSpPr>
        <p:spPr>
          <a:xfrm>
            <a:off x="838200" y="365126"/>
            <a:ext cx="10515600" cy="8568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it-IT" sz="3200" b="1"/>
              <a:t>Ulteriori attività formative</a:t>
            </a:r>
            <a:endParaRPr sz="3200" b="1"/>
          </a:p>
        </p:txBody>
      </p:sp>
      <p:sp>
        <p:nvSpPr>
          <p:cNvPr id="226" name="Google Shape;226;p39"/>
          <p:cNvSpPr txBox="1">
            <a:spLocks noGrp="1"/>
          </p:cNvSpPr>
          <p:nvPr>
            <p:ph type="body" idx="1"/>
          </p:nvPr>
        </p:nvSpPr>
        <p:spPr>
          <a:xfrm>
            <a:off x="522317" y="1221972"/>
            <a:ext cx="10515600" cy="522039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1000"/>
              </a:spcBef>
              <a:spcAft>
                <a:spcPts val="0"/>
              </a:spcAft>
              <a:buSzPct val="121621"/>
              <a:buNone/>
            </a:pPr>
            <a:r>
              <a:rPr lang="it-IT" sz="1600">
                <a:latin typeface="Arial"/>
                <a:ea typeface="Arial"/>
                <a:cs typeface="Arial"/>
                <a:sym typeface="Arial"/>
              </a:rPr>
              <a:t>L’acquisizione di 3 CFU del tipo “ulteriori attività formative” avviene secondo le modalità di seguito specificate:</a:t>
            </a:r>
            <a:endParaRPr/>
          </a:p>
          <a:p>
            <a:pPr marL="0" lvl="0" indent="0" algn="l" rtl="0">
              <a:lnSpc>
                <a:spcPct val="100000"/>
              </a:lnSpc>
              <a:spcBef>
                <a:spcPts val="1000"/>
              </a:spcBef>
              <a:spcAft>
                <a:spcPts val="0"/>
              </a:spcAft>
              <a:buSzPct val="121621"/>
              <a:buNone/>
            </a:pPr>
            <a:r>
              <a:rPr lang="it-IT" sz="1600" b="1" u="sng">
                <a:latin typeface="Arial"/>
                <a:ea typeface="Arial"/>
                <a:cs typeface="Arial"/>
                <a:sym typeface="Arial"/>
              </a:rPr>
              <a:t>Studenti italiani: </a:t>
            </a:r>
            <a:endParaRPr/>
          </a:p>
          <a:p>
            <a:pPr marL="0" lvl="0" indent="0" algn="l" rtl="0">
              <a:lnSpc>
                <a:spcPct val="100000"/>
              </a:lnSpc>
              <a:spcBef>
                <a:spcPts val="1000"/>
              </a:spcBef>
              <a:spcAft>
                <a:spcPts val="0"/>
              </a:spcAft>
              <a:buSzPct val="121621"/>
              <a:buNone/>
            </a:pPr>
            <a:r>
              <a:rPr lang="it-IT" sz="1600">
                <a:latin typeface="Arial"/>
                <a:ea typeface="Arial"/>
                <a:cs typeface="Arial"/>
                <a:sym typeface="Arial"/>
              </a:rPr>
              <a:t>- </a:t>
            </a:r>
            <a:r>
              <a:rPr lang="it-IT" sz="1600"/>
              <a:t>3 CFU di altre conoscenze utili per il mondo del lavoro, con la partecipazione alle attività previste in Ateneo per il progetto I-Bicocca (I-Bicocca Silver, 1 CFU, I-Bicocca Gold, 2 CFU, I-Bicocca Platinum, 3 CFU)</a:t>
            </a:r>
            <a:endParaRPr sz="1600">
              <a:latin typeface="Arial"/>
              <a:ea typeface="Arial"/>
              <a:cs typeface="Arial"/>
              <a:sym typeface="Arial"/>
            </a:endParaRPr>
          </a:p>
          <a:p>
            <a:pPr marL="0" lvl="0" indent="0" algn="l" rtl="0">
              <a:lnSpc>
                <a:spcPct val="100000"/>
              </a:lnSpc>
              <a:spcBef>
                <a:spcPts val="1000"/>
              </a:spcBef>
              <a:spcAft>
                <a:spcPts val="0"/>
              </a:spcAft>
              <a:buSzPct val="121621"/>
              <a:buNone/>
            </a:pPr>
            <a:r>
              <a:rPr lang="it-IT" sz="1600"/>
              <a:t>oppure </a:t>
            </a:r>
            <a:endParaRPr/>
          </a:p>
          <a:p>
            <a:pPr marL="285750" lvl="0" indent="-285750" algn="l" rtl="0">
              <a:lnSpc>
                <a:spcPct val="100000"/>
              </a:lnSpc>
              <a:spcBef>
                <a:spcPts val="1000"/>
              </a:spcBef>
              <a:spcAft>
                <a:spcPts val="0"/>
              </a:spcAft>
              <a:buSzPct val="121621"/>
              <a:buFont typeface="Calibri"/>
              <a:buChar char="-"/>
            </a:pPr>
            <a:r>
              <a:rPr lang="it-IT" sz="1600"/>
              <a:t>3 CFU di ulteriori conoscenze linguistiche, con il superamento di una prova di verifica di Ateneo di conoscenza di una lingua straniera diversa dall’inglese, di livello B2, a scelta tra la lingua francese, spagnola o tedesca oppure con il superamento di una prova di verifica di Ateneo di conoscenza della lingua inglese, di livello C1. Gli studenti italiani già in possesso di certificazioni rilasciate dall’Ateneo o da Enti accreditati dall'Ateneo, attestanti conoscenze linguistiche, di livello pari o superiore al B2 per le lingue francese, spagnolo o tedesco, oppure attestanti conoscenze linguistiche, di livello pari o superiore al C1 per la lingua inglese, avranno diritto all'esonero dalla prova e al riconoscimento dei crediti previsti.</a:t>
            </a:r>
            <a:endParaRPr/>
          </a:p>
          <a:p>
            <a:pPr marL="0" lvl="0" indent="0" algn="l" rtl="0">
              <a:lnSpc>
                <a:spcPct val="100000"/>
              </a:lnSpc>
              <a:spcBef>
                <a:spcPts val="1000"/>
              </a:spcBef>
              <a:spcAft>
                <a:spcPts val="0"/>
              </a:spcAft>
              <a:buSzPct val="121621"/>
              <a:buNone/>
            </a:pPr>
            <a:r>
              <a:rPr lang="it-IT" sz="1600" b="1" u="sng">
                <a:latin typeface="Arial"/>
                <a:ea typeface="Arial"/>
                <a:cs typeface="Arial"/>
                <a:sym typeface="Arial"/>
              </a:rPr>
              <a:t>Studenti stranieri</a:t>
            </a:r>
            <a:r>
              <a:rPr lang="it-IT" sz="1600">
                <a:latin typeface="Arial"/>
                <a:ea typeface="Arial"/>
                <a:cs typeface="Arial"/>
                <a:sym typeface="Arial"/>
              </a:rPr>
              <a:t>: </a:t>
            </a:r>
            <a:endParaRPr/>
          </a:p>
          <a:p>
            <a:pPr marL="285750" lvl="0" indent="-285750" algn="l" rtl="0">
              <a:lnSpc>
                <a:spcPct val="100000"/>
              </a:lnSpc>
              <a:spcBef>
                <a:spcPts val="1000"/>
              </a:spcBef>
              <a:spcAft>
                <a:spcPts val="0"/>
              </a:spcAft>
              <a:buSzPct val="121621"/>
              <a:buFont typeface="Calibri"/>
              <a:buChar char="-"/>
            </a:pPr>
            <a:r>
              <a:rPr lang="it-IT" sz="1600"/>
              <a:t>devono invece necessariamente conseguire 3 CFU di ulteriori conoscenze linguistiche, con il superamento di una prova di verifica di Ateneo di conoscenza della lingua italiana, di livello A3. </a:t>
            </a:r>
            <a:endParaRPr/>
          </a:p>
          <a:p>
            <a:pPr marL="0" lvl="0" indent="0" algn="l" rtl="0">
              <a:lnSpc>
                <a:spcPct val="100000"/>
              </a:lnSpc>
              <a:spcBef>
                <a:spcPts val="1000"/>
              </a:spcBef>
              <a:spcAft>
                <a:spcPts val="0"/>
              </a:spcAft>
              <a:buSzPct val="121621"/>
              <a:buNone/>
            </a:pPr>
            <a:r>
              <a:rPr lang="it-IT" sz="1600"/>
              <a:t>Gli studenti stranieri già in possesso di certificazioni rilasciate dall’Ateneo o da Enti accreditati dall'Ateneo, attestanti conoscenze linguistiche, di livello pari o superiore al livello A3, avranno diritto all'esonero dalla prova e al riconoscimento dei crediti previsti. </a:t>
            </a:r>
            <a:r>
              <a:rPr lang="it-IT" sz="1600">
                <a:latin typeface="Arial"/>
                <a:ea typeface="Arial"/>
                <a:cs typeface="Arial"/>
                <a:sym typeface="Arial"/>
              </a:rPr>
              <a:t>. </a:t>
            </a:r>
            <a:endParaRPr/>
          </a:p>
          <a:p>
            <a:pPr marL="0" lvl="0" indent="0" algn="l" rtl="0">
              <a:lnSpc>
                <a:spcPct val="100000"/>
              </a:lnSpc>
              <a:spcBef>
                <a:spcPts val="1000"/>
              </a:spcBef>
              <a:spcAft>
                <a:spcPts val="0"/>
              </a:spcAft>
              <a:buSzPct val="121621"/>
              <a:buNone/>
            </a:pPr>
            <a:r>
              <a:rPr lang="it-IT" sz="1600"/>
              <a:t>Le informazioni circa le modalità di svolgimento delle prove o l'acquisizione dei crediti sono definite a livello di Ateneo e saranno disponibili sul sito di Ateneo, all’indirizzo https://www.unimib.it/didattica/lingue-unimib. </a:t>
            </a:r>
            <a:endParaRPr sz="1600">
              <a:latin typeface="Arial"/>
              <a:ea typeface="Arial"/>
              <a:cs typeface="Arial"/>
              <a:sym typeface="Arial"/>
            </a:endParaRPr>
          </a:p>
        </p:txBody>
      </p:sp>
      <p:sp>
        <p:nvSpPr>
          <p:cNvPr id="227" name="Google Shape;22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df22523d79_1_12"/>
          <p:cNvSpPr txBox="1">
            <a:spLocks noGrp="1"/>
          </p:cNvSpPr>
          <p:nvPr>
            <p:ph type="title"/>
          </p:nvPr>
        </p:nvSpPr>
        <p:spPr>
          <a:xfrm>
            <a:off x="838200" y="661175"/>
            <a:ext cx="10515600" cy="984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it-IT" sz="1600">
                <a:solidFill>
                  <a:srgbClr val="282828"/>
                </a:solidFill>
                <a:highlight>
                  <a:srgbClr val="FFFFFF"/>
                </a:highlight>
              </a:rPr>
              <a:t>Potrai selezionare in questa pagina (figura 8) le ulteriori  attività formative scegliendo tra le due opzioni in elenco:</a:t>
            </a:r>
            <a:endParaRPr sz="1600">
              <a:solidFill>
                <a:srgbClr val="282828"/>
              </a:solidFill>
              <a:highlight>
                <a:srgbClr val="FFFFFF"/>
              </a:highlight>
            </a:endParaRPr>
          </a:p>
          <a:p>
            <a:pPr marL="0" lvl="0" indent="0" algn="l" rtl="0">
              <a:lnSpc>
                <a:spcPct val="90000"/>
              </a:lnSpc>
              <a:spcBef>
                <a:spcPts val="0"/>
              </a:spcBef>
              <a:spcAft>
                <a:spcPts val="0"/>
              </a:spcAft>
              <a:buSzPts val="1800"/>
              <a:buNone/>
            </a:pPr>
            <a:r>
              <a:rPr lang="it-IT" sz="1600">
                <a:solidFill>
                  <a:srgbClr val="282828"/>
                </a:solidFill>
                <a:highlight>
                  <a:srgbClr val="FFFFFF"/>
                </a:highlight>
              </a:rPr>
              <a:t>-3 CFU di conoscenze utili per il mondo del lavoro </a:t>
            </a:r>
            <a:br>
              <a:rPr lang="it-IT" sz="1600">
                <a:solidFill>
                  <a:srgbClr val="282828"/>
                </a:solidFill>
                <a:highlight>
                  <a:srgbClr val="FFFFFF"/>
                </a:highlight>
              </a:rPr>
            </a:br>
            <a:r>
              <a:rPr lang="it-IT" sz="1600">
                <a:solidFill>
                  <a:srgbClr val="282828"/>
                </a:solidFill>
                <a:highlight>
                  <a:srgbClr val="FFFFFF"/>
                </a:highlight>
              </a:rPr>
              <a:t>-3 CFU di ulteriori conoscenze linguistiche.</a:t>
            </a:r>
            <a:endParaRPr sz="1600">
              <a:solidFill>
                <a:srgbClr val="282828"/>
              </a:solidFill>
              <a:highlight>
                <a:srgbClr val="FFFFFF"/>
              </a:highlight>
            </a:endParaRPr>
          </a:p>
          <a:p>
            <a:pPr marL="0" lvl="0" indent="0" algn="l" rtl="0">
              <a:lnSpc>
                <a:spcPct val="90000"/>
              </a:lnSpc>
              <a:spcBef>
                <a:spcPts val="0"/>
              </a:spcBef>
              <a:spcAft>
                <a:spcPts val="0"/>
              </a:spcAft>
              <a:buSzPts val="1800"/>
              <a:buNone/>
            </a:pPr>
            <a:endParaRPr sz="1600">
              <a:solidFill>
                <a:srgbClr val="282828"/>
              </a:solidFill>
              <a:highlight>
                <a:srgbClr val="FFFFFF"/>
              </a:highlight>
              <a:latin typeface="Arial"/>
              <a:ea typeface="Arial"/>
              <a:cs typeface="Arial"/>
              <a:sym typeface="Arial"/>
            </a:endParaRPr>
          </a:p>
        </p:txBody>
      </p:sp>
      <p:sp>
        <p:nvSpPr>
          <p:cNvPr id="234" name="Google Shape;234;gdf22523d79_1_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it-IT"/>
              <a:t>14</a:t>
            </a:fld>
            <a:endParaRPr/>
          </a:p>
        </p:txBody>
      </p:sp>
      <p:pic>
        <p:nvPicPr>
          <p:cNvPr id="235" name="Google Shape;235;gdf22523d79_1_12"/>
          <p:cNvPicPr preferRelativeResize="0"/>
          <p:nvPr/>
        </p:nvPicPr>
        <p:blipFill rotWithShape="1">
          <a:blip r:embed="rId3">
            <a:alphaModFix/>
          </a:blip>
          <a:srcRect/>
          <a:stretch/>
        </p:blipFill>
        <p:spPr>
          <a:xfrm>
            <a:off x="838200" y="1825600"/>
            <a:ext cx="10515600" cy="4351225"/>
          </a:xfrm>
          <a:prstGeom prst="rect">
            <a:avLst/>
          </a:prstGeom>
          <a:noFill/>
          <a:ln>
            <a:noFill/>
          </a:ln>
        </p:spPr>
      </p:pic>
      <p:sp>
        <p:nvSpPr>
          <p:cNvPr id="236" name="Google Shape;236;gdf22523d79_1_12"/>
          <p:cNvSpPr txBox="1"/>
          <p:nvPr/>
        </p:nvSpPr>
        <p:spPr>
          <a:xfrm>
            <a:off x="5758500" y="6298327"/>
            <a:ext cx="675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Calibri"/>
                <a:ea typeface="Calibri"/>
                <a:cs typeface="Calibri"/>
                <a:sym typeface="Calibri"/>
              </a:rPr>
              <a:t>Fig. 8</a:t>
            </a:r>
            <a:endParaRPr sz="1400" b="0" i="0" u="none" strike="noStrike" cap="none">
              <a:solidFill>
                <a:srgbClr val="000000"/>
              </a:solidFill>
              <a:latin typeface="Calibri"/>
              <a:ea typeface="Calibri"/>
              <a:cs typeface="Calibri"/>
              <a:sym typeface="Calibri"/>
            </a:endParaRPr>
          </a:p>
        </p:txBody>
      </p:sp>
      <p:pic>
        <p:nvPicPr>
          <p:cNvPr id="237" name="Google Shape;237;gdf22523d79_1_12"/>
          <p:cNvPicPr preferRelativeResize="0"/>
          <p:nvPr/>
        </p:nvPicPr>
        <p:blipFill rotWithShape="1">
          <a:blip r:embed="rId4">
            <a:alphaModFix/>
          </a:blip>
          <a:srcRect/>
          <a:stretch/>
        </p:blipFill>
        <p:spPr>
          <a:xfrm>
            <a:off x="3902639" y="1742775"/>
            <a:ext cx="6390292" cy="442520"/>
          </a:xfrm>
          <a:prstGeom prst="rect">
            <a:avLst/>
          </a:prstGeom>
          <a:noFill/>
          <a:ln>
            <a:noFill/>
          </a:ln>
        </p:spPr>
      </p:pic>
      <p:sp>
        <p:nvSpPr>
          <p:cNvPr id="238" name="Google Shape;238;gdf22523d79_1_12"/>
          <p:cNvSpPr/>
          <p:nvPr/>
        </p:nvSpPr>
        <p:spPr>
          <a:xfrm>
            <a:off x="838200" y="1646075"/>
            <a:ext cx="10515600" cy="4652252"/>
          </a:xfrm>
          <a:prstGeom prst="rect">
            <a:avLst/>
          </a:pr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2"/>
          <p:cNvSpPr txBox="1">
            <a:spLocks noGrp="1"/>
          </p:cNvSpPr>
          <p:nvPr>
            <p:ph type="body" idx="1"/>
          </p:nvPr>
        </p:nvSpPr>
        <p:spPr>
          <a:xfrm>
            <a:off x="838200" y="1207698"/>
            <a:ext cx="10515600" cy="4969265"/>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200"/>
              <a:buNone/>
            </a:pPr>
            <a:r>
              <a:rPr lang="it-IT" sz="2200">
                <a:latin typeface="Calibri"/>
                <a:ea typeface="Calibri"/>
                <a:cs typeface="Calibri"/>
                <a:sym typeface="Calibri"/>
              </a:rPr>
              <a:t>Nelle regole che seguono, a partire da quella dedicata agli esami svolti in ERASMUS ti viene chiesto di scegliere gli insegnamenti offerti dal tuo Corso e/o da altri Corsi di laurea magistrale dell’Ateneo per conseguire i </a:t>
            </a:r>
            <a:r>
              <a:rPr lang="it-IT" sz="2200" b="1">
                <a:latin typeface="Calibri"/>
                <a:ea typeface="Calibri"/>
                <a:cs typeface="Calibri"/>
                <a:sym typeface="Calibri"/>
              </a:rPr>
              <a:t>crediti a scelta libera,</a:t>
            </a:r>
            <a:r>
              <a:rPr lang="it-IT" sz="2200">
                <a:latin typeface="Calibri"/>
                <a:ea typeface="Calibri"/>
                <a:cs typeface="Calibri"/>
                <a:sym typeface="Calibri"/>
              </a:rPr>
              <a:t> come previsto dal Regolamento didattico del Corso, per un totale di </a:t>
            </a:r>
            <a:r>
              <a:rPr lang="it-IT" sz="2200" b="1">
                <a:latin typeface="Calibri"/>
                <a:ea typeface="Calibri"/>
                <a:cs typeface="Calibri"/>
                <a:sym typeface="Calibri"/>
              </a:rPr>
              <a:t>12 crediti</a:t>
            </a:r>
            <a:r>
              <a:rPr lang="it-IT" sz="2200">
                <a:latin typeface="Calibri"/>
                <a:ea typeface="Calibri"/>
                <a:cs typeface="Calibri"/>
                <a:sym typeface="Calibri"/>
              </a:rPr>
              <a:t>. </a:t>
            </a:r>
            <a:endParaRPr/>
          </a:p>
          <a:p>
            <a:pPr marL="0" lvl="0" indent="0" algn="just" rtl="0">
              <a:lnSpc>
                <a:spcPct val="90000"/>
              </a:lnSpc>
              <a:spcBef>
                <a:spcPts val="1000"/>
              </a:spcBef>
              <a:spcAft>
                <a:spcPts val="0"/>
              </a:spcAft>
              <a:buClr>
                <a:schemeClr val="dk1"/>
              </a:buClr>
              <a:buSzPts val="2200"/>
              <a:buNone/>
            </a:pPr>
            <a:r>
              <a:rPr lang="it-IT" sz="2200">
                <a:latin typeface="Calibri"/>
                <a:ea typeface="Calibri"/>
                <a:cs typeface="Calibri"/>
                <a:sym typeface="Calibri"/>
              </a:rPr>
              <a:t> </a:t>
            </a:r>
            <a:endParaRPr/>
          </a:p>
          <a:p>
            <a:pPr marL="0" lvl="0" indent="0" algn="just" rtl="0">
              <a:lnSpc>
                <a:spcPct val="90000"/>
              </a:lnSpc>
              <a:spcBef>
                <a:spcPts val="1000"/>
              </a:spcBef>
              <a:spcAft>
                <a:spcPts val="0"/>
              </a:spcAft>
              <a:buClr>
                <a:schemeClr val="dk1"/>
              </a:buClr>
              <a:buSzPts val="2200"/>
              <a:buNone/>
            </a:pPr>
            <a:r>
              <a:rPr lang="it-IT" sz="2200" b="1">
                <a:latin typeface="Calibri"/>
                <a:ea typeface="Calibri"/>
                <a:cs typeface="Calibri"/>
                <a:sym typeface="Calibri"/>
              </a:rPr>
              <a:t>ATTENZIONE</a:t>
            </a:r>
            <a:r>
              <a:rPr lang="it-IT" sz="2200">
                <a:latin typeface="Calibri"/>
                <a:ea typeface="Calibri"/>
                <a:cs typeface="Calibri"/>
                <a:sym typeface="Calibri"/>
              </a:rPr>
              <a:t>: se selezioni insegnamenti a scelta libera la cui somma è pari a 12 crediti, non puoi conseguire altri crediti. Se invece selezioni esami la cui somma supera 12 crediti, per esempio un esame da 6 e uno da 8 crediti, ti è consentito «sforare» (il limite di 12), fino a conseguire 16 crediti al massimo.</a:t>
            </a:r>
            <a:endParaRPr sz="2200">
              <a:latin typeface="Calibri"/>
              <a:ea typeface="Calibri"/>
              <a:cs typeface="Calibri"/>
              <a:sym typeface="Calibri"/>
            </a:endParaRPr>
          </a:p>
          <a:p>
            <a:pPr marL="0" lvl="0" indent="0" algn="just" rtl="0">
              <a:lnSpc>
                <a:spcPct val="90000"/>
              </a:lnSpc>
              <a:spcBef>
                <a:spcPts val="1000"/>
              </a:spcBef>
              <a:spcAft>
                <a:spcPts val="0"/>
              </a:spcAft>
              <a:buClr>
                <a:schemeClr val="dk1"/>
              </a:buClr>
              <a:buSzPts val="2600"/>
              <a:buNone/>
            </a:pPr>
            <a:r>
              <a:rPr lang="it-IT" sz="2600">
                <a:latin typeface="Calibri"/>
                <a:ea typeface="Calibri"/>
                <a:cs typeface="Calibri"/>
                <a:sym typeface="Calibri"/>
              </a:rPr>
              <a:t> </a:t>
            </a:r>
            <a:endParaRPr sz="260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a:latin typeface="Calibri"/>
              <a:ea typeface="Calibri"/>
              <a:cs typeface="Calibri"/>
              <a:sym typeface="Calibri"/>
            </a:endParaRPr>
          </a:p>
        </p:txBody>
      </p:sp>
      <p:sp>
        <p:nvSpPr>
          <p:cNvPr id="244" name="Google Shape;2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3"/>
          <p:cNvSpPr txBox="1">
            <a:spLocks noGrp="1"/>
          </p:cNvSpPr>
          <p:nvPr>
            <p:ph type="title"/>
          </p:nvPr>
        </p:nvSpPr>
        <p:spPr>
          <a:xfrm>
            <a:off x="838198" y="341378"/>
            <a:ext cx="10515600" cy="14232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
            </a:r>
            <a:br>
              <a:rPr lang="it-IT" sz="1600">
                <a:latin typeface="Calibri"/>
                <a:ea typeface="Calibri"/>
                <a:cs typeface="Calibri"/>
                <a:sym typeface="Calibri"/>
              </a:rPr>
            </a:br>
            <a:r>
              <a:rPr lang="it-IT" sz="1600">
                <a:latin typeface="Calibri"/>
                <a:ea typeface="Calibri"/>
                <a:cs typeface="Calibri"/>
                <a:sym typeface="Calibri"/>
              </a:rPr>
              <a:t>Utilizza questa regola (fig. </a:t>
            </a:r>
            <a:r>
              <a:rPr lang="it-IT" sz="1600"/>
              <a:t>9</a:t>
            </a:r>
            <a:r>
              <a:rPr lang="it-IT" sz="1600">
                <a:latin typeface="Calibri"/>
                <a:ea typeface="Calibri"/>
                <a:cs typeface="Calibri"/>
                <a:sym typeface="Calibri"/>
              </a:rPr>
              <a:t>) se partecipi al programma ERASMUS e se il tuo Learning Agreement prevede attività a scelta libera </a:t>
            </a:r>
            <a:r>
              <a:rPr lang="it-IT" sz="1600" b="1">
                <a:latin typeface="Calibri"/>
                <a:ea typeface="Calibri"/>
                <a:cs typeface="Calibri"/>
                <a:sym typeface="Calibri"/>
              </a:rPr>
              <a:t>NON</a:t>
            </a:r>
            <a:r>
              <a:rPr lang="it-IT" sz="1600">
                <a:latin typeface="Calibri"/>
                <a:ea typeface="Calibri"/>
                <a:cs typeface="Calibri"/>
                <a:sym typeface="Calibri"/>
              </a:rPr>
              <a:t> corrispondenti ad insegnamenti offerti dal nostro Ateneo. Puoi scegliere fino a 12 crediti.</a:t>
            </a:r>
            <a:br>
              <a:rPr lang="it-IT" sz="1600">
                <a:latin typeface="Calibri"/>
                <a:ea typeface="Calibri"/>
                <a:cs typeface="Calibri"/>
                <a:sym typeface="Calibri"/>
              </a:rPr>
            </a:br>
            <a:r>
              <a:rPr lang="it-IT" sz="1600" i="1">
                <a:latin typeface="Calibri"/>
                <a:ea typeface="Calibri"/>
                <a:cs typeface="Calibri"/>
                <a:sym typeface="Calibri"/>
              </a:rPr>
              <a:t>Se utilizzi questa regola, clicca ''Regola succ.'' per proseguire nella compilazione. </a:t>
            </a:r>
            <a:r>
              <a:rPr lang="it-IT" sz="1600">
                <a:latin typeface="Calibri"/>
                <a:ea typeface="Calibri"/>
                <a:cs typeface="Calibri"/>
                <a:sym typeface="Calibri"/>
              </a:rPr>
              <a:t/>
            </a:r>
            <a:br>
              <a:rPr lang="it-IT" sz="1600">
                <a:latin typeface="Calibri"/>
                <a:ea typeface="Calibri"/>
                <a:cs typeface="Calibri"/>
                <a:sym typeface="Calibri"/>
              </a:rPr>
            </a:br>
            <a:r>
              <a:rPr lang="it-IT" sz="1600" i="1">
                <a:latin typeface="Calibri"/>
                <a:ea typeface="Calibri"/>
                <a:cs typeface="Calibri"/>
                <a:sym typeface="Calibri"/>
              </a:rPr>
              <a:t>Se non intendi selezionare l’attività, clicca '</a:t>
            </a:r>
            <a:r>
              <a:rPr lang="it-IT" sz="1600" b="1" i="1">
                <a:latin typeface="Calibri"/>
                <a:ea typeface="Calibri"/>
                <a:cs typeface="Calibri"/>
                <a:sym typeface="Calibri"/>
              </a:rPr>
              <a:t>'Salta la scelta'‘ </a:t>
            </a:r>
            <a:r>
              <a:rPr lang="it-IT" sz="1600" i="1">
                <a:latin typeface="Calibri"/>
                <a:ea typeface="Calibri"/>
                <a:cs typeface="Calibri"/>
                <a:sym typeface="Calibri"/>
              </a:rPr>
              <a:t>per passare alla regola successiva.</a:t>
            </a:r>
            <a:r>
              <a:rPr lang="it-IT" sz="1600">
                <a:latin typeface="Calibri"/>
                <a:ea typeface="Calibri"/>
                <a:cs typeface="Calibri"/>
                <a:sym typeface="Calibri"/>
              </a:rPr>
              <a:t/>
            </a:r>
            <a:br>
              <a:rPr lang="it-IT" sz="1600">
                <a:latin typeface="Calibri"/>
                <a:ea typeface="Calibri"/>
                <a:cs typeface="Calibri"/>
                <a:sym typeface="Calibri"/>
              </a:rPr>
            </a:br>
            <a:r>
              <a:rPr lang="it-IT" sz="1600" i="1">
                <a:latin typeface="Calibri"/>
                <a:ea typeface="Calibri"/>
                <a:cs typeface="Calibri"/>
                <a:sym typeface="Calibri"/>
              </a:rPr>
              <a:t/>
            </a:r>
            <a:br>
              <a:rPr lang="it-IT" sz="1600" i="1">
                <a:latin typeface="Calibri"/>
                <a:ea typeface="Calibri"/>
                <a:cs typeface="Calibri"/>
                <a:sym typeface="Calibri"/>
              </a:rPr>
            </a:br>
            <a:endParaRPr sz="1600" i="1">
              <a:latin typeface="Calibri"/>
              <a:ea typeface="Calibri"/>
              <a:cs typeface="Calibri"/>
              <a:sym typeface="Calibri"/>
            </a:endParaRPr>
          </a:p>
        </p:txBody>
      </p:sp>
      <p:sp>
        <p:nvSpPr>
          <p:cNvPr id="250" name="Google Shape;25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16</a:t>
            </a:fld>
            <a:endParaRPr/>
          </a:p>
        </p:txBody>
      </p:sp>
      <p:pic>
        <p:nvPicPr>
          <p:cNvPr id="251" name="Google Shape;251;p13"/>
          <p:cNvPicPr preferRelativeResize="0"/>
          <p:nvPr/>
        </p:nvPicPr>
        <p:blipFill rotWithShape="1">
          <a:blip r:embed="rId3">
            <a:alphaModFix/>
          </a:blip>
          <a:srcRect/>
          <a:stretch/>
        </p:blipFill>
        <p:spPr>
          <a:xfrm>
            <a:off x="935288" y="1401958"/>
            <a:ext cx="10321423" cy="463336"/>
          </a:xfrm>
          <a:prstGeom prst="rect">
            <a:avLst/>
          </a:prstGeom>
          <a:noFill/>
          <a:ln>
            <a:noFill/>
          </a:ln>
        </p:spPr>
      </p:pic>
      <p:pic>
        <p:nvPicPr>
          <p:cNvPr id="252" name="Google Shape;252;p13"/>
          <p:cNvPicPr preferRelativeResize="0"/>
          <p:nvPr/>
        </p:nvPicPr>
        <p:blipFill rotWithShape="1">
          <a:blip r:embed="rId4">
            <a:alphaModFix/>
          </a:blip>
          <a:srcRect/>
          <a:stretch/>
        </p:blipFill>
        <p:spPr>
          <a:xfrm>
            <a:off x="5492442" y="1395551"/>
            <a:ext cx="1207113" cy="329213"/>
          </a:xfrm>
          <a:prstGeom prst="rect">
            <a:avLst/>
          </a:prstGeom>
          <a:noFill/>
          <a:ln>
            <a:noFill/>
          </a:ln>
        </p:spPr>
      </p:pic>
      <p:pic>
        <p:nvPicPr>
          <p:cNvPr id="253" name="Google Shape;253;p13"/>
          <p:cNvPicPr preferRelativeResize="0"/>
          <p:nvPr/>
        </p:nvPicPr>
        <p:blipFill rotWithShape="1">
          <a:blip r:embed="rId5">
            <a:alphaModFix/>
          </a:blip>
          <a:srcRect/>
          <a:stretch/>
        </p:blipFill>
        <p:spPr>
          <a:xfrm>
            <a:off x="2208511" y="2222832"/>
            <a:ext cx="1091641" cy="295923"/>
          </a:xfrm>
          <a:prstGeom prst="rect">
            <a:avLst/>
          </a:prstGeom>
          <a:noFill/>
          <a:ln>
            <a:noFill/>
          </a:ln>
        </p:spPr>
      </p:pic>
      <p:pic>
        <p:nvPicPr>
          <p:cNvPr id="254" name="Google Shape;254;p13"/>
          <p:cNvPicPr preferRelativeResize="0"/>
          <p:nvPr/>
        </p:nvPicPr>
        <p:blipFill rotWithShape="1">
          <a:blip r:embed="rId6">
            <a:alphaModFix/>
          </a:blip>
          <a:srcRect/>
          <a:stretch/>
        </p:blipFill>
        <p:spPr>
          <a:xfrm>
            <a:off x="5170840" y="4484241"/>
            <a:ext cx="1085182" cy="438950"/>
          </a:xfrm>
          <a:prstGeom prst="rect">
            <a:avLst/>
          </a:prstGeom>
          <a:noFill/>
          <a:ln>
            <a:noFill/>
          </a:ln>
        </p:spPr>
      </p:pic>
      <p:sp>
        <p:nvSpPr>
          <p:cNvPr id="255" name="Google Shape;255;p13"/>
          <p:cNvSpPr txBox="1"/>
          <p:nvPr/>
        </p:nvSpPr>
        <p:spPr>
          <a:xfrm>
            <a:off x="5360631" y="5956150"/>
            <a:ext cx="705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Calibri"/>
                <a:ea typeface="Calibri"/>
                <a:cs typeface="Calibri"/>
                <a:sym typeface="Calibri"/>
              </a:rPr>
              <a:t>Fig. 9</a:t>
            </a:r>
            <a:endParaRPr sz="1400" b="0" i="0" u="none" strike="noStrike" cap="none">
              <a:solidFill>
                <a:srgbClr val="000000"/>
              </a:solidFill>
              <a:latin typeface="Calibri"/>
              <a:ea typeface="Calibri"/>
              <a:cs typeface="Calibri"/>
              <a:sym typeface="Calibri"/>
            </a:endParaRPr>
          </a:p>
        </p:txBody>
      </p:sp>
      <p:pic>
        <p:nvPicPr>
          <p:cNvPr id="256" name="Google Shape;256;p13"/>
          <p:cNvPicPr preferRelativeResize="0"/>
          <p:nvPr/>
        </p:nvPicPr>
        <p:blipFill rotWithShape="1">
          <a:blip r:embed="rId7">
            <a:alphaModFix/>
          </a:blip>
          <a:srcRect/>
          <a:stretch/>
        </p:blipFill>
        <p:spPr>
          <a:xfrm>
            <a:off x="1121502" y="1997192"/>
            <a:ext cx="9948834" cy="3958958"/>
          </a:xfrm>
          <a:prstGeom prst="rect">
            <a:avLst/>
          </a:prstGeom>
          <a:noFill/>
          <a:ln>
            <a:noFill/>
          </a:ln>
        </p:spPr>
      </p:pic>
      <p:pic>
        <p:nvPicPr>
          <p:cNvPr id="257" name="Google Shape;257;p13"/>
          <p:cNvPicPr preferRelativeResize="0"/>
          <p:nvPr/>
        </p:nvPicPr>
        <p:blipFill rotWithShape="1">
          <a:blip r:embed="rId8">
            <a:alphaModFix/>
          </a:blip>
          <a:srcRect t="13540" b="-13540"/>
          <a:stretch/>
        </p:blipFill>
        <p:spPr>
          <a:xfrm>
            <a:off x="4075428" y="2026723"/>
            <a:ext cx="4772659" cy="453231"/>
          </a:xfrm>
          <a:prstGeom prst="rect">
            <a:avLst/>
          </a:prstGeom>
          <a:noFill/>
          <a:ln>
            <a:noFill/>
          </a:ln>
        </p:spPr>
      </p:pic>
      <p:pic>
        <p:nvPicPr>
          <p:cNvPr id="258" name="Google Shape;258;p13"/>
          <p:cNvPicPr preferRelativeResize="0"/>
          <p:nvPr/>
        </p:nvPicPr>
        <p:blipFill rotWithShape="1">
          <a:blip r:embed="rId9">
            <a:alphaModFix/>
          </a:blip>
          <a:srcRect/>
          <a:stretch/>
        </p:blipFill>
        <p:spPr>
          <a:xfrm>
            <a:off x="5711905" y="4945842"/>
            <a:ext cx="1088234" cy="493828"/>
          </a:xfrm>
          <a:prstGeom prst="rect">
            <a:avLst/>
          </a:prstGeom>
          <a:noFill/>
          <a:ln>
            <a:noFill/>
          </a:ln>
        </p:spPr>
      </p:pic>
      <p:pic>
        <p:nvPicPr>
          <p:cNvPr id="259" name="Google Shape;259;p13"/>
          <p:cNvPicPr preferRelativeResize="0"/>
          <p:nvPr/>
        </p:nvPicPr>
        <p:blipFill rotWithShape="1">
          <a:blip r:embed="rId10">
            <a:alphaModFix/>
          </a:blip>
          <a:srcRect/>
          <a:stretch/>
        </p:blipFill>
        <p:spPr>
          <a:xfrm>
            <a:off x="935288" y="1428169"/>
            <a:ext cx="10321423" cy="452798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4"/>
          <p:cNvSpPr txBox="1">
            <a:spLocks noGrp="1"/>
          </p:cNvSpPr>
          <p:nvPr>
            <p:ph type="title"/>
          </p:nvPr>
        </p:nvSpPr>
        <p:spPr>
          <a:xfrm>
            <a:off x="665710" y="138685"/>
            <a:ext cx="10860579" cy="106885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
            </a:r>
            <a:br>
              <a:rPr lang="it-IT" sz="1600">
                <a:latin typeface="Calibri"/>
                <a:ea typeface="Calibri"/>
                <a:cs typeface="Calibri"/>
                <a:sym typeface="Calibri"/>
              </a:rPr>
            </a:br>
            <a:r>
              <a:rPr lang="it-IT" sz="1600">
                <a:latin typeface="Calibri"/>
                <a:ea typeface="Calibri"/>
                <a:cs typeface="Calibri"/>
                <a:sym typeface="Calibri"/>
              </a:rPr>
              <a:t/>
            </a:r>
            <a:br>
              <a:rPr lang="it-IT" sz="1600">
                <a:latin typeface="Calibri"/>
                <a:ea typeface="Calibri"/>
                <a:cs typeface="Calibri"/>
                <a:sym typeface="Calibri"/>
              </a:rPr>
            </a:br>
            <a:r>
              <a:rPr lang="it-IT" sz="1600">
                <a:latin typeface="Calibri"/>
                <a:ea typeface="Calibri"/>
                <a:cs typeface="Calibri"/>
                <a:sym typeface="Calibri"/>
              </a:rPr>
              <a:t/>
            </a:r>
            <a:br>
              <a:rPr lang="it-IT" sz="1600">
                <a:latin typeface="Calibri"/>
                <a:ea typeface="Calibri"/>
                <a:cs typeface="Calibri"/>
                <a:sym typeface="Calibri"/>
              </a:rPr>
            </a:br>
            <a:r>
              <a:rPr lang="it-IT" sz="1600">
                <a:latin typeface="Calibri"/>
                <a:ea typeface="Calibri"/>
                <a:cs typeface="Calibri"/>
                <a:sym typeface="Calibri"/>
              </a:rPr>
              <a:t>Nella regola seguente (fig.</a:t>
            </a:r>
            <a:r>
              <a:rPr lang="it-IT" sz="1600"/>
              <a:t> 10</a:t>
            </a:r>
            <a:r>
              <a:rPr lang="it-IT" sz="1600">
                <a:latin typeface="Calibri"/>
                <a:ea typeface="Calibri"/>
                <a:cs typeface="Calibri"/>
                <a:sym typeface="Calibri"/>
              </a:rPr>
              <a:t>) trovi l’elenco di tutti gli insegnamenti opzionali, offerti dal Regolamento del tuo Corso, al primo anno, che puoi selezionare in questa regola per conseguire i crediti a scelta libera.</a:t>
            </a:r>
            <a:br>
              <a:rPr lang="it-IT" sz="1600">
                <a:latin typeface="Calibri"/>
                <a:ea typeface="Calibri"/>
                <a:cs typeface="Calibri"/>
                <a:sym typeface="Calibri"/>
              </a:rPr>
            </a:br>
            <a:r>
              <a:rPr lang="it-IT" sz="1600" i="1">
                <a:latin typeface="Calibri"/>
                <a:ea typeface="Calibri"/>
                <a:cs typeface="Calibri"/>
                <a:sym typeface="Calibri"/>
              </a:rPr>
              <a:t>Se utilizzi questa regola, clicca ''Regola succ.'' per proseguire nella compilazione. </a:t>
            </a:r>
            <a:r>
              <a:rPr lang="it-IT" sz="1600">
                <a:latin typeface="Calibri"/>
                <a:ea typeface="Calibri"/>
                <a:cs typeface="Calibri"/>
                <a:sym typeface="Calibri"/>
              </a:rPr>
              <a:t/>
            </a:r>
            <a:br>
              <a:rPr lang="it-IT" sz="1600">
                <a:latin typeface="Calibri"/>
                <a:ea typeface="Calibri"/>
                <a:cs typeface="Calibri"/>
                <a:sym typeface="Calibri"/>
              </a:rPr>
            </a:br>
            <a:r>
              <a:rPr lang="it-IT" sz="1600" i="1">
                <a:latin typeface="Calibri"/>
                <a:ea typeface="Calibri"/>
                <a:cs typeface="Calibri"/>
                <a:sym typeface="Calibri"/>
              </a:rPr>
              <a:t>Se non intendi selezionare l’attività, clicca '</a:t>
            </a:r>
            <a:r>
              <a:rPr lang="it-IT" sz="1600" b="1" i="1">
                <a:latin typeface="Calibri"/>
                <a:ea typeface="Calibri"/>
                <a:cs typeface="Calibri"/>
                <a:sym typeface="Calibri"/>
              </a:rPr>
              <a:t>'Salta la scelta'‘ </a:t>
            </a:r>
            <a:r>
              <a:rPr lang="it-IT" sz="1600" i="1">
                <a:latin typeface="Calibri"/>
                <a:ea typeface="Calibri"/>
                <a:cs typeface="Calibri"/>
                <a:sym typeface="Calibri"/>
              </a:rPr>
              <a:t>per passare alla regola successiva.</a:t>
            </a:r>
            <a:r>
              <a:rPr lang="it-IT" sz="1600">
                <a:latin typeface="Calibri"/>
                <a:ea typeface="Calibri"/>
                <a:cs typeface="Calibri"/>
                <a:sym typeface="Calibri"/>
              </a:rPr>
              <a:t/>
            </a:r>
            <a:br>
              <a:rPr lang="it-IT" sz="1600">
                <a:latin typeface="Calibri"/>
                <a:ea typeface="Calibri"/>
                <a:cs typeface="Calibri"/>
                <a:sym typeface="Calibri"/>
              </a:rPr>
            </a:br>
            <a:r>
              <a:rPr lang="it-IT" sz="1600">
                <a:latin typeface="Calibri"/>
                <a:ea typeface="Calibri"/>
                <a:cs typeface="Calibri"/>
                <a:sym typeface="Calibri"/>
              </a:rPr>
              <a:t/>
            </a:r>
            <a:br>
              <a:rPr lang="it-IT" sz="1600">
                <a:latin typeface="Calibri"/>
                <a:ea typeface="Calibri"/>
                <a:cs typeface="Calibri"/>
                <a:sym typeface="Calibri"/>
              </a:rPr>
            </a:br>
            <a:endParaRPr sz="1600">
              <a:latin typeface="Calibri"/>
              <a:ea typeface="Calibri"/>
              <a:cs typeface="Calibri"/>
              <a:sym typeface="Calibri"/>
            </a:endParaRPr>
          </a:p>
        </p:txBody>
      </p:sp>
      <p:sp>
        <p:nvSpPr>
          <p:cNvPr id="265" name="Google Shape;265;p14"/>
          <p:cNvSpPr txBox="1">
            <a:spLocks noGrp="1"/>
          </p:cNvSpPr>
          <p:nvPr>
            <p:ph type="body" idx="1"/>
          </p:nvPr>
        </p:nvSpPr>
        <p:spPr>
          <a:xfrm>
            <a:off x="838200" y="1901138"/>
            <a:ext cx="10515600" cy="4283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228600" lvl="0" indent="-50800" algn="l" rtl="0">
              <a:lnSpc>
                <a:spcPct val="90000"/>
              </a:lnSpc>
              <a:spcBef>
                <a:spcPts val="1000"/>
              </a:spcBef>
              <a:spcAft>
                <a:spcPts val="0"/>
              </a:spcAft>
              <a:buClr>
                <a:schemeClr val="dk1"/>
              </a:buClr>
              <a:buSzPts val="2800"/>
              <a:buNone/>
            </a:pPr>
            <a:endParaRPr/>
          </a:p>
        </p:txBody>
      </p:sp>
      <p:sp>
        <p:nvSpPr>
          <p:cNvPr id="266" name="Google Shape;26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17</a:t>
            </a:fld>
            <a:endParaRPr/>
          </a:p>
        </p:txBody>
      </p:sp>
      <p:pic>
        <p:nvPicPr>
          <p:cNvPr id="267" name="Google Shape;267;p14"/>
          <p:cNvPicPr preferRelativeResize="0"/>
          <p:nvPr/>
        </p:nvPicPr>
        <p:blipFill rotWithShape="1">
          <a:blip r:embed="rId3">
            <a:alphaModFix/>
          </a:blip>
          <a:srcRect/>
          <a:stretch/>
        </p:blipFill>
        <p:spPr>
          <a:xfrm>
            <a:off x="762798" y="1265998"/>
            <a:ext cx="10321423" cy="463336"/>
          </a:xfrm>
          <a:prstGeom prst="rect">
            <a:avLst/>
          </a:prstGeom>
          <a:noFill/>
          <a:ln>
            <a:noFill/>
          </a:ln>
        </p:spPr>
      </p:pic>
      <p:pic>
        <p:nvPicPr>
          <p:cNvPr id="268" name="Google Shape;268;p14"/>
          <p:cNvPicPr preferRelativeResize="0"/>
          <p:nvPr/>
        </p:nvPicPr>
        <p:blipFill rotWithShape="1">
          <a:blip r:embed="rId4">
            <a:alphaModFix/>
          </a:blip>
          <a:srcRect/>
          <a:stretch/>
        </p:blipFill>
        <p:spPr>
          <a:xfrm>
            <a:off x="5319952" y="1245508"/>
            <a:ext cx="1207113" cy="329214"/>
          </a:xfrm>
          <a:prstGeom prst="rect">
            <a:avLst/>
          </a:prstGeom>
          <a:noFill/>
          <a:ln>
            <a:noFill/>
          </a:ln>
        </p:spPr>
      </p:pic>
      <p:pic>
        <p:nvPicPr>
          <p:cNvPr id="269" name="Google Shape;269;p14"/>
          <p:cNvPicPr preferRelativeResize="0"/>
          <p:nvPr/>
        </p:nvPicPr>
        <p:blipFill rotWithShape="1">
          <a:blip r:embed="rId5">
            <a:alphaModFix/>
          </a:blip>
          <a:srcRect/>
          <a:stretch/>
        </p:blipFill>
        <p:spPr>
          <a:xfrm>
            <a:off x="762800" y="1729325"/>
            <a:ext cx="10385724" cy="3817975"/>
          </a:xfrm>
          <a:prstGeom prst="rect">
            <a:avLst/>
          </a:prstGeom>
          <a:noFill/>
          <a:ln>
            <a:noFill/>
          </a:ln>
        </p:spPr>
      </p:pic>
      <p:pic>
        <p:nvPicPr>
          <p:cNvPr id="270" name="Google Shape;270;p14"/>
          <p:cNvPicPr preferRelativeResize="0"/>
          <p:nvPr/>
        </p:nvPicPr>
        <p:blipFill rotWithShape="1">
          <a:blip r:embed="rId6">
            <a:alphaModFix/>
          </a:blip>
          <a:srcRect t="13540" b="-13540"/>
          <a:stretch/>
        </p:blipFill>
        <p:spPr>
          <a:xfrm>
            <a:off x="3837943" y="1729330"/>
            <a:ext cx="4772659" cy="453231"/>
          </a:xfrm>
          <a:prstGeom prst="rect">
            <a:avLst/>
          </a:prstGeom>
          <a:noFill/>
          <a:ln>
            <a:noFill/>
          </a:ln>
        </p:spPr>
      </p:pic>
      <p:sp>
        <p:nvSpPr>
          <p:cNvPr id="271" name="Google Shape;271;p14"/>
          <p:cNvSpPr txBox="1"/>
          <p:nvPr/>
        </p:nvSpPr>
        <p:spPr>
          <a:xfrm>
            <a:off x="5319952" y="5913842"/>
            <a:ext cx="85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Calibri"/>
                <a:ea typeface="Calibri"/>
                <a:cs typeface="Calibri"/>
                <a:sym typeface="Calibri"/>
              </a:rPr>
              <a:t>Fig. 10</a:t>
            </a:r>
            <a:endParaRPr sz="1400" b="0" i="0" u="none" strike="noStrike" cap="none">
              <a:solidFill>
                <a:srgbClr val="000000"/>
              </a:solidFill>
              <a:latin typeface="Calibri"/>
              <a:ea typeface="Calibri"/>
              <a:cs typeface="Calibri"/>
              <a:sym typeface="Calibri"/>
            </a:endParaRPr>
          </a:p>
        </p:txBody>
      </p:sp>
      <p:pic>
        <p:nvPicPr>
          <p:cNvPr id="272" name="Google Shape;272;p14"/>
          <p:cNvPicPr preferRelativeResize="0"/>
          <p:nvPr/>
        </p:nvPicPr>
        <p:blipFill rotWithShape="1">
          <a:blip r:embed="rId7">
            <a:alphaModFix/>
          </a:blip>
          <a:srcRect/>
          <a:stretch/>
        </p:blipFill>
        <p:spPr>
          <a:xfrm>
            <a:off x="5257225" y="4549225"/>
            <a:ext cx="1091300" cy="493828"/>
          </a:xfrm>
          <a:prstGeom prst="rect">
            <a:avLst/>
          </a:prstGeom>
          <a:noFill/>
          <a:ln>
            <a:noFill/>
          </a:ln>
        </p:spPr>
      </p:pic>
      <p:pic>
        <p:nvPicPr>
          <p:cNvPr id="273" name="Google Shape;273;p14"/>
          <p:cNvPicPr preferRelativeResize="0"/>
          <p:nvPr/>
        </p:nvPicPr>
        <p:blipFill rotWithShape="1">
          <a:blip r:embed="rId8">
            <a:alphaModFix/>
          </a:blip>
          <a:srcRect/>
          <a:stretch/>
        </p:blipFill>
        <p:spPr>
          <a:xfrm>
            <a:off x="698495" y="1265998"/>
            <a:ext cx="10412583" cy="44389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5"/>
          <p:cNvSpPr txBox="1">
            <a:spLocks noGrp="1"/>
          </p:cNvSpPr>
          <p:nvPr>
            <p:ph type="title"/>
          </p:nvPr>
        </p:nvSpPr>
        <p:spPr>
          <a:xfrm>
            <a:off x="678000" y="472219"/>
            <a:ext cx="10954872" cy="105571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Font typeface="Calibri"/>
              <a:buNone/>
            </a:pPr>
            <a:r>
              <a:rPr lang="it-IT" sz="1600"/>
              <a:t/>
            </a:r>
            <a:br>
              <a:rPr lang="it-IT" sz="1600"/>
            </a:br>
            <a:r>
              <a:rPr lang="it-IT" sz="1600"/>
              <a:t/>
            </a:r>
            <a:br>
              <a:rPr lang="it-IT" sz="1600"/>
            </a:br>
            <a:r>
              <a:rPr lang="it-IT" sz="1600"/>
              <a:t>Con questa regola e la seguente puoi conseguire i crediti a scelta libera scegliendo tra gli insegnamenti offerti da altri Corsi di laurea magistrale dell’Ateneo, al primo e/o al secondo anno. </a:t>
            </a:r>
            <a:br>
              <a:rPr lang="it-IT" sz="1600"/>
            </a:br>
            <a:r>
              <a:rPr lang="it-IT" sz="1600"/>
              <a:t>Clicca “Aggiungi attività” (fig. 11) per accedere all’elenco dei Corsi di laurea magistrale dell’Ateneo (fig.12), e quindi aggiungere gli insegnamenti al tuo </a:t>
            </a:r>
            <a:r>
              <a:rPr lang="it-IT" sz="1600" b="1"/>
              <a:t>primo anno</a:t>
            </a:r>
            <a:r>
              <a:rPr lang="it-IT" sz="1600"/>
              <a:t>  di corso.</a:t>
            </a:r>
            <a:br>
              <a:rPr lang="it-IT" sz="1600"/>
            </a:br>
            <a:r>
              <a:rPr lang="it-IT" sz="1600"/>
              <a:t>Clicca «Salta regola» se preferisci scegliere tra gli insegnamenti offerti al tuo secondo anno.</a:t>
            </a:r>
            <a:br>
              <a:rPr lang="it-IT" sz="1600"/>
            </a:br>
            <a:r>
              <a:rPr lang="it-IT" sz="1600"/>
              <a:t/>
            </a:r>
            <a:br>
              <a:rPr lang="it-IT" sz="1600"/>
            </a:br>
            <a:endParaRPr sz="1600"/>
          </a:p>
        </p:txBody>
      </p:sp>
      <p:sp>
        <p:nvSpPr>
          <p:cNvPr id="279" name="Google Shape;27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18</a:t>
            </a:fld>
            <a:endParaRPr/>
          </a:p>
        </p:txBody>
      </p:sp>
      <p:pic>
        <p:nvPicPr>
          <p:cNvPr id="280" name="Google Shape;280;p15"/>
          <p:cNvPicPr preferRelativeResize="0"/>
          <p:nvPr/>
        </p:nvPicPr>
        <p:blipFill rotWithShape="1">
          <a:blip r:embed="rId3">
            <a:alphaModFix/>
          </a:blip>
          <a:srcRect/>
          <a:stretch/>
        </p:blipFill>
        <p:spPr>
          <a:xfrm>
            <a:off x="826008" y="1853184"/>
            <a:ext cx="10658856" cy="3852671"/>
          </a:xfrm>
          <a:prstGeom prst="rect">
            <a:avLst/>
          </a:prstGeom>
          <a:noFill/>
          <a:ln>
            <a:noFill/>
          </a:ln>
        </p:spPr>
      </p:pic>
      <p:sp>
        <p:nvSpPr>
          <p:cNvPr id="281" name="Google Shape;281;p15"/>
          <p:cNvSpPr txBox="1"/>
          <p:nvPr/>
        </p:nvSpPr>
        <p:spPr>
          <a:xfrm>
            <a:off x="9086452" y="4733974"/>
            <a:ext cx="1045100" cy="435433"/>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2" name="Google Shape;282;p15"/>
          <p:cNvSpPr txBox="1"/>
          <p:nvPr/>
        </p:nvSpPr>
        <p:spPr>
          <a:xfrm>
            <a:off x="2137492" y="3159218"/>
            <a:ext cx="1035300" cy="2148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normAutofit fontScale="55000" lnSpcReduction="20000"/>
          </a:bodyPr>
          <a:lstStyle/>
          <a:p>
            <a:pPr marL="0" marR="0" lvl="0" indent="0" algn="l" rtl="0">
              <a:lnSpc>
                <a:spcPct val="100000"/>
              </a:lnSpc>
              <a:spcBef>
                <a:spcPts val="0"/>
              </a:spcBef>
              <a:spcAft>
                <a:spcPts val="0"/>
              </a:spcAft>
              <a:buClr>
                <a:srgbClr val="000000"/>
              </a:buClr>
              <a:buSzPct val="100000"/>
              <a:buFont typeface="Arial"/>
              <a:buNone/>
            </a:pPr>
            <a:endParaRPr sz="1800" b="0" i="0" u="none" strike="noStrike" cap="none">
              <a:solidFill>
                <a:schemeClr val="dk1"/>
              </a:solidFill>
              <a:latin typeface="Calibri"/>
              <a:ea typeface="Calibri"/>
              <a:cs typeface="Calibri"/>
              <a:sym typeface="Calibri"/>
            </a:endParaRPr>
          </a:p>
        </p:txBody>
      </p:sp>
      <p:pic>
        <p:nvPicPr>
          <p:cNvPr id="283" name="Google Shape;283;p15"/>
          <p:cNvPicPr preferRelativeResize="0"/>
          <p:nvPr/>
        </p:nvPicPr>
        <p:blipFill rotWithShape="1">
          <a:blip r:embed="rId4">
            <a:alphaModFix/>
          </a:blip>
          <a:srcRect t="13540" b="-13540"/>
          <a:stretch/>
        </p:blipFill>
        <p:spPr>
          <a:xfrm>
            <a:off x="3972417" y="1853184"/>
            <a:ext cx="4772659" cy="453231"/>
          </a:xfrm>
          <a:prstGeom prst="rect">
            <a:avLst/>
          </a:prstGeom>
          <a:noFill/>
          <a:ln>
            <a:noFill/>
          </a:ln>
        </p:spPr>
      </p:pic>
      <p:sp>
        <p:nvSpPr>
          <p:cNvPr id="284" name="Google Shape;284;p15"/>
          <p:cNvSpPr txBox="1"/>
          <p:nvPr/>
        </p:nvSpPr>
        <p:spPr>
          <a:xfrm>
            <a:off x="5425959" y="6181347"/>
            <a:ext cx="705900" cy="400200"/>
          </a:xfrm>
          <a:prstGeom prst="rect">
            <a:avLst/>
          </a:prstGeom>
          <a:noFill/>
          <a:ln>
            <a:noFill/>
          </a:ln>
        </p:spPr>
        <p:txBody>
          <a:bodyPr spcFirstLastPara="1" wrap="square" lIns="91425" tIns="91425" rIns="91425" bIns="91425"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Calibri"/>
                <a:ea typeface="Calibri"/>
                <a:cs typeface="Calibri"/>
                <a:sym typeface="Calibri"/>
              </a:rPr>
              <a:t>Fig. 11</a:t>
            </a:r>
            <a:endParaRPr sz="1400" b="0" i="0" u="none" strike="noStrike" cap="none">
              <a:solidFill>
                <a:srgbClr val="000000"/>
              </a:solidFill>
              <a:latin typeface="Calibri"/>
              <a:ea typeface="Calibri"/>
              <a:cs typeface="Calibri"/>
              <a:sym typeface="Calibri"/>
            </a:endParaRPr>
          </a:p>
        </p:txBody>
      </p:sp>
      <p:pic>
        <p:nvPicPr>
          <p:cNvPr id="285" name="Google Shape;285;p15"/>
          <p:cNvPicPr preferRelativeResize="0"/>
          <p:nvPr/>
        </p:nvPicPr>
        <p:blipFill rotWithShape="1">
          <a:blip r:embed="rId5">
            <a:alphaModFix/>
          </a:blip>
          <a:srcRect/>
          <a:stretch/>
        </p:blipFill>
        <p:spPr>
          <a:xfrm>
            <a:off x="728427" y="1717977"/>
            <a:ext cx="10806864" cy="44382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
            </a:r>
            <a:br>
              <a:rPr lang="it-IT" sz="1600">
                <a:latin typeface="Calibri"/>
                <a:ea typeface="Calibri"/>
                <a:cs typeface="Calibri"/>
                <a:sym typeface="Calibri"/>
              </a:rPr>
            </a:br>
            <a:r>
              <a:rPr lang="it-IT" sz="1600"/>
              <a:t/>
            </a:r>
            <a:br>
              <a:rPr lang="it-IT" sz="1600"/>
            </a:br>
            <a:endParaRPr sz="1600">
              <a:latin typeface="Calibri"/>
              <a:ea typeface="Calibri"/>
              <a:cs typeface="Calibri"/>
              <a:sym typeface="Calibri"/>
            </a:endParaRPr>
          </a:p>
        </p:txBody>
      </p:sp>
      <p:sp>
        <p:nvSpPr>
          <p:cNvPr id="291" name="Google Shape;291;p16"/>
          <p:cNvSpPr txBox="1">
            <a:spLocks noGrp="1"/>
          </p:cNvSpPr>
          <p:nvPr>
            <p:ph type="body" idx="1"/>
          </p:nvPr>
        </p:nvSpPr>
        <p:spPr>
          <a:xfrm>
            <a:off x="838200" y="1825625"/>
            <a:ext cx="10515600" cy="485122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12</a:t>
            </a:r>
            <a:endParaRPr sz="1400"/>
          </a:p>
        </p:txBody>
      </p:sp>
      <p:sp>
        <p:nvSpPr>
          <p:cNvPr id="292" name="Google Shape;29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19</a:t>
            </a:fld>
            <a:endParaRPr/>
          </a:p>
        </p:txBody>
      </p:sp>
      <p:pic>
        <p:nvPicPr>
          <p:cNvPr id="293" name="Google Shape;293;p16"/>
          <p:cNvPicPr preferRelativeResize="0"/>
          <p:nvPr/>
        </p:nvPicPr>
        <p:blipFill rotWithShape="1">
          <a:blip r:embed="rId3">
            <a:alphaModFix/>
          </a:blip>
          <a:srcRect l="-1537" t="15595" r="-2073"/>
          <a:stretch/>
        </p:blipFill>
        <p:spPr>
          <a:xfrm>
            <a:off x="238125" y="788894"/>
            <a:ext cx="11371169" cy="5181974"/>
          </a:xfrm>
          <a:prstGeom prst="rect">
            <a:avLst/>
          </a:prstGeom>
          <a:noFill/>
          <a:ln w="12700" cap="flat" cmpd="sng">
            <a:solidFill>
              <a:schemeClr val="dk1"/>
            </a:solidFill>
            <a:prstDash val="solid"/>
            <a:round/>
            <a:headEnd type="none" w="sm" len="sm"/>
            <a:tailEnd type="none" w="sm" len="sm"/>
          </a:ln>
        </p:spPr>
      </p:pic>
      <p:sp>
        <p:nvSpPr>
          <p:cNvPr id="294" name="Google Shape;294;p16"/>
          <p:cNvSpPr txBox="1"/>
          <p:nvPr/>
        </p:nvSpPr>
        <p:spPr>
          <a:xfrm>
            <a:off x="3496085" y="788894"/>
            <a:ext cx="4276636" cy="416762"/>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it-IT" sz="1400" b="1" i="0" u="none" strike="noStrike" cap="none">
                <a:solidFill>
                  <a:schemeClr val="dk1"/>
                </a:solidFill>
                <a:latin typeface="Arial Narrow"/>
                <a:ea typeface="Arial Narrow"/>
                <a:cs typeface="Arial Narrow"/>
                <a:sym typeface="Arial Narrow"/>
              </a:rPr>
              <a:t>MARIO ROSSI</a:t>
            </a:r>
            <a:endParaRPr sz="11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400"/>
              <a:buFont typeface="Arial"/>
              <a:buNone/>
            </a:pPr>
            <a:endParaRPr sz="1400" b="1" i="0" u="none" strike="noStrike" cap="none">
              <a:solidFill>
                <a:schemeClr val="dk1"/>
              </a:solidFill>
              <a:latin typeface="Arial Narrow"/>
              <a:ea typeface="Arial Narrow"/>
              <a:cs typeface="Arial Narrow"/>
              <a:sym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200" y="365125"/>
            <a:ext cx="10515600" cy="12811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2400"/>
              <a:buFont typeface="Calibri"/>
              <a:buNone/>
            </a:pPr>
            <a:r>
              <a:rPr lang="it-IT" sz="2400" b="1">
                <a:solidFill>
                  <a:srgbClr val="000000"/>
                </a:solidFill>
              </a:rPr>
              <a:t>Che cos’è il piano di studio?</a:t>
            </a:r>
            <a:br>
              <a:rPr lang="it-IT" sz="2400" b="1">
                <a:solidFill>
                  <a:srgbClr val="000000"/>
                </a:solidFill>
              </a:rPr>
            </a:br>
            <a:r>
              <a:rPr lang="it-IT" sz="2400" b="1">
                <a:solidFill>
                  <a:srgbClr val="000000"/>
                </a:solidFill>
              </a:rPr>
              <a:t> </a:t>
            </a:r>
            <a:endParaRPr sz="2400"/>
          </a:p>
        </p:txBody>
      </p:sp>
      <p:sp>
        <p:nvSpPr>
          <p:cNvPr id="98" name="Google Shape;98;p2"/>
          <p:cNvSpPr txBox="1">
            <a:spLocks noGrp="1"/>
          </p:cNvSpPr>
          <p:nvPr>
            <p:ph type="body" idx="1"/>
          </p:nvPr>
        </p:nvSpPr>
        <p:spPr>
          <a:xfrm>
            <a:off x="838200" y="1825624"/>
            <a:ext cx="10515600" cy="426166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600"/>
              <a:buNone/>
            </a:pPr>
            <a:r>
              <a:rPr lang="it-IT" sz="1600">
                <a:solidFill>
                  <a:srgbClr val="000000"/>
                </a:solidFill>
                <a:latin typeface="Calibri"/>
                <a:ea typeface="Calibri"/>
                <a:cs typeface="Calibri"/>
                <a:sym typeface="Calibri"/>
              </a:rPr>
              <a:t>Il piano di studio è l’insieme delle attività formative obbligatorie, delle attività previste come opzionali e delle attività formative scelte autonomamente dallo studente, in coerenza con il Regolamento Didattico del Corso di Studio.</a:t>
            </a:r>
            <a:endParaRPr/>
          </a:p>
          <a:p>
            <a:pPr marL="0" lvl="0" indent="0" algn="just" rtl="0">
              <a:lnSpc>
                <a:spcPct val="100000"/>
              </a:lnSpc>
              <a:spcBef>
                <a:spcPts val="0"/>
              </a:spcBef>
              <a:spcAft>
                <a:spcPts val="0"/>
              </a:spcAft>
              <a:buClr>
                <a:schemeClr val="dk1"/>
              </a:buClr>
              <a:buSzPts val="1600"/>
              <a:buNone/>
            </a:pPr>
            <a:endParaRPr sz="1600">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r>
              <a:rPr lang="it-IT" sz="1600">
                <a:latin typeface="Calibri"/>
                <a:ea typeface="Calibri"/>
                <a:cs typeface="Calibri"/>
                <a:sym typeface="Calibri"/>
              </a:rPr>
              <a:t> </a:t>
            </a:r>
            <a:endParaRPr sz="1600">
              <a:latin typeface="Calibri"/>
              <a:ea typeface="Calibri"/>
              <a:cs typeface="Calibri"/>
              <a:sym typeface="Calibri"/>
            </a:endParaRPr>
          </a:p>
          <a:p>
            <a:pPr marL="0" lvl="0" indent="0" algn="l" rtl="0">
              <a:lnSpc>
                <a:spcPct val="90000"/>
              </a:lnSpc>
              <a:spcBef>
                <a:spcPts val="1000"/>
              </a:spcBef>
              <a:spcAft>
                <a:spcPts val="0"/>
              </a:spcAft>
              <a:buClr>
                <a:srgbClr val="000000"/>
              </a:buClr>
              <a:buSzPts val="2400"/>
              <a:buNone/>
            </a:pPr>
            <a:r>
              <a:rPr lang="it-IT" sz="2400" b="1">
                <a:solidFill>
                  <a:srgbClr val="000000"/>
                </a:solidFill>
                <a:latin typeface="Calibri"/>
                <a:ea typeface="Calibri"/>
                <a:cs typeface="Calibri"/>
                <a:sym typeface="Calibri"/>
              </a:rPr>
              <a:t>					Quando si compila?</a:t>
            </a:r>
            <a:endParaRPr/>
          </a:p>
          <a:p>
            <a:pPr marL="0" lvl="0" indent="0" algn="l" rtl="0">
              <a:lnSpc>
                <a:spcPct val="90000"/>
              </a:lnSpc>
              <a:spcBef>
                <a:spcPts val="1000"/>
              </a:spcBef>
              <a:spcAft>
                <a:spcPts val="0"/>
              </a:spcAft>
              <a:buClr>
                <a:schemeClr val="dk1"/>
              </a:buClr>
              <a:buSzPts val="1600"/>
              <a:buNone/>
            </a:pPr>
            <a:endParaRPr sz="1600">
              <a:solidFill>
                <a:srgbClr val="000000"/>
              </a:solidFill>
              <a:latin typeface="Calibri"/>
              <a:ea typeface="Calibri"/>
              <a:cs typeface="Calibri"/>
              <a:sym typeface="Calibri"/>
            </a:endParaRPr>
          </a:p>
          <a:p>
            <a:pPr marL="0" lvl="0" indent="0" algn="l" rtl="0">
              <a:lnSpc>
                <a:spcPct val="90000"/>
              </a:lnSpc>
              <a:spcBef>
                <a:spcPts val="1000"/>
              </a:spcBef>
              <a:spcAft>
                <a:spcPts val="0"/>
              </a:spcAft>
              <a:buClr>
                <a:srgbClr val="000000"/>
              </a:buClr>
              <a:buSzPts val="1600"/>
              <a:buNone/>
            </a:pPr>
            <a:r>
              <a:rPr lang="it-IT" sz="1600">
                <a:solidFill>
                  <a:srgbClr val="000000"/>
                </a:solidFill>
                <a:latin typeface="Calibri"/>
                <a:ea typeface="Calibri"/>
                <a:cs typeface="Calibri"/>
                <a:sym typeface="Calibri"/>
              </a:rPr>
              <a:t>All’atto dell’immatricolazione ti viene attribuito automaticamente un piano di studio denominato </a:t>
            </a:r>
            <a:r>
              <a:rPr lang="it-IT" sz="1600" b="1">
                <a:solidFill>
                  <a:srgbClr val="000000"/>
                </a:solidFill>
                <a:latin typeface="Calibri"/>
                <a:ea typeface="Calibri"/>
                <a:cs typeface="Calibri"/>
                <a:sym typeface="Calibri"/>
              </a:rPr>
              <a:t>statutario</a:t>
            </a:r>
            <a:r>
              <a:rPr lang="it-IT" sz="1600">
                <a:solidFill>
                  <a:srgbClr val="000000"/>
                </a:solidFill>
                <a:latin typeface="Calibri"/>
                <a:ea typeface="Calibri"/>
                <a:cs typeface="Calibri"/>
                <a:sym typeface="Calibri"/>
              </a:rPr>
              <a:t> che comprende tutte le attività formative obbligatorie. </a:t>
            </a:r>
            <a:endParaRPr/>
          </a:p>
          <a:p>
            <a:pPr marL="0" lvl="0" indent="0" algn="l" rtl="0">
              <a:lnSpc>
                <a:spcPct val="90000"/>
              </a:lnSpc>
              <a:spcBef>
                <a:spcPts val="1000"/>
              </a:spcBef>
              <a:spcAft>
                <a:spcPts val="0"/>
              </a:spcAft>
              <a:buClr>
                <a:srgbClr val="000000"/>
              </a:buClr>
              <a:buSzPts val="1600"/>
              <a:buNone/>
            </a:pPr>
            <a:r>
              <a:rPr lang="it-IT" sz="1600">
                <a:solidFill>
                  <a:srgbClr val="000000"/>
                </a:solidFill>
                <a:latin typeface="Calibri"/>
                <a:ea typeface="Calibri"/>
                <a:cs typeface="Calibri"/>
                <a:sym typeface="Calibri"/>
              </a:rPr>
              <a:t>Successivamente, nei periodi stabiliti dall’Ateneo, in genere nei mesi di </a:t>
            </a:r>
            <a:r>
              <a:rPr lang="it-IT" sz="1600" b="1">
                <a:solidFill>
                  <a:srgbClr val="000000"/>
                </a:solidFill>
                <a:latin typeface="Calibri"/>
                <a:ea typeface="Calibri"/>
                <a:cs typeface="Calibri"/>
                <a:sym typeface="Calibri"/>
              </a:rPr>
              <a:t>novembre </a:t>
            </a:r>
            <a:r>
              <a:rPr lang="it-IT" sz="1600">
                <a:solidFill>
                  <a:srgbClr val="000000"/>
                </a:solidFill>
                <a:latin typeface="Calibri"/>
                <a:ea typeface="Calibri"/>
                <a:cs typeface="Calibri"/>
                <a:sym typeface="Calibri"/>
              </a:rPr>
              <a:t>e</a:t>
            </a:r>
            <a:r>
              <a:rPr lang="it-IT" sz="1600" b="1">
                <a:solidFill>
                  <a:srgbClr val="000000"/>
                </a:solidFill>
                <a:latin typeface="Calibri"/>
                <a:ea typeface="Calibri"/>
                <a:cs typeface="Calibri"/>
                <a:sym typeface="Calibri"/>
              </a:rPr>
              <a:t> marzo</a:t>
            </a:r>
            <a:r>
              <a:rPr lang="it-IT" sz="1600">
                <a:solidFill>
                  <a:srgbClr val="000000"/>
                </a:solidFill>
                <a:latin typeface="Calibri"/>
                <a:ea typeface="Calibri"/>
                <a:cs typeface="Calibri"/>
                <a:sym typeface="Calibri"/>
              </a:rPr>
              <a:t>, sarai tenuto a presentare un piano di studio con l’indicazione delle attività opzionali e di quelle a scelta libera, nel rispetto del numero di crediti da acquisire, i vincoli e le eventuali regole di propedeuticità secondo il Regolamento Didattico del tuo Corso.</a:t>
            </a:r>
            <a:br>
              <a:rPr lang="it-IT" sz="1600">
                <a:solidFill>
                  <a:srgbClr val="000000"/>
                </a:solidFill>
                <a:latin typeface="Calibri"/>
                <a:ea typeface="Calibri"/>
                <a:cs typeface="Calibri"/>
                <a:sym typeface="Calibri"/>
              </a:rPr>
            </a:br>
            <a:r>
              <a:rPr lang="it-IT" sz="1600">
                <a:solidFill>
                  <a:srgbClr val="000000"/>
                </a:solidFill>
                <a:latin typeface="Calibri"/>
                <a:ea typeface="Calibri"/>
                <a:cs typeface="Calibri"/>
                <a:sym typeface="Calibri"/>
              </a:rPr>
              <a:t/>
            </a:r>
            <a:br>
              <a:rPr lang="it-IT" sz="1600">
                <a:solidFill>
                  <a:srgbClr val="000000"/>
                </a:solidFill>
                <a:latin typeface="Calibri"/>
                <a:ea typeface="Calibri"/>
                <a:cs typeface="Calibri"/>
                <a:sym typeface="Calibri"/>
              </a:rPr>
            </a:br>
            <a:r>
              <a:rPr lang="it-IT" sz="1600">
                <a:solidFill>
                  <a:srgbClr val="000000"/>
                </a:solidFill>
                <a:latin typeface="Calibri"/>
                <a:ea typeface="Calibri"/>
                <a:cs typeface="Calibri"/>
                <a:sym typeface="Calibri"/>
              </a:rPr>
              <a:t>Il calendario dettagliato, aggiornato annualmente, è disponibile nella pagina web </a:t>
            </a:r>
            <a:r>
              <a:rPr lang="it-IT" sz="1600" u="sng">
                <a:solidFill>
                  <a:srgbClr val="0000FF"/>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https://www.unimib.it/servizi/segreterie-studenti/piani-degli-studi/area-scienze</a:t>
            </a:r>
            <a:r>
              <a:rPr lang="it-IT" sz="1600">
                <a:solidFill>
                  <a:srgbClr val="000000"/>
                </a:solidFill>
                <a:latin typeface="Calibri"/>
                <a:ea typeface="Calibri"/>
                <a:cs typeface="Calibri"/>
                <a:sym typeface="Calibri"/>
              </a:rPr>
              <a:t>, nel documento «AVVISO PRESENTAZIONE PIANI DI STUDIO».</a:t>
            </a:r>
            <a:endParaRPr/>
          </a:p>
          <a:p>
            <a:pPr marL="0" lvl="0" indent="0" algn="l" rtl="0">
              <a:lnSpc>
                <a:spcPct val="90000"/>
              </a:lnSpc>
              <a:spcBef>
                <a:spcPts val="1000"/>
              </a:spcBef>
              <a:spcAft>
                <a:spcPts val="0"/>
              </a:spcAft>
              <a:buClr>
                <a:srgbClr val="000000"/>
              </a:buClr>
              <a:buSzPts val="1200"/>
              <a:buNone/>
            </a:pPr>
            <a:r>
              <a:rPr lang="it-IT" sz="1200" b="1">
                <a:solidFill>
                  <a:srgbClr val="000000"/>
                </a:solidFill>
              </a:rPr>
              <a:t>				</a:t>
            </a:r>
            <a:endParaRPr/>
          </a:p>
          <a:p>
            <a:pPr marL="0" lvl="0" indent="0" algn="l" rtl="0">
              <a:lnSpc>
                <a:spcPct val="90000"/>
              </a:lnSpc>
              <a:spcBef>
                <a:spcPts val="1000"/>
              </a:spcBef>
              <a:spcAft>
                <a:spcPts val="0"/>
              </a:spcAft>
              <a:buClr>
                <a:schemeClr val="dk1"/>
              </a:buClr>
              <a:buSzPts val="2800"/>
              <a:buNone/>
            </a:pPr>
            <a:endParaRPr/>
          </a:p>
        </p:txBody>
      </p:sp>
      <p:sp>
        <p:nvSpPr>
          <p:cNvPr id="99" name="Google Shape;9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it-IT" sz="1200" b="0" i="0" u="none" strike="noStrike" cap="none">
                <a:solidFill>
                  <a:srgbClr val="888888"/>
                </a:solidFill>
                <a:latin typeface="Calibri"/>
                <a:ea typeface="Calibri"/>
                <a:cs typeface="Calibri"/>
                <a:sym typeface="Calibri"/>
              </a:rPr>
              <a:t>2</a:t>
            </a:fld>
            <a:endParaRPr sz="1200" b="0" i="0" u="none" strike="noStrike" cap="none">
              <a:solidFill>
                <a:srgbClr val="888888"/>
              </a:solidFill>
              <a:latin typeface="Calibri"/>
              <a:ea typeface="Calibri"/>
              <a:cs typeface="Calibri"/>
              <a:sym typeface="Calibri"/>
            </a:endParaRPr>
          </a:p>
        </p:txBody>
      </p:sp>
      <p:pic>
        <p:nvPicPr>
          <p:cNvPr id="100" name="Google Shape;100;p2"/>
          <p:cNvPicPr preferRelativeResize="0"/>
          <p:nvPr/>
        </p:nvPicPr>
        <p:blipFill rotWithShape="1">
          <a:blip r:embed="rId4">
            <a:alphaModFix/>
          </a:blip>
          <a:srcRect/>
          <a:stretch/>
        </p:blipFill>
        <p:spPr>
          <a:xfrm>
            <a:off x="7863152" y="249375"/>
            <a:ext cx="1494895" cy="1227908"/>
          </a:xfrm>
          <a:prstGeom prst="rect">
            <a:avLst/>
          </a:prstGeom>
          <a:noFill/>
          <a:ln>
            <a:noFill/>
          </a:ln>
        </p:spPr>
      </p:pic>
      <p:pic>
        <p:nvPicPr>
          <p:cNvPr id="101" name="Google Shape;101;p2"/>
          <p:cNvPicPr preferRelativeResize="0"/>
          <p:nvPr/>
        </p:nvPicPr>
        <p:blipFill rotWithShape="1">
          <a:blip r:embed="rId5">
            <a:alphaModFix/>
          </a:blip>
          <a:srcRect/>
          <a:stretch/>
        </p:blipFill>
        <p:spPr>
          <a:xfrm>
            <a:off x="4419952" y="2603047"/>
            <a:ext cx="774259" cy="68281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7"/>
          <p:cNvSpPr txBox="1">
            <a:spLocks noGrp="1"/>
          </p:cNvSpPr>
          <p:nvPr>
            <p:ph type="body" idx="1"/>
          </p:nvPr>
        </p:nvSpPr>
        <p:spPr>
          <a:xfrm>
            <a:off x="838200" y="1825625"/>
            <a:ext cx="10515600" cy="484259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13</a:t>
            </a:r>
            <a:endParaRPr sz="1400"/>
          </a:p>
        </p:txBody>
      </p:sp>
      <p:sp>
        <p:nvSpPr>
          <p:cNvPr id="300" name="Google Shape;30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20</a:t>
            </a:fld>
            <a:endParaRPr/>
          </a:p>
        </p:txBody>
      </p:sp>
      <p:sp>
        <p:nvSpPr>
          <p:cNvPr id="301" name="Google Shape;301;p17"/>
          <p:cNvSpPr txBox="1">
            <a:spLocks noGrp="1"/>
          </p:cNvSpPr>
          <p:nvPr>
            <p:ph type="title"/>
          </p:nvPr>
        </p:nvSpPr>
        <p:spPr>
          <a:xfrm>
            <a:off x="838200" y="365125"/>
            <a:ext cx="10515600" cy="58378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
            </a:r>
            <a:br>
              <a:rPr lang="it-IT" sz="1600">
                <a:latin typeface="Calibri"/>
                <a:ea typeface="Calibri"/>
                <a:cs typeface="Calibri"/>
                <a:sym typeface="Calibri"/>
              </a:rPr>
            </a:br>
            <a:r>
              <a:rPr lang="it-IT" sz="1600">
                <a:latin typeface="Calibri"/>
                <a:ea typeface="Calibri"/>
                <a:cs typeface="Calibri"/>
                <a:sym typeface="Calibri"/>
              </a:rPr>
              <a:t/>
            </a:r>
            <a:br>
              <a:rPr lang="it-IT" sz="1600">
                <a:latin typeface="Calibri"/>
                <a:ea typeface="Calibri"/>
                <a:cs typeface="Calibri"/>
                <a:sym typeface="Calibri"/>
              </a:rPr>
            </a:br>
            <a:r>
              <a:rPr lang="it-IT" sz="1600"/>
              <a:t>Dopo aver selezionato il Corso che ti interessa, </a:t>
            </a:r>
            <a:r>
              <a:rPr lang="it-IT" sz="1600">
                <a:latin typeface="Calibri"/>
                <a:ea typeface="Calibri"/>
                <a:cs typeface="Calibri"/>
                <a:sym typeface="Calibri"/>
              </a:rPr>
              <a:t>clicca sul simbolo </a:t>
            </a:r>
            <a:r>
              <a:rPr lang="it-IT" sz="1600" b="1">
                <a:latin typeface="Calibri"/>
                <a:ea typeface="Calibri"/>
                <a:cs typeface="Calibri"/>
                <a:sym typeface="Calibri"/>
              </a:rPr>
              <a:t>+ (Aggiungi) </a:t>
            </a:r>
            <a:r>
              <a:rPr lang="it-IT" sz="1600">
                <a:latin typeface="Calibri"/>
                <a:ea typeface="Calibri"/>
                <a:cs typeface="Calibri"/>
                <a:sym typeface="Calibri"/>
              </a:rPr>
              <a:t>per inserire un insegnamento (fig. 1</a:t>
            </a:r>
            <a:r>
              <a:rPr lang="it-IT" sz="1600"/>
              <a:t>3</a:t>
            </a:r>
            <a:r>
              <a:rPr lang="it-IT" sz="1600">
                <a:latin typeface="Calibri"/>
                <a:ea typeface="Calibri"/>
                <a:cs typeface="Calibri"/>
                <a:sym typeface="Calibri"/>
              </a:rPr>
              <a:t>) al tuo primo anno. </a:t>
            </a:r>
            <a:br>
              <a:rPr lang="it-IT" sz="1600">
                <a:latin typeface="Calibri"/>
                <a:ea typeface="Calibri"/>
                <a:cs typeface="Calibri"/>
                <a:sym typeface="Calibri"/>
              </a:rPr>
            </a:br>
            <a:r>
              <a:rPr lang="it-IT" sz="1600">
                <a:latin typeface="Calibri"/>
                <a:ea typeface="Calibri"/>
                <a:cs typeface="Calibri"/>
                <a:sym typeface="Calibri"/>
              </a:rPr>
              <a:t/>
            </a:r>
            <a:br>
              <a:rPr lang="it-IT" sz="1600">
                <a:latin typeface="Calibri"/>
                <a:ea typeface="Calibri"/>
                <a:cs typeface="Calibri"/>
                <a:sym typeface="Calibri"/>
              </a:rPr>
            </a:br>
            <a:endParaRPr sz="1600"/>
          </a:p>
        </p:txBody>
      </p:sp>
      <p:sp>
        <p:nvSpPr>
          <p:cNvPr id="302" name="Google Shape;302;p17"/>
          <p:cNvSpPr txBox="1"/>
          <p:nvPr/>
        </p:nvSpPr>
        <p:spPr>
          <a:xfrm>
            <a:off x="4130390" y="1652361"/>
            <a:ext cx="4276636" cy="416762"/>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it-IT" sz="1400" b="1" i="0" u="none" strike="noStrike" cap="none">
                <a:solidFill>
                  <a:schemeClr val="dk1"/>
                </a:solidFill>
                <a:latin typeface="Arial Narrow"/>
                <a:ea typeface="Arial Narrow"/>
                <a:cs typeface="Arial Narrow"/>
                <a:sym typeface="Arial Narrow"/>
              </a:rPr>
              <a:t>MARIO ROSSI</a:t>
            </a:r>
            <a:endParaRPr sz="11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400"/>
              <a:buFont typeface="Arial"/>
              <a:buNone/>
            </a:pPr>
            <a:endParaRPr sz="1400" b="1" i="0" u="none" strike="noStrike" cap="none">
              <a:solidFill>
                <a:schemeClr val="dk1"/>
              </a:solidFill>
              <a:latin typeface="Arial Narrow"/>
              <a:ea typeface="Arial Narrow"/>
              <a:cs typeface="Arial Narrow"/>
              <a:sym typeface="Arial Narrow"/>
            </a:endParaRPr>
          </a:p>
        </p:txBody>
      </p:sp>
      <p:pic>
        <p:nvPicPr>
          <p:cNvPr id="303" name="Google Shape;303;p17"/>
          <p:cNvPicPr preferRelativeResize="0"/>
          <p:nvPr/>
        </p:nvPicPr>
        <p:blipFill rotWithShape="1">
          <a:blip r:embed="rId3">
            <a:alphaModFix/>
          </a:blip>
          <a:srcRect t="14919" r="3065" b="10969"/>
          <a:stretch/>
        </p:blipFill>
        <p:spPr>
          <a:xfrm>
            <a:off x="923027" y="1139556"/>
            <a:ext cx="10524226" cy="4856672"/>
          </a:xfrm>
          <a:prstGeom prst="rect">
            <a:avLst/>
          </a:prstGeom>
          <a:noFill/>
          <a:ln w="12700" cap="flat" cmpd="sng">
            <a:solidFill>
              <a:schemeClr val="dk1"/>
            </a:solidFill>
            <a:prstDash val="solid"/>
            <a:round/>
            <a:headEnd type="none" w="sm" len="sm"/>
            <a:tailEnd type="none" w="sm" len="sm"/>
          </a:ln>
        </p:spPr>
      </p:pic>
      <p:sp>
        <p:nvSpPr>
          <p:cNvPr id="304" name="Google Shape;304;p17"/>
          <p:cNvSpPr txBox="1"/>
          <p:nvPr/>
        </p:nvSpPr>
        <p:spPr>
          <a:xfrm>
            <a:off x="3957682" y="1187578"/>
            <a:ext cx="4276636" cy="416762"/>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it-IT" sz="1400" b="1" i="0" u="none" strike="noStrike" cap="none">
                <a:solidFill>
                  <a:schemeClr val="dk1"/>
                </a:solidFill>
                <a:latin typeface="Arial Narrow"/>
                <a:ea typeface="Arial Narrow"/>
                <a:cs typeface="Arial Narrow"/>
                <a:sym typeface="Arial Narrow"/>
              </a:rPr>
              <a:t>MARIO ROSSI</a:t>
            </a:r>
            <a:endParaRPr sz="11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400"/>
              <a:buFont typeface="Arial"/>
              <a:buNone/>
            </a:pPr>
            <a:endParaRPr sz="1400" b="1" i="0" u="none" strike="noStrike" cap="none">
              <a:solidFill>
                <a:schemeClr val="dk1"/>
              </a:solidFill>
              <a:latin typeface="Arial Narrow"/>
              <a:ea typeface="Arial Narrow"/>
              <a:cs typeface="Arial Narrow"/>
              <a:sym typeface="Arial Narrow"/>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8"/>
          <p:cNvSpPr txBox="1">
            <a:spLocks noGrp="1"/>
          </p:cNvSpPr>
          <p:nvPr>
            <p:ph type="title"/>
          </p:nvPr>
        </p:nvSpPr>
        <p:spPr>
          <a:xfrm>
            <a:off x="838200" y="200026"/>
            <a:ext cx="10515600" cy="8092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Se invece non intendi aggiungere alcuna attività clicca «</a:t>
            </a:r>
            <a:r>
              <a:rPr lang="it-IT" sz="1600" u="sng">
                <a:latin typeface="Calibri"/>
                <a:ea typeface="Calibri"/>
                <a:cs typeface="Calibri"/>
                <a:sym typeface="Calibri"/>
              </a:rPr>
              <a:t>Torna alla regola</a:t>
            </a:r>
            <a:r>
              <a:rPr lang="it-IT" sz="1600">
                <a:latin typeface="Calibri"/>
                <a:ea typeface="Calibri"/>
                <a:cs typeface="Calibri"/>
                <a:sym typeface="Calibri"/>
              </a:rPr>
              <a:t>» per ritornare nella pagina precedente. </a:t>
            </a:r>
            <a:br>
              <a:rPr lang="it-IT" sz="1600">
                <a:latin typeface="Calibri"/>
                <a:ea typeface="Calibri"/>
                <a:cs typeface="Calibri"/>
                <a:sym typeface="Calibri"/>
              </a:rPr>
            </a:br>
            <a:r>
              <a:rPr lang="it-IT" sz="1600">
                <a:latin typeface="Calibri"/>
                <a:ea typeface="Calibri"/>
                <a:cs typeface="Calibri"/>
                <a:sym typeface="Calibri"/>
              </a:rPr>
              <a:t>Se vuoi rivedere l’elenco dei Corsi di laurea magistrale da cui scegliere, clicca «</a:t>
            </a:r>
            <a:r>
              <a:rPr lang="it-IT" sz="1600" u="sng">
                <a:latin typeface="Calibri"/>
                <a:ea typeface="Calibri"/>
                <a:cs typeface="Calibri"/>
                <a:sym typeface="Calibri"/>
              </a:rPr>
              <a:t>Cambia CDS</a:t>
            </a:r>
            <a:r>
              <a:rPr lang="it-IT" sz="1600">
                <a:latin typeface="Calibri"/>
                <a:ea typeface="Calibri"/>
                <a:cs typeface="Calibri"/>
                <a:sym typeface="Calibri"/>
              </a:rPr>
              <a:t>»</a:t>
            </a:r>
            <a:r>
              <a:rPr lang="it-IT" sz="1600">
                <a:solidFill>
                  <a:srgbClr val="000000"/>
                </a:solidFill>
                <a:latin typeface="Calibri"/>
                <a:ea typeface="Calibri"/>
                <a:cs typeface="Calibri"/>
                <a:sym typeface="Calibri"/>
              </a:rPr>
              <a:t> (fig. 1</a:t>
            </a:r>
            <a:r>
              <a:rPr lang="it-IT" sz="1600">
                <a:solidFill>
                  <a:srgbClr val="000000"/>
                </a:solidFill>
              </a:rPr>
              <a:t>4</a:t>
            </a:r>
            <a:r>
              <a:rPr lang="it-IT" sz="1600">
                <a:solidFill>
                  <a:srgbClr val="000000"/>
                </a:solidFill>
                <a:latin typeface="Calibri"/>
                <a:ea typeface="Calibri"/>
                <a:cs typeface="Calibri"/>
                <a:sym typeface="Calibri"/>
              </a:rPr>
              <a:t>) </a:t>
            </a:r>
            <a:r>
              <a:rPr lang="it-IT" sz="1600">
                <a:latin typeface="Calibri"/>
                <a:ea typeface="Calibri"/>
                <a:cs typeface="Calibri"/>
                <a:sym typeface="Calibri"/>
              </a:rPr>
              <a:t>.</a:t>
            </a:r>
            <a:endParaRPr sz="1600">
              <a:latin typeface="Calibri"/>
              <a:ea typeface="Calibri"/>
              <a:cs typeface="Calibri"/>
              <a:sym typeface="Calibri"/>
            </a:endParaRPr>
          </a:p>
        </p:txBody>
      </p:sp>
      <p:sp>
        <p:nvSpPr>
          <p:cNvPr id="310" name="Google Shape;310;p18"/>
          <p:cNvSpPr txBox="1">
            <a:spLocks noGrp="1"/>
          </p:cNvSpPr>
          <p:nvPr>
            <p:ph type="body" idx="1"/>
          </p:nvPr>
        </p:nvSpPr>
        <p:spPr>
          <a:xfrm>
            <a:off x="838200" y="1155498"/>
            <a:ext cx="10515600" cy="5146269"/>
          </a:xfrm>
          <a:prstGeom prst="rect">
            <a:avLst/>
          </a:prstGeom>
          <a:noFill/>
          <a:ln>
            <a:noFill/>
          </a:ln>
        </p:spPr>
        <p:txBody>
          <a:bodyPr spcFirstLastPara="1" wrap="square" lIns="91425" tIns="45700" rIns="91425" bIns="45700" anchor="t" anchorCtr="0">
            <a:normAutofit fontScale="55000" lnSpcReduction="20000"/>
          </a:bodyPr>
          <a:lstStyle/>
          <a:p>
            <a:pPr marL="228600" lvl="0" indent="-130810" algn="l" rtl="0">
              <a:lnSpc>
                <a:spcPct val="90000"/>
              </a:lnSpc>
              <a:spcBef>
                <a:spcPts val="0"/>
              </a:spcBef>
              <a:spcAft>
                <a:spcPts val="0"/>
              </a:spcAft>
              <a:buClr>
                <a:schemeClr val="dk1"/>
              </a:buClr>
              <a:buSzPct val="100000"/>
              <a:buNone/>
            </a:pPr>
            <a:endParaRPr/>
          </a:p>
          <a:p>
            <a:pPr marL="228600" lvl="0" indent="-130810" algn="l" rtl="0">
              <a:lnSpc>
                <a:spcPct val="90000"/>
              </a:lnSpc>
              <a:spcBef>
                <a:spcPts val="1000"/>
              </a:spcBef>
              <a:spcAft>
                <a:spcPts val="0"/>
              </a:spcAft>
              <a:buClr>
                <a:schemeClr val="dk1"/>
              </a:buClr>
              <a:buSzPct val="100000"/>
              <a:buNone/>
            </a:pPr>
            <a:endParaRPr/>
          </a:p>
          <a:p>
            <a:pPr marL="228600" lvl="0" indent="-130810" algn="l" rtl="0">
              <a:lnSpc>
                <a:spcPct val="90000"/>
              </a:lnSpc>
              <a:spcBef>
                <a:spcPts val="1000"/>
              </a:spcBef>
              <a:spcAft>
                <a:spcPts val="0"/>
              </a:spcAft>
              <a:buClr>
                <a:schemeClr val="dk1"/>
              </a:buClr>
              <a:buSzPct val="100000"/>
              <a:buNone/>
            </a:pPr>
            <a:endParaRPr/>
          </a:p>
          <a:p>
            <a:pPr marL="228600" lvl="0" indent="-130810" algn="l" rtl="0">
              <a:lnSpc>
                <a:spcPct val="90000"/>
              </a:lnSpc>
              <a:spcBef>
                <a:spcPts val="1000"/>
              </a:spcBef>
              <a:spcAft>
                <a:spcPts val="0"/>
              </a:spcAft>
              <a:buClr>
                <a:schemeClr val="dk1"/>
              </a:buClr>
              <a:buSzPct val="100000"/>
              <a:buNone/>
            </a:pPr>
            <a:endParaRPr/>
          </a:p>
          <a:p>
            <a:pPr marL="228600" lvl="0" indent="-130810" algn="l" rtl="0">
              <a:lnSpc>
                <a:spcPct val="90000"/>
              </a:lnSpc>
              <a:spcBef>
                <a:spcPts val="1000"/>
              </a:spcBef>
              <a:spcAft>
                <a:spcPts val="0"/>
              </a:spcAft>
              <a:buClr>
                <a:schemeClr val="dk1"/>
              </a:buClr>
              <a:buSzPct val="100000"/>
              <a:buNone/>
            </a:pPr>
            <a:endParaRPr/>
          </a:p>
          <a:p>
            <a:pPr marL="228600" lvl="0" indent="-130810" algn="l" rtl="0">
              <a:lnSpc>
                <a:spcPct val="90000"/>
              </a:lnSpc>
              <a:spcBef>
                <a:spcPts val="1000"/>
              </a:spcBef>
              <a:spcAft>
                <a:spcPts val="0"/>
              </a:spcAft>
              <a:buClr>
                <a:schemeClr val="dk1"/>
              </a:buClr>
              <a:buSzPct val="100000"/>
              <a:buNone/>
            </a:pPr>
            <a:endParaRPr/>
          </a:p>
          <a:p>
            <a:pPr marL="228600" lvl="0" indent="-130810" algn="l" rtl="0">
              <a:lnSpc>
                <a:spcPct val="90000"/>
              </a:lnSpc>
              <a:spcBef>
                <a:spcPts val="1000"/>
              </a:spcBef>
              <a:spcAft>
                <a:spcPts val="0"/>
              </a:spcAft>
              <a:buClr>
                <a:schemeClr val="dk1"/>
              </a:buClr>
              <a:buSzPct val="100000"/>
              <a:buNone/>
            </a:pPr>
            <a:endParaRPr/>
          </a:p>
          <a:p>
            <a:pPr marL="228600" lvl="0" indent="-13081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1400"/>
          </a:p>
          <a:p>
            <a:pPr marL="0" lvl="0" indent="0" algn="ctr" rtl="0">
              <a:lnSpc>
                <a:spcPct val="90000"/>
              </a:lnSpc>
              <a:spcBef>
                <a:spcPts val="1000"/>
              </a:spcBef>
              <a:spcAft>
                <a:spcPts val="0"/>
              </a:spcAft>
              <a:buClr>
                <a:schemeClr val="dk1"/>
              </a:buClr>
              <a:buSzPct val="100000"/>
              <a:buNone/>
            </a:pPr>
            <a:endParaRPr sz="1400"/>
          </a:p>
          <a:p>
            <a:pPr marL="0" lvl="0" indent="0" algn="ctr" rtl="0">
              <a:lnSpc>
                <a:spcPct val="90000"/>
              </a:lnSpc>
              <a:spcBef>
                <a:spcPts val="1000"/>
              </a:spcBef>
              <a:spcAft>
                <a:spcPts val="0"/>
              </a:spcAft>
              <a:buClr>
                <a:schemeClr val="dk1"/>
              </a:buClr>
              <a:buSzPct val="100000"/>
              <a:buNone/>
            </a:pPr>
            <a:endParaRPr sz="1400"/>
          </a:p>
          <a:p>
            <a:pPr marL="0" lvl="0" indent="0" algn="ctr" rtl="0">
              <a:lnSpc>
                <a:spcPct val="90000"/>
              </a:lnSpc>
              <a:spcBef>
                <a:spcPts val="1000"/>
              </a:spcBef>
              <a:spcAft>
                <a:spcPts val="0"/>
              </a:spcAft>
              <a:buClr>
                <a:schemeClr val="dk1"/>
              </a:buClr>
              <a:buSzPct val="100000"/>
              <a:buNone/>
            </a:pPr>
            <a:endParaRPr sz="1400"/>
          </a:p>
          <a:p>
            <a:pPr marL="0" lvl="0" indent="0" algn="ctr" rtl="0">
              <a:lnSpc>
                <a:spcPct val="90000"/>
              </a:lnSpc>
              <a:spcBef>
                <a:spcPts val="1000"/>
              </a:spcBef>
              <a:spcAft>
                <a:spcPts val="0"/>
              </a:spcAft>
              <a:buClr>
                <a:schemeClr val="dk1"/>
              </a:buClr>
              <a:buSzPct val="100000"/>
              <a:buNone/>
            </a:pPr>
            <a:endParaRPr sz="1400"/>
          </a:p>
          <a:p>
            <a:pPr marL="0" lvl="0" indent="0" algn="ctr" rtl="0">
              <a:lnSpc>
                <a:spcPct val="90000"/>
              </a:lnSpc>
              <a:spcBef>
                <a:spcPts val="1000"/>
              </a:spcBef>
              <a:spcAft>
                <a:spcPts val="0"/>
              </a:spcAft>
              <a:buClr>
                <a:schemeClr val="dk1"/>
              </a:buClr>
              <a:buSzPct val="100000"/>
              <a:buNone/>
            </a:pPr>
            <a:endParaRPr sz="1400"/>
          </a:p>
          <a:p>
            <a:pPr marL="0" lvl="0" indent="0" algn="ctr" rtl="0">
              <a:lnSpc>
                <a:spcPct val="90000"/>
              </a:lnSpc>
              <a:spcBef>
                <a:spcPts val="1000"/>
              </a:spcBef>
              <a:spcAft>
                <a:spcPts val="0"/>
              </a:spcAft>
              <a:buClr>
                <a:schemeClr val="dk1"/>
              </a:buClr>
              <a:buSzPct val="100000"/>
              <a:buNone/>
            </a:pPr>
            <a:endParaRPr sz="1400"/>
          </a:p>
          <a:p>
            <a:pPr marL="0" lvl="0" indent="0" algn="ctr" rtl="0">
              <a:lnSpc>
                <a:spcPct val="90000"/>
              </a:lnSpc>
              <a:spcBef>
                <a:spcPts val="1000"/>
              </a:spcBef>
              <a:spcAft>
                <a:spcPts val="0"/>
              </a:spcAft>
              <a:buClr>
                <a:schemeClr val="dk1"/>
              </a:buClr>
              <a:buSzPct val="100000"/>
              <a:buNone/>
            </a:pPr>
            <a:endParaRPr sz="2200"/>
          </a:p>
          <a:p>
            <a:pPr marL="0" lvl="0" indent="0" algn="ctr" rtl="0">
              <a:lnSpc>
                <a:spcPct val="90000"/>
              </a:lnSpc>
              <a:spcBef>
                <a:spcPts val="1000"/>
              </a:spcBef>
              <a:spcAft>
                <a:spcPts val="0"/>
              </a:spcAft>
              <a:buClr>
                <a:schemeClr val="dk1"/>
              </a:buClr>
              <a:buSzPct val="100000"/>
              <a:buNone/>
            </a:pPr>
            <a:endParaRPr sz="2200"/>
          </a:p>
          <a:p>
            <a:pPr marL="0" lvl="0" indent="0" algn="ctr" rtl="0">
              <a:lnSpc>
                <a:spcPct val="90000"/>
              </a:lnSpc>
              <a:spcBef>
                <a:spcPts val="1000"/>
              </a:spcBef>
              <a:spcAft>
                <a:spcPts val="0"/>
              </a:spcAft>
              <a:buClr>
                <a:schemeClr val="dk1"/>
              </a:buClr>
              <a:buSzPct val="100000"/>
              <a:buNone/>
            </a:pPr>
            <a:endParaRPr sz="2200"/>
          </a:p>
          <a:p>
            <a:pPr marL="0" lvl="0" indent="0" algn="ctr" rtl="0">
              <a:lnSpc>
                <a:spcPct val="90000"/>
              </a:lnSpc>
              <a:spcBef>
                <a:spcPts val="1000"/>
              </a:spcBef>
              <a:spcAft>
                <a:spcPts val="0"/>
              </a:spcAft>
              <a:buClr>
                <a:schemeClr val="dk1"/>
              </a:buClr>
              <a:buSzPct val="100000"/>
              <a:buNone/>
            </a:pPr>
            <a:endParaRPr sz="2200"/>
          </a:p>
          <a:p>
            <a:pPr marL="0" lvl="0" indent="0" algn="ctr" rtl="0">
              <a:lnSpc>
                <a:spcPct val="90000"/>
              </a:lnSpc>
              <a:spcBef>
                <a:spcPts val="1000"/>
              </a:spcBef>
              <a:spcAft>
                <a:spcPts val="0"/>
              </a:spcAft>
              <a:buClr>
                <a:schemeClr val="dk1"/>
              </a:buClr>
              <a:buSzPct val="100000"/>
              <a:buNone/>
            </a:pPr>
            <a:r>
              <a:rPr lang="it-IT" sz="2500"/>
              <a:t>Fig. 14</a:t>
            </a:r>
            <a:endParaRPr sz="2500"/>
          </a:p>
          <a:p>
            <a:pPr marL="228600" lvl="0" indent="-130810" algn="l" rtl="0">
              <a:lnSpc>
                <a:spcPct val="90000"/>
              </a:lnSpc>
              <a:spcBef>
                <a:spcPts val="1000"/>
              </a:spcBef>
              <a:spcAft>
                <a:spcPts val="0"/>
              </a:spcAft>
              <a:buClr>
                <a:schemeClr val="dk1"/>
              </a:buClr>
              <a:buSzPct val="100000"/>
              <a:buNone/>
            </a:pPr>
            <a:endParaRPr/>
          </a:p>
        </p:txBody>
      </p:sp>
      <p:sp>
        <p:nvSpPr>
          <p:cNvPr id="311" name="Google Shape;31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21</a:t>
            </a:fld>
            <a:endParaRPr/>
          </a:p>
        </p:txBody>
      </p:sp>
      <p:pic>
        <p:nvPicPr>
          <p:cNvPr id="312" name="Google Shape;312;p18"/>
          <p:cNvPicPr preferRelativeResize="0"/>
          <p:nvPr/>
        </p:nvPicPr>
        <p:blipFill rotWithShape="1">
          <a:blip r:embed="rId3">
            <a:alphaModFix/>
          </a:blip>
          <a:srcRect l="-3743" t="12286" r="2375" b="1393"/>
          <a:stretch/>
        </p:blipFill>
        <p:spPr>
          <a:xfrm>
            <a:off x="838200" y="1009292"/>
            <a:ext cx="10315755" cy="4839417"/>
          </a:xfrm>
          <a:prstGeom prst="rect">
            <a:avLst/>
          </a:prstGeom>
          <a:noFill/>
          <a:ln w="12700" cap="flat" cmpd="sng">
            <a:solidFill>
              <a:schemeClr val="dk1"/>
            </a:solidFill>
            <a:prstDash val="solid"/>
            <a:round/>
            <a:headEnd type="none" w="sm" len="sm"/>
            <a:tailEnd type="none" w="sm" len="sm"/>
          </a:ln>
        </p:spPr>
      </p:pic>
      <p:sp>
        <p:nvSpPr>
          <p:cNvPr id="313" name="Google Shape;313;p18"/>
          <p:cNvSpPr txBox="1"/>
          <p:nvPr/>
        </p:nvSpPr>
        <p:spPr>
          <a:xfrm>
            <a:off x="7988060" y="5456866"/>
            <a:ext cx="918714" cy="369332"/>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4" name="Google Shape;314;p18"/>
          <p:cNvSpPr txBox="1"/>
          <p:nvPr/>
        </p:nvSpPr>
        <p:spPr>
          <a:xfrm>
            <a:off x="3257192" y="5504940"/>
            <a:ext cx="823104" cy="340337"/>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5" name="Google Shape;315;p18"/>
          <p:cNvSpPr txBox="1"/>
          <p:nvPr/>
        </p:nvSpPr>
        <p:spPr>
          <a:xfrm>
            <a:off x="3236346" y="5504940"/>
            <a:ext cx="905773" cy="3437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22</a:t>
            </a:fld>
            <a:endParaRPr/>
          </a:p>
        </p:txBody>
      </p:sp>
      <p:sp>
        <p:nvSpPr>
          <p:cNvPr id="321" name="Google Shape;32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15</a:t>
            </a:r>
            <a:endParaRPr sz="1400"/>
          </a:p>
        </p:txBody>
      </p:sp>
      <p:sp>
        <p:nvSpPr>
          <p:cNvPr id="322" name="Google Shape;322;p19"/>
          <p:cNvSpPr txBox="1">
            <a:spLocks noGrp="1"/>
          </p:cNvSpPr>
          <p:nvPr>
            <p:ph type="title"/>
          </p:nvPr>
        </p:nvSpPr>
        <p:spPr>
          <a:xfrm>
            <a:off x="838200" y="365125"/>
            <a:ext cx="10515600" cy="10064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a:t>Se non intendi scegliere insegnamenti al primo anno e vuoi consultare gli insegnamenti offerti da altri Corsi dell’Ateneo al tuo secondo anno, clicca «Salta regola» (fig. 15).</a:t>
            </a:r>
            <a:endParaRPr sz="1600"/>
          </a:p>
        </p:txBody>
      </p:sp>
      <p:pic>
        <p:nvPicPr>
          <p:cNvPr id="323" name="Google Shape;323;p19"/>
          <p:cNvPicPr preferRelativeResize="0"/>
          <p:nvPr/>
        </p:nvPicPr>
        <p:blipFill rotWithShape="1">
          <a:blip r:embed="rId3">
            <a:alphaModFix/>
          </a:blip>
          <a:srcRect t="19393" r="2430" b="15574"/>
          <a:stretch/>
        </p:blipFill>
        <p:spPr>
          <a:xfrm>
            <a:off x="838199" y="1550987"/>
            <a:ext cx="10515601" cy="4261450"/>
          </a:xfrm>
          <a:prstGeom prst="rect">
            <a:avLst/>
          </a:prstGeom>
          <a:noFill/>
          <a:ln w="12700" cap="flat" cmpd="sng">
            <a:solidFill>
              <a:schemeClr val="dk1"/>
            </a:solidFill>
            <a:prstDash val="solid"/>
            <a:round/>
            <a:headEnd type="none" w="sm" len="sm"/>
            <a:tailEnd type="none" w="sm" len="sm"/>
          </a:ln>
        </p:spPr>
      </p:pic>
      <p:sp>
        <p:nvSpPr>
          <p:cNvPr id="324" name="Google Shape;324;p19"/>
          <p:cNvSpPr txBox="1"/>
          <p:nvPr/>
        </p:nvSpPr>
        <p:spPr>
          <a:xfrm>
            <a:off x="3850045" y="1617244"/>
            <a:ext cx="4276636" cy="416762"/>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it-IT" sz="1400" b="1" i="0" u="none" strike="noStrike" cap="none">
                <a:solidFill>
                  <a:schemeClr val="dk1"/>
                </a:solidFill>
                <a:latin typeface="Arial Narrow"/>
                <a:ea typeface="Arial Narrow"/>
                <a:cs typeface="Arial Narrow"/>
                <a:sym typeface="Arial Narrow"/>
              </a:rPr>
              <a:t>MARIO ROSSI</a:t>
            </a:r>
            <a:endParaRPr sz="11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400"/>
              <a:buFont typeface="Arial"/>
              <a:buNone/>
            </a:pPr>
            <a:endParaRPr sz="1400" b="1" i="0" u="none" strike="noStrike" cap="none">
              <a:solidFill>
                <a:schemeClr val="dk1"/>
              </a:solidFill>
              <a:latin typeface="Arial Narrow"/>
              <a:ea typeface="Arial Narrow"/>
              <a:cs typeface="Arial Narrow"/>
              <a:sym typeface="Arial Narrow"/>
            </a:endParaRPr>
          </a:p>
        </p:txBody>
      </p:sp>
      <p:sp>
        <p:nvSpPr>
          <p:cNvPr id="325" name="Google Shape;325;p19"/>
          <p:cNvSpPr txBox="1"/>
          <p:nvPr/>
        </p:nvSpPr>
        <p:spPr>
          <a:xfrm>
            <a:off x="5538158" y="4387498"/>
            <a:ext cx="900411" cy="382909"/>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0"/>
          <p:cNvSpPr txBox="1">
            <a:spLocks noGrp="1"/>
          </p:cNvSpPr>
          <p:nvPr>
            <p:ph type="title"/>
          </p:nvPr>
        </p:nvSpPr>
        <p:spPr>
          <a:xfrm>
            <a:off x="838199" y="370936"/>
            <a:ext cx="10515600" cy="9546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a:t>In questa regola (fig. 15), se clicchi «Aggiungi attività», accedi all’elenco dei Corsi di laurea magistrale; selezionato un Corso, ti sarà possibile, cliccando su </a:t>
            </a:r>
            <a:r>
              <a:rPr lang="it-IT" sz="1600">
                <a:latin typeface="Calibri"/>
                <a:ea typeface="Calibri"/>
                <a:cs typeface="Calibri"/>
                <a:sym typeface="Calibri"/>
              </a:rPr>
              <a:t>+ (Aggiungi) </a:t>
            </a:r>
            <a:r>
              <a:rPr lang="it-IT" sz="1600" b="1"/>
              <a:t>, </a:t>
            </a:r>
            <a:r>
              <a:rPr lang="it-IT" sz="1600"/>
              <a:t>inserire un insegnamento a scelta libera al tuo </a:t>
            </a:r>
            <a:r>
              <a:rPr lang="it-IT" sz="1600" b="1"/>
              <a:t>secondo anno</a:t>
            </a:r>
            <a:r>
              <a:rPr lang="it-IT" sz="1600"/>
              <a:t>. Se invece hai completato le scelte con le regole precedenti, clicca «Salta regola» per concludere la procedura.</a:t>
            </a:r>
            <a:endParaRPr sz="1600"/>
          </a:p>
        </p:txBody>
      </p:sp>
      <p:sp>
        <p:nvSpPr>
          <p:cNvPr id="331" name="Google Shape;33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23</a:t>
            </a:fld>
            <a:endParaRPr/>
          </a:p>
        </p:txBody>
      </p:sp>
      <p:sp>
        <p:nvSpPr>
          <p:cNvPr id="332" name="Google Shape;332;p20"/>
          <p:cNvSpPr txBox="1"/>
          <p:nvPr/>
        </p:nvSpPr>
        <p:spPr>
          <a:xfrm>
            <a:off x="2380891" y="3398808"/>
            <a:ext cx="741871" cy="155275"/>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3" name="Google Shape;333;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1400"/>
          </a:p>
          <a:p>
            <a:pPr marL="0" lvl="0" indent="0" algn="ctr" rtl="0">
              <a:lnSpc>
                <a:spcPct val="90000"/>
              </a:lnSpc>
              <a:spcBef>
                <a:spcPts val="1000"/>
              </a:spcBef>
              <a:spcAft>
                <a:spcPts val="0"/>
              </a:spcAft>
              <a:buClr>
                <a:schemeClr val="dk1"/>
              </a:buClr>
              <a:buSzPct val="100000"/>
              <a:buNone/>
            </a:pPr>
            <a:endParaRPr sz="1400"/>
          </a:p>
          <a:p>
            <a:pPr marL="0" lvl="0" indent="0" algn="ctr" rtl="0">
              <a:lnSpc>
                <a:spcPct val="90000"/>
              </a:lnSpc>
              <a:spcBef>
                <a:spcPts val="1000"/>
              </a:spcBef>
              <a:spcAft>
                <a:spcPts val="0"/>
              </a:spcAft>
              <a:buClr>
                <a:schemeClr val="dk1"/>
              </a:buClr>
              <a:buSzPct val="100000"/>
              <a:buNone/>
            </a:pPr>
            <a:r>
              <a:rPr lang="it-IT" sz="1400"/>
              <a:t>Fig. 15</a:t>
            </a:r>
            <a:endParaRPr sz="1400"/>
          </a:p>
          <a:p>
            <a:pPr marL="228600" lvl="0" indent="-64135" algn="l" rtl="0">
              <a:lnSpc>
                <a:spcPct val="90000"/>
              </a:lnSpc>
              <a:spcBef>
                <a:spcPts val="1000"/>
              </a:spcBef>
              <a:spcAft>
                <a:spcPts val="0"/>
              </a:spcAft>
              <a:buClr>
                <a:schemeClr val="dk1"/>
              </a:buClr>
              <a:buSzPct val="100000"/>
              <a:buNone/>
            </a:pPr>
            <a:endParaRPr/>
          </a:p>
        </p:txBody>
      </p:sp>
      <p:sp>
        <p:nvSpPr>
          <p:cNvPr id="334" name="Google Shape;334;p20"/>
          <p:cNvSpPr txBox="1"/>
          <p:nvPr/>
        </p:nvSpPr>
        <p:spPr>
          <a:xfrm>
            <a:off x="2058700" y="2927950"/>
            <a:ext cx="948900" cy="155400"/>
          </a:xfrm>
          <a:prstGeom prst="rect">
            <a:avLst/>
          </a:prstGeom>
          <a:noFill/>
          <a:ln w="222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5" name="Google Shape;335;p20"/>
          <p:cNvPicPr preferRelativeResize="0"/>
          <p:nvPr/>
        </p:nvPicPr>
        <p:blipFill rotWithShape="1">
          <a:blip r:embed="rId3">
            <a:alphaModFix/>
          </a:blip>
          <a:srcRect t="-2764"/>
          <a:stretch/>
        </p:blipFill>
        <p:spPr>
          <a:xfrm>
            <a:off x="934150" y="1325575"/>
            <a:ext cx="10652400" cy="4013700"/>
          </a:xfrm>
          <a:prstGeom prst="rect">
            <a:avLst/>
          </a:prstGeom>
          <a:noFill/>
          <a:ln>
            <a:noFill/>
          </a:ln>
          <a:effectLst>
            <a:outerShdw blurRad="57150" dist="19050" dir="5400000" algn="bl" rotWithShape="0">
              <a:srgbClr val="000000">
                <a:alpha val="49803"/>
              </a:srgbClr>
            </a:outerShdw>
          </a:effectLst>
        </p:spPr>
      </p:pic>
      <p:sp>
        <p:nvSpPr>
          <p:cNvPr id="336" name="Google Shape;336;p20"/>
          <p:cNvSpPr txBox="1"/>
          <p:nvPr/>
        </p:nvSpPr>
        <p:spPr>
          <a:xfrm>
            <a:off x="4050476" y="1433731"/>
            <a:ext cx="4276500" cy="416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it-IT" sz="1500" b="1" i="0" u="none" strike="noStrike" cap="none">
                <a:solidFill>
                  <a:schemeClr val="dk1"/>
                </a:solidFill>
                <a:latin typeface="Arial Narrow"/>
                <a:ea typeface="Arial Narrow"/>
                <a:cs typeface="Arial Narrow"/>
                <a:sym typeface="Arial Narrow"/>
              </a:rPr>
              <a:t>MARIO ROSSI</a:t>
            </a:r>
            <a:endParaRPr sz="12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400"/>
              <a:buFont typeface="Arial"/>
              <a:buNone/>
            </a:pPr>
            <a:endParaRPr sz="1400" b="1" i="0" u="none" strike="noStrike" cap="none">
              <a:solidFill>
                <a:schemeClr val="dk1"/>
              </a:solidFill>
              <a:latin typeface="Arial Narrow"/>
              <a:ea typeface="Arial Narrow"/>
              <a:cs typeface="Arial Narrow"/>
              <a:sym typeface="Arial Narrow"/>
            </a:endParaRPr>
          </a:p>
        </p:txBody>
      </p:sp>
      <p:pic>
        <p:nvPicPr>
          <p:cNvPr id="337" name="Google Shape;337;p20"/>
          <p:cNvPicPr preferRelativeResize="0"/>
          <p:nvPr/>
        </p:nvPicPr>
        <p:blipFill rotWithShape="1">
          <a:blip r:embed="rId4">
            <a:alphaModFix/>
          </a:blip>
          <a:srcRect/>
          <a:stretch/>
        </p:blipFill>
        <p:spPr>
          <a:xfrm>
            <a:off x="5423314" y="4250475"/>
            <a:ext cx="1345373" cy="608800"/>
          </a:xfrm>
          <a:prstGeom prst="rect">
            <a:avLst/>
          </a:prstGeom>
          <a:noFill/>
          <a:ln>
            <a:noFill/>
          </a:ln>
        </p:spPr>
      </p:pic>
      <p:sp>
        <p:nvSpPr>
          <p:cNvPr id="338" name="Google Shape;338;p20"/>
          <p:cNvSpPr/>
          <p:nvPr/>
        </p:nvSpPr>
        <p:spPr>
          <a:xfrm>
            <a:off x="934150" y="1433731"/>
            <a:ext cx="10715658" cy="3905544"/>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it-IT" sz="3200" b="1"/>
              <a:t>Crediti sovrannumerari </a:t>
            </a:r>
            <a:endParaRPr sz="3200" b="1"/>
          </a:p>
        </p:txBody>
      </p:sp>
      <p:sp>
        <p:nvSpPr>
          <p:cNvPr id="344" name="Google Shape;344;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600"/>
              <a:buNone/>
            </a:pPr>
            <a:r>
              <a:rPr lang="it-IT" sz="1600">
                <a:latin typeface="Calibri"/>
                <a:ea typeface="Calibri"/>
                <a:cs typeface="Calibri"/>
                <a:sym typeface="Calibri"/>
              </a:rPr>
              <a:t>E’ prevista la possibilità di inserire nel proprio piano di studi attività in sovrannumero, per un massimo di </a:t>
            </a:r>
            <a:r>
              <a:rPr lang="it-IT" sz="1600" b="1" u="sng">
                <a:latin typeface="Calibri"/>
                <a:ea typeface="Calibri"/>
                <a:cs typeface="Calibri"/>
                <a:sym typeface="Calibri"/>
              </a:rPr>
              <a:t>16 crediti</a:t>
            </a:r>
            <a:r>
              <a:rPr lang="it-IT" sz="1600">
                <a:latin typeface="Calibri"/>
                <a:ea typeface="Calibri"/>
                <a:cs typeface="Calibri"/>
                <a:sym typeface="Calibri"/>
              </a:rPr>
              <a:t>. </a:t>
            </a:r>
            <a:endParaRPr/>
          </a:p>
          <a:p>
            <a:pPr marL="0" lvl="0" indent="0" algn="just" rtl="0">
              <a:lnSpc>
                <a:spcPct val="90000"/>
              </a:lnSpc>
              <a:spcBef>
                <a:spcPts val="1000"/>
              </a:spcBef>
              <a:spcAft>
                <a:spcPts val="0"/>
              </a:spcAft>
              <a:buClr>
                <a:schemeClr val="dk1"/>
              </a:buClr>
              <a:buSzPts val="1600"/>
              <a:buNone/>
            </a:pPr>
            <a:r>
              <a:rPr lang="it-IT" sz="1600">
                <a:latin typeface="Calibri"/>
                <a:ea typeface="Calibri"/>
                <a:cs typeface="Calibri"/>
                <a:sym typeface="Calibri"/>
              </a:rPr>
              <a:t>L’aggiunta di crediti sovrannumerari è finalizzata all’inserimento in carriera di crediti, già riconosciuti, acquisiti mediante il superamento di esami utili ai fini dell’</a:t>
            </a:r>
            <a:r>
              <a:rPr lang="it-IT" sz="1600" b="1">
                <a:latin typeface="Calibri"/>
                <a:ea typeface="Calibri"/>
                <a:cs typeface="Calibri"/>
                <a:sym typeface="Calibri"/>
              </a:rPr>
              <a:t>insegnamento </a:t>
            </a:r>
            <a:r>
              <a:rPr lang="it-IT" sz="1600">
                <a:latin typeface="Calibri"/>
                <a:ea typeface="Calibri"/>
                <a:cs typeface="Calibri"/>
                <a:sym typeface="Calibri"/>
              </a:rPr>
              <a:t>(percorsi FIT*) oppure per le </a:t>
            </a:r>
            <a:r>
              <a:rPr lang="it-IT" sz="1600" b="1">
                <a:latin typeface="Calibri"/>
                <a:ea typeface="Calibri"/>
                <a:cs typeface="Calibri"/>
                <a:sym typeface="Calibri"/>
              </a:rPr>
              <a:t>attività trasversali offerte dall‘Ateneo,</a:t>
            </a:r>
            <a:r>
              <a:rPr lang="it-IT" sz="1600">
                <a:latin typeface="Calibri"/>
                <a:ea typeface="Calibri"/>
                <a:cs typeface="Calibri"/>
                <a:sym typeface="Calibri"/>
              </a:rPr>
              <a:t> che saranno inseriti nel Supplemento al Diploma.</a:t>
            </a:r>
            <a:endParaRPr/>
          </a:p>
          <a:p>
            <a:pPr marL="0" lvl="0" indent="0" algn="just" rtl="0">
              <a:lnSpc>
                <a:spcPct val="90000"/>
              </a:lnSpc>
              <a:spcBef>
                <a:spcPts val="1000"/>
              </a:spcBef>
              <a:spcAft>
                <a:spcPts val="0"/>
              </a:spcAft>
              <a:buClr>
                <a:schemeClr val="dk1"/>
              </a:buClr>
              <a:buSzPts val="1600"/>
              <a:buNone/>
            </a:pPr>
            <a:r>
              <a:rPr lang="it-IT" sz="1600">
                <a:latin typeface="Calibri"/>
                <a:ea typeface="Calibri"/>
                <a:cs typeface="Calibri"/>
                <a:sym typeface="Calibri"/>
              </a:rPr>
              <a:t>I crediti e le votazioni ottenute con gli insegnamenti aggiuntivi non rientrano nel computo per la media dei voti degli esami di profitto ma sono registrati nella carriera del Corso di laurea magistrale.</a:t>
            </a:r>
            <a:endParaRPr/>
          </a:p>
          <a:p>
            <a:pPr marL="0" lvl="0" indent="0" algn="just" rtl="0">
              <a:lnSpc>
                <a:spcPct val="90000"/>
              </a:lnSpc>
              <a:spcBef>
                <a:spcPts val="1000"/>
              </a:spcBef>
              <a:spcAft>
                <a:spcPts val="0"/>
              </a:spcAft>
              <a:buClr>
                <a:schemeClr val="dk1"/>
              </a:buClr>
              <a:buSzPts val="1600"/>
              <a:buNone/>
            </a:pPr>
            <a:r>
              <a:rPr lang="it-IT" sz="1600">
                <a:latin typeface="Calibri"/>
                <a:ea typeface="Calibri"/>
                <a:cs typeface="Calibri"/>
                <a:sym typeface="Calibri"/>
              </a:rPr>
              <a:t>Dovrai richiedere l’inserimento nel piano dei crediti in sovrannumero, riconosciuti, mediante </a:t>
            </a:r>
            <a:r>
              <a:rPr lang="it-IT" sz="1600" b="1">
                <a:latin typeface="Calibri"/>
                <a:ea typeface="Calibri"/>
                <a:cs typeface="Calibri"/>
                <a:sym typeface="Calibri"/>
              </a:rPr>
              <a:t>istanza scritta </a:t>
            </a:r>
            <a:r>
              <a:rPr lang="it-IT" sz="1600">
                <a:latin typeface="Calibri"/>
                <a:ea typeface="Calibri"/>
                <a:cs typeface="Calibri"/>
                <a:sym typeface="Calibri"/>
              </a:rPr>
              <a:t>all’Ufficio Gestione Carriere, nei periodi di presentazione del piano di studi.</a:t>
            </a:r>
            <a:endParaRPr/>
          </a:p>
          <a:p>
            <a:pPr marL="0" lvl="0" indent="0" algn="just" rtl="0">
              <a:lnSpc>
                <a:spcPct val="90000"/>
              </a:lnSpc>
              <a:spcBef>
                <a:spcPts val="1000"/>
              </a:spcBef>
              <a:spcAft>
                <a:spcPts val="0"/>
              </a:spcAft>
              <a:buClr>
                <a:schemeClr val="dk1"/>
              </a:buClr>
              <a:buSzPts val="1600"/>
              <a:buNone/>
            </a:pPr>
            <a:endParaRPr sz="1600">
              <a:latin typeface="Calibri"/>
              <a:ea typeface="Calibri"/>
              <a:cs typeface="Calibri"/>
              <a:sym typeface="Calibri"/>
            </a:endParaRPr>
          </a:p>
          <a:p>
            <a:pPr marL="0" lvl="0" indent="0" algn="just" rtl="0">
              <a:lnSpc>
                <a:spcPct val="90000"/>
              </a:lnSpc>
              <a:spcBef>
                <a:spcPts val="1000"/>
              </a:spcBef>
              <a:spcAft>
                <a:spcPts val="0"/>
              </a:spcAft>
              <a:buClr>
                <a:schemeClr val="dk1"/>
              </a:buClr>
              <a:buSzPts val="1600"/>
              <a:buNone/>
            </a:pPr>
            <a:r>
              <a:rPr lang="it-IT" sz="1600">
                <a:latin typeface="Calibri"/>
                <a:ea typeface="Calibri"/>
                <a:cs typeface="Calibri"/>
                <a:sym typeface="Calibri"/>
              </a:rPr>
              <a:t>*Percorsi FIT</a:t>
            </a:r>
            <a:endParaRPr/>
          </a:p>
          <a:p>
            <a:pPr marL="0" lvl="0" indent="0" algn="just" rtl="0">
              <a:lnSpc>
                <a:spcPct val="90000"/>
              </a:lnSpc>
              <a:spcBef>
                <a:spcPts val="1000"/>
              </a:spcBef>
              <a:spcAft>
                <a:spcPts val="0"/>
              </a:spcAft>
              <a:buClr>
                <a:schemeClr val="dk1"/>
              </a:buClr>
              <a:buSzPts val="1600"/>
              <a:buNone/>
            </a:pPr>
            <a:r>
              <a:rPr lang="it-IT" sz="1600">
                <a:latin typeface="Calibri"/>
                <a:ea typeface="Calibri"/>
                <a:cs typeface="Calibri"/>
                <a:sym typeface="Calibri"/>
              </a:rPr>
              <a:t>Per informazioni dettagliate sui percorsi, consultare la pagina di Ateneo dedicata, al link </a:t>
            </a:r>
            <a:r>
              <a:rPr lang="it-IT" sz="1600" u="sng">
                <a:solidFill>
                  <a:schemeClr val="hlink"/>
                </a:solidFill>
                <a:latin typeface="Calibri"/>
                <a:ea typeface="Calibri"/>
                <a:cs typeface="Calibri"/>
                <a:sym typeface="Calibri"/>
                <a:hlinkClick r:id="rId3"/>
              </a:rPr>
              <a:t>https://www.unimib.it/didattica/formazione-insegnanti-ed-educatori/percorso-24-cfu</a:t>
            </a:r>
            <a:r>
              <a:rPr lang="it-IT" sz="1600">
                <a:latin typeface="Calibri"/>
                <a:ea typeface="Calibri"/>
                <a:cs typeface="Calibri"/>
                <a:sym typeface="Calibri"/>
              </a:rPr>
              <a:t>, oppure scrivere a fit@unimib.it</a:t>
            </a:r>
            <a:endParaRPr/>
          </a:p>
          <a:p>
            <a:pPr marL="0" lvl="0" indent="0" algn="just" rtl="0">
              <a:lnSpc>
                <a:spcPct val="90000"/>
              </a:lnSpc>
              <a:spcBef>
                <a:spcPts val="1000"/>
              </a:spcBef>
              <a:spcAft>
                <a:spcPts val="0"/>
              </a:spcAft>
              <a:buClr>
                <a:schemeClr val="dk1"/>
              </a:buClr>
              <a:buSzPts val="1600"/>
              <a:buNone/>
            </a:pPr>
            <a:endParaRPr sz="1600">
              <a:latin typeface="Calibri"/>
              <a:ea typeface="Calibri"/>
              <a:cs typeface="Calibri"/>
              <a:sym typeface="Calibri"/>
            </a:endParaRPr>
          </a:p>
        </p:txBody>
      </p:sp>
      <p:sp>
        <p:nvSpPr>
          <p:cNvPr id="345" name="Google Shape;34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it-IT" sz="1200" b="0" i="0" u="none" strike="noStrike" cap="none">
                <a:solidFill>
                  <a:srgbClr val="888888"/>
                </a:solidFill>
                <a:latin typeface="Calibri"/>
                <a:ea typeface="Calibri"/>
                <a:cs typeface="Calibri"/>
                <a:sym typeface="Calibri"/>
              </a:rPr>
              <a:t>24</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2"/>
          <p:cNvSpPr txBox="1">
            <a:spLocks noGrp="1"/>
          </p:cNvSpPr>
          <p:nvPr>
            <p:ph type="title"/>
          </p:nvPr>
        </p:nvSpPr>
        <p:spPr>
          <a:xfrm>
            <a:off x="838200" y="355601"/>
            <a:ext cx="10515600" cy="68072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it-IT" sz="1800">
                <a:latin typeface="Calibri"/>
                <a:ea typeface="Calibri"/>
                <a:cs typeface="Calibri"/>
                <a:sym typeface="Calibri"/>
              </a:rPr>
              <a:t/>
            </a:r>
            <a:br>
              <a:rPr lang="it-IT" sz="1800">
                <a:latin typeface="Calibri"/>
                <a:ea typeface="Calibri"/>
                <a:cs typeface="Calibri"/>
                <a:sym typeface="Calibri"/>
              </a:rPr>
            </a:br>
            <a:r>
              <a:rPr lang="it-IT" sz="1800">
                <a:latin typeface="Calibri"/>
                <a:ea typeface="Calibri"/>
                <a:cs typeface="Calibri"/>
                <a:sym typeface="Calibri"/>
              </a:rPr>
              <a:t>Ultimate le scelte, clicca «Conferma Piano» (fig. 16)  per confermare e registrare il piano. </a:t>
            </a:r>
            <a:br>
              <a:rPr lang="it-IT" sz="1800">
                <a:latin typeface="Calibri"/>
                <a:ea typeface="Calibri"/>
                <a:cs typeface="Calibri"/>
                <a:sym typeface="Calibri"/>
              </a:rPr>
            </a:br>
            <a:r>
              <a:rPr lang="it-IT" sz="1800" b="1">
                <a:latin typeface="Calibri"/>
                <a:ea typeface="Calibri"/>
                <a:cs typeface="Calibri"/>
                <a:sym typeface="Calibri"/>
              </a:rPr>
              <a:t>ATTENZIONE:  Il piano lasciato in bozza non viene esaminato</a:t>
            </a:r>
            <a:r>
              <a:rPr lang="it-IT" sz="1800">
                <a:latin typeface="Calibri"/>
                <a:ea typeface="Calibri"/>
                <a:cs typeface="Calibri"/>
                <a:sym typeface="Calibri"/>
              </a:rPr>
              <a:t>.</a:t>
            </a:r>
            <a:br>
              <a:rPr lang="it-IT" sz="1800">
                <a:latin typeface="Calibri"/>
                <a:ea typeface="Calibri"/>
                <a:cs typeface="Calibri"/>
                <a:sym typeface="Calibri"/>
              </a:rPr>
            </a:br>
            <a:r>
              <a:rPr lang="it-IT" sz="1600">
                <a:latin typeface="Calibri"/>
                <a:ea typeface="Calibri"/>
                <a:cs typeface="Calibri"/>
                <a:sym typeface="Calibri"/>
              </a:rPr>
              <a:t/>
            </a:r>
            <a:br>
              <a:rPr lang="it-IT" sz="1600">
                <a:latin typeface="Calibri"/>
                <a:ea typeface="Calibri"/>
                <a:cs typeface="Calibri"/>
                <a:sym typeface="Calibri"/>
              </a:rPr>
            </a:br>
            <a:endParaRPr sz="1600"/>
          </a:p>
        </p:txBody>
      </p:sp>
      <p:sp>
        <p:nvSpPr>
          <p:cNvPr id="351" name="Google Shape;351;p22"/>
          <p:cNvSpPr txBox="1">
            <a:spLocks noGrp="1"/>
          </p:cNvSpPr>
          <p:nvPr>
            <p:ph type="body" idx="1"/>
          </p:nvPr>
        </p:nvSpPr>
        <p:spPr>
          <a:xfrm>
            <a:off x="838200" y="1825624"/>
            <a:ext cx="10515600" cy="484187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16</a:t>
            </a:r>
            <a:endParaRPr sz="1400"/>
          </a:p>
        </p:txBody>
      </p:sp>
      <p:sp>
        <p:nvSpPr>
          <p:cNvPr id="352" name="Google Shape;35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25</a:t>
            </a:fld>
            <a:endParaRPr/>
          </a:p>
        </p:txBody>
      </p:sp>
      <p:pic>
        <p:nvPicPr>
          <p:cNvPr id="353" name="Google Shape;353;p22" descr="Ritaglio schermata"/>
          <p:cNvPicPr preferRelativeResize="0"/>
          <p:nvPr/>
        </p:nvPicPr>
        <p:blipFill rotWithShape="1">
          <a:blip r:embed="rId3">
            <a:alphaModFix/>
          </a:blip>
          <a:srcRect/>
          <a:stretch/>
        </p:blipFill>
        <p:spPr>
          <a:xfrm>
            <a:off x="2700251" y="1242203"/>
            <a:ext cx="6791498" cy="5077203"/>
          </a:xfrm>
          <a:prstGeom prst="rect">
            <a:avLst/>
          </a:prstGeom>
          <a:noFill/>
          <a:ln w="9525" cap="flat" cmpd="sng">
            <a:solidFill>
              <a:schemeClr val="accent1"/>
            </a:solidFill>
            <a:prstDash val="solid"/>
            <a:round/>
            <a:headEnd type="none" w="sm" len="sm"/>
            <a:tailEnd type="none" w="sm" len="sm"/>
          </a:ln>
        </p:spPr>
      </p:pic>
      <p:pic>
        <p:nvPicPr>
          <p:cNvPr id="354" name="Google Shape;354;p22"/>
          <p:cNvPicPr preferRelativeResize="0"/>
          <p:nvPr/>
        </p:nvPicPr>
        <p:blipFill rotWithShape="1">
          <a:blip r:embed="rId4">
            <a:alphaModFix/>
          </a:blip>
          <a:srcRect/>
          <a:stretch/>
        </p:blipFill>
        <p:spPr>
          <a:xfrm>
            <a:off x="2970655" y="1245546"/>
            <a:ext cx="847417" cy="170703"/>
          </a:xfrm>
          <a:prstGeom prst="rect">
            <a:avLst/>
          </a:prstGeom>
          <a:noFill/>
          <a:ln>
            <a:noFill/>
          </a:ln>
        </p:spPr>
      </p:pic>
      <p:pic>
        <p:nvPicPr>
          <p:cNvPr id="355" name="Google Shape;355;p22"/>
          <p:cNvPicPr preferRelativeResize="0"/>
          <p:nvPr/>
        </p:nvPicPr>
        <p:blipFill rotWithShape="1">
          <a:blip r:embed="rId5">
            <a:alphaModFix/>
          </a:blip>
          <a:srcRect/>
          <a:stretch/>
        </p:blipFill>
        <p:spPr>
          <a:xfrm>
            <a:off x="8495578" y="6029732"/>
            <a:ext cx="670618" cy="243861"/>
          </a:xfrm>
          <a:prstGeom prst="rect">
            <a:avLst/>
          </a:prstGeom>
          <a:noFill/>
          <a:ln>
            <a:noFill/>
          </a:ln>
        </p:spPr>
      </p:pic>
      <p:pic>
        <p:nvPicPr>
          <p:cNvPr id="356" name="Google Shape;356;p22"/>
          <p:cNvPicPr preferRelativeResize="0"/>
          <p:nvPr/>
        </p:nvPicPr>
        <p:blipFill rotWithShape="1">
          <a:blip r:embed="rId6">
            <a:alphaModFix/>
          </a:blip>
          <a:srcRect/>
          <a:stretch/>
        </p:blipFill>
        <p:spPr>
          <a:xfrm>
            <a:off x="7886536" y="6084601"/>
            <a:ext cx="566977" cy="18899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3"/>
          <p:cNvSpPr txBox="1">
            <a:spLocks noGrp="1"/>
          </p:cNvSpPr>
          <p:nvPr>
            <p:ph type="title"/>
          </p:nvPr>
        </p:nvSpPr>
        <p:spPr>
          <a:xfrm>
            <a:off x="838200" y="128925"/>
            <a:ext cx="9268238" cy="119253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it-IT" sz="1800">
                <a:latin typeface="Calibri"/>
                <a:ea typeface="Calibri"/>
                <a:cs typeface="Calibri"/>
                <a:sym typeface="Calibri"/>
              </a:rPr>
              <a:t/>
            </a:r>
            <a:br>
              <a:rPr lang="it-IT" sz="1800">
                <a:latin typeface="Calibri"/>
                <a:ea typeface="Calibri"/>
                <a:cs typeface="Calibri"/>
                <a:sym typeface="Calibri"/>
              </a:rPr>
            </a:br>
            <a:r>
              <a:rPr lang="it-IT" sz="1800">
                <a:latin typeface="Calibri"/>
                <a:ea typeface="Calibri"/>
                <a:cs typeface="Calibri"/>
                <a:sym typeface="Calibri"/>
              </a:rPr>
              <a:t/>
            </a:r>
            <a:br>
              <a:rPr lang="it-IT" sz="1800">
                <a:latin typeface="Calibri"/>
                <a:ea typeface="Calibri"/>
                <a:cs typeface="Calibri"/>
                <a:sym typeface="Calibri"/>
              </a:rPr>
            </a:br>
            <a:r>
              <a:rPr lang="it-IT" sz="1800">
                <a:latin typeface="Calibri"/>
                <a:ea typeface="Calibri"/>
                <a:cs typeface="Calibri"/>
                <a:sym typeface="Calibri"/>
              </a:rPr>
              <a:t>A questo punto il tuo piano viene registrato nel sistema e risulterà </a:t>
            </a:r>
            <a:r>
              <a:rPr lang="it-IT" sz="1800" u="sng">
                <a:latin typeface="Calibri"/>
                <a:ea typeface="Calibri"/>
                <a:cs typeface="Calibri"/>
                <a:sym typeface="Calibri"/>
              </a:rPr>
              <a:t>PROPOSTO</a:t>
            </a:r>
            <a:r>
              <a:rPr lang="it-IT" sz="1800">
                <a:latin typeface="Calibri"/>
                <a:ea typeface="Calibri"/>
                <a:cs typeface="Calibri"/>
                <a:sym typeface="Calibri"/>
              </a:rPr>
              <a:t> (figura 17). </a:t>
            </a:r>
            <a:br>
              <a:rPr lang="it-IT" sz="1800">
                <a:latin typeface="Calibri"/>
                <a:ea typeface="Calibri"/>
                <a:cs typeface="Calibri"/>
                <a:sym typeface="Calibri"/>
              </a:rPr>
            </a:br>
            <a:r>
              <a:rPr lang="it-IT" sz="1800" b="1">
                <a:latin typeface="Calibri"/>
                <a:ea typeface="Calibri"/>
                <a:cs typeface="Calibri"/>
                <a:sym typeface="Calibri"/>
              </a:rPr>
              <a:t>Per tutto il periodo di apertura dei piani ti è comunque consentito modificare gli insegnamenti selezionati.</a:t>
            </a:r>
            <a:r>
              <a:rPr lang="it-IT" b="1"/>
              <a:t/>
            </a:r>
            <a:br>
              <a:rPr lang="it-IT" b="1"/>
            </a:br>
            <a:r>
              <a:rPr lang="it-IT"/>
              <a:t> </a:t>
            </a:r>
            <a:br>
              <a:rPr lang="it-IT"/>
            </a:br>
            <a:endParaRPr/>
          </a:p>
        </p:txBody>
      </p:sp>
      <p:sp>
        <p:nvSpPr>
          <p:cNvPr id="362" name="Google Shape;362;p23"/>
          <p:cNvSpPr txBox="1">
            <a:spLocks noGrp="1"/>
          </p:cNvSpPr>
          <p:nvPr>
            <p:ph type="body" idx="1"/>
          </p:nvPr>
        </p:nvSpPr>
        <p:spPr>
          <a:xfrm>
            <a:off x="838200" y="1825624"/>
            <a:ext cx="10515600" cy="484187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17</a:t>
            </a:r>
            <a:endParaRPr sz="1400"/>
          </a:p>
        </p:txBody>
      </p:sp>
      <p:sp>
        <p:nvSpPr>
          <p:cNvPr id="363" name="Google Shape;36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26</a:t>
            </a:fld>
            <a:endParaRPr/>
          </a:p>
        </p:txBody>
      </p:sp>
      <p:pic>
        <p:nvPicPr>
          <p:cNvPr id="364" name="Google Shape;364;p23" descr="Ritaglio schermata"/>
          <p:cNvPicPr preferRelativeResize="0"/>
          <p:nvPr/>
        </p:nvPicPr>
        <p:blipFill rotWithShape="1">
          <a:blip r:embed="rId3">
            <a:alphaModFix/>
          </a:blip>
          <a:srcRect/>
          <a:stretch/>
        </p:blipFill>
        <p:spPr>
          <a:xfrm>
            <a:off x="948617" y="838529"/>
            <a:ext cx="6798270" cy="2807981"/>
          </a:xfrm>
          <a:prstGeom prst="rect">
            <a:avLst/>
          </a:prstGeom>
          <a:noFill/>
          <a:ln w="9525" cap="flat" cmpd="sng">
            <a:solidFill>
              <a:schemeClr val="dk1"/>
            </a:solidFill>
            <a:prstDash val="solid"/>
            <a:round/>
            <a:headEnd type="none" w="sm" len="sm"/>
            <a:tailEnd type="none" w="sm" len="sm"/>
          </a:ln>
        </p:spPr>
      </p:pic>
      <p:pic>
        <p:nvPicPr>
          <p:cNvPr id="365" name="Google Shape;365;p23" descr="Ritaglio schermata"/>
          <p:cNvPicPr preferRelativeResize="0"/>
          <p:nvPr/>
        </p:nvPicPr>
        <p:blipFill rotWithShape="1">
          <a:blip r:embed="rId4">
            <a:alphaModFix/>
          </a:blip>
          <a:srcRect/>
          <a:stretch/>
        </p:blipFill>
        <p:spPr>
          <a:xfrm>
            <a:off x="5001984" y="2973066"/>
            <a:ext cx="6087194" cy="3383284"/>
          </a:xfrm>
          <a:prstGeom prst="rect">
            <a:avLst/>
          </a:prstGeom>
          <a:noFill/>
          <a:ln w="38100" cap="flat" cmpd="sng">
            <a:solidFill>
              <a:schemeClr val="dk1"/>
            </a:solidFill>
            <a:prstDash val="solid"/>
            <a:round/>
            <a:headEnd type="none" w="sm" len="sm"/>
            <a:tailEnd type="none" w="sm" len="sm"/>
          </a:ln>
        </p:spPr>
      </p:pic>
      <p:sp>
        <p:nvSpPr>
          <p:cNvPr id="366" name="Google Shape;366;p23"/>
          <p:cNvSpPr/>
          <p:nvPr/>
        </p:nvSpPr>
        <p:spPr>
          <a:xfrm>
            <a:off x="5902036" y="4414058"/>
            <a:ext cx="576452" cy="25065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7" name="Google Shape;367;p23"/>
          <p:cNvSpPr/>
          <p:nvPr/>
        </p:nvSpPr>
        <p:spPr>
          <a:xfrm>
            <a:off x="3616036" y="838529"/>
            <a:ext cx="1385948" cy="183936"/>
          </a:xfrm>
          <a:prstGeom prst="rect">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8" name="Google Shape;368;p23"/>
          <p:cNvSpPr/>
          <p:nvPr/>
        </p:nvSpPr>
        <p:spPr>
          <a:xfrm rot="5400000">
            <a:off x="3617228" y="3646198"/>
            <a:ext cx="1126836" cy="1200727"/>
          </a:xfrm>
          <a:prstGeom prst="bentUpArrow">
            <a:avLst>
              <a:gd name="adj1" fmla="val 25000"/>
              <a:gd name="adj2" fmla="val 25000"/>
              <a:gd name="adj3" fmla="val 2500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9" name="Google Shape;369;p23"/>
          <p:cNvPicPr preferRelativeResize="0"/>
          <p:nvPr/>
        </p:nvPicPr>
        <p:blipFill rotWithShape="1">
          <a:blip r:embed="rId5">
            <a:alphaModFix/>
          </a:blip>
          <a:srcRect/>
          <a:stretch/>
        </p:blipFill>
        <p:spPr>
          <a:xfrm>
            <a:off x="2231363" y="1820567"/>
            <a:ext cx="4261473" cy="377985"/>
          </a:xfrm>
          <a:prstGeom prst="rect">
            <a:avLst/>
          </a:prstGeom>
          <a:noFill/>
          <a:ln>
            <a:noFill/>
          </a:ln>
        </p:spPr>
      </p:pic>
      <p:pic>
        <p:nvPicPr>
          <p:cNvPr id="370" name="Google Shape;370;p23"/>
          <p:cNvPicPr preferRelativeResize="0"/>
          <p:nvPr/>
        </p:nvPicPr>
        <p:blipFill rotWithShape="1">
          <a:blip r:embed="rId5">
            <a:alphaModFix/>
          </a:blip>
          <a:srcRect/>
          <a:stretch/>
        </p:blipFill>
        <p:spPr>
          <a:xfrm>
            <a:off x="6632736" y="2974180"/>
            <a:ext cx="4261473" cy="37798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4"/>
          <p:cNvSpPr txBox="1">
            <a:spLocks noGrp="1"/>
          </p:cNvSpPr>
          <p:nvPr>
            <p:ph type="body" idx="1"/>
          </p:nvPr>
        </p:nvSpPr>
        <p:spPr>
          <a:xfrm>
            <a:off x="838200" y="1086928"/>
            <a:ext cx="10515600" cy="50900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it-IT" sz="1600" b="1">
                <a:latin typeface="Calibri"/>
                <a:ea typeface="Calibri"/>
                <a:cs typeface="Calibri"/>
                <a:sym typeface="Calibri"/>
              </a:rPr>
              <a:t>ATTENZIONE: </a:t>
            </a:r>
            <a:r>
              <a:rPr lang="it-IT" sz="1600">
                <a:latin typeface="Calibri"/>
                <a:ea typeface="Calibri"/>
                <a:cs typeface="Calibri"/>
                <a:sym typeface="Calibri"/>
              </a:rPr>
              <a:t>Al termine della compilazione è possibile ancora modificare il piano cliccando sul pulsante “Annulla piano” e nella maschera successiva clicca “Modifica Piano” per ritornare alla maschera iniziale.</a:t>
            </a:r>
            <a:endParaRPr/>
          </a:p>
          <a:p>
            <a:pPr marL="0" lvl="0" indent="0" algn="l" rtl="0">
              <a:lnSpc>
                <a:spcPct val="90000"/>
              </a:lnSpc>
              <a:spcBef>
                <a:spcPts val="1000"/>
              </a:spcBef>
              <a:spcAft>
                <a:spcPts val="0"/>
              </a:spcAft>
              <a:buClr>
                <a:schemeClr val="dk1"/>
              </a:buClr>
              <a:buSzPts val="1600"/>
              <a:buNone/>
            </a:pPr>
            <a:r>
              <a:rPr lang="it-IT" sz="1600">
                <a:latin typeface="Calibri"/>
                <a:ea typeface="Calibri"/>
                <a:cs typeface="Calibri"/>
                <a:sym typeface="Calibri"/>
              </a:rPr>
              <a:t> Per maggiori informazioni e per problemi di funzionamento della procedura online, puoi rivolgerti all’Ufficio gestione carriere dell’area di Scienze, all’indirizzo  </a:t>
            </a:r>
            <a:r>
              <a:rPr lang="it-IT" sz="1600" b="1" u="sng">
                <a:solidFill>
                  <a:schemeClr val="hlink"/>
                </a:solidFill>
                <a:latin typeface="Calibri"/>
                <a:ea typeface="Calibri"/>
                <a:cs typeface="Calibri"/>
                <a:sym typeface="Calibri"/>
                <a:hlinkClick r:id="rId3"/>
              </a:rPr>
              <a:t>segr.studenti.scienze@unimib.it</a:t>
            </a:r>
            <a:endParaRPr sz="1600" b="1" u="sng">
              <a:latin typeface="Calibri"/>
              <a:ea typeface="Calibri"/>
              <a:cs typeface="Calibri"/>
              <a:sym typeface="Calibri"/>
            </a:endParaRPr>
          </a:p>
          <a:p>
            <a:pPr marL="0" lvl="0" indent="0" algn="l" rtl="0">
              <a:lnSpc>
                <a:spcPct val="90000"/>
              </a:lnSpc>
              <a:spcBef>
                <a:spcPts val="1000"/>
              </a:spcBef>
              <a:spcAft>
                <a:spcPts val="0"/>
              </a:spcAft>
              <a:buClr>
                <a:schemeClr val="dk1"/>
              </a:buClr>
              <a:buSzPts val="1600"/>
              <a:buNone/>
            </a:pPr>
            <a:endParaRPr sz="1600" b="1" u="sng">
              <a:latin typeface="Calibri"/>
              <a:ea typeface="Calibri"/>
              <a:cs typeface="Calibri"/>
              <a:sym typeface="Calibri"/>
            </a:endParaRPr>
          </a:p>
          <a:p>
            <a:pPr marL="0" lvl="0" indent="0" algn="l" rtl="0">
              <a:lnSpc>
                <a:spcPct val="90000"/>
              </a:lnSpc>
              <a:spcBef>
                <a:spcPts val="1000"/>
              </a:spcBef>
              <a:spcAft>
                <a:spcPts val="0"/>
              </a:spcAft>
              <a:buClr>
                <a:schemeClr val="dk1"/>
              </a:buClr>
              <a:buSzPts val="1600"/>
              <a:buNone/>
            </a:pPr>
            <a:r>
              <a:rPr lang="it-IT" sz="1600">
                <a:latin typeface="Calibri"/>
                <a:ea typeface="Calibri"/>
                <a:cs typeface="Calibri"/>
                <a:sym typeface="Calibri"/>
              </a:rPr>
              <a:t>Ti invitiamo a consultare:</a:t>
            </a:r>
            <a:endParaRPr/>
          </a:p>
          <a:p>
            <a:pPr marL="228600" lvl="0" indent="-228600" algn="l" rtl="0">
              <a:lnSpc>
                <a:spcPct val="90000"/>
              </a:lnSpc>
              <a:spcBef>
                <a:spcPts val="1000"/>
              </a:spcBef>
              <a:spcAft>
                <a:spcPts val="0"/>
              </a:spcAft>
              <a:buClr>
                <a:schemeClr val="dk1"/>
              </a:buClr>
              <a:buSzPts val="1600"/>
              <a:buChar char="•"/>
            </a:pPr>
            <a:r>
              <a:rPr lang="it-IT" sz="1600">
                <a:latin typeface="Calibri"/>
                <a:ea typeface="Calibri"/>
                <a:cs typeface="Calibri"/>
                <a:sym typeface="Calibri"/>
              </a:rPr>
              <a:t>il Regolamento Didattico del Corso, all’indirizzo </a:t>
            </a:r>
            <a:r>
              <a:rPr lang="it-IT" sz="1600" u="sng">
                <a:solidFill>
                  <a:schemeClr val="hlink"/>
                </a:solidFill>
                <a:latin typeface="Calibri"/>
                <a:ea typeface="Calibri"/>
                <a:cs typeface="Calibri"/>
                <a:sym typeface="Calibri"/>
                <a:hlinkClick r:id="rId4"/>
              </a:rPr>
              <a:t>https://elearning.unimib.it/course/view.php?id=22547</a:t>
            </a:r>
            <a:endParaRPr sz="16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1600"/>
              <a:buChar char="•"/>
            </a:pPr>
            <a:r>
              <a:rPr lang="it-IT" sz="1600">
                <a:latin typeface="Calibri"/>
                <a:ea typeface="Calibri"/>
                <a:cs typeface="Calibri"/>
                <a:sym typeface="Calibri"/>
              </a:rPr>
              <a:t>il Regolamento studenti dell’Ateneo di Milano - Bicocca (in particolare l’art. 13 - Piano di studio), all’indirizzo </a:t>
            </a:r>
            <a:r>
              <a:rPr lang="it-IT" sz="1600" u="sng">
                <a:solidFill>
                  <a:schemeClr val="hlink"/>
                </a:solidFill>
                <a:latin typeface="Calibri"/>
                <a:ea typeface="Calibri"/>
                <a:cs typeface="Calibri"/>
                <a:sym typeface="Calibri"/>
                <a:hlinkClick r:id="rId5"/>
              </a:rPr>
              <a:t>       https://www.unimib.it/sites/default/files/allegati/regolamento_studenti_2019_con_decreto.pdf</a:t>
            </a:r>
            <a:endParaRPr sz="1600">
              <a:latin typeface="Calibri"/>
              <a:ea typeface="Calibri"/>
              <a:cs typeface="Calibri"/>
              <a:sym typeface="Calibri"/>
            </a:endParaRPr>
          </a:p>
          <a:p>
            <a:pPr marL="0" lvl="0" indent="0" algn="l" rtl="0">
              <a:lnSpc>
                <a:spcPct val="90000"/>
              </a:lnSpc>
              <a:spcBef>
                <a:spcPts val="1000"/>
              </a:spcBef>
              <a:spcAft>
                <a:spcPts val="0"/>
              </a:spcAft>
              <a:buClr>
                <a:schemeClr val="dk1"/>
              </a:buClr>
              <a:buSzPts val="1600"/>
              <a:buNone/>
            </a:pPr>
            <a:endParaRPr sz="1600">
              <a:latin typeface="Calibri"/>
              <a:ea typeface="Calibri"/>
              <a:cs typeface="Calibri"/>
              <a:sym typeface="Calibri"/>
            </a:endParaRPr>
          </a:p>
          <a:p>
            <a:pPr marL="0" lvl="0" indent="0" algn="ctr" rtl="0">
              <a:lnSpc>
                <a:spcPct val="90000"/>
              </a:lnSpc>
              <a:spcBef>
                <a:spcPts val="1000"/>
              </a:spcBef>
              <a:spcAft>
                <a:spcPts val="0"/>
              </a:spcAft>
              <a:buClr>
                <a:schemeClr val="dk1"/>
              </a:buClr>
              <a:buSzPts val="1600"/>
              <a:buNone/>
            </a:pPr>
            <a:r>
              <a:rPr lang="it-IT" sz="1600">
                <a:latin typeface="Calibri"/>
                <a:ea typeface="Calibri"/>
                <a:cs typeface="Calibri"/>
                <a:sym typeface="Calibri"/>
              </a:rPr>
              <a:t>Buono studio!</a:t>
            </a:r>
            <a:endParaRPr sz="1600">
              <a:latin typeface="Calibri"/>
              <a:ea typeface="Calibri"/>
              <a:cs typeface="Calibri"/>
              <a:sym typeface="Calibri"/>
            </a:endParaRPr>
          </a:p>
        </p:txBody>
      </p:sp>
      <p:pic>
        <p:nvPicPr>
          <p:cNvPr id="376" name="Google Shape;376;p24"/>
          <p:cNvPicPr preferRelativeResize="0"/>
          <p:nvPr/>
        </p:nvPicPr>
        <p:blipFill rotWithShape="1">
          <a:blip r:embed="rId6">
            <a:alphaModFix/>
          </a:blip>
          <a:srcRect/>
          <a:stretch/>
        </p:blipFill>
        <p:spPr>
          <a:xfrm>
            <a:off x="9213370" y="4702745"/>
            <a:ext cx="1931957" cy="1408636"/>
          </a:xfrm>
          <a:prstGeom prst="rect">
            <a:avLst/>
          </a:prstGeom>
          <a:noFill/>
          <a:ln>
            <a:noFill/>
          </a:ln>
        </p:spPr>
      </p:pic>
      <p:sp>
        <p:nvSpPr>
          <p:cNvPr id="377" name="Google Shape;3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it-IT" sz="3200" b="1"/>
              <a:t>A chi rivolgersi e per che cosa?</a:t>
            </a:r>
            <a:r>
              <a:rPr lang="it-IT" sz="2800" b="1"/>
              <a:t/>
            </a:r>
            <a:br>
              <a:rPr lang="it-IT" sz="2800" b="1"/>
            </a:br>
            <a:endParaRPr sz="2800" b="1"/>
          </a:p>
        </p:txBody>
      </p:sp>
      <p:sp>
        <p:nvSpPr>
          <p:cNvPr id="383" name="Google Shape;383;p25"/>
          <p:cNvSpPr txBox="1">
            <a:spLocks noGrp="1"/>
          </p:cNvSpPr>
          <p:nvPr>
            <p:ph type="body" idx="1"/>
          </p:nvPr>
        </p:nvSpPr>
        <p:spPr>
          <a:xfrm>
            <a:off x="838200" y="1102418"/>
            <a:ext cx="10515600" cy="5253932"/>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chemeClr val="dk1"/>
              </a:buClr>
              <a:buSzPts val="2000"/>
              <a:buNone/>
            </a:pPr>
            <a:endParaRPr sz="2000" b="1" u="sng">
              <a:latin typeface="Calibri"/>
              <a:ea typeface="Calibri"/>
              <a:cs typeface="Calibri"/>
              <a:sym typeface="Calibri"/>
            </a:endParaRPr>
          </a:p>
          <a:p>
            <a:pPr marL="228600" lvl="0" indent="-101600" algn="l" rtl="0">
              <a:lnSpc>
                <a:spcPct val="90000"/>
              </a:lnSpc>
              <a:spcBef>
                <a:spcPts val="1000"/>
              </a:spcBef>
              <a:spcAft>
                <a:spcPts val="0"/>
              </a:spcAft>
              <a:buClr>
                <a:schemeClr val="dk1"/>
              </a:buClr>
              <a:buSzPts val="2000"/>
              <a:buNone/>
            </a:pPr>
            <a:endParaRPr sz="2000" b="1" u="sng">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000"/>
              <a:buChar char="•"/>
            </a:pPr>
            <a:r>
              <a:rPr lang="it-IT" sz="2000" b="1" u="sng">
                <a:latin typeface="Calibri"/>
                <a:ea typeface="Calibri"/>
                <a:cs typeface="Calibri"/>
                <a:sym typeface="Calibri"/>
              </a:rPr>
              <a:t>Segreteria Didattica</a:t>
            </a:r>
            <a:endParaRPr sz="2000">
              <a:latin typeface="Calibri"/>
              <a:ea typeface="Calibri"/>
              <a:cs typeface="Calibri"/>
              <a:sym typeface="Calibri"/>
            </a:endParaRPr>
          </a:p>
          <a:p>
            <a:pPr marL="0" lvl="0" indent="0" algn="l" rtl="0">
              <a:lnSpc>
                <a:spcPct val="90000"/>
              </a:lnSpc>
              <a:spcBef>
                <a:spcPts val="1000"/>
              </a:spcBef>
              <a:spcAft>
                <a:spcPts val="0"/>
              </a:spcAft>
              <a:buClr>
                <a:schemeClr val="dk1"/>
              </a:buClr>
              <a:buSzPts val="1600"/>
              <a:buNone/>
            </a:pPr>
            <a:r>
              <a:rPr lang="it-IT" sz="1600">
                <a:latin typeface="Calibri"/>
                <a:ea typeface="Calibri"/>
                <a:cs typeface="Calibri"/>
                <a:sym typeface="Calibri"/>
              </a:rPr>
              <a:t>La</a:t>
            </a:r>
            <a:r>
              <a:rPr lang="it-IT" sz="1600" b="1">
                <a:latin typeface="Calibri"/>
                <a:ea typeface="Calibri"/>
                <a:cs typeface="Calibri"/>
                <a:sym typeface="Calibri"/>
              </a:rPr>
              <a:t> </a:t>
            </a:r>
            <a:r>
              <a:rPr lang="it-IT" sz="1600">
                <a:latin typeface="Calibri"/>
                <a:ea typeface="Calibri"/>
                <a:cs typeface="Calibri"/>
                <a:sym typeface="Calibri"/>
              </a:rPr>
              <a:t>Segreteria Didattica fornisce servizi di supporto didattico e informativo agli studenti (orari delle lezioni, ricevimento docenti, calendario esami, piani di studio, laboratori). </a:t>
            </a:r>
            <a:endParaRPr/>
          </a:p>
          <a:p>
            <a:pPr marL="0" lvl="0" indent="0" algn="l" rtl="0">
              <a:lnSpc>
                <a:spcPct val="90000"/>
              </a:lnSpc>
              <a:spcBef>
                <a:spcPts val="1000"/>
              </a:spcBef>
              <a:spcAft>
                <a:spcPts val="0"/>
              </a:spcAft>
              <a:buClr>
                <a:schemeClr val="dk1"/>
              </a:buClr>
              <a:buSzPts val="1600"/>
              <a:buNone/>
            </a:pPr>
            <a:r>
              <a:rPr lang="it-IT" sz="1600">
                <a:latin typeface="Calibri"/>
                <a:ea typeface="Calibri"/>
                <a:cs typeface="Calibri"/>
                <a:sym typeface="Calibri"/>
              </a:rPr>
              <a:t>L’orario di ricevimento della Segreteria Didattica è il seguente:</a:t>
            </a:r>
            <a:endParaRPr/>
          </a:p>
          <a:p>
            <a:pPr marL="0" lvl="0" indent="0" algn="l" rtl="0">
              <a:lnSpc>
                <a:spcPct val="90000"/>
              </a:lnSpc>
              <a:spcBef>
                <a:spcPts val="1000"/>
              </a:spcBef>
              <a:spcAft>
                <a:spcPts val="0"/>
              </a:spcAft>
              <a:buClr>
                <a:schemeClr val="dk1"/>
              </a:buClr>
              <a:buSzPts val="1600"/>
              <a:buNone/>
            </a:pPr>
            <a:r>
              <a:rPr lang="it-IT" sz="1600" i="1">
                <a:latin typeface="Calibri"/>
                <a:ea typeface="Calibri"/>
                <a:cs typeface="Calibri"/>
                <a:sym typeface="Calibri"/>
              </a:rPr>
              <a:t>lunedì e venerdì dalle 10 alle 12;  </a:t>
            </a:r>
            <a:endParaRPr sz="1600" i="1">
              <a:latin typeface="Calibri"/>
              <a:ea typeface="Calibri"/>
              <a:cs typeface="Calibri"/>
              <a:sym typeface="Calibri"/>
            </a:endParaRPr>
          </a:p>
          <a:p>
            <a:pPr marL="0" lvl="0" indent="0" algn="l" rtl="0">
              <a:lnSpc>
                <a:spcPct val="90000"/>
              </a:lnSpc>
              <a:spcBef>
                <a:spcPts val="1000"/>
              </a:spcBef>
              <a:spcAft>
                <a:spcPts val="0"/>
              </a:spcAft>
              <a:buClr>
                <a:schemeClr val="dk1"/>
              </a:buClr>
              <a:buSzPts val="1600"/>
              <a:buNone/>
            </a:pPr>
            <a:r>
              <a:rPr lang="it-IT" sz="1600" i="1">
                <a:latin typeface="Calibri"/>
                <a:ea typeface="Calibri"/>
                <a:cs typeface="Calibri"/>
                <a:sym typeface="Calibri"/>
              </a:rPr>
              <a:t>mercoledì dalle 14.30 alle 16</a:t>
            </a:r>
            <a:r>
              <a:rPr lang="it-IT" sz="1600">
                <a:latin typeface="Calibri"/>
                <a:ea typeface="Calibri"/>
                <a:cs typeface="Calibri"/>
                <a:sym typeface="Calibri"/>
              </a:rPr>
              <a:t>, </a:t>
            </a:r>
            <a:endParaRPr sz="1600">
              <a:latin typeface="Calibri"/>
              <a:ea typeface="Calibri"/>
              <a:cs typeface="Calibri"/>
              <a:sym typeface="Calibri"/>
            </a:endParaRPr>
          </a:p>
          <a:p>
            <a:pPr marL="0" lvl="0" indent="0" algn="l" rtl="0">
              <a:lnSpc>
                <a:spcPct val="90000"/>
              </a:lnSpc>
              <a:spcBef>
                <a:spcPts val="1000"/>
              </a:spcBef>
              <a:spcAft>
                <a:spcPts val="0"/>
              </a:spcAft>
              <a:buClr>
                <a:schemeClr val="dk1"/>
              </a:buClr>
              <a:buSzPts val="1600"/>
              <a:buNone/>
            </a:pPr>
            <a:r>
              <a:rPr lang="it-IT" sz="1600" b="1">
                <a:latin typeface="Calibri"/>
                <a:ea typeface="Calibri"/>
                <a:cs typeface="Calibri"/>
                <a:sym typeface="Calibri"/>
              </a:rPr>
              <a:t>Edificio U2</a:t>
            </a:r>
            <a:r>
              <a:rPr lang="it-IT" sz="1600">
                <a:latin typeface="Calibri"/>
                <a:ea typeface="Calibri"/>
                <a:cs typeface="Calibri"/>
                <a:sym typeface="Calibri"/>
              </a:rPr>
              <a:t>, V piano – stanza 5001 </a:t>
            </a:r>
            <a:endParaRPr/>
          </a:p>
          <a:p>
            <a:pPr marL="0" lvl="0" indent="0" algn="l" rtl="0">
              <a:lnSpc>
                <a:spcPct val="90000"/>
              </a:lnSpc>
              <a:spcBef>
                <a:spcPts val="1000"/>
              </a:spcBef>
              <a:spcAft>
                <a:spcPts val="0"/>
              </a:spcAft>
              <a:buClr>
                <a:schemeClr val="dk1"/>
              </a:buClr>
              <a:buSzPts val="1600"/>
              <a:buNone/>
            </a:pPr>
            <a:r>
              <a:rPr lang="it-IT" sz="1600">
                <a:latin typeface="Calibri"/>
                <a:ea typeface="Calibri"/>
                <a:cs typeface="Calibri"/>
                <a:sym typeface="Calibri"/>
              </a:rPr>
              <a:t>e-mail: </a:t>
            </a:r>
            <a:r>
              <a:rPr lang="it-IT" sz="1600" b="1" u="sng">
                <a:solidFill>
                  <a:schemeClr val="hlink"/>
                </a:solidFill>
                <a:latin typeface="Calibri"/>
                <a:ea typeface="Calibri"/>
                <a:cs typeface="Calibri"/>
                <a:sym typeface="Calibri"/>
                <a:hlinkClick r:id="rId3"/>
              </a:rPr>
              <a:t>didattica.fisica@unimib.it</a:t>
            </a:r>
            <a:endParaRPr sz="1600">
              <a:latin typeface="Calibri"/>
              <a:ea typeface="Calibri"/>
              <a:cs typeface="Calibri"/>
              <a:sym typeface="Calibri"/>
            </a:endParaRPr>
          </a:p>
          <a:p>
            <a:pPr marL="0" lvl="0" indent="0" algn="l" rtl="0">
              <a:lnSpc>
                <a:spcPct val="90000"/>
              </a:lnSpc>
              <a:spcBef>
                <a:spcPts val="1000"/>
              </a:spcBef>
              <a:spcAft>
                <a:spcPts val="0"/>
              </a:spcAft>
              <a:buClr>
                <a:schemeClr val="dk1"/>
              </a:buClr>
              <a:buSzPts val="1600"/>
              <a:buNone/>
            </a:pPr>
            <a:r>
              <a:rPr lang="it-IT" sz="1600">
                <a:latin typeface="Calibri"/>
                <a:ea typeface="Calibri"/>
                <a:cs typeface="Calibri"/>
                <a:sym typeface="Calibri"/>
              </a:rPr>
              <a:t>Per tutte le informazioni sulla didattica: </a:t>
            </a:r>
            <a:r>
              <a:rPr lang="it-IT" sz="1600" b="1" u="sng">
                <a:solidFill>
                  <a:schemeClr val="hlink"/>
                </a:solidFill>
                <a:latin typeface="Calibri"/>
                <a:ea typeface="Calibri"/>
                <a:cs typeface="Calibri"/>
                <a:sym typeface="Calibri"/>
                <a:hlinkClick r:id="rId4"/>
              </a:rPr>
              <a:t>http://elearning.unimib.it/</a:t>
            </a:r>
            <a:endParaRPr sz="1600" b="1" u="sng">
              <a:latin typeface="Calibri"/>
              <a:ea typeface="Calibri"/>
              <a:cs typeface="Calibri"/>
              <a:sym typeface="Calibri"/>
            </a:endParaRPr>
          </a:p>
          <a:p>
            <a:pPr marL="0" lvl="0" indent="0" algn="l" rtl="0">
              <a:lnSpc>
                <a:spcPct val="90000"/>
              </a:lnSpc>
              <a:spcBef>
                <a:spcPts val="1000"/>
              </a:spcBef>
              <a:spcAft>
                <a:spcPts val="0"/>
              </a:spcAft>
              <a:buClr>
                <a:schemeClr val="dk1"/>
              </a:buClr>
              <a:buSzPts val="4000"/>
              <a:buNone/>
            </a:pPr>
            <a:endParaRPr sz="4000" b="1" u="sng">
              <a:latin typeface="Calibri"/>
              <a:ea typeface="Calibri"/>
              <a:cs typeface="Calibri"/>
              <a:sym typeface="Calibri"/>
            </a:endParaRPr>
          </a:p>
          <a:p>
            <a:pPr marL="0" lvl="0" indent="0" algn="l" rtl="0">
              <a:lnSpc>
                <a:spcPct val="90000"/>
              </a:lnSpc>
              <a:spcBef>
                <a:spcPts val="1000"/>
              </a:spcBef>
              <a:spcAft>
                <a:spcPts val="0"/>
              </a:spcAft>
              <a:buClr>
                <a:schemeClr val="dk1"/>
              </a:buClr>
              <a:buSzPts val="2000"/>
              <a:buNone/>
            </a:pPr>
            <a:endParaRPr sz="2000">
              <a:latin typeface="Calibri"/>
              <a:ea typeface="Calibri"/>
              <a:cs typeface="Calibri"/>
              <a:sym typeface="Calibri"/>
            </a:endParaRPr>
          </a:p>
          <a:p>
            <a:pPr marL="228600" lvl="0" indent="-127000" algn="l" rtl="0">
              <a:lnSpc>
                <a:spcPct val="90000"/>
              </a:lnSpc>
              <a:spcBef>
                <a:spcPts val="1000"/>
              </a:spcBef>
              <a:spcAft>
                <a:spcPts val="0"/>
              </a:spcAft>
              <a:buClr>
                <a:schemeClr val="dk1"/>
              </a:buClr>
              <a:buSzPts val="1600"/>
              <a:buNone/>
            </a:pPr>
            <a:endParaRPr sz="1600"/>
          </a:p>
        </p:txBody>
      </p:sp>
      <p:sp>
        <p:nvSpPr>
          <p:cNvPr id="384" name="Google Shape;38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28</a:t>
            </a:fld>
            <a:endParaRPr/>
          </a:p>
        </p:txBody>
      </p:sp>
      <p:pic>
        <p:nvPicPr>
          <p:cNvPr id="385" name="Google Shape;385;p25" descr="Confused Direction Signs - Hurca!"/>
          <p:cNvPicPr preferRelativeResize="0"/>
          <p:nvPr/>
        </p:nvPicPr>
        <p:blipFill rotWithShape="1">
          <a:blip r:embed="rId5">
            <a:alphaModFix/>
          </a:blip>
          <a:srcRect/>
          <a:stretch/>
        </p:blipFill>
        <p:spPr>
          <a:xfrm>
            <a:off x="8786552" y="249382"/>
            <a:ext cx="1748594" cy="188188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it-IT" sz="3200" b="1"/>
              <a:t>A chi rivolgersi e per che cosa?</a:t>
            </a:r>
            <a:r>
              <a:rPr lang="it-IT" sz="2800" b="1"/>
              <a:t/>
            </a:r>
            <a:br>
              <a:rPr lang="it-IT" sz="2800" b="1"/>
            </a:br>
            <a:endParaRPr sz="2800" b="1"/>
          </a:p>
        </p:txBody>
      </p:sp>
      <p:sp>
        <p:nvSpPr>
          <p:cNvPr id="391" name="Google Shape;391;p26"/>
          <p:cNvSpPr txBox="1">
            <a:spLocks noGrp="1"/>
          </p:cNvSpPr>
          <p:nvPr>
            <p:ph type="body" idx="1"/>
          </p:nvPr>
        </p:nvSpPr>
        <p:spPr>
          <a:xfrm>
            <a:off x="838200" y="1102418"/>
            <a:ext cx="10515600" cy="5253932"/>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chemeClr val="dk1"/>
              </a:buClr>
              <a:buSzPts val="2000"/>
              <a:buNone/>
            </a:pPr>
            <a:endParaRPr sz="2000" b="1" u="sng">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000"/>
              <a:buChar char="•"/>
            </a:pPr>
            <a:r>
              <a:rPr lang="it-IT" sz="2000" b="1" u="sng">
                <a:latin typeface="Calibri"/>
                <a:ea typeface="Calibri"/>
                <a:cs typeface="Calibri"/>
                <a:sym typeface="Calibri"/>
              </a:rPr>
              <a:t>Ufficio Gestione Carriere</a:t>
            </a:r>
            <a:endParaRPr/>
          </a:p>
          <a:p>
            <a:pPr marL="0" lvl="0" indent="0" algn="l" rtl="0">
              <a:lnSpc>
                <a:spcPct val="90000"/>
              </a:lnSpc>
              <a:spcBef>
                <a:spcPts val="1000"/>
              </a:spcBef>
              <a:spcAft>
                <a:spcPts val="0"/>
              </a:spcAft>
              <a:buClr>
                <a:schemeClr val="dk1"/>
              </a:buClr>
              <a:buSzPts val="1700"/>
              <a:buNone/>
            </a:pPr>
            <a:r>
              <a:rPr lang="it-IT" sz="1700">
                <a:latin typeface="Calibri"/>
                <a:ea typeface="Calibri"/>
                <a:cs typeface="Calibri"/>
                <a:sym typeface="Calibri"/>
              </a:rPr>
              <a:t>L</a:t>
            </a:r>
            <a:r>
              <a:rPr lang="it-IT" sz="1700" b="1">
                <a:latin typeface="Calibri"/>
                <a:ea typeface="Calibri"/>
                <a:cs typeface="Calibri"/>
                <a:sym typeface="Calibri"/>
              </a:rPr>
              <a:t>’</a:t>
            </a:r>
            <a:r>
              <a:rPr lang="it-IT" sz="1700">
                <a:latin typeface="Calibri"/>
                <a:ea typeface="Calibri"/>
                <a:cs typeface="Calibri"/>
                <a:sym typeface="Calibri"/>
              </a:rPr>
              <a:t>Ufficio Gestione Carriere</a:t>
            </a:r>
            <a:r>
              <a:rPr lang="it-IT" sz="1700" b="1">
                <a:latin typeface="Calibri"/>
                <a:ea typeface="Calibri"/>
                <a:cs typeface="Calibri"/>
                <a:sym typeface="Calibri"/>
              </a:rPr>
              <a:t> </a:t>
            </a:r>
            <a:r>
              <a:rPr lang="it-IT" sz="1700">
                <a:latin typeface="Calibri"/>
                <a:ea typeface="Calibri"/>
                <a:cs typeface="Calibri"/>
                <a:sym typeface="Calibri"/>
              </a:rPr>
              <a:t>si occupa della gestione amministrativa di tutta la carriera dello studente, dall’ammissione, ai rinnovi delle iscrizioni, al conseguimento del titolo. Si occupa inoltre del rilascio di certificazioni e del riconoscimento di titoli ed esami conseguiti presso altre sedi universitarie, anche estere.</a:t>
            </a:r>
            <a:endParaRPr/>
          </a:p>
          <a:p>
            <a:pPr marL="0" lvl="0" indent="0" algn="l" rtl="0">
              <a:lnSpc>
                <a:spcPct val="90000"/>
              </a:lnSpc>
              <a:spcBef>
                <a:spcPts val="1000"/>
              </a:spcBef>
              <a:spcAft>
                <a:spcPts val="0"/>
              </a:spcAft>
              <a:buClr>
                <a:schemeClr val="dk1"/>
              </a:buClr>
              <a:buSzPts val="1700"/>
              <a:buNone/>
            </a:pPr>
            <a:r>
              <a:rPr lang="it-IT" sz="1700">
                <a:latin typeface="Calibri"/>
                <a:ea typeface="Calibri"/>
                <a:cs typeface="Calibri"/>
                <a:sym typeface="Calibri"/>
              </a:rPr>
              <a:t>Per quanto riguarda il piano di studi, l’Ufficio Gestione Carriere è la struttura competente a fornire assistenza agli studenti sugli aspetti tecnici del sistema di presentazione del piano in Segreterieonline.</a:t>
            </a:r>
            <a:endParaRPr/>
          </a:p>
          <a:p>
            <a:pPr marL="0" lvl="0" indent="0" algn="l" rtl="0">
              <a:lnSpc>
                <a:spcPct val="90000"/>
              </a:lnSpc>
              <a:spcBef>
                <a:spcPts val="1000"/>
              </a:spcBef>
              <a:spcAft>
                <a:spcPts val="0"/>
              </a:spcAft>
              <a:buClr>
                <a:schemeClr val="dk1"/>
              </a:buClr>
              <a:buSzPts val="1600"/>
              <a:buNone/>
            </a:pPr>
            <a:r>
              <a:rPr lang="it-IT" sz="1600">
                <a:latin typeface="Calibri"/>
                <a:ea typeface="Calibri"/>
                <a:cs typeface="Calibri"/>
                <a:sym typeface="Calibri"/>
              </a:rPr>
              <a:t>Per informazioni di carattere amministrativo consultare la pagina </a:t>
            </a:r>
            <a:r>
              <a:rPr lang="it-IT" sz="1600" u="sng">
                <a:solidFill>
                  <a:schemeClr val="hlink"/>
                </a:solidFill>
                <a:latin typeface="Calibri"/>
                <a:ea typeface="Calibri"/>
                <a:cs typeface="Calibri"/>
                <a:sym typeface="Calibri"/>
                <a:hlinkClick r:id="rId3"/>
              </a:rPr>
              <a:t>https://www.unimib.it/servizi/segreterie-studenti</a:t>
            </a:r>
            <a:r>
              <a:rPr lang="it-IT" sz="1600">
                <a:latin typeface="Calibri"/>
                <a:ea typeface="Calibri"/>
                <a:cs typeface="Calibri"/>
                <a:sym typeface="Calibri"/>
              </a:rPr>
              <a:t> </a:t>
            </a:r>
            <a:endParaRPr/>
          </a:p>
          <a:p>
            <a:pPr marL="0" lvl="0" indent="0" algn="l" rtl="0">
              <a:lnSpc>
                <a:spcPct val="90000"/>
              </a:lnSpc>
              <a:spcBef>
                <a:spcPts val="1000"/>
              </a:spcBef>
              <a:spcAft>
                <a:spcPts val="0"/>
              </a:spcAft>
              <a:buClr>
                <a:schemeClr val="dk1"/>
              </a:buClr>
              <a:buSzPts val="1600"/>
              <a:buNone/>
            </a:pPr>
            <a:r>
              <a:rPr lang="it-IT" sz="1600">
                <a:latin typeface="Calibri"/>
                <a:ea typeface="Calibri"/>
                <a:cs typeface="Calibri"/>
                <a:sym typeface="Calibri"/>
              </a:rPr>
              <a:t>Per informazioni dettagliate sui piani di studio e i termini di presentazione per l’anno accademico consultare la pagina </a:t>
            </a:r>
            <a:r>
              <a:rPr lang="it-IT" sz="1600" u="sng">
                <a:solidFill>
                  <a:schemeClr val="hlink"/>
                </a:solidFill>
                <a:latin typeface="Calibri"/>
                <a:ea typeface="Calibri"/>
                <a:cs typeface="Calibri"/>
                <a:sym typeface="Calibri"/>
                <a:hlinkClick r:id="rId4"/>
              </a:rPr>
              <a:t>https://www.unimib.it/servizi/segreterie-studenti/piani-degli-studi/area-scienze</a:t>
            </a:r>
            <a:r>
              <a:rPr lang="it-IT" sz="1600">
                <a:latin typeface="Calibri"/>
                <a:ea typeface="Calibri"/>
                <a:cs typeface="Calibri"/>
                <a:sym typeface="Calibri"/>
              </a:rPr>
              <a:t> </a:t>
            </a:r>
            <a:endParaRPr/>
          </a:p>
          <a:p>
            <a:pPr marL="0" lvl="0" indent="0" algn="l" rtl="0">
              <a:lnSpc>
                <a:spcPct val="90000"/>
              </a:lnSpc>
              <a:spcBef>
                <a:spcPts val="1000"/>
              </a:spcBef>
              <a:spcAft>
                <a:spcPts val="0"/>
              </a:spcAft>
              <a:buClr>
                <a:schemeClr val="dk1"/>
              </a:buClr>
              <a:buSzPts val="1700"/>
              <a:buNone/>
            </a:pPr>
            <a:r>
              <a:rPr lang="it-IT" sz="1700">
                <a:latin typeface="Calibri"/>
                <a:ea typeface="Calibri"/>
                <a:cs typeface="Calibri"/>
                <a:sym typeface="Calibri"/>
              </a:rPr>
              <a:t>L’orario di ricevimento dell’Ufficio Gestione Carriere di Scienze (sportello 7 nell’</a:t>
            </a:r>
            <a:r>
              <a:rPr lang="it-IT" sz="1700" b="1">
                <a:latin typeface="Calibri"/>
                <a:ea typeface="Calibri"/>
                <a:cs typeface="Calibri"/>
                <a:sym typeface="Calibri"/>
              </a:rPr>
              <a:t>Edificio U17 </a:t>
            </a:r>
            <a:r>
              <a:rPr lang="it-IT" sz="1700">
                <a:latin typeface="Calibri"/>
                <a:ea typeface="Calibri"/>
                <a:cs typeface="Calibri"/>
                <a:sym typeface="Calibri"/>
              </a:rPr>
              <a:t>- Piazzetta ribassata Difesa per le donne) è il seguente:</a:t>
            </a:r>
            <a:endParaRPr/>
          </a:p>
          <a:p>
            <a:pPr marL="0" lvl="0" indent="0" algn="l" rtl="0">
              <a:lnSpc>
                <a:spcPct val="90000"/>
              </a:lnSpc>
              <a:spcBef>
                <a:spcPts val="1000"/>
              </a:spcBef>
              <a:spcAft>
                <a:spcPts val="0"/>
              </a:spcAft>
              <a:buClr>
                <a:schemeClr val="dk1"/>
              </a:buClr>
              <a:buSzPts val="1700"/>
              <a:buNone/>
            </a:pPr>
            <a:r>
              <a:rPr lang="it-IT" sz="1700" i="1">
                <a:latin typeface="Calibri"/>
                <a:ea typeface="Calibri"/>
                <a:cs typeface="Calibri"/>
                <a:sym typeface="Calibri"/>
              </a:rPr>
              <a:t>lunedì dalle 13.45 alle 15.45</a:t>
            </a:r>
            <a:br>
              <a:rPr lang="it-IT" sz="1700" i="1">
                <a:latin typeface="Calibri"/>
                <a:ea typeface="Calibri"/>
                <a:cs typeface="Calibri"/>
                <a:sym typeface="Calibri"/>
              </a:rPr>
            </a:br>
            <a:r>
              <a:rPr lang="it-IT" sz="1700" i="1">
                <a:latin typeface="Calibri"/>
                <a:ea typeface="Calibri"/>
                <a:cs typeface="Calibri"/>
                <a:sym typeface="Calibri"/>
              </a:rPr>
              <a:t>mercoledì e  venerdì dalle 09.00 alle 12.00</a:t>
            </a:r>
            <a:endParaRPr/>
          </a:p>
          <a:p>
            <a:pPr marL="0" lvl="0" indent="0" algn="l" rtl="0">
              <a:lnSpc>
                <a:spcPct val="90000"/>
              </a:lnSpc>
              <a:spcBef>
                <a:spcPts val="1000"/>
              </a:spcBef>
              <a:spcAft>
                <a:spcPts val="0"/>
              </a:spcAft>
              <a:buClr>
                <a:schemeClr val="dk1"/>
              </a:buClr>
              <a:buSzPts val="1700"/>
              <a:buNone/>
            </a:pPr>
            <a:r>
              <a:rPr lang="it-IT" sz="1700">
                <a:latin typeface="Calibri"/>
                <a:ea typeface="Calibri"/>
                <a:cs typeface="Calibri"/>
                <a:sym typeface="Calibri"/>
              </a:rPr>
              <a:t>e-mail: </a:t>
            </a:r>
            <a:r>
              <a:rPr lang="it-IT" sz="1700" b="1" u="sng">
                <a:solidFill>
                  <a:schemeClr val="hlink"/>
                </a:solidFill>
                <a:latin typeface="Calibri"/>
                <a:ea typeface="Calibri"/>
                <a:cs typeface="Calibri"/>
                <a:sym typeface="Calibri"/>
                <a:hlinkClick r:id="rId5"/>
              </a:rPr>
              <a:t>segr.studenti.scienze@unimib.it</a:t>
            </a:r>
            <a:r>
              <a:rPr lang="it-IT" sz="1700">
                <a:latin typeface="Calibri"/>
                <a:ea typeface="Calibri"/>
                <a:cs typeface="Calibri"/>
                <a:sym typeface="Calibri"/>
              </a:rPr>
              <a:t>   </a:t>
            </a:r>
            <a:endParaRPr/>
          </a:p>
          <a:p>
            <a:pPr marL="0" lvl="0" indent="0" algn="ctr" rtl="0">
              <a:lnSpc>
                <a:spcPct val="90000"/>
              </a:lnSpc>
              <a:spcBef>
                <a:spcPts val="1000"/>
              </a:spcBef>
              <a:spcAft>
                <a:spcPts val="0"/>
              </a:spcAft>
              <a:buClr>
                <a:schemeClr val="dk1"/>
              </a:buClr>
              <a:buSzPts val="1600"/>
              <a:buNone/>
            </a:pPr>
            <a:r>
              <a:rPr lang="it-IT" sz="1600" b="1">
                <a:latin typeface="Calibri"/>
                <a:ea typeface="Calibri"/>
                <a:cs typeface="Calibri"/>
                <a:sym typeface="Calibri"/>
              </a:rPr>
              <a:t>Non è previsto lo sportello telefonico</a:t>
            </a:r>
            <a:r>
              <a:rPr lang="it-IT" sz="1700" b="1">
                <a:latin typeface="Calibri"/>
                <a:ea typeface="Calibri"/>
                <a:cs typeface="Calibri"/>
                <a:sym typeface="Calibri"/>
              </a:rPr>
              <a:t>.</a:t>
            </a:r>
            <a:br>
              <a:rPr lang="it-IT" sz="1700" b="1">
                <a:latin typeface="Calibri"/>
                <a:ea typeface="Calibri"/>
                <a:cs typeface="Calibri"/>
                <a:sym typeface="Calibri"/>
              </a:rPr>
            </a:br>
            <a:endParaRPr sz="17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000"/>
              <a:buNone/>
            </a:pPr>
            <a:endParaRPr sz="2000">
              <a:latin typeface="Calibri"/>
              <a:ea typeface="Calibri"/>
              <a:cs typeface="Calibri"/>
              <a:sym typeface="Calibri"/>
            </a:endParaRPr>
          </a:p>
          <a:p>
            <a:pPr marL="228600" lvl="0" indent="-127000" algn="l" rtl="0">
              <a:lnSpc>
                <a:spcPct val="90000"/>
              </a:lnSpc>
              <a:spcBef>
                <a:spcPts val="1000"/>
              </a:spcBef>
              <a:spcAft>
                <a:spcPts val="0"/>
              </a:spcAft>
              <a:buClr>
                <a:schemeClr val="dk1"/>
              </a:buClr>
              <a:buSzPts val="1600"/>
              <a:buNone/>
            </a:pPr>
            <a:endParaRPr sz="1600"/>
          </a:p>
        </p:txBody>
      </p:sp>
      <p:sp>
        <p:nvSpPr>
          <p:cNvPr id="392" name="Google Shape;39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134815" y="1098047"/>
            <a:ext cx="10515600" cy="80091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95238"/>
              <a:buFont typeface="Calibri"/>
              <a:buNone/>
            </a:pPr>
            <a:r>
              <a:rPr lang="it-IT" sz="2800" b="1"/>
              <a:t>Come si presenta?</a:t>
            </a:r>
            <a:r>
              <a:rPr lang="it-IT" sz="2400" b="1"/>
              <a:t/>
            </a:r>
            <a:br>
              <a:rPr lang="it-IT" sz="2400" b="1"/>
            </a:br>
            <a:endParaRPr sz="2400" b="1"/>
          </a:p>
        </p:txBody>
      </p:sp>
      <p:sp>
        <p:nvSpPr>
          <p:cNvPr id="107" name="Google Shape;107;p3"/>
          <p:cNvSpPr txBox="1">
            <a:spLocks noGrp="1"/>
          </p:cNvSpPr>
          <p:nvPr>
            <p:ph type="body" idx="1"/>
          </p:nvPr>
        </p:nvSpPr>
        <p:spPr>
          <a:xfrm>
            <a:off x="838191" y="2555227"/>
            <a:ext cx="10515600" cy="1567613"/>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100000"/>
              <a:buNone/>
            </a:pPr>
            <a:r>
              <a:rPr lang="it-IT" sz="6400">
                <a:latin typeface="Calibri"/>
                <a:ea typeface="Calibri"/>
                <a:cs typeface="Calibri"/>
                <a:sym typeface="Calibri"/>
              </a:rPr>
              <a:t>Il piano deve essere presentato per via telematica, entrando nella pagina web del servizio Segreterie OnLine, all’indirizzo </a:t>
            </a:r>
            <a:endParaRPr sz="6400">
              <a:latin typeface="Calibri"/>
              <a:ea typeface="Calibri"/>
              <a:cs typeface="Calibri"/>
              <a:sym typeface="Calibri"/>
            </a:endParaRPr>
          </a:p>
          <a:p>
            <a:pPr marL="0" lvl="0" indent="0" algn="l" rtl="0">
              <a:lnSpc>
                <a:spcPct val="90000"/>
              </a:lnSpc>
              <a:spcBef>
                <a:spcPts val="0"/>
              </a:spcBef>
              <a:spcAft>
                <a:spcPts val="0"/>
              </a:spcAft>
              <a:buClr>
                <a:schemeClr val="dk1"/>
              </a:buClr>
              <a:buSzPct val="100000"/>
              <a:buNone/>
            </a:pPr>
            <a:endParaRPr sz="6400" u="sng">
              <a:solidFill>
                <a:schemeClr val="hlink"/>
              </a:solidFill>
              <a:hlinkClick r:id="rId3"/>
            </a:endParaRPr>
          </a:p>
          <a:p>
            <a:pPr marL="0" lvl="0" indent="0" algn="l" rtl="0">
              <a:lnSpc>
                <a:spcPct val="90000"/>
              </a:lnSpc>
              <a:spcBef>
                <a:spcPts val="0"/>
              </a:spcBef>
              <a:spcAft>
                <a:spcPts val="0"/>
              </a:spcAft>
              <a:buClr>
                <a:schemeClr val="dk1"/>
              </a:buClr>
              <a:buSzPct val="100000"/>
              <a:buNone/>
            </a:pPr>
            <a:r>
              <a:rPr lang="it-IT" sz="6400" u="sng">
                <a:solidFill>
                  <a:schemeClr val="hlink"/>
                </a:solidFill>
                <a:latin typeface="Calibri"/>
                <a:ea typeface="Calibri"/>
                <a:cs typeface="Calibri"/>
                <a:sym typeface="Calibri"/>
                <a:hlinkClick r:id="rId3"/>
              </a:rPr>
              <a:t>https://s3w.si.unimib.it/Home.do</a:t>
            </a:r>
            <a:r>
              <a:rPr lang="it-IT" sz="6400">
                <a:latin typeface="Calibri"/>
                <a:ea typeface="Calibri"/>
                <a:cs typeface="Calibri"/>
                <a:sym typeface="Calibri"/>
              </a:rPr>
              <a:t> </a:t>
            </a:r>
            <a:endParaRPr sz="6400">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r>
              <a:rPr lang="it-IT" sz="6400">
                <a:latin typeface="Calibri"/>
                <a:ea typeface="Calibri"/>
                <a:cs typeface="Calibri"/>
                <a:sym typeface="Calibri"/>
              </a:rPr>
              <a:t>Al termine della procedura </a:t>
            </a:r>
            <a:r>
              <a:rPr lang="it-IT" sz="6400" b="1">
                <a:latin typeface="Calibri"/>
                <a:ea typeface="Calibri"/>
                <a:cs typeface="Calibri"/>
                <a:sym typeface="Calibri"/>
              </a:rPr>
              <a:t>devi confermare il piano, utilizzando l’apposito pulsante </a:t>
            </a:r>
            <a:r>
              <a:rPr lang="it-IT" sz="6400" b="1" u="sng">
                <a:latin typeface="Calibri"/>
                <a:ea typeface="Calibri"/>
                <a:cs typeface="Calibri"/>
                <a:sym typeface="Calibri"/>
              </a:rPr>
              <a:t>CONFERMA</a:t>
            </a:r>
            <a:r>
              <a:rPr lang="it-IT" sz="6400" b="1">
                <a:latin typeface="Calibri"/>
                <a:ea typeface="Calibri"/>
                <a:cs typeface="Calibri"/>
                <a:sym typeface="Calibri"/>
              </a:rPr>
              <a:t>. </a:t>
            </a:r>
            <a:endParaRPr sz="6400" b="1">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r>
              <a:rPr lang="it-IT" sz="6400" u="sng">
                <a:latin typeface="Calibri"/>
                <a:ea typeface="Calibri"/>
                <a:cs typeface="Calibri"/>
                <a:sym typeface="Calibri"/>
              </a:rPr>
              <a:t>Il piano lasciato in bozza non viene esaminato. </a:t>
            </a:r>
            <a:endParaRPr sz="6400" u="sng">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r>
              <a:rPr lang="it-IT" sz="6400">
                <a:latin typeface="Calibri"/>
                <a:ea typeface="Calibri"/>
                <a:cs typeface="Calibri"/>
                <a:sym typeface="Calibri"/>
              </a:rPr>
              <a:t>La compilazione online ti è consentita fino a quando risulti essere iscritto in corso. </a:t>
            </a:r>
            <a:endParaRPr sz="6400">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r>
              <a:rPr lang="it-IT" sz="6400">
                <a:latin typeface="Calibri"/>
                <a:ea typeface="Calibri"/>
                <a:cs typeface="Calibri"/>
                <a:sym typeface="Calibri"/>
              </a:rPr>
              <a:t>Gli studenti fuori corso dovranno presentare un’istanza cartacea all’Ufficio Gestione Carriere, inviandola all’indirizzo </a:t>
            </a:r>
            <a:endParaRPr sz="6400">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r>
              <a:rPr lang="it-IT" sz="6400" u="sng">
                <a:solidFill>
                  <a:schemeClr val="hlink"/>
                </a:solidFill>
                <a:latin typeface="Calibri"/>
                <a:ea typeface="Calibri"/>
                <a:cs typeface="Calibri"/>
                <a:sym typeface="Calibri"/>
                <a:hlinkClick r:id="rId4"/>
              </a:rPr>
              <a:t>segr.studenti.scienze@unimib.it</a:t>
            </a:r>
            <a:r>
              <a:rPr lang="it-IT" sz="6400">
                <a:latin typeface="Calibri"/>
                <a:ea typeface="Calibri"/>
                <a:cs typeface="Calibri"/>
                <a:sym typeface="Calibri"/>
              </a:rPr>
              <a:t>.</a:t>
            </a:r>
            <a:endParaRPr/>
          </a:p>
          <a:p>
            <a:pPr marL="0" lvl="0" indent="0" algn="ctr" rtl="0">
              <a:lnSpc>
                <a:spcPct val="90000"/>
              </a:lnSpc>
              <a:spcBef>
                <a:spcPts val="1000"/>
              </a:spcBef>
              <a:spcAft>
                <a:spcPts val="0"/>
              </a:spcAft>
              <a:buClr>
                <a:schemeClr val="dk1"/>
              </a:buClr>
              <a:buSzPct val="100000"/>
              <a:buNone/>
            </a:pPr>
            <a:endParaRPr sz="6400" b="1"/>
          </a:p>
          <a:p>
            <a:pPr marL="0" lvl="0" indent="0" algn="ctr" rtl="0">
              <a:lnSpc>
                <a:spcPct val="90000"/>
              </a:lnSpc>
              <a:spcBef>
                <a:spcPts val="1000"/>
              </a:spcBef>
              <a:spcAft>
                <a:spcPts val="0"/>
              </a:spcAft>
              <a:buClr>
                <a:schemeClr val="dk1"/>
              </a:buClr>
              <a:buSzPct val="100000"/>
              <a:buNone/>
            </a:pPr>
            <a:endParaRPr sz="6400" b="1">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r>
              <a:rPr lang="it-IT" sz="1900" b="1"/>
              <a:t>				</a:t>
            </a:r>
            <a:endParaRPr/>
          </a:p>
        </p:txBody>
      </p:sp>
      <p:sp>
        <p:nvSpPr>
          <p:cNvPr id="108" name="Google Shape;10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it-IT" sz="12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pic>
        <p:nvPicPr>
          <p:cNvPr id="109" name="Google Shape;109;p3"/>
          <p:cNvPicPr preferRelativeResize="0"/>
          <p:nvPr/>
        </p:nvPicPr>
        <p:blipFill rotWithShape="1">
          <a:blip r:embed="rId5">
            <a:alphaModFix/>
          </a:blip>
          <a:srcRect/>
          <a:stretch/>
        </p:blipFill>
        <p:spPr>
          <a:xfrm>
            <a:off x="7278189" y="465184"/>
            <a:ext cx="1821849" cy="1293278"/>
          </a:xfrm>
          <a:prstGeom prst="rect">
            <a:avLst/>
          </a:prstGeom>
          <a:noFill/>
          <a:ln>
            <a:noFill/>
          </a:ln>
        </p:spPr>
      </p:pic>
      <p:sp>
        <p:nvSpPr>
          <p:cNvPr id="110" name="Google Shape;110;p3"/>
          <p:cNvSpPr/>
          <p:nvPr/>
        </p:nvSpPr>
        <p:spPr>
          <a:xfrm>
            <a:off x="838191" y="3548946"/>
            <a:ext cx="10448100"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Calibri"/>
              <a:buNone/>
            </a:pPr>
            <a:r>
              <a:rPr lang="it-IT" sz="2400" b="1"/>
              <a:t>Posso modificare il piano scelto ?</a:t>
            </a:r>
            <a:endParaRPr sz="2400"/>
          </a:p>
        </p:txBody>
      </p:sp>
      <p:sp>
        <p:nvSpPr>
          <p:cNvPr id="116" name="Google Shape;116;p4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rgbClr val="000000"/>
              </a:buClr>
              <a:buSzPts val="1600"/>
              <a:buNone/>
            </a:pPr>
            <a:r>
              <a:rPr lang="it-IT" sz="1600">
                <a:solidFill>
                  <a:srgbClr val="000000"/>
                </a:solidFill>
                <a:latin typeface="Calibri"/>
                <a:ea typeface="Calibri"/>
                <a:cs typeface="Calibri"/>
                <a:sym typeface="Calibri"/>
              </a:rPr>
              <a:t>Ti è consentito modificare il piano ma solo nei periodi stabiliti, </a:t>
            </a:r>
            <a:r>
              <a:rPr lang="it-IT" sz="1600">
                <a:latin typeface="Calibri"/>
                <a:ea typeface="Calibri"/>
                <a:cs typeface="Calibri"/>
                <a:sym typeface="Calibri"/>
              </a:rPr>
              <a:t>in genere nei mesi di novembre e marzo.</a:t>
            </a:r>
            <a:endParaRPr sz="160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endParaRPr sz="160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endParaRPr sz="160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000000"/>
              </a:buClr>
              <a:buSzPts val="1600"/>
              <a:buNone/>
            </a:pPr>
            <a:r>
              <a:rPr lang="it-IT" sz="1600">
                <a:solidFill>
                  <a:srgbClr val="000000"/>
                </a:solidFill>
                <a:latin typeface="Calibri"/>
                <a:ea typeface="Calibri"/>
                <a:cs typeface="Calibri"/>
                <a:sym typeface="Calibri"/>
              </a:rPr>
              <a:t>Fino all’attuazione del nuovo piano di studio sei tenuto a osservare il precedente piano e non puoi iscriverti agli appelli degli insegnamenti di cui hai richiesto  l’inserimento. </a:t>
            </a:r>
            <a:endParaRPr sz="160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r>
              <a:rPr lang="it-IT" sz="1600">
                <a:latin typeface="Calibri"/>
                <a:ea typeface="Calibri"/>
                <a:cs typeface="Calibri"/>
                <a:sym typeface="Calibri"/>
              </a:rPr>
              <a:t>Puoi sostenere le prove di verifica relative a un’attività formativa </a:t>
            </a:r>
            <a:r>
              <a:rPr lang="it-IT" sz="1600" b="1">
                <a:latin typeface="Calibri"/>
                <a:ea typeface="Calibri"/>
                <a:cs typeface="Calibri"/>
                <a:sym typeface="Calibri"/>
              </a:rPr>
              <a:t>solo</a:t>
            </a:r>
            <a:r>
              <a:rPr lang="it-IT" sz="1600">
                <a:latin typeface="Calibri"/>
                <a:ea typeface="Calibri"/>
                <a:cs typeface="Calibri"/>
                <a:sym typeface="Calibri"/>
              </a:rPr>
              <a:t> se l’attività è presente nell’ultimo piano di studio approvato. </a:t>
            </a:r>
            <a:r>
              <a:rPr lang="it-IT" sz="1600"/>
              <a:t>Gli esami sostenuti </a:t>
            </a:r>
            <a:r>
              <a:rPr lang="it-IT" sz="1600" b="1"/>
              <a:t>non possono essere eliminati </a:t>
            </a:r>
            <a:r>
              <a:rPr lang="it-IT" sz="1600"/>
              <a:t>dal piano.</a:t>
            </a:r>
            <a:endParaRPr sz="160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endParaRPr sz="160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1600"/>
              <a:buNone/>
            </a:pPr>
            <a:endParaRPr sz="1600" b="1">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000000"/>
              </a:buClr>
              <a:buSzPts val="1600"/>
              <a:buNone/>
            </a:pPr>
            <a:r>
              <a:rPr lang="it-IT" sz="1600" b="1">
                <a:solidFill>
                  <a:srgbClr val="000000"/>
                </a:solidFill>
                <a:latin typeface="Calibri"/>
                <a:ea typeface="Calibri"/>
                <a:cs typeface="Calibri"/>
                <a:sym typeface="Calibri"/>
              </a:rPr>
              <a:t>Anticipo degli esami (art.13 Regolamento degli Studenti) </a:t>
            </a:r>
            <a:endParaRPr sz="1600" b="1">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000000"/>
              </a:buClr>
              <a:buSzPts val="1600"/>
              <a:buNone/>
            </a:pPr>
            <a:r>
              <a:rPr lang="it-IT" sz="1600">
                <a:solidFill>
                  <a:srgbClr val="000000"/>
                </a:solidFill>
                <a:latin typeface="Calibri"/>
                <a:ea typeface="Calibri"/>
                <a:cs typeface="Calibri"/>
                <a:sym typeface="Calibri"/>
              </a:rPr>
              <a:t>Gli studenti possono sostenere gli esami inseriti nel piano approvato e riferiti ad un anno successivo a quello di iscrizione, chiedendone l'inserimento in libretto all'Ufficio gestione carriere del Settore di Scienze, solo se gli insegnamenti sono attivati e se hanno acquisito almeno il 50% dei crediti </a:t>
            </a:r>
            <a:r>
              <a:rPr lang="it-IT" sz="1600" b="1">
                <a:solidFill>
                  <a:srgbClr val="000000"/>
                </a:solidFill>
                <a:latin typeface="Calibri"/>
                <a:ea typeface="Calibri"/>
                <a:cs typeface="Calibri"/>
                <a:sym typeface="Calibri"/>
              </a:rPr>
              <a:t>CURRICULARI</a:t>
            </a:r>
            <a:r>
              <a:rPr lang="it-IT" sz="1600">
                <a:solidFill>
                  <a:srgbClr val="000000"/>
                </a:solidFill>
                <a:latin typeface="Calibri"/>
                <a:ea typeface="Calibri"/>
                <a:cs typeface="Calibri"/>
                <a:sym typeface="Calibri"/>
              </a:rPr>
              <a:t> riferiti all'anno di iscrizione, come da Regolamento didattico del Corso, e comunque nel rispetto di eventuali propedeuticità.</a:t>
            </a:r>
            <a:endParaRPr/>
          </a:p>
          <a:p>
            <a:pPr marL="0" lvl="0" indent="0" algn="just" rtl="0">
              <a:lnSpc>
                <a:spcPct val="100000"/>
              </a:lnSpc>
              <a:spcBef>
                <a:spcPts val="0"/>
              </a:spcBef>
              <a:spcAft>
                <a:spcPts val="0"/>
              </a:spcAft>
              <a:buClr>
                <a:schemeClr val="dk1"/>
              </a:buClr>
              <a:buSzPts val="1600"/>
              <a:buNone/>
            </a:pPr>
            <a:endParaRPr sz="160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000000"/>
              </a:buClr>
              <a:buSzPts val="1600"/>
              <a:buNone/>
            </a:pPr>
            <a:r>
              <a:rPr lang="it-IT" sz="1600">
                <a:solidFill>
                  <a:srgbClr val="000000"/>
                </a:solidFill>
                <a:latin typeface="Calibri"/>
                <a:ea typeface="Calibri"/>
                <a:cs typeface="Calibri"/>
                <a:sym typeface="Calibri"/>
              </a:rPr>
              <a:t>Gli esami a scelta libera possono essere anticipati indipendentemente dal numero di crediti acquisiti.</a:t>
            </a:r>
            <a:endParaRPr/>
          </a:p>
        </p:txBody>
      </p:sp>
      <p:sp>
        <p:nvSpPr>
          <p:cNvPr id="117" name="Google Shape;117;p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it-IT"/>
              <a:t>4</a:t>
            </a:fld>
            <a:endParaRPr/>
          </a:p>
        </p:txBody>
      </p:sp>
      <p:pic>
        <p:nvPicPr>
          <p:cNvPr id="118" name="Google Shape;118;p40"/>
          <p:cNvPicPr preferRelativeResize="0"/>
          <p:nvPr/>
        </p:nvPicPr>
        <p:blipFill rotWithShape="1">
          <a:blip r:embed="rId3">
            <a:alphaModFix/>
          </a:blip>
          <a:srcRect/>
          <a:stretch/>
        </p:blipFill>
        <p:spPr>
          <a:xfrm>
            <a:off x="8205153" y="576860"/>
            <a:ext cx="729841" cy="8273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ctrTitle"/>
          </p:nvPr>
        </p:nvSpPr>
        <p:spPr>
          <a:xfrm>
            <a:off x="1630392" y="1122364"/>
            <a:ext cx="9037608" cy="5334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it-IT" sz="3600" b="1" i="0" u="none" strike="noStrike" cap="none">
                <a:solidFill>
                  <a:schemeClr val="dk1"/>
                </a:solidFill>
              </a:rPr>
              <a:t>Piano da approvare</a:t>
            </a:r>
            <a:endParaRPr sz="3100"/>
          </a:p>
        </p:txBody>
      </p:sp>
      <p:sp>
        <p:nvSpPr>
          <p:cNvPr id="124" name="Google Shape;124;p4"/>
          <p:cNvSpPr txBox="1">
            <a:spLocks noGrp="1"/>
          </p:cNvSpPr>
          <p:nvPr>
            <p:ph type="subTitle" idx="1"/>
          </p:nvPr>
        </p:nvSpPr>
        <p:spPr>
          <a:xfrm>
            <a:off x="1577196" y="1794294"/>
            <a:ext cx="9144000" cy="4005615"/>
          </a:xfrm>
          <a:prstGeom prst="rect">
            <a:avLst/>
          </a:prstGeom>
          <a:noFill/>
          <a:ln>
            <a:noFill/>
          </a:ln>
        </p:spPr>
        <p:txBody>
          <a:bodyPr spcFirstLastPara="1" wrap="square" lIns="91425" tIns="45700" rIns="91425" bIns="45700" anchor="t" anchorCtr="0">
            <a:normAutofit fontScale="32500" lnSpcReduction="20000"/>
          </a:bodyPr>
          <a:lstStyle/>
          <a:p>
            <a:pPr marL="0" lvl="0" indent="0" algn="just" rtl="0">
              <a:lnSpc>
                <a:spcPct val="120000"/>
              </a:lnSpc>
              <a:spcBef>
                <a:spcPts val="0"/>
              </a:spcBef>
              <a:spcAft>
                <a:spcPts val="0"/>
              </a:spcAft>
              <a:buClr>
                <a:schemeClr val="dk1"/>
              </a:buClr>
              <a:buSzPct val="100000"/>
              <a:buNone/>
            </a:pPr>
            <a:r>
              <a:rPr lang="it-IT" sz="5500">
                <a:latin typeface="Calibri"/>
                <a:ea typeface="Calibri"/>
                <a:cs typeface="Calibri"/>
                <a:sym typeface="Calibri"/>
              </a:rPr>
              <a:t>Il piano di studi previsto per il tuo corso, definito </a:t>
            </a:r>
            <a:r>
              <a:rPr lang="it-IT" sz="5500" b="1">
                <a:latin typeface="Calibri"/>
                <a:ea typeface="Calibri"/>
                <a:cs typeface="Calibri"/>
                <a:sym typeface="Calibri"/>
              </a:rPr>
              <a:t>da approvare, </a:t>
            </a:r>
            <a:r>
              <a:rPr lang="it-IT" sz="5500">
                <a:latin typeface="Calibri"/>
                <a:ea typeface="Calibri"/>
                <a:cs typeface="Calibri"/>
                <a:sym typeface="Calibri"/>
              </a:rPr>
              <a:t>consente di selezionare, come esami a scelta libera, insegnamenti offerti da altri Corsi di laurea magistrale dell’Ateneo, oltre a quelli del tuo Corso naturalmente. Questo tipo di piano, che risulta «proposto» al momento della conferma, deve essere approvato dal Consiglio di Coordinamento Didattico del tuo Corso dopo il termine previsto per la presentazione; solo successivamente sarà inserito nella tua carriera.</a:t>
            </a:r>
            <a:endParaRPr/>
          </a:p>
          <a:p>
            <a:pPr marL="0" lvl="0" indent="0" algn="just" rtl="0">
              <a:lnSpc>
                <a:spcPct val="120000"/>
              </a:lnSpc>
              <a:spcBef>
                <a:spcPts val="0"/>
              </a:spcBef>
              <a:spcAft>
                <a:spcPts val="0"/>
              </a:spcAft>
              <a:buClr>
                <a:schemeClr val="dk1"/>
              </a:buClr>
              <a:buSzPct val="100000"/>
              <a:buNone/>
            </a:pPr>
            <a:r>
              <a:rPr lang="it-IT" sz="5500">
                <a:latin typeface="Calibri"/>
                <a:ea typeface="Calibri"/>
                <a:cs typeface="Calibri"/>
                <a:sym typeface="Calibri"/>
              </a:rPr>
              <a:t> </a:t>
            </a:r>
            <a:endParaRPr/>
          </a:p>
          <a:p>
            <a:pPr marL="0" lvl="0" indent="0" algn="just" rtl="0">
              <a:lnSpc>
                <a:spcPct val="120000"/>
              </a:lnSpc>
              <a:spcBef>
                <a:spcPts val="0"/>
              </a:spcBef>
              <a:spcAft>
                <a:spcPts val="0"/>
              </a:spcAft>
              <a:buClr>
                <a:schemeClr val="dk1"/>
              </a:buClr>
              <a:buSzPct val="100000"/>
              <a:buNone/>
            </a:pPr>
            <a:endParaRPr sz="5500">
              <a:latin typeface="Calibri"/>
              <a:ea typeface="Calibri"/>
              <a:cs typeface="Calibri"/>
              <a:sym typeface="Calibri"/>
            </a:endParaRPr>
          </a:p>
          <a:p>
            <a:pPr marL="0" lvl="0" indent="0" algn="just" rtl="0">
              <a:lnSpc>
                <a:spcPct val="120000"/>
              </a:lnSpc>
              <a:spcBef>
                <a:spcPts val="0"/>
              </a:spcBef>
              <a:spcAft>
                <a:spcPts val="0"/>
              </a:spcAft>
              <a:buClr>
                <a:schemeClr val="dk1"/>
              </a:buClr>
              <a:buSzPct val="100000"/>
              <a:buNone/>
            </a:pPr>
            <a:r>
              <a:rPr lang="it-IT" sz="5500" b="1">
                <a:latin typeface="Calibri"/>
                <a:ea typeface="Calibri"/>
                <a:cs typeface="Calibri"/>
                <a:sym typeface="Calibri"/>
              </a:rPr>
              <a:t>Al termine della compilazione è comunque ancora consentito modificare la scelta del tipo di piano: cliccando sul pulsante “Annulla piano” e, nella maschera successiva, sul pulsante “Modifica Piano”, torni alla maschera iniziale e puoi procedere con la nuova compilazione.</a:t>
            </a:r>
            <a:endParaRPr sz="5500" b="1">
              <a:latin typeface="Calibri"/>
              <a:ea typeface="Calibri"/>
              <a:cs typeface="Calibri"/>
              <a:sym typeface="Calibri"/>
            </a:endParaRPr>
          </a:p>
          <a:p>
            <a:pPr marL="0" lvl="0" indent="0" algn="just" rtl="0">
              <a:lnSpc>
                <a:spcPct val="120000"/>
              </a:lnSpc>
              <a:spcBef>
                <a:spcPts val="800"/>
              </a:spcBef>
              <a:spcAft>
                <a:spcPts val="0"/>
              </a:spcAft>
              <a:buClr>
                <a:schemeClr val="dk1"/>
              </a:buClr>
              <a:buSzPct val="100000"/>
              <a:buNone/>
            </a:pPr>
            <a:endParaRPr sz="6400">
              <a:latin typeface="Calibri"/>
              <a:ea typeface="Calibri"/>
              <a:cs typeface="Calibri"/>
              <a:sym typeface="Calibri"/>
            </a:endParaRPr>
          </a:p>
          <a:p>
            <a:pPr marL="0" lvl="0" indent="0" algn="just" rtl="0">
              <a:lnSpc>
                <a:spcPct val="90000"/>
              </a:lnSpc>
              <a:spcBef>
                <a:spcPts val="1800"/>
              </a:spcBef>
              <a:spcAft>
                <a:spcPts val="0"/>
              </a:spcAft>
              <a:buClr>
                <a:schemeClr val="dk1"/>
              </a:buClr>
              <a:buSzPct val="100000"/>
              <a:buNone/>
            </a:pPr>
            <a:endParaRPr sz="1800">
              <a:latin typeface="Calibri"/>
              <a:ea typeface="Calibri"/>
              <a:cs typeface="Calibri"/>
              <a:sym typeface="Calibri"/>
            </a:endParaRPr>
          </a:p>
        </p:txBody>
      </p:sp>
      <p:pic>
        <p:nvPicPr>
          <p:cNvPr id="125" name="Google Shape;125;p4"/>
          <p:cNvPicPr preferRelativeResize="0"/>
          <p:nvPr/>
        </p:nvPicPr>
        <p:blipFill rotWithShape="1">
          <a:blip r:embed="rId3">
            <a:alphaModFix/>
          </a:blip>
          <a:srcRect/>
          <a:stretch/>
        </p:blipFill>
        <p:spPr>
          <a:xfrm>
            <a:off x="1052423" y="702153"/>
            <a:ext cx="1475118" cy="953611"/>
          </a:xfrm>
          <a:prstGeom prst="rect">
            <a:avLst/>
          </a:prstGeom>
          <a:noFill/>
          <a:ln>
            <a:noFill/>
          </a:ln>
        </p:spPr>
      </p:pic>
      <p:sp>
        <p:nvSpPr>
          <p:cNvPr id="126" name="Google Shape;1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it-IT" sz="1200" b="0" i="0" u="none" strike="noStrike" cap="none">
                <a:solidFill>
                  <a:srgbClr val="888888"/>
                </a:solidFill>
                <a:latin typeface="Calibri"/>
                <a:ea typeface="Calibri"/>
                <a:cs typeface="Calibri"/>
                <a:sym typeface="Calibri"/>
              </a:rPr>
              <a:t>5</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826698" y="417680"/>
            <a:ext cx="10515600" cy="629728"/>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it-IT" sz="3600" b="1"/>
              <a:t>Come si compila?   </a:t>
            </a:r>
            <a:br>
              <a:rPr lang="it-IT" sz="3600" b="1"/>
            </a:br>
            <a:endParaRPr sz="2000"/>
          </a:p>
        </p:txBody>
      </p:sp>
      <p:sp>
        <p:nvSpPr>
          <p:cNvPr id="132" name="Google Shape;132;p5"/>
          <p:cNvSpPr txBox="1">
            <a:spLocks noGrp="1"/>
          </p:cNvSpPr>
          <p:nvPr>
            <p:ph type="body" idx="1"/>
          </p:nvPr>
        </p:nvSpPr>
        <p:spPr>
          <a:xfrm>
            <a:off x="822972" y="1047408"/>
            <a:ext cx="10515600" cy="52591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it-IT" sz="1600">
                <a:latin typeface="Calibri"/>
                <a:ea typeface="Calibri"/>
                <a:cs typeface="Calibri"/>
                <a:sym typeface="Calibri"/>
              </a:rPr>
              <a:t>Per accedere effettua il login alla pagina </a:t>
            </a:r>
            <a:r>
              <a:rPr lang="it-IT" sz="1600" u="sng">
                <a:solidFill>
                  <a:schemeClr val="hlink"/>
                </a:solidFill>
                <a:latin typeface="Calibri"/>
                <a:ea typeface="Calibri"/>
                <a:cs typeface="Calibri"/>
                <a:sym typeface="Calibri"/>
                <a:hlinkClick r:id="rId3"/>
              </a:rPr>
              <a:t>https://s3w.si.unimib.it/Home.do</a:t>
            </a:r>
            <a:r>
              <a:rPr lang="it-IT" sz="1600">
                <a:latin typeface="Calibri"/>
                <a:ea typeface="Calibri"/>
                <a:cs typeface="Calibri"/>
                <a:sym typeface="Calibri"/>
              </a:rPr>
              <a:t>  </a:t>
            </a:r>
            <a:endParaRPr/>
          </a:p>
          <a:p>
            <a:pPr marL="0" lvl="0" indent="0" algn="l" rtl="0">
              <a:lnSpc>
                <a:spcPct val="90000"/>
              </a:lnSpc>
              <a:spcBef>
                <a:spcPts val="1000"/>
              </a:spcBef>
              <a:spcAft>
                <a:spcPts val="0"/>
              </a:spcAft>
              <a:buClr>
                <a:schemeClr val="dk1"/>
              </a:buClr>
              <a:buSzPts val="1600"/>
              <a:buNone/>
            </a:pPr>
            <a:r>
              <a:rPr lang="it-IT" sz="1600">
                <a:latin typeface="Calibri"/>
                <a:ea typeface="Calibri"/>
                <a:cs typeface="Calibri"/>
                <a:sym typeface="Calibri"/>
              </a:rPr>
              <a:t>La maschera presenta la/le carriera/e collegate al tuo nome. Seleziona quella in stato attivo per iniziare.</a:t>
            </a:r>
            <a:endParaRPr/>
          </a:p>
          <a:p>
            <a:pPr marL="0" lvl="0" indent="0" algn="l" rtl="0">
              <a:lnSpc>
                <a:spcPct val="90000"/>
              </a:lnSpc>
              <a:spcBef>
                <a:spcPts val="1000"/>
              </a:spcBef>
              <a:spcAft>
                <a:spcPts val="0"/>
              </a:spcAft>
              <a:buClr>
                <a:schemeClr val="dk1"/>
              </a:buClr>
              <a:buSzPts val="1600"/>
              <a:buNone/>
            </a:pPr>
            <a:r>
              <a:rPr lang="it-IT" sz="1600">
                <a:latin typeface="Calibri"/>
                <a:ea typeface="Calibri"/>
                <a:cs typeface="Calibri"/>
                <a:sym typeface="Calibri"/>
              </a:rPr>
              <a:t>Nel periodo di apertura dei piani, il piano di studio è modificabile: clicca la voce “</a:t>
            </a:r>
            <a:r>
              <a:rPr lang="it-IT" sz="1600" u="sng">
                <a:latin typeface="Calibri"/>
                <a:ea typeface="Calibri"/>
                <a:cs typeface="Calibri"/>
                <a:sym typeface="Calibri"/>
              </a:rPr>
              <a:t>vai al piano”</a:t>
            </a:r>
            <a:r>
              <a:rPr lang="it-IT" sz="1600">
                <a:latin typeface="Calibri"/>
                <a:ea typeface="Calibri"/>
                <a:cs typeface="Calibri"/>
                <a:sym typeface="Calibri"/>
              </a:rPr>
              <a:t> (fig.1).</a:t>
            </a:r>
            <a:r>
              <a:rPr lang="it-IT">
                <a:latin typeface="Calibri"/>
                <a:ea typeface="Calibri"/>
                <a:cs typeface="Calibri"/>
                <a:sym typeface="Calibri"/>
              </a:rPr>
              <a:t/>
            </a:r>
            <a:br>
              <a:rPr lang="it-IT">
                <a:latin typeface="Calibri"/>
                <a:ea typeface="Calibri"/>
                <a:cs typeface="Calibri"/>
                <a:sym typeface="Calibri"/>
              </a:rPr>
            </a:br>
            <a:endParaRPr>
              <a:latin typeface="Calibri"/>
              <a:ea typeface="Calibri"/>
              <a:cs typeface="Calibri"/>
              <a:sym typeface="Calibri"/>
            </a:endParaRPr>
          </a:p>
        </p:txBody>
      </p:sp>
      <p:pic>
        <p:nvPicPr>
          <p:cNvPr id="133" name="Google Shape;133;p5"/>
          <p:cNvPicPr preferRelativeResize="0"/>
          <p:nvPr/>
        </p:nvPicPr>
        <p:blipFill rotWithShape="1">
          <a:blip r:embed="rId4">
            <a:alphaModFix/>
          </a:blip>
          <a:srcRect t="16002" r="264" b="8889"/>
          <a:stretch/>
        </p:blipFill>
        <p:spPr>
          <a:xfrm>
            <a:off x="971910" y="2299204"/>
            <a:ext cx="9920376" cy="3904589"/>
          </a:xfrm>
          <a:prstGeom prst="rect">
            <a:avLst/>
          </a:prstGeom>
          <a:noFill/>
          <a:ln w="12700" cap="flat" cmpd="sng">
            <a:solidFill>
              <a:schemeClr val="dk1"/>
            </a:solidFill>
            <a:prstDash val="solid"/>
            <a:round/>
            <a:headEnd type="none" w="sm" len="sm"/>
            <a:tailEnd type="none" w="sm" len="sm"/>
          </a:ln>
        </p:spPr>
      </p:pic>
      <p:sp>
        <p:nvSpPr>
          <p:cNvPr id="134" name="Google Shape;134;p5"/>
          <p:cNvSpPr txBox="1"/>
          <p:nvPr/>
        </p:nvSpPr>
        <p:spPr>
          <a:xfrm>
            <a:off x="2113472" y="2870202"/>
            <a:ext cx="2568311" cy="301924"/>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it-IT" sz="1400" b="1" i="0" u="none" strike="noStrike" cap="none">
                <a:solidFill>
                  <a:schemeClr val="dk1"/>
                </a:solidFill>
                <a:latin typeface="Arial Narrow"/>
                <a:ea typeface="Arial Narrow"/>
                <a:cs typeface="Arial Narrow"/>
                <a:sym typeface="Arial Narrow"/>
              </a:rPr>
              <a:t>MARIO ROSSI</a:t>
            </a:r>
            <a:endParaRPr sz="1100" b="0" i="0" u="none" strike="noStrike" cap="none">
              <a:solidFill>
                <a:schemeClr val="dk1"/>
              </a:solidFill>
              <a:latin typeface="Calibri"/>
              <a:ea typeface="Calibri"/>
              <a:cs typeface="Calibri"/>
              <a:sym typeface="Calibri"/>
            </a:endParaRPr>
          </a:p>
        </p:txBody>
      </p:sp>
      <p:sp>
        <p:nvSpPr>
          <p:cNvPr id="135" name="Google Shape;135;p5"/>
          <p:cNvSpPr txBox="1"/>
          <p:nvPr/>
        </p:nvSpPr>
        <p:spPr>
          <a:xfrm>
            <a:off x="4681783" y="6371745"/>
            <a:ext cx="2500630" cy="314325"/>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000000"/>
              </a:buClr>
              <a:buSzPts val="1400"/>
              <a:buFont typeface="Arial"/>
              <a:buNone/>
            </a:pPr>
            <a:r>
              <a:rPr lang="it-IT" sz="1400" b="0" i="0" u="none" strike="noStrike" cap="none">
                <a:solidFill>
                  <a:schemeClr val="dk1"/>
                </a:solidFill>
                <a:latin typeface="Calibri"/>
                <a:ea typeface="Calibri"/>
                <a:cs typeface="Calibri"/>
                <a:sym typeface="Calibri"/>
              </a:rPr>
              <a:t>Fig. 1</a:t>
            </a:r>
            <a:endParaRPr sz="1400" b="0" i="0" u="none" strike="noStrike" cap="none">
              <a:solidFill>
                <a:schemeClr val="dk1"/>
              </a:solidFill>
              <a:latin typeface="Calibri"/>
              <a:ea typeface="Calibri"/>
              <a:cs typeface="Calibri"/>
              <a:sym typeface="Calibri"/>
            </a:endParaRPr>
          </a:p>
        </p:txBody>
      </p:sp>
      <p:pic>
        <p:nvPicPr>
          <p:cNvPr id="136" name="Google Shape;136;p5"/>
          <p:cNvPicPr preferRelativeResize="0"/>
          <p:nvPr/>
        </p:nvPicPr>
        <p:blipFill rotWithShape="1">
          <a:blip r:embed="rId5">
            <a:alphaModFix/>
          </a:blip>
          <a:srcRect/>
          <a:stretch/>
        </p:blipFill>
        <p:spPr>
          <a:xfrm>
            <a:off x="8090140" y="316723"/>
            <a:ext cx="862641" cy="730685"/>
          </a:xfrm>
          <a:prstGeom prst="rect">
            <a:avLst/>
          </a:prstGeom>
          <a:noFill/>
          <a:ln>
            <a:noFill/>
          </a:ln>
        </p:spPr>
      </p:pic>
      <p:pic>
        <p:nvPicPr>
          <p:cNvPr id="137" name="Google Shape;137;p5"/>
          <p:cNvPicPr preferRelativeResize="0"/>
          <p:nvPr/>
        </p:nvPicPr>
        <p:blipFill rotWithShape="1">
          <a:blip r:embed="rId6">
            <a:alphaModFix/>
          </a:blip>
          <a:srcRect/>
          <a:stretch/>
        </p:blipFill>
        <p:spPr>
          <a:xfrm>
            <a:off x="3210386" y="2904668"/>
            <a:ext cx="671501" cy="534915"/>
          </a:xfrm>
          <a:prstGeom prst="rect">
            <a:avLst/>
          </a:prstGeom>
          <a:noFill/>
          <a:ln>
            <a:noFill/>
          </a:ln>
        </p:spPr>
      </p:pic>
      <p:sp>
        <p:nvSpPr>
          <p:cNvPr id="138" name="Google Shape;1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838200" y="365125"/>
            <a:ext cx="9828341" cy="905959"/>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La maschera presenta il piano di studio cosiddetto statutario (fig. 2) che comprende le attività e gli insegnamenti obbligatori secondo il Regolamento Didattico del Corso. Clicca «Modifica piano» per proseguire.</a:t>
            </a:r>
            <a:endParaRPr sz="1600">
              <a:latin typeface="Calibri"/>
              <a:ea typeface="Calibri"/>
              <a:cs typeface="Calibri"/>
              <a:sym typeface="Calibri"/>
            </a:endParaRPr>
          </a:p>
        </p:txBody>
      </p:sp>
      <p:sp>
        <p:nvSpPr>
          <p:cNvPr id="144" name="Google Shape;1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7</a:t>
            </a:fld>
            <a:endParaRPr/>
          </a:p>
        </p:txBody>
      </p:sp>
      <p:sp>
        <p:nvSpPr>
          <p:cNvPr id="145" name="Google Shape;145;p6"/>
          <p:cNvSpPr txBox="1">
            <a:spLocks noGrp="1"/>
          </p:cNvSpPr>
          <p:nvPr>
            <p:ph type="body" idx="1"/>
          </p:nvPr>
        </p:nvSpPr>
        <p:spPr>
          <a:xfrm>
            <a:off x="838200" y="1221776"/>
            <a:ext cx="10515600" cy="338473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46" name="Google Shape;146;p6"/>
          <p:cNvSpPr/>
          <p:nvPr/>
        </p:nvSpPr>
        <p:spPr>
          <a:xfrm flipH="1">
            <a:off x="2794917" y="5050909"/>
            <a:ext cx="6021279" cy="1415772"/>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1"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1"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1"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1" indent="0" algn="ctr" rtl="0">
              <a:lnSpc>
                <a:spcPct val="100000"/>
              </a:lnSpc>
              <a:spcBef>
                <a:spcPts val="0"/>
              </a:spcBef>
              <a:spcAft>
                <a:spcPts val="0"/>
              </a:spcAft>
              <a:buClr>
                <a:srgbClr val="000000"/>
              </a:buClr>
              <a:buSzPts val="1400"/>
              <a:buFont typeface="Arial"/>
              <a:buNone/>
            </a:pPr>
            <a:r>
              <a:rPr lang="it-IT" sz="1400" b="0" i="0" u="none" strike="noStrike" cap="none">
                <a:solidFill>
                  <a:schemeClr val="dk1"/>
                </a:solidFill>
                <a:latin typeface="Calibri"/>
                <a:ea typeface="Calibri"/>
                <a:cs typeface="Calibri"/>
                <a:sym typeface="Calibri"/>
              </a:rPr>
              <a:t>Fig. 2</a:t>
            </a:r>
            <a:endParaRPr sz="1400" b="0" i="0" u="none" strike="noStrike" cap="none">
              <a:solidFill>
                <a:srgbClr val="000000"/>
              </a:solidFill>
              <a:latin typeface="Arial"/>
              <a:ea typeface="Arial"/>
              <a:cs typeface="Arial"/>
              <a:sym typeface="Arial"/>
            </a:endParaRPr>
          </a:p>
        </p:txBody>
      </p:sp>
      <p:pic>
        <p:nvPicPr>
          <p:cNvPr id="147" name="Google Shape;147;p6" descr="Ritaglio schermata"/>
          <p:cNvPicPr preferRelativeResize="0"/>
          <p:nvPr/>
        </p:nvPicPr>
        <p:blipFill rotWithShape="1">
          <a:blip r:embed="rId3">
            <a:alphaModFix/>
          </a:blip>
          <a:srcRect/>
          <a:stretch/>
        </p:blipFill>
        <p:spPr>
          <a:xfrm>
            <a:off x="891385" y="1221776"/>
            <a:ext cx="9828341" cy="4936906"/>
          </a:xfrm>
          <a:prstGeom prst="rect">
            <a:avLst/>
          </a:prstGeom>
          <a:noFill/>
          <a:ln w="9525" cap="flat" cmpd="sng">
            <a:solidFill>
              <a:schemeClr val="accent1"/>
            </a:solidFill>
            <a:prstDash val="solid"/>
            <a:round/>
            <a:headEnd type="none" w="sm" len="sm"/>
            <a:tailEnd type="none" w="sm" len="sm"/>
          </a:ln>
        </p:spPr>
      </p:pic>
      <p:pic>
        <p:nvPicPr>
          <p:cNvPr id="148" name="Google Shape;148;p6"/>
          <p:cNvPicPr preferRelativeResize="0"/>
          <p:nvPr/>
        </p:nvPicPr>
        <p:blipFill rotWithShape="1">
          <a:blip r:embed="rId4">
            <a:alphaModFix/>
          </a:blip>
          <a:srcRect/>
          <a:stretch/>
        </p:blipFill>
        <p:spPr>
          <a:xfrm>
            <a:off x="6436055" y="5548465"/>
            <a:ext cx="1005927" cy="420660"/>
          </a:xfrm>
          <a:prstGeom prst="rect">
            <a:avLst/>
          </a:prstGeom>
          <a:noFill/>
          <a:ln>
            <a:noFill/>
          </a:ln>
        </p:spPr>
      </p:pic>
      <p:pic>
        <p:nvPicPr>
          <p:cNvPr id="149" name="Google Shape;149;p6"/>
          <p:cNvPicPr preferRelativeResize="0"/>
          <p:nvPr/>
        </p:nvPicPr>
        <p:blipFill rotWithShape="1">
          <a:blip r:embed="rId5">
            <a:alphaModFix/>
          </a:blip>
          <a:srcRect/>
          <a:stretch/>
        </p:blipFill>
        <p:spPr>
          <a:xfrm>
            <a:off x="2353179" y="1217020"/>
            <a:ext cx="3578662" cy="3779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txBox="1">
            <a:spLocks noGrp="1"/>
          </p:cNvSpPr>
          <p:nvPr>
            <p:ph type="title"/>
          </p:nvPr>
        </p:nvSpPr>
        <p:spPr>
          <a:xfrm>
            <a:off x="838200" y="365125"/>
            <a:ext cx="9392728" cy="116582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it-IT" sz="2400"/>
              <a:t/>
            </a:r>
            <a:br>
              <a:rPr lang="it-IT" sz="2400"/>
            </a:br>
            <a:r>
              <a:rPr lang="it-IT" sz="2400"/>
              <a:t/>
            </a:r>
            <a:br>
              <a:rPr lang="it-IT" sz="2400"/>
            </a:br>
            <a:r>
              <a:rPr lang="it-IT" sz="2400"/>
              <a:t/>
            </a:r>
            <a:br>
              <a:rPr lang="it-IT" sz="2400"/>
            </a:br>
            <a:r>
              <a:rPr lang="it-IT" sz="1800">
                <a:latin typeface="Calibri"/>
                <a:ea typeface="Calibri"/>
                <a:cs typeface="Calibri"/>
                <a:sym typeface="Calibri"/>
              </a:rPr>
              <a:t>Clicca “Prosegui compilazione Piano Carriera” per procedere (fig. 3).</a:t>
            </a:r>
            <a:br>
              <a:rPr lang="it-IT" sz="1800">
                <a:latin typeface="Calibri"/>
                <a:ea typeface="Calibri"/>
                <a:cs typeface="Calibri"/>
                <a:sym typeface="Calibri"/>
              </a:rPr>
            </a:br>
            <a:r>
              <a:rPr lang="it-IT" sz="1800">
                <a:latin typeface="Calibri"/>
                <a:ea typeface="Calibri"/>
                <a:cs typeface="Calibri"/>
                <a:sym typeface="Calibri"/>
              </a:rPr>
              <a:t/>
            </a:r>
            <a:br>
              <a:rPr lang="it-IT" sz="1800">
                <a:latin typeface="Calibri"/>
                <a:ea typeface="Calibri"/>
                <a:cs typeface="Calibri"/>
                <a:sym typeface="Calibri"/>
              </a:rPr>
            </a:br>
            <a:r>
              <a:rPr lang="it-IT" sz="1800"/>
              <a:t/>
            </a:r>
            <a:br>
              <a:rPr lang="it-IT" sz="1800"/>
            </a:br>
            <a:r>
              <a:rPr lang="it-IT"/>
              <a:t/>
            </a:r>
            <a:br>
              <a:rPr lang="it-IT"/>
            </a:br>
            <a:endParaRPr/>
          </a:p>
        </p:txBody>
      </p:sp>
      <p:sp>
        <p:nvSpPr>
          <p:cNvPr id="155" name="Google Shape;155;p7"/>
          <p:cNvSpPr txBox="1">
            <a:spLocks noGrp="1"/>
          </p:cNvSpPr>
          <p:nvPr>
            <p:ph type="body" idx="1"/>
          </p:nvPr>
        </p:nvSpPr>
        <p:spPr>
          <a:xfrm>
            <a:off x="838200" y="1825624"/>
            <a:ext cx="10515600" cy="486847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endParaRPr sz="1400"/>
          </a:p>
          <a:p>
            <a:pPr marL="0" lvl="0" indent="0" algn="ctr" rtl="0">
              <a:lnSpc>
                <a:spcPct val="90000"/>
              </a:lnSpc>
              <a:spcBef>
                <a:spcPts val="1000"/>
              </a:spcBef>
              <a:spcAft>
                <a:spcPts val="0"/>
              </a:spcAft>
              <a:buClr>
                <a:schemeClr val="dk1"/>
              </a:buClr>
              <a:buSzPts val="1400"/>
              <a:buNone/>
            </a:pPr>
            <a:r>
              <a:rPr lang="it-IT" sz="1400"/>
              <a:t>Fig. 3</a:t>
            </a:r>
            <a:endParaRPr sz="1400"/>
          </a:p>
        </p:txBody>
      </p:sp>
      <p:sp>
        <p:nvSpPr>
          <p:cNvPr id="156" name="Google Shape;15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8</a:t>
            </a:fld>
            <a:endParaRPr/>
          </a:p>
        </p:txBody>
      </p:sp>
      <p:pic>
        <p:nvPicPr>
          <p:cNvPr id="157" name="Google Shape;157;p7" descr="Ritaglio schermata"/>
          <p:cNvPicPr preferRelativeResize="0"/>
          <p:nvPr/>
        </p:nvPicPr>
        <p:blipFill rotWithShape="1">
          <a:blip r:embed="rId3">
            <a:alphaModFix/>
          </a:blip>
          <a:srcRect/>
          <a:stretch/>
        </p:blipFill>
        <p:spPr>
          <a:xfrm>
            <a:off x="938874" y="1227477"/>
            <a:ext cx="9191379" cy="4368864"/>
          </a:xfrm>
          <a:prstGeom prst="rect">
            <a:avLst/>
          </a:prstGeom>
          <a:noFill/>
          <a:ln w="9525" cap="flat" cmpd="sng">
            <a:solidFill>
              <a:schemeClr val="dk1"/>
            </a:solidFill>
            <a:prstDash val="solid"/>
            <a:round/>
            <a:headEnd type="none" w="sm" len="sm"/>
            <a:tailEnd type="none" w="sm" len="sm"/>
          </a:ln>
        </p:spPr>
      </p:pic>
      <p:pic>
        <p:nvPicPr>
          <p:cNvPr id="158" name="Google Shape;158;p7"/>
          <p:cNvPicPr preferRelativeResize="0"/>
          <p:nvPr/>
        </p:nvPicPr>
        <p:blipFill rotWithShape="1">
          <a:blip r:embed="rId4">
            <a:alphaModFix/>
          </a:blip>
          <a:srcRect/>
          <a:stretch/>
        </p:blipFill>
        <p:spPr>
          <a:xfrm>
            <a:off x="2702914" y="2508489"/>
            <a:ext cx="3393086" cy="519436"/>
          </a:xfrm>
          <a:prstGeom prst="rect">
            <a:avLst/>
          </a:prstGeom>
          <a:noFill/>
          <a:ln>
            <a:noFill/>
          </a:ln>
        </p:spPr>
      </p:pic>
      <p:sp>
        <p:nvSpPr>
          <p:cNvPr id="159" name="Google Shape;159;p7"/>
          <p:cNvSpPr/>
          <p:nvPr/>
        </p:nvSpPr>
        <p:spPr>
          <a:xfrm>
            <a:off x="4613564" y="1227477"/>
            <a:ext cx="1837112" cy="227250"/>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a:spLocks noGrp="1"/>
          </p:cNvSpPr>
          <p:nvPr>
            <p:ph type="title"/>
          </p:nvPr>
        </p:nvSpPr>
        <p:spPr>
          <a:xfrm>
            <a:off x="838200" y="365126"/>
            <a:ext cx="10515600" cy="11962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Nella prima schermata (figura 4) sono elencati, e contraddistinti con il segno di spunta, gli insegnamenti di tipo caratterizzante obbligatori del primo anno e i relativi crediti. Clicca “Regola succ.'' per proseguire.</a:t>
            </a:r>
            <a:br>
              <a:rPr lang="it-IT" sz="1600">
                <a:latin typeface="Calibri"/>
                <a:ea typeface="Calibri"/>
                <a:cs typeface="Calibri"/>
                <a:sym typeface="Calibri"/>
              </a:rPr>
            </a:br>
            <a:endParaRPr sz="1600">
              <a:latin typeface="Calibri"/>
              <a:ea typeface="Calibri"/>
              <a:cs typeface="Calibri"/>
              <a:sym typeface="Calibri"/>
            </a:endParaRPr>
          </a:p>
        </p:txBody>
      </p:sp>
      <p:sp>
        <p:nvSpPr>
          <p:cNvPr id="165" name="Google Shape;165;p8"/>
          <p:cNvSpPr txBox="1">
            <a:spLocks noGrp="1"/>
          </p:cNvSpPr>
          <p:nvPr>
            <p:ph type="body" idx="1"/>
          </p:nvPr>
        </p:nvSpPr>
        <p:spPr>
          <a:xfrm>
            <a:off x="952501" y="1561382"/>
            <a:ext cx="10020300" cy="488929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400"/>
              <a:buNone/>
            </a:pPr>
            <a:r>
              <a:rPr lang="it-IT" sz="1400"/>
              <a:t>Fig. 4</a:t>
            </a:r>
            <a:endParaRPr sz="1400"/>
          </a:p>
        </p:txBody>
      </p:sp>
      <p:sp>
        <p:nvSpPr>
          <p:cNvPr id="166" name="Google Shape;16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9</a:t>
            </a:fld>
            <a:endParaRPr/>
          </a:p>
        </p:txBody>
      </p:sp>
      <p:sp>
        <p:nvSpPr>
          <p:cNvPr id="167" name="Google Shape;167;p8"/>
          <p:cNvSpPr/>
          <p:nvPr/>
        </p:nvSpPr>
        <p:spPr>
          <a:xfrm>
            <a:off x="969471" y="1286959"/>
            <a:ext cx="10253056" cy="4692644"/>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8" name="Google Shape;168;p8"/>
          <p:cNvPicPr preferRelativeResize="0"/>
          <p:nvPr/>
        </p:nvPicPr>
        <p:blipFill rotWithShape="1">
          <a:blip r:embed="rId3">
            <a:alphaModFix/>
          </a:blip>
          <a:srcRect/>
          <a:stretch/>
        </p:blipFill>
        <p:spPr>
          <a:xfrm>
            <a:off x="969472" y="1286959"/>
            <a:ext cx="10253055" cy="469433"/>
          </a:xfrm>
          <a:prstGeom prst="rect">
            <a:avLst/>
          </a:prstGeom>
          <a:noFill/>
          <a:ln>
            <a:noFill/>
          </a:ln>
        </p:spPr>
      </p:pic>
      <p:pic>
        <p:nvPicPr>
          <p:cNvPr id="169" name="Google Shape;169;p8"/>
          <p:cNvPicPr preferRelativeResize="0"/>
          <p:nvPr/>
        </p:nvPicPr>
        <p:blipFill rotWithShape="1">
          <a:blip r:embed="rId4">
            <a:alphaModFix/>
          </a:blip>
          <a:srcRect/>
          <a:stretch/>
        </p:blipFill>
        <p:spPr>
          <a:xfrm>
            <a:off x="5514321" y="1308636"/>
            <a:ext cx="1129414" cy="286369"/>
          </a:xfrm>
          <a:prstGeom prst="rect">
            <a:avLst/>
          </a:prstGeom>
          <a:noFill/>
          <a:ln>
            <a:noFill/>
          </a:ln>
        </p:spPr>
      </p:pic>
      <p:pic>
        <p:nvPicPr>
          <p:cNvPr id="170" name="Google Shape;170;p8"/>
          <p:cNvPicPr preferRelativeResize="0"/>
          <p:nvPr/>
        </p:nvPicPr>
        <p:blipFill rotWithShape="1">
          <a:blip r:embed="rId5">
            <a:alphaModFix/>
          </a:blip>
          <a:srcRect/>
          <a:stretch/>
        </p:blipFill>
        <p:spPr>
          <a:xfrm>
            <a:off x="1155788" y="2033401"/>
            <a:ext cx="9746674" cy="3778314"/>
          </a:xfrm>
          <a:prstGeom prst="rect">
            <a:avLst/>
          </a:prstGeom>
          <a:noFill/>
          <a:ln>
            <a:noFill/>
          </a:ln>
        </p:spPr>
      </p:pic>
      <p:pic>
        <p:nvPicPr>
          <p:cNvPr id="171" name="Google Shape;171;p8"/>
          <p:cNvPicPr preferRelativeResize="0"/>
          <p:nvPr/>
        </p:nvPicPr>
        <p:blipFill rotWithShape="1">
          <a:blip r:embed="rId6">
            <a:alphaModFix/>
          </a:blip>
          <a:srcRect/>
          <a:stretch/>
        </p:blipFill>
        <p:spPr>
          <a:xfrm>
            <a:off x="4123650" y="2033400"/>
            <a:ext cx="5565570" cy="493825"/>
          </a:xfrm>
          <a:prstGeom prst="rect">
            <a:avLst/>
          </a:prstGeom>
          <a:noFill/>
          <a:ln>
            <a:noFill/>
          </a:ln>
        </p:spPr>
      </p:pic>
      <p:pic>
        <p:nvPicPr>
          <p:cNvPr id="172" name="Google Shape;172;p8"/>
          <p:cNvPicPr preferRelativeResize="0"/>
          <p:nvPr/>
        </p:nvPicPr>
        <p:blipFill rotWithShape="1">
          <a:blip r:embed="rId7">
            <a:alphaModFix/>
          </a:blip>
          <a:srcRect/>
          <a:stretch/>
        </p:blipFill>
        <p:spPr>
          <a:xfrm>
            <a:off x="5550350" y="5400474"/>
            <a:ext cx="1091300" cy="493828"/>
          </a:xfrm>
          <a:prstGeom prst="rect">
            <a:avLst/>
          </a:prstGeom>
          <a:noFill/>
          <a:ln>
            <a:noFill/>
          </a:ln>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2499</Words>
  <Application>Microsoft Office PowerPoint</Application>
  <PresentationFormat>Widescreen</PresentationFormat>
  <Paragraphs>256</Paragraphs>
  <Slides>29</Slides>
  <Notes>29</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29</vt:i4>
      </vt:variant>
    </vt:vector>
  </HeadingPairs>
  <TitlesOfParts>
    <vt:vector size="33" baseType="lpstr">
      <vt:lpstr>Calibri</vt:lpstr>
      <vt:lpstr>Arial Narrow</vt:lpstr>
      <vt:lpstr>Arial</vt:lpstr>
      <vt:lpstr>Tema di Office</vt:lpstr>
      <vt:lpstr>IL PIANO DI STUDIO </vt:lpstr>
      <vt:lpstr>Che cos’è il piano di studio?  </vt:lpstr>
      <vt:lpstr>Come si presenta? </vt:lpstr>
      <vt:lpstr>Posso modificare il piano scelto ?</vt:lpstr>
      <vt:lpstr>Piano da approvare</vt:lpstr>
      <vt:lpstr>Come si compila?    </vt:lpstr>
      <vt:lpstr>La maschera presenta il piano di studio cosiddetto statutario (fig. 2) che comprende le attività e gli insegnamenti obbligatori secondo il Regolamento Didattico del Corso. Clicca «Modifica piano» per proseguire.</vt:lpstr>
      <vt:lpstr>   Clicca “Prosegui compilazione Piano Carriera” per procedere (fig. 3).    </vt:lpstr>
      <vt:lpstr>Nella prima schermata (figura 4) sono elencati, e contraddistinti con il segno di spunta, gli insegnamenti di tipo caratterizzante obbligatori del primo anno e i relativi crediti. Clicca “Regola succ.'' per proseguire. </vt:lpstr>
      <vt:lpstr>Nella regola successiva devi selezionare due insegnamenti da 6 crediti, di tipo caratterizzante, a scelta tra cinque opzioni possibili (fig. 5). Dopo aver scelto, clicca il pulsante “Regola succ.” per proseguire. NOTA: nella parte inferiore di ogni pagina puoi visualizzare tutte le attività via via selezionate durante la compilazione e gli insegnamenti obbligatori </vt:lpstr>
      <vt:lpstr>    In questa regola devi selezionare due insegnamenti, da 6 crediti ciascuno, di tipo affine e integrativo, a scelta tra le opzioni in elenco (figura 6).  Clicca il pulsante “Regola succ.” per proseguire nella compilazione. </vt:lpstr>
      <vt:lpstr>In questa regola (figura 7) è elencata, e contraddistinta con il segno di spunta, un’attività obbligatoria del secondo anno con i relativi crediti. Clicca “Regola succ.'' per proseguire.  </vt:lpstr>
      <vt:lpstr>Ulteriori attività formative</vt:lpstr>
      <vt:lpstr>Potrai selezionare in questa pagina (figura 8) le ulteriori  attività formative scegliendo tra le due opzioni in elenco: -3 CFU di conoscenze utili per il mondo del lavoro  -3 CFU di ulteriori conoscenze linguistiche. </vt:lpstr>
      <vt:lpstr>Presentazione standard di PowerPoint</vt:lpstr>
      <vt:lpstr> Utilizza questa regola (fig. 9) se partecipi al programma ERASMUS e se il tuo Learning Agreement prevede attività a scelta libera NON corrispondenti ad insegnamenti offerti dal nostro Ateneo. Puoi scegliere fino a 12 crediti. Se utilizzi questa regola, clicca ''Regola succ.'' per proseguire nella compilazione.  Se non intendi selezionare l’attività, clicca ''Salta la scelta'‘ per passare alla regola successiva.  </vt:lpstr>
      <vt:lpstr>   Nella regola seguente (fig. 10) trovi l’elenco di tutti gli insegnamenti opzionali, offerti dal Regolamento del tuo Corso, al primo anno, che puoi selezionare in questa regola per conseguire i crediti a scelta libera. Se utilizzi questa regola, clicca ''Regola succ.'' per proseguire nella compilazione.  Se non intendi selezionare l’attività, clicca ''Salta la scelta'‘ per passare alla regola successiva.  </vt:lpstr>
      <vt:lpstr>  Con questa regola e la seguente puoi conseguire i crediti a scelta libera scegliendo tra gli insegnamenti offerti da altri Corsi di laurea magistrale dell’Ateneo, al primo e/o al secondo anno.  Clicca “Aggiungi attività” (fig. 11) per accedere all’elenco dei Corsi di laurea magistrale dell’Ateneo (fig.12), e quindi aggiungere gli insegnamenti al tuo primo anno  di corso. Clicca «Salta regola» se preferisci scegliere tra gli insegnamenti offerti al tuo secondo anno.  </vt:lpstr>
      <vt:lpstr>  </vt:lpstr>
      <vt:lpstr>  Dopo aver selezionato il Corso che ti interessa, clicca sul simbolo + (Aggiungi) per inserire un insegnamento (fig. 13) al tuo primo anno.   </vt:lpstr>
      <vt:lpstr>Se invece non intendi aggiungere alcuna attività clicca «Torna alla regola» per ritornare nella pagina precedente.  Se vuoi rivedere l’elenco dei Corsi di laurea magistrale da cui scegliere, clicca «Cambia CDS» (fig. 14) .</vt:lpstr>
      <vt:lpstr>Se non intendi scegliere insegnamenti al primo anno e vuoi consultare gli insegnamenti offerti da altri Corsi dell’Ateneo al tuo secondo anno, clicca «Salta regola» (fig. 15).</vt:lpstr>
      <vt:lpstr>In questa regola (fig. 15), se clicchi «Aggiungi attività», accedi all’elenco dei Corsi di laurea magistrale; selezionato un Corso, ti sarà possibile, cliccando su + (Aggiungi) , inserire un insegnamento a scelta libera al tuo secondo anno. Se invece hai completato le scelte con le regole precedenti, clicca «Salta regola» per concludere la procedura.</vt:lpstr>
      <vt:lpstr>Crediti sovrannumerari </vt:lpstr>
      <vt:lpstr> Ultimate le scelte, clicca «Conferma Piano» (fig. 16)  per confermare e registrare il piano.  ATTENZIONE:  Il piano lasciato in bozza non viene esaminato.  </vt:lpstr>
      <vt:lpstr>  A questo punto il tuo piano viene registrato nel sistema e risulterà PROPOSTO (figura 17).  Per tutto il periodo di apertura dei piani ti è comunque consentito modificare gli insegnamenti selezionati.   </vt:lpstr>
      <vt:lpstr>Presentazione standard di PowerPoint</vt:lpstr>
      <vt:lpstr>A chi rivolgersi e per che cosa? </vt:lpstr>
      <vt:lpstr>A chi rivolgersi e per che cosa?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PIANO DI STUDIO </dc:title>
  <dc:creator>cipriana serra</dc:creator>
  <cp:lastModifiedBy>sara.ferri@unimib.it</cp:lastModifiedBy>
  <cp:revision>1</cp:revision>
  <dcterms:created xsi:type="dcterms:W3CDTF">2019-10-15T12:21:35Z</dcterms:created>
  <dcterms:modified xsi:type="dcterms:W3CDTF">2021-07-16T10:38:38Z</dcterms:modified>
</cp:coreProperties>
</file>