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E1BD-32AC-4318-9868-784C1432FD70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68F8-BE45-420F-8A06-2D63064DF7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90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E1BD-32AC-4318-9868-784C1432FD70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68F8-BE45-420F-8A06-2D63064DF7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83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E1BD-32AC-4318-9868-784C1432FD70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68F8-BE45-420F-8A06-2D63064DF7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65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E1BD-32AC-4318-9868-784C1432FD70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68F8-BE45-420F-8A06-2D63064DF7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04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E1BD-32AC-4318-9868-784C1432FD70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68F8-BE45-420F-8A06-2D63064DF7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49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E1BD-32AC-4318-9868-784C1432FD70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68F8-BE45-420F-8A06-2D63064DF7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662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E1BD-32AC-4318-9868-784C1432FD70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68F8-BE45-420F-8A06-2D63064DF7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38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E1BD-32AC-4318-9868-784C1432FD70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68F8-BE45-420F-8A06-2D63064DF7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81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E1BD-32AC-4318-9868-784C1432FD70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68F8-BE45-420F-8A06-2D63064DF7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E1BD-32AC-4318-9868-784C1432FD70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68F8-BE45-420F-8A06-2D63064DF7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55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E1BD-32AC-4318-9868-784C1432FD70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68F8-BE45-420F-8A06-2D63064DF7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325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BE1BD-32AC-4318-9868-784C1432FD70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B68F8-BE45-420F-8A06-2D63064DF7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56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6348649-98C8-4364-9817-0B10BEDBAD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28" r="17883" b="602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it-IT" sz="4800" b="1">
                <a:ea typeface="Verdana" panose="020B0604030504040204" pitchFamily="34" charset="0"/>
                <a:cs typeface="Verdana" panose="020B0604030504040204" pitchFamily="34" charset="0"/>
              </a:rPr>
              <a:t>Le conditionnel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it-IT" sz="2000" b="1"/>
              <a:t>et ses emplois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275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2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 sz="5000"/>
              <a:t>Morphologie 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t-IT" sz="2200"/>
              <a:t>Le conditionnel est un mode qui a deux temps, le présent et le passé.</a:t>
            </a:r>
          </a:p>
          <a:p>
            <a:r>
              <a:rPr lang="it-IT" sz="2200"/>
              <a:t>Le présent se compose du </a:t>
            </a:r>
            <a:r>
              <a:rPr lang="it-IT" sz="2200" b="1"/>
              <a:t>radical du futur</a:t>
            </a:r>
            <a:r>
              <a:rPr lang="it-IT" sz="2200"/>
              <a:t>, suivi des </a:t>
            </a:r>
            <a:r>
              <a:rPr lang="it-IT" sz="2200" b="1"/>
              <a:t>terminaisons de l’imparfait</a:t>
            </a:r>
            <a:r>
              <a:rPr lang="it-IT" sz="2200"/>
              <a:t>.</a:t>
            </a:r>
          </a:p>
          <a:p>
            <a:r>
              <a:rPr lang="it-IT" sz="2200"/>
              <a:t>Rappel : le radical du futur, pour les verbes réguliers, est l’infinitif.</a:t>
            </a:r>
          </a:p>
        </p:txBody>
      </p:sp>
    </p:spTree>
    <p:extLst>
      <p:ext uri="{BB962C8B-B14F-4D97-AF65-F5344CB8AC3E}">
        <p14:creationId xmlns:p14="http://schemas.microsoft.com/office/powerpoint/2010/main" val="43760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it-IT" sz="4000"/>
              <a:t>Conditionnel présent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7725" y="2125599"/>
            <a:ext cx="10515600" cy="3694176"/>
          </a:xfrm>
        </p:spPr>
        <p:txBody>
          <a:bodyPr>
            <a:normAutofit/>
          </a:bodyPr>
          <a:lstStyle/>
          <a:p>
            <a:r>
              <a:rPr lang="it-IT" sz="2000"/>
              <a:t>Verbe régulier : </a:t>
            </a:r>
            <a:r>
              <a:rPr lang="it-IT" sz="2000">
                <a:solidFill>
                  <a:srgbClr val="008080"/>
                </a:solidFill>
              </a:rPr>
              <a:t>finir</a:t>
            </a:r>
            <a:r>
              <a:rPr lang="it-IT" sz="2000"/>
              <a:t> (deuxième groupe)</a:t>
            </a:r>
          </a:p>
          <a:p>
            <a:endParaRPr lang="it-IT" sz="2000"/>
          </a:p>
          <a:p>
            <a:r>
              <a:rPr lang="it-IT" sz="2000" b="1"/>
              <a:t>Futur</a:t>
            </a:r>
            <a:r>
              <a:rPr lang="it-IT" sz="2000"/>
              <a:t>			</a:t>
            </a:r>
            <a:r>
              <a:rPr lang="it-IT" sz="2000" b="1"/>
              <a:t>Imparfait</a:t>
            </a:r>
            <a:r>
              <a:rPr lang="it-IT" sz="2000"/>
              <a:t>		</a:t>
            </a:r>
            <a:r>
              <a:rPr lang="it-IT" sz="2000" b="1"/>
              <a:t>Conditionnel présent</a:t>
            </a:r>
          </a:p>
          <a:p>
            <a:r>
              <a:rPr lang="it-IT" sz="2000"/>
              <a:t>Je </a:t>
            </a:r>
            <a:r>
              <a:rPr lang="it-IT" sz="2000">
                <a:solidFill>
                  <a:srgbClr val="008080"/>
                </a:solidFill>
              </a:rPr>
              <a:t>finir</a:t>
            </a:r>
            <a:r>
              <a:rPr lang="it-IT" sz="2000"/>
              <a:t>ai		Je finiss</a:t>
            </a:r>
            <a:r>
              <a:rPr lang="it-IT" sz="2000">
                <a:solidFill>
                  <a:srgbClr val="FF0000"/>
                </a:solidFill>
              </a:rPr>
              <a:t>ais</a:t>
            </a:r>
            <a:r>
              <a:rPr lang="it-IT" sz="2000"/>
              <a:t>		Je </a:t>
            </a:r>
            <a:r>
              <a:rPr lang="it-IT" sz="2000">
                <a:solidFill>
                  <a:srgbClr val="008080"/>
                </a:solidFill>
              </a:rPr>
              <a:t>finir</a:t>
            </a:r>
            <a:r>
              <a:rPr lang="it-IT" sz="2000"/>
              <a:t>-</a:t>
            </a:r>
            <a:r>
              <a:rPr lang="it-IT" sz="2000">
                <a:solidFill>
                  <a:srgbClr val="FF0000"/>
                </a:solidFill>
              </a:rPr>
              <a:t>ais</a:t>
            </a:r>
          </a:p>
          <a:p>
            <a:r>
              <a:rPr lang="it-IT" sz="2000"/>
              <a:t>Tu </a:t>
            </a:r>
            <a:r>
              <a:rPr lang="it-IT" sz="2000">
                <a:solidFill>
                  <a:srgbClr val="008080"/>
                </a:solidFill>
              </a:rPr>
              <a:t>finir</a:t>
            </a:r>
            <a:r>
              <a:rPr lang="it-IT" sz="2000"/>
              <a:t>as		Tu finiss</a:t>
            </a:r>
            <a:r>
              <a:rPr lang="it-IT" sz="2000">
                <a:solidFill>
                  <a:srgbClr val="FF0000"/>
                </a:solidFill>
              </a:rPr>
              <a:t>ais</a:t>
            </a:r>
            <a:r>
              <a:rPr lang="it-IT" sz="2000"/>
              <a:t>		Tu </a:t>
            </a:r>
            <a:r>
              <a:rPr lang="it-IT" sz="2000">
                <a:solidFill>
                  <a:srgbClr val="008080"/>
                </a:solidFill>
              </a:rPr>
              <a:t>finir</a:t>
            </a:r>
            <a:r>
              <a:rPr lang="it-IT" sz="2000"/>
              <a:t>-</a:t>
            </a:r>
            <a:r>
              <a:rPr lang="it-IT" sz="2000">
                <a:solidFill>
                  <a:srgbClr val="FF0000"/>
                </a:solidFill>
              </a:rPr>
              <a:t>ais</a:t>
            </a:r>
          </a:p>
          <a:p>
            <a:r>
              <a:rPr lang="it-IT" sz="2000"/>
              <a:t>Il </a:t>
            </a:r>
            <a:r>
              <a:rPr lang="it-IT" sz="2000">
                <a:solidFill>
                  <a:srgbClr val="008080"/>
                </a:solidFill>
              </a:rPr>
              <a:t>finir</a:t>
            </a:r>
            <a:r>
              <a:rPr lang="it-IT" sz="2000"/>
              <a:t>a		Il finiss</a:t>
            </a:r>
            <a:r>
              <a:rPr lang="it-IT" sz="2000">
                <a:solidFill>
                  <a:srgbClr val="FF0000"/>
                </a:solidFill>
              </a:rPr>
              <a:t>ait</a:t>
            </a:r>
            <a:r>
              <a:rPr lang="it-IT" sz="2000"/>
              <a:t>		Il </a:t>
            </a:r>
            <a:r>
              <a:rPr lang="it-IT" sz="2000">
                <a:solidFill>
                  <a:srgbClr val="008080"/>
                </a:solidFill>
              </a:rPr>
              <a:t>finir-</a:t>
            </a:r>
            <a:r>
              <a:rPr lang="it-IT" sz="2000">
                <a:solidFill>
                  <a:srgbClr val="FF0000"/>
                </a:solidFill>
              </a:rPr>
              <a:t>ait</a:t>
            </a:r>
          </a:p>
          <a:p>
            <a:r>
              <a:rPr lang="it-IT" sz="2000"/>
              <a:t>Nous </a:t>
            </a:r>
            <a:r>
              <a:rPr lang="it-IT" sz="2000">
                <a:solidFill>
                  <a:srgbClr val="008080"/>
                </a:solidFill>
              </a:rPr>
              <a:t>finir</a:t>
            </a:r>
            <a:r>
              <a:rPr lang="it-IT" sz="2000"/>
              <a:t>ons		Nous finiss</a:t>
            </a:r>
            <a:r>
              <a:rPr lang="it-IT" sz="2000">
                <a:solidFill>
                  <a:srgbClr val="FF0000"/>
                </a:solidFill>
              </a:rPr>
              <a:t>ions</a:t>
            </a:r>
            <a:r>
              <a:rPr lang="it-IT" sz="2000"/>
              <a:t>		Nous </a:t>
            </a:r>
            <a:r>
              <a:rPr lang="it-IT" sz="2000">
                <a:solidFill>
                  <a:srgbClr val="008080"/>
                </a:solidFill>
              </a:rPr>
              <a:t>finir</a:t>
            </a:r>
            <a:r>
              <a:rPr lang="it-IT" sz="2000"/>
              <a:t>-</a:t>
            </a:r>
            <a:r>
              <a:rPr lang="it-IT" sz="2000">
                <a:solidFill>
                  <a:srgbClr val="FF0000"/>
                </a:solidFill>
              </a:rPr>
              <a:t>ions</a:t>
            </a:r>
          </a:p>
          <a:p>
            <a:r>
              <a:rPr lang="it-IT" sz="2000"/>
              <a:t>Vous </a:t>
            </a:r>
            <a:r>
              <a:rPr lang="it-IT" sz="2000">
                <a:solidFill>
                  <a:srgbClr val="008080"/>
                </a:solidFill>
              </a:rPr>
              <a:t>finir</a:t>
            </a:r>
            <a:r>
              <a:rPr lang="it-IT" sz="2000"/>
              <a:t>ez		Vous finiss</a:t>
            </a:r>
            <a:r>
              <a:rPr lang="it-IT" sz="2000">
                <a:solidFill>
                  <a:srgbClr val="FF0000"/>
                </a:solidFill>
              </a:rPr>
              <a:t>iez</a:t>
            </a:r>
            <a:r>
              <a:rPr lang="it-IT" sz="2000"/>
              <a:t>		Vous </a:t>
            </a:r>
            <a:r>
              <a:rPr lang="it-IT" sz="2000">
                <a:solidFill>
                  <a:srgbClr val="008080"/>
                </a:solidFill>
              </a:rPr>
              <a:t>finir</a:t>
            </a:r>
            <a:r>
              <a:rPr lang="it-IT" sz="2000"/>
              <a:t>-</a:t>
            </a:r>
            <a:r>
              <a:rPr lang="it-IT" sz="2000">
                <a:solidFill>
                  <a:srgbClr val="FF0000"/>
                </a:solidFill>
              </a:rPr>
              <a:t>iez</a:t>
            </a:r>
          </a:p>
          <a:p>
            <a:r>
              <a:rPr lang="it-IT" sz="2000"/>
              <a:t>Ils </a:t>
            </a:r>
            <a:r>
              <a:rPr lang="it-IT" sz="2000">
                <a:solidFill>
                  <a:srgbClr val="008080"/>
                </a:solidFill>
              </a:rPr>
              <a:t>finir</a:t>
            </a:r>
            <a:r>
              <a:rPr lang="it-IT" sz="2000"/>
              <a:t>ont		Ils finiss</a:t>
            </a:r>
            <a:r>
              <a:rPr lang="it-IT" sz="2000">
                <a:solidFill>
                  <a:srgbClr val="FF0000"/>
                </a:solidFill>
              </a:rPr>
              <a:t>aient</a:t>
            </a:r>
            <a:r>
              <a:rPr lang="it-IT" sz="2000"/>
              <a:t>		Ils </a:t>
            </a:r>
            <a:r>
              <a:rPr lang="it-IT" sz="2000">
                <a:solidFill>
                  <a:srgbClr val="008080"/>
                </a:solidFill>
              </a:rPr>
              <a:t>finir</a:t>
            </a:r>
            <a:r>
              <a:rPr lang="it-IT" sz="2000"/>
              <a:t>-</a:t>
            </a:r>
            <a:r>
              <a:rPr lang="it-IT" sz="2000">
                <a:solidFill>
                  <a:srgbClr val="FF0000"/>
                </a:solidFill>
              </a:rPr>
              <a:t>aient</a:t>
            </a:r>
          </a:p>
        </p:txBody>
      </p:sp>
    </p:spTree>
    <p:extLst>
      <p:ext uri="{BB962C8B-B14F-4D97-AF65-F5344CB8AC3E}">
        <p14:creationId xmlns:p14="http://schemas.microsoft.com/office/powerpoint/2010/main" val="16538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Conditionnel passé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5421" y="2343705"/>
            <a:ext cx="10298275" cy="3833258"/>
          </a:xfrm>
        </p:spPr>
        <p:txBody>
          <a:bodyPr>
            <a:normAutofit fontScale="77500" lnSpcReduction="20000"/>
          </a:bodyPr>
          <a:lstStyle/>
          <a:p>
            <a:r>
              <a:rPr lang="it-IT" sz="2100"/>
              <a:t>On prend l’auxiliaire </a:t>
            </a:r>
            <a:r>
              <a:rPr lang="it-IT" sz="2100" b="1"/>
              <a:t>être</a:t>
            </a:r>
            <a:r>
              <a:rPr lang="it-IT" sz="2100"/>
              <a:t> ou </a:t>
            </a:r>
            <a:r>
              <a:rPr lang="it-IT" sz="2100" b="1"/>
              <a:t>avoir</a:t>
            </a:r>
            <a:r>
              <a:rPr lang="it-IT" sz="2100"/>
              <a:t> au conditionnel présent + participe passé du verbe. Rappelons le conditionnel de l’auxiliaire.</a:t>
            </a:r>
          </a:p>
          <a:p>
            <a:r>
              <a:rPr kumimoji="0" lang="it-IT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Être</a:t>
            </a:r>
            <a:r>
              <a:rPr kumimoji="0" lang="it-IT" sz="2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et </a:t>
            </a:r>
            <a:r>
              <a:rPr kumimoji="0" lang="it-IT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avoir</a:t>
            </a:r>
            <a:r>
              <a:rPr kumimoji="0" lang="it-IT" sz="2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ont un futur irrégulier, mais le conditionnel est régulier (radical futur + terminaisons imparfait)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71600" lvl="3" indent="0">
              <a:spcBef>
                <a:spcPts val="1000"/>
              </a:spcBef>
              <a:buNone/>
              <a:defRPr/>
            </a:pPr>
            <a:r>
              <a:rPr kumimoji="0" lang="it-IT" sz="1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Être</a:t>
            </a:r>
            <a:r>
              <a:rPr kumimoji="0" lang="it-IT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	</a:t>
            </a:r>
            <a:r>
              <a:rPr kumimoji="0" lang="it-IT" sz="1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Avoir</a:t>
            </a:r>
          </a:p>
          <a:p>
            <a:pPr marL="1371600" lvl="3" indent="0">
              <a:spcBef>
                <a:spcPts val="1000"/>
              </a:spcBef>
              <a:buNone/>
              <a:defRPr/>
            </a:pPr>
            <a:r>
              <a:rPr kumimoji="0" lang="it-IT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serais				J’aurais*</a:t>
            </a:r>
          </a:p>
          <a:p>
            <a:pPr marL="1371600" lvl="3" indent="0">
              <a:spcBef>
                <a:spcPts val="1000"/>
              </a:spcBef>
              <a:buNone/>
              <a:defRPr/>
            </a:pPr>
            <a:r>
              <a:rPr kumimoji="0" lang="it-IT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 serais				Tu aurais</a:t>
            </a:r>
          </a:p>
          <a:p>
            <a:pPr marL="1371600" lvl="3" indent="0">
              <a:spcBef>
                <a:spcPts val="1000"/>
              </a:spcBef>
              <a:buNone/>
              <a:defRPr/>
            </a:pPr>
            <a:r>
              <a:rPr kumimoji="0" lang="it-IT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 serait				Il aurait</a:t>
            </a:r>
          </a:p>
          <a:p>
            <a:pPr marL="1371600" lvl="3" indent="0">
              <a:spcBef>
                <a:spcPts val="1000"/>
              </a:spcBef>
              <a:buNone/>
              <a:defRPr/>
            </a:pPr>
            <a:r>
              <a:rPr kumimoji="0" lang="it-IT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Nous serions				Nous aurions</a:t>
            </a:r>
          </a:p>
          <a:p>
            <a:pPr marL="1371600" lvl="3" indent="0">
              <a:spcBef>
                <a:spcPts val="1000"/>
              </a:spcBef>
              <a:buNone/>
              <a:defRPr/>
            </a:pPr>
            <a:r>
              <a:rPr kumimoji="0" lang="it-IT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Vous seriez				Vous auriez</a:t>
            </a:r>
          </a:p>
          <a:p>
            <a:pPr marL="1371600" lvl="3" indent="0">
              <a:spcBef>
                <a:spcPts val="1000"/>
              </a:spcBef>
              <a:buNone/>
              <a:defRPr/>
            </a:pPr>
            <a:r>
              <a:rPr kumimoji="0" lang="it-IT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Ils seraient				Ils auraient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*attention à la prononciation : </a:t>
            </a:r>
            <a:r>
              <a:rPr kumimoji="0" lang="it-IT" sz="19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</a:t>
            </a:r>
            <a:r>
              <a:rPr kumimoji="0" lang="it-IT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 prononce </a:t>
            </a:r>
            <a:r>
              <a:rPr kumimoji="0" lang="it-IT" sz="19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it-IT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-&gt; </a:t>
            </a:r>
            <a:r>
              <a:rPr kumimoji="0" lang="it-IT" sz="19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aurais/aurait/auraient</a:t>
            </a:r>
            <a:r>
              <a:rPr kumimoji="0" lang="it-IT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se prononcent </a:t>
            </a:r>
            <a:r>
              <a:rPr kumimoji="0" lang="it-IT" sz="19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[orè]</a:t>
            </a:r>
          </a:p>
          <a:p>
            <a:endParaRPr lang="it-IT" sz="1800"/>
          </a:p>
        </p:txBody>
      </p:sp>
    </p:spTree>
    <p:extLst>
      <p:ext uri="{BB962C8B-B14F-4D97-AF65-F5344CB8AC3E}">
        <p14:creationId xmlns:p14="http://schemas.microsoft.com/office/powerpoint/2010/main" val="134118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3700"/>
              <a:t>Exemples</a:t>
            </a:r>
            <a:br>
              <a:rPr lang="it-IT" sz="3700" i="1"/>
            </a:br>
            <a:endParaRPr lang="it-IT" sz="37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/>
              <a:t>Conditionnel passé de </a:t>
            </a:r>
            <a:r>
              <a:rPr lang="it-IT" sz="2200" b="1" i="1"/>
              <a:t>vouloir</a:t>
            </a:r>
            <a:r>
              <a:rPr lang="it-IT" sz="2200"/>
              <a:t> et </a:t>
            </a:r>
            <a:r>
              <a:rPr lang="it-IT" sz="2200" b="1" i="1"/>
              <a:t>partir</a:t>
            </a:r>
          </a:p>
          <a:p>
            <a:pPr marL="0" indent="0">
              <a:buNone/>
            </a:pPr>
            <a:endParaRPr lang="it-IT" sz="2200"/>
          </a:p>
          <a:p>
            <a:pPr marL="914400" lvl="2" indent="0">
              <a:buNone/>
            </a:pPr>
            <a:r>
              <a:rPr lang="it-IT" sz="1800"/>
              <a:t>Je serais parti			J’aurais voulu</a:t>
            </a:r>
          </a:p>
          <a:p>
            <a:pPr marL="914400" lvl="2" indent="0">
              <a:buNone/>
            </a:pPr>
            <a:r>
              <a:rPr lang="it-IT" sz="1800"/>
              <a:t>Tu serais parti 			Tu aurais voulu</a:t>
            </a:r>
          </a:p>
          <a:p>
            <a:pPr marL="914400" lvl="2" indent="0">
              <a:buNone/>
            </a:pPr>
            <a:r>
              <a:rPr lang="it-IT" sz="1800"/>
              <a:t>Il serait parti 			Il aurait voulu</a:t>
            </a:r>
          </a:p>
          <a:p>
            <a:pPr marL="914400" lvl="2" indent="0">
              <a:buNone/>
            </a:pPr>
            <a:r>
              <a:rPr lang="it-IT" sz="1800"/>
              <a:t>Nous serions partis 			Nous aurions voulu</a:t>
            </a:r>
          </a:p>
          <a:p>
            <a:pPr marL="914400" lvl="2" indent="0">
              <a:buNone/>
            </a:pPr>
            <a:r>
              <a:rPr lang="it-IT" sz="1800"/>
              <a:t>Vous seriez partis 			Vous auriez voulu</a:t>
            </a:r>
          </a:p>
          <a:p>
            <a:pPr marL="914400" lvl="2" indent="0">
              <a:buNone/>
            </a:pPr>
            <a:r>
              <a:rPr lang="it-IT" sz="1800"/>
              <a:t>Ils seraient partis			Ils auraient voulu</a:t>
            </a:r>
          </a:p>
          <a:p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265405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Emplois du conditionnel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it-IT" sz="2100" b="1"/>
              <a:t>Le souhait</a:t>
            </a:r>
          </a:p>
          <a:p>
            <a:pPr marL="457200" lvl="1" indent="0">
              <a:buNone/>
            </a:pPr>
            <a:r>
              <a:rPr lang="it-IT" sz="2100"/>
              <a:t>J’</a:t>
            </a:r>
            <a:r>
              <a:rPr lang="it-IT" sz="2100">
                <a:solidFill>
                  <a:srgbClr val="008080"/>
                </a:solidFill>
              </a:rPr>
              <a:t>aimer</a:t>
            </a:r>
            <a:r>
              <a:rPr lang="it-IT" sz="2100">
                <a:solidFill>
                  <a:srgbClr val="FF0000"/>
                </a:solidFill>
              </a:rPr>
              <a:t>ais</a:t>
            </a:r>
            <a:r>
              <a:rPr lang="it-IT" sz="2100"/>
              <a:t> bien te voir avant mon départ.</a:t>
            </a:r>
          </a:p>
          <a:p>
            <a:r>
              <a:rPr lang="it-IT" sz="2100" b="1"/>
              <a:t>Le regret</a:t>
            </a:r>
          </a:p>
          <a:p>
            <a:pPr marL="457200" lvl="1" indent="0">
              <a:buNone/>
            </a:pPr>
            <a:r>
              <a:rPr lang="it-IT" sz="2100"/>
              <a:t>Il </a:t>
            </a:r>
            <a:r>
              <a:rPr lang="it-IT" sz="2100">
                <a:solidFill>
                  <a:srgbClr val="008080"/>
                </a:solidFill>
              </a:rPr>
              <a:t>aur</a:t>
            </a:r>
            <a:r>
              <a:rPr lang="it-IT" sz="2100">
                <a:solidFill>
                  <a:srgbClr val="FF0000"/>
                </a:solidFill>
              </a:rPr>
              <a:t>ait</a:t>
            </a:r>
            <a:r>
              <a:rPr lang="it-IT" sz="2100"/>
              <a:t> bien </a:t>
            </a:r>
            <a:r>
              <a:rPr lang="it-IT" sz="2100">
                <a:solidFill>
                  <a:srgbClr val="008080"/>
                </a:solidFill>
              </a:rPr>
              <a:t>voulu</a:t>
            </a:r>
            <a:r>
              <a:rPr lang="it-IT" sz="2100"/>
              <a:t> aller à Londres cet été, mais il n’a pas pu.</a:t>
            </a:r>
          </a:p>
          <a:p>
            <a:pPr marL="457200" lvl="1" indent="0">
              <a:buNone/>
            </a:pPr>
            <a:r>
              <a:rPr lang="it-IT" sz="2100"/>
              <a:t>Google </a:t>
            </a:r>
            <a:r>
              <a:rPr lang="it-IT" sz="2100">
                <a:solidFill>
                  <a:srgbClr val="008080"/>
                </a:solidFill>
              </a:rPr>
              <a:t>aur</a:t>
            </a:r>
            <a:r>
              <a:rPr lang="it-IT" sz="2100">
                <a:solidFill>
                  <a:srgbClr val="FF0000"/>
                </a:solidFill>
              </a:rPr>
              <a:t>ait</a:t>
            </a:r>
            <a:r>
              <a:rPr lang="it-IT" sz="2100"/>
              <a:t> bien </a:t>
            </a:r>
            <a:r>
              <a:rPr lang="it-IT" sz="2100">
                <a:solidFill>
                  <a:srgbClr val="008080"/>
                </a:solidFill>
              </a:rPr>
              <a:t>voulu</a:t>
            </a:r>
            <a:r>
              <a:rPr lang="it-IT" sz="2100"/>
              <a:t> racheter GitHub, mais Microsoft a été plus rapide.</a:t>
            </a:r>
          </a:p>
          <a:p>
            <a:r>
              <a:rPr lang="it-IT" sz="2100" b="1"/>
              <a:t>Une hypothèse</a:t>
            </a:r>
          </a:p>
          <a:p>
            <a:pPr marL="457200" lvl="1" indent="0">
              <a:buNone/>
            </a:pPr>
            <a:r>
              <a:rPr lang="it-IT" sz="2100"/>
              <a:t>Au cas où tu </a:t>
            </a:r>
            <a:r>
              <a:rPr lang="it-IT" sz="2100">
                <a:solidFill>
                  <a:srgbClr val="008080"/>
                </a:solidFill>
              </a:rPr>
              <a:t>aur</a:t>
            </a:r>
            <a:r>
              <a:rPr lang="it-IT" sz="2100">
                <a:solidFill>
                  <a:srgbClr val="FF0000"/>
                </a:solidFill>
              </a:rPr>
              <a:t>ais</a:t>
            </a:r>
            <a:r>
              <a:rPr lang="it-IT" sz="2100"/>
              <a:t> besoin d’aide, compte sur moi.</a:t>
            </a:r>
            <a:endParaRPr lang="it-IT" sz="2100" b="1"/>
          </a:p>
          <a:p>
            <a:r>
              <a:rPr lang="fr-FR" sz="2100" b="1"/>
              <a:t>Un fait imaginaire</a:t>
            </a:r>
          </a:p>
          <a:p>
            <a:pPr marL="457200" lvl="1" indent="0">
              <a:buNone/>
            </a:pPr>
            <a:r>
              <a:rPr lang="fr-FR" sz="2100"/>
              <a:t>Dans un de ses romans, Philip K. Dick imagine un monde où Hitler </a:t>
            </a:r>
            <a:r>
              <a:rPr lang="fr-FR" sz="2100">
                <a:solidFill>
                  <a:srgbClr val="008080"/>
                </a:solidFill>
              </a:rPr>
              <a:t>aur</a:t>
            </a:r>
            <a:r>
              <a:rPr lang="fr-FR" sz="2100">
                <a:solidFill>
                  <a:srgbClr val="FF0000"/>
                </a:solidFill>
              </a:rPr>
              <a:t>ait</a:t>
            </a:r>
            <a:r>
              <a:rPr lang="fr-FR" sz="2100"/>
              <a:t> </a:t>
            </a:r>
            <a:r>
              <a:rPr lang="fr-FR" sz="2100">
                <a:solidFill>
                  <a:srgbClr val="008080"/>
                </a:solidFill>
              </a:rPr>
              <a:t>gagné</a:t>
            </a:r>
            <a:r>
              <a:rPr lang="fr-FR" sz="2100"/>
              <a:t> la guerre.</a:t>
            </a:r>
          </a:p>
          <a:p>
            <a:endParaRPr lang="it-IT" sz="2100" b="1"/>
          </a:p>
          <a:p>
            <a:pPr marL="457200" lvl="1" indent="0">
              <a:buNone/>
            </a:pPr>
            <a:endParaRPr lang="it-IT" sz="2200"/>
          </a:p>
          <a:p>
            <a:pPr marL="457200" lvl="1" indent="0">
              <a:buNone/>
            </a:pPr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145998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Autres emplois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3278" y="2228295"/>
            <a:ext cx="10484528" cy="4296792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it-IT" sz="2200"/>
          </a:p>
          <a:p>
            <a:r>
              <a:rPr lang="it-IT" sz="2000" b="1"/>
              <a:t>Un fait non confirmé</a:t>
            </a:r>
          </a:p>
          <a:p>
            <a:pPr marL="457200" lvl="1" indent="0">
              <a:buNone/>
            </a:pPr>
            <a:r>
              <a:rPr lang="it-IT" sz="2000"/>
              <a:t>D’après les sondages, le parti à l’opposition </a:t>
            </a:r>
            <a:r>
              <a:rPr lang="it-IT" sz="2000">
                <a:solidFill>
                  <a:srgbClr val="008080"/>
                </a:solidFill>
              </a:rPr>
              <a:t>obtiendr</a:t>
            </a:r>
            <a:r>
              <a:rPr lang="it-IT" sz="2000">
                <a:solidFill>
                  <a:srgbClr val="FF0000"/>
                </a:solidFill>
              </a:rPr>
              <a:t>ait</a:t>
            </a:r>
            <a:r>
              <a:rPr lang="it-IT" sz="2000"/>
              <a:t> une large majorité aux prochaines élections.</a:t>
            </a:r>
          </a:p>
          <a:p>
            <a:r>
              <a:rPr lang="it-IT" sz="2000" b="1"/>
              <a:t>Politesse ou suggestion</a:t>
            </a:r>
          </a:p>
          <a:p>
            <a:pPr marL="457200" lvl="1" indent="0">
              <a:buNone/>
            </a:pPr>
            <a:r>
              <a:rPr lang="it-IT" sz="2000">
                <a:solidFill>
                  <a:srgbClr val="008080"/>
                </a:solidFill>
              </a:rPr>
              <a:t>Pourr</a:t>
            </a:r>
            <a:r>
              <a:rPr lang="it-IT" sz="2000">
                <a:solidFill>
                  <a:srgbClr val="FF0000"/>
                </a:solidFill>
              </a:rPr>
              <a:t>iez</a:t>
            </a:r>
            <a:r>
              <a:rPr lang="it-IT" sz="2000"/>
              <a:t>-vous déplacer votre voiture ?</a:t>
            </a:r>
          </a:p>
          <a:p>
            <a:r>
              <a:rPr lang="it-IT" sz="2000" b="1"/>
              <a:t>Le conseil</a:t>
            </a:r>
            <a:r>
              <a:rPr lang="it-IT" sz="2000"/>
              <a:t>, avec </a:t>
            </a:r>
            <a:r>
              <a:rPr lang="it-IT" sz="2000" i="1"/>
              <a:t>devoir</a:t>
            </a:r>
            <a:r>
              <a:rPr lang="it-IT" sz="2000"/>
              <a:t>, </a:t>
            </a:r>
            <a:r>
              <a:rPr lang="it-IT" sz="2000" i="1"/>
              <a:t>faire mieux de</a:t>
            </a:r>
            <a:r>
              <a:rPr lang="it-IT" sz="2000"/>
              <a:t>, </a:t>
            </a:r>
            <a:r>
              <a:rPr lang="it-IT" sz="2000" i="1"/>
              <a:t>valoir mieux</a:t>
            </a:r>
            <a:r>
              <a:rPr lang="it-IT" sz="2000"/>
              <a:t>, au conditionnel</a:t>
            </a:r>
          </a:p>
          <a:p>
            <a:pPr marL="457200" lvl="1" indent="0">
              <a:buNone/>
            </a:pPr>
            <a:r>
              <a:rPr lang="it-IT" sz="2000"/>
              <a:t>Vous êtes fatigué, vous </a:t>
            </a:r>
            <a:r>
              <a:rPr lang="it-IT" sz="2000">
                <a:solidFill>
                  <a:srgbClr val="008080"/>
                </a:solidFill>
              </a:rPr>
              <a:t>devr</a:t>
            </a:r>
            <a:r>
              <a:rPr lang="it-IT" sz="2000">
                <a:solidFill>
                  <a:srgbClr val="FF0000"/>
                </a:solidFill>
              </a:rPr>
              <a:t>iez</a:t>
            </a:r>
            <a:r>
              <a:rPr lang="it-IT" sz="2000"/>
              <a:t> vous reposer</a:t>
            </a:r>
          </a:p>
          <a:p>
            <a:pPr marL="457200" lvl="1" indent="0">
              <a:buNone/>
            </a:pPr>
            <a:r>
              <a:rPr lang="it-IT" sz="2000"/>
              <a:t>Il </a:t>
            </a:r>
            <a:r>
              <a:rPr lang="it-IT" sz="2000">
                <a:solidFill>
                  <a:srgbClr val="008080"/>
                </a:solidFill>
              </a:rPr>
              <a:t>vaudr</a:t>
            </a:r>
            <a:r>
              <a:rPr lang="it-IT" sz="2000">
                <a:solidFill>
                  <a:srgbClr val="FF0000"/>
                </a:solidFill>
              </a:rPr>
              <a:t>ait</a:t>
            </a:r>
            <a:r>
              <a:rPr lang="it-IT" sz="2000"/>
              <a:t> mieux que votre demande soit formulée par écrit.</a:t>
            </a:r>
          </a:p>
          <a:p>
            <a:pPr marL="457200" lvl="1" indent="0">
              <a:buNone/>
            </a:pPr>
            <a:r>
              <a:rPr lang="it-IT" sz="2000"/>
              <a:t>Il est tard, on </a:t>
            </a:r>
            <a:r>
              <a:rPr lang="it-IT" sz="2000">
                <a:solidFill>
                  <a:srgbClr val="008080"/>
                </a:solidFill>
              </a:rPr>
              <a:t>fer</a:t>
            </a:r>
            <a:r>
              <a:rPr lang="it-IT" sz="2000">
                <a:solidFill>
                  <a:srgbClr val="FF0000"/>
                </a:solidFill>
              </a:rPr>
              <a:t>ait</a:t>
            </a:r>
            <a:r>
              <a:rPr lang="it-IT" sz="2000"/>
              <a:t> mieux de se dépêcher.</a:t>
            </a:r>
          </a:p>
          <a:p>
            <a:r>
              <a:rPr lang="it-IT" sz="2000" b="1"/>
              <a:t>Un reproche</a:t>
            </a:r>
            <a:r>
              <a:rPr lang="it-IT" sz="2000"/>
              <a:t>, avec </a:t>
            </a:r>
            <a:r>
              <a:rPr lang="it-IT" sz="2000" i="1"/>
              <a:t>pouvoir</a:t>
            </a:r>
            <a:r>
              <a:rPr lang="it-IT" sz="2000"/>
              <a:t>, </a:t>
            </a:r>
            <a:r>
              <a:rPr lang="it-IT" sz="2000" i="1"/>
              <a:t>devoir</a:t>
            </a:r>
            <a:r>
              <a:rPr lang="it-IT" sz="2000"/>
              <a:t>, </a:t>
            </a:r>
            <a:r>
              <a:rPr lang="it-IT" sz="2000" i="1"/>
              <a:t>valoir mieux </a:t>
            </a:r>
            <a:r>
              <a:rPr lang="it-IT" sz="2000"/>
              <a:t>au conditionnel</a:t>
            </a:r>
          </a:p>
          <a:p>
            <a:pPr marL="457200" lvl="1" indent="0">
              <a:buNone/>
            </a:pPr>
            <a:r>
              <a:rPr lang="it-IT" sz="2000"/>
              <a:t>Votre passeport n’est plus valable, vous </a:t>
            </a:r>
            <a:r>
              <a:rPr lang="it-IT" sz="2000">
                <a:solidFill>
                  <a:srgbClr val="008080"/>
                </a:solidFill>
              </a:rPr>
              <a:t>aur</a:t>
            </a:r>
            <a:r>
              <a:rPr lang="it-IT" sz="2000">
                <a:solidFill>
                  <a:srgbClr val="FF0000"/>
                </a:solidFill>
              </a:rPr>
              <a:t>iez</a:t>
            </a:r>
            <a:r>
              <a:rPr lang="it-IT" sz="2000"/>
              <a:t> </a:t>
            </a:r>
            <a:r>
              <a:rPr lang="it-IT" sz="2000">
                <a:solidFill>
                  <a:srgbClr val="008080"/>
                </a:solidFill>
              </a:rPr>
              <a:t>dû</a:t>
            </a:r>
            <a:r>
              <a:rPr lang="it-IT" sz="2000"/>
              <a:t> le renouveler.</a:t>
            </a:r>
          </a:p>
          <a:p>
            <a:pPr marL="457200" lvl="1" indent="0">
              <a:buNone/>
            </a:pPr>
            <a:endParaRPr lang="it-IT" sz="2200"/>
          </a:p>
          <a:p>
            <a:pPr marL="457200" lvl="1" indent="0">
              <a:buNone/>
            </a:pPr>
            <a:endParaRPr lang="it-IT" sz="2200"/>
          </a:p>
          <a:p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464941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it-IT" sz="4000"/>
              <a:t>Conditionnel et concordance des temps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4329" y="1935979"/>
            <a:ext cx="10581443" cy="465189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fr-FR" sz="2200"/>
              <a:t>Le conditionnel est utilisé dans la proposition principale qui introduit une subordonnée commençant par </a:t>
            </a:r>
            <a:r>
              <a:rPr lang="fr-FR" sz="2200" b="1"/>
              <a:t>si, même si </a:t>
            </a:r>
            <a:r>
              <a:rPr lang="fr-FR" sz="2200"/>
              <a:t>(voir le cours suivant sur la proposition hypothétique).</a:t>
            </a:r>
          </a:p>
          <a:p>
            <a:r>
              <a:rPr lang="it-IT" sz="2200"/>
              <a:t>Dans le discours indirect, on emploie le conditionnel quand le verbe de la principale est au passé.</a:t>
            </a:r>
          </a:p>
          <a:p>
            <a:pPr marL="457200" lvl="1" indent="0">
              <a:buNone/>
            </a:pPr>
            <a:r>
              <a:rPr lang="it-IT" sz="2200"/>
              <a:t>Le président de la République </a:t>
            </a:r>
            <a:r>
              <a:rPr lang="it-IT" sz="2200">
                <a:solidFill>
                  <a:srgbClr val="FF0000"/>
                </a:solidFill>
              </a:rPr>
              <a:t>dit</a:t>
            </a:r>
            <a:r>
              <a:rPr lang="it-IT" sz="2200"/>
              <a:t> qu’il n’y </a:t>
            </a:r>
            <a:r>
              <a:rPr lang="it-IT" sz="2200">
                <a:solidFill>
                  <a:srgbClr val="FF0000"/>
                </a:solidFill>
              </a:rPr>
              <a:t>aura</a:t>
            </a:r>
            <a:r>
              <a:rPr lang="it-IT" sz="2200"/>
              <a:t> pas de confinement</a:t>
            </a:r>
          </a:p>
          <a:p>
            <a:pPr marL="457200" lvl="1" indent="0">
              <a:buNone/>
            </a:pPr>
            <a:r>
              <a:rPr lang="it-IT" sz="2200"/>
              <a:t>Le président de la République </a:t>
            </a:r>
            <a:r>
              <a:rPr lang="it-IT" sz="2200">
                <a:solidFill>
                  <a:srgbClr val="FF0000"/>
                </a:solidFill>
              </a:rPr>
              <a:t>a dit </a:t>
            </a:r>
            <a:r>
              <a:rPr lang="it-IT" sz="2200"/>
              <a:t>qu’il n’y </a:t>
            </a:r>
            <a:r>
              <a:rPr lang="it-IT" sz="2200">
                <a:solidFill>
                  <a:srgbClr val="FF0000"/>
                </a:solidFill>
              </a:rPr>
              <a:t>aurait</a:t>
            </a:r>
            <a:r>
              <a:rPr lang="it-IT" sz="2200"/>
              <a:t> pas de confinement</a:t>
            </a:r>
          </a:p>
          <a:p>
            <a:pPr marL="457200" lvl="1" indent="0">
              <a:buNone/>
            </a:pPr>
            <a:endParaRPr lang="it-IT" sz="2200"/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2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Mettez les verbes entre parenthèses au conditionnel présent ou au conditionnel passé.</a:t>
            </a:r>
            <a:endParaRPr lang="fr-FR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r-FR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savais qu'il (apprécier) ……………………………… ce cadeau.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(mettre) ………………………… quatre fois plus de temps si nous n'avions pas pris l'autoroute.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(ployer) ………………………… sous le fardeau si tu ne l'aidais pas.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pensions que vous (arriver) ………………………… plus tôt.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(louer) ………………………… un appartement dans le centre si c'était abordable.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(croire) …………………………-vous si âgé, si vous ne le connaissiez pas.</a:t>
            </a:r>
          </a:p>
          <a:p>
            <a:pPr marL="457200" lvl="1" indent="0">
              <a:buNone/>
            </a:pPr>
            <a:endParaRPr lang="it-IT" sz="180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B393AD0-3844-4BF5-8D12-D2B645C9D038}"/>
              </a:ext>
            </a:extLst>
          </p:cNvPr>
          <p:cNvSpPr txBox="1"/>
          <p:nvPr/>
        </p:nvSpPr>
        <p:spPr>
          <a:xfrm>
            <a:off x="3284738" y="3897298"/>
            <a:ext cx="184655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>
                <a:solidFill>
                  <a:srgbClr val="FF0000"/>
                </a:solidFill>
              </a:rPr>
              <a:t>apprécierait</a:t>
            </a:r>
            <a:endParaRPr lang="fr-FR" sz="1500">
              <a:solidFill>
                <a:srgbClr val="FF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B95641A-5FF9-4D1B-9E86-8CD08E4311FC}"/>
              </a:ext>
            </a:extLst>
          </p:cNvPr>
          <p:cNvSpPr txBox="1"/>
          <p:nvPr/>
        </p:nvSpPr>
        <p:spPr>
          <a:xfrm>
            <a:off x="2388094" y="4305670"/>
            <a:ext cx="12517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>
                <a:solidFill>
                  <a:srgbClr val="FF0000"/>
                </a:solidFill>
              </a:rPr>
              <a:t>aurions mis</a:t>
            </a:r>
            <a:endParaRPr lang="fr-FR" sz="1500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459A983-EDA3-4647-AA19-0A5E0888EDD7}"/>
              </a:ext>
            </a:extLst>
          </p:cNvPr>
          <p:cNvSpPr txBox="1"/>
          <p:nvPr/>
        </p:nvSpPr>
        <p:spPr>
          <a:xfrm>
            <a:off x="2485747" y="4678532"/>
            <a:ext cx="10031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>
                <a:solidFill>
                  <a:srgbClr val="FF0000"/>
                </a:solidFill>
              </a:rPr>
              <a:t>ploierait</a:t>
            </a:r>
            <a:endParaRPr lang="fr-FR" sz="1500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2FFA4D-320F-49B6-9804-F4F28293F958}"/>
              </a:ext>
            </a:extLst>
          </p:cNvPr>
          <p:cNvSpPr txBox="1"/>
          <p:nvPr/>
        </p:nvSpPr>
        <p:spPr>
          <a:xfrm>
            <a:off x="3808519" y="5104659"/>
            <a:ext cx="10475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>
                <a:solidFill>
                  <a:srgbClr val="FF0000"/>
                </a:solidFill>
              </a:rPr>
              <a:t>arriveriez</a:t>
            </a:r>
            <a:endParaRPr lang="fr-FR" sz="1500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C53B3AB-C3E0-4E95-8BC1-55DB35600640}"/>
              </a:ext>
            </a:extLst>
          </p:cNvPr>
          <p:cNvSpPr txBox="1"/>
          <p:nvPr/>
        </p:nvSpPr>
        <p:spPr>
          <a:xfrm>
            <a:off x="2175028" y="5504156"/>
            <a:ext cx="92327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>
                <a:solidFill>
                  <a:srgbClr val="FF0000"/>
                </a:solidFill>
              </a:rPr>
              <a:t>louerais</a:t>
            </a:r>
            <a:endParaRPr lang="fr-FR" sz="1500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E857E90-B006-426D-9D07-9C8D1417B1FE}"/>
              </a:ext>
            </a:extLst>
          </p:cNvPr>
          <p:cNvSpPr txBox="1"/>
          <p:nvPr/>
        </p:nvSpPr>
        <p:spPr>
          <a:xfrm>
            <a:off x="2166151" y="5912528"/>
            <a:ext cx="12073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>
                <a:solidFill>
                  <a:srgbClr val="FF0000"/>
                </a:solidFill>
              </a:rPr>
              <a:t>croiriez</a:t>
            </a:r>
            <a:endParaRPr lang="fr-FR" sz="15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0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1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18CF1BD-C4F1-4444-922F-DEFE82265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it-IT" sz="3200"/>
              <a:t>Exercice</a:t>
            </a:r>
            <a:endParaRPr lang="fr-FR" sz="32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C9DAF02F-081A-42BD-9992-A9445EF50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592695"/>
            <a:ext cx="9284208" cy="2669211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3E1A6961-DBCD-44D8-A6A2-DE2621EFE8DE}"/>
              </a:ext>
            </a:extLst>
          </p:cNvPr>
          <p:cNvSpPr txBox="1"/>
          <p:nvPr/>
        </p:nvSpPr>
        <p:spPr>
          <a:xfrm>
            <a:off x="1733643" y="2831329"/>
            <a:ext cx="8315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/>
              <a:t>Complétez les phrases suivantes par le futur ou le conditionnel.</a:t>
            </a:r>
          </a:p>
          <a:p>
            <a:endParaRPr lang="it-IT" sz="1600" b="1"/>
          </a:p>
          <a:p>
            <a:r>
              <a:rPr lang="it-IT" sz="1600" b="1"/>
              <a:t>Exemple :</a:t>
            </a:r>
            <a:r>
              <a:rPr lang="it-IT" sz="1600"/>
              <a:t>(être) D’après l’agence, ce </a:t>
            </a:r>
            <a:r>
              <a:rPr lang="it-IT" sz="1600">
                <a:solidFill>
                  <a:srgbClr val="FF0000"/>
                </a:solidFill>
              </a:rPr>
              <a:t>serait</a:t>
            </a:r>
            <a:r>
              <a:rPr lang="it-IT" sz="1600"/>
              <a:t> une maison du XIX</a:t>
            </a:r>
            <a:r>
              <a:rPr lang="it-IT" sz="1600" baseline="30000"/>
              <a:t>e</a:t>
            </a:r>
            <a:r>
              <a:rPr lang="it-IT" sz="1600"/>
              <a:t> siècle.</a:t>
            </a:r>
            <a:endParaRPr lang="fr-FR" sz="160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2508CD4-E09D-4009-9C6B-2B36613CAFB7}"/>
              </a:ext>
            </a:extLst>
          </p:cNvPr>
          <p:cNvSpPr txBox="1"/>
          <p:nvPr/>
        </p:nvSpPr>
        <p:spPr>
          <a:xfrm>
            <a:off x="3178206" y="3622090"/>
            <a:ext cx="932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irons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A3F8C17-A034-4158-BCD0-F3C19AAD194B}"/>
              </a:ext>
            </a:extLst>
          </p:cNvPr>
          <p:cNvSpPr txBox="1"/>
          <p:nvPr/>
        </p:nvSpPr>
        <p:spPr>
          <a:xfrm>
            <a:off x="6027937" y="3950564"/>
            <a:ext cx="2565647" cy="381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déménageront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9ABC488-2C49-44F3-ADE7-109BCF6E0C72}"/>
              </a:ext>
            </a:extLst>
          </p:cNvPr>
          <p:cNvSpPr txBox="1"/>
          <p:nvPr/>
        </p:nvSpPr>
        <p:spPr>
          <a:xfrm>
            <a:off x="4696287" y="4225770"/>
            <a:ext cx="172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aurait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AFA19EF-E2A3-4297-BFC9-C9AA37CFFD22}"/>
              </a:ext>
            </a:extLst>
          </p:cNvPr>
          <p:cNvSpPr txBox="1"/>
          <p:nvPr/>
        </p:nvSpPr>
        <p:spPr>
          <a:xfrm>
            <a:off x="5468645" y="4527612"/>
            <a:ext cx="219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prêteront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AA5852B-D972-49FE-AC8D-7211081DDD6E}"/>
              </a:ext>
            </a:extLst>
          </p:cNvPr>
          <p:cNvSpPr txBox="1"/>
          <p:nvPr/>
        </p:nvSpPr>
        <p:spPr>
          <a:xfrm>
            <a:off x="5850385" y="4838330"/>
            <a:ext cx="1331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pourrions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74F470D-7CAF-401F-8B61-D0D1602E3FE5}"/>
              </a:ext>
            </a:extLst>
          </p:cNvPr>
          <p:cNvSpPr txBox="1"/>
          <p:nvPr/>
        </p:nvSpPr>
        <p:spPr>
          <a:xfrm>
            <a:off x="2938508" y="5122415"/>
            <a:ext cx="148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faudrait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54A6755-1B81-4561-A2D6-394A284F95E4}"/>
              </a:ext>
            </a:extLst>
          </p:cNvPr>
          <p:cNvSpPr txBox="1"/>
          <p:nvPr/>
        </p:nvSpPr>
        <p:spPr>
          <a:xfrm>
            <a:off x="3835154" y="5424257"/>
            <a:ext cx="114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verrons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6F378D7-541A-4F1A-8A3B-1009D6550FE3}"/>
              </a:ext>
            </a:extLst>
          </p:cNvPr>
          <p:cNvSpPr txBox="1"/>
          <p:nvPr/>
        </p:nvSpPr>
        <p:spPr>
          <a:xfrm>
            <a:off x="3746376" y="5726097"/>
            <a:ext cx="1846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déciderons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1892276-172C-46D9-97BB-A6542BAAC890}"/>
              </a:ext>
            </a:extLst>
          </p:cNvPr>
          <p:cNvSpPr txBox="1"/>
          <p:nvPr/>
        </p:nvSpPr>
        <p:spPr>
          <a:xfrm>
            <a:off x="7679184" y="5726097"/>
            <a:ext cx="172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ferons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4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  <p:bldP spid="14" grpId="0"/>
      <p:bldP spid="16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736</TotalTime>
  <Words>715</Words>
  <Application>Microsoft Office PowerPoint</Application>
  <PresentationFormat>Widescreen</PresentationFormat>
  <Paragraphs>94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 conditionnel</vt:lpstr>
      <vt:lpstr>Morphologie </vt:lpstr>
      <vt:lpstr>Conditionnel présent</vt:lpstr>
      <vt:lpstr>Conditionnel passé</vt:lpstr>
      <vt:lpstr>Exemples </vt:lpstr>
      <vt:lpstr>Emplois du conditionnel</vt:lpstr>
      <vt:lpstr>Autres emplois</vt:lpstr>
      <vt:lpstr>Conditionnel et concordance des temps</vt:lpstr>
      <vt:lpstr>Exercice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CONDITIONNEL</dc:title>
  <dc:creator>laura.kreyder</dc:creator>
  <cp:lastModifiedBy>laura.kreyder@unimib.it</cp:lastModifiedBy>
  <cp:revision>17</cp:revision>
  <dcterms:created xsi:type="dcterms:W3CDTF">2020-10-17T10:53:48Z</dcterms:created>
  <dcterms:modified xsi:type="dcterms:W3CDTF">2021-11-08T16:53:29Z</dcterms:modified>
</cp:coreProperties>
</file>