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6"/>
  </p:notesMasterIdLst>
  <p:sldIdLst>
    <p:sldId id="256" r:id="rId2"/>
    <p:sldId id="257" r:id="rId3"/>
    <p:sldId id="262" r:id="rId4"/>
    <p:sldId id="258" r:id="rId5"/>
    <p:sldId id="265" r:id="rId6"/>
    <p:sldId id="263" r:id="rId7"/>
    <p:sldId id="264" r:id="rId8"/>
    <p:sldId id="269" r:id="rId9"/>
    <p:sldId id="259" r:id="rId10"/>
    <p:sldId id="267" r:id="rId11"/>
    <p:sldId id="260" r:id="rId12"/>
    <p:sldId id="261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C8615-2EDB-43AD-B8D7-DB56B40A10E9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54DC9-745C-4D61-95A3-CDB15B50264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156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875A-FF77-4111-81E7-80DE30418C2E}" type="datetime1">
              <a:rPr lang="it-IT" smtClean="0"/>
              <a:t>10/11/2021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769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F7D7-2C6D-4C93-B43F-4A6FD77066D2}" type="datetime1">
              <a:rPr lang="it-IT" smtClean="0"/>
              <a:t>10/11/2021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050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74D11-C273-4818-8580-11F1E2340885}" type="datetime1">
              <a:rPr lang="it-IT" smtClean="0"/>
              <a:t>10/11/2021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07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6A76-3FAA-4171-94B3-4AC6FF8A2263}" type="datetime1">
              <a:rPr lang="it-IT" smtClean="0"/>
              <a:t>10/11/2021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11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A554-335F-484B-80D7-545684600197}" type="datetime1">
              <a:rPr lang="it-IT" smtClean="0"/>
              <a:t>10/11/2021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390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425C-D5F4-4B01-A138-133E1F7C1411}" type="datetime1">
              <a:rPr lang="it-IT" smtClean="0"/>
              <a:t>10/11/2021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412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C3A7-089E-4B51-8357-49484E87521E}" type="datetime1">
              <a:rPr lang="it-IT" smtClean="0"/>
              <a:t>10/11/2021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565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4106-7565-403B-9D05-784A6258FBD2}" type="datetime1">
              <a:rPr lang="it-IT" smtClean="0"/>
              <a:t>10/11/2021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880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D732-477A-423A-B88B-F9BB69ACAD57}" type="datetime1">
              <a:rPr lang="it-IT" smtClean="0"/>
              <a:t>10/11/2021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36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57CB-7AA6-4D29-A2D8-D338BC7565B9}" type="datetime1">
              <a:rPr lang="it-IT" smtClean="0"/>
              <a:t>10/11/2021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0105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8EAE-219F-4A99-A445-C8E0E74080B6}" type="datetime1">
              <a:rPr lang="it-IT" smtClean="0"/>
              <a:t>10/11/2021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050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67E3F-0F3D-4C93-A2BE-8200EEFD653D}" type="datetime1">
              <a:rPr lang="it-IT" smtClean="0"/>
              <a:t>10/11/2021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CED02-CFBC-42E0-A671-4688A197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43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bg1"/>
          </a:solidFill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04988" y="1442172"/>
            <a:ext cx="8582025" cy="2177328"/>
          </a:xfrm>
        </p:spPr>
        <p:txBody>
          <a:bodyPr anchor="ctr">
            <a:normAutofit/>
          </a:bodyPr>
          <a:lstStyle/>
          <a:p>
            <a:r>
              <a:rPr lang="it-IT" sz="6600"/>
              <a:t>Les pronoms personnels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66988" y="3857626"/>
            <a:ext cx="7058025" cy="685800"/>
          </a:xfrm>
        </p:spPr>
        <p:txBody>
          <a:bodyPr anchor="ctr">
            <a:normAutofit/>
          </a:bodyPr>
          <a:lstStyle/>
          <a:p>
            <a:r>
              <a:rPr lang="it-IT" sz="2800">
                <a:solidFill>
                  <a:schemeClr val="bg1"/>
                </a:solidFill>
              </a:rPr>
              <a:t>sujets et compléments</a:t>
            </a:r>
          </a:p>
        </p:txBody>
      </p:sp>
    </p:spTree>
    <p:extLst>
      <p:ext uri="{BB962C8B-B14F-4D97-AF65-F5344CB8AC3E}">
        <p14:creationId xmlns:p14="http://schemas.microsoft.com/office/powerpoint/2010/main" val="3015985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Exemples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5522" y="2559635"/>
            <a:ext cx="10439400" cy="3652838"/>
          </a:xfrm>
        </p:spPr>
        <p:txBody>
          <a:bodyPr/>
          <a:lstStyle/>
          <a:p>
            <a:pPr marL="0" indent="0">
              <a:buNone/>
            </a:pPr>
            <a:r>
              <a:rPr lang="it-IT" sz="2000"/>
              <a:t>                   la maison</a:t>
            </a:r>
          </a:p>
          <a:p>
            <a:pPr marL="0" indent="0">
              <a:buNone/>
            </a:pPr>
            <a:r>
              <a:rPr lang="it-IT" sz="2000"/>
              <a:t>Je vends    cette maison        → je </a:t>
            </a:r>
            <a:r>
              <a:rPr lang="it-IT" sz="2000">
                <a:solidFill>
                  <a:srgbClr val="FF0000"/>
                </a:solidFill>
              </a:rPr>
              <a:t>la</a:t>
            </a:r>
            <a:r>
              <a:rPr lang="it-IT" sz="2000"/>
              <a:t> vends</a:t>
            </a:r>
          </a:p>
          <a:p>
            <a:pPr marL="0" indent="0">
              <a:buNone/>
            </a:pPr>
            <a:r>
              <a:rPr lang="it-IT" sz="2000"/>
              <a:t>                    votre maison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r>
              <a:rPr lang="it-IT" sz="2000"/>
              <a:t>Mon voisin, je </a:t>
            </a:r>
            <a:r>
              <a:rPr lang="it-IT" sz="2000">
                <a:solidFill>
                  <a:srgbClr val="FF0000"/>
                </a:solidFill>
              </a:rPr>
              <a:t>le</a:t>
            </a:r>
            <a:r>
              <a:rPr lang="it-IT" sz="2000"/>
              <a:t> rencontre parfois dans l’ascenseur.</a:t>
            </a:r>
          </a:p>
          <a:p>
            <a:pPr marL="0" indent="0">
              <a:buNone/>
            </a:pPr>
            <a:r>
              <a:rPr lang="it-IT" sz="2000"/>
              <a:t>Tu as lu la nouvelle ? – Oui, je </a:t>
            </a:r>
            <a:r>
              <a:rPr lang="it-IT" sz="2000">
                <a:solidFill>
                  <a:srgbClr val="FF0000"/>
                </a:solidFill>
              </a:rPr>
              <a:t>l’</a:t>
            </a:r>
            <a:r>
              <a:rPr lang="it-IT" sz="2000"/>
              <a:t>ai lu</a:t>
            </a:r>
            <a:r>
              <a:rPr lang="it-IT" sz="2000">
                <a:solidFill>
                  <a:srgbClr val="FF0000"/>
                </a:solidFill>
              </a:rPr>
              <a:t>e</a:t>
            </a:r>
          </a:p>
          <a:p>
            <a:pPr marL="0" indent="0">
              <a:buNone/>
            </a:pPr>
            <a:r>
              <a:rPr lang="it-IT" sz="2000"/>
              <a:t>Ces clients, je </a:t>
            </a:r>
            <a:r>
              <a:rPr lang="it-IT" sz="2000">
                <a:solidFill>
                  <a:srgbClr val="FF0000"/>
                </a:solidFill>
              </a:rPr>
              <a:t>les </a:t>
            </a:r>
            <a:r>
              <a:rPr lang="it-IT" sz="2000"/>
              <a:t>connais depuis dix ans.</a:t>
            </a:r>
          </a:p>
          <a:p>
            <a:pPr marL="0" indent="0">
              <a:buNone/>
            </a:pPr>
            <a:endParaRPr lang="it-IT"/>
          </a:p>
        </p:txBody>
      </p:sp>
      <p:sp>
        <p:nvSpPr>
          <p:cNvPr id="4" name="Parentesi graffa aperta 3"/>
          <p:cNvSpPr/>
          <p:nvPr/>
        </p:nvSpPr>
        <p:spPr>
          <a:xfrm>
            <a:off x="1928197" y="2605379"/>
            <a:ext cx="131421" cy="106109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CDBB8D0-5CF4-4391-AFD1-62D40C6F8764}"/>
              </a:ext>
            </a:extLst>
          </p:cNvPr>
          <p:cNvCxnSpPr>
            <a:cxnSpLocks/>
          </p:cNvCxnSpPr>
          <p:nvPr/>
        </p:nvCxnSpPr>
        <p:spPr>
          <a:xfrm>
            <a:off x="809625" y="1819275"/>
            <a:ext cx="7340076" cy="0"/>
          </a:xfrm>
          <a:prstGeom prst="line">
            <a:avLst/>
          </a:pr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piè di pagina 9">
            <a:extLst>
              <a:ext uri="{FF2B5EF4-FFF2-40B4-BE49-F238E27FC236}">
                <a16:creationId xmlns:a16="http://schemas.microsoft.com/office/drawing/2014/main" id="{2B95FF6C-717E-49AC-86B1-247ADFA6F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7C69BA7F-EDA1-4340-AE62-F24295CFD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1796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Le pronom complément d’objet indirect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200" b="1"/>
              <a:t>LUI - LEUR</a:t>
            </a:r>
          </a:p>
          <a:p>
            <a:pPr marL="0" indent="0" algn="ctr">
              <a:buNone/>
            </a:pPr>
            <a:endParaRPr lang="it-IT" sz="2200"/>
          </a:p>
          <a:p>
            <a:pPr marL="0" indent="0">
              <a:buNone/>
            </a:pPr>
            <a:r>
              <a:rPr lang="it-IT" sz="2200"/>
              <a:t>Ils remplacent un </a:t>
            </a:r>
            <a:r>
              <a:rPr lang="it-IT" sz="2200" b="1"/>
              <a:t>complément d’objet indirect </a:t>
            </a:r>
            <a:r>
              <a:rPr lang="it-IT" sz="2200"/>
              <a:t>du verbe (complément précédé de la préposition </a:t>
            </a:r>
            <a:r>
              <a:rPr lang="it-IT" sz="2200" b="1"/>
              <a:t>à</a:t>
            </a:r>
            <a:r>
              <a:rPr lang="it-IT" sz="2200"/>
              <a:t>).</a:t>
            </a:r>
          </a:p>
          <a:p>
            <a:endParaRPr lang="it-IT" sz="2200"/>
          </a:p>
          <a:p>
            <a:pPr marL="0" indent="0">
              <a:buNone/>
            </a:pPr>
            <a:r>
              <a:rPr lang="it-IT" sz="1800" b="1"/>
              <a:t>Exemples :</a:t>
            </a:r>
          </a:p>
          <a:p>
            <a:pPr lvl="1"/>
            <a:r>
              <a:rPr lang="it-IT" sz="1800"/>
              <a:t>Nous restons en contact avec nos clients, nous </a:t>
            </a:r>
            <a:r>
              <a:rPr lang="it-IT" sz="1800">
                <a:solidFill>
                  <a:srgbClr val="FF0000"/>
                </a:solidFill>
              </a:rPr>
              <a:t>leur</a:t>
            </a:r>
            <a:r>
              <a:rPr lang="it-IT" sz="1800"/>
              <a:t> envoyons des cartes pour les fêtes (nous envoyons des cartes </a:t>
            </a:r>
            <a:r>
              <a:rPr lang="it-IT" sz="1800" b="1"/>
              <a:t>à</a:t>
            </a:r>
            <a:r>
              <a:rPr lang="it-IT" sz="1800"/>
              <a:t> nos clients).</a:t>
            </a:r>
          </a:p>
          <a:p>
            <a:pPr lvl="1"/>
            <a:r>
              <a:rPr lang="it-IT" sz="1800"/>
              <a:t>J’ai averti le concierge, je </a:t>
            </a:r>
            <a:r>
              <a:rPr lang="it-IT" sz="1800">
                <a:solidFill>
                  <a:srgbClr val="FF0000"/>
                </a:solidFill>
              </a:rPr>
              <a:t>lui</a:t>
            </a:r>
            <a:r>
              <a:rPr lang="it-IT" sz="1800"/>
              <a:t> ai dit de me réveiller à sept heures (j’ai dit </a:t>
            </a:r>
            <a:r>
              <a:rPr lang="it-IT" sz="1800" b="1"/>
              <a:t>au</a:t>
            </a:r>
            <a:r>
              <a:rPr lang="it-IT" sz="1800"/>
              <a:t> concierge).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B10F723-4DB7-4714-94F4-F690ADC22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B631E36-0F1D-42FC-BF19-5258F0238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8578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Me, te, nous, vous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/>
              <a:t>Pronoms </a:t>
            </a:r>
            <a:r>
              <a:rPr lang="it-IT" sz="2200" b="1"/>
              <a:t>compléments d’objet direct </a:t>
            </a:r>
            <a:r>
              <a:rPr lang="it-IT" sz="2200"/>
              <a:t>(COD) ou </a:t>
            </a:r>
            <a:r>
              <a:rPr lang="it-IT" sz="2200" b="1"/>
              <a:t>indirect</a:t>
            </a:r>
            <a:r>
              <a:rPr lang="it-IT" sz="2200"/>
              <a:t> (COI) de la 1° et 2° personnes du singulier et du pluriel.</a:t>
            </a:r>
          </a:p>
          <a:p>
            <a:pPr marL="0" indent="0">
              <a:buNone/>
            </a:pPr>
            <a:endParaRPr lang="it-IT" sz="2200"/>
          </a:p>
          <a:p>
            <a:pPr marL="0" indent="0">
              <a:buNone/>
            </a:pPr>
            <a:r>
              <a:rPr lang="it-IT" sz="1800"/>
              <a:t>Exemples :</a:t>
            </a:r>
          </a:p>
          <a:p>
            <a:pPr lvl="1"/>
            <a:r>
              <a:rPr lang="it-IT" sz="1800"/>
              <a:t>Mon frère </a:t>
            </a:r>
            <a:r>
              <a:rPr lang="it-IT" sz="1800">
                <a:solidFill>
                  <a:srgbClr val="FF0000"/>
                </a:solidFill>
              </a:rPr>
              <a:t>m’</a:t>
            </a:r>
            <a:r>
              <a:rPr lang="it-IT" sz="1800"/>
              <a:t>a téléphoné (COI)</a:t>
            </a:r>
          </a:p>
          <a:p>
            <a:pPr lvl="1"/>
            <a:r>
              <a:rPr lang="it-IT" sz="1800"/>
              <a:t>Ta mère </a:t>
            </a:r>
            <a:r>
              <a:rPr lang="it-IT" sz="1800">
                <a:solidFill>
                  <a:srgbClr val="FF0000"/>
                </a:solidFill>
              </a:rPr>
              <a:t>t’</a:t>
            </a:r>
            <a:r>
              <a:rPr lang="it-IT" sz="1800"/>
              <a:t>a écrit (COI)</a:t>
            </a:r>
          </a:p>
          <a:p>
            <a:pPr lvl="1"/>
            <a:r>
              <a:rPr lang="it-IT" sz="1800"/>
              <a:t>Je </a:t>
            </a:r>
            <a:r>
              <a:rPr lang="it-IT" sz="1800">
                <a:solidFill>
                  <a:srgbClr val="FF0000"/>
                </a:solidFill>
              </a:rPr>
              <a:t>vous</a:t>
            </a:r>
            <a:r>
              <a:rPr lang="it-IT" sz="1800"/>
              <a:t> ai vu</a:t>
            </a:r>
            <a:r>
              <a:rPr lang="it-IT" sz="1800">
                <a:solidFill>
                  <a:srgbClr val="FF0000"/>
                </a:solidFill>
              </a:rPr>
              <a:t>s</a:t>
            </a:r>
            <a:r>
              <a:rPr lang="it-IT" sz="1800"/>
              <a:t> hier (COD)</a:t>
            </a:r>
          </a:p>
          <a:p>
            <a:pPr lvl="1"/>
            <a:r>
              <a:rPr lang="it-IT" sz="1800"/>
              <a:t>Il </a:t>
            </a:r>
            <a:r>
              <a:rPr lang="it-IT" sz="1800">
                <a:solidFill>
                  <a:srgbClr val="FF0000"/>
                </a:solidFill>
              </a:rPr>
              <a:t>nous</a:t>
            </a:r>
            <a:r>
              <a:rPr lang="it-IT" sz="1800"/>
              <a:t> connaît tous (COD)</a:t>
            </a:r>
          </a:p>
          <a:p>
            <a:endParaRPr lang="it-IT" sz="2200"/>
          </a:p>
          <a:p>
            <a:endParaRPr lang="it-IT" sz="22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0D523C5-2008-482B-96BE-4F7E701FE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89D1BC3-E771-4DB6-80FE-49A3F517A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9130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Ordre des pronoms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endParaRPr lang="it-IT" sz="2000"/>
          </a:p>
          <a:p>
            <a:pPr marL="457200" lvl="1" indent="0">
              <a:buNone/>
            </a:pPr>
            <a:endParaRPr lang="it-IT" sz="1800"/>
          </a:p>
          <a:p>
            <a:pPr marL="457200" lvl="1" indent="0">
              <a:buNone/>
            </a:pPr>
            <a:r>
              <a:rPr lang="it-IT" sz="1800" b="1"/>
              <a:t>Exemples</a:t>
            </a:r>
            <a:r>
              <a:rPr lang="it-IT" sz="1800"/>
              <a:t> :</a:t>
            </a:r>
          </a:p>
          <a:p>
            <a:pPr lvl="1"/>
            <a:r>
              <a:rPr lang="it-IT" sz="1800"/>
              <a:t>La vérité, à ma mère, je </a:t>
            </a:r>
            <a:r>
              <a:rPr lang="it-IT" sz="1800">
                <a:solidFill>
                  <a:srgbClr val="FF0000"/>
                </a:solidFill>
              </a:rPr>
              <a:t>la lui </a:t>
            </a:r>
            <a:r>
              <a:rPr lang="it-IT" sz="1800"/>
              <a:t>ai toujours dite.</a:t>
            </a:r>
          </a:p>
          <a:p>
            <a:pPr lvl="1"/>
            <a:r>
              <a:rPr lang="it-IT" sz="1800"/>
              <a:t>Qu’il s’entraîne pour le marathon, il </a:t>
            </a:r>
            <a:r>
              <a:rPr lang="it-IT" sz="1800">
                <a:solidFill>
                  <a:srgbClr val="FF0000"/>
                </a:solidFill>
              </a:rPr>
              <a:t>nous le </a:t>
            </a:r>
            <a:r>
              <a:rPr lang="it-IT" sz="1800"/>
              <a:t>répète tous les jours.</a:t>
            </a:r>
          </a:p>
          <a:p>
            <a:pPr lvl="1"/>
            <a:r>
              <a:rPr lang="it-IT" sz="1800"/>
              <a:t>Leurs économies, à leurs enfants, ils </a:t>
            </a:r>
            <a:r>
              <a:rPr lang="it-IT" sz="1800">
                <a:solidFill>
                  <a:srgbClr val="FF0000"/>
                </a:solidFill>
              </a:rPr>
              <a:t>les leur </a:t>
            </a:r>
            <a:r>
              <a:rPr lang="it-IT" sz="1800"/>
              <a:t>ont confiées</a:t>
            </a:r>
          </a:p>
          <a:p>
            <a:pPr lvl="1"/>
            <a:endParaRPr lang="it-IT" sz="1800"/>
          </a:p>
          <a:p>
            <a:pPr marL="457200" lvl="1" indent="0">
              <a:buNone/>
            </a:pPr>
            <a:r>
              <a:rPr lang="it-IT" sz="1800" b="1"/>
              <a:t>Note</a:t>
            </a:r>
            <a:r>
              <a:rPr lang="it-IT" sz="1800"/>
              <a:t> : la première et la troisième colonne s’excluent.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DC46A4EF-895F-4217-935A-89C18ED560F6}"/>
              </a:ext>
            </a:extLst>
          </p:cNvPr>
          <p:cNvCxnSpPr/>
          <p:nvPr/>
        </p:nvCxnSpPr>
        <p:spPr>
          <a:xfrm>
            <a:off x="847311" y="1712429"/>
            <a:ext cx="5973417" cy="0"/>
          </a:xfrm>
          <a:prstGeom prst="line">
            <a:avLst/>
          </a:pr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piè di pagina 9">
            <a:extLst>
              <a:ext uri="{FF2B5EF4-FFF2-40B4-BE49-F238E27FC236}">
                <a16:creationId xmlns:a16="http://schemas.microsoft.com/office/drawing/2014/main" id="{E0C9FD3E-8965-4399-B8E3-D9AC0B8B9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14341279-B3AA-4BCD-B06C-C9D57C831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13</a:t>
            </a:fld>
            <a:endParaRPr lang="it-IT"/>
          </a:p>
        </p:txBody>
      </p:sp>
      <p:graphicFrame>
        <p:nvGraphicFramePr>
          <p:cNvPr id="12" name="Tabella 12">
            <a:extLst>
              <a:ext uri="{FF2B5EF4-FFF2-40B4-BE49-F238E27FC236}">
                <a16:creationId xmlns:a16="http://schemas.microsoft.com/office/drawing/2014/main" id="{5E47DADA-B583-470D-B1ED-1D420C6E55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983794"/>
              </p:ext>
            </p:extLst>
          </p:nvPr>
        </p:nvGraphicFramePr>
        <p:xfrm>
          <a:off x="3575050" y="2061634"/>
          <a:ext cx="4702174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025">
                  <a:extLst>
                    <a:ext uri="{9D8B030D-6E8A-4147-A177-3AD203B41FA5}">
                      <a16:colId xmlns:a16="http://schemas.microsoft.com/office/drawing/2014/main" val="2624790218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1842192295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3194444038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368170741"/>
                    </a:ext>
                  </a:extLst>
                </a:gridCol>
                <a:gridCol w="1219199">
                  <a:extLst>
                    <a:ext uri="{9D8B030D-6E8A-4147-A177-3AD203B41FA5}">
                      <a16:colId xmlns:a16="http://schemas.microsoft.com/office/drawing/2014/main" val="1998165010"/>
                    </a:ext>
                  </a:extLst>
                </a:gridCol>
              </a:tblGrid>
              <a:tr h="177798"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chemeClr val="tx1"/>
                          </a:solidFill>
                        </a:rPr>
                        <a:t>Sujet</a:t>
                      </a:r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me/m’        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te/t’ 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nous 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vous </a:t>
                      </a:r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le / l’ </a:t>
                      </a:r>
                    </a:p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la/l’</a:t>
                      </a:r>
                    </a:p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les</a:t>
                      </a:r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lui</a:t>
                      </a:r>
                    </a:p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leur </a:t>
                      </a:r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verbe ou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auxiliaire</a:t>
                      </a:r>
                    </a:p>
                    <a:p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00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116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663CB8-5071-4889-8E86-AA10A23E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Exercice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BC7EBF-C0C6-42C6-970D-564715F40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445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19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Répondez aux questions avec deux pronoms</a:t>
            </a:r>
            <a:r>
              <a:rPr lang="fr-FR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 : - Tu me prêtes ta moto ? - Je </a:t>
            </a:r>
            <a:r>
              <a:rPr lang="fr-FR" sz="19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 la </a:t>
            </a:r>
            <a:r>
              <a:rPr lang="fr-FR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prête si tu es très prudente.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m'envoyez le dossier par fax ? - Non, …………………………. par la poste.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Anna te passe ses notes de cours ? - Oui, ………………………………… quand je suis absent.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concierge vous apporte le courrier ? - Oui, ……………………………… à domicile.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nous prêtes ta voiture ? - Oui, …………………………… si vous rentrez tôt.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Alex vous vend ses livres ? - Oui, …………………………… pour pas cher.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donnes ce blouson à Max ? - Oui, ……………………………, je ne le mets plus.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laissez les clés à la femme de ménage ? - Oui, ………………………... dans une boîte.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Myriam donne ses vitamines au bébé ? Oui, ……………………………… tous les matins.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Zoé présente ses nouveaux copains à ses parents ? - Oui, ……………………………..…………. systématiquement.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FR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corrigez les exercices à vos amis ? - Oui, ………………………………… pour leur donner un coup de main.</a:t>
            </a:r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4283233-DA0D-4662-B5CC-3C469B9FA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7E64CC0-BC00-420A-A0DA-3574F2423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14</a:t>
            </a:fld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36E1AEC-0152-41C9-9DDF-8A510C1F7A76}"/>
              </a:ext>
            </a:extLst>
          </p:cNvPr>
          <p:cNvSpPr txBox="1"/>
          <p:nvPr/>
        </p:nvSpPr>
        <p:spPr>
          <a:xfrm>
            <a:off x="4776186" y="2627791"/>
            <a:ext cx="1367161" cy="372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 sz="1600"/>
              <a:t>je </a:t>
            </a:r>
            <a:r>
              <a:rPr lang="it-IT" sz="1600">
                <a:solidFill>
                  <a:srgbClr val="FF0000"/>
                </a:solidFill>
              </a:rPr>
              <a:t>te l’</a:t>
            </a:r>
            <a:r>
              <a:rPr lang="it-IT" sz="1600"/>
              <a:t>envoie</a:t>
            </a:r>
            <a:endParaRPr lang="fr-FR" sz="160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0945548-2580-417E-8734-62674085F3B2}"/>
              </a:ext>
            </a:extLst>
          </p:cNvPr>
          <p:cNvSpPr txBox="1"/>
          <p:nvPr/>
        </p:nvSpPr>
        <p:spPr>
          <a:xfrm>
            <a:off x="4793941" y="2982897"/>
            <a:ext cx="1695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/>
              <a:t> elle </a:t>
            </a:r>
            <a:r>
              <a:rPr lang="it-IT" sz="1600">
                <a:solidFill>
                  <a:srgbClr val="FF0000"/>
                </a:solidFill>
              </a:rPr>
              <a:t>me les </a:t>
            </a:r>
            <a:r>
              <a:rPr lang="it-IT" sz="1600"/>
              <a:t>passe</a:t>
            </a:r>
            <a:endParaRPr lang="fr-FR" sz="160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DCFEAB9-7312-473D-9026-392B2B3EF066}"/>
              </a:ext>
            </a:extLst>
          </p:cNvPr>
          <p:cNvSpPr txBox="1"/>
          <p:nvPr/>
        </p:nvSpPr>
        <p:spPr>
          <a:xfrm>
            <a:off x="4962618" y="3329127"/>
            <a:ext cx="1676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/>
              <a:t> il </a:t>
            </a:r>
            <a:r>
              <a:rPr lang="it-IT" sz="1600">
                <a:solidFill>
                  <a:srgbClr val="FF0000"/>
                </a:solidFill>
              </a:rPr>
              <a:t>nous l’</a:t>
            </a:r>
            <a:r>
              <a:rPr lang="it-IT" sz="1600"/>
              <a:t>apporte</a:t>
            </a:r>
            <a:endParaRPr lang="fr-FR" sz="160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D909BEB-C7AC-4D97-9FF0-C7E38B470A8B}"/>
              </a:ext>
            </a:extLst>
          </p:cNvPr>
          <p:cNvSpPr txBox="1"/>
          <p:nvPr/>
        </p:nvSpPr>
        <p:spPr>
          <a:xfrm>
            <a:off x="3968318" y="3675355"/>
            <a:ext cx="1784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/>
              <a:t> je </a:t>
            </a:r>
            <a:r>
              <a:rPr lang="it-IT" sz="1600">
                <a:solidFill>
                  <a:srgbClr val="FF0000"/>
                </a:solidFill>
              </a:rPr>
              <a:t>vous la </a:t>
            </a:r>
            <a:r>
              <a:rPr lang="it-IT" sz="1600"/>
              <a:t>prête</a:t>
            </a:r>
            <a:endParaRPr lang="fr-FR" sz="160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F59B196-A82B-47B8-854C-E420A700D0F3}"/>
              </a:ext>
            </a:extLst>
          </p:cNvPr>
          <p:cNvSpPr txBox="1"/>
          <p:nvPr/>
        </p:nvSpPr>
        <p:spPr>
          <a:xfrm>
            <a:off x="3977196" y="4012708"/>
            <a:ext cx="15891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/>
              <a:t> il </a:t>
            </a:r>
            <a:r>
              <a:rPr lang="it-IT" sz="1600">
                <a:solidFill>
                  <a:srgbClr val="FF0000"/>
                </a:solidFill>
              </a:rPr>
              <a:t>nous les </a:t>
            </a:r>
            <a:r>
              <a:rPr lang="it-IT" sz="1600"/>
              <a:t>vend</a:t>
            </a:r>
            <a:endParaRPr lang="fr-FR" sz="160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CA77DDB-3FF1-42A5-8C73-CB2D7E43E0CD}"/>
              </a:ext>
            </a:extLst>
          </p:cNvPr>
          <p:cNvSpPr txBox="1"/>
          <p:nvPr/>
        </p:nvSpPr>
        <p:spPr>
          <a:xfrm>
            <a:off x="4279037" y="4350058"/>
            <a:ext cx="1890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/>
              <a:t> je </a:t>
            </a:r>
            <a:r>
              <a:rPr lang="it-IT" sz="1600">
                <a:solidFill>
                  <a:srgbClr val="FF0000"/>
                </a:solidFill>
              </a:rPr>
              <a:t>le lui </a:t>
            </a:r>
            <a:r>
              <a:rPr lang="it-IT" sz="1600"/>
              <a:t>donne</a:t>
            </a:r>
            <a:endParaRPr lang="fr-FR" sz="160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EB88FFF-DF69-4A28-8F36-C0E381797822}"/>
              </a:ext>
            </a:extLst>
          </p:cNvPr>
          <p:cNvSpPr txBox="1"/>
          <p:nvPr/>
        </p:nvSpPr>
        <p:spPr>
          <a:xfrm>
            <a:off x="5442012" y="4669655"/>
            <a:ext cx="1402671" cy="346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/>
              <a:t> je </a:t>
            </a:r>
            <a:r>
              <a:rPr lang="it-IT" sz="1600">
                <a:solidFill>
                  <a:srgbClr val="FF0000"/>
                </a:solidFill>
              </a:rPr>
              <a:t>les lui </a:t>
            </a:r>
            <a:r>
              <a:rPr lang="it-IT" sz="1600"/>
              <a:t>laisse</a:t>
            </a:r>
            <a:endParaRPr lang="fr-FR" sz="160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1EC958C-2D68-4713-AF41-9003DD69D99A}"/>
              </a:ext>
            </a:extLst>
          </p:cNvPr>
          <p:cNvSpPr txBox="1"/>
          <p:nvPr/>
        </p:nvSpPr>
        <p:spPr>
          <a:xfrm>
            <a:off x="4909352" y="5015884"/>
            <a:ext cx="1819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/>
              <a:t> elle </a:t>
            </a:r>
            <a:r>
              <a:rPr lang="it-IT" sz="1600">
                <a:solidFill>
                  <a:srgbClr val="FF0000"/>
                </a:solidFill>
              </a:rPr>
              <a:t>les lui </a:t>
            </a:r>
            <a:r>
              <a:rPr lang="it-IT" sz="1600"/>
              <a:t>donne</a:t>
            </a:r>
            <a:endParaRPr lang="fr-FR" sz="160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725CFC1-C952-43AB-9F89-3A7ABEBBB6D8}"/>
              </a:ext>
            </a:extLst>
          </p:cNvPr>
          <p:cNvSpPr txBox="1"/>
          <p:nvPr/>
        </p:nvSpPr>
        <p:spPr>
          <a:xfrm>
            <a:off x="6107838" y="5362113"/>
            <a:ext cx="2024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/>
              <a:t> </a:t>
            </a:r>
            <a:r>
              <a:rPr lang="it-IT" sz="1600"/>
              <a:t>elle </a:t>
            </a:r>
            <a:r>
              <a:rPr lang="it-IT" sz="1600">
                <a:solidFill>
                  <a:srgbClr val="FF0000"/>
                </a:solidFill>
              </a:rPr>
              <a:t>les leur </a:t>
            </a:r>
            <a:r>
              <a:rPr lang="it-IT" sz="1600"/>
              <a:t>présente</a:t>
            </a:r>
            <a:endParaRPr lang="fr-FR" sz="160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02E3B47-C462-4C47-9647-FCC504695BF4}"/>
              </a:ext>
            </a:extLst>
          </p:cNvPr>
          <p:cNvSpPr txBox="1"/>
          <p:nvPr/>
        </p:nvSpPr>
        <p:spPr>
          <a:xfrm>
            <a:off x="5024761" y="5708341"/>
            <a:ext cx="17666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/>
              <a:t> je </a:t>
            </a:r>
            <a:r>
              <a:rPr lang="it-IT" sz="1600">
                <a:solidFill>
                  <a:srgbClr val="FF0000"/>
                </a:solidFill>
              </a:rPr>
              <a:t>les leur </a:t>
            </a:r>
            <a:r>
              <a:rPr lang="it-IT" sz="1600"/>
              <a:t>corrige</a:t>
            </a:r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132743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Le pronom sujet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endParaRPr lang="it-IT" sz="2200"/>
          </a:p>
          <a:p>
            <a:r>
              <a:rPr lang="it-IT" sz="2200"/>
              <a:t>En français, le sujet (nom ou pronom) du verbe doit </a:t>
            </a:r>
            <a:r>
              <a:rPr lang="it-IT" sz="2200" b="1"/>
              <a:t>toujours</a:t>
            </a:r>
            <a:r>
              <a:rPr lang="it-IT" sz="2200"/>
              <a:t> être exprimé :</a:t>
            </a:r>
          </a:p>
          <a:p>
            <a:r>
              <a:rPr lang="it-IT" sz="2200" b="1"/>
              <a:t>Je chante →</a:t>
            </a:r>
            <a:r>
              <a:rPr lang="it-IT" sz="2200"/>
              <a:t> </a:t>
            </a:r>
            <a:r>
              <a:rPr lang="it-IT" sz="2200" i="1"/>
              <a:t>Canto</a:t>
            </a:r>
            <a:r>
              <a:rPr lang="it-IT" sz="2200"/>
              <a:t> et non pas </a:t>
            </a:r>
            <a:r>
              <a:rPr lang="it-IT" sz="2200" i="1"/>
              <a:t>Io canto</a:t>
            </a:r>
          </a:p>
          <a:p>
            <a:r>
              <a:rPr lang="it-IT" sz="2200" i="1"/>
              <a:t>Io canto </a:t>
            </a:r>
            <a:r>
              <a:rPr lang="it-IT" sz="2200"/>
              <a:t>se traduit par </a:t>
            </a:r>
            <a:r>
              <a:rPr lang="it-IT" sz="2200" b="1"/>
              <a:t>Moi, je chante</a:t>
            </a:r>
            <a:endParaRPr lang="it-IT" sz="22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359FFB7-6FEE-4C5E-9C55-174B0DD30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776650-06F5-4C05-BEA3-D81F526E5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2042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093976"/>
            <a:ext cx="3328416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41248" y="2252870"/>
            <a:ext cx="3412219" cy="3560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Le pronom indéfini </a:t>
            </a:r>
            <a:r>
              <a:rPr lang="en-US" sz="2000" b="1"/>
              <a:t>On</a:t>
            </a:r>
            <a:r>
              <a:rPr lang="en-US" sz="2000"/>
              <a:t> signifie </a:t>
            </a:r>
            <a:r>
              <a:rPr lang="en-US" sz="2000" b="1"/>
              <a:t>Nous</a:t>
            </a:r>
            <a:r>
              <a:rPr lang="en-US" sz="2000"/>
              <a:t> ou bien </a:t>
            </a:r>
            <a:r>
              <a:rPr lang="en-US" sz="2000" b="1"/>
              <a:t>Tout le monde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Le pronom </a:t>
            </a:r>
            <a:r>
              <a:rPr lang="en-US" sz="2000" b="1"/>
              <a:t>Vous</a:t>
            </a:r>
            <a:r>
              <a:rPr lang="en-US" sz="2000"/>
              <a:t> est aussi la forme de politesse, et peut donc représenter une personne et non plusieurs.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253541"/>
              </p:ext>
            </p:extLst>
          </p:nvPr>
        </p:nvGraphicFramePr>
        <p:xfrm>
          <a:off x="5974672" y="2583403"/>
          <a:ext cx="4456593" cy="1837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5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0086"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Personne</a:t>
                      </a:r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Singulier</a:t>
                      </a:r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Pluriel </a:t>
                      </a:r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7591"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1°</a:t>
                      </a:r>
                    </a:p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2°</a:t>
                      </a:r>
                    </a:p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3° </a:t>
                      </a:r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Je / J’</a:t>
                      </a:r>
                    </a:p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Tu</a:t>
                      </a:r>
                    </a:p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Il / Elle / On</a:t>
                      </a:r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Nous</a:t>
                      </a:r>
                    </a:p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Vous</a:t>
                      </a:r>
                    </a:p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Ils /</a:t>
                      </a:r>
                      <a:r>
                        <a:rPr lang="it-IT" sz="2000" baseline="0">
                          <a:solidFill>
                            <a:schemeClr val="tx1"/>
                          </a:solidFill>
                        </a:rPr>
                        <a:t> E</a:t>
                      </a:r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lles</a:t>
                      </a:r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51019DD5-CBD2-41E2-9FC9-9DCDE5ADF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AA6014A-EF81-410C-99B3-46DB37B1D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6321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 pronom tonique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854188"/>
              </p:ext>
            </p:extLst>
          </p:nvPr>
        </p:nvGraphicFramePr>
        <p:xfrm>
          <a:off x="3765221" y="2262604"/>
          <a:ext cx="3967229" cy="1757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0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3179">
                <a:tc>
                  <a:txBody>
                    <a:bodyPr/>
                    <a:lstStyle/>
                    <a:p>
                      <a:r>
                        <a:rPr lang="it-IT"/>
                        <a:t>Personne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/>
                        <a:t>Singulier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/>
                        <a:t>Pluriel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126"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1°</a:t>
                      </a:r>
                    </a:p>
                    <a:p>
                      <a:pPr algn="ctr"/>
                      <a:r>
                        <a:rPr lang="it-IT"/>
                        <a:t>2°</a:t>
                      </a:r>
                    </a:p>
                    <a:p>
                      <a:pPr algn="ctr"/>
                      <a:r>
                        <a:rPr lang="it-IT"/>
                        <a:t>3°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/>
                        <a:t>Moi</a:t>
                      </a:r>
                    </a:p>
                    <a:p>
                      <a:r>
                        <a:rPr lang="it-IT"/>
                        <a:t>Toi</a:t>
                      </a:r>
                    </a:p>
                    <a:p>
                      <a:r>
                        <a:rPr lang="it-IT"/>
                        <a:t>Lui / Elle / Soi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/>
                        <a:t>Nous</a:t>
                      </a:r>
                    </a:p>
                    <a:p>
                      <a:r>
                        <a:rPr lang="it-IT"/>
                        <a:t>Vous</a:t>
                      </a:r>
                    </a:p>
                    <a:p>
                      <a:r>
                        <a:rPr lang="it-IT"/>
                        <a:t>Eux</a:t>
                      </a:r>
                      <a:r>
                        <a:rPr lang="it-IT" baseline="0"/>
                        <a:t> / Elles</a:t>
                      </a:r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1233997" y="4607511"/>
            <a:ext cx="86977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Le pronom tonique sert à renforcer le sujet : ex. </a:t>
            </a:r>
            <a:r>
              <a:rPr lang="it-IT" b="1">
                <a:solidFill>
                  <a:srgbClr val="FF0000"/>
                </a:solidFill>
              </a:rPr>
              <a:t>Moi, je </a:t>
            </a:r>
            <a:r>
              <a:rPr lang="it-IT"/>
              <a:t>chante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Il peut être lui-même renforcé par </a:t>
            </a:r>
            <a:r>
              <a:rPr lang="it-IT" i="1"/>
              <a:t>même</a:t>
            </a:r>
            <a:r>
              <a:rPr lang="it-IT"/>
              <a:t> : Ils ont monté </a:t>
            </a:r>
            <a:r>
              <a:rPr lang="it-IT" b="1">
                <a:solidFill>
                  <a:srgbClr val="FF0000"/>
                </a:solidFill>
              </a:rPr>
              <a:t>eux-mêmes</a:t>
            </a:r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/>
              <a:t>leur affaire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Existe-t-il un pronom tonique pour </a:t>
            </a:r>
            <a:r>
              <a:rPr lang="it-IT" b="1"/>
              <a:t>on</a:t>
            </a:r>
            <a:r>
              <a:rPr lang="it-IT"/>
              <a:t> ? Non, mais dans la langue courante → </a:t>
            </a:r>
            <a:r>
              <a:rPr lang="it-IT" b="1">
                <a:solidFill>
                  <a:srgbClr val="FF0000"/>
                </a:solidFill>
              </a:rPr>
              <a:t>Nous,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Il est employé après le présentatif </a:t>
            </a:r>
            <a:r>
              <a:rPr lang="it-IT" i="1"/>
              <a:t>C’est</a:t>
            </a:r>
            <a:r>
              <a:rPr lang="it-IT"/>
              <a:t> : – C’est </a:t>
            </a:r>
            <a:r>
              <a:rPr lang="it-IT" b="1">
                <a:solidFill>
                  <a:srgbClr val="FF0000"/>
                </a:solidFill>
              </a:rPr>
              <a:t>toi</a:t>
            </a:r>
            <a:r>
              <a:rPr lang="it-IT"/>
              <a:t> qui as vidé le frigidaire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>
              <a:solidFill>
                <a:srgbClr val="FF0000"/>
              </a:solidFill>
            </a:endParaRP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6C7FA1F-B98A-420F-8E71-7CDD7CD8FBBB}"/>
              </a:ext>
            </a:extLst>
          </p:cNvPr>
          <p:cNvCxnSpPr>
            <a:cxnSpLocks/>
          </p:cNvCxnSpPr>
          <p:nvPr/>
        </p:nvCxnSpPr>
        <p:spPr>
          <a:xfrm flipV="1">
            <a:off x="878889" y="1757779"/>
            <a:ext cx="7066626" cy="71021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FAA9919A-A946-4AD2-A5C7-DBE8D06FD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6DFFE3A3-0F3F-4482-A383-02B6BC0C8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454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Le pronom tonique </a:t>
            </a:r>
            <a:r>
              <a:rPr lang="it-IT" sz="4000" b="1"/>
              <a:t>soi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/>
              <a:t>C’est un pronom réfléchi qui renvoie toujours à un pronom </a:t>
            </a:r>
            <a:r>
              <a:rPr lang="it-IT" sz="2200">
                <a:solidFill>
                  <a:srgbClr val="FF0000"/>
                </a:solidFill>
              </a:rPr>
              <a:t>indéfini</a:t>
            </a:r>
            <a:r>
              <a:rPr lang="it-IT" sz="2200"/>
              <a:t> (</a:t>
            </a:r>
            <a:r>
              <a:rPr lang="it-IT" sz="2200" i="1"/>
              <a:t>on, chacun, personne, quelqu’un, tout le monde</a:t>
            </a:r>
            <a:r>
              <a:rPr lang="it-IT" sz="2200"/>
              <a:t>) exprimé ou non, Il est généralement employé après une préposition.</a:t>
            </a:r>
          </a:p>
          <a:p>
            <a:endParaRPr lang="it-IT" sz="2200"/>
          </a:p>
          <a:p>
            <a:pPr marL="0" indent="0">
              <a:buNone/>
            </a:pPr>
            <a:r>
              <a:rPr lang="it-IT" sz="2200"/>
              <a:t>Exemple : </a:t>
            </a:r>
          </a:p>
          <a:p>
            <a:pPr marL="457200" lvl="1" indent="0">
              <a:buNone/>
            </a:pPr>
            <a:r>
              <a:rPr lang="it-IT" sz="1800"/>
              <a:t>Il y a des moments où </a:t>
            </a:r>
            <a:r>
              <a:rPr lang="it-IT" sz="1800" b="1">
                <a:solidFill>
                  <a:srgbClr val="FF0000"/>
                </a:solidFill>
              </a:rPr>
              <a:t>on</a:t>
            </a:r>
            <a:r>
              <a:rPr lang="it-IT" sz="1800"/>
              <a:t> ne peut compter que sur </a:t>
            </a:r>
            <a:r>
              <a:rPr lang="it-IT" sz="1800" b="1">
                <a:solidFill>
                  <a:srgbClr val="FF0000"/>
                </a:solidFill>
              </a:rPr>
              <a:t>soi</a:t>
            </a:r>
            <a:r>
              <a:rPr lang="it-IT" sz="1800"/>
              <a:t>.</a:t>
            </a:r>
          </a:p>
          <a:p>
            <a:endParaRPr lang="it-IT" sz="2200"/>
          </a:p>
          <a:p>
            <a:pPr marL="0" indent="0">
              <a:buNone/>
            </a:pPr>
            <a:r>
              <a:rPr lang="it-IT" sz="2200"/>
              <a:t>Comparez :</a:t>
            </a:r>
          </a:p>
          <a:p>
            <a:pPr lvl="1"/>
            <a:r>
              <a:rPr lang="it-IT" sz="1800"/>
              <a:t>Après le spectacle, </a:t>
            </a:r>
            <a:r>
              <a:rPr lang="it-IT" sz="1800" b="1"/>
              <a:t>mon frère </a:t>
            </a:r>
            <a:r>
              <a:rPr lang="it-IT" sz="1800"/>
              <a:t>est rentré chez </a:t>
            </a:r>
            <a:r>
              <a:rPr lang="it-IT" sz="1800" b="1">
                <a:solidFill>
                  <a:srgbClr val="FF0000"/>
                </a:solidFill>
              </a:rPr>
              <a:t>lui</a:t>
            </a:r>
            <a:r>
              <a:rPr lang="it-IT" sz="1800"/>
              <a:t>.</a:t>
            </a:r>
          </a:p>
          <a:p>
            <a:pPr lvl="1"/>
            <a:r>
              <a:rPr lang="it-IT" sz="1800"/>
              <a:t>Après le spectacle, </a:t>
            </a:r>
            <a:r>
              <a:rPr lang="it-IT" sz="1800" b="1"/>
              <a:t>chacun</a:t>
            </a:r>
            <a:r>
              <a:rPr lang="it-IT" sz="1800"/>
              <a:t> est rentré chez </a:t>
            </a:r>
            <a:r>
              <a:rPr lang="it-IT" sz="1800" b="1">
                <a:solidFill>
                  <a:srgbClr val="FF0000"/>
                </a:solidFill>
              </a:rPr>
              <a:t>soi</a:t>
            </a:r>
            <a:r>
              <a:rPr lang="it-IT" sz="1800"/>
              <a:t>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EBCA345-7DBA-4265-9E7E-75928ABFE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9072873-C113-4D60-BE27-ED5CB9FC7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115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Autres emplois du pronom tonique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 fontScale="85000" lnSpcReduction="20000"/>
          </a:bodyPr>
          <a:lstStyle/>
          <a:p>
            <a:r>
              <a:rPr lang="it-IT" sz="1900"/>
              <a:t>Il s’emploie après une préposition :</a:t>
            </a:r>
          </a:p>
          <a:p>
            <a:pPr marL="0" indent="0">
              <a:buNone/>
            </a:pPr>
            <a:r>
              <a:rPr lang="it-IT" sz="1900"/>
              <a:t>Viens avec </a:t>
            </a:r>
            <a:r>
              <a:rPr lang="it-IT" sz="1900" b="1">
                <a:solidFill>
                  <a:srgbClr val="FF0000"/>
                </a:solidFill>
              </a:rPr>
              <a:t>moi</a:t>
            </a:r>
            <a:r>
              <a:rPr lang="it-IT" sz="1900"/>
              <a:t>, ne reste pas près de </a:t>
            </a:r>
            <a:r>
              <a:rPr lang="it-IT" sz="1900" b="1">
                <a:solidFill>
                  <a:srgbClr val="FF0000"/>
                </a:solidFill>
              </a:rPr>
              <a:t>lui</a:t>
            </a:r>
            <a:r>
              <a:rPr lang="it-IT" sz="1900"/>
              <a:t>.</a:t>
            </a:r>
          </a:p>
          <a:p>
            <a:pPr marL="0" indent="0">
              <a:buNone/>
            </a:pPr>
            <a:endParaRPr lang="it-IT" sz="1900"/>
          </a:p>
          <a:p>
            <a:r>
              <a:rPr lang="it-IT" sz="1900"/>
              <a:t>Et après </a:t>
            </a:r>
            <a:r>
              <a:rPr lang="it-IT" sz="1900" i="1"/>
              <a:t>et, ou, ni</a:t>
            </a:r>
            <a:r>
              <a:rPr lang="it-IT" sz="1900"/>
              <a:t>.</a:t>
            </a:r>
          </a:p>
          <a:p>
            <a:pPr marL="0" indent="0">
              <a:buNone/>
            </a:pPr>
            <a:r>
              <a:rPr lang="it-IT" sz="1900"/>
              <a:t>Je ne les ai jamais vus, ni </a:t>
            </a:r>
            <a:r>
              <a:rPr lang="it-IT" sz="1900" b="1">
                <a:solidFill>
                  <a:srgbClr val="FF0000"/>
                </a:solidFill>
              </a:rPr>
              <a:t>elle</a:t>
            </a:r>
            <a:r>
              <a:rPr lang="it-IT" sz="1900"/>
              <a:t> ni </a:t>
            </a:r>
            <a:r>
              <a:rPr lang="it-IT" sz="1900" b="1">
                <a:solidFill>
                  <a:srgbClr val="FF0000"/>
                </a:solidFill>
              </a:rPr>
              <a:t>lui</a:t>
            </a:r>
            <a:r>
              <a:rPr lang="it-IT" sz="1900"/>
              <a:t>.</a:t>
            </a:r>
          </a:p>
          <a:p>
            <a:pPr marL="0" indent="0">
              <a:buNone/>
            </a:pPr>
            <a:endParaRPr lang="it-IT" sz="1900"/>
          </a:p>
          <a:p>
            <a:r>
              <a:rPr lang="it-IT" sz="1900"/>
              <a:t>Il remplace le pronom sujet quand celui-ci est sous-entendu :</a:t>
            </a:r>
          </a:p>
          <a:p>
            <a:pPr marL="1371600" lvl="3" indent="0">
              <a:buNone/>
            </a:pPr>
            <a:r>
              <a:rPr lang="it-IT" sz="1900"/>
              <a:t>Je vais à la réunion – </a:t>
            </a:r>
            <a:r>
              <a:rPr lang="it-IT" sz="1900" b="1">
                <a:solidFill>
                  <a:srgbClr val="FF0000"/>
                </a:solidFill>
              </a:rPr>
              <a:t>Moi</a:t>
            </a:r>
            <a:r>
              <a:rPr lang="it-IT" sz="1900"/>
              <a:t> aussi (je vais à la réunion) – Pas </a:t>
            </a:r>
            <a:r>
              <a:rPr lang="it-IT" sz="1900" b="1">
                <a:solidFill>
                  <a:srgbClr val="FF0000"/>
                </a:solidFill>
              </a:rPr>
              <a:t>moi</a:t>
            </a:r>
            <a:r>
              <a:rPr lang="it-IT" sz="1900"/>
              <a:t> (je n’y vais pas.)</a:t>
            </a:r>
          </a:p>
          <a:p>
            <a:pPr marL="1371600" lvl="3" indent="0">
              <a:buNone/>
            </a:pPr>
            <a:r>
              <a:rPr lang="it-IT" sz="1900"/>
              <a:t>Qui va à la réunion ? – </a:t>
            </a:r>
            <a:r>
              <a:rPr lang="it-IT" sz="1900" b="1">
                <a:solidFill>
                  <a:srgbClr val="FF0000"/>
                </a:solidFill>
              </a:rPr>
              <a:t>Moi</a:t>
            </a:r>
            <a:r>
              <a:rPr lang="it-IT" sz="1900" b="1"/>
              <a:t>.</a:t>
            </a:r>
          </a:p>
          <a:p>
            <a:pPr marL="1371600" lvl="3" indent="0">
              <a:buNone/>
            </a:pPr>
            <a:r>
              <a:rPr lang="it-IT" sz="1900"/>
              <a:t>Je ne vais pas à la réunion. – </a:t>
            </a:r>
            <a:r>
              <a:rPr lang="it-IT" sz="1900" b="1">
                <a:solidFill>
                  <a:srgbClr val="FF0000"/>
                </a:solidFill>
              </a:rPr>
              <a:t>Moi</a:t>
            </a:r>
            <a:r>
              <a:rPr lang="it-IT" sz="1900"/>
              <a:t>, si.  / </a:t>
            </a:r>
            <a:r>
              <a:rPr lang="it-IT" sz="1900" b="1">
                <a:solidFill>
                  <a:srgbClr val="FF0000"/>
                </a:solidFill>
              </a:rPr>
              <a:t>Moi</a:t>
            </a:r>
            <a:r>
              <a:rPr lang="it-IT" sz="1900"/>
              <a:t> non plus.</a:t>
            </a:r>
          </a:p>
          <a:p>
            <a:pPr marL="1371600" lvl="3" indent="0">
              <a:buNone/>
            </a:pPr>
            <a:endParaRPr lang="it-IT" sz="1900"/>
          </a:p>
          <a:p>
            <a:r>
              <a:rPr lang="it-IT" sz="1900"/>
              <a:t>Dans une comparaison :</a:t>
            </a:r>
          </a:p>
          <a:p>
            <a:pPr marL="0" indent="0">
              <a:buNone/>
            </a:pPr>
            <a:r>
              <a:rPr lang="it-IT" sz="1900"/>
              <a:t>Charles est plus grand que </a:t>
            </a:r>
            <a:r>
              <a:rPr lang="it-IT" sz="1900" b="1">
                <a:solidFill>
                  <a:srgbClr val="FF0000"/>
                </a:solidFill>
              </a:rPr>
              <a:t>toi</a:t>
            </a:r>
            <a:r>
              <a:rPr lang="it-IT" sz="1900"/>
              <a:t>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4170968-9EAE-4842-AD5A-CC96C491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402EDA5-F22E-4240-8F1F-A0D7FDD74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9072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anchor="ctr">
            <a:normAutofit/>
          </a:bodyPr>
          <a:lstStyle/>
          <a:p>
            <a:r>
              <a:rPr lang="it-IT" sz="2800"/>
              <a:t> à + pronom tonique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endParaRPr lang="it-IT" sz="1700"/>
          </a:p>
          <a:p>
            <a:pPr marL="0" indent="0">
              <a:buNone/>
            </a:pPr>
            <a:r>
              <a:rPr lang="it-IT" sz="1700"/>
              <a:t>   </a:t>
            </a:r>
          </a:p>
          <a:p>
            <a:endParaRPr lang="it-IT" sz="1700"/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5563201" y="841248"/>
            <a:ext cx="5597973" cy="5276088"/>
          </a:xfrm>
          <a:prstGeom prst="rect">
            <a:avLst/>
          </a:prstGeom>
        </p:spPr>
      </p:pic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18ABD74-4CE8-4065-BA01-D9252907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5720CF-806A-4978-B031-AE9CACA3A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3614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2F638B-EF49-4C23-9661-8AC67866F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Exercice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AACA3A-E025-4A8D-824D-BEA0D645D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323" y="1843381"/>
            <a:ext cx="10258887" cy="2915051"/>
          </a:xfrm>
        </p:spPr>
        <p:txBody>
          <a:bodyPr/>
          <a:lstStyle/>
          <a:p>
            <a:pPr marL="0" indent="0">
              <a:buNone/>
            </a:pPr>
            <a:r>
              <a:rPr lang="fr-FR" sz="2000"/>
              <a:t>Complétez avec les pronoms toniques manquants.</a:t>
            </a:r>
          </a:p>
          <a:p>
            <a:pPr marL="0" indent="0">
              <a:buNone/>
            </a:pPr>
            <a:r>
              <a:rPr lang="fr-FR" sz="2000"/>
              <a:t>1.	Alice parle avec son frère : elle parle avec ……… pendant des heures.</a:t>
            </a:r>
          </a:p>
          <a:p>
            <a:pPr marL="0" indent="0">
              <a:buNone/>
            </a:pPr>
            <a:r>
              <a:rPr lang="fr-FR" sz="2000"/>
              <a:t>2.	Regarde, c'est Anne et Lucas : ce sont …….. !</a:t>
            </a:r>
          </a:p>
          <a:p>
            <a:pPr marL="0" indent="0">
              <a:buNone/>
            </a:pPr>
            <a:r>
              <a:rPr lang="fr-FR" sz="2000"/>
              <a:t>3.	Ce parapluie est à vous ? - Oui, il est à …… .</a:t>
            </a:r>
          </a:p>
          <a:p>
            <a:pPr marL="0" indent="0">
              <a:buNone/>
            </a:pPr>
            <a:r>
              <a:rPr lang="fr-FR" sz="2000"/>
              <a:t>4.	Charles garde tout pour ….., c'est un garçon secret.</a:t>
            </a:r>
          </a:p>
          <a:p>
            <a:pPr marL="0" indent="0">
              <a:buNone/>
            </a:pPr>
            <a:r>
              <a:rPr lang="fr-FR" sz="2000"/>
              <a:t>5.	Quand on fait les choses …….-même, on est plus satisfait.</a:t>
            </a:r>
          </a:p>
          <a:p>
            <a:pPr marL="0" indent="0">
              <a:buNone/>
            </a:pPr>
            <a:r>
              <a:rPr lang="fr-FR" sz="2000"/>
              <a:t>6.	Tu penses encore à Léon ? - Non, je ne pense jamais à ……</a:t>
            </a:r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4D1DE0D-834C-4766-982E-E962561B0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45700D8-383A-498F-842C-B82133228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8</a:t>
            </a:fld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9F70647-FAD5-4C7C-BEF4-7C1B28EFA748}"/>
              </a:ext>
            </a:extLst>
          </p:cNvPr>
          <p:cNvSpPr txBox="1"/>
          <p:nvPr/>
        </p:nvSpPr>
        <p:spPr>
          <a:xfrm>
            <a:off x="6152225" y="2210540"/>
            <a:ext cx="497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.lui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DE27CC0-65AA-4521-BD00-39FB6190CAFA}"/>
              </a:ext>
            </a:extLst>
          </p:cNvPr>
          <p:cNvSpPr txBox="1"/>
          <p:nvPr/>
        </p:nvSpPr>
        <p:spPr>
          <a:xfrm>
            <a:off x="5690587" y="2618913"/>
            <a:ext cx="603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eux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91BF4B2-A38B-466F-BE22-E30A5245CD04}"/>
              </a:ext>
            </a:extLst>
          </p:cNvPr>
          <p:cNvSpPr txBox="1"/>
          <p:nvPr/>
        </p:nvSpPr>
        <p:spPr>
          <a:xfrm>
            <a:off x="5646198" y="3009531"/>
            <a:ext cx="648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moi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E3CB340-259A-4FD3-A337-5E5B12A86B9B}"/>
              </a:ext>
            </a:extLst>
          </p:cNvPr>
          <p:cNvSpPr txBox="1"/>
          <p:nvPr/>
        </p:nvSpPr>
        <p:spPr>
          <a:xfrm>
            <a:off x="4252404" y="3435659"/>
            <a:ext cx="48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lui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A248530-9A6B-4612-B0DE-079F0298F6EF}"/>
              </a:ext>
            </a:extLst>
          </p:cNvPr>
          <p:cNvSpPr txBox="1"/>
          <p:nvPr/>
        </p:nvSpPr>
        <p:spPr>
          <a:xfrm>
            <a:off x="4332302" y="3808520"/>
            <a:ext cx="562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soi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3DD83FD-D4A3-44CF-90F4-34FD72D1BA5E}"/>
              </a:ext>
            </a:extLst>
          </p:cNvPr>
          <p:cNvSpPr txBox="1"/>
          <p:nvPr/>
        </p:nvSpPr>
        <p:spPr>
          <a:xfrm>
            <a:off x="7315200" y="4216894"/>
            <a:ext cx="514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lui</a:t>
            </a:r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9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Le pronom complément d’objet direct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b="1"/>
              <a:t>LE, LA, LES </a:t>
            </a:r>
          </a:p>
          <a:p>
            <a:pPr marL="0" indent="0">
              <a:buNone/>
            </a:pPr>
            <a:endParaRPr lang="it-IT" sz="1900" b="1"/>
          </a:p>
          <a:p>
            <a:r>
              <a:rPr lang="it-IT" sz="1900"/>
              <a:t>remplacent un </a:t>
            </a:r>
            <a:r>
              <a:rPr lang="it-IT" sz="1900" b="1"/>
              <a:t>complément d’objet direct </a:t>
            </a:r>
            <a:r>
              <a:rPr lang="it-IT" sz="1900"/>
              <a:t>du verbe ;</a:t>
            </a:r>
          </a:p>
          <a:p>
            <a:r>
              <a:rPr lang="it-IT" sz="1900"/>
              <a:t>remplacent des </a:t>
            </a:r>
            <a:r>
              <a:rPr lang="it-IT" sz="1900" b="1"/>
              <a:t>noms déterminés</a:t>
            </a:r>
            <a:r>
              <a:rPr lang="it-IT" sz="1900"/>
              <a:t>, c’est-à-dire précédés d’un article défini, d’un adjectif démonstratif ou d’un adjectif possessif :</a:t>
            </a:r>
          </a:p>
          <a:p>
            <a:r>
              <a:rPr lang="it-IT" sz="1900"/>
              <a:t>se placent </a:t>
            </a:r>
            <a:r>
              <a:rPr lang="it-IT" sz="1900">
                <a:solidFill>
                  <a:srgbClr val="FF0000"/>
                </a:solidFill>
              </a:rPr>
              <a:t>avant</a:t>
            </a:r>
            <a:r>
              <a:rPr lang="it-IT" sz="1900"/>
              <a:t> le verbe ou l’auxiliaire, mais après le sujet.</a:t>
            </a:r>
          </a:p>
          <a:p>
            <a:r>
              <a:rPr lang="it-IT" sz="1900"/>
              <a:t>Quand ils sont devant l’auxiliaire, le participe passé s’accorde avec eux</a:t>
            </a:r>
          </a:p>
          <a:p>
            <a:endParaRPr lang="it-IT" sz="1900"/>
          </a:p>
          <a:p>
            <a:pPr marL="0" indent="0">
              <a:buNone/>
            </a:pPr>
            <a:r>
              <a:rPr lang="it-IT" sz="1900"/>
              <a:t>Nota : Quand les noms ne sont pas déterminés (précédés d’un article indéfini ou partitif), on doit employer le pronom </a:t>
            </a:r>
            <a:r>
              <a:rPr lang="it-IT" sz="1900" b="1"/>
              <a:t>en</a:t>
            </a:r>
            <a:r>
              <a:rPr lang="it-IT" sz="1900"/>
              <a:t>.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1BCD247-A51C-4C1C-9959-461F2DAED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1AA347F-A9A9-4CC0-BF08-1EC3E0D4F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4401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 verde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2388</TotalTime>
  <Words>1241</Words>
  <Application>Microsoft Office PowerPoint</Application>
  <PresentationFormat>Widescreen</PresentationFormat>
  <Paragraphs>186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Les pronoms personnels</vt:lpstr>
      <vt:lpstr>Le pronom sujet</vt:lpstr>
      <vt:lpstr>Presentazione standard di PowerPoint</vt:lpstr>
      <vt:lpstr>Le pronom tonique</vt:lpstr>
      <vt:lpstr>Le pronom tonique soi</vt:lpstr>
      <vt:lpstr>Autres emplois du pronom tonique</vt:lpstr>
      <vt:lpstr> à + pronom tonique</vt:lpstr>
      <vt:lpstr>Exercice</vt:lpstr>
      <vt:lpstr>Le pronom complément d’objet direct</vt:lpstr>
      <vt:lpstr>Exemples </vt:lpstr>
      <vt:lpstr>Le pronom complément d’objet indirect</vt:lpstr>
      <vt:lpstr>Me, te, nous, vous</vt:lpstr>
      <vt:lpstr>Ordre des pronoms</vt:lpstr>
      <vt:lpstr>Exercice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pronoms personnels</dc:title>
  <dc:creator>laura.kreyder</dc:creator>
  <cp:lastModifiedBy>laura.kreyder@unimib.it</cp:lastModifiedBy>
  <cp:revision>34</cp:revision>
  <dcterms:created xsi:type="dcterms:W3CDTF">2020-10-31T12:46:00Z</dcterms:created>
  <dcterms:modified xsi:type="dcterms:W3CDTF">2021-11-10T10:31:00Z</dcterms:modified>
</cp:coreProperties>
</file>