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F8C0D-368D-4D03-94EC-C62AE6383892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49C4-3232-4E49-B929-F0535B67811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90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FB3D-D799-48CE-A49C-8C3CA2B21843}" type="datetime1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9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67E0-A9FF-49BD-A2D2-E7591BBF09E8}" type="datetime1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66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8C82-A7DC-4743-AA63-A2E46FEFFBE9}" type="datetime1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28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4B31-EF88-4347-9131-BE7424861598}" type="datetime1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40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AA40-7F78-4886-84C1-ECD2112FA5F5}" type="datetime1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80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5F7D-92CC-4E54-AA86-DE97C8AFC350}" type="datetime1">
              <a:rPr lang="it-IT" smtClean="0"/>
              <a:t>10/11/2021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3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6ABA-834F-49F2-8E73-21BAED107F1D}" type="datetime1">
              <a:rPr lang="it-IT" smtClean="0"/>
              <a:t>10/11/2021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07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F4D9-1743-4A96-A46C-8EC2CD8627C4}" type="datetime1">
              <a:rPr lang="it-IT" smtClean="0"/>
              <a:t>10/11/2021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07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9F82-9A10-4BDF-8849-548903B4CAFF}" type="datetime1">
              <a:rPr lang="it-IT" smtClean="0"/>
              <a:t>10/11/2021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46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905A-8E5C-4438-9BCB-A1761DF5C9EB}" type="datetime1">
              <a:rPr lang="it-IT" smtClean="0"/>
              <a:t>10/11/2021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69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6FD0-E986-4828-BEA1-2C8740A064D4}" type="datetime1">
              <a:rPr lang="it-IT" smtClean="0"/>
              <a:t>10/11/2021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53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37FD-2732-4268-837B-21EE3BD87857}" type="datetime1">
              <a:rPr lang="it-IT" smtClean="0"/>
              <a:t>10/11/2021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E3A9-101B-46C2-A5CF-B6C382A07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92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e.fr/fr/statistiques/serie/010565748#Graphique" TargetMode="External"/><Relationship Id="rId2" Type="http://schemas.openxmlformats.org/officeDocument/2006/relationships/hyperlink" Target="http://clefsdelaconso.lefigaro.fr/page/budget-des-m%C3%A9nag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ee.fr/fr/statistiques/47643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it-IT" sz="5100"/>
              <a:t>Revenus et consommation des ménages en France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5FFF80-6D13-4F8C-94B9-B6D64438C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" r="3" b="1138"/>
          <a:stretch/>
        </p:blipFill>
        <p:spPr>
          <a:xfrm>
            <a:off x="1430830" y="1406588"/>
            <a:ext cx="4073325" cy="407332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265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3026" y="992037"/>
            <a:ext cx="10430774" cy="5184925"/>
          </a:xfrm>
        </p:spPr>
        <p:txBody>
          <a:bodyPr/>
          <a:lstStyle/>
          <a:p>
            <a:r>
              <a:rPr lang="it-IT"/>
              <a:t>Les clés de la conso </a:t>
            </a:r>
          </a:p>
          <a:p>
            <a:r>
              <a:rPr lang="it-IT">
                <a:hlinkClick r:id="rId2"/>
              </a:rPr>
              <a:t>http://clefsdelaconso.lefigaro.fr/page/budget-des-m%C3%A9nages</a:t>
            </a:r>
            <a:r>
              <a:rPr lang="it-IT"/>
              <a:t> </a:t>
            </a:r>
          </a:p>
          <a:p>
            <a:endParaRPr lang="it-IT"/>
          </a:p>
          <a:p>
            <a:r>
              <a:rPr lang="it-IT"/>
              <a:t>INSEE – </a:t>
            </a:r>
            <a:r>
              <a:rPr lang="fr-FR"/>
              <a:t>Consommation mensuelle des ménages en biens - Alimentaire hors tabac – septembre 2020</a:t>
            </a:r>
            <a:endParaRPr lang="it-IT"/>
          </a:p>
          <a:p>
            <a:r>
              <a:rPr lang="it-IT">
                <a:hlinkClick r:id="rId3"/>
              </a:rPr>
              <a:t>https://www.insee.fr/fr/statistiques/serie/010565748#Graphique</a:t>
            </a:r>
            <a:endParaRPr lang="it-IT"/>
          </a:p>
          <a:p>
            <a:endParaRPr lang="fr-FR"/>
          </a:p>
          <a:p>
            <a:r>
              <a:rPr lang="fr-FR"/>
              <a:t>Structure de consommation selon le niveau de vie en 2017 (15/09/2020)</a:t>
            </a:r>
            <a:endParaRPr lang="it-IT"/>
          </a:p>
          <a:p>
            <a:r>
              <a:rPr lang="it-IT">
                <a:hlinkClick r:id="rId4"/>
              </a:rPr>
              <a:t>https://www.insee.fr/fr/statistiques/4764315</a:t>
            </a:r>
            <a:r>
              <a:rPr lang="it-IT"/>
              <a:t> </a:t>
            </a:r>
          </a:p>
          <a:p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6466252-4698-4582-B292-A6EDD3F1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DEFFDD-B826-4747-9E5E-E87E48C5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98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681440"/>
              </p:ext>
            </p:extLst>
          </p:nvPr>
        </p:nvGraphicFramePr>
        <p:xfrm>
          <a:off x="5004947" y="288608"/>
          <a:ext cx="6580412" cy="567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8723520" imgH="7517160" progId="">
                  <p:embed/>
                </p:oleObj>
              </mc:Choice>
              <mc:Fallback>
                <p:oleObj r:id="rId3" imgW="8723520" imgH="7517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947" y="288608"/>
                        <a:ext cx="6580412" cy="5670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166618" y="2786679"/>
            <a:ext cx="4118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/>
              <a:t>Où va la France?, </a:t>
            </a:r>
            <a:r>
              <a:rPr lang="fr-FR" sz="1200"/>
              <a:t>n° spécial annuel </a:t>
            </a:r>
            <a:r>
              <a:rPr lang="fr-FR" sz="1200" b="1"/>
              <a:t>Le Monde</a:t>
            </a:r>
            <a:r>
              <a:rPr lang="fr-FR" sz="1200"/>
              <a:t>, août 2010, p. 29</a:t>
            </a:r>
            <a:endParaRPr lang="it-IT" sz="12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34115FB-D84E-482E-81FB-46B7BC2C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C595181-C6E9-4724-ABBF-135343AA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46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78772" y="1419224"/>
            <a:ext cx="3960603" cy="4191001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­"/>
            </a:pPr>
            <a:r>
              <a:rPr lang="it-IT" sz="2200" b="1"/>
              <a:t>Logement</a:t>
            </a:r>
            <a:r>
              <a:rPr lang="it-IT" sz="2200"/>
              <a:t> : alloggio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200" b="1"/>
              <a:t>Écart</a:t>
            </a:r>
            <a:r>
              <a:rPr lang="it-IT" sz="2200"/>
              <a:t> : scarto, differenza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200" b="1"/>
              <a:t>Échelle</a:t>
            </a:r>
            <a:r>
              <a:rPr lang="it-IT" sz="2200"/>
              <a:t> : scala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200" b="1"/>
              <a:t>Aisé</a:t>
            </a:r>
            <a:r>
              <a:rPr lang="it-IT" sz="2200"/>
              <a:t> : agiato (riche / pauvre)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200" b="1"/>
              <a:t>Partager</a:t>
            </a:r>
            <a:r>
              <a:rPr lang="it-IT" sz="2200"/>
              <a:t> : dividere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200" b="1"/>
              <a:t>S’élever</a:t>
            </a:r>
            <a:r>
              <a:rPr lang="it-IT" sz="2200"/>
              <a:t> : ammontare</a:t>
            </a:r>
          </a:p>
          <a:p>
            <a:pPr>
              <a:buFont typeface="Calibri" panose="020F0502020204030204" pitchFamily="34" charset="0"/>
              <a:buChar char="­"/>
            </a:pPr>
            <a:endParaRPr lang="it-IT" sz="2200"/>
          </a:p>
          <a:p>
            <a:pPr marL="0" indent="0">
              <a:buNone/>
            </a:pPr>
            <a:r>
              <a:rPr lang="it-IT" sz="1700"/>
              <a:t>En 2017, le revenu mensuel médian d’une personne seule est de 1735 euros et celui d’une famille avec deux enfants de moins de quatorze ans, de 3.644 euros.</a:t>
            </a:r>
          </a:p>
          <a:p>
            <a:endParaRPr lang="it-IT"/>
          </a:p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64698"/>
              </p:ext>
            </p:extLst>
          </p:nvPr>
        </p:nvGraphicFramePr>
        <p:xfrm>
          <a:off x="1906738" y="1200149"/>
          <a:ext cx="2479068" cy="447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2679120" imgH="4838040" progId="">
                  <p:embed/>
                </p:oleObj>
              </mc:Choice>
              <mc:Fallback>
                <p:oleObj r:id="rId3" imgW="2679120" imgH="4838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738" y="1200149"/>
                        <a:ext cx="2479068" cy="447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4F6270F-4936-4BC2-A6EF-0D91D797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649082-9BF8-449B-967C-34372A30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73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61103" y="1841739"/>
            <a:ext cx="4535653" cy="28190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Se situer </a:t>
            </a:r>
            <a:r>
              <a:rPr lang="it-IT" sz="2000"/>
              <a:t>→ conjugaison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Au-dessus </a:t>
            </a:r>
            <a:r>
              <a:rPr lang="it-IT" sz="2000"/>
              <a:t>: sopra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Seuil</a:t>
            </a:r>
            <a:r>
              <a:rPr lang="it-IT" sz="2000"/>
              <a:t> (m.) : soglia (f.)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Appartenir</a:t>
            </a:r>
            <a:r>
              <a:rPr lang="it-IT" sz="2000"/>
              <a:t> (voir la conjugaison)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Il y a </a:t>
            </a:r>
            <a:r>
              <a:rPr lang="it-IT" sz="2000"/>
              <a:t>+ temps = fa (préposition de temps)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Milieu</a:t>
            </a:r>
            <a:r>
              <a:rPr lang="it-IT" sz="2000"/>
              <a:t> : ceto, ambiente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49100"/>
              </p:ext>
            </p:extLst>
          </p:nvPr>
        </p:nvGraphicFramePr>
        <p:xfrm>
          <a:off x="1224425" y="1366388"/>
          <a:ext cx="4366227" cy="363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2717280" imgH="2260080" progId="">
                  <p:embed/>
                </p:oleObj>
              </mc:Choice>
              <mc:Fallback>
                <p:oleObj r:id="rId3" imgW="2717280" imgH="22600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4425" y="1366388"/>
                        <a:ext cx="4366227" cy="3631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864ED30-44E8-4744-B5F7-13FDA701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ECF21A-4214-43CB-B3DF-7201F78E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32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43347" y="1777043"/>
            <a:ext cx="5347037" cy="2555260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Au fil de </a:t>
            </a:r>
            <a:r>
              <a:rPr lang="it-IT" sz="2000"/>
              <a:t>: durante, lungo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Nourriture</a:t>
            </a:r>
            <a:r>
              <a:rPr lang="it-IT" sz="2000"/>
              <a:t> (f.) : cibo (m.)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Faible</a:t>
            </a:r>
            <a:r>
              <a:rPr lang="it-IT" sz="2000"/>
              <a:t> : debole (basso)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Se rapprocher de </a:t>
            </a:r>
            <a:r>
              <a:rPr lang="it-IT" sz="2000"/>
              <a:t>: avvicinarsi a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Dont les </a:t>
            </a:r>
            <a:r>
              <a:rPr lang="it-IT" sz="2000"/>
              <a:t>+ nom masculin pluriel : i cui + nome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Élevé</a:t>
            </a:r>
            <a:r>
              <a:rPr lang="it-IT" sz="2000"/>
              <a:t> : elevato (alto)</a:t>
            </a:r>
          </a:p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934089"/>
              </p:ext>
            </p:extLst>
          </p:nvPr>
        </p:nvGraphicFramePr>
        <p:xfrm>
          <a:off x="812832" y="1095555"/>
          <a:ext cx="4366492" cy="48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3" imgW="2755440" imgH="304560" progId="">
                  <p:embed/>
                </p:oleObj>
              </mc:Choice>
              <mc:Fallback>
                <p:oleObj r:id="rId3" imgW="2755440" imgH="304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832" y="1095555"/>
                        <a:ext cx="4366492" cy="48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658868"/>
              </p:ext>
            </p:extLst>
          </p:nvPr>
        </p:nvGraphicFramePr>
        <p:xfrm>
          <a:off x="812832" y="1578484"/>
          <a:ext cx="4366492" cy="434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5" imgW="2742840" imgH="2729880" progId="">
                  <p:embed/>
                </p:oleObj>
              </mc:Choice>
              <mc:Fallback>
                <p:oleObj r:id="rId5" imgW="2742840" imgH="2729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32" y="1578484"/>
                        <a:ext cx="4366492" cy="4346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3454EF3-669D-4592-9BC4-EF695D97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A8D631-4EFD-43DD-B85C-763D2399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06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81624" y="1354347"/>
            <a:ext cx="5272176" cy="4218317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Autrefois</a:t>
            </a:r>
            <a:r>
              <a:rPr lang="it-IT" sz="2000"/>
              <a:t> : un tempo, una volta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Niveau</a:t>
            </a:r>
            <a:r>
              <a:rPr lang="it-IT" sz="2000"/>
              <a:t> : livello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Enquête</a:t>
            </a:r>
            <a:r>
              <a:rPr lang="it-IT" sz="2000"/>
              <a:t> : inchiesta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A suivi </a:t>
            </a:r>
            <a:r>
              <a:rPr lang="it-IT" sz="2000"/>
              <a:t>= passé composé de </a:t>
            </a:r>
            <a:r>
              <a:rPr lang="it-IT" sz="2000" b="1"/>
              <a:t>suivre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Alors que </a:t>
            </a:r>
            <a:r>
              <a:rPr lang="it-IT" sz="2000"/>
              <a:t>: mentre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Même</a:t>
            </a:r>
            <a:r>
              <a:rPr lang="it-IT" sz="2000"/>
              <a:t> : stesso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Quels que soient </a:t>
            </a:r>
            <a:r>
              <a:rPr lang="it-IT" sz="2000"/>
              <a:t>: qualunque siano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Peser</a:t>
            </a:r>
            <a:r>
              <a:rPr lang="it-IT" sz="2000"/>
              <a:t> : pesare (voir la conjugaison)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Lourd</a:t>
            </a:r>
            <a:r>
              <a:rPr lang="it-IT" sz="2000"/>
              <a:t> : pesante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Défavorisé</a:t>
            </a:r>
            <a:r>
              <a:rPr lang="it-IT" sz="2000"/>
              <a:t> : meno abbiente, sfavorito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91293"/>
              </p:ext>
            </p:extLst>
          </p:nvPr>
        </p:nvGraphicFramePr>
        <p:xfrm>
          <a:off x="1551807" y="452624"/>
          <a:ext cx="3624042" cy="598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3" imgW="2704680" imgH="4469760" progId="">
                  <p:embed/>
                </p:oleObj>
              </mc:Choice>
              <mc:Fallback>
                <p:oleObj r:id="rId3" imgW="2704680" imgH="4469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1807" y="452624"/>
                        <a:ext cx="3624042" cy="5989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8A5E2A9-77DA-4258-8C5D-4E5AA2A6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09B27D-6F3A-4AE2-A628-37A9194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56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38656" y="1587261"/>
            <a:ext cx="4685903" cy="2895962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Aujourd’hui</a:t>
            </a:r>
            <a:r>
              <a:rPr lang="it-IT" sz="2000"/>
              <a:t> : oggi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Exploser</a:t>
            </a:r>
            <a:r>
              <a:rPr lang="it-IT" sz="2000"/>
              <a:t> (verbe du 1° groupe) : esplodere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Poste</a:t>
            </a:r>
            <a:r>
              <a:rPr lang="it-IT" sz="2000"/>
              <a:t> (budgétaire) : posta, voce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Différencier</a:t>
            </a:r>
            <a:r>
              <a:rPr lang="it-IT" sz="2000"/>
              <a:t> → conjugaison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Dépense</a:t>
            </a:r>
            <a:r>
              <a:rPr lang="it-IT" sz="2000"/>
              <a:t> : spesa → </a:t>
            </a:r>
            <a:r>
              <a:rPr lang="it-IT" sz="2000" b="1"/>
              <a:t>dépenser</a:t>
            </a:r>
            <a:r>
              <a:rPr lang="it-IT" sz="2000"/>
              <a:t> : spendere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Courrier</a:t>
            </a:r>
            <a:r>
              <a:rPr lang="it-IT" sz="2000"/>
              <a:t> : posta (mail, lettere, plichi…)</a:t>
            </a:r>
          </a:p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68074"/>
              </p:ext>
            </p:extLst>
          </p:nvPr>
        </p:nvGraphicFramePr>
        <p:xfrm>
          <a:off x="1423160" y="891487"/>
          <a:ext cx="3973235" cy="69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r:id="rId3" imgW="2755440" imgH="482400" progId="">
                  <p:embed/>
                </p:oleObj>
              </mc:Choice>
              <mc:Fallback>
                <p:oleObj r:id="rId3" imgW="2755440" imgH="48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160" y="891487"/>
                        <a:ext cx="3973235" cy="69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81932"/>
              </p:ext>
            </p:extLst>
          </p:nvPr>
        </p:nvGraphicFramePr>
        <p:xfrm>
          <a:off x="1423161" y="1587261"/>
          <a:ext cx="3973235" cy="457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r:id="rId5" imgW="2755440" imgH="3174480" progId="">
                  <p:embed/>
                </p:oleObj>
              </mc:Choice>
              <mc:Fallback>
                <p:oleObj r:id="rId5" imgW="2755440" imgH="3174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3161" y="1587261"/>
                        <a:ext cx="3973235" cy="457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D2DAB35-E410-4E41-A340-408BDF38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6F0BBB-3890-4ECD-8623-B09D0DB6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14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14204" y="1328467"/>
            <a:ext cx="5850147" cy="4313207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En revanche </a:t>
            </a:r>
            <a:r>
              <a:rPr lang="it-IT" sz="2000"/>
              <a:t>: invece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Loisir</a:t>
            </a:r>
            <a:r>
              <a:rPr lang="it-IT" sz="2000"/>
              <a:t> : tempo libero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Refléter</a:t>
            </a:r>
            <a:r>
              <a:rPr lang="it-IT" sz="2000"/>
              <a:t> : riflettere (rispecchiare)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Se résorber </a:t>
            </a:r>
            <a:r>
              <a:rPr lang="it-IT" sz="2000"/>
              <a:t>: riassorbirsi (diminuire)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Au cours de </a:t>
            </a:r>
            <a:r>
              <a:rPr lang="it-IT" sz="2000"/>
              <a:t>: nel corso di, durante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Dernier</a:t>
            </a:r>
            <a:r>
              <a:rPr lang="it-IT" sz="2000"/>
              <a:t> : ultimo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Vaisselle</a:t>
            </a:r>
            <a:r>
              <a:rPr lang="it-IT" sz="2000"/>
              <a:t> : stoviglie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Ordinateur</a:t>
            </a:r>
            <a:r>
              <a:rPr lang="it-IT" sz="2000"/>
              <a:t> : computer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it-IT" sz="2000" b="1"/>
              <a:t>Rattrapage</a:t>
            </a:r>
            <a:r>
              <a:rPr lang="it-IT" sz="2000"/>
              <a:t> : recupero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22810"/>
              </p:ext>
            </p:extLst>
          </p:nvPr>
        </p:nvGraphicFramePr>
        <p:xfrm>
          <a:off x="1350915" y="573656"/>
          <a:ext cx="3846914" cy="582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3" imgW="2793600" imgH="4228560" progId="">
                  <p:embed/>
                </p:oleObj>
              </mc:Choice>
              <mc:Fallback>
                <p:oleObj r:id="rId3" imgW="2793600" imgH="4228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0915" y="573656"/>
                        <a:ext cx="3846914" cy="5822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7999FD7-74CA-4B91-8A00-54C26ACC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907EFE-25CF-4F41-9638-22C644E2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017" y="293299"/>
            <a:ext cx="6753400" cy="15348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37" y="1690777"/>
            <a:ext cx="7935959" cy="4849753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ED0BE79-C791-4B8C-ABA4-F5C90D33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a.a. 2021-2022 -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7EC0F91-9167-4226-9019-E9D6658A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E3A9-101B-46C2-A5CF-B6C382A079D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38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484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Revenus et consommation des ménages en France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</dc:creator>
  <cp:lastModifiedBy>laura.kreyder@unimib.it</cp:lastModifiedBy>
  <cp:revision>18</cp:revision>
  <dcterms:created xsi:type="dcterms:W3CDTF">2020-11-11T11:33:43Z</dcterms:created>
  <dcterms:modified xsi:type="dcterms:W3CDTF">2021-11-10T16:19:02Z</dcterms:modified>
</cp:coreProperties>
</file>