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2" r:id="rId1"/>
  </p:sldMasterIdLst>
  <p:sldIdLst>
    <p:sldId id="283" r:id="rId2"/>
    <p:sldId id="284" r:id="rId3"/>
    <p:sldId id="285" r:id="rId4"/>
    <p:sldId id="306" r:id="rId5"/>
    <p:sldId id="287" r:id="rId6"/>
    <p:sldId id="288" r:id="rId7"/>
    <p:sldId id="289" r:id="rId8"/>
    <p:sldId id="373" r:id="rId9"/>
    <p:sldId id="374" r:id="rId10"/>
    <p:sldId id="292" r:id="rId11"/>
    <p:sldId id="293" r:id="rId12"/>
    <p:sldId id="311" r:id="rId13"/>
    <p:sldId id="369" r:id="rId14"/>
    <p:sldId id="370" r:id="rId15"/>
    <p:sldId id="290" r:id="rId16"/>
    <p:sldId id="31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29"/>
  </p:normalViewPr>
  <p:slideViewPr>
    <p:cSldViewPr snapToGrid="0" snapToObjects="1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B7F12-AF8B-46CE-BAB5-94BCB3DB8A6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E751CA-5034-42BB-BA6B-85BF3F8BDBFF}">
      <dgm:prSet/>
      <dgm:spPr/>
      <dgm:t>
        <a:bodyPr/>
        <a:lstStyle/>
        <a:p>
          <a:r>
            <a:rPr lang="it-IT" dirty="0"/>
            <a:t>consenso dell’avente diritto (art. 50 </a:t>
          </a:r>
          <a:r>
            <a:rPr lang="it-IT" dirty="0" err="1"/>
            <a:t>c.p</a:t>
          </a:r>
          <a:r>
            <a:rPr lang="it-IT" dirty="0"/>
            <a:t>)</a:t>
          </a:r>
          <a:endParaRPr lang="en-US" dirty="0"/>
        </a:p>
      </dgm:t>
    </dgm:pt>
    <dgm:pt modelId="{8400604C-092B-4573-BAC4-14B033BD981C}" type="parTrans" cxnId="{3C007920-4B61-48DC-A4B4-9E9DB9529539}">
      <dgm:prSet/>
      <dgm:spPr/>
      <dgm:t>
        <a:bodyPr/>
        <a:lstStyle/>
        <a:p>
          <a:endParaRPr lang="en-US"/>
        </a:p>
      </dgm:t>
    </dgm:pt>
    <dgm:pt modelId="{B8508494-8F44-4403-ABE4-295D6606C0E0}" type="sibTrans" cxnId="{3C007920-4B61-48DC-A4B4-9E9DB9529539}">
      <dgm:prSet/>
      <dgm:spPr/>
      <dgm:t>
        <a:bodyPr/>
        <a:lstStyle/>
        <a:p>
          <a:endParaRPr lang="en-US"/>
        </a:p>
      </dgm:t>
    </dgm:pt>
    <dgm:pt modelId="{BEC2A933-E105-4B99-9732-61DB7CD6DC8B}">
      <dgm:prSet/>
      <dgm:spPr/>
      <dgm:t>
        <a:bodyPr/>
        <a:lstStyle/>
        <a:p>
          <a:r>
            <a:rPr lang="it-IT" dirty="0"/>
            <a:t>legittima difesa (art. 52 c.p.)</a:t>
          </a:r>
          <a:endParaRPr lang="en-US" dirty="0"/>
        </a:p>
      </dgm:t>
    </dgm:pt>
    <dgm:pt modelId="{4581D66A-6E99-4C87-8DA6-E8DC10792183}" type="parTrans" cxnId="{F41F7777-5EEE-4F8C-BFDA-E88190F12B95}">
      <dgm:prSet/>
      <dgm:spPr/>
      <dgm:t>
        <a:bodyPr/>
        <a:lstStyle/>
        <a:p>
          <a:endParaRPr lang="en-US"/>
        </a:p>
      </dgm:t>
    </dgm:pt>
    <dgm:pt modelId="{46EED6F8-B9C8-414E-B788-992DB0E6294B}" type="sibTrans" cxnId="{F41F7777-5EEE-4F8C-BFDA-E88190F12B95}">
      <dgm:prSet/>
      <dgm:spPr/>
      <dgm:t>
        <a:bodyPr/>
        <a:lstStyle/>
        <a:p>
          <a:endParaRPr lang="en-US"/>
        </a:p>
      </dgm:t>
    </dgm:pt>
    <dgm:pt modelId="{F08425BC-AAB4-47EB-9040-8A45716080BE}">
      <dgm:prSet/>
      <dgm:spPr/>
      <dgm:t>
        <a:bodyPr/>
        <a:lstStyle/>
        <a:p>
          <a:r>
            <a:rPr lang="it-IT" dirty="0"/>
            <a:t>stato di necessità</a:t>
          </a:r>
        </a:p>
        <a:p>
          <a:r>
            <a:rPr lang="it-IT" dirty="0"/>
            <a:t>(art. 54 c.p.)</a:t>
          </a:r>
          <a:endParaRPr lang="en-US" dirty="0"/>
        </a:p>
      </dgm:t>
    </dgm:pt>
    <dgm:pt modelId="{C83006B4-B265-46C8-B516-A8F440033AB3}" type="parTrans" cxnId="{98224A2A-6888-43E2-B938-5A48129A0EB5}">
      <dgm:prSet/>
      <dgm:spPr/>
      <dgm:t>
        <a:bodyPr/>
        <a:lstStyle/>
        <a:p>
          <a:endParaRPr lang="en-US"/>
        </a:p>
      </dgm:t>
    </dgm:pt>
    <dgm:pt modelId="{6EC18495-9BE4-44EA-9DB3-3D9C3BBB83F7}" type="sibTrans" cxnId="{98224A2A-6888-43E2-B938-5A48129A0EB5}">
      <dgm:prSet/>
      <dgm:spPr/>
      <dgm:t>
        <a:bodyPr/>
        <a:lstStyle/>
        <a:p>
          <a:endParaRPr lang="en-US"/>
        </a:p>
      </dgm:t>
    </dgm:pt>
    <dgm:pt modelId="{70F6864F-D115-4E83-B115-9898BC7750DE}">
      <dgm:prSet/>
      <dgm:spPr/>
      <dgm:t>
        <a:bodyPr/>
        <a:lstStyle/>
        <a:p>
          <a:r>
            <a:rPr lang="it-IT" dirty="0"/>
            <a:t>esercizio di un diritto</a:t>
          </a:r>
        </a:p>
        <a:p>
          <a:r>
            <a:rPr lang="it-IT" dirty="0"/>
            <a:t>(art. 51 c.p.)</a:t>
          </a:r>
          <a:endParaRPr lang="en-US" dirty="0"/>
        </a:p>
      </dgm:t>
    </dgm:pt>
    <dgm:pt modelId="{1C19A7A7-5544-4FC3-8078-5DE8B66CEF66}" type="parTrans" cxnId="{60E2D053-F7F9-46E8-B2E6-CC4950BFD706}">
      <dgm:prSet/>
      <dgm:spPr/>
      <dgm:t>
        <a:bodyPr/>
        <a:lstStyle/>
        <a:p>
          <a:endParaRPr lang="en-US"/>
        </a:p>
      </dgm:t>
    </dgm:pt>
    <dgm:pt modelId="{242074CD-BB27-41DF-A148-C3872EC7B023}" type="sibTrans" cxnId="{60E2D053-F7F9-46E8-B2E6-CC4950BFD706}">
      <dgm:prSet/>
      <dgm:spPr/>
      <dgm:t>
        <a:bodyPr/>
        <a:lstStyle/>
        <a:p>
          <a:endParaRPr lang="en-US"/>
        </a:p>
      </dgm:t>
    </dgm:pt>
    <dgm:pt modelId="{1581A1C2-206C-4A40-BBC9-AF8E886C86CD}">
      <dgm:prSet/>
      <dgm:spPr/>
      <dgm:t>
        <a:bodyPr/>
        <a:lstStyle/>
        <a:p>
          <a:r>
            <a:rPr lang="it-IT" dirty="0"/>
            <a:t>adempimento di un dovere</a:t>
          </a:r>
        </a:p>
        <a:p>
          <a:r>
            <a:rPr lang="it-IT" dirty="0"/>
            <a:t>(art. 51 c.p.)</a:t>
          </a:r>
          <a:endParaRPr lang="en-US" dirty="0"/>
        </a:p>
      </dgm:t>
    </dgm:pt>
    <dgm:pt modelId="{A38BF44D-6F3A-417F-A5E5-7A7ABB2FEE9C}" type="parTrans" cxnId="{E972DD2F-65F6-41D9-BD70-87B5A3A9B007}">
      <dgm:prSet/>
      <dgm:spPr/>
      <dgm:t>
        <a:bodyPr/>
        <a:lstStyle/>
        <a:p>
          <a:endParaRPr lang="en-US"/>
        </a:p>
      </dgm:t>
    </dgm:pt>
    <dgm:pt modelId="{370B00FD-E4B0-41B5-A3E9-A8A59AA40776}" type="sibTrans" cxnId="{E972DD2F-65F6-41D9-BD70-87B5A3A9B007}">
      <dgm:prSet/>
      <dgm:spPr/>
      <dgm:t>
        <a:bodyPr/>
        <a:lstStyle/>
        <a:p>
          <a:endParaRPr lang="en-US"/>
        </a:p>
      </dgm:t>
    </dgm:pt>
    <dgm:pt modelId="{DD13E8A5-04B0-45E4-BF05-995E86476875}">
      <dgm:prSet/>
      <dgm:spPr/>
      <dgm:t>
        <a:bodyPr/>
        <a:lstStyle/>
        <a:p>
          <a:r>
            <a:rPr lang="it-IT" dirty="0"/>
            <a:t>uso legittimo delle armi</a:t>
          </a:r>
        </a:p>
        <a:p>
          <a:r>
            <a:rPr lang="it-IT" dirty="0"/>
            <a:t>(art. 53 c.p.)</a:t>
          </a:r>
          <a:endParaRPr lang="en-US" dirty="0"/>
        </a:p>
      </dgm:t>
    </dgm:pt>
    <dgm:pt modelId="{7B615813-7F7A-4ED7-B5A2-34B9BD3E310C}" type="parTrans" cxnId="{8677EEF2-9120-419D-8EA6-D09B0245264D}">
      <dgm:prSet/>
      <dgm:spPr/>
      <dgm:t>
        <a:bodyPr/>
        <a:lstStyle/>
        <a:p>
          <a:endParaRPr lang="en-US"/>
        </a:p>
      </dgm:t>
    </dgm:pt>
    <dgm:pt modelId="{69101E52-0ACC-44DB-8970-2720980A8169}" type="sibTrans" cxnId="{8677EEF2-9120-419D-8EA6-D09B0245264D}">
      <dgm:prSet/>
      <dgm:spPr/>
      <dgm:t>
        <a:bodyPr/>
        <a:lstStyle/>
        <a:p>
          <a:endParaRPr lang="en-US"/>
        </a:p>
      </dgm:t>
    </dgm:pt>
    <dgm:pt modelId="{19BA7E07-1616-0842-A815-31A74227CACF}" type="pres">
      <dgm:prSet presAssocID="{CD8B7F12-AF8B-46CE-BAB5-94BCB3DB8A61}" presName="diagram" presStyleCnt="0">
        <dgm:presLayoutVars>
          <dgm:dir/>
          <dgm:resizeHandles val="exact"/>
        </dgm:presLayoutVars>
      </dgm:prSet>
      <dgm:spPr/>
    </dgm:pt>
    <dgm:pt modelId="{3E268D96-A09C-2E41-8AAA-7C963EFD2493}" type="pres">
      <dgm:prSet presAssocID="{EEE751CA-5034-42BB-BA6B-85BF3F8BDBFF}" presName="node" presStyleLbl="node1" presStyleIdx="0" presStyleCnt="6">
        <dgm:presLayoutVars>
          <dgm:bulletEnabled val="1"/>
        </dgm:presLayoutVars>
      </dgm:prSet>
      <dgm:spPr/>
    </dgm:pt>
    <dgm:pt modelId="{AFE275CB-B084-BF44-9C77-A1CDFB859F29}" type="pres">
      <dgm:prSet presAssocID="{B8508494-8F44-4403-ABE4-295D6606C0E0}" presName="sibTrans" presStyleCnt="0"/>
      <dgm:spPr/>
    </dgm:pt>
    <dgm:pt modelId="{A6F60D52-C5BB-F043-85B0-900944C35768}" type="pres">
      <dgm:prSet presAssocID="{BEC2A933-E105-4B99-9732-61DB7CD6DC8B}" presName="node" presStyleLbl="node1" presStyleIdx="1" presStyleCnt="6" custLinFactX="-9837" custLinFactY="16716" custLinFactNeighborX="-100000" custLinFactNeighborY="100000">
        <dgm:presLayoutVars>
          <dgm:bulletEnabled val="1"/>
        </dgm:presLayoutVars>
      </dgm:prSet>
      <dgm:spPr/>
    </dgm:pt>
    <dgm:pt modelId="{33446AB4-929B-7344-A1D8-F793AA1EBD61}" type="pres">
      <dgm:prSet presAssocID="{46EED6F8-B9C8-414E-B788-992DB0E6294B}" presName="sibTrans" presStyleCnt="0"/>
      <dgm:spPr/>
    </dgm:pt>
    <dgm:pt modelId="{C491C260-2FBF-B046-87A0-3CF7D0AAF48B}" type="pres">
      <dgm:prSet presAssocID="{F08425BC-AAB4-47EB-9040-8A45716080BE}" presName="node" presStyleLbl="node1" presStyleIdx="2" presStyleCnt="6" custLinFactY="19488" custLinFactNeighborX="4596" custLinFactNeighborY="100000">
        <dgm:presLayoutVars>
          <dgm:bulletEnabled val="1"/>
        </dgm:presLayoutVars>
      </dgm:prSet>
      <dgm:spPr/>
    </dgm:pt>
    <dgm:pt modelId="{6AE799DE-5182-E046-8BFE-FE00BA835404}" type="pres">
      <dgm:prSet presAssocID="{6EC18495-9BE4-44EA-9DB3-3D9C3BBB83F7}" presName="sibTrans" presStyleCnt="0"/>
      <dgm:spPr/>
    </dgm:pt>
    <dgm:pt modelId="{7658F2B9-9FE5-604E-9189-AEA7A564A240}" type="pres">
      <dgm:prSet presAssocID="{70F6864F-D115-4E83-B115-9898BC7750DE}" presName="node" presStyleLbl="node1" presStyleIdx="3" presStyleCnt="6" custLinFactX="100000" custLinFactY="-18674" custLinFactNeighborX="126568" custLinFactNeighborY="-100000">
        <dgm:presLayoutVars>
          <dgm:bulletEnabled val="1"/>
        </dgm:presLayoutVars>
      </dgm:prSet>
      <dgm:spPr/>
    </dgm:pt>
    <dgm:pt modelId="{452E1DA7-125A-6A4A-A5B4-94DDAF57F26B}" type="pres">
      <dgm:prSet presAssocID="{242074CD-BB27-41DF-A148-C3872EC7B023}" presName="sibTrans" presStyleCnt="0"/>
      <dgm:spPr/>
    </dgm:pt>
    <dgm:pt modelId="{791338F8-EC32-3A4D-9BC2-0E30285392D3}" type="pres">
      <dgm:prSet presAssocID="{1581A1C2-206C-4A40-BBC9-AF8E886C86CD}" presName="node" presStyleLbl="node1" presStyleIdx="4" presStyleCnt="6" custLinFactY="-100000" custLinFactNeighborX="8929" custLinFactNeighborY="-114466">
        <dgm:presLayoutVars>
          <dgm:bulletEnabled val="1"/>
        </dgm:presLayoutVars>
      </dgm:prSet>
      <dgm:spPr/>
    </dgm:pt>
    <dgm:pt modelId="{B1AE331D-707F-324F-9279-04B75A48B8AE}" type="pres">
      <dgm:prSet presAssocID="{370B00FD-E4B0-41B5-A3E9-A8A59AA40776}" presName="sibTrans" presStyleCnt="0"/>
      <dgm:spPr/>
    </dgm:pt>
    <dgm:pt modelId="{E981CDFD-7BFB-4345-8EB9-8E6EB9A1B915}" type="pres">
      <dgm:prSet presAssocID="{DD13E8A5-04B0-45E4-BF05-995E86476875}" presName="node" presStyleLbl="node1" presStyleIdx="5" presStyleCnt="6" custLinFactX="-7948" custLinFactNeighborX="-100000" custLinFactNeighborY="-766">
        <dgm:presLayoutVars>
          <dgm:bulletEnabled val="1"/>
        </dgm:presLayoutVars>
      </dgm:prSet>
      <dgm:spPr/>
    </dgm:pt>
  </dgm:ptLst>
  <dgm:cxnLst>
    <dgm:cxn modelId="{3C007920-4B61-48DC-A4B4-9E9DB9529539}" srcId="{CD8B7F12-AF8B-46CE-BAB5-94BCB3DB8A61}" destId="{EEE751CA-5034-42BB-BA6B-85BF3F8BDBFF}" srcOrd="0" destOrd="0" parTransId="{8400604C-092B-4573-BAC4-14B033BD981C}" sibTransId="{B8508494-8F44-4403-ABE4-295D6606C0E0}"/>
    <dgm:cxn modelId="{98224A2A-6888-43E2-B938-5A48129A0EB5}" srcId="{CD8B7F12-AF8B-46CE-BAB5-94BCB3DB8A61}" destId="{F08425BC-AAB4-47EB-9040-8A45716080BE}" srcOrd="2" destOrd="0" parTransId="{C83006B4-B265-46C8-B516-A8F440033AB3}" sibTransId="{6EC18495-9BE4-44EA-9DB3-3D9C3BBB83F7}"/>
    <dgm:cxn modelId="{E972DD2F-65F6-41D9-BD70-87B5A3A9B007}" srcId="{CD8B7F12-AF8B-46CE-BAB5-94BCB3DB8A61}" destId="{1581A1C2-206C-4A40-BBC9-AF8E886C86CD}" srcOrd="4" destOrd="0" parTransId="{A38BF44D-6F3A-417F-A5E5-7A7ABB2FEE9C}" sibTransId="{370B00FD-E4B0-41B5-A3E9-A8A59AA40776}"/>
    <dgm:cxn modelId="{01B8E531-5D52-054E-B805-7A59266EF805}" type="presOf" srcId="{1581A1C2-206C-4A40-BBC9-AF8E886C86CD}" destId="{791338F8-EC32-3A4D-9BC2-0E30285392D3}" srcOrd="0" destOrd="0" presId="urn:microsoft.com/office/officeart/2005/8/layout/default"/>
    <dgm:cxn modelId="{0A99643E-2D23-364B-A260-1B733C80ADA9}" type="presOf" srcId="{70F6864F-D115-4E83-B115-9898BC7750DE}" destId="{7658F2B9-9FE5-604E-9189-AEA7A564A240}" srcOrd="0" destOrd="0" presId="urn:microsoft.com/office/officeart/2005/8/layout/default"/>
    <dgm:cxn modelId="{522E7248-40FB-D94D-AA94-E16831BE4978}" type="presOf" srcId="{DD13E8A5-04B0-45E4-BF05-995E86476875}" destId="{E981CDFD-7BFB-4345-8EB9-8E6EB9A1B915}" srcOrd="0" destOrd="0" presId="urn:microsoft.com/office/officeart/2005/8/layout/default"/>
    <dgm:cxn modelId="{60E2D053-F7F9-46E8-B2E6-CC4950BFD706}" srcId="{CD8B7F12-AF8B-46CE-BAB5-94BCB3DB8A61}" destId="{70F6864F-D115-4E83-B115-9898BC7750DE}" srcOrd="3" destOrd="0" parTransId="{1C19A7A7-5544-4FC3-8078-5DE8B66CEF66}" sibTransId="{242074CD-BB27-41DF-A148-C3872EC7B023}"/>
    <dgm:cxn modelId="{DAAA5162-1C1F-1A46-89D2-DDBFE13252E6}" type="presOf" srcId="{F08425BC-AAB4-47EB-9040-8A45716080BE}" destId="{C491C260-2FBF-B046-87A0-3CF7D0AAF48B}" srcOrd="0" destOrd="0" presId="urn:microsoft.com/office/officeart/2005/8/layout/default"/>
    <dgm:cxn modelId="{F41F7777-5EEE-4F8C-BFDA-E88190F12B95}" srcId="{CD8B7F12-AF8B-46CE-BAB5-94BCB3DB8A61}" destId="{BEC2A933-E105-4B99-9732-61DB7CD6DC8B}" srcOrd="1" destOrd="0" parTransId="{4581D66A-6E99-4C87-8DA6-E8DC10792183}" sibTransId="{46EED6F8-B9C8-414E-B788-992DB0E6294B}"/>
    <dgm:cxn modelId="{941645A3-E7F3-224A-B59C-9A0C7E13008F}" type="presOf" srcId="{CD8B7F12-AF8B-46CE-BAB5-94BCB3DB8A61}" destId="{19BA7E07-1616-0842-A815-31A74227CACF}" srcOrd="0" destOrd="0" presId="urn:microsoft.com/office/officeart/2005/8/layout/default"/>
    <dgm:cxn modelId="{E62FA6AB-B7BF-5141-BE01-6E0AF31AA2DA}" type="presOf" srcId="{BEC2A933-E105-4B99-9732-61DB7CD6DC8B}" destId="{A6F60D52-C5BB-F043-85B0-900944C35768}" srcOrd="0" destOrd="0" presId="urn:microsoft.com/office/officeart/2005/8/layout/default"/>
    <dgm:cxn modelId="{97F4C4DD-D39F-B243-B2B5-A955EF92237D}" type="presOf" srcId="{EEE751CA-5034-42BB-BA6B-85BF3F8BDBFF}" destId="{3E268D96-A09C-2E41-8AAA-7C963EFD2493}" srcOrd="0" destOrd="0" presId="urn:microsoft.com/office/officeart/2005/8/layout/default"/>
    <dgm:cxn modelId="{8677EEF2-9120-419D-8EA6-D09B0245264D}" srcId="{CD8B7F12-AF8B-46CE-BAB5-94BCB3DB8A61}" destId="{DD13E8A5-04B0-45E4-BF05-995E86476875}" srcOrd="5" destOrd="0" parTransId="{7B615813-7F7A-4ED7-B5A2-34B9BD3E310C}" sibTransId="{69101E52-0ACC-44DB-8970-2720980A8169}"/>
    <dgm:cxn modelId="{AD2828E0-06B1-7048-9101-644FA61EE774}" type="presParOf" srcId="{19BA7E07-1616-0842-A815-31A74227CACF}" destId="{3E268D96-A09C-2E41-8AAA-7C963EFD2493}" srcOrd="0" destOrd="0" presId="urn:microsoft.com/office/officeart/2005/8/layout/default"/>
    <dgm:cxn modelId="{DC0677CE-1E76-AC44-B692-93806DB842BC}" type="presParOf" srcId="{19BA7E07-1616-0842-A815-31A74227CACF}" destId="{AFE275CB-B084-BF44-9C77-A1CDFB859F29}" srcOrd="1" destOrd="0" presId="urn:microsoft.com/office/officeart/2005/8/layout/default"/>
    <dgm:cxn modelId="{52C4F89F-D3A7-3844-81FD-BC69E3F5EA08}" type="presParOf" srcId="{19BA7E07-1616-0842-A815-31A74227CACF}" destId="{A6F60D52-C5BB-F043-85B0-900944C35768}" srcOrd="2" destOrd="0" presId="urn:microsoft.com/office/officeart/2005/8/layout/default"/>
    <dgm:cxn modelId="{3000BE63-A076-6E4A-8C60-7C20B3597BA1}" type="presParOf" srcId="{19BA7E07-1616-0842-A815-31A74227CACF}" destId="{33446AB4-929B-7344-A1D8-F793AA1EBD61}" srcOrd="3" destOrd="0" presId="urn:microsoft.com/office/officeart/2005/8/layout/default"/>
    <dgm:cxn modelId="{53F7D15B-6167-E845-BAB5-64BB86CD12D9}" type="presParOf" srcId="{19BA7E07-1616-0842-A815-31A74227CACF}" destId="{C491C260-2FBF-B046-87A0-3CF7D0AAF48B}" srcOrd="4" destOrd="0" presId="urn:microsoft.com/office/officeart/2005/8/layout/default"/>
    <dgm:cxn modelId="{04B0504D-D94B-EA40-A70E-641DFE8065DB}" type="presParOf" srcId="{19BA7E07-1616-0842-A815-31A74227CACF}" destId="{6AE799DE-5182-E046-8BFE-FE00BA835404}" srcOrd="5" destOrd="0" presId="urn:microsoft.com/office/officeart/2005/8/layout/default"/>
    <dgm:cxn modelId="{562B38D3-2603-5944-BB78-8F53E01D3681}" type="presParOf" srcId="{19BA7E07-1616-0842-A815-31A74227CACF}" destId="{7658F2B9-9FE5-604E-9189-AEA7A564A240}" srcOrd="6" destOrd="0" presId="urn:microsoft.com/office/officeart/2005/8/layout/default"/>
    <dgm:cxn modelId="{0FA78B35-4A51-A641-AD54-CE4C6D7112C9}" type="presParOf" srcId="{19BA7E07-1616-0842-A815-31A74227CACF}" destId="{452E1DA7-125A-6A4A-A5B4-94DDAF57F26B}" srcOrd="7" destOrd="0" presId="urn:microsoft.com/office/officeart/2005/8/layout/default"/>
    <dgm:cxn modelId="{76D903C5-88D2-744C-9BD1-F979CA63C032}" type="presParOf" srcId="{19BA7E07-1616-0842-A815-31A74227CACF}" destId="{791338F8-EC32-3A4D-9BC2-0E30285392D3}" srcOrd="8" destOrd="0" presId="urn:microsoft.com/office/officeart/2005/8/layout/default"/>
    <dgm:cxn modelId="{FE64AF4E-343D-824B-8214-056A2703FBBD}" type="presParOf" srcId="{19BA7E07-1616-0842-A815-31A74227CACF}" destId="{B1AE331D-707F-324F-9279-04B75A48B8AE}" srcOrd="9" destOrd="0" presId="urn:microsoft.com/office/officeart/2005/8/layout/default"/>
    <dgm:cxn modelId="{E070C470-E33D-464B-BD4C-E84F207AF50F}" type="presParOf" srcId="{19BA7E07-1616-0842-A815-31A74227CACF}" destId="{E981CDFD-7BFB-4345-8EB9-8E6EB9A1B91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68D96-A09C-2E41-8AAA-7C963EFD2493}">
      <dsp:nvSpPr>
        <dsp:cNvPr id="0" name=""/>
        <dsp:cNvSpPr/>
      </dsp:nvSpPr>
      <dsp:spPr>
        <a:xfrm>
          <a:off x="668000" y="805"/>
          <a:ext cx="2763453" cy="1658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consenso dell’avente diritto (art. 50 </a:t>
          </a:r>
          <a:r>
            <a:rPr lang="it-IT" sz="2800" kern="1200" dirty="0" err="1"/>
            <a:t>c.p</a:t>
          </a:r>
          <a:r>
            <a:rPr lang="it-IT" sz="2800" kern="1200" dirty="0"/>
            <a:t>)</a:t>
          </a:r>
          <a:endParaRPr lang="en-US" sz="2800" kern="1200" dirty="0"/>
        </a:p>
      </dsp:txBody>
      <dsp:txXfrm>
        <a:off x="668000" y="805"/>
        <a:ext cx="2763453" cy="1658071"/>
      </dsp:txXfrm>
    </dsp:sp>
    <dsp:sp modelId="{A6F60D52-C5BB-F043-85B0-900944C35768}">
      <dsp:nvSpPr>
        <dsp:cNvPr id="0" name=""/>
        <dsp:cNvSpPr/>
      </dsp:nvSpPr>
      <dsp:spPr>
        <a:xfrm>
          <a:off x="672504" y="1936028"/>
          <a:ext cx="2763453" cy="1658071"/>
        </a:xfrm>
        <a:prstGeom prst="rect">
          <a:avLst/>
        </a:prstGeom>
        <a:solidFill>
          <a:schemeClr val="accent2">
            <a:hueOff val="-1519619"/>
            <a:satOff val="3365"/>
            <a:lumOff val="462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legittima difesa (art. 52 c.p.)</a:t>
          </a:r>
          <a:endParaRPr lang="en-US" sz="2800" kern="1200" dirty="0"/>
        </a:p>
      </dsp:txBody>
      <dsp:txXfrm>
        <a:off x="672504" y="1936028"/>
        <a:ext cx="2763453" cy="1658071"/>
      </dsp:txXfrm>
    </dsp:sp>
    <dsp:sp modelId="{C491C260-2FBF-B046-87A0-3CF7D0AAF48B}">
      <dsp:nvSpPr>
        <dsp:cNvPr id="0" name=""/>
        <dsp:cNvSpPr/>
      </dsp:nvSpPr>
      <dsp:spPr>
        <a:xfrm>
          <a:off x="6874605" y="1936028"/>
          <a:ext cx="2763453" cy="1658071"/>
        </a:xfrm>
        <a:prstGeom prst="rect">
          <a:avLst/>
        </a:prstGeom>
        <a:solidFill>
          <a:schemeClr val="accent2">
            <a:hueOff val="-3039238"/>
            <a:satOff val="6731"/>
            <a:lumOff val="925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stato di necessità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(art. 54 c.p.)</a:t>
          </a:r>
          <a:endParaRPr lang="en-US" sz="2800" kern="1200" dirty="0"/>
        </a:p>
      </dsp:txBody>
      <dsp:txXfrm>
        <a:off x="6874605" y="1936028"/>
        <a:ext cx="2763453" cy="1658071"/>
      </dsp:txXfrm>
    </dsp:sp>
    <dsp:sp modelId="{7658F2B9-9FE5-604E-9189-AEA7A564A240}">
      <dsp:nvSpPr>
        <dsp:cNvPr id="0" name=""/>
        <dsp:cNvSpPr/>
      </dsp:nvSpPr>
      <dsp:spPr>
        <a:xfrm>
          <a:off x="6929100" y="0"/>
          <a:ext cx="2763453" cy="1658071"/>
        </a:xfrm>
        <a:prstGeom prst="rect">
          <a:avLst/>
        </a:prstGeom>
        <a:solidFill>
          <a:schemeClr val="accent2">
            <a:hueOff val="-4558857"/>
            <a:satOff val="10096"/>
            <a:lumOff val="1388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esercizio di un diritto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(art. 51 c.p.)</a:t>
          </a:r>
          <a:endParaRPr lang="en-US" sz="2800" kern="1200" dirty="0"/>
        </a:p>
      </dsp:txBody>
      <dsp:txXfrm>
        <a:off x="6929100" y="0"/>
        <a:ext cx="2763453" cy="1658071"/>
      </dsp:txXfrm>
    </dsp:sp>
    <dsp:sp modelId="{791338F8-EC32-3A4D-9BC2-0E30285392D3}">
      <dsp:nvSpPr>
        <dsp:cNvPr id="0" name=""/>
        <dsp:cNvSpPr/>
      </dsp:nvSpPr>
      <dsp:spPr>
        <a:xfrm>
          <a:off x="3954547" y="0"/>
          <a:ext cx="2763453" cy="1658071"/>
        </a:xfrm>
        <a:prstGeom prst="rect">
          <a:avLst/>
        </a:prstGeom>
        <a:solidFill>
          <a:schemeClr val="accent2">
            <a:hueOff val="-6078475"/>
            <a:satOff val="13462"/>
            <a:lumOff val="1851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adempimento di un dovere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(art. 51 c.p.)</a:t>
          </a:r>
          <a:endParaRPr lang="en-US" sz="2800" kern="1200" dirty="0"/>
        </a:p>
      </dsp:txBody>
      <dsp:txXfrm>
        <a:off x="3954547" y="0"/>
        <a:ext cx="2763453" cy="1658071"/>
      </dsp:txXfrm>
    </dsp:sp>
    <dsp:sp modelId="{E981CDFD-7BFB-4345-8EB9-8E6EB9A1B915}">
      <dsp:nvSpPr>
        <dsp:cNvPr id="0" name=""/>
        <dsp:cNvSpPr/>
      </dsp:nvSpPr>
      <dsp:spPr>
        <a:xfrm>
          <a:off x="3764504" y="1922521"/>
          <a:ext cx="2763453" cy="1658071"/>
        </a:xfrm>
        <a:prstGeom prst="rect">
          <a:avLst/>
        </a:prstGeom>
        <a:solidFill>
          <a:schemeClr val="accent2">
            <a:hueOff val="-7598094"/>
            <a:satOff val="16827"/>
            <a:lumOff val="2313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uso legittimo delle armi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(art. 53 c.p.)</a:t>
          </a:r>
          <a:endParaRPr lang="en-US" sz="2800" kern="1200" dirty="0"/>
        </a:p>
      </dsp:txBody>
      <dsp:txXfrm>
        <a:off x="3764504" y="1922521"/>
        <a:ext cx="2763453" cy="1658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164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67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33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70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47004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915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694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8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2382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79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09240E-F561-7145-83D6-BBD4D23DC4E1}" type="datetimeFigureOut">
              <a:rPr lang="it-IT" smtClean="0"/>
              <a:t>07/11/21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6858EA-277F-8C4B-B26E-D069F6533CF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1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Segnaposto contenuto 3" descr="imagesCA1EZ8MJ.jpg">
            <a:extLst>
              <a:ext uri="{FF2B5EF4-FFF2-40B4-BE49-F238E27FC236}">
                <a16:creationId xmlns:a16="http://schemas.microsoft.com/office/drawing/2014/main" id="{CDD4BFA3-9E36-7148-BCB5-D3686461BA5C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228" y="2325574"/>
            <a:ext cx="3889829" cy="3768272"/>
          </a:xfr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D6EA5B-3509-8C44-AB0A-0CFBEA69F1A7}"/>
              </a:ext>
            </a:extLst>
          </p:cNvPr>
          <p:cNvSpPr txBox="1"/>
          <p:nvPr/>
        </p:nvSpPr>
        <p:spPr>
          <a:xfrm>
            <a:off x="2711450" y="1062038"/>
            <a:ext cx="74183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600" b="1" dirty="0">
                <a:cs typeface="Arial" charset="0"/>
              </a:rPr>
              <a:t>Concorso di persone nel reato</a:t>
            </a:r>
          </a:p>
        </p:txBody>
      </p:sp>
    </p:spTree>
    <p:extLst>
      <p:ext uri="{BB962C8B-B14F-4D97-AF65-F5344CB8AC3E}">
        <p14:creationId xmlns:p14="http://schemas.microsoft.com/office/powerpoint/2010/main" val="66535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>
            <a:extLst>
              <a:ext uri="{FF2B5EF4-FFF2-40B4-BE49-F238E27FC236}">
                <a16:creationId xmlns:a16="http://schemas.microsoft.com/office/drawing/2014/main" id="{F01CA60A-020E-5940-BF26-6BED7BE015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313388" y="2291953"/>
            <a:ext cx="3023039" cy="3091126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250" name="Titolo 1">
            <a:extLst>
              <a:ext uri="{FF2B5EF4-FFF2-40B4-BE49-F238E27FC236}">
                <a16:creationId xmlns:a16="http://schemas.microsoft.com/office/drawing/2014/main" id="{91EADCE1-DF6A-D945-AECA-6D20BBE098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87358" y="380074"/>
            <a:ext cx="6383538" cy="11430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sz="3600" dirty="0">
                <a:solidFill>
                  <a:srgbClr val="C00000"/>
                </a:solidFill>
              </a:rPr>
              <a:t>antigiuridicità</a:t>
            </a:r>
          </a:p>
        </p:txBody>
      </p:sp>
      <p:sp>
        <p:nvSpPr>
          <p:cNvPr id="164866" name="Segnaposto testo 2">
            <a:extLst>
              <a:ext uri="{FF2B5EF4-FFF2-40B4-BE49-F238E27FC236}">
                <a16:creationId xmlns:a16="http://schemas.microsoft.com/office/drawing/2014/main" id="{2141175E-9B91-8F42-8DB9-D9EA84135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20775" y="2291953"/>
            <a:ext cx="4172789" cy="227409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altLang="it-IT" sz="2800" dirty="0">
                <a:solidFill>
                  <a:schemeClr val="bg1"/>
                </a:solidFill>
                <a:latin typeface="Tahoma" panose="020B0604030504040204" pitchFamily="34" charset="0"/>
              </a:rPr>
              <a:t>rapporto di contraddizione tra il fatto tipico e l’intero ordinamento giuridico</a:t>
            </a:r>
          </a:p>
        </p:txBody>
      </p:sp>
    </p:spTree>
    <p:extLst>
      <p:ext uri="{BB962C8B-B14F-4D97-AF65-F5344CB8AC3E}">
        <p14:creationId xmlns:p14="http://schemas.microsoft.com/office/powerpoint/2010/main" val="303959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A7D944EC-058F-44C3-B6FC-83F56CC52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CE087B0-F20B-4238-8025-64B95BF53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Freeform 11">
            <a:extLst>
              <a:ext uri="{FF2B5EF4-FFF2-40B4-BE49-F238E27FC236}">
                <a16:creationId xmlns:a16="http://schemas.microsoft.com/office/drawing/2014/main" id="{F767D062-773A-4828-8C2A-964BD7796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69465B6-91EE-3945-BE23-4DA2EB0D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it-IT" sz="2800" dirty="0">
                <a:solidFill>
                  <a:schemeClr val="accent1"/>
                </a:solidFill>
              </a:rPr>
              <a:t>nessuna sanzione</a:t>
            </a:r>
          </a:p>
        </p:txBody>
      </p:sp>
      <p:pic>
        <p:nvPicPr>
          <p:cNvPr id="4" name="Immagine 3" descr="imagesCAN7VGTF.jpg">
            <a:extLst>
              <a:ext uri="{FF2B5EF4-FFF2-40B4-BE49-F238E27FC236}">
                <a16:creationId xmlns:a16="http://schemas.microsoft.com/office/drawing/2014/main" id="{F3DFB99E-7B1E-2D4A-A4D2-A1542E318F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4126" y="643464"/>
            <a:ext cx="5283874" cy="5260391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165891" name="Segnaposto contenuto 2">
            <a:extLst>
              <a:ext uri="{FF2B5EF4-FFF2-40B4-BE49-F238E27FC236}">
                <a16:creationId xmlns:a16="http://schemas.microsoft.com/office/drawing/2014/main" id="{7E695EDC-CA6A-5D43-8446-7995CECA1B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39328" y="2112264"/>
            <a:ext cx="2921000" cy="346659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it-IT" altLang="it-IT" sz="1600" b="1" dirty="0">
                <a:solidFill>
                  <a:srgbClr val="FFFFFF"/>
                </a:solidFill>
              </a:rPr>
              <a:t>	</a:t>
            </a:r>
          </a:p>
          <a:p>
            <a:pPr marL="11113" indent="-11113" eaLnBrk="1" hangingPunct="1">
              <a:buFont typeface="Wingdings 2" pitchFamily="2" charset="2"/>
              <a:buNone/>
            </a:pPr>
            <a:r>
              <a:rPr lang="it-IT" altLang="it-IT" sz="1600" b="1" dirty="0">
                <a:solidFill>
                  <a:srgbClr val="FFFFFF"/>
                </a:solidFill>
              </a:rPr>
              <a:t>	</a:t>
            </a:r>
            <a:r>
              <a:rPr lang="it-IT" altLang="it-IT" sz="2800" b="1" dirty="0">
                <a:solidFill>
                  <a:srgbClr val="FFFFFF"/>
                </a:solidFill>
              </a:rPr>
              <a:t>efficacia universale 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2800" b="1" dirty="0">
                <a:solidFill>
                  <a:srgbClr val="FFFFFF"/>
                </a:solidFill>
              </a:rPr>
              <a:t>nell’intero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2800" b="1" dirty="0">
                <a:solidFill>
                  <a:srgbClr val="FFFFFF"/>
                </a:solidFill>
              </a:rPr>
              <a:t>ordinamento</a:t>
            </a:r>
          </a:p>
        </p:txBody>
      </p:sp>
    </p:spTree>
    <p:extLst>
      <p:ext uri="{BB962C8B-B14F-4D97-AF65-F5344CB8AC3E}">
        <p14:creationId xmlns:p14="http://schemas.microsoft.com/office/powerpoint/2010/main" val="96064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3">
            <a:extLst>
              <a:ext uri="{FF2B5EF4-FFF2-40B4-BE49-F238E27FC236}">
                <a16:creationId xmlns:a16="http://schemas.microsoft.com/office/drawing/2014/main" id="{75931453-78D4-5F47-9D3E-A1F65FF40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1" y="1196975"/>
            <a:ext cx="6265863" cy="4032250"/>
          </a:xfrm>
        </p:spPr>
        <p:txBody>
          <a:bodyPr>
            <a:normAutofit/>
          </a:bodyPr>
          <a:lstStyle/>
          <a:p>
            <a:pPr marL="44450" indent="0" algn="just">
              <a:lnSpc>
                <a:spcPct val="150000"/>
              </a:lnSpc>
              <a:buNone/>
            </a:pPr>
            <a:r>
              <a:rPr lang="it-IT" altLang="it-IT" sz="3200" dirty="0"/>
              <a:t>L’antigiuridicità viene meno in presenza di una norma – </a:t>
            </a:r>
            <a:r>
              <a:rPr lang="it-IT" altLang="it-IT" sz="3200" dirty="0">
                <a:solidFill>
                  <a:srgbClr val="FF0000"/>
                </a:solidFill>
              </a:rPr>
              <a:t>ovunque collocata </a:t>
            </a:r>
            <a:r>
              <a:rPr lang="it-IT" altLang="it-IT" sz="3200" dirty="0"/>
              <a:t>nell’ordinamento – che facoltizzi o renda doveroso quel comportamento</a:t>
            </a:r>
          </a:p>
        </p:txBody>
      </p:sp>
    </p:spTree>
    <p:extLst>
      <p:ext uri="{BB962C8B-B14F-4D97-AF65-F5344CB8AC3E}">
        <p14:creationId xmlns:p14="http://schemas.microsoft.com/office/powerpoint/2010/main" val="367281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AEEAD9-A344-9B4D-9CD9-C3C35934AE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63750" y="731838"/>
            <a:ext cx="8280400" cy="5434012"/>
          </a:xfrm>
        </p:spPr>
        <p:txBody>
          <a:bodyPr/>
          <a:lstStyle/>
          <a:p>
            <a:pPr marL="46037" indent="0">
              <a:buNone/>
              <a:defRPr/>
            </a:pPr>
            <a:r>
              <a:rPr lang="it-IT" sz="3200" dirty="0"/>
              <a:t>Le norme che prevedono cause di giustificazione:</a:t>
            </a:r>
          </a:p>
          <a:p>
            <a:pPr>
              <a:defRPr/>
            </a:pPr>
            <a:endParaRPr lang="it-IT" sz="2400" dirty="0"/>
          </a:p>
          <a:p>
            <a:pPr lvl="1">
              <a:defRPr/>
            </a:pPr>
            <a:r>
              <a:rPr lang="it-IT" sz="3200" dirty="0">
                <a:solidFill>
                  <a:srgbClr val="C00000"/>
                </a:solidFill>
              </a:rPr>
              <a:t> non</a:t>
            </a:r>
            <a:r>
              <a:rPr lang="it-IT" sz="3200" dirty="0"/>
              <a:t> sono norme </a:t>
            </a:r>
            <a:r>
              <a:rPr lang="it-IT" sz="3200" dirty="0">
                <a:solidFill>
                  <a:srgbClr val="C00000"/>
                </a:solidFill>
              </a:rPr>
              <a:t>penali</a:t>
            </a:r>
          </a:p>
          <a:p>
            <a:pPr lvl="1">
              <a:defRPr/>
            </a:pPr>
            <a:r>
              <a:rPr lang="it-IT" sz="3200" dirty="0"/>
              <a:t> non sono soggette alla riserva di legge</a:t>
            </a:r>
          </a:p>
          <a:p>
            <a:pPr lvl="1">
              <a:defRPr/>
            </a:pPr>
            <a:r>
              <a:rPr lang="it-IT" sz="3200" dirty="0"/>
              <a:t> non sono norme </a:t>
            </a:r>
            <a:r>
              <a:rPr lang="it-IT" sz="3200" dirty="0">
                <a:solidFill>
                  <a:srgbClr val="C00000"/>
                </a:solidFill>
              </a:rPr>
              <a:t>eccezionali</a:t>
            </a:r>
          </a:p>
          <a:p>
            <a:pPr lvl="1">
              <a:defRPr/>
            </a:pPr>
            <a:r>
              <a:rPr lang="it-IT" sz="3200" dirty="0"/>
              <a:t> sono applicabili </a:t>
            </a:r>
            <a:r>
              <a:rPr lang="it-IT" sz="3200" dirty="0">
                <a:solidFill>
                  <a:srgbClr val="C00000"/>
                </a:solidFill>
              </a:rPr>
              <a:t>per analogia</a:t>
            </a:r>
          </a:p>
        </p:txBody>
      </p:sp>
    </p:spTree>
    <p:extLst>
      <p:ext uri="{BB962C8B-B14F-4D97-AF65-F5344CB8AC3E}">
        <p14:creationId xmlns:p14="http://schemas.microsoft.com/office/powerpoint/2010/main" val="1941174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6">
            <a:extLst>
              <a:ext uri="{FF2B5EF4-FFF2-40B4-BE49-F238E27FC236}">
                <a16:creationId xmlns:a16="http://schemas.microsoft.com/office/drawing/2014/main" id="{D2224208-8B29-4522-9536-319D53B8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6954C97-D1C6-41A7-BE0F-A565B30DF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61C69197-A69D-4F69-9546-7994B7096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0" name="Freeform 6">
            <a:extLst>
              <a:ext uri="{FF2B5EF4-FFF2-40B4-BE49-F238E27FC236}">
                <a16:creationId xmlns:a16="http://schemas.microsoft.com/office/drawing/2014/main" id="{370CC95A-F4E4-4383-A0B0-7487B4C94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B20D11A-6223-4CBA-9C52-7B65CF90A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3253" name="Segnaposto testo 2">
            <a:extLst>
              <a:ext uri="{FF2B5EF4-FFF2-40B4-BE49-F238E27FC236}">
                <a16:creationId xmlns:a16="http://schemas.microsoft.com/office/drawing/2014/main" id="{36F481DD-D687-46D4-95CC-8367B361BB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759452"/>
              </p:ext>
            </p:extLst>
          </p:nvPr>
        </p:nvGraphicFramePr>
        <p:xfrm>
          <a:off x="885825" y="18034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44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BB7D6-E30D-2B44-BCED-9969BEC35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108" y="5881686"/>
            <a:ext cx="6512511" cy="660400"/>
          </a:xfrm>
        </p:spPr>
        <p:txBody>
          <a:bodyPr>
            <a:norm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sz="3600" dirty="0"/>
              <a:t>disciplina comune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A47A47-D7DD-164B-AB88-FCD7010CC718}"/>
              </a:ext>
            </a:extLst>
          </p:cNvPr>
          <p:cNvSpPr txBox="1"/>
          <p:nvPr/>
        </p:nvSpPr>
        <p:spPr>
          <a:xfrm>
            <a:off x="4835525" y="646114"/>
            <a:ext cx="273685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art. 59 c.p.</a:t>
            </a:r>
          </a:p>
        </p:txBody>
      </p:sp>
      <p:pic>
        <p:nvPicPr>
          <p:cNvPr id="5" name="Immagine 4" descr="imagesCA0EGND4.jpg">
            <a:extLst>
              <a:ext uri="{FF2B5EF4-FFF2-40B4-BE49-F238E27FC236}">
                <a16:creationId xmlns:a16="http://schemas.microsoft.com/office/drawing/2014/main" id="{4F240293-C794-824B-85F1-E2B901FD129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6080" y="3501009"/>
            <a:ext cx="3168352" cy="1728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imagesCAORFOA5.jpg">
            <a:extLst>
              <a:ext uri="{FF2B5EF4-FFF2-40B4-BE49-F238E27FC236}">
                <a16:creationId xmlns:a16="http://schemas.microsoft.com/office/drawing/2014/main" id="{8E0D7A56-01D9-194F-9AEE-C889161DE2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1584" y="1628800"/>
            <a:ext cx="3024336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CED3454-6899-2F43-B450-DDF2D9F10620}"/>
              </a:ext>
            </a:extLst>
          </p:cNvPr>
          <p:cNvSpPr txBox="1"/>
          <p:nvPr/>
        </p:nvSpPr>
        <p:spPr>
          <a:xfrm>
            <a:off x="1701800" y="2017934"/>
            <a:ext cx="10021094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2800" b="1" dirty="0">
                <a:cs typeface="Arial" charset="0"/>
              </a:rPr>
              <a:t>			                          </a:t>
            </a:r>
            <a:r>
              <a:rPr lang="it-IT" sz="3200" b="1" dirty="0">
                <a:cs typeface="Arial" charset="0"/>
              </a:rPr>
              <a:t>rilevanza oggettiva  se sussiste</a:t>
            </a:r>
          </a:p>
          <a:p>
            <a:pPr eaLnBrk="1" hangingPunct="1">
              <a:defRPr/>
            </a:pPr>
            <a:endParaRPr lang="it-IT" sz="2800" b="1" dirty="0">
              <a:cs typeface="Arial" charset="0"/>
            </a:endParaRPr>
          </a:p>
          <a:p>
            <a:pPr eaLnBrk="1" hangingPunct="1">
              <a:defRPr/>
            </a:pPr>
            <a:endParaRPr lang="it-IT" sz="2800" b="1" dirty="0">
              <a:cs typeface="Arial" charset="0"/>
            </a:endParaRPr>
          </a:p>
          <a:p>
            <a:pPr eaLnBrk="1" hangingPunct="1">
              <a:defRPr/>
            </a:pPr>
            <a:endParaRPr lang="it-IT" sz="2800" b="1" dirty="0">
              <a:cs typeface="Arial" charset="0"/>
            </a:endParaRPr>
          </a:p>
          <a:p>
            <a:pPr eaLnBrk="1" hangingPunct="1">
              <a:defRPr/>
            </a:pPr>
            <a:endParaRPr lang="it-IT" sz="2800" b="1" dirty="0">
              <a:cs typeface="Arial" charset="0"/>
            </a:endParaRPr>
          </a:p>
          <a:p>
            <a:pPr eaLnBrk="1" hangingPunct="1">
              <a:defRPr/>
            </a:pPr>
            <a:r>
              <a:rPr lang="it-IT" sz="3200" b="1" dirty="0">
                <a:cs typeface="Arial" charset="0"/>
              </a:rPr>
              <a:t>rilevanza del putativo</a:t>
            </a:r>
          </a:p>
          <a:p>
            <a:pPr eaLnBrk="1" hangingPunct="1">
              <a:defRPr/>
            </a:pPr>
            <a:r>
              <a:rPr lang="it-IT" sz="3200" b="1" dirty="0">
                <a:cs typeface="Arial" charset="0"/>
              </a:rPr>
              <a:t>se inesistente</a:t>
            </a:r>
          </a:p>
        </p:txBody>
      </p:sp>
    </p:spTree>
    <p:extLst>
      <p:ext uri="{BB962C8B-B14F-4D97-AF65-F5344CB8AC3E}">
        <p14:creationId xmlns:p14="http://schemas.microsoft.com/office/powerpoint/2010/main" val="67265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4A42EB-DB37-834E-9741-0F4A8FE1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673" y="5453484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scriminante putativa</a:t>
            </a:r>
          </a:p>
        </p:txBody>
      </p:sp>
      <p:sp>
        <p:nvSpPr>
          <p:cNvPr id="171010" name="Segnaposto contenuto 2">
            <a:extLst>
              <a:ext uri="{FF2B5EF4-FFF2-40B4-BE49-F238E27FC236}">
                <a16:creationId xmlns:a16="http://schemas.microsoft.com/office/drawing/2014/main" id="{864F8BDC-24F1-7A42-A5DA-86EC135F4E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3800" y="731839"/>
            <a:ext cx="7874000" cy="4322761"/>
          </a:xfrm>
        </p:spPr>
        <p:txBody>
          <a:bodyPr>
            <a:noAutofit/>
          </a:bodyPr>
          <a:lstStyle/>
          <a:p>
            <a:pPr eaLnBrk="1" hangingPunct="1"/>
            <a:endParaRPr lang="it-IT" altLang="it-IT" sz="3200" b="1" dirty="0"/>
          </a:p>
          <a:p>
            <a:pPr eaLnBrk="1" hangingPunct="1"/>
            <a:r>
              <a:rPr lang="it-IT" altLang="it-IT" sz="3200" b="1" dirty="0"/>
              <a:t>Errore sulla </a:t>
            </a:r>
            <a:r>
              <a:rPr lang="it-IT" altLang="it-IT" sz="3200" b="1" dirty="0">
                <a:solidFill>
                  <a:srgbClr val="FF0000"/>
                </a:solidFill>
              </a:rPr>
              <a:t>situazione scriminante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3200" b="1" dirty="0">
                <a:solidFill>
                  <a:srgbClr val="FF0000"/>
                </a:solidFill>
              </a:rPr>
              <a:t>	- </a:t>
            </a:r>
            <a:r>
              <a:rPr lang="it-IT" altLang="it-IT" sz="3200" b="1" dirty="0"/>
              <a:t>estremi di fatto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3200" b="1" dirty="0">
                <a:solidFill>
                  <a:srgbClr val="FF0000"/>
                </a:solidFill>
              </a:rPr>
              <a:t>	- </a:t>
            </a:r>
            <a:r>
              <a:rPr lang="it-IT" altLang="it-IT" sz="3200" b="1" dirty="0"/>
              <a:t>errore sull’interpretazione di un elemento normativo</a:t>
            </a:r>
            <a:endParaRPr lang="it-IT" altLang="it-IT" sz="3200" b="1" dirty="0">
              <a:solidFill>
                <a:srgbClr val="FF0000"/>
              </a:solidFill>
            </a:endParaRPr>
          </a:p>
          <a:p>
            <a:pPr eaLnBrk="1" hangingPunct="1">
              <a:buFont typeface="Wingdings 2" pitchFamily="2" charset="2"/>
              <a:buNone/>
            </a:pPr>
            <a:endParaRPr lang="it-IT" altLang="it-IT" sz="3200" b="1" dirty="0">
              <a:solidFill>
                <a:srgbClr val="FF0000"/>
              </a:solidFill>
            </a:endParaRPr>
          </a:p>
          <a:p>
            <a:pPr eaLnBrk="1" hangingPunct="1"/>
            <a:r>
              <a:rPr lang="it-IT" altLang="it-IT" sz="3200" b="1" u="sng" dirty="0"/>
              <a:t>No</a:t>
            </a:r>
            <a:r>
              <a:rPr lang="it-IT" altLang="it-IT" sz="3200" b="1" dirty="0"/>
              <a:t> errore sul </a:t>
            </a:r>
            <a:r>
              <a:rPr lang="it-IT" altLang="it-IT" sz="3200" b="1" dirty="0">
                <a:solidFill>
                  <a:srgbClr val="FF0000"/>
                </a:solidFill>
              </a:rPr>
              <a:t>divieto</a:t>
            </a:r>
          </a:p>
        </p:txBody>
      </p:sp>
    </p:spTree>
    <p:extLst>
      <p:ext uri="{BB962C8B-B14F-4D97-AF65-F5344CB8AC3E}">
        <p14:creationId xmlns:p14="http://schemas.microsoft.com/office/powerpoint/2010/main" val="64831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egnaposto contenuto 2">
            <a:extLst>
              <a:ext uri="{FF2B5EF4-FFF2-40B4-BE49-F238E27FC236}">
                <a16:creationId xmlns:a16="http://schemas.microsoft.com/office/drawing/2014/main" id="{31F9BBB2-9E73-9743-B2E0-DEACB771D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212" y="2154238"/>
            <a:ext cx="8129588" cy="35607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it-IT" altLang="it-IT" sz="2800" dirty="0">
                <a:latin typeface="Tahoma" panose="020B0604030504040204" pitchFamily="34" charset="0"/>
              </a:rPr>
              <a:t>	</a:t>
            </a:r>
            <a:r>
              <a:rPr lang="it-IT" altLang="it-IT" sz="2800" b="1" dirty="0">
                <a:solidFill>
                  <a:srgbClr val="002060"/>
                </a:solidFill>
              </a:rPr>
              <a:t>“Quando più persone </a:t>
            </a:r>
            <a:r>
              <a:rPr lang="it-IT" altLang="it-IT" sz="2800" b="1" dirty="0">
                <a:solidFill>
                  <a:srgbClr val="C00000"/>
                </a:solidFill>
              </a:rPr>
              <a:t>concorrono nel medesimo reato</a:t>
            </a:r>
            <a:r>
              <a:rPr lang="it-IT" altLang="it-IT" sz="2800" b="1" dirty="0">
                <a:solidFill>
                  <a:srgbClr val="002060"/>
                </a:solidFill>
              </a:rPr>
              <a:t>, ciascuna di esse soggiace alla pena per questo stabilita, salve le disposizioni degli articoli seguenti”.</a:t>
            </a:r>
          </a:p>
          <a:p>
            <a:pPr eaLnBrk="1" hangingPunct="1"/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766C85-AC86-9B42-8B65-21EA62D99439}"/>
              </a:ext>
            </a:extLst>
          </p:cNvPr>
          <p:cNvSpPr txBox="1"/>
          <p:nvPr/>
        </p:nvSpPr>
        <p:spPr>
          <a:xfrm>
            <a:off x="4775200" y="887414"/>
            <a:ext cx="2082800" cy="5222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Art. 110 c.p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43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5" name="Immagine 3" descr="contributo.bmp">
            <a:extLst>
              <a:ext uri="{FF2B5EF4-FFF2-40B4-BE49-F238E27FC236}">
                <a16:creationId xmlns:a16="http://schemas.microsoft.com/office/drawing/2014/main" id="{E82BFBA9-3398-5442-B1E6-D1A6B6F28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3" y="518799"/>
            <a:ext cx="194468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Segnaposto contenuto 2">
            <a:extLst>
              <a:ext uri="{FF2B5EF4-FFF2-40B4-BE49-F238E27FC236}">
                <a16:creationId xmlns:a16="http://schemas.microsoft.com/office/drawing/2014/main" id="{1C6E70F0-18D8-DB4F-8438-1F79D94C42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35189" y="1125538"/>
            <a:ext cx="8456611" cy="4589462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3600" b="1" dirty="0">
                <a:solidFill>
                  <a:srgbClr val="002060"/>
                </a:solidFill>
              </a:rPr>
              <a:t>		</a:t>
            </a:r>
            <a:r>
              <a:rPr lang="it-IT" altLang="it-IT" sz="4000" b="1" dirty="0">
                <a:solidFill>
                  <a:srgbClr val="002060"/>
                </a:solidFill>
              </a:rPr>
              <a:t>contributo</a:t>
            </a:r>
            <a:r>
              <a:rPr lang="it-IT" altLang="it-IT" sz="4000" b="1" dirty="0"/>
              <a:t> </a:t>
            </a:r>
            <a:r>
              <a:rPr lang="it-IT" altLang="it-IT" sz="4000" b="1" dirty="0">
                <a:solidFill>
                  <a:srgbClr val="C00000"/>
                </a:solidFill>
              </a:rPr>
              <a:t>materiale</a:t>
            </a:r>
          </a:p>
          <a:p>
            <a:pPr eaLnBrk="1" hangingPunct="1">
              <a:buFont typeface="Wingdings 2" pitchFamily="2" charset="2"/>
              <a:buNone/>
            </a:pPr>
            <a:endParaRPr lang="it-IT" altLang="it-IT" b="1" dirty="0">
              <a:solidFill>
                <a:srgbClr val="C00000"/>
              </a:solidFill>
            </a:endParaRPr>
          </a:p>
          <a:p>
            <a:pPr eaLnBrk="1" hangingPunct="1">
              <a:buFont typeface="Wingdings 2" pitchFamily="2" charset="2"/>
              <a:buNone/>
            </a:pPr>
            <a:endParaRPr lang="it-IT" altLang="it-IT" b="1" dirty="0">
              <a:solidFill>
                <a:srgbClr val="C00000"/>
              </a:solidFill>
            </a:endParaRPr>
          </a:p>
          <a:p>
            <a:pPr eaLnBrk="1" hangingPunct="1">
              <a:buFont typeface="Wingdings 2" pitchFamily="2" charset="2"/>
              <a:buNone/>
            </a:pPr>
            <a:endParaRPr lang="it-IT" altLang="it-IT" b="1" dirty="0">
              <a:solidFill>
                <a:srgbClr val="C00000"/>
              </a:solidFill>
            </a:endParaRPr>
          </a:p>
          <a:p>
            <a:pPr eaLnBrk="1" hangingPunct="1">
              <a:buFont typeface="Wingdings 2" pitchFamily="2" charset="2"/>
              <a:buNone/>
            </a:pPr>
            <a:endParaRPr lang="it-IT" altLang="it-IT" b="1" dirty="0"/>
          </a:p>
          <a:p>
            <a:pPr eaLnBrk="1" hangingPunct="1">
              <a:buFont typeface="Wingdings 2" pitchFamily="2" charset="2"/>
              <a:buNone/>
            </a:pPr>
            <a:r>
              <a:rPr lang="it-IT" altLang="it-IT" b="1" dirty="0"/>
              <a:t>					  </a:t>
            </a:r>
            <a:r>
              <a:rPr lang="it-IT" altLang="it-IT" sz="4000" b="1" dirty="0"/>
              <a:t>contributo </a:t>
            </a:r>
            <a:r>
              <a:rPr lang="it-IT" altLang="it-IT" sz="4000" b="1" dirty="0">
                <a:solidFill>
                  <a:srgbClr val="C00000"/>
                </a:solidFill>
              </a:rPr>
              <a:t>morale</a:t>
            </a:r>
          </a:p>
        </p:txBody>
      </p:sp>
      <p:pic>
        <p:nvPicPr>
          <p:cNvPr id="5" name="Immagine 4" descr="istigazione.bmp">
            <a:extLst>
              <a:ext uri="{FF2B5EF4-FFF2-40B4-BE49-F238E27FC236}">
                <a16:creationId xmlns:a16="http://schemas.microsoft.com/office/drawing/2014/main" id="{DAB3B35C-4A6B-5C4A-BE92-67A4FE830A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 rot="21095489">
            <a:off x="1227297" y="3248024"/>
            <a:ext cx="4021325" cy="15639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C5CA996C-6702-AC40-B5AE-92C71501B41C}"/>
              </a:ext>
            </a:extLst>
          </p:cNvPr>
          <p:cNvSpPr/>
          <p:nvPr/>
        </p:nvSpPr>
        <p:spPr>
          <a:xfrm rot="20704032">
            <a:off x="2266409" y="3426921"/>
            <a:ext cx="1943100" cy="358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60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egnaposto contenuto 2">
            <a:extLst>
              <a:ext uri="{FF2B5EF4-FFF2-40B4-BE49-F238E27FC236}">
                <a16:creationId xmlns:a16="http://schemas.microsoft.com/office/drawing/2014/main" id="{00C3AED6-7AC8-E043-9C8C-554029E8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512" y="2110254"/>
            <a:ext cx="8316912" cy="316071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35000"/>
              </a:lnSpc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  <a:latin typeface="Tahoma" panose="020B0604030504040204" pitchFamily="34" charset="0"/>
              </a:rPr>
              <a:t>	</a:t>
            </a:r>
            <a:r>
              <a:rPr lang="it-IT" altLang="it-IT" sz="2800" dirty="0">
                <a:solidFill>
                  <a:srgbClr val="002060"/>
                </a:solidFill>
              </a:rPr>
              <a:t>“Salvo che la legge disponga altrimenti, qualora due o più persone </a:t>
            </a:r>
            <a:r>
              <a:rPr lang="it-IT" altLang="it-IT" sz="2800" dirty="0">
                <a:solidFill>
                  <a:srgbClr val="FF0000"/>
                </a:solidFill>
              </a:rPr>
              <a:t>si accordino </a:t>
            </a:r>
            <a:r>
              <a:rPr lang="it-IT" altLang="it-IT" sz="2800" dirty="0">
                <a:solidFill>
                  <a:srgbClr val="002060"/>
                </a:solidFill>
              </a:rPr>
              <a:t>allo scopo di commettere un reato, </a:t>
            </a:r>
            <a:r>
              <a:rPr lang="it-IT" altLang="it-IT" sz="2800" dirty="0">
                <a:solidFill>
                  <a:srgbClr val="FF0000"/>
                </a:solidFill>
              </a:rPr>
              <a:t>e questo non sia commesso</a:t>
            </a:r>
            <a:r>
              <a:rPr lang="it-IT" altLang="it-IT" sz="2800" dirty="0">
                <a:solidFill>
                  <a:srgbClr val="002060"/>
                </a:solidFill>
              </a:rPr>
              <a:t>,</a:t>
            </a:r>
            <a:r>
              <a:rPr lang="it-IT" altLang="it-IT" sz="2800" dirty="0"/>
              <a:t> </a:t>
            </a:r>
            <a:r>
              <a:rPr lang="it-IT" altLang="it-IT" sz="2800" dirty="0">
                <a:solidFill>
                  <a:srgbClr val="002060"/>
                </a:solidFill>
              </a:rPr>
              <a:t>nessuna di esse è punibile per il solo fatto dell’accordo”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B107B4-7718-2447-ADF7-7218DEEAD763}"/>
              </a:ext>
            </a:extLst>
          </p:cNvPr>
          <p:cNvSpPr txBox="1"/>
          <p:nvPr/>
        </p:nvSpPr>
        <p:spPr>
          <a:xfrm>
            <a:off x="4393407" y="1081932"/>
            <a:ext cx="34051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art. 115, comma 1, c.p.</a:t>
            </a:r>
          </a:p>
        </p:txBody>
      </p:sp>
    </p:spTree>
    <p:extLst>
      <p:ext uri="{BB962C8B-B14F-4D97-AF65-F5344CB8AC3E}">
        <p14:creationId xmlns:p14="http://schemas.microsoft.com/office/powerpoint/2010/main" val="360710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A53E8-35AD-F343-83F0-1F1C1B06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938" y="5578474"/>
            <a:ext cx="8183562" cy="1052512"/>
          </a:xfrm>
        </p:spPr>
        <p:txBody>
          <a:bodyPr/>
          <a:lstStyle/>
          <a:p>
            <a:pPr algn="ctr">
              <a:defRPr/>
            </a:pPr>
            <a:r>
              <a:rPr lang="it-IT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segue…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54F8C7-1C9A-7649-9F5C-6B97C54F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76" y="1920081"/>
            <a:ext cx="6219824" cy="3017837"/>
          </a:xfrm>
        </p:spPr>
        <p:txBody>
          <a:bodyPr>
            <a:normAutofit/>
          </a:bodyPr>
          <a:lstStyle/>
          <a:p>
            <a:pPr marL="548640" lvl="1" indent="-201168">
              <a:buNone/>
              <a:defRPr/>
            </a:pPr>
            <a:r>
              <a:rPr lang="it-IT" sz="2800" b="1" dirty="0"/>
              <a:t>	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contributo causale rispetto alla </a:t>
            </a:r>
            <a:r>
              <a:rPr lang="it-IT" sz="3200" b="1" dirty="0">
                <a:solidFill>
                  <a:srgbClr val="FF0000"/>
                </a:solidFill>
              </a:rPr>
              <a:t>organizzazione complessiva </a:t>
            </a: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</a:rPr>
              <a:t>dell’impresa delittuosa</a:t>
            </a:r>
          </a:p>
          <a:p>
            <a:pPr marL="265176" indent="-265176">
              <a:buNone/>
              <a:defRPr/>
            </a:pPr>
            <a:endParaRPr lang="it-IT" dirty="0"/>
          </a:p>
        </p:txBody>
      </p:sp>
      <p:pic>
        <p:nvPicPr>
          <p:cNvPr id="161795" name="Immagine 3" descr="oltraggio.jpg">
            <a:extLst>
              <a:ext uri="{FF2B5EF4-FFF2-40B4-BE49-F238E27FC236}">
                <a16:creationId xmlns:a16="http://schemas.microsoft.com/office/drawing/2014/main" id="{1AB30912-60E0-984F-9ED2-3F787F574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279526"/>
            <a:ext cx="2665413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69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Segnaposto contenuto 3" descr="imagesCAY4GFS2.jpg">
            <a:extLst>
              <a:ext uri="{FF2B5EF4-FFF2-40B4-BE49-F238E27FC236}">
                <a16:creationId xmlns:a16="http://schemas.microsoft.com/office/drawing/2014/main" id="{ACAB5A1E-7E01-044A-B20A-74BDE2B3BB3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989137"/>
            <a:ext cx="3745007" cy="2554287"/>
          </a:xfr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9EA4C8-E8A2-5E4A-BF32-8ACA39C1B34D}"/>
              </a:ext>
            </a:extLst>
          </p:cNvPr>
          <p:cNvSpPr txBox="1"/>
          <p:nvPr/>
        </p:nvSpPr>
        <p:spPr>
          <a:xfrm>
            <a:off x="1416844" y="2128836"/>
            <a:ext cx="44958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cs typeface="Arial" charset="0"/>
              </a:rPr>
              <a:t>anche in forma </a:t>
            </a:r>
            <a:r>
              <a:rPr lang="it-IT" sz="3200" b="1" dirty="0">
                <a:solidFill>
                  <a:srgbClr val="C00000"/>
                </a:solidFill>
                <a:cs typeface="Arial" charset="0"/>
              </a:rPr>
              <a:t>omissiva</a:t>
            </a:r>
            <a:r>
              <a:rPr lang="it-IT" sz="3200" b="1" dirty="0">
                <a:cs typeface="Arial" charset="0"/>
              </a:rPr>
              <a:t>,</a:t>
            </a:r>
          </a:p>
          <a:p>
            <a:pPr eaLnBrk="1" hangingPunct="1">
              <a:defRPr/>
            </a:pPr>
            <a:r>
              <a:rPr lang="it-IT" sz="3200" b="1" dirty="0">
                <a:cs typeface="Arial" charset="0"/>
              </a:rPr>
              <a:t>se si ha una posizione di garanzia</a:t>
            </a:r>
          </a:p>
        </p:txBody>
      </p:sp>
    </p:spTree>
    <p:extLst>
      <p:ext uri="{BB962C8B-B14F-4D97-AF65-F5344CB8AC3E}">
        <p14:creationId xmlns:p14="http://schemas.microsoft.com/office/powerpoint/2010/main" val="70878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7D944EC-058F-44C3-B6FC-83F56CC52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E087B0-F20B-4238-8025-64B95BF53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F767D062-773A-4828-8C2A-964BD7796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3841" name="Titolo 1">
            <a:extLst>
              <a:ext uri="{FF2B5EF4-FFF2-40B4-BE49-F238E27FC236}">
                <a16:creationId xmlns:a16="http://schemas.microsoft.com/office/drawing/2014/main" id="{78644AB2-9920-E84A-9AC4-DC8EF2E4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it-IT" sz="2800" dirty="0" err="1">
                <a:solidFill>
                  <a:schemeClr val="accent1"/>
                </a:solidFill>
              </a:rPr>
              <a:t>reati</a:t>
            </a:r>
            <a:r>
              <a:rPr lang="en-US" altLang="it-IT" sz="2800" dirty="0">
                <a:solidFill>
                  <a:schemeClr val="accent1"/>
                </a:solidFill>
              </a:rPr>
              <a:t> </a:t>
            </a:r>
            <a:r>
              <a:rPr lang="en-US" altLang="it-IT" sz="2800" dirty="0" err="1">
                <a:solidFill>
                  <a:schemeClr val="accent1"/>
                </a:solidFill>
              </a:rPr>
              <a:t>associativi</a:t>
            </a:r>
            <a:endParaRPr lang="en-US" altLang="it-IT" sz="2800" dirty="0">
              <a:solidFill>
                <a:schemeClr val="accent1"/>
              </a:solidFill>
            </a:endParaRPr>
          </a:p>
        </p:txBody>
      </p:sp>
      <p:pic>
        <p:nvPicPr>
          <p:cNvPr id="163842" name="Segnaposto contenuto 3" descr="imagesCAF1CW3X.jpg">
            <a:extLst>
              <a:ext uri="{FF2B5EF4-FFF2-40B4-BE49-F238E27FC236}">
                <a16:creationId xmlns:a16="http://schemas.microsoft.com/office/drawing/2014/main" id="{BE17565D-C2A5-4A4E-8DC3-C5BE39A4F8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7" y="922521"/>
            <a:ext cx="5978273" cy="470227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405920-E648-1B4F-9F39-0B5B95C82137}"/>
              </a:ext>
            </a:extLst>
          </p:cNvPr>
          <p:cNvSpPr txBox="1"/>
          <p:nvPr/>
        </p:nvSpPr>
        <p:spPr>
          <a:xfrm>
            <a:off x="8339328" y="2144268"/>
            <a:ext cx="3090672" cy="422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defRPr/>
            </a:pPr>
            <a:r>
              <a:rPr lang="en-US" sz="2800" dirty="0" err="1">
                <a:solidFill>
                  <a:srgbClr val="FFFFFF"/>
                </a:solidFill>
              </a:rPr>
              <a:t>occorre</a:t>
            </a:r>
            <a:r>
              <a:rPr lang="en-US" sz="2800" dirty="0">
                <a:solidFill>
                  <a:srgbClr val="FFFFFF"/>
                </a:solidFill>
              </a:rPr>
              <a:t> un </a:t>
            </a:r>
            <a:r>
              <a:rPr lang="en-US" sz="2800" dirty="0" err="1">
                <a:solidFill>
                  <a:srgbClr val="FFFFFF"/>
                </a:solidFill>
              </a:rPr>
              <a:t>contributo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causale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effettivo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alla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conservazione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della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struttura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associativa</a:t>
            </a:r>
            <a:endParaRPr lang="en-US" sz="2800" dirty="0">
              <a:solidFill>
                <a:srgbClr val="FFFFFF"/>
              </a:solidFill>
            </a:endParaRP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7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egnaposto contenuto 2">
            <a:extLst>
              <a:ext uri="{FF2B5EF4-FFF2-40B4-BE49-F238E27FC236}">
                <a16:creationId xmlns:a16="http://schemas.microsoft.com/office/drawing/2014/main" id="{00C3AED6-7AC8-E043-9C8C-554029E8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2954"/>
            <a:ext cx="9217024" cy="316071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35000"/>
              </a:lnSpc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  <a:latin typeface="Tahoma" panose="020B0604030504040204" pitchFamily="34" charset="0"/>
              </a:rPr>
              <a:t>	«</a:t>
            </a:r>
            <a:r>
              <a:rPr lang="it-IT" altLang="it-IT" sz="2800" dirty="0">
                <a:solidFill>
                  <a:srgbClr val="002060"/>
                </a:solidFill>
              </a:rPr>
              <a:t>Qualora il reato </a:t>
            </a:r>
            <a:r>
              <a:rPr lang="it-IT" altLang="it-IT" sz="2800" dirty="0">
                <a:solidFill>
                  <a:schemeClr val="tx1"/>
                </a:solidFill>
              </a:rPr>
              <a:t>commesso sia </a:t>
            </a:r>
            <a:r>
              <a:rPr lang="it-IT" altLang="it-IT" sz="2800" b="1" dirty="0">
                <a:solidFill>
                  <a:srgbClr val="C00000"/>
                </a:solidFill>
              </a:rPr>
              <a:t>diverso da quello voluto da taluno dei concorrenti, </a:t>
            </a:r>
            <a:r>
              <a:rPr lang="it-IT" altLang="it-IT" sz="2800" dirty="0">
                <a:solidFill>
                  <a:srgbClr val="002060"/>
                </a:solidFill>
              </a:rPr>
              <a:t>anche questi ne risponde, se l’evento è conseguenza della sua azione od omissione.</a:t>
            </a:r>
          </a:p>
          <a:p>
            <a:pPr algn="just" eaLnBrk="1" hangingPunct="1">
              <a:lnSpc>
                <a:spcPct val="135000"/>
              </a:lnSpc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</a:rPr>
              <a:t>	Se il reato commesso è più grave di quello voluto, </a:t>
            </a:r>
            <a:r>
              <a:rPr lang="it-IT" altLang="it-IT" sz="2800" b="1" dirty="0">
                <a:solidFill>
                  <a:srgbClr val="C00000"/>
                </a:solidFill>
              </a:rPr>
              <a:t>la pena è diminuita </a:t>
            </a:r>
            <a:r>
              <a:rPr lang="it-IT" altLang="it-IT" sz="2800" dirty="0">
                <a:solidFill>
                  <a:srgbClr val="002060"/>
                </a:solidFill>
              </a:rPr>
              <a:t>riguardo a chi volle il reato meno grave».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B107B4-7718-2447-ADF7-7218DEEAD763}"/>
              </a:ext>
            </a:extLst>
          </p:cNvPr>
          <p:cNvSpPr txBox="1"/>
          <p:nvPr/>
        </p:nvSpPr>
        <p:spPr>
          <a:xfrm>
            <a:off x="4609307" y="1063814"/>
            <a:ext cx="191849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art. 116, c.p.</a:t>
            </a:r>
          </a:p>
        </p:txBody>
      </p:sp>
    </p:spTree>
    <p:extLst>
      <p:ext uri="{BB962C8B-B14F-4D97-AF65-F5344CB8AC3E}">
        <p14:creationId xmlns:p14="http://schemas.microsoft.com/office/powerpoint/2010/main" val="3642412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egnaposto contenuto 2">
            <a:extLst>
              <a:ext uri="{FF2B5EF4-FFF2-40B4-BE49-F238E27FC236}">
                <a16:creationId xmlns:a16="http://schemas.microsoft.com/office/drawing/2014/main" id="{00C3AED6-7AC8-E043-9C8C-554029E8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500654"/>
            <a:ext cx="9258300" cy="426514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35000"/>
              </a:lnSpc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</a:rPr>
              <a:t>«Se, per le condizioni o le qualità personali del colpevole, o per i rapporti fra il colpevole e l’offeso, </a:t>
            </a:r>
            <a:r>
              <a:rPr lang="it-IT" altLang="it-IT" sz="2800" b="1" dirty="0">
                <a:solidFill>
                  <a:srgbClr val="C00000"/>
                </a:solidFill>
              </a:rPr>
              <a:t>muta il titolo del reato </a:t>
            </a:r>
            <a:r>
              <a:rPr lang="it-IT" altLang="it-IT" sz="2800" dirty="0">
                <a:solidFill>
                  <a:srgbClr val="002060"/>
                </a:solidFill>
              </a:rPr>
              <a:t>per taluno di coloro che vi sono concorsi, anche gli altri rispondono dello stesso reato.</a:t>
            </a:r>
          </a:p>
          <a:p>
            <a:pPr algn="just" eaLnBrk="1" hangingPunct="1">
              <a:lnSpc>
                <a:spcPct val="135000"/>
              </a:lnSpc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</a:rPr>
              <a:t>	Nondimeno, se questo è più grave, </a:t>
            </a:r>
            <a:r>
              <a:rPr lang="it-IT" altLang="it-IT" sz="2800" b="1" dirty="0">
                <a:solidFill>
                  <a:srgbClr val="C00000"/>
                </a:solidFill>
              </a:rPr>
              <a:t>il giudice può</a:t>
            </a:r>
            <a:r>
              <a:rPr lang="it-IT" altLang="it-IT" sz="2800" dirty="0">
                <a:solidFill>
                  <a:srgbClr val="002060"/>
                </a:solidFill>
              </a:rPr>
              <a:t>, rispetto a coloro per i quali non sussistono le condizioni, le qualità o i rapporti predetti, </a:t>
            </a:r>
            <a:r>
              <a:rPr lang="it-IT" altLang="it-IT" sz="2800" b="1" dirty="0">
                <a:solidFill>
                  <a:srgbClr val="C00000"/>
                </a:solidFill>
              </a:rPr>
              <a:t>diminuire la pena</a:t>
            </a:r>
            <a:r>
              <a:rPr lang="it-IT" altLang="it-IT" sz="2800" dirty="0">
                <a:solidFill>
                  <a:srgbClr val="002060"/>
                </a:solidFill>
              </a:rPr>
              <a:t>».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B107B4-7718-2447-ADF7-7218DEEAD763}"/>
              </a:ext>
            </a:extLst>
          </p:cNvPr>
          <p:cNvSpPr txBox="1"/>
          <p:nvPr/>
        </p:nvSpPr>
        <p:spPr>
          <a:xfrm>
            <a:off x="5155803" y="644714"/>
            <a:ext cx="188039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art. 117 c.p.</a:t>
            </a:r>
          </a:p>
        </p:txBody>
      </p:sp>
    </p:spTree>
    <p:extLst>
      <p:ext uri="{BB962C8B-B14F-4D97-AF65-F5344CB8AC3E}">
        <p14:creationId xmlns:p14="http://schemas.microsoft.com/office/powerpoint/2010/main" val="6678466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472</Words>
  <Application>Microsoft Macintosh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Gill Sans MT</vt:lpstr>
      <vt:lpstr>Impact</vt:lpstr>
      <vt:lpstr>Tahoma</vt:lpstr>
      <vt:lpstr>Wingdings 2</vt:lpstr>
      <vt:lpstr>Badge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segue…</vt:lpstr>
      <vt:lpstr>Presentazione standard di PowerPoint</vt:lpstr>
      <vt:lpstr>reati associativi</vt:lpstr>
      <vt:lpstr>Presentazione standard di PowerPoint</vt:lpstr>
      <vt:lpstr>Presentazione standard di PowerPoint</vt:lpstr>
      <vt:lpstr>antigiuridicità</vt:lpstr>
      <vt:lpstr>nessuna sanzione</vt:lpstr>
      <vt:lpstr>Presentazione standard di PowerPoint</vt:lpstr>
      <vt:lpstr>Presentazione standard di PowerPoint</vt:lpstr>
      <vt:lpstr>Presentazione standard di PowerPoint</vt:lpstr>
      <vt:lpstr>disciplina comune</vt:lpstr>
      <vt:lpstr>scriminante putativa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claudia.pecorella@unimib.it</dc:creator>
  <cp:lastModifiedBy>claudia.pecorella@unimib.it</cp:lastModifiedBy>
  <cp:revision>7</cp:revision>
  <dcterms:created xsi:type="dcterms:W3CDTF">2021-11-07T17:04:07Z</dcterms:created>
  <dcterms:modified xsi:type="dcterms:W3CDTF">2021-11-07T17:24:09Z</dcterms:modified>
</cp:coreProperties>
</file>