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300" r:id="rId3"/>
    <p:sldId id="301" r:id="rId4"/>
    <p:sldId id="307" r:id="rId5"/>
    <p:sldId id="308" r:id="rId6"/>
    <p:sldId id="302" r:id="rId7"/>
    <p:sldId id="303" r:id="rId8"/>
    <p:sldId id="294" r:id="rId9"/>
    <p:sldId id="295" r:id="rId10"/>
    <p:sldId id="297" r:id="rId11"/>
    <p:sldId id="296" r:id="rId12"/>
    <p:sldId id="298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599"/>
  </p:normalViewPr>
  <p:slideViewPr>
    <p:cSldViewPr snapToGrid="0" snapToObjects="1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4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896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0516C-8BC8-AC42-AF89-2035EEBBEB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D87DB-BFC0-DA4D-93BE-FFC60475BCE1}" type="datetimeFigureOut">
              <a:rPr lang="it-IT"/>
              <a:pPr>
                <a:defRPr/>
              </a:pPr>
              <a:t>14/11/21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11BB-05CC-1F46-B3FE-0155352254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AB97A-E62F-B64E-9786-A5A2724797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BD337-9C50-624B-B962-7F0FC934DE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054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88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30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2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6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35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70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84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E324AB5-4301-A749-8B5E-DDCCCD2CD100}" type="datetimeFigureOut">
              <a:rPr lang="it-IT" smtClean="0"/>
              <a:t>14/11/21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4793B3A-CC13-A544-9339-F7CE25E19C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79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1BA0A4-1FCB-CF48-AEBB-5312A7949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Cause di giustificazione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A7A25B2-0726-5040-9EA7-B88075730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Legittima difesa (art. 52 c.p.) </a:t>
            </a:r>
          </a:p>
          <a:p>
            <a:r>
              <a:rPr lang="it-IT" dirty="0"/>
              <a:t>e consenso dell’avente diritto (art. 50 c.p.)</a:t>
            </a:r>
          </a:p>
        </p:txBody>
      </p:sp>
    </p:spTree>
    <p:extLst>
      <p:ext uri="{BB962C8B-B14F-4D97-AF65-F5344CB8AC3E}">
        <p14:creationId xmlns:p14="http://schemas.microsoft.com/office/powerpoint/2010/main" val="6888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8AFD15B-CF29-4306-884F-47675092F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EC0D68F-F813-4414-800D-F8D4F0AB8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866" y="401980"/>
            <a:ext cx="6115733" cy="6456021"/>
          </a:xfrm>
          <a:custGeom>
            <a:avLst/>
            <a:gdLst>
              <a:gd name="connsiteX0" fmla="*/ 2259477 w 6115733"/>
              <a:gd name="connsiteY0" fmla="*/ 433395 h 6456021"/>
              <a:gd name="connsiteX1" fmla="*/ 5681904 w 6115733"/>
              <a:gd name="connsiteY1" fmla="*/ 3852396 h 6456021"/>
              <a:gd name="connsiteX2" fmla="*/ 4679499 w 6115733"/>
              <a:gd name="connsiteY2" fmla="*/ 6269995 h 6456021"/>
              <a:gd name="connsiteX3" fmla="*/ 4474613 w 6115733"/>
              <a:gd name="connsiteY3" fmla="*/ 6456021 h 6456021"/>
              <a:gd name="connsiteX4" fmla="*/ 44341 w 6115733"/>
              <a:gd name="connsiteY4" fmla="*/ 6456021 h 6456021"/>
              <a:gd name="connsiteX5" fmla="*/ 0 w 6115733"/>
              <a:gd name="connsiteY5" fmla="*/ 6415762 h 6456021"/>
              <a:gd name="connsiteX6" fmla="*/ 0 w 6115733"/>
              <a:gd name="connsiteY6" fmla="*/ 1289029 h 6456021"/>
              <a:gd name="connsiteX7" fmla="*/ 82495 w 6115733"/>
              <a:gd name="connsiteY7" fmla="*/ 1214128 h 6456021"/>
              <a:gd name="connsiteX8" fmla="*/ 2259477 w 6115733"/>
              <a:gd name="connsiteY8" fmla="*/ 433395 h 6456021"/>
              <a:gd name="connsiteX9" fmla="*/ 2259477 w 6115733"/>
              <a:gd name="connsiteY9" fmla="*/ 0 h 6456021"/>
              <a:gd name="connsiteX10" fmla="*/ 6115733 w 6115733"/>
              <a:gd name="connsiteY10" fmla="*/ 3852396 h 6456021"/>
              <a:gd name="connsiteX11" fmla="*/ 5235152 w 6115733"/>
              <a:gd name="connsiteY11" fmla="*/ 6302877 h 6456021"/>
              <a:gd name="connsiteX12" fmla="*/ 5095826 w 6115733"/>
              <a:gd name="connsiteY12" fmla="*/ 6456021 h 6456021"/>
              <a:gd name="connsiteX13" fmla="*/ 4617788 w 6115733"/>
              <a:gd name="connsiteY13" fmla="*/ 6456021 h 6456021"/>
              <a:gd name="connsiteX14" fmla="*/ 4747668 w 6115733"/>
              <a:gd name="connsiteY14" fmla="*/ 6338096 h 6456021"/>
              <a:gd name="connsiteX15" fmla="*/ 5778311 w 6115733"/>
              <a:gd name="connsiteY15" fmla="*/ 3852396 h 6456021"/>
              <a:gd name="connsiteX16" fmla="*/ 2259477 w 6115733"/>
              <a:gd name="connsiteY16" fmla="*/ 337085 h 6456021"/>
              <a:gd name="connsiteX17" fmla="*/ 21172 w 6115733"/>
              <a:gd name="connsiteY17" fmla="*/ 1139811 h 6456021"/>
              <a:gd name="connsiteX18" fmla="*/ 0 w 6115733"/>
              <a:gd name="connsiteY18" fmla="*/ 1159034 h 6456021"/>
              <a:gd name="connsiteX19" fmla="*/ 0 w 6115733"/>
              <a:gd name="connsiteY19" fmla="*/ 735177 h 6456021"/>
              <a:gd name="connsiteX20" fmla="*/ 103407 w 6115733"/>
              <a:gd name="connsiteY20" fmla="*/ 657929 h 6456021"/>
              <a:gd name="connsiteX21" fmla="*/ 2259477 w 6115733"/>
              <a:gd name="connsiteY21" fmla="*/ 0 h 64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egnaposto contenuto 3" descr="imagesCAV562GK.jpg">
            <a:extLst>
              <a:ext uri="{FF2B5EF4-FFF2-40B4-BE49-F238E27FC236}">
                <a16:creationId xmlns:a16="http://schemas.microsoft.com/office/drawing/2014/main" id="{9A1A6C37-DB2C-DB44-83DA-3C7013063D5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173982" y="1979875"/>
            <a:ext cx="2665113" cy="4093379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98D542BB-813B-7749-B51B-0EEE9E31B507}"/>
              </a:ext>
            </a:extLst>
          </p:cNvPr>
          <p:cNvSpPr/>
          <p:nvPr/>
        </p:nvSpPr>
        <p:spPr>
          <a:xfrm>
            <a:off x="6349551" y="1896067"/>
            <a:ext cx="5349759" cy="36652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85000"/>
              <a:defRPr/>
            </a:pPr>
            <a:r>
              <a:rPr lang="en-US" sz="2800" dirty="0"/>
              <a:t>“</a:t>
            </a:r>
            <a:r>
              <a:rPr lang="en-US" sz="2800" dirty="0" err="1"/>
              <a:t>Gli</a:t>
            </a:r>
            <a:r>
              <a:rPr lang="en-US" sz="2800" dirty="0"/>
              <a:t> </a:t>
            </a:r>
            <a:r>
              <a:rPr lang="en-US" sz="2800" dirty="0" err="1"/>
              <a:t>atti</a:t>
            </a:r>
            <a:r>
              <a:rPr lang="en-US" sz="2800" dirty="0"/>
              <a:t> di </a:t>
            </a:r>
            <a:r>
              <a:rPr lang="en-US" sz="2800" dirty="0" err="1"/>
              <a:t>disposizione</a:t>
            </a:r>
            <a:r>
              <a:rPr lang="en-US" sz="2800" dirty="0"/>
              <a:t> del proprio </a:t>
            </a:r>
            <a:r>
              <a:rPr lang="en-US" sz="2800" dirty="0" err="1"/>
              <a:t>corpo</a:t>
            </a:r>
            <a:r>
              <a:rPr lang="en-US" sz="2800" dirty="0"/>
              <a:t> </a:t>
            </a:r>
            <a:r>
              <a:rPr lang="en-US" sz="2800" dirty="0" err="1"/>
              <a:t>sono</a:t>
            </a:r>
            <a:r>
              <a:rPr lang="en-US" sz="2800" dirty="0"/>
              <a:t> </a:t>
            </a:r>
            <a:r>
              <a:rPr lang="en-US" sz="2800" dirty="0" err="1"/>
              <a:t>vietati</a:t>
            </a:r>
            <a:r>
              <a:rPr lang="en-US" sz="2800" dirty="0"/>
              <a:t> </a:t>
            </a:r>
            <a:r>
              <a:rPr lang="en-US" sz="2800" dirty="0" err="1"/>
              <a:t>quando</a:t>
            </a:r>
            <a:r>
              <a:rPr lang="en-US" sz="2800" dirty="0"/>
              <a:t> </a:t>
            </a:r>
            <a:r>
              <a:rPr lang="en-US" sz="2800" dirty="0" err="1"/>
              <a:t>cagionino</a:t>
            </a:r>
            <a:r>
              <a:rPr lang="en-US" sz="2800" dirty="0"/>
              <a:t> una </a:t>
            </a:r>
            <a:r>
              <a:rPr lang="en-US" sz="2800" b="1" dirty="0" err="1">
                <a:solidFill>
                  <a:srgbClr val="FF0000"/>
                </a:solidFill>
              </a:rPr>
              <a:t>diminuzione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permanente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della</a:t>
            </a:r>
            <a:r>
              <a:rPr lang="en-US" sz="2800" dirty="0"/>
              <a:t> </a:t>
            </a:r>
            <a:r>
              <a:rPr lang="en-US" sz="2800" dirty="0" err="1"/>
              <a:t>integrità</a:t>
            </a:r>
            <a:r>
              <a:rPr lang="en-US" sz="2800" dirty="0"/>
              <a:t> </a:t>
            </a:r>
            <a:r>
              <a:rPr lang="en-US" sz="2800" dirty="0" err="1"/>
              <a:t>fisica</a:t>
            </a:r>
            <a:r>
              <a:rPr lang="en-US" sz="2800" dirty="0"/>
              <a:t>, o </a:t>
            </a:r>
            <a:r>
              <a:rPr lang="en-US" sz="2800" dirty="0" err="1"/>
              <a:t>quando</a:t>
            </a:r>
            <a:r>
              <a:rPr lang="en-US" sz="2800" dirty="0"/>
              <a:t> </a:t>
            </a:r>
            <a:r>
              <a:rPr lang="en-US" sz="2800" dirty="0" err="1"/>
              <a:t>siano</a:t>
            </a:r>
            <a:r>
              <a:rPr lang="en-US" sz="2800" dirty="0"/>
              <a:t> </a:t>
            </a:r>
            <a:r>
              <a:rPr lang="en-US" sz="2800" dirty="0" err="1"/>
              <a:t>altrimenti</a:t>
            </a:r>
            <a:r>
              <a:rPr lang="en-US" sz="2800" dirty="0"/>
              <a:t> </a:t>
            </a:r>
            <a:r>
              <a:rPr lang="en-US" sz="2800" dirty="0" err="1"/>
              <a:t>contrari</a:t>
            </a:r>
            <a:r>
              <a:rPr lang="en-US" sz="2800" dirty="0"/>
              <a:t> </a:t>
            </a:r>
            <a:r>
              <a:rPr lang="en-US" sz="2800" dirty="0" err="1"/>
              <a:t>alla</a:t>
            </a:r>
            <a:r>
              <a:rPr lang="en-US" sz="2800" dirty="0"/>
              <a:t> </a:t>
            </a:r>
            <a:r>
              <a:rPr lang="en-US" sz="2800" dirty="0" err="1"/>
              <a:t>legge</a:t>
            </a:r>
            <a:r>
              <a:rPr lang="en-US" sz="2800" dirty="0"/>
              <a:t>, </a:t>
            </a:r>
            <a:r>
              <a:rPr lang="en-US" sz="2800" dirty="0" err="1"/>
              <a:t>all’ordine</a:t>
            </a:r>
            <a:r>
              <a:rPr lang="en-US" sz="2800" dirty="0"/>
              <a:t> </a:t>
            </a:r>
            <a:r>
              <a:rPr lang="en-US" sz="2800" dirty="0" err="1"/>
              <a:t>pubblico</a:t>
            </a:r>
            <a:r>
              <a:rPr lang="en-US" sz="2800" dirty="0"/>
              <a:t> o al </a:t>
            </a:r>
            <a:r>
              <a:rPr lang="en-US" sz="2800" dirty="0" err="1"/>
              <a:t>buon</a:t>
            </a:r>
            <a:r>
              <a:rPr lang="en-US" sz="2800" dirty="0"/>
              <a:t> costume”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CA915D-BDF0-41F8-B00E-FB186EFF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17AAC03-BF64-4E67-9032-3BD024998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A131397-5A45-4344-9983-5E400A3EA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6E209A9-D9FC-1D47-90E5-3144A19B3D20}"/>
              </a:ext>
            </a:extLst>
          </p:cNvPr>
          <p:cNvSpPr txBox="1"/>
          <p:nvPr/>
        </p:nvSpPr>
        <p:spPr>
          <a:xfrm>
            <a:off x="7558525" y="780421"/>
            <a:ext cx="216058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it-IT" sz="2800" b="1" dirty="0">
                <a:solidFill>
                  <a:srgbClr val="C00000"/>
                </a:solidFill>
              </a:rPr>
              <a:t>  art. 5 c.c</a:t>
            </a:r>
            <a:r>
              <a:rPr lang="it-IT" dirty="0">
                <a:solidFill>
                  <a:srgbClr val="C00000"/>
                </a:solidFill>
              </a:rPr>
              <a:t>.</a:t>
            </a:r>
            <a:endParaRPr lang="it-IT">
              <a:solidFill>
                <a:srgbClr val="C00000"/>
              </a:solidFill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952DACBA-6AEC-014B-83D9-4BD55D509569}"/>
              </a:ext>
            </a:extLst>
          </p:cNvPr>
          <p:cNvSpPr txBox="1">
            <a:spLocks/>
          </p:cNvSpPr>
          <p:nvPr/>
        </p:nvSpPr>
        <p:spPr>
          <a:xfrm>
            <a:off x="6503352" y="5732389"/>
            <a:ext cx="4869179" cy="1517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en-US" sz="4800">
                <a:solidFill>
                  <a:schemeClr val="tx1"/>
                </a:solidFill>
              </a:rPr>
              <a:t>integrità fisica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8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3EA075-0330-8E49-B0BB-B1F0B9E7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4942" y="5083003"/>
            <a:ext cx="6512511" cy="1143000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diritto alla vita</a:t>
            </a:r>
          </a:p>
        </p:txBody>
      </p:sp>
      <p:sp>
        <p:nvSpPr>
          <p:cNvPr id="174082" name="Segnaposto contenuto 2">
            <a:extLst>
              <a:ext uri="{FF2B5EF4-FFF2-40B4-BE49-F238E27FC236}">
                <a16:creationId xmlns:a16="http://schemas.microsoft.com/office/drawing/2014/main" id="{89CD1C87-26A0-1A4F-A2EB-F91A1F40BA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40732" y="1993728"/>
            <a:ext cx="8183562" cy="30892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 2" pitchFamily="2" charset="2"/>
              <a:buNone/>
            </a:pPr>
            <a:r>
              <a:rPr lang="it-IT" altLang="it-IT" sz="2800" dirty="0"/>
              <a:t>	</a:t>
            </a:r>
            <a:r>
              <a:rPr lang="it-IT" altLang="it-IT" sz="2800" dirty="0">
                <a:solidFill>
                  <a:srgbClr val="002060"/>
                </a:solidFill>
              </a:rPr>
              <a:t>“Chiunque cagiona la morte di un uomo, </a:t>
            </a:r>
            <a:r>
              <a:rPr lang="it-IT" altLang="it-IT" sz="2800" dirty="0">
                <a:solidFill>
                  <a:srgbClr val="C00000"/>
                </a:solidFill>
              </a:rPr>
              <a:t>col consenso di lui</a:t>
            </a:r>
            <a:r>
              <a:rPr lang="it-IT" altLang="it-IT" sz="2800" dirty="0">
                <a:solidFill>
                  <a:srgbClr val="002060"/>
                </a:solidFill>
              </a:rPr>
              <a:t>, è punito con la reclusione da sei a quindici anni”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46411BE-9480-8241-AE41-CD81AE0178E5}"/>
              </a:ext>
            </a:extLst>
          </p:cNvPr>
          <p:cNvSpPr txBox="1"/>
          <p:nvPr/>
        </p:nvSpPr>
        <p:spPr>
          <a:xfrm>
            <a:off x="4008438" y="981075"/>
            <a:ext cx="4248150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   art. 579 comma 1 c.p</a:t>
            </a:r>
            <a:r>
              <a:rPr lang="it-IT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7557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54B325-DC8F-8C48-9184-802D8527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004" y="5088938"/>
            <a:ext cx="7848871" cy="1433096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problematiche di fine vita</a:t>
            </a:r>
          </a:p>
        </p:txBody>
      </p:sp>
      <p:sp>
        <p:nvSpPr>
          <p:cNvPr id="176130" name="Segnaposto contenuto 2">
            <a:extLst>
              <a:ext uri="{FF2B5EF4-FFF2-40B4-BE49-F238E27FC236}">
                <a16:creationId xmlns:a16="http://schemas.microsoft.com/office/drawing/2014/main" id="{2CB75BDD-3F55-7B47-BBDC-A811672EDA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59658" y="2071862"/>
            <a:ext cx="8183562" cy="2944812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it-IT" altLang="it-IT" sz="2800" dirty="0">
                <a:solidFill>
                  <a:srgbClr val="002060"/>
                </a:solidFill>
              </a:rPr>
              <a:t>	“Nessuno può essere obbligato a un determinato trattamento sanitario se non per disposizione di legge. </a:t>
            </a:r>
          </a:p>
          <a:p>
            <a:pPr eaLnBrk="1" hangingPunct="1">
              <a:buFont typeface="Wingdings 2" pitchFamily="2" charset="2"/>
              <a:buNone/>
            </a:pPr>
            <a:r>
              <a:rPr lang="it-IT" altLang="it-IT" sz="2800" dirty="0">
                <a:solidFill>
                  <a:srgbClr val="002060"/>
                </a:solidFill>
              </a:rPr>
              <a:t>	La legge non può in nessun caso violare i limiti imposti dal rispetto della persona umana”</a:t>
            </a:r>
          </a:p>
          <a:p>
            <a:pPr eaLnBrk="1" hangingPunct="1">
              <a:buFont typeface="Wingdings 2" pitchFamily="2" charset="2"/>
              <a:buNone/>
            </a:pPr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0002E54-F6A4-CC4D-B4F3-068698841A9B}"/>
              </a:ext>
            </a:extLst>
          </p:cNvPr>
          <p:cNvSpPr txBox="1"/>
          <p:nvPr/>
        </p:nvSpPr>
        <p:spPr>
          <a:xfrm>
            <a:off x="4008439" y="1052514"/>
            <a:ext cx="4391025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    art. 32 comma 2 Cost.</a:t>
            </a:r>
          </a:p>
        </p:txBody>
      </p:sp>
    </p:spTree>
    <p:extLst>
      <p:ext uri="{BB962C8B-B14F-4D97-AF65-F5344CB8AC3E}">
        <p14:creationId xmlns:p14="http://schemas.microsoft.com/office/powerpoint/2010/main" val="1093604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CFFF96-7021-A743-9071-2111F19DB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082" y="5570484"/>
            <a:ext cx="6512511" cy="1143000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consenso e tipicità</a:t>
            </a:r>
          </a:p>
        </p:txBody>
      </p:sp>
      <p:sp>
        <p:nvSpPr>
          <p:cNvPr id="177154" name="Segnaposto contenuto 2">
            <a:extLst>
              <a:ext uri="{FF2B5EF4-FFF2-40B4-BE49-F238E27FC236}">
                <a16:creationId xmlns:a16="http://schemas.microsoft.com/office/drawing/2014/main" id="{C6B1AA7C-7996-BB42-BEE2-E0C2A135B5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9878" y="814874"/>
            <a:ext cx="9985864" cy="5460666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it-IT" altLang="it-IT" sz="2800" b="1" dirty="0"/>
              <a:t>violazione di domicilio</a:t>
            </a:r>
          </a:p>
          <a:p>
            <a:pPr eaLnBrk="1" hangingPunct="1">
              <a:buFont typeface="Wingdings 2" pitchFamily="2" charset="2"/>
              <a:buNone/>
            </a:pPr>
            <a:r>
              <a:rPr lang="it-IT" altLang="it-IT" sz="2800" b="1" dirty="0"/>
              <a:t>(art. 614 c.p.)</a:t>
            </a:r>
          </a:p>
          <a:p>
            <a:pPr eaLnBrk="1" hangingPunct="1">
              <a:buFont typeface="Wingdings 2" pitchFamily="2" charset="2"/>
              <a:buNone/>
            </a:pPr>
            <a:endParaRPr lang="it-IT" altLang="it-IT" dirty="0"/>
          </a:p>
          <a:p>
            <a:pPr eaLnBrk="1" hangingPunct="1">
              <a:buFont typeface="Wingdings 2" pitchFamily="2" charset="2"/>
              <a:buNone/>
            </a:pPr>
            <a:endParaRPr lang="it-IT" altLang="it-IT" dirty="0"/>
          </a:p>
          <a:p>
            <a:pPr eaLnBrk="1" hangingPunct="1">
              <a:buFont typeface="Wingdings 2" pitchFamily="2" charset="2"/>
              <a:buNone/>
            </a:pPr>
            <a:endParaRPr lang="it-IT" altLang="it-IT" dirty="0"/>
          </a:p>
          <a:p>
            <a:pPr eaLnBrk="1" hangingPunct="1">
              <a:buFont typeface="Wingdings 2" pitchFamily="2" charset="2"/>
              <a:buNone/>
            </a:pPr>
            <a:endParaRPr lang="it-IT" altLang="it-IT" dirty="0"/>
          </a:p>
          <a:p>
            <a:pPr eaLnBrk="1" hangingPunct="1">
              <a:buFont typeface="Wingdings 2" pitchFamily="2" charset="2"/>
              <a:buNone/>
            </a:pPr>
            <a:r>
              <a:rPr lang="it-IT" altLang="it-IT" b="1" dirty="0"/>
              <a:t>					</a:t>
            </a:r>
          </a:p>
          <a:p>
            <a:pPr eaLnBrk="1" hangingPunct="1">
              <a:buFont typeface="Wingdings 2" pitchFamily="2" charset="2"/>
              <a:buNone/>
            </a:pPr>
            <a:r>
              <a:rPr lang="it-IT" altLang="it-IT" b="1" dirty="0"/>
              <a:t>				    	</a:t>
            </a:r>
            <a:r>
              <a:rPr lang="it-IT" altLang="it-IT" sz="2800" b="1" dirty="0"/>
              <a:t>furto (art. 624 c.p.)</a:t>
            </a:r>
          </a:p>
        </p:txBody>
      </p:sp>
      <p:pic>
        <p:nvPicPr>
          <p:cNvPr id="4" name="Immagine 3" descr="imagesCAW9XR6H.jpg">
            <a:extLst>
              <a:ext uri="{FF2B5EF4-FFF2-40B4-BE49-F238E27FC236}">
                <a16:creationId xmlns:a16="http://schemas.microsoft.com/office/drawing/2014/main" id="{3143086F-ECF6-B948-8E74-2C36116143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814874"/>
            <a:ext cx="2808312" cy="210352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Immagine 4" descr="imagesCAFX84SI.jpg">
            <a:extLst>
              <a:ext uri="{FF2B5EF4-FFF2-40B4-BE49-F238E27FC236}">
                <a16:creationId xmlns:a16="http://schemas.microsoft.com/office/drawing/2014/main" id="{27B50E03-9E48-7F4E-A091-556C6FF05B2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5786" y="3194904"/>
            <a:ext cx="2664296" cy="19956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0434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EA37A-184F-794F-BF3F-3EBAA487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665" y="5085184"/>
            <a:ext cx="6512511" cy="1143000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legittima difesa</a:t>
            </a:r>
          </a:p>
        </p:txBody>
      </p:sp>
      <p:sp>
        <p:nvSpPr>
          <p:cNvPr id="178178" name="Segnaposto contenuto 2">
            <a:extLst>
              <a:ext uri="{FF2B5EF4-FFF2-40B4-BE49-F238E27FC236}">
                <a16:creationId xmlns:a16="http://schemas.microsoft.com/office/drawing/2014/main" id="{00559BC2-3907-C941-A6B6-F714F27784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27238" y="1628776"/>
            <a:ext cx="8183562" cy="30892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2" charset="2"/>
              <a:buNone/>
            </a:pPr>
            <a:r>
              <a:rPr lang="it-IT" altLang="it-IT" sz="2400">
                <a:solidFill>
                  <a:srgbClr val="002060"/>
                </a:solidFill>
              </a:rPr>
              <a:t>	“Non è punibile chi ha commesso il fatto, per esservi stato costretto dalla </a:t>
            </a:r>
            <a:r>
              <a:rPr lang="it-IT" altLang="it-IT" sz="2400">
                <a:solidFill>
                  <a:srgbClr val="C00000"/>
                </a:solidFill>
              </a:rPr>
              <a:t>necessità </a:t>
            </a:r>
            <a:r>
              <a:rPr lang="it-IT" altLang="it-IT" sz="2400">
                <a:solidFill>
                  <a:srgbClr val="002060"/>
                </a:solidFill>
              </a:rPr>
              <a:t>di difendere un diritto proprio od altrui contro il pericolo </a:t>
            </a:r>
            <a:r>
              <a:rPr lang="it-IT" altLang="it-IT" sz="2400">
                <a:solidFill>
                  <a:srgbClr val="C00000"/>
                </a:solidFill>
              </a:rPr>
              <a:t>attuale</a:t>
            </a:r>
            <a:r>
              <a:rPr lang="it-IT" altLang="it-IT" sz="2400">
                <a:solidFill>
                  <a:srgbClr val="002060"/>
                </a:solidFill>
              </a:rPr>
              <a:t> di una offesa ingiusta, sempre che la difesa sia </a:t>
            </a:r>
            <a:r>
              <a:rPr lang="it-IT" altLang="it-IT" sz="2400">
                <a:solidFill>
                  <a:srgbClr val="C00000"/>
                </a:solidFill>
              </a:rPr>
              <a:t>proporzionata</a:t>
            </a:r>
            <a:r>
              <a:rPr lang="it-IT" altLang="it-IT" sz="2400">
                <a:solidFill>
                  <a:srgbClr val="002060"/>
                </a:solidFill>
              </a:rPr>
              <a:t> all’offesa”</a:t>
            </a:r>
          </a:p>
          <a:p>
            <a:pPr eaLnBrk="1" hangingPunct="1"/>
            <a:endParaRPr lang="it-IT" alt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B23D90-13C3-A542-8854-A5963B74106B}"/>
              </a:ext>
            </a:extLst>
          </p:cNvPr>
          <p:cNvSpPr txBox="1"/>
          <p:nvPr/>
        </p:nvSpPr>
        <p:spPr>
          <a:xfrm>
            <a:off x="4295776" y="908051"/>
            <a:ext cx="4176713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   art. 52 comma 1 c.p.</a:t>
            </a:r>
          </a:p>
        </p:txBody>
      </p:sp>
    </p:spTree>
    <p:extLst>
      <p:ext uri="{BB962C8B-B14F-4D97-AF65-F5344CB8AC3E}">
        <p14:creationId xmlns:p14="http://schemas.microsoft.com/office/powerpoint/2010/main" val="17301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E7320EF0-BBCF-4227-8108-92736B729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7997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4364CC5-6ED3-0D43-B4F9-534A0867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en-US" sz="4800">
                <a:solidFill>
                  <a:schemeClr val="tx1"/>
                </a:solidFill>
              </a:rPr>
              <a:t>requisiti</a:t>
            </a:r>
          </a:p>
        </p:txBody>
      </p:sp>
      <p:sp>
        <p:nvSpPr>
          <p:cNvPr id="25" name="Freeform: Shape 14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Segnaposto contenuto 3" descr="imagesCAHA0TSS.jpg">
            <a:extLst>
              <a:ext uri="{FF2B5EF4-FFF2-40B4-BE49-F238E27FC236}">
                <a16:creationId xmlns:a16="http://schemas.microsoft.com/office/drawing/2014/main" id="{0D230453-9AB7-CA43-B4D8-D40305A3D47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889189" y="1470614"/>
            <a:ext cx="3825488" cy="4509272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E54F89-E407-C94D-A530-5131E6A1C7AE}"/>
              </a:ext>
            </a:extLst>
          </p:cNvPr>
          <p:cNvSpPr txBox="1"/>
          <p:nvPr/>
        </p:nvSpPr>
        <p:spPr>
          <a:xfrm>
            <a:off x="6386286" y="2456596"/>
            <a:ext cx="4741962" cy="3715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800" dirty="0" err="1"/>
              <a:t>pericolo</a:t>
            </a:r>
            <a:r>
              <a:rPr lang="en-US" sz="2800" dirty="0"/>
              <a:t> </a:t>
            </a:r>
            <a:r>
              <a:rPr lang="en-US" sz="2800" dirty="0" err="1"/>
              <a:t>attuale</a:t>
            </a:r>
            <a:r>
              <a:rPr lang="en-US" sz="2800" dirty="0"/>
              <a:t> di </a:t>
            </a:r>
            <a:r>
              <a:rPr lang="en-US" sz="2800" dirty="0" err="1"/>
              <a:t>un’offesa</a:t>
            </a:r>
            <a:r>
              <a:rPr lang="en-US" sz="2800" dirty="0"/>
              <a:t> </a:t>
            </a:r>
            <a:r>
              <a:rPr lang="en-US" sz="2800" dirty="0" err="1"/>
              <a:t>ingiusta</a:t>
            </a:r>
            <a:endParaRPr lang="en-US" sz="2800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sz="2800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800" dirty="0" err="1"/>
              <a:t>necessità</a:t>
            </a:r>
            <a:r>
              <a:rPr lang="en-US" sz="2800" dirty="0"/>
              <a:t> </a:t>
            </a:r>
            <a:r>
              <a:rPr lang="en-US" sz="2800" dirty="0" err="1"/>
              <a:t>della</a:t>
            </a:r>
            <a:r>
              <a:rPr lang="en-US" sz="2800" dirty="0"/>
              <a:t> </a:t>
            </a:r>
            <a:r>
              <a:rPr lang="en-US" sz="2800" dirty="0" err="1"/>
              <a:t>difesa</a:t>
            </a:r>
            <a:endParaRPr lang="en-US" sz="2800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sz="2800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800" dirty="0" err="1"/>
              <a:t>proporzione</a:t>
            </a:r>
            <a:r>
              <a:rPr lang="en-US" sz="2800" dirty="0"/>
              <a:t> </a:t>
            </a:r>
            <a:r>
              <a:rPr lang="en-US" sz="2800" dirty="0" err="1"/>
              <a:t>tra</a:t>
            </a:r>
            <a:r>
              <a:rPr lang="en-US" sz="2800" dirty="0"/>
              <a:t> </a:t>
            </a:r>
            <a:r>
              <a:rPr lang="en-US" sz="2800" dirty="0" err="1"/>
              <a:t>offesa</a:t>
            </a:r>
            <a:r>
              <a:rPr lang="en-US" sz="2800" dirty="0"/>
              <a:t> e </a:t>
            </a:r>
            <a:r>
              <a:rPr lang="en-US" sz="2800" dirty="0" err="1"/>
              <a:t>difesa</a:t>
            </a:r>
            <a:endParaRPr lang="en-US" sz="2800" dirty="0"/>
          </a:p>
        </p:txBody>
      </p:sp>
      <p:grpSp>
        <p:nvGrpSpPr>
          <p:cNvPr id="26" name="Group 16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7" name="Oval 18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302578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E4E535-85F2-0449-9458-B5287117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695" y="5157192"/>
            <a:ext cx="6512511" cy="1143000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stato di necessità</a:t>
            </a:r>
          </a:p>
        </p:txBody>
      </p:sp>
      <p:sp>
        <p:nvSpPr>
          <p:cNvPr id="182274" name="Segnaposto contenuto 2">
            <a:extLst>
              <a:ext uri="{FF2B5EF4-FFF2-40B4-BE49-F238E27FC236}">
                <a16:creationId xmlns:a16="http://schemas.microsoft.com/office/drawing/2014/main" id="{A174357A-4DC8-A54B-B87B-669E5BFA67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27238" y="1916113"/>
            <a:ext cx="8183562" cy="3097212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it-IT" altLang="it-IT" sz="2800" dirty="0"/>
              <a:t>	“… necessità di salvare sé od altri dal pericolo </a:t>
            </a:r>
            <a:r>
              <a:rPr lang="it-IT" altLang="it-IT" sz="2800" dirty="0">
                <a:solidFill>
                  <a:srgbClr val="C00000"/>
                </a:solidFill>
              </a:rPr>
              <a:t>attuale</a:t>
            </a:r>
            <a:r>
              <a:rPr lang="it-IT" altLang="it-IT" sz="2800" dirty="0"/>
              <a:t> di un </a:t>
            </a:r>
            <a:r>
              <a:rPr lang="it-IT" altLang="it-IT" sz="2800" dirty="0">
                <a:solidFill>
                  <a:srgbClr val="C00000"/>
                </a:solidFill>
              </a:rPr>
              <a:t>danno grave alla persona</a:t>
            </a:r>
            <a:r>
              <a:rPr lang="it-IT" altLang="it-IT" sz="2800" dirty="0"/>
              <a:t>, pericolo da lui non volontariamente causato, né altrimenti evitabile, sempre che il fatto sia proporzionato al pericolo”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4710810-2007-B440-B129-4AB973F0F696}"/>
              </a:ext>
            </a:extLst>
          </p:cNvPr>
          <p:cNvSpPr txBox="1"/>
          <p:nvPr/>
        </p:nvSpPr>
        <p:spPr>
          <a:xfrm>
            <a:off x="5016500" y="981075"/>
            <a:ext cx="2374900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b="1" dirty="0">
                <a:solidFill>
                  <a:srgbClr val="C00000"/>
                </a:solidFill>
              </a:rPr>
              <a:t>  art. 54 c.p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8AFD15B-CF29-4306-884F-47675092F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BE8655E-0E41-F043-B06F-8BFE7A2A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544" y="1382165"/>
            <a:ext cx="4869179" cy="15179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en-US" sz="4800">
                <a:solidFill>
                  <a:srgbClr val="000000"/>
                </a:solidFill>
              </a:rPr>
              <a:t>segue…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349AB3-1BD3-41E1-8979-1DBDCB5CD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866" y="401980"/>
            <a:ext cx="6115733" cy="6456021"/>
          </a:xfrm>
          <a:custGeom>
            <a:avLst/>
            <a:gdLst>
              <a:gd name="connsiteX0" fmla="*/ 2259477 w 6115733"/>
              <a:gd name="connsiteY0" fmla="*/ 433395 h 6456021"/>
              <a:gd name="connsiteX1" fmla="*/ 5681904 w 6115733"/>
              <a:gd name="connsiteY1" fmla="*/ 3852396 h 6456021"/>
              <a:gd name="connsiteX2" fmla="*/ 4679499 w 6115733"/>
              <a:gd name="connsiteY2" fmla="*/ 6269995 h 6456021"/>
              <a:gd name="connsiteX3" fmla="*/ 4474613 w 6115733"/>
              <a:gd name="connsiteY3" fmla="*/ 6456021 h 6456021"/>
              <a:gd name="connsiteX4" fmla="*/ 44341 w 6115733"/>
              <a:gd name="connsiteY4" fmla="*/ 6456021 h 6456021"/>
              <a:gd name="connsiteX5" fmla="*/ 0 w 6115733"/>
              <a:gd name="connsiteY5" fmla="*/ 6415762 h 6456021"/>
              <a:gd name="connsiteX6" fmla="*/ 0 w 6115733"/>
              <a:gd name="connsiteY6" fmla="*/ 1289029 h 6456021"/>
              <a:gd name="connsiteX7" fmla="*/ 82495 w 6115733"/>
              <a:gd name="connsiteY7" fmla="*/ 1214128 h 6456021"/>
              <a:gd name="connsiteX8" fmla="*/ 2259477 w 6115733"/>
              <a:gd name="connsiteY8" fmla="*/ 433395 h 6456021"/>
              <a:gd name="connsiteX9" fmla="*/ 2259477 w 6115733"/>
              <a:gd name="connsiteY9" fmla="*/ 0 h 6456021"/>
              <a:gd name="connsiteX10" fmla="*/ 6115733 w 6115733"/>
              <a:gd name="connsiteY10" fmla="*/ 3852396 h 6456021"/>
              <a:gd name="connsiteX11" fmla="*/ 5235152 w 6115733"/>
              <a:gd name="connsiteY11" fmla="*/ 6302877 h 6456021"/>
              <a:gd name="connsiteX12" fmla="*/ 5095826 w 6115733"/>
              <a:gd name="connsiteY12" fmla="*/ 6456021 h 6456021"/>
              <a:gd name="connsiteX13" fmla="*/ 4617788 w 6115733"/>
              <a:gd name="connsiteY13" fmla="*/ 6456021 h 6456021"/>
              <a:gd name="connsiteX14" fmla="*/ 4747668 w 6115733"/>
              <a:gd name="connsiteY14" fmla="*/ 6338096 h 6456021"/>
              <a:gd name="connsiteX15" fmla="*/ 5778311 w 6115733"/>
              <a:gd name="connsiteY15" fmla="*/ 3852396 h 6456021"/>
              <a:gd name="connsiteX16" fmla="*/ 2259477 w 6115733"/>
              <a:gd name="connsiteY16" fmla="*/ 337085 h 6456021"/>
              <a:gd name="connsiteX17" fmla="*/ 21172 w 6115733"/>
              <a:gd name="connsiteY17" fmla="*/ 1139811 h 6456021"/>
              <a:gd name="connsiteX18" fmla="*/ 0 w 6115733"/>
              <a:gd name="connsiteY18" fmla="*/ 1159034 h 6456021"/>
              <a:gd name="connsiteX19" fmla="*/ 0 w 6115733"/>
              <a:gd name="connsiteY19" fmla="*/ 735177 h 6456021"/>
              <a:gd name="connsiteX20" fmla="*/ 103407 w 6115733"/>
              <a:gd name="connsiteY20" fmla="*/ 657929 h 6456021"/>
              <a:gd name="connsiteX21" fmla="*/ 2259477 w 6115733"/>
              <a:gd name="connsiteY21" fmla="*/ 0 h 64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  <a:blipFill dpi="0" rotWithShape="1">
            <a:blip r:embed="rId2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4" name="Segnaposto contenuto 3" descr="imagesCA75Y7DL.jpg">
            <a:extLst>
              <a:ext uri="{FF2B5EF4-FFF2-40B4-BE49-F238E27FC236}">
                <a16:creationId xmlns:a16="http://schemas.microsoft.com/office/drawing/2014/main" id="{B151482A-7230-5A40-A466-3120283D296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4"/>
          <a:srcRect t="10874" r="1" b="9340"/>
          <a:stretch/>
        </p:blipFill>
        <p:spPr>
          <a:xfrm>
            <a:off x="-9866" y="401980"/>
            <a:ext cx="6115733" cy="6456021"/>
          </a:xfrm>
          <a:custGeom>
            <a:avLst/>
            <a:gdLst/>
            <a:ahLst/>
            <a:cxnLst/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FC23A7-275E-9840-989B-7A8D118A5B9D}"/>
              </a:ext>
            </a:extLst>
          </p:cNvPr>
          <p:cNvSpPr txBox="1"/>
          <p:nvPr/>
        </p:nvSpPr>
        <p:spPr>
          <a:xfrm>
            <a:off x="6319206" y="2749381"/>
            <a:ext cx="5082519" cy="30658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1" indent="-18288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800" b="1" dirty="0" err="1">
                <a:solidFill>
                  <a:srgbClr val="000000"/>
                </a:solidFill>
              </a:rPr>
              <a:t>offesa</a:t>
            </a:r>
            <a:r>
              <a:rPr lang="en-US" sz="2800" b="1" dirty="0">
                <a:solidFill>
                  <a:srgbClr val="000000"/>
                </a:solidFill>
              </a:rPr>
              <a:t> di un </a:t>
            </a:r>
            <a:r>
              <a:rPr lang="en-US" sz="2800" b="1" dirty="0" err="1">
                <a:solidFill>
                  <a:srgbClr val="000000"/>
                </a:solidFill>
              </a:rPr>
              <a:t>terzo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innocente</a:t>
            </a:r>
            <a:endParaRPr lang="en-US" sz="2800" b="1" dirty="0">
              <a:solidFill>
                <a:srgbClr val="000000"/>
              </a:solidFill>
            </a:endParaRPr>
          </a:p>
          <a:p>
            <a:pPr lvl="1" indent="-182880">
              <a:lnSpc>
                <a:spcPct val="90000"/>
              </a:lnSpc>
              <a:spcBef>
                <a:spcPts val="2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 indent="-182880">
              <a:lnSpc>
                <a:spcPct val="90000"/>
              </a:lnSpc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800" b="1" dirty="0" err="1">
                <a:solidFill>
                  <a:srgbClr val="000000"/>
                </a:solidFill>
              </a:rPr>
              <a:t>indennità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rimessa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</a:p>
          <a:p>
            <a:pPr marL="274320" lvl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SzPct val="85000"/>
              <a:defRPr/>
            </a:pPr>
            <a:r>
              <a:rPr lang="en-US" sz="2800" b="1" dirty="0" err="1">
                <a:solidFill>
                  <a:srgbClr val="000000"/>
                </a:solidFill>
              </a:rPr>
              <a:t>all’equo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apprezzamento</a:t>
            </a:r>
            <a:r>
              <a:rPr lang="en-US" sz="2800" b="1" dirty="0">
                <a:solidFill>
                  <a:srgbClr val="000000"/>
                </a:solidFill>
              </a:rPr>
              <a:t> del </a:t>
            </a:r>
            <a:r>
              <a:rPr lang="en-US" sz="2800" b="1" dirty="0" err="1">
                <a:solidFill>
                  <a:srgbClr val="000000"/>
                </a:solidFill>
              </a:rPr>
              <a:t>giudice</a:t>
            </a:r>
            <a:r>
              <a:rPr lang="en-US" sz="2800" b="1" dirty="0">
                <a:solidFill>
                  <a:srgbClr val="000000"/>
                </a:solidFill>
              </a:rPr>
              <a:t> (art. 2045 c.c.)</a:t>
            </a:r>
          </a:p>
          <a:p>
            <a:pPr indent="-182880">
              <a:lnSpc>
                <a:spcPct val="90000"/>
              </a:lnSpc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CA915D-BDF0-41F8-B00E-FB186EFF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17AAC03-BF64-4E67-9032-3BD024998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A131397-5A45-4344-9983-5E400A3EA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05513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1A25A0C-18E9-CF4F-922B-490B2F8AD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en-US" sz="3200"/>
              <a:t>Legge 59/2006</a:t>
            </a:r>
          </a:p>
        </p:txBody>
      </p:sp>
      <p:pic>
        <p:nvPicPr>
          <p:cNvPr id="4" name="Segnaposto contenuto 3" descr="imagesCADPHWSP.jpg">
            <a:extLst>
              <a:ext uri="{FF2B5EF4-FFF2-40B4-BE49-F238E27FC236}">
                <a16:creationId xmlns:a16="http://schemas.microsoft.com/office/drawing/2014/main" id="{0A202A7E-DFCF-0B41-9481-5D98AD27E93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 cstate="print"/>
          <a:stretch>
            <a:fillRect/>
          </a:stretch>
        </p:blipFill>
        <p:spPr>
          <a:xfrm>
            <a:off x="633999" y="1289480"/>
            <a:ext cx="6882269" cy="4289301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841A0B-688F-1B4F-A13A-5B674B6E8F58}"/>
              </a:ext>
            </a:extLst>
          </p:cNvPr>
          <p:cNvSpPr txBox="1"/>
          <p:nvPr/>
        </p:nvSpPr>
        <p:spPr>
          <a:xfrm>
            <a:off x="8156351" y="2121408"/>
            <a:ext cx="3544034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defRPr/>
            </a:pPr>
            <a:r>
              <a:rPr lang="en-US" sz="2800" dirty="0" err="1"/>
              <a:t>pericolo</a:t>
            </a:r>
            <a:r>
              <a:rPr lang="en-US" sz="2800" dirty="0"/>
              <a:t> di </a:t>
            </a:r>
            <a:r>
              <a:rPr lang="en-US" sz="2800" dirty="0" err="1"/>
              <a:t>offesa</a:t>
            </a:r>
            <a:r>
              <a:rPr lang="en-US" sz="2800" dirty="0"/>
              <a:t> </a:t>
            </a:r>
            <a:r>
              <a:rPr lang="en-US" sz="2800" dirty="0" err="1"/>
              <a:t>nei</a:t>
            </a:r>
            <a:r>
              <a:rPr lang="en-US" sz="2800" dirty="0"/>
              <a:t> </a:t>
            </a:r>
            <a:r>
              <a:rPr lang="en-US" sz="2800" dirty="0" err="1"/>
              <a:t>luoghi</a:t>
            </a:r>
            <a:r>
              <a:rPr lang="en-US" sz="2800" dirty="0"/>
              <a:t> di </a:t>
            </a:r>
            <a:r>
              <a:rPr lang="en-US" sz="2800" dirty="0" err="1"/>
              <a:t>privata</a:t>
            </a:r>
            <a:r>
              <a:rPr lang="en-US" sz="2800" dirty="0"/>
              <a:t> </a:t>
            </a:r>
            <a:r>
              <a:rPr lang="en-US" sz="2800" dirty="0" err="1"/>
              <a:t>dimora</a:t>
            </a:r>
            <a:r>
              <a:rPr lang="en-US" sz="2800" dirty="0"/>
              <a:t> (art. 614 </a:t>
            </a:r>
            <a:r>
              <a:rPr lang="en-US" sz="2800" dirty="0" err="1"/>
              <a:t>c.p.</a:t>
            </a:r>
            <a:r>
              <a:rPr lang="en-US" sz="2800" dirty="0"/>
              <a:t>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665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agesCAOPUKSQ.jpg">
            <a:extLst>
              <a:ext uri="{FF2B5EF4-FFF2-40B4-BE49-F238E27FC236}">
                <a16:creationId xmlns:a16="http://schemas.microsoft.com/office/drawing/2014/main" id="{2833331E-2AA1-E640-B03B-044DC633AA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89554" y="1183291"/>
            <a:ext cx="288032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CE55B9D-A237-7347-A2CA-091C24AA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5301208"/>
            <a:ext cx="7406208" cy="1143000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rapporto di proporzione</a:t>
            </a:r>
          </a:p>
        </p:txBody>
      </p:sp>
      <p:sp>
        <p:nvSpPr>
          <p:cNvPr id="181251" name="Segnaposto contenuto 2">
            <a:extLst>
              <a:ext uri="{FF2B5EF4-FFF2-40B4-BE49-F238E27FC236}">
                <a16:creationId xmlns:a16="http://schemas.microsoft.com/office/drawing/2014/main" id="{7CC53DA1-88F8-4A40-AA9E-8551D2E0DB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0529" y="1555627"/>
            <a:ext cx="6769100" cy="316865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buNone/>
            </a:pPr>
            <a:r>
              <a:rPr lang="it-IT" altLang="it-IT" dirty="0"/>
              <a:t>	</a:t>
            </a:r>
            <a:r>
              <a:rPr lang="it-IT" altLang="it-IT" sz="2400" b="1" dirty="0"/>
              <a:t>se si </a:t>
            </a:r>
            <a:r>
              <a:rPr lang="it-IT" altLang="it-IT" sz="2400" b="1" dirty="0">
                <a:solidFill>
                  <a:srgbClr val="C00000"/>
                </a:solidFill>
              </a:rPr>
              <a:t>usa un’arma </a:t>
            </a:r>
            <a:r>
              <a:rPr lang="it-IT" altLang="it-IT" sz="2400" b="1" dirty="0"/>
              <a:t>per difendere</a:t>
            </a:r>
          </a:p>
          <a:p>
            <a:pPr marL="342900" indent="-342900">
              <a:lnSpc>
                <a:spcPct val="120000"/>
              </a:lnSpc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	</a:t>
            </a:r>
            <a:r>
              <a:rPr lang="it-IT" altLang="it-IT" sz="2400" b="1" dirty="0">
                <a:solidFill>
                  <a:srgbClr val="C00000"/>
                </a:solidFill>
              </a:rPr>
              <a:t>- i beni propri o altrui,</a:t>
            </a:r>
          </a:p>
          <a:p>
            <a:pPr marL="342900" indent="-342900">
              <a:lnSpc>
                <a:spcPct val="120000"/>
              </a:lnSpc>
              <a:buNone/>
            </a:pPr>
            <a:r>
              <a:rPr lang="it-IT" altLang="it-IT" sz="2400" b="1" dirty="0"/>
              <a:t>	quando non vi è desistenza e vi è pericolo di aggressione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7649D2-4A70-7F4D-AF8D-9EC59AF3628A}"/>
              </a:ext>
            </a:extLst>
          </p:cNvPr>
          <p:cNvSpPr txBox="1"/>
          <p:nvPr/>
        </p:nvSpPr>
        <p:spPr>
          <a:xfrm>
            <a:off x="2557488" y="764705"/>
            <a:ext cx="44640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800" b="1" dirty="0">
                <a:solidFill>
                  <a:srgbClr val="C00000"/>
                </a:solidFill>
                <a:cs typeface="Arial" charset="0"/>
              </a:rPr>
              <a:t>Art. 52 comma 2 c.p.</a:t>
            </a:r>
          </a:p>
        </p:txBody>
      </p:sp>
    </p:spTree>
    <p:extLst>
      <p:ext uri="{BB962C8B-B14F-4D97-AF65-F5344CB8AC3E}">
        <p14:creationId xmlns:p14="http://schemas.microsoft.com/office/powerpoint/2010/main" val="95240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0493FC-AFCB-B946-8635-15FFE468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657" y="4372168"/>
            <a:ext cx="6830144" cy="2081168"/>
          </a:xfrm>
        </p:spPr>
        <p:txBody>
          <a:bodyPr/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it-IT" dirty="0"/>
              <a:t>consenso </a:t>
            </a:r>
            <a:br>
              <a:rPr lang="it-IT" dirty="0"/>
            </a:br>
            <a:r>
              <a:rPr lang="it-IT" dirty="0"/>
              <a:t>dell’avente diritto</a:t>
            </a:r>
          </a:p>
        </p:txBody>
      </p:sp>
      <p:sp>
        <p:nvSpPr>
          <p:cNvPr id="172034" name="Segnaposto contenuto 2">
            <a:extLst>
              <a:ext uri="{FF2B5EF4-FFF2-40B4-BE49-F238E27FC236}">
                <a16:creationId xmlns:a16="http://schemas.microsoft.com/office/drawing/2014/main" id="{CD58DB60-D3FA-E74F-9F36-A5AB1888F3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51088" y="1989138"/>
            <a:ext cx="7345362" cy="27289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 2" pitchFamily="2" charset="2"/>
              <a:buNone/>
            </a:pPr>
            <a:r>
              <a:rPr lang="it-IT" altLang="it-IT" sz="2800" dirty="0"/>
              <a:t>	</a:t>
            </a:r>
            <a:r>
              <a:rPr lang="it-IT" altLang="it-IT" sz="2800" dirty="0">
                <a:solidFill>
                  <a:srgbClr val="002060"/>
                </a:solidFill>
              </a:rPr>
              <a:t>“Non è punibile chi lede o pone in pericolo un diritto, col consenso della persona che può </a:t>
            </a:r>
            <a:r>
              <a:rPr lang="it-IT" altLang="it-IT" sz="2800" dirty="0">
                <a:solidFill>
                  <a:srgbClr val="C00000"/>
                </a:solidFill>
              </a:rPr>
              <a:t>validamente</a:t>
            </a:r>
            <a:r>
              <a:rPr lang="it-IT" altLang="it-IT" sz="2800" dirty="0">
                <a:solidFill>
                  <a:srgbClr val="002060"/>
                </a:solidFill>
              </a:rPr>
              <a:t> disporne”</a:t>
            </a:r>
          </a:p>
          <a:p>
            <a:pPr eaLnBrk="1" hangingPunct="1">
              <a:buFont typeface="Wingdings 2" pitchFamily="2" charset="2"/>
              <a:buNone/>
            </a:pPr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5EF7F7-B7C6-844F-9D0A-700CBF1EF5DE}"/>
              </a:ext>
            </a:extLst>
          </p:cNvPr>
          <p:cNvSpPr txBox="1"/>
          <p:nvPr/>
        </p:nvSpPr>
        <p:spPr>
          <a:xfrm>
            <a:off x="4872038" y="935039"/>
            <a:ext cx="23749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dirty="0">
                <a:solidFill>
                  <a:srgbClr val="C00000"/>
                </a:solidFill>
              </a:rPr>
              <a:t>  art. 50 c.p.</a:t>
            </a:r>
          </a:p>
        </p:txBody>
      </p:sp>
    </p:spTree>
    <p:extLst>
      <p:ext uri="{BB962C8B-B14F-4D97-AF65-F5344CB8AC3E}">
        <p14:creationId xmlns:p14="http://schemas.microsoft.com/office/powerpoint/2010/main" val="3341909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23AF268-7A10-5F46-99A0-ABD0FFDB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en-US" sz="4800"/>
              <a:t>segue…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egnaposto contenuto 3" descr="imagesCA2YNBG6.jpg">
            <a:extLst>
              <a:ext uri="{FF2B5EF4-FFF2-40B4-BE49-F238E27FC236}">
                <a16:creationId xmlns:a16="http://schemas.microsoft.com/office/drawing/2014/main" id="{0F6E3CF9-0C81-7243-861B-6EC6A3DFE8B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823396" y="1741499"/>
            <a:ext cx="3573675" cy="346592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6A4A25-EBC9-7144-9D1B-65596FD00A0C}"/>
              </a:ext>
            </a:extLst>
          </p:cNvPr>
          <p:cNvSpPr txBox="1"/>
          <p:nvPr/>
        </p:nvSpPr>
        <p:spPr>
          <a:xfrm>
            <a:off x="6386286" y="2456596"/>
            <a:ext cx="4741962" cy="3715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defRPr/>
            </a:pPr>
            <a:r>
              <a:rPr lang="en-US" sz="2800" b="1" dirty="0" err="1"/>
              <a:t>Diritti</a:t>
            </a:r>
            <a:r>
              <a:rPr lang="en-US" sz="2800" b="1" dirty="0"/>
              <a:t> </a:t>
            </a:r>
            <a:r>
              <a:rPr lang="en-US" sz="2800" b="1" dirty="0" err="1"/>
              <a:t>disponibili</a:t>
            </a:r>
            <a:endParaRPr lang="en-US" sz="2800" b="1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b="1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b="1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b="1" dirty="0"/>
          </a:p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/>
            </a:pPr>
            <a:endParaRPr lang="en-US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5B624A3-AECC-8543-936C-CFD1B59431F0}"/>
              </a:ext>
            </a:extLst>
          </p:cNvPr>
          <p:cNvSpPr txBox="1"/>
          <p:nvPr/>
        </p:nvSpPr>
        <p:spPr>
          <a:xfrm>
            <a:off x="6386284" y="3959085"/>
            <a:ext cx="42608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it-IT" sz="2800" b="1" dirty="0">
                <a:cs typeface="Arial" charset="0"/>
              </a:rPr>
              <a:t>Diritti indisponibili</a:t>
            </a:r>
          </a:p>
        </p:txBody>
      </p:sp>
    </p:spTree>
    <p:extLst>
      <p:ext uri="{BB962C8B-B14F-4D97-AF65-F5344CB8AC3E}">
        <p14:creationId xmlns:p14="http://schemas.microsoft.com/office/powerpoint/2010/main" val="1625189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425</Words>
  <Application>Microsoft Macintosh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Calibri</vt:lpstr>
      <vt:lpstr>Rockwell</vt:lpstr>
      <vt:lpstr>Rockwell Condensed</vt:lpstr>
      <vt:lpstr>Rockwell Extra Bold</vt:lpstr>
      <vt:lpstr>Wingdings</vt:lpstr>
      <vt:lpstr>Wingdings 2</vt:lpstr>
      <vt:lpstr>Legno</vt:lpstr>
      <vt:lpstr>Cause di giustificazione</vt:lpstr>
      <vt:lpstr>legittima difesa</vt:lpstr>
      <vt:lpstr>requisiti</vt:lpstr>
      <vt:lpstr>stato di necessità</vt:lpstr>
      <vt:lpstr>segue…</vt:lpstr>
      <vt:lpstr>Legge 59/2006</vt:lpstr>
      <vt:lpstr>rapporto di proporzione</vt:lpstr>
      <vt:lpstr>consenso  dell’avente diritto</vt:lpstr>
      <vt:lpstr>segue…</vt:lpstr>
      <vt:lpstr>Presentazione standard di PowerPoint</vt:lpstr>
      <vt:lpstr>diritto alla vita</vt:lpstr>
      <vt:lpstr>problematiche di fine vita</vt:lpstr>
      <vt:lpstr>consenso e tipicità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di giustificazione</dc:title>
  <dc:creator>claudia.pecorella@unimib.it</dc:creator>
  <cp:lastModifiedBy>claudia.pecorella@unimib.it</cp:lastModifiedBy>
  <cp:revision>1</cp:revision>
  <dcterms:created xsi:type="dcterms:W3CDTF">2021-11-14T17:55:05Z</dcterms:created>
  <dcterms:modified xsi:type="dcterms:W3CDTF">2021-11-14T17:58:53Z</dcterms:modified>
</cp:coreProperties>
</file>