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4"/>
  </p:notesMasterIdLst>
  <p:sldIdLst>
    <p:sldId id="256" r:id="rId2"/>
    <p:sldId id="257" r:id="rId3"/>
    <p:sldId id="258" r:id="rId4"/>
    <p:sldId id="260" r:id="rId5"/>
    <p:sldId id="259" r:id="rId6"/>
    <p:sldId id="261" r:id="rId7"/>
    <p:sldId id="262" r:id="rId8"/>
    <p:sldId id="265" r:id="rId9"/>
    <p:sldId id="264" r:id="rId10"/>
    <p:sldId id="266" r:id="rId11"/>
    <p:sldId id="267"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DF06D6-471F-4424-A388-618035D1A9EF}" type="datetimeFigureOut">
              <a:rPr lang="fr-FR" smtClean="0"/>
              <a:t>17/11/2021</a:t>
            </a:fld>
            <a:endParaRPr lang="fr-FR"/>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0B910-4303-46BD-9888-93DFF724A4E5}" type="slidenum">
              <a:rPr lang="fr-FR" smtClean="0"/>
              <a:t>‹N›</a:t>
            </a:fld>
            <a:endParaRPr lang="fr-FR"/>
          </a:p>
        </p:txBody>
      </p:sp>
    </p:spTree>
    <p:extLst>
      <p:ext uri="{BB962C8B-B14F-4D97-AF65-F5344CB8AC3E}">
        <p14:creationId xmlns:p14="http://schemas.microsoft.com/office/powerpoint/2010/main" val="288848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9F5EA99-581A-4DCD-A5D4-760D17F7AC6A}" type="datetime1">
              <a:rPr lang="it-IT" smtClean="0"/>
              <a:t>17/11/2021</a:t>
            </a:fld>
            <a:endParaRPr lang="it-IT"/>
          </a:p>
        </p:txBody>
      </p:sp>
      <p:sp>
        <p:nvSpPr>
          <p:cNvPr id="5" name="Footer Placeholder 4"/>
          <p:cNvSpPr>
            <a:spLocks noGrp="1"/>
          </p:cNvSpPr>
          <p:nvPr>
            <p:ph type="ftr" sz="quarter" idx="11"/>
          </p:nvPr>
        </p:nvSpPr>
        <p:spPr/>
        <p:txBody>
          <a:bodyPr/>
          <a:lstStyle/>
          <a:p>
            <a:r>
              <a:rPr lang="it-IT"/>
              <a:t>Lingua francese - a.a. 2021-2022 - Primo semestre</a:t>
            </a:r>
          </a:p>
        </p:txBody>
      </p:sp>
      <p:sp>
        <p:nvSpPr>
          <p:cNvPr id="6" name="Slide Number Placeholder 5"/>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25416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6EA9354-275C-4EA5-A397-1EFFE994E76A}" type="datetime1">
              <a:rPr lang="it-IT" smtClean="0"/>
              <a:t>17/11/2021</a:t>
            </a:fld>
            <a:endParaRPr lang="it-IT"/>
          </a:p>
        </p:txBody>
      </p:sp>
      <p:sp>
        <p:nvSpPr>
          <p:cNvPr id="5" name="Footer Placeholder 4"/>
          <p:cNvSpPr>
            <a:spLocks noGrp="1"/>
          </p:cNvSpPr>
          <p:nvPr>
            <p:ph type="ftr" sz="quarter" idx="11"/>
          </p:nvPr>
        </p:nvSpPr>
        <p:spPr/>
        <p:txBody>
          <a:bodyPr/>
          <a:lstStyle/>
          <a:p>
            <a:r>
              <a:rPr lang="it-IT"/>
              <a:t>Lingua francese - a.a. 2021-2022 - Primo semestre</a:t>
            </a:r>
          </a:p>
        </p:txBody>
      </p:sp>
      <p:sp>
        <p:nvSpPr>
          <p:cNvPr id="6" name="Slide Number Placeholder 5"/>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345024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333574D-A81A-4460-AD51-3D43C79AD5F8}" type="datetime1">
              <a:rPr lang="it-IT" smtClean="0"/>
              <a:t>17/11/2021</a:t>
            </a:fld>
            <a:endParaRPr lang="it-IT"/>
          </a:p>
        </p:txBody>
      </p:sp>
      <p:sp>
        <p:nvSpPr>
          <p:cNvPr id="5" name="Footer Placeholder 4"/>
          <p:cNvSpPr>
            <a:spLocks noGrp="1"/>
          </p:cNvSpPr>
          <p:nvPr>
            <p:ph type="ftr" sz="quarter" idx="11"/>
          </p:nvPr>
        </p:nvSpPr>
        <p:spPr/>
        <p:txBody>
          <a:bodyPr/>
          <a:lstStyle/>
          <a:p>
            <a:r>
              <a:rPr lang="it-IT"/>
              <a:t>Lingua francese - a.a. 2021-2022 - Primo semestre</a:t>
            </a:r>
          </a:p>
        </p:txBody>
      </p:sp>
      <p:sp>
        <p:nvSpPr>
          <p:cNvPr id="6" name="Slide Number Placeholder 5"/>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328475788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F3FF6F6-FAFF-49D6-B95F-7006EB155338}" type="datetime1">
              <a:rPr lang="it-IT" smtClean="0"/>
              <a:t>17/11/2021</a:t>
            </a:fld>
            <a:endParaRPr lang="it-IT"/>
          </a:p>
        </p:txBody>
      </p:sp>
      <p:sp>
        <p:nvSpPr>
          <p:cNvPr id="5" name="Footer Placeholder 4"/>
          <p:cNvSpPr>
            <a:spLocks noGrp="1"/>
          </p:cNvSpPr>
          <p:nvPr>
            <p:ph type="ftr" sz="quarter" idx="11"/>
          </p:nvPr>
        </p:nvSpPr>
        <p:spPr/>
        <p:txBody>
          <a:bodyPr/>
          <a:lstStyle/>
          <a:p>
            <a:r>
              <a:rPr lang="it-IT"/>
              <a:t>Lingua francese - a.a. 2021-2022 - Primo semestre</a:t>
            </a:r>
          </a:p>
        </p:txBody>
      </p:sp>
      <p:sp>
        <p:nvSpPr>
          <p:cNvPr id="6" name="Slide Number Placeholder 5"/>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162177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DB326-E201-4533-8DA7-0BAE17214C06}" type="datetime1">
              <a:rPr lang="it-IT" smtClean="0"/>
              <a:t>17/11/2021</a:t>
            </a:fld>
            <a:endParaRPr lang="it-IT"/>
          </a:p>
        </p:txBody>
      </p:sp>
      <p:sp>
        <p:nvSpPr>
          <p:cNvPr id="5" name="Footer Placeholder 4"/>
          <p:cNvSpPr>
            <a:spLocks noGrp="1"/>
          </p:cNvSpPr>
          <p:nvPr>
            <p:ph type="ftr" sz="quarter" idx="11"/>
          </p:nvPr>
        </p:nvSpPr>
        <p:spPr/>
        <p:txBody>
          <a:bodyPr/>
          <a:lstStyle/>
          <a:p>
            <a:r>
              <a:rPr lang="it-IT"/>
              <a:t>Lingua francese - a.a. 2021-2022 - Primo semestre</a:t>
            </a:r>
          </a:p>
        </p:txBody>
      </p:sp>
      <p:sp>
        <p:nvSpPr>
          <p:cNvPr id="6" name="Slide Number Placeholder 5"/>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7547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229FB32-8637-4A70-A59A-8FC4C995C2DE}" type="datetime1">
              <a:rPr lang="it-IT" smtClean="0"/>
              <a:t>17/11/2021</a:t>
            </a:fld>
            <a:endParaRPr lang="it-IT"/>
          </a:p>
        </p:txBody>
      </p:sp>
      <p:sp>
        <p:nvSpPr>
          <p:cNvPr id="6" name="Footer Placeholder 5"/>
          <p:cNvSpPr>
            <a:spLocks noGrp="1"/>
          </p:cNvSpPr>
          <p:nvPr>
            <p:ph type="ftr" sz="quarter" idx="11"/>
          </p:nvPr>
        </p:nvSpPr>
        <p:spPr/>
        <p:txBody>
          <a:bodyPr/>
          <a:lstStyle/>
          <a:p>
            <a:r>
              <a:rPr lang="it-IT"/>
              <a:t>Lingua francese - a.a. 2021-2022 - Primo semestre</a:t>
            </a:r>
          </a:p>
        </p:txBody>
      </p:sp>
      <p:sp>
        <p:nvSpPr>
          <p:cNvPr id="7" name="Slide Number Placeholder 6"/>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7593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AA2934E-BD7F-412A-B1BC-2DA950F2585A}" type="datetime1">
              <a:rPr lang="it-IT" smtClean="0"/>
              <a:t>17/11/2021</a:t>
            </a:fld>
            <a:endParaRPr lang="it-IT"/>
          </a:p>
        </p:txBody>
      </p:sp>
      <p:sp>
        <p:nvSpPr>
          <p:cNvPr id="8" name="Footer Placeholder 7"/>
          <p:cNvSpPr>
            <a:spLocks noGrp="1"/>
          </p:cNvSpPr>
          <p:nvPr>
            <p:ph type="ftr" sz="quarter" idx="11"/>
          </p:nvPr>
        </p:nvSpPr>
        <p:spPr/>
        <p:txBody>
          <a:bodyPr/>
          <a:lstStyle/>
          <a:p>
            <a:r>
              <a:rPr lang="it-IT"/>
              <a:t>Lingua francese - a.a. 2021-2022 - Primo semestre</a:t>
            </a:r>
          </a:p>
        </p:txBody>
      </p:sp>
      <p:sp>
        <p:nvSpPr>
          <p:cNvPr id="9" name="Slide Number Placeholder 8"/>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173534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49960C4-193F-41E0-BBCE-E377AE3D1006}" type="datetime1">
              <a:rPr lang="it-IT" smtClean="0"/>
              <a:t>17/11/2021</a:t>
            </a:fld>
            <a:endParaRPr lang="it-IT"/>
          </a:p>
        </p:txBody>
      </p:sp>
      <p:sp>
        <p:nvSpPr>
          <p:cNvPr id="4" name="Footer Placeholder 3"/>
          <p:cNvSpPr>
            <a:spLocks noGrp="1"/>
          </p:cNvSpPr>
          <p:nvPr>
            <p:ph type="ftr" sz="quarter" idx="11"/>
          </p:nvPr>
        </p:nvSpPr>
        <p:spPr/>
        <p:txBody>
          <a:bodyPr/>
          <a:lstStyle/>
          <a:p>
            <a:r>
              <a:rPr lang="it-IT"/>
              <a:t>Lingua francese - a.a. 2021-2022 - Primo semestre</a:t>
            </a:r>
          </a:p>
        </p:txBody>
      </p:sp>
      <p:sp>
        <p:nvSpPr>
          <p:cNvPr id="5" name="Slide Number Placeholder 4"/>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133250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32556-BC70-4F28-B094-4297EFB61047}" type="datetime1">
              <a:rPr lang="it-IT" smtClean="0"/>
              <a:t>17/11/2021</a:t>
            </a:fld>
            <a:endParaRPr lang="it-IT"/>
          </a:p>
        </p:txBody>
      </p:sp>
      <p:sp>
        <p:nvSpPr>
          <p:cNvPr id="3" name="Footer Placeholder 2"/>
          <p:cNvSpPr>
            <a:spLocks noGrp="1"/>
          </p:cNvSpPr>
          <p:nvPr>
            <p:ph type="ftr" sz="quarter" idx="11"/>
          </p:nvPr>
        </p:nvSpPr>
        <p:spPr/>
        <p:txBody>
          <a:bodyPr/>
          <a:lstStyle/>
          <a:p>
            <a:r>
              <a:rPr lang="it-IT"/>
              <a:t>Lingua francese - a.a. 2021-2022 - Primo semestre</a:t>
            </a:r>
          </a:p>
        </p:txBody>
      </p:sp>
      <p:sp>
        <p:nvSpPr>
          <p:cNvPr id="4" name="Slide Number Placeholder 3"/>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156093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B523A26-8733-4918-B456-D3F77D3BAD77}" type="datetime1">
              <a:rPr lang="it-IT" smtClean="0"/>
              <a:t>17/11/2021</a:t>
            </a:fld>
            <a:endParaRPr lang="it-IT"/>
          </a:p>
        </p:txBody>
      </p:sp>
      <p:sp>
        <p:nvSpPr>
          <p:cNvPr id="6" name="Footer Placeholder 5"/>
          <p:cNvSpPr>
            <a:spLocks noGrp="1"/>
          </p:cNvSpPr>
          <p:nvPr>
            <p:ph type="ftr" sz="quarter" idx="11"/>
          </p:nvPr>
        </p:nvSpPr>
        <p:spPr/>
        <p:txBody>
          <a:bodyPr/>
          <a:lstStyle/>
          <a:p>
            <a:r>
              <a:rPr lang="it-IT"/>
              <a:t>Lingua francese - a.a. 2021-2022 - Primo semestre</a:t>
            </a:r>
          </a:p>
        </p:txBody>
      </p:sp>
      <p:sp>
        <p:nvSpPr>
          <p:cNvPr id="7" name="Slide Number Placeholder 6"/>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377994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12FFD86-A9D2-4553-A168-2DA5417D1F2E}" type="datetime1">
              <a:rPr lang="it-IT" smtClean="0"/>
              <a:t>17/11/2021</a:t>
            </a:fld>
            <a:endParaRPr lang="it-IT"/>
          </a:p>
        </p:txBody>
      </p:sp>
      <p:sp>
        <p:nvSpPr>
          <p:cNvPr id="6" name="Footer Placeholder 5"/>
          <p:cNvSpPr>
            <a:spLocks noGrp="1"/>
          </p:cNvSpPr>
          <p:nvPr>
            <p:ph type="ftr" sz="quarter" idx="11"/>
          </p:nvPr>
        </p:nvSpPr>
        <p:spPr/>
        <p:txBody>
          <a:bodyPr/>
          <a:lstStyle/>
          <a:p>
            <a:r>
              <a:rPr lang="it-IT"/>
              <a:t>Lingua francese - a.a. 2021-2022 - Primo semestre</a:t>
            </a:r>
          </a:p>
        </p:txBody>
      </p:sp>
      <p:sp>
        <p:nvSpPr>
          <p:cNvPr id="7" name="Slide Number Placeholder 6"/>
          <p:cNvSpPr>
            <a:spLocks noGrp="1"/>
          </p:cNvSpPr>
          <p:nvPr>
            <p:ph type="sldNum" sz="quarter" idx="12"/>
          </p:nvPr>
        </p:nvSpPr>
        <p:spPr/>
        <p:txBody>
          <a:bodyPr/>
          <a:lstStyle/>
          <a:p>
            <a:fld id="{36C7DB34-2C0C-4909-82CD-B2DFD86362A9}" type="slidenum">
              <a:rPr lang="it-IT" smtClean="0"/>
              <a:t>‹N›</a:t>
            </a:fld>
            <a:endParaRPr lang="it-IT"/>
          </a:p>
        </p:txBody>
      </p:sp>
    </p:spTree>
    <p:extLst>
      <p:ext uri="{BB962C8B-B14F-4D97-AF65-F5344CB8AC3E}">
        <p14:creationId xmlns:p14="http://schemas.microsoft.com/office/powerpoint/2010/main" val="250935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3574D-A81A-4460-AD51-3D43C79AD5F8}" type="datetime1">
              <a:rPr lang="it-IT" smtClean="0"/>
              <a:t>17/11/2021</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Lingua francese - a.a. 2021-2022 - Primo semestre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7DB34-2C0C-4909-82CD-B2DFD86362A9}" type="slidenum">
              <a:rPr lang="it-IT" smtClean="0"/>
              <a:t>‹N›</a:t>
            </a:fld>
            <a:endParaRPr lang="it-IT"/>
          </a:p>
        </p:txBody>
      </p:sp>
    </p:spTree>
    <p:extLst>
      <p:ext uri="{BB962C8B-B14F-4D97-AF65-F5344CB8AC3E}">
        <p14:creationId xmlns:p14="http://schemas.microsoft.com/office/powerpoint/2010/main" val="5556039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2501526-3FAD-4134-923B-2D9EFE472465}"/>
              </a:ext>
            </a:extLst>
          </p:cNvPr>
          <p:cNvSpPr txBox="1"/>
          <p:nvPr/>
        </p:nvSpPr>
        <p:spPr>
          <a:xfrm>
            <a:off x="559293" y="328473"/>
            <a:ext cx="11292396" cy="6161103"/>
          </a:xfrm>
          <a:prstGeom prst="rect">
            <a:avLst/>
          </a:prstGeom>
          <a:ln w="57150">
            <a:solidFill>
              <a:schemeClr val="accent4">
                <a:lumMod val="40000"/>
                <a:lumOff val="60000"/>
              </a:schemeClr>
            </a:solidFill>
          </a:ln>
          <a:effectLst/>
        </p:spPr>
        <p:style>
          <a:lnRef idx="2">
            <a:schemeClr val="dk1"/>
          </a:lnRef>
          <a:fillRef idx="1">
            <a:schemeClr val="lt1"/>
          </a:fillRef>
          <a:effectRef idx="0">
            <a:schemeClr val="dk1"/>
          </a:effectRef>
          <a:fontRef idx="minor">
            <a:schemeClr val="dk1"/>
          </a:fontRef>
        </p:style>
        <p:txBody>
          <a:bodyPr wrap="square" rtlCol="0">
            <a:spAutoFit/>
          </a:bodyPr>
          <a:lstStyle/>
          <a:p>
            <a:endParaRPr lang="fr-FR" dirty="0"/>
          </a:p>
        </p:txBody>
      </p:sp>
      <p:sp>
        <p:nvSpPr>
          <p:cNvPr id="2" name="Titolo 1"/>
          <p:cNvSpPr>
            <a:spLocks noGrp="1"/>
          </p:cNvSpPr>
          <p:nvPr>
            <p:ph type="ctrTitle"/>
          </p:nvPr>
        </p:nvSpPr>
        <p:spPr/>
        <p:txBody>
          <a:bodyPr/>
          <a:lstStyle/>
          <a:p>
            <a:r>
              <a:rPr lang="it-IT" dirty="0"/>
              <a:t>Le </a:t>
            </a:r>
            <a:r>
              <a:rPr lang="it-IT" dirty="0" err="1"/>
              <a:t>secteur</a:t>
            </a:r>
            <a:r>
              <a:rPr lang="it-IT"/>
              <a:t> du luxe</a:t>
            </a:r>
          </a:p>
        </p:txBody>
      </p:sp>
    </p:spTree>
    <p:extLst>
      <p:ext uri="{BB962C8B-B14F-4D97-AF65-F5344CB8AC3E}">
        <p14:creationId xmlns:p14="http://schemas.microsoft.com/office/powerpoint/2010/main" val="347117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638355" y="1112808"/>
            <a:ext cx="7712015" cy="4960187"/>
          </a:xfrm>
          <a:prstGeom prst="rect">
            <a:avLst/>
          </a:prstGeom>
        </p:spPr>
      </p:pic>
      <p:sp>
        <p:nvSpPr>
          <p:cNvPr id="4" name="Segnaposto contenuto 3"/>
          <p:cNvSpPr>
            <a:spLocks noGrp="1"/>
          </p:cNvSpPr>
          <p:nvPr>
            <p:ph sz="half" idx="2"/>
          </p:nvPr>
        </p:nvSpPr>
        <p:spPr>
          <a:xfrm>
            <a:off x="8686800" y="1825625"/>
            <a:ext cx="2667000" cy="4143854"/>
          </a:xfrm>
        </p:spPr>
        <p:txBody>
          <a:bodyPr>
            <a:normAutofit fontScale="92500" lnSpcReduction="20000"/>
          </a:bodyPr>
          <a:lstStyle/>
          <a:p>
            <a:pPr marL="0" indent="0">
              <a:buNone/>
            </a:pPr>
            <a:r>
              <a:rPr lang="it-IT" sz="1800" b="1"/>
              <a:t>hors</a:t>
            </a:r>
            <a:r>
              <a:rPr lang="it-IT" sz="1800"/>
              <a:t> : escluso</a:t>
            </a:r>
          </a:p>
          <a:p>
            <a:pPr marL="0" indent="0">
              <a:buNone/>
            </a:pPr>
            <a:r>
              <a:rPr lang="it-IT" sz="1800" b="1"/>
              <a:t>Questions</a:t>
            </a:r>
          </a:p>
          <a:p>
            <a:pPr marL="342900" indent="-342900">
              <a:buFont typeface="+mj-lt"/>
              <a:buAutoNum type="arabicPeriod"/>
            </a:pPr>
            <a:r>
              <a:rPr lang="it-IT" sz="1800"/>
              <a:t>Le secteur du luxe est-il en hausse ou en baisse?</a:t>
            </a:r>
          </a:p>
          <a:p>
            <a:pPr marL="342900" indent="-342900">
              <a:buFont typeface="+mj-lt"/>
              <a:buAutoNum type="arabicPeriod"/>
            </a:pPr>
            <a:endParaRPr lang="it-IT" sz="1800"/>
          </a:p>
          <a:p>
            <a:pPr marL="342900" indent="-342900">
              <a:buFont typeface="+mj-lt"/>
              <a:buAutoNum type="arabicPeriod"/>
            </a:pPr>
            <a:r>
              <a:rPr lang="it-IT" sz="1800"/>
              <a:t>Quel est un facteur important de croissance dans cette période ?</a:t>
            </a:r>
          </a:p>
          <a:p>
            <a:pPr marL="342900" indent="-342900">
              <a:buFont typeface="+mj-lt"/>
              <a:buAutoNum type="arabicPeriod"/>
            </a:pPr>
            <a:endParaRPr lang="it-IT" sz="1800"/>
          </a:p>
          <a:p>
            <a:pPr marL="342900" indent="-342900">
              <a:buFont typeface="+mj-lt"/>
              <a:buAutoNum type="arabicPeriod"/>
            </a:pPr>
            <a:r>
              <a:rPr lang="it-IT" sz="1800"/>
              <a:t>En quelle année est-ce qu’il y a eu un pic dans la consommation de luxe ?</a:t>
            </a:r>
          </a:p>
          <a:p>
            <a:pPr marL="342900" indent="-342900">
              <a:buFont typeface="+mj-lt"/>
              <a:buAutoNum type="arabicPeriod"/>
            </a:pPr>
            <a:endParaRPr lang="it-IT" sz="1800"/>
          </a:p>
          <a:p>
            <a:pPr marL="342900" indent="-342900">
              <a:buFont typeface="+mj-lt"/>
              <a:buAutoNum type="arabicPeriod"/>
            </a:pPr>
            <a:r>
              <a:rPr lang="it-IT" sz="1800"/>
              <a:t>Quelle était la prévision pour 2020 ?</a:t>
            </a:r>
          </a:p>
          <a:p>
            <a:pPr marL="0" indent="0">
              <a:buNone/>
            </a:pPr>
            <a:endParaRPr lang="it-IT" sz="1800"/>
          </a:p>
          <a:p>
            <a:pPr marL="0" indent="0">
              <a:buNone/>
            </a:pPr>
            <a:endParaRPr lang="it-IT" sz="1800"/>
          </a:p>
        </p:txBody>
      </p:sp>
      <p:sp>
        <p:nvSpPr>
          <p:cNvPr id="2" name="Segnaposto piè di pagina 1">
            <a:extLst>
              <a:ext uri="{FF2B5EF4-FFF2-40B4-BE49-F238E27FC236}">
                <a16:creationId xmlns:a16="http://schemas.microsoft.com/office/drawing/2014/main" id="{54976C82-D32E-4317-A3C3-1250B6CC21EB}"/>
              </a:ext>
            </a:extLst>
          </p:cNvPr>
          <p:cNvSpPr>
            <a:spLocks noGrp="1"/>
          </p:cNvSpPr>
          <p:nvPr>
            <p:ph type="ftr" sz="quarter" idx="11"/>
          </p:nvPr>
        </p:nvSpPr>
        <p:spPr/>
        <p:txBody>
          <a:bodyPr/>
          <a:lstStyle/>
          <a:p>
            <a:r>
              <a:rPr lang="it-IT"/>
              <a:t>Lingua francese - a.a. 2021-2022 - Primo semestre</a:t>
            </a:r>
          </a:p>
        </p:txBody>
      </p:sp>
      <p:sp>
        <p:nvSpPr>
          <p:cNvPr id="3" name="Segnaposto numero diapositiva 2">
            <a:extLst>
              <a:ext uri="{FF2B5EF4-FFF2-40B4-BE49-F238E27FC236}">
                <a16:creationId xmlns:a16="http://schemas.microsoft.com/office/drawing/2014/main" id="{D5CE1196-A6C6-4630-A6AE-0A07C31573D0}"/>
              </a:ext>
            </a:extLst>
          </p:cNvPr>
          <p:cNvSpPr>
            <a:spLocks noGrp="1"/>
          </p:cNvSpPr>
          <p:nvPr>
            <p:ph type="sldNum" sz="quarter" idx="12"/>
          </p:nvPr>
        </p:nvSpPr>
        <p:spPr/>
        <p:txBody>
          <a:bodyPr/>
          <a:lstStyle/>
          <a:p>
            <a:fld id="{36C7DB34-2C0C-4909-82CD-B2DFD86362A9}" type="slidenum">
              <a:rPr lang="it-IT" smtClean="0"/>
              <a:t>10</a:t>
            </a:fld>
            <a:endParaRPr lang="it-IT"/>
          </a:p>
        </p:txBody>
      </p:sp>
    </p:spTree>
    <p:extLst>
      <p:ext uri="{BB962C8B-B14F-4D97-AF65-F5344CB8AC3E}">
        <p14:creationId xmlns:p14="http://schemas.microsoft.com/office/powerpoint/2010/main" val="239051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a:t>Vrai ou faux</a:t>
            </a:r>
            <a:endParaRPr lang="it-IT"/>
          </a:p>
        </p:txBody>
      </p:sp>
      <p:sp>
        <p:nvSpPr>
          <p:cNvPr id="3" name="Segnaposto contenuto 2"/>
          <p:cNvSpPr>
            <a:spLocks noGrp="1"/>
          </p:cNvSpPr>
          <p:nvPr>
            <p:ph sz="half" idx="1"/>
          </p:nvPr>
        </p:nvSpPr>
        <p:spPr>
          <a:xfrm>
            <a:off x="838200" y="1825625"/>
            <a:ext cx="10515600" cy="4480284"/>
          </a:xfrm>
        </p:spPr>
        <p:txBody>
          <a:bodyPr>
            <a:normAutofit fontScale="77500" lnSpcReduction="20000"/>
          </a:bodyPr>
          <a:lstStyle/>
          <a:p>
            <a:pPr marL="0" lvl="0" indent="0">
              <a:buNone/>
            </a:pPr>
            <a:r>
              <a:rPr lang="fr-FR"/>
              <a:t>1. Pour les 100 plus grandes sociétés des produits de luxe du monde, les difficultés économiques n'ont pas compromis leur croissance.</a:t>
            </a:r>
            <a:endParaRPr lang="it-IT">
              <a:effectLst/>
            </a:endParaRPr>
          </a:p>
          <a:p>
            <a:pPr algn="ctr">
              <a:buFont typeface="Wingdings" panose="05000000000000000000" pitchFamily="2" charset="2"/>
              <a:buChar char="¨"/>
            </a:pPr>
            <a:r>
              <a:rPr lang="it-IT"/>
              <a:t>vrai				</a:t>
            </a:r>
            <a:r>
              <a:rPr lang="it-IT">
                <a:sym typeface="Wingdings" panose="05000000000000000000" pitchFamily="2" charset="2"/>
              </a:rPr>
              <a:t></a:t>
            </a:r>
            <a:r>
              <a:rPr lang="it-IT"/>
              <a:t> faux</a:t>
            </a:r>
          </a:p>
          <a:p>
            <a:pPr algn="ctr">
              <a:buFont typeface="Wingdings" panose="05000000000000000000" pitchFamily="2" charset="2"/>
              <a:buChar char="¨"/>
            </a:pPr>
            <a:endParaRPr lang="it-IT">
              <a:effectLst/>
            </a:endParaRPr>
          </a:p>
          <a:p>
            <a:pPr marL="0" lvl="0" indent="0">
              <a:buNone/>
            </a:pPr>
            <a:r>
              <a:rPr lang="fr-FR"/>
              <a:t>2. Ce sont les Etats-Unis qui dominent le secteur du luxe.</a:t>
            </a:r>
            <a:endParaRPr lang="it-IT">
              <a:effectLst/>
            </a:endParaRPr>
          </a:p>
          <a:p>
            <a:pPr algn="ctr">
              <a:buFont typeface="Wingdings" panose="05000000000000000000" pitchFamily="2" charset="2"/>
              <a:buChar char="¨"/>
            </a:pPr>
            <a:r>
              <a:rPr lang="it-IT"/>
              <a:t>vrai				</a:t>
            </a:r>
            <a:r>
              <a:rPr lang="it-IT">
                <a:sym typeface="Wingdings" panose="05000000000000000000" pitchFamily="2" charset="2"/>
              </a:rPr>
              <a:t></a:t>
            </a:r>
            <a:r>
              <a:rPr lang="it-IT"/>
              <a:t> faux</a:t>
            </a:r>
          </a:p>
          <a:p>
            <a:pPr algn="ctr">
              <a:buFont typeface="Wingdings" panose="05000000000000000000" pitchFamily="2" charset="2"/>
              <a:buChar char="¨"/>
            </a:pPr>
            <a:endParaRPr lang="it-IT">
              <a:effectLst/>
            </a:endParaRPr>
          </a:p>
          <a:p>
            <a:pPr marL="0" lvl="0" indent="0">
              <a:buNone/>
            </a:pPr>
            <a:r>
              <a:rPr lang="fr-FR"/>
              <a:t>3. L'agro-alimentaire ne rentre pas dans la catégorie des produits de luxe.</a:t>
            </a:r>
            <a:endParaRPr lang="it-IT">
              <a:effectLst/>
            </a:endParaRPr>
          </a:p>
          <a:p>
            <a:pPr algn="ctr">
              <a:buFont typeface="Wingdings" panose="05000000000000000000" pitchFamily="2" charset="2"/>
              <a:buChar char="¨"/>
            </a:pPr>
            <a:r>
              <a:rPr lang="it-IT"/>
              <a:t>vrai				</a:t>
            </a:r>
            <a:r>
              <a:rPr lang="it-IT">
                <a:sym typeface="Wingdings" panose="05000000000000000000" pitchFamily="2" charset="2"/>
              </a:rPr>
              <a:t></a:t>
            </a:r>
            <a:r>
              <a:rPr lang="it-IT"/>
              <a:t> faux</a:t>
            </a:r>
          </a:p>
          <a:p>
            <a:pPr marL="0" indent="0" algn="ctr">
              <a:buNone/>
            </a:pPr>
            <a:endParaRPr lang="it-IT">
              <a:effectLst/>
            </a:endParaRPr>
          </a:p>
          <a:p>
            <a:pPr marL="0" lvl="0" indent="0">
              <a:buNone/>
            </a:pPr>
            <a:r>
              <a:rPr lang="fr-FR"/>
              <a:t>4. Les consommateurs chinois ont une part de plus en plus importante dans le marché des biens de luxe.</a:t>
            </a:r>
            <a:endParaRPr lang="it-IT">
              <a:effectLst/>
            </a:endParaRPr>
          </a:p>
          <a:p>
            <a:pPr marL="0" indent="0" algn="ctr">
              <a:buNone/>
            </a:pPr>
            <a:r>
              <a:rPr lang="it-IT">
                <a:sym typeface="Wingdings" panose="05000000000000000000" pitchFamily="2" charset="2"/>
              </a:rPr>
              <a:t></a:t>
            </a:r>
            <a:r>
              <a:rPr lang="fr-FR"/>
              <a:t> vrai				</a:t>
            </a:r>
            <a:r>
              <a:rPr lang="it-IT">
                <a:sym typeface="Wingdings" panose="05000000000000000000" pitchFamily="2" charset="2"/>
              </a:rPr>
              <a:t></a:t>
            </a:r>
            <a:r>
              <a:rPr lang="fr-FR"/>
              <a:t> faux</a:t>
            </a:r>
            <a:endParaRPr lang="it-IT">
              <a:effectLst/>
            </a:endParaRPr>
          </a:p>
          <a:p>
            <a:endParaRPr lang="it-IT"/>
          </a:p>
        </p:txBody>
      </p:sp>
      <p:sp>
        <p:nvSpPr>
          <p:cNvPr id="4" name="Segnaposto piè di pagina 3">
            <a:extLst>
              <a:ext uri="{FF2B5EF4-FFF2-40B4-BE49-F238E27FC236}">
                <a16:creationId xmlns:a16="http://schemas.microsoft.com/office/drawing/2014/main" id="{80F8E193-D4EA-4443-84AE-C112F292081D}"/>
              </a:ext>
            </a:extLst>
          </p:cNvPr>
          <p:cNvSpPr>
            <a:spLocks noGrp="1"/>
          </p:cNvSpPr>
          <p:nvPr>
            <p:ph type="ftr" sz="quarter" idx="11"/>
          </p:nvPr>
        </p:nvSpPr>
        <p:spPr/>
        <p:txBody>
          <a:bodyPr/>
          <a:lstStyle/>
          <a:p>
            <a:r>
              <a:rPr lang="it-IT"/>
              <a:t>Lingua francese - a.a. 2021-2022 - Primo semestre</a:t>
            </a:r>
          </a:p>
        </p:txBody>
      </p:sp>
      <p:sp>
        <p:nvSpPr>
          <p:cNvPr id="5" name="Segnaposto numero diapositiva 4">
            <a:extLst>
              <a:ext uri="{FF2B5EF4-FFF2-40B4-BE49-F238E27FC236}">
                <a16:creationId xmlns:a16="http://schemas.microsoft.com/office/drawing/2014/main" id="{68068748-06AE-417B-97EC-01EFAC2DD28E}"/>
              </a:ext>
            </a:extLst>
          </p:cNvPr>
          <p:cNvSpPr>
            <a:spLocks noGrp="1"/>
          </p:cNvSpPr>
          <p:nvPr>
            <p:ph type="sldNum" sz="quarter" idx="12"/>
          </p:nvPr>
        </p:nvSpPr>
        <p:spPr/>
        <p:txBody>
          <a:bodyPr/>
          <a:lstStyle/>
          <a:p>
            <a:fld id="{36C7DB34-2C0C-4909-82CD-B2DFD86362A9}" type="slidenum">
              <a:rPr lang="it-IT" smtClean="0"/>
              <a:t>11</a:t>
            </a:fld>
            <a:endParaRPr lang="it-IT"/>
          </a:p>
        </p:txBody>
      </p:sp>
    </p:spTree>
    <p:extLst>
      <p:ext uri="{BB962C8B-B14F-4D97-AF65-F5344CB8AC3E}">
        <p14:creationId xmlns:p14="http://schemas.microsoft.com/office/powerpoint/2010/main" val="212794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Le secteur du luxe en 2019</a:t>
            </a:r>
          </a:p>
        </p:txBody>
      </p:sp>
      <p:sp>
        <p:nvSpPr>
          <p:cNvPr id="3" name="Segnaposto contenuto 2"/>
          <p:cNvSpPr>
            <a:spLocks noGrp="1"/>
          </p:cNvSpPr>
          <p:nvPr>
            <p:ph idx="1"/>
          </p:nvPr>
        </p:nvSpPr>
        <p:spPr>
          <a:xfrm>
            <a:off x="838199" y="1825625"/>
            <a:ext cx="7080849" cy="4704571"/>
          </a:xfrm>
        </p:spPr>
        <p:txBody>
          <a:bodyPr>
            <a:normAutofit fontScale="70000" lnSpcReduction="20000"/>
          </a:bodyPr>
          <a:lstStyle/>
          <a:p>
            <a:r>
              <a:rPr lang="fr-FR" b="1"/>
              <a:t>Les entreprises de luxe françaises ont vu leurs ventes décoller avec des taux de croissance à deux chiffres</a:t>
            </a:r>
          </a:p>
          <a:p>
            <a:r>
              <a:rPr lang="fr-FR"/>
              <a:t>Les 100 principaux fabricants de produits de luxe </a:t>
            </a:r>
            <a:r>
              <a:rPr lang="fr-FR" u="sng"/>
              <a:t>à l’échelle </a:t>
            </a:r>
            <a:r>
              <a:rPr lang="fr-FR"/>
              <a:t>globale ont généré un chiffre d’affaires de 247 milliards de dollars US (+11%).</a:t>
            </a:r>
            <a:br>
              <a:rPr lang="fr-FR"/>
            </a:br>
            <a:br>
              <a:rPr lang="fr-FR"/>
            </a:br>
            <a:r>
              <a:rPr lang="fr-FR"/>
              <a:t>LVMH, Kering et L’Oréal Luxe restent </a:t>
            </a:r>
            <a:r>
              <a:rPr lang="fr-FR" u="sng"/>
              <a:t>à la tête du </a:t>
            </a:r>
            <a:r>
              <a:rPr lang="fr-FR"/>
              <a:t>classement Deloitte des plus grandes entreprises mondiales de produits de luxe.</a:t>
            </a:r>
            <a:br>
              <a:rPr lang="fr-FR"/>
            </a:br>
            <a:br>
              <a:rPr lang="fr-FR"/>
            </a:br>
            <a:r>
              <a:rPr lang="fr-FR"/>
              <a:t>Les sept entreprises françaises qui figurent dans le top 100 ont vu leur croissance décoller au cours de l'exercice 2017, </a:t>
            </a:r>
            <a:r>
              <a:rPr lang="fr-FR" u="sng"/>
              <a:t>ayant doublé</a:t>
            </a:r>
            <a:r>
              <a:rPr lang="fr-FR"/>
              <a:t> par rapport à 2016 et </a:t>
            </a:r>
            <a:r>
              <a:rPr lang="fr-FR" u="sng"/>
              <a:t>se positionnant </a:t>
            </a:r>
            <a:r>
              <a:rPr lang="fr-FR"/>
              <a:t>comme second meilleur taux de croissance, à 18.7%.</a:t>
            </a:r>
            <a:br>
              <a:rPr lang="fr-FR"/>
            </a:br>
            <a:br>
              <a:rPr lang="fr-FR"/>
            </a:br>
            <a:r>
              <a:rPr lang="fr-FR"/>
              <a:t>Les acteurs du luxe </a:t>
            </a:r>
            <a:r>
              <a:rPr lang="fr-FR" u="sng"/>
              <a:t>investissent</a:t>
            </a:r>
            <a:r>
              <a:rPr lang="fr-FR"/>
              <a:t> massivement dans le marketing numérique et l'utilisation des </a:t>
            </a:r>
            <a:r>
              <a:rPr lang="fr-FR" u="sng"/>
              <a:t>réseaux</a:t>
            </a:r>
            <a:r>
              <a:rPr lang="fr-FR"/>
              <a:t> sociaux pour attirer leurs clients.</a:t>
            </a:r>
          </a:p>
          <a:p>
            <a:r>
              <a:rPr lang="fr-FR" sz="1700"/>
              <a:t>Deloitte, </a:t>
            </a:r>
            <a:r>
              <a:rPr lang="en-US" sz="1700" i="1"/>
              <a:t>Global Powers of Luxury Goods</a:t>
            </a:r>
            <a:r>
              <a:rPr lang="en-US" sz="1700"/>
              <a:t>, 2020 - </a:t>
            </a:r>
            <a:r>
              <a:rPr lang="fr-FR" sz="1700"/>
              <a:t>Communiqué de presse</a:t>
            </a:r>
          </a:p>
          <a:p>
            <a:endParaRPr lang="it-IT"/>
          </a:p>
        </p:txBody>
      </p:sp>
      <p:sp>
        <p:nvSpPr>
          <p:cNvPr id="5" name="Segnaposto piè di pagina 4">
            <a:extLst>
              <a:ext uri="{FF2B5EF4-FFF2-40B4-BE49-F238E27FC236}">
                <a16:creationId xmlns:a16="http://schemas.microsoft.com/office/drawing/2014/main" id="{D09C76DB-1574-4DDD-94B9-4860E843CFE8}"/>
              </a:ext>
            </a:extLst>
          </p:cNvPr>
          <p:cNvSpPr>
            <a:spLocks noGrp="1"/>
          </p:cNvSpPr>
          <p:nvPr>
            <p:ph type="ftr" sz="quarter" idx="11"/>
          </p:nvPr>
        </p:nvSpPr>
        <p:spPr/>
        <p:txBody>
          <a:bodyPr/>
          <a:lstStyle/>
          <a:p>
            <a:r>
              <a:rPr lang="it-IT"/>
              <a:t>Lingua francese - a.a. 2021-2022 - Primo semestre</a:t>
            </a:r>
          </a:p>
        </p:txBody>
      </p:sp>
      <p:sp>
        <p:nvSpPr>
          <p:cNvPr id="6" name="Segnaposto numero diapositiva 5">
            <a:extLst>
              <a:ext uri="{FF2B5EF4-FFF2-40B4-BE49-F238E27FC236}">
                <a16:creationId xmlns:a16="http://schemas.microsoft.com/office/drawing/2014/main" id="{65186D6C-1DC3-4CB6-8510-F41FEA75A043}"/>
              </a:ext>
            </a:extLst>
          </p:cNvPr>
          <p:cNvSpPr>
            <a:spLocks noGrp="1"/>
          </p:cNvSpPr>
          <p:nvPr>
            <p:ph type="sldNum" sz="quarter" idx="12"/>
          </p:nvPr>
        </p:nvSpPr>
        <p:spPr/>
        <p:txBody>
          <a:bodyPr/>
          <a:lstStyle/>
          <a:p>
            <a:fld id="{36C7DB34-2C0C-4909-82CD-B2DFD86362A9}" type="slidenum">
              <a:rPr lang="it-IT" smtClean="0"/>
              <a:t>12</a:t>
            </a:fld>
            <a:endParaRPr lang="it-IT"/>
          </a:p>
        </p:txBody>
      </p:sp>
      <p:sp>
        <p:nvSpPr>
          <p:cNvPr id="4" name="Rettangolo 3"/>
          <p:cNvSpPr/>
          <p:nvPr/>
        </p:nvSpPr>
        <p:spPr>
          <a:xfrm>
            <a:off x="8178068" y="1825625"/>
            <a:ext cx="3260557" cy="4247317"/>
          </a:xfrm>
          <a:prstGeom prst="rect">
            <a:avLst/>
          </a:prstGeom>
        </p:spPr>
        <p:txBody>
          <a:bodyPr wrap="square">
            <a:spAutoFit/>
          </a:bodyPr>
          <a:lstStyle/>
          <a:p>
            <a:r>
              <a:rPr lang="fr-FR" b="1"/>
              <a:t>à l’échelle </a:t>
            </a:r>
            <a:r>
              <a:rPr lang="fr-FR"/>
              <a:t>: su scala</a:t>
            </a:r>
          </a:p>
          <a:p>
            <a:endParaRPr lang="fr-FR"/>
          </a:p>
          <a:p>
            <a:r>
              <a:rPr lang="fr-FR" b="1"/>
              <a:t>à la tête de </a:t>
            </a:r>
            <a:r>
              <a:rPr lang="fr-FR"/>
              <a:t>: in testa a</a:t>
            </a:r>
          </a:p>
          <a:p>
            <a:endParaRPr lang="fr-FR"/>
          </a:p>
          <a:p>
            <a:r>
              <a:rPr lang="fr-FR" b="1"/>
              <a:t>au cours de </a:t>
            </a:r>
            <a:r>
              <a:rPr lang="fr-FR"/>
              <a:t>: durante</a:t>
            </a:r>
          </a:p>
          <a:p>
            <a:endParaRPr lang="fr-FR"/>
          </a:p>
          <a:p>
            <a:r>
              <a:rPr lang="fr-FR" b="1"/>
              <a:t>ayant doublé … et se positionnant </a:t>
            </a:r>
            <a:r>
              <a:rPr lang="fr-FR"/>
              <a:t>: visto che sono raddoppiate … e si posizionano</a:t>
            </a:r>
          </a:p>
          <a:p>
            <a:endParaRPr lang="fr-FR"/>
          </a:p>
          <a:p>
            <a:r>
              <a:rPr lang="fr-FR" b="1"/>
              <a:t>investissent</a:t>
            </a:r>
            <a:r>
              <a:rPr lang="fr-FR"/>
              <a:t> : 3</a:t>
            </a:r>
            <a:r>
              <a:rPr lang="fr-FR" baseline="30000"/>
              <a:t>e</a:t>
            </a:r>
            <a:r>
              <a:rPr lang="fr-FR"/>
              <a:t> personne du pluriel présent indicatif du verbe </a:t>
            </a:r>
            <a:r>
              <a:rPr lang="fr-FR" i="1"/>
              <a:t>investir</a:t>
            </a:r>
          </a:p>
          <a:p>
            <a:endParaRPr lang="fr-FR"/>
          </a:p>
          <a:p>
            <a:r>
              <a:rPr lang="fr-FR" b="1"/>
              <a:t>réseau</a:t>
            </a:r>
            <a:r>
              <a:rPr lang="fr-FR"/>
              <a:t> : rete</a:t>
            </a:r>
            <a:endParaRPr lang="it-IT"/>
          </a:p>
        </p:txBody>
      </p:sp>
    </p:spTree>
    <p:extLst>
      <p:ext uri="{BB962C8B-B14F-4D97-AF65-F5344CB8AC3E}">
        <p14:creationId xmlns:p14="http://schemas.microsoft.com/office/powerpoint/2010/main" val="211524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6823" y="962166"/>
            <a:ext cx="3103808" cy="4421876"/>
          </a:xfrm>
        </p:spPr>
        <p:txBody>
          <a:bodyPr anchor="t">
            <a:normAutofit/>
          </a:bodyPr>
          <a:lstStyle/>
          <a:p>
            <a:pPr algn="r"/>
            <a:r>
              <a:rPr lang="fr-FR" sz="4000" b="1" dirty="0"/>
              <a:t>La discipline par principe : </a:t>
            </a:r>
            <a:br>
              <a:rPr lang="fr-FR" sz="4000" b="1" dirty="0"/>
            </a:br>
            <a:r>
              <a:rPr lang="fr-FR" sz="4000" b="1" dirty="0"/>
              <a:t>la nouvelle norme du luxe</a:t>
            </a:r>
            <a:endParaRPr lang="it-IT" sz="4000" dirty="0"/>
          </a:p>
        </p:txBody>
      </p:sp>
      <p:sp>
        <p:nvSpPr>
          <p:cNvPr id="3" name="Segnaposto contenuto 2"/>
          <p:cNvSpPr>
            <a:spLocks noGrp="1"/>
          </p:cNvSpPr>
          <p:nvPr>
            <p:ph idx="1"/>
          </p:nvPr>
        </p:nvSpPr>
        <p:spPr>
          <a:xfrm>
            <a:off x="4011562" y="962167"/>
            <a:ext cx="6934606" cy="5420878"/>
          </a:xfrm>
        </p:spPr>
        <p:txBody>
          <a:bodyPr anchor="t">
            <a:normAutofit/>
          </a:bodyPr>
          <a:lstStyle/>
          <a:p>
            <a:pPr marL="0" indent="0" algn="just">
              <a:buNone/>
            </a:pPr>
            <a:r>
              <a:rPr lang="fr-FR" sz="1600" dirty="0"/>
              <a:t>Le secteur des produits de luxe a maintenant entamé la deuxième partie de la «décennie du changement». La première moitié a été marquée par les consommateurs chinois et l’explosion de l’utilisation des technologies numériques. Nous entrons à présent dans la deuxième moitié de la décennie qui, selon nous, devrait être placée sous le signe de la discipline. L’environnement extérieur va être modifié dans un certain nombre de domaines cruciaux : l’évolution des comportements d’achat des consommateurs, la fusion des canaux de distribution et la complexité du modèle d’affaires, l’augmentation des voyages internationaux, l’importance croissante des consommateurs de la génération Y et l’impact continu de l’économie mondiale. Tous ces facteurs créent des opportunités pour le secteur des produits de luxe.</a:t>
            </a:r>
            <a:endParaRPr lang="it-IT" sz="1600" dirty="0"/>
          </a:p>
          <a:p>
            <a:pPr marL="0" indent="0" algn="just">
              <a:buNone/>
            </a:pPr>
            <a:r>
              <a:rPr lang="fr-FR" sz="1600" b="1" dirty="0"/>
              <a:t> </a:t>
            </a:r>
            <a:endParaRPr lang="it-IT" sz="1600" dirty="0"/>
          </a:p>
          <a:p>
            <a:pPr marL="0" indent="0" algn="just">
              <a:buNone/>
            </a:pPr>
            <a:r>
              <a:rPr lang="fr-FR" sz="1600" b="1" dirty="0"/>
              <a:t>La demande en produits de luxe continue de croître de façon rentable</a:t>
            </a:r>
            <a:endParaRPr lang="it-IT" sz="1600" dirty="0"/>
          </a:p>
          <a:p>
            <a:pPr marL="0" indent="0" algn="just">
              <a:buNone/>
            </a:pPr>
            <a:r>
              <a:rPr lang="fr-FR" sz="1600" dirty="0"/>
              <a:t>Le chiffre d’affaires des 100 plus grandes sociétés de produits de luxe du monde a poursuivi sa progression en dépit des difficultés économiques, bien que le taux de croissance soit inférieur à celui des années précédentes. Les marges bénéficiaires sont plus élevées que l’année précédente et la polarisation des résultats des entreprises est supérieure : elles sont plus nombreuses à afficher une croissance des ventes de produits de luxe et des marges bénéficiaires à deux chiffres, mais il y a également davantage de sociétés qui enregistrent une baisse des ventes à deux chiffres. </a:t>
            </a:r>
            <a:endParaRPr lang="it-IT" sz="1600" dirty="0"/>
          </a:p>
          <a:p>
            <a:pPr marL="0" indent="0" algn="just">
              <a:buNone/>
            </a:pPr>
            <a:r>
              <a:rPr lang="fr-FR" sz="1300" dirty="0"/>
              <a:t>Deloitte, </a:t>
            </a:r>
            <a:r>
              <a:rPr lang="fr-FR" sz="1300" i="1" dirty="0"/>
              <a:t>Global Powers of Luxury Goods</a:t>
            </a:r>
            <a:r>
              <a:rPr lang="fr-FR" sz="1300" dirty="0"/>
              <a:t>, 2016</a:t>
            </a:r>
            <a:endParaRPr lang="it-IT" sz="1300" dirty="0"/>
          </a:p>
        </p:txBody>
      </p:sp>
      <p:sp>
        <p:nvSpPr>
          <p:cNvPr id="4" name="Segnaposto piè di pagina 3">
            <a:extLst>
              <a:ext uri="{FF2B5EF4-FFF2-40B4-BE49-F238E27FC236}">
                <a16:creationId xmlns:a16="http://schemas.microsoft.com/office/drawing/2014/main" id="{8206D113-CC3E-4F11-9ED8-54081B868D9D}"/>
              </a:ext>
            </a:extLst>
          </p:cNvPr>
          <p:cNvSpPr>
            <a:spLocks noGrp="1"/>
          </p:cNvSpPr>
          <p:nvPr>
            <p:ph type="ftr" sz="quarter" idx="11"/>
          </p:nvPr>
        </p:nvSpPr>
        <p:spPr>
          <a:xfrm rot="5400000">
            <a:off x="-1827726" y="1983972"/>
            <a:ext cx="4114800" cy="365125"/>
          </a:xfrm>
        </p:spPr>
        <p:txBody>
          <a:bodyPr>
            <a:normAutofit/>
          </a:bodyPr>
          <a:lstStyle/>
          <a:p>
            <a:pPr algn="l">
              <a:spcAft>
                <a:spcPts val="600"/>
              </a:spcAft>
            </a:pPr>
            <a:r>
              <a:rPr lang="it-IT" sz="1100" dirty="0">
                <a:solidFill>
                  <a:schemeClr val="tx1">
                    <a:lumMod val="50000"/>
                    <a:lumOff val="50000"/>
                  </a:schemeClr>
                </a:solidFill>
              </a:rPr>
              <a:t>Lingua francese - a.a. 2021-2022 - Primo semestre</a:t>
            </a:r>
          </a:p>
        </p:txBody>
      </p:sp>
      <p:sp>
        <p:nvSpPr>
          <p:cNvPr id="5" name="Segnaposto numero diapositiva 4">
            <a:extLst>
              <a:ext uri="{FF2B5EF4-FFF2-40B4-BE49-F238E27FC236}">
                <a16:creationId xmlns:a16="http://schemas.microsoft.com/office/drawing/2014/main" id="{BF42AC11-1C7E-40C8-AE02-52703F0A07C6}"/>
              </a:ext>
            </a:extLst>
          </p:cNvPr>
          <p:cNvSpPr>
            <a:spLocks noGrp="1"/>
          </p:cNvSpPr>
          <p:nvPr>
            <p:ph type="sldNum" sz="quarter" idx="12"/>
          </p:nvPr>
        </p:nvSpPr>
        <p:spPr>
          <a:xfrm>
            <a:off x="11704320" y="6455664"/>
            <a:ext cx="448056" cy="365125"/>
          </a:xfrm>
        </p:spPr>
        <p:txBody>
          <a:bodyPr>
            <a:normAutofit/>
          </a:bodyPr>
          <a:lstStyle/>
          <a:p>
            <a:pPr>
              <a:spcAft>
                <a:spcPts val="600"/>
              </a:spcAft>
            </a:pPr>
            <a:fld id="{36C7DB34-2C0C-4909-82CD-B2DFD86362A9}" type="slidenum">
              <a:rPr lang="it-IT" sz="1100">
                <a:solidFill>
                  <a:srgbClr val="FFFFFF"/>
                </a:solidFill>
              </a:rPr>
              <a:pPr>
                <a:spcAft>
                  <a:spcPts val="600"/>
                </a:spcAft>
              </a:pPr>
              <a:t>2</a:t>
            </a:fld>
            <a:endParaRPr lang="it-IT" sz="1100" dirty="0">
              <a:solidFill>
                <a:srgbClr val="FFFFFF"/>
              </a:solidFill>
            </a:endParaRPr>
          </a:p>
        </p:txBody>
      </p:sp>
    </p:spTree>
    <p:extLst>
      <p:ext uri="{BB962C8B-B14F-4D97-AF65-F5344CB8AC3E}">
        <p14:creationId xmlns:p14="http://schemas.microsoft.com/office/powerpoint/2010/main" val="11492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1412488"/>
            <a:ext cx="2899189" cy="4363844"/>
          </a:xfrm>
        </p:spPr>
        <p:txBody>
          <a:bodyPr anchor="t">
            <a:normAutofit/>
          </a:bodyPr>
          <a:lstStyle/>
          <a:p>
            <a:r>
              <a:rPr lang="fr-FR" sz="4000" b="1"/>
              <a:t>La discipline par principe : la nouvelle norme du luxe</a:t>
            </a:r>
            <a:endParaRPr lang="it-IT" sz="4000"/>
          </a:p>
        </p:txBody>
      </p:sp>
      <p:sp>
        <p:nvSpPr>
          <p:cNvPr id="3" name="Segnaposto contenuto 2"/>
          <p:cNvSpPr>
            <a:spLocks noGrp="1"/>
          </p:cNvSpPr>
          <p:nvPr>
            <p:ph sz="half" idx="1"/>
          </p:nvPr>
        </p:nvSpPr>
        <p:spPr>
          <a:xfrm>
            <a:off x="4394446" y="1189609"/>
            <a:ext cx="4092605" cy="3293616"/>
          </a:xfrm>
        </p:spPr>
        <p:txBody>
          <a:bodyPr>
            <a:normAutofit fontScale="92500" lnSpcReduction="10000"/>
          </a:bodyPr>
          <a:lstStyle/>
          <a:p>
            <a:endParaRPr lang="fr-FR" sz="2000"/>
          </a:p>
          <a:p>
            <a:pPr marL="0" indent="0" algn="just">
              <a:buNone/>
            </a:pPr>
            <a:r>
              <a:rPr lang="fr-FR" sz="2400"/>
              <a:t>Le secteur des produits de luxe a maintenant </a:t>
            </a:r>
            <a:r>
              <a:rPr lang="fr-FR" sz="2400" u="sng"/>
              <a:t>entamé</a:t>
            </a:r>
            <a:r>
              <a:rPr lang="fr-FR" sz="2400"/>
              <a:t> la deuxième partie de la «</a:t>
            </a:r>
            <a:r>
              <a:rPr lang="fr-FR" sz="2400" u="sng"/>
              <a:t>décennie</a:t>
            </a:r>
            <a:r>
              <a:rPr lang="fr-FR" sz="2400"/>
              <a:t> du changement».</a:t>
            </a:r>
          </a:p>
          <a:p>
            <a:pPr marL="0" indent="0" algn="just">
              <a:buNone/>
            </a:pPr>
            <a:r>
              <a:rPr lang="fr-FR" sz="2400"/>
              <a:t>La première moitié </a:t>
            </a:r>
            <a:r>
              <a:rPr lang="fr-FR" sz="2400" u="sng"/>
              <a:t>a été marquée</a:t>
            </a:r>
            <a:r>
              <a:rPr lang="fr-FR" sz="2400"/>
              <a:t> par les consommateurs chinois et l’explosion de l’utilisation des technologies </a:t>
            </a:r>
            <a:r>
              <a:rPr lang="fr-FR" sz="2400" u="sng"/>
              <a:t>numériques</a:t>
            </a:r>
            <a:r>
              <a:rPr lang="fr-FR" sz="2400"/>
              <a:t>.</a:t>
            </a:r>
          </a:p>
          <a:p>
            <a:endParaRPr lang="it-IT" sz="2000"/>
          </a:p>
        </p:txBody>
      </p:sp>
      <p:sp>
        <p:nvSpPr>
          <p:cNvPr id="4" name="Segnaposto contenuto 3"/>
          <p:cNvSpPr>
            <a:spLocks noGrp="1"/>
          </p:cNvSpPr>
          <p:nvPr>
            <p:ph sz="half" idx="2"/>
          </p:nvPr>
        </p:nvSpPr>
        <p:spPr>
          <a:xfrm>
            <a:off x="8868791" y="1279324"/>
            <a:ext cx="2780513" cy="2715628"/>
          </a:xfrm>
        </p:spPr>
        <p:txBody>
          <a:bodyPr>
            <a:normAutofit fontScale="92500" lnSpcReduction="10000"/>
          </a:bodyPr>
          <a:lstStyle/>
          <a:p>
            <a:endParaRPr lang="it-IT" sz="2000" b="1" dirty="0"/>
          </a:p>
          <a:p>
            <a:pPr marL="0" indent="0">
              <a:buNone/>
            </a:pPr>
            <a:r>
              <a:rPr lang="it-IT" sz="1800" b="1" dirty="0"/>
              <a:t>a entamé </a:t>
            </a:r>
            <a:r>
              <a:rPr lang="it-IT" sz="1800" dirty="0"/>
              <a:t>: passé </a:t>
            </a:r>
            <a:r>
              <a:rPr lang="it-IT" sz="1800"/>
              <a:t>composé du verbe </a:t>
            </a:r>
            <a:r>
              <a:rPr lang="it-IT" sz="1800" b="1"/>
              <a:t>entamer</a:t>
            </a:r>
            <a:r>
              <a:rPr lang="it-IT" sz="1800"/>
              <a:t>, cominciare, iniziare.</a:t>
            </a:r>
          </a:p>
          <a:p>
            <a:pPr marL="0" indent="0">
              <a:buNone/>
            </a:pPr>
            <a:r>
              <a:rPr lang="it-IT" sz="1800" b="1"/>
              <a:t>la décennie </a:t>
            </a:r>
            <a:r>
              <a:rPr lang="it-IT" sz="1800"/>
              <a:t>: il decennio</a:t>
            </a:r>
          </a:p>
          <a:p>
            <a:pPr marL="0" indent="0">
              <a:buNone/>
            </a:pPr>
            <a:r>
              <a:rPr lang="it-IT" sz="1800" b="1"/>
              <a:t>marquer</a:t>
            </a:r>
            <a:r>
              <a:rPr lang="it-IT" sz="1800"/>
              <a:t> : segnare</a:t>
            </a:r>
          </a:p>
          <a:p>
            <a:pPr marL="0" indent="0">
              <a:buNone/>
            </a:pPr>
            <a:r>
              <a:rPr lang="it-IT" sz="1800" b="1"/>
              <a:t>a été marquée par </a:t>
            </a:r>
            <a:r>
              <a:rPr lang="it-IT" sz="1800"/>
              <a:t>: passé composé de la forme passive</a:t>
            </a:r>
          </a:p>
          <a:p>
            <a:pPr marL="0" indent="0">
              <a:buNone/>
            </a:pPr>
            <a:r>
              <a:rPr lang="it-IT" sz="1800" b="1"/>
              <a:t>numérique</a:t>
            </a:r>
            <a:r>
              <a:rPr lang="it-IT" sz="1800"/>
              <a:t> : digitale</a:t>
            </a:r>
          </a:p>
        </p:txBody>
      </p:sp>
      <p:sp>
        <p:nvSpPr>
          <p:cNvPr id="5" name="Segnaposto piè di pagina 4">
            <a:extLst>
              <a:ext uri="{FF2B5EF4-FFF2-40B4-BE49-F238E27FC236}">
                <a16:creationId xmlns:a16="http://schemas.microsoft.com/office/drawing/2014/main" id="{6D108649-7C53-405B-8AA1-6A0E9D82C4B2}"/>
              </a:ext>
            </a:extLst>
          </p:cNvPr>
          <p:cNvSpPr>
            <a:spLocks noGrp="1"/>
          </p:cNvSpPr>
          <p:nvPr>
            <p:ph type="ftr" sz="quarter" idx="11"/>
          </p:nvPr>
        </p:nvSpPr>
        <p:spPr>
          <a:xfrm>
            <a:off x="4380854" y="6356350"/>
            <a:ext cx="4059047" cy="365125"/>
          </a:xfrm>
        </p:spPr>
        <p:txBody>
          <a:bodyPr>
            <a:normAutofit/>
          </a:bodyPr>
          <a:lstStyle/>
          <a:p>
            <a:pPr algn="l">
              <a:spcAft>
                <a:spcPts val="600"/>
              </a:spcAft>
            </a:pPr>
            <a:r>
              <a:rPr lang="it-IT"/>
              <a:t>Lingua francese - a.a. 2021-2022 - Primo semestre</a:t>
            </a:r>
          </a:p>
        </p:txBody>
      </p:sp>
      <p:sp>
        <p:nvSpPr>
          <p:cNvPr id="6" name="Segnaposto numero diapositiva 5">
            <a:extLst>
              <a:ext uri="{FF2B5EF4-FFF2-40B4-BE49-F238E27FC236}">
                <a16:creationId xmlns:a16="http://schemas.microsoft.com/office/drawing/2014/main" id="{644254FA-7BA9-4A2D-B629-F0D70A657B16}"/>
              </a:ext>
            </a:extLst>
          </p:cNvPr>
          <p:cNvSpPr>
            <a:spLocks noGrp="1"/>
          </p:cNvSpPr>
          <p:nvPr>
            <p:ph type="sldNum" sz="quarter" idx="12"/>
          </p:nvPr>
        </p:nvSpPr>
        <p:spPr>
          <a:xfrm>
            <a:off x="9202366" y="6356350"/>
            <a:ext cx="2151434" cy="365125"/>
          </a:xfrm>
        </p:spPr>
        <p:txBody>
          <a:bodyPr>
            <a:normAutofit/>
          </a:bodyPr>
          <a:lstStyle/>
          <a:p>
            <a:pPr>
              <a:spcAft>
                <a:spcPts val="600"/>
              </a:spcAft>
            </a:pPr>
            <a:fld id="{36C7DB34-2C0C-4909-82CD-B2DFD86362A9}" type="slidenum">
              <a:rPr lang="it-IT" smtClean="0"/>
              <a:pPr>
                <a:spcAft>
                  <a:spcPts val="600"/>
                </a:spcAft>
              </a:pPr>
              <a:t>3</a:t>
            </a:fld>
            <a:endParaRPr lang="it-IT"/>
          </a:p>
        </p:txBody>
      </p:sp>
    </p:spTree>
    <p:extLst>
      <p:ext uri="{BB962C8B-B14F-4D97-AF65-F5344CB8AC3E}">
        <p14:creationId xmlns:p14="http://schemas.microsoft.com/office/powerpoint/2010/main" val="408142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776057" y="1928110"/>
            <a:ext cx="5158427" cy="3730460"/>
          </a:xfrm>
        </p:spPr>
        <p:txBody>
          <a:bodyPr>
            <a:normAutofit/>
          </a:bodyPr>
          <a:lstStyle/>
          <a:p>
            <a:endParaRPr lang="fr-FR" sz="2000"/>
          </a:p>
          <a:p>
            <a:pPr marL="0" indent="0">
              <a:buNone/>
            </a:pPr>
            <a:r>
              <a:rPr lang="fr-FR" sz="2400"/>
              <a:t>Nous entrons </a:t>
            </a:r>
            <a:r>
              <a:rPr lang="fr-FR" sz="2400" u="sng"/>
              <a:t>à présent </a:t>
            </a:r>
            <a:r>
              <a:rPr lang="fr-FR" sz="2400"/>
              <a:t>dans la deuxième moitié de la décennie qui, </a:t>
            </a:r>
            <a:r>
              <a:rPr lang="fr-FR" sz="2400" u="sng"/>
              <a:t>selon</a:t>
            </a:r>
            <a:r>
              <a:rPr lang="fr-FR" sz="2400"/>
              <a:t> nous, </a:t>
            </a:r>
            <a:r>
              <a:rPr lang="fr-FR" sz="2400" u="sng"/>
              <a:t>devrait</a:t>
            </a:r>
            <a:r>
              <a:rPr lang="fr-FR" sz="2400"/>
              <a:t> être </a:t>
            </a:r>
            <a:r>
              <a:rPr lang="fr-FR" sz="2400" u="sng"/>
              <a:t>placée</a:t>
            </a:r>
            <a:r>
              <a:rPr lang="fr-FR" sz="2400"/>
              <a:t> sous le signe de la disci-pline.</a:t>
            </a:r>
            <a:endParaRPr lang="it-IT" sz="2400"/>
          </a:p>
        </p:txBody>
      </p:sp>
      <p:sp>
        <p:nvSpPr>
          <p:cNvPr id="4" name="Segnaposto contenuto 3"/>
          <p:cNvSpPr>
            <a:spLocks noGrp="1"/>
          </p:cNvSpPr>
          <p:nvPr>
            <p:ph sz="half" idx="2"/>
          </p:nvPr>
        </p:nvSpPr>
        <p:spPr>
          <a:xfrm>
            <a:off x="6189154" y="2398626"/>
            <a:ext cx="5164645" cy="3730460"/>
          </a:xfrm>
        </p:spPr>
        <p:txBody>
          <a:bodyPr>
            <a:normAutofit/>
          </a:bodyPr>
          <a:lstStyle/>
          <a:p>
            <a:pPr marL="0" indent="0">
              <a:buNone/>
            </a:pPr>
            <a:r>
              <a:rPr lang="it-IT" sz="1800" b="1"/>
              <a:t>à présent </a:t>
            </a:r>
            <a:r>
              <a:rPr lang="it-IT" sz="1800"/>
              <a:t>-&gt; </a:t>
            </a:r>
            <a:r>
              <a:rPr lang="it-IT" sz="1800" i="1"/>
              <a:t>maintenant</a:t>
            </a:r>
            <a:r>
              <a:rPr lang="it-IT" sz="1800"/>
              <a:t> : adesso, ora</a:t>
            </a:r>
            <a:endParaRPr lang="it-IT" sz="1800" b="1"/>
          </a:p>
          <a:p>
            <a:pPr marL="0" indent="0">
              <a:buNone/>
            </a:pPr>
            <a:r>
              <a:rPr lang="it-IT" sz="1800" b="1"/>
              <a:t>selon</a:t>
            </a:r>
            <a:r>
              <a:rPr lang="it-IT" sz="1800"/>
              <a:t> : secondo</a:t>
            </a:r>
          </a:p>
          <a:p>
            <a:pPr marL="0" indent="0">
              <a:buNone/>
            </a:pPr>
            <a:r>
              <a:rPr lang="it-IT" sz="1800" b="1"/>
              <a:t>devrait</a:t>
            </a:r>
            <a:r>
              <a:rPr lang="it-IT" sz="1800"/>
              <a:t> = conditionnel du verbe </a:t>
            </a:r>
            <a:r>
              <a:rPr lang="it-IT" sz="1800" i="1"/>
              <a:t>devoir</a:t>
            </a:r>
          </a:p>
          <a:p>
            <a:pPr marL="0" indent="0">
              <a:buNone/>
            </a:pPr>
            <a:r>
              <a:rPr lang="it-IT" sz="1800" b="1"/>
              <a:t>placer</a:t>
            </a:r>
            <a:r>
              <a:rPr lang="it-IT" sz="1800"/>
              <a:t> : porre (ici)</a:t>
            </a:r>
          </a:p>
        </p:txBody>
      </p:sp>
      <p:sp>
        <p:nvSpPr>
          <p:cNvPr id="2" name="Segnaposto piè di pagina 1">
            <a:extLst>
              <a:ext uri="{FF2B5EF4-FFF2-40B4-BE49-F238E27FC236}">
                <a16:creationId xmlns:a16="http://schemas.microsoft.com/office/drawing/2014/main" id="{1E3BF31C-6541-4A05-8E0B-2DCB6D9C3B70}"/>
              </a:ext>
            </a:extLst>
          </p:cNvPr>
          <p:cNvSpPr>
            <a:spLocks noGrp="1"/>
          </p:cNvSpPr>
          <p:nvPr>
            <p:ph type="ftr" sz="quarter" idx="11"/>
          </p:nvPr>
        </p:nvSpPr>
        <p:spPr/>
        <p:txBody>
          <a:bodyPr>
            <a:normAutofit/>
          </a:bodyPr>
          <a:lstStyle/>
          <a:p>
            <a:pPr>
              <a:spcAft>
                <a:spcPts val="600"/>
              </a:spcAft>
            </a:pPr>
            <a:r>
              <a:rPr lang="it-IT"/>
              <a:t>Lingua francese - a.a. 2021-2022 - Primo semestre</a:t>
            </a:r>
          </a:p>
        </p:txBody>
      </p:sp>
      <p:sp>
        <p:nvSpPr>
          <p:cNvPr id="5" name="Segnaposto numero diapositiva 4">
            <a:extLst>
              <a:ext uri="{FF2B5EF4-FFF2-40B4-BE49-F238E27FC236}">
                <a16:creationId xmlns:a16="http://schemas.microsoft.com/office/drawing/2014/main" id="{ECDBFB0B-DE67-45C9-9071-D01481B2365D}"/>
              </a:ext>
            </a:extLst>
          </p:cNvPr>
          <p:cNvSpPr>
            <a:spLocks noGrp="1"/>
          </p:cNvSpPr>
          <p:nvPr>
            <p:ph type="sldNum" sz="quarter" idx="12"/>
          </p:nvPr>
        </p:nvSpPr>
        <p:spPr/>
        <p:txBody>
          <a:bodyPr>
            <a:normAutofit/>
          </a:bodyPr>
          <a:lstStyle/>
          <a:p>
            <a:pPr>
              <a:spcAft>
                <a:spcPts val="600"/>
              </a:spcAft>
            </a:pPr>
            <a:fld id="{36C7DB34-2C0C-4909-82CD-B2DFD86362A9}" type="slidenum">
              <a:rPr lang="it-IT" smtClean="0"/>
              <a:pPr>
                <a:spcAft>
                  <a:spcPts val="600"/>
                </a:spcAft>
              </a:pPr>
              <a:t>4</a:t>
            </a:fld>
            <a:endParaRPr lang="it-IT"/>
          </a:p>
        </p:txBody>
      </p:sp>
    </p:spTree>
    <p:extLst>
      <p:ext uri="{BB962C8B-B14F-4D97-AF65-F5344CB8AC3E}">
        <p14:creationId xmlns:p14="http://schemas.microsoft.com/office/powerpoint/2010/main" val="415325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83443" y="1575835"/>
            <a:ext cx="6120316" cy="3959440"/>
          </a:xfrm>
        </p:spPr>
        <p:txBody>
          <a:bodyPr>
            <a:normAutofit/>
          </a:bodyPr>
          <a:lstStyle/>
          <a:p>
            <a:pPr marL="0" indent="0" algn="just">
              <a:buNone/>
            </a:pPr>
            <a:r>
              <a:rPr lang="fr-FR" sz="2400"/>
              <a:t>L’</a:t>
            </a:r>
            <a:r>
              <a:rPr lang="fr-FR" sz="2400" u="sng"/>
              <a:t>environnement</a:t>
            </a:r>
            <a:r>
              <a:rPr lang="fr-FR" sz="2400"/>
              <a:t> extérieur </a:t>
            </a:r>
            <a:r>
              <a:rPr lang="fr-FR" sz="2400" u="sng"/>
              <a:t>va être </a:t>
            </a:r>
            <a:r>
              <a:rPr lang="fr-FR" sz="2400"/>
              <a:t>modifié dans un certain nombre de </a:t>
            </a:r>
            <a:r>
              <a:rPr lang="fr-FR" sz="2400" u="sng"/>
              <a:t>domaines</a:t>
            </a:r>
            <a:r>
              <a:rPr lang="fr-FR" sz="2400"/>
              <a:t> </a:t>
            </a:r>
            <a:r>
              <a:rPr lang="fr-FR" sz="2400" u="sng"/>
              <a:t>cruciaux</a:t>
            </a:r>
            <a:r>
              <a:rPr lang="fr-FR" sz="2400"/>
              <a:t> : l’évolution des comportements d’</a:t>
            </a:r>
            <a:r>
              <a:rPr lang="fr-FR" sz="2400" u="sng"/>
              <a:t>achat</a:t>
            </a:r>
            <a:r>
              <a:rPr lang="fr-FR" sz="2400"/>
              <a:t> des consommateurs, la fusion des </a:t>
            </a:r>
            <a:r>
              <a:rPr lang="fr-FR" sz="2400" u="sng"/>
              <a:t>canaux</a:t>
            </a:r>
            <a:r>
              <a:rPr lang="fr-FR" sz="2400"/>
              <a:t> de distribution et la complexité du </a:t>
            </a:r>
            <a:r>
              <a:rPr lang="fr-FR" sz="2400" u="sng"/>
              <a:t>modèle d’affaires</a:t>
            </a:r>
            <a:r>
              <a:rPr lang="fr-FR" sz="2400"/>
              <a:t>, l’augmentation des voyages internationaux, l’importance </a:t>
            </a:r>
            <a:r>
              <a:rPr lang="fr-FR" sz="2400" u="sng"/>
              <a:t>croissante</a:t>
            </a:r>
            <a:r>
              <a:rPr lang="fr-FR" sz="2400"/>
              <a:t> des consommateurs de la </a:t>
            </a:r>
            <a:r>
              <a:rPr lang="fr-FR" sz="2400" u="sng"/>
              <a:t>génération Y</a:t>
            </a:r>
            <a:r>
              <a:rPr lang="fr-FR" sz="2400"/>
              <a:t> et l’impact continu de l’économie mondiale. Tous ces facteurs créent des opportunités pour le secteur des produits de luxe.</a:t>
            </a:r>
            <a:endParaRPr lang="it-IT" sz="2400"/>
          </a:p>
          <a:p>
            <a:endParaRPr lang="it-IT"/>
          </a:p>
        </p:txBody>
      </p:sp>
      <p:sp>
        <p:nvSpPr>
          <p:cNvPr id="4" name="Segnaposto contenuto 3"/>
          <p:cNvSpPr>
            <a:spLocks noGrp="1"/>
          </p:cNvSpPr>
          <p:nvPr>
            <p:ph sz="half" idx="2"/>
          </p:nvPr>
        </p:nvSpPr>
        <p:spPr>
          <a:xfrm>
            <a:off x="7420726" y="1602176"/>
            <a:ext cx="4133491" cy="4290503"/>
          </a:xfrm>
        </p:spPr>
        <p:txBody>
          <a:bodyPr>
            <a:normAutofit/>
          </a:bodyPr>
          <a:lstStyle/>
          <a:p>
            <a:pPr marL="0" indent="0">
              <a:buNone/>
            </a:pPr>
            <a:r>
              <a:rPr lang="it-IT" sz="1800" b="1"/>
              <a:t>environnement</a:t>
            </a:r>
            <a:r>
              <a:rPr lang="it-IT" sz="1800"/>
              <a:t> : ambiente</a:t>
            </a:r>
          </a:p>
          <a:p>
            <a:pPr marL="0" indent="0">
              <a:buNone/>
            </a:pPr>
            <a:r>
              <a:rPr lang="it-IT" sz="1800" b="1"/>
              <a:t>va </a:t>
            </a:r>
            <a:r>
              <a:rPr lang="fr-FR" sz="1800" b="1"/>
              <a:t>être </a:t>
            </a:r>
            <a:r>
              <a:rPr lang="fr-FR" sz="1800"/>
              <a:t>= futur proche aller + infinitif</a:t>
            </a:r>
          </a:p>
          <a:p>
            <a:pPr marL="0" indent="0">
              <a:buNone/>
            </a:pPr>
            <a:r>
              <a:rPr lang="fr-FR" sz="1800" b="1"/>
              <a:t>le domaine </a:t>
            </a:r>
            <a:r>
              <a:rPr lang="fr-FR" sz="1800"/>
              <a:t>: il campo</a:t>
            </a:r>
          </a:p>
          <a:p>
            <a:pPr marL="0" indent="0">
              <a:buNone/>
            </a:pPr>
            <a:r>
              <a:rPr lang="fr-FR" sz="1800" b="1"/>
              <a:t>crucial, cruciaux </a:t>
            </a:r>
            <a:r>
              <a:rPr lang="fr-FR" sz="1800"/>
              <a:t>(pluriel) ; </a:t>
            </a:r>
            <a:r>
              <a:rPr lang="fr-FR" sz="1800" b="1"/>
              <a:t>canal, canaux</a:t>
            </a:r>
            <a:r>
              <a:rPr lang="fr-FR" sz="1800"/>
              <a:t> (pluriel)</a:t>
            </a:r>
          </a:p>
          <a:p>
            <a:pPr marL="0" indent="0">
              <a:buNone/>
            </a:pPr>
            <a:r>
              <a:rPr lang="fr-FR" sz="1800" b="1"/>
              <a:t>achat</a:t>
            </a:r>
            <a:r>
              <a:rPr lang="fr-FR" sz="1800"/>
              <a:t> : acquisto</a:t>
            </a:r>
          </a:p>
          <a:p>
            <a:pPr marL="0" indent="0">
              <a:buNone/>
            </a:pPr>
            <a:r>
              <a:rPr lang="it-IT" sz="1800" b="1"/>
              <a:t>modèle d’affaires </a:t>
            </a:r>
            <a:r>
              <a:rPr lang="it-IT" sz="1800"/>
              <a:t>: business model, modello di business</a:t>
            </a:r>
          </a:p>
          <a:p>
            <a:pPr marL="0" indent="0">
              <a:buNone/>
            </a:pPr>
            <a:r>
              <a:rPr lang="it-IT" sz="1800" b="1"/>
              <a:t>croissante</a:t>
            </a:r>
            <a:r>
              <a:rPr lang="it-IT" sz="1800"/>
              <a:t> -&gt; croître</a:t>
            </a:r>
          </a:p>
          <a:p>
            <a:pPr marL="0" indent="0">
              <a:buNone/>
            </a:pPr>
            <a:r>
              <a:rPr lang="it-IT" sz="1800" b="1"/>
              <a:t>génération Y </a:t>
            </a:r>
            <a:r>
              <a:rPr lang="it-IT" sz="1800"/>
              <a:t>= millennials</a:t>
            </a:r>
          </a:p>
        </p:txBody>
      </p:sp>
      <p:sp>
        <p:nvSpPr>
          <p:cNvPr id="2" name="Segnaposto piè di pagina 1">
            <a:extLst>
              <a:ext uri="{FF2B5EF4-FFF2-40B4-BE49-F238E27FC236}">
                <a16:creationId xmlns:a16="http://schemas.microsoft.com/office/drawing/2014/main" id="{7AD8D4A7-0839-499A-A73A-DA4C46BCDFC0}"/>
              </a:ext>
            </a:extLst>
          </p:cNvPr>
          <p:cNvSpPr>
            <a:spLocks noGrp="1"/>
          </p:cNvSpPr>
          <p:nvPr>
            <p:ph type="ftr" sz="quarter" idx="11"/>
          </p:nvPr>
        </p:nvSpPr>
        <p:spPr/>
        <p:txBody>
          <a:bodyPr/>
          <a:lstStyle/>
          <a:p>
            <a:r>
              <a:rPr lang="it-IT"/>
              <a:t>Lingua francese - a.a. 2021-2022 - Primo semestre</a:t>
            </a:r>
          </a:p>
        </p:txBody>
      </p:sp>
      <p:sp>
        <p:nvSpPr>
          <p:cNvPr id="5" name="Segnaposto numero diapositiva 4">
            <a:extLst>
              <a:ext uri="{FF2B5EF4-FFF2-40B4-BE49-F238E27FC236}">
                <a16:creationId xmlns:a16="http://schemas.microsoft.com/office/drawing/2014/main" id="{3BE3D18B-4276-4761-8D64-C705781B9052}"/>
              </a:ext>
            </a:extLst>
          </p:cNvPr>
          <p:cNvSpPr>
            <a:spLocks noGrp="1"/>
          </p:cNvSpPr>
          <p:nvPr>
            <p:ph type="sldNum" sz="quarter" idx="12"/>
          </p:nvPr>
        </p:nvSpPr>
        <p:spPr/>
        <p:txBody>
          <a:bodyPr/>
          <a:lstStyle/>
          <a:p>
            <a:fld id="{36C7DB34-2C0C-4909-82CD-B2DFD86362A9}" type="slidenum">
              <a:rPr lang="it-IT" smtClean="0"/>
              <a:t>5</a:t>
            </a:fld>
            <a:endParaRPr lang="it-IT"/>
          </a:p>
        </p:txBody>
      </p:sp>
    </p:spTree>
    <p:extLst>
      <p:ext uri="{BB962C8B-B14F-4D97-AF65-F5344CB8AC3E}">
        <p14:creationId xmlns:p14="http://schemas.microsoft.com/office/powerpoint/2010/main" val="356667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1412488"/>
            <a:ext cx="2899189" cy="4363844"/>
          </a:xfrm>
        </p:spPr>
        <p:txBody>
          <a:bodyPr anchor="t">
            <a:normAutofit/>
          </a:bodyPr>
          <a:lstStyle/>
          <a:p>
            <a:r>
              <a:rPr lang="fr-FR" sz="4000" b="1"/>
              <a:t>La demande en produits de luxe continue</a:t>
            </a:r>
            <a:br>
              <a:rPr lang="fr-FR" sz="4000" b="1"/>
            </a:br>
            <a:r>
              <a:rPr lang="fr-FR" sz="4000" b="1"/>
              <a:t> de croître de façon </a:t>
            </a:r>
            <a:r>
              <a:rPr lang="fr-FR" sz="4000" b="1" u="sng"/>
              <a:t>rentable</a:t>
            </a:r>
            <a:endParaRPr lang="it-IT" sz="4000" u="sng"/>
          </a:p>
        </p:txBody>
      </p:sp>
      <p:sp>
        <p:nvSpPr>
          <p:cNvPr id="3" name="Segnaposto contenuto 2"/>
          <p:cNvSpPr>
            <a:spLocks noGrp="1"/>
          </p:cNvSpPr>
          <p:nvPr>
            <p:ph sz="half" idx="1"/>
          </p:nvPr>
        </p:nvSpPr>
        <p:spPr>
          <a:xfrm>
            <a:off x="4371023" y="1432153"/>
            <a:ext cx="4222371" cy="3021859"/>
          </a:xfrm>
        </p:spPr>
        <p:txBody>
          <a:bodyPr>
            <a:normAutofit/>
          </a:bodyPr>
          <a:lstStyle/>
          <a:p>
            <a:pPr marL="0" indent="0">
              <a:buNone/>
            </a:pPr>
            <a:r>
              <a:rPr lang="fr-FR" sz="2400"/>
              <a:t>Le </a:t>
            </a:r>
            <a:r>
              <a:rPr lang="fr-FR" sz="2400" u="sng"/>
              <a:t>chiffre d’affaires</a:t>
            </a:r>
            <a:r>
              <a:rPr lang="fr-FR" sz="2400"/>
              <a:t> des 100 plus grandes sociétés de produits de luxe du monde </a:t>
            </a:r>
            <a:r>
              <a:rPr lang="fr-FR" sz="2400" u="sng"/>
              <a:t>a poursuivi</a:t>
            </a:r>
            <a:r>
              <a:rPr lang="fr-FR" sz="2400"/>
              <a:t> sa progression </a:t>
            </a:r>
            <a:r>
              <a:rPr lang="fr-FR" sz="2400" u="sng"/>
              <a:t>en dépit des</a:t>
            </a:r>
            <a:r>
              <a:rPr lang="fr-FR" sz="2400"/>
              <a:t> difficultés économiques, </a:t>
            </a:r>
            <a:r>
              <a:rPr lang="fr-FR" sz="2400" u="sng"/>
              <a:t>bien que</a:t>
            </a:r>
            <a:r>
              <a:rPr lang="fr-FR" sz="2400"/>
              <a:t> le taux de croissance </a:t>
            </a:r>
            <a:r>
              <a:rPr lang="fr-FR" sz="2400" u="sng"/>
              <a:t>soit</a:t>
            </a:r>
            <a:r>
              <a:rPr lang="fr-FR" sz="2400"/>
              <a:t> inférieur à celui des années précédentes.</a:t>
            </a:r>
            <a:endParaRPr lang="it-IT" sz="2400"/>
          </a:p>
        </p:txBody>
      </p:sp>
      <p:sp>
        <p:nvSpPr>
          <p:cNvPr id="4" name="Segnaposto contenuto 3"/>
          <p:cNvSpPr>
            <a:spLocks noGrp="1"/>
          </p:cNvSpPr>
          <p:nvPr>
            <p:ph sz="half" idx="2"/>
          </p:nvPr>
        </p:nvSpPr>
        <p:spPr>
          <a:xfrm>
            <a:off x="8898194" y="1412489"/>
            <a:ext cx="2751111" cy="3611795"/>
          </a:xfrm>
        </p:spPr>
        <p:txBody>
          <a:bodyPr>
            <a:normAutofit/>
          </a:bodyPr>
          <a:lstStyle/>
          <a:p>
            <a:pPr marL="0" indent="0">
              <a:buNone/>
            </a:pPr>
            <a:r>
              <a:rPr lang="it-IT" sz="1800" b="1"/>
              <a:t>rentable</a:t>
            </a:r>
            <a:r>
              <a:rPr lang="it-IT" sz="1800"/>
              <a:t> : redditizio</a:t>
            </a:r>
          </a:p>
          <a:p>
            <a:pPr marL="0" indent="0">
              <a:buNone/>
            </a:pPr>
            <a:r>
              <a:rPr lang="it-IT" sz="1800" b="1"/>
              <a:t>chiffre d’affaires </a:t>
            </a:r>
            <a:r>
              <a:rPr lang="it-IT" sz="1800"/>
              <a:t>: volume d’affari</a:t>
            </a:r>
          </a:p>
          <a:p>
            <a:pPr marL="0" indent="0">
              <a:buNone/>
            </a:pPr>
            <a:r>
              <a:rPr lang="it-IT" sz="1800" b="1"/>
              <a:t>a poursuivi </a:t>
            </a:r>
            <a:r>
              <a:rPr lang="it-IT" sz="1800"/>
              <a:t>= passé composé du verbe </a:t>
            </a:r>
            <a:r>
              <a:rPr lang="it-IT" sz="1800" i="1"/>
              <a:t>poursuivre</a:t>
            </a:r>
          </a:p>
          <a:p>
            <a:pPr marL="0" indent="0">
              <a:buNone/>
            </a:pPr>
            <a:r>
              <a:rPr lang="it-IT" sz="1800" b="1"/>
              <a:t>en dépit de </a:t>
            </a:r>
            <a:r>
              <a:rPr lang="it-IT" sz="1800"/>
              <a:t>: nonostante</a:t>
            </a:r>
          </a:p>
          <a:p>
            <a:pPr marL="0" indent="0">
              <a:buNone/>
            </a:pPr>
            <a:r>
              <a:rPr lang="it-IT" sz="1800" b="1"/>
              <a:t>bien que </a:t>
            </a:r>
            <a:r>
              <a:rPr lang="it-IT" sz="1800"/>
              <a:t>: benché</a:t>
            </a:r>
          </a:p>
          <a:p>
            <a:pPr marL="0" indent="0">
              <a:buNone/>
            </a:pPr>
            <a:r>
              <a:rPr lang="it-IT" sz="1800" b="1"/>
              <a:t>soit</a:t>
            </a:r>
            <a:r>
              <a:rPr lang="it-IT" sz="1800"/>
              <a:t> = subjonctif présent du verbe </a:t>
            </a:r>
            <a:r>
              <a:rPr lang="it-IT" sz="1800" i="1"/>
              <a:t>être</a:t>
            </a:r>
            <a:r>
              <a:rPr lang="it-IT" sz="1800"/>
              <a:t>, 3° personne du singulier</a:t>
            </a:r>
          </a:p>
          <a:p>
            <a:pPr marL="0" indent="0">
              <a:buNone/>
            </a:pPr>
            <a:endParaRPr lang="it-IT" sz="2000"/>
          </a:p>
        </p:txBody>
      </p:sp>
      <p:sp>
        <p:nvSpPr>
          <p:cNvPr id="10" name="Segnaposto piè di pagina 9">
            <a:extLst>
              <a:ext uri="{FF2B5EF4-FFF2-40B4-BE49-F238E27FC236}">
                <a16:creationId xmlns:a16="http://schemas.microsoft.com/office/drawing/2014/main" id="{7CB9BC89-9C7B-4B75-B1D4-5B42BAB284AF}"/>
              </a:ext>
            </a:extLst>
          </p:cNvPr>
          <p:cNvSpPr>
            <a:spLocks noGrp="1"/>
          </p:cNvSpPr>
          <p:nvPr>
            <p:ph type="ftr" sz="quarter" idx="11"/>
          </p:nvPr>
        </p:nvSpPr>
        <p:spPr>
          <a:xfrm>
            <a:off x="4380854" y="6356350"/>
            <a:ext cx="4059047" cy="365125"/>
          </a:xfrm>
        </p:spPr>
        <p:txBody>
          <a:bodyPr>
            <a:normAutofit/>
          </a:bodyPr>
          <a:lstStyle/>
          <a:p>
            <a:pPr algn="l">
              <a:spcAft>
                <a:spcPts val="600"/>
              </a:spcAft>
            </a:pPr>
            <a:r>
              <a:rPr lang="it-IT"/>
              <a:t>Lingua francese - a.a. 2021-2022 - Primo semestre</a:t>
            </a:r>
          </a:p>
        </p:txBody>
      </p:sp>
      <p:sp>
        <p:nvSpPr>
          <p:cNvPr id="11" name="Segnaposto numero diapositiva 10">
            <a:extLst>
              <a:ext uri="{FF2B5EF4-FFF2-40B4-BE49-F238E27FC236}">
                <a16:creationId xmlns:a16="http://schemas.microsoft.com/office/drawing/2014/main" id="{32C88CA4-956E-4EED-B632-E77CD662135B}"/>
              </a:ext>
            </a:extLst>
          </p:cNvPr>
          <p:cNvSpPr>
            <a:spLocks noGrp="1"/>
          </p:cNvSpPr>
          <p:nvPr>
            <p:ph type="sldNum" sz="quarter" idx="12"/>
          </p:nvPr>
        </p:nvSpPr>
        <p:spPr>
          <a:xfrm>
            <a:off x="9202366" y="6356350"/>
            <a:ext cx="2151434" cy="365125"/>
          </a:xfrm>
        </p:spPr>
        <p:txBody>
          <a:bodyPr>
            <a:normAutofit/>
          </a:bodyPr>
          <a:lstStyle/>
          <a:p>
            <a:pPr>
              <a:spcAft>
                <a:spcPts val="600"/>
              </a:spcAft>
            </a:pPr>
            <a:fld id="{36C7DB34-2C0C-4909-82CD-B2DFD86362A9}" type="slidenum">
              <a:rPr lang="it-IT" smtClean="0"/>
              <a:pPr>
                <a:spcAft>
                  <a:spcPts val="600"/>
                </a:spcAft>
              </a:pPr>
              <a:t>6</a:t>
            </a:fld>
            <a:endParaRPr lang="it-IT"/>
          </a:p>
        </p:txBody>
      </p:sp>
    </p:spTree>
    <p:extLst>
      <p:ext uri="{BB962C8B-B14F-4D97-AF65-F5344CB8AC3E}">
        <p14:creationId xmlns:p14="http://schemas.microsoft.com/office/powerpoint/2010/main" val="428147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923277" y="1860710"/>
            <a:ext cx="5771322" cy="3119664"/>
          </a:xfrm>
        </p:spPr>
        <p:txBody>
          <a:bodyPr>
            <a:normAutofit/>
          </a:bodyPr>
          <a:lstStyle/>
          <a:p>
            <a:pPr marL="0" indent="0" algn="just">
              <a:buNone/>
            </a:pPr>
            <a:r>
              <a:rPr lang="fr-FR" sz="2400"/>
              <a:t>Les </a:t>
            </a:r>
            <a:r>
              <a:rPr lang="fr-FR" sz="2400" u="sng"/>
              <a:t>marges</a:t>
            </a:r>
            <a:r>
              <a:rPr lang="fr-FR" sz="2400"/>
              <a:t> bénéficiaires sont </a:t>
            </a:r>
            <a:r>
              <a:rPr lang="fr-FR" sz="2400" u="sng"/>
              <a:t>plus</a:t>
            </a:r>
            <a:r>
              <a:rPr lang="fr-FR" sz="2400"/>
              <a:t> élevées </a:t>
            </a:r>
            <a:r>
              <a:rPr lang="fr-FR" sz="2400" u="sng"/>
              <a:t>que</a:t>
            </a:r>
            <a:r>
              <a:rPr lang="fr-FR" sz="2400"/>
              <a:t> l’année précédente et la polarisation des résultats des entreprises est supérieure : elles sont plus </a:t>
            </a:r>
            <a:r>
              <a:rPr lang="fr-FR" sz="2400" u="sng"/>
              <a:t>nombreuses</a:t>
            </a:r>
            <a:r>
              <a:rPr lang="fr-FR" sz="2400"/>
              <a:t> à </a:t>
            </a:r>
            <a:r>
              <a:rPr lang="fr-FR" sz="2400" u="sng"/>
              <a:t>afficher</a:t>
            </a:r>
            <a:r>
              <a:rPr lang="fr-FR" sz="2400"/>
              <a:t> une croissance des </a:t>
            </a:r>
            <a:r>
              <a:rPr lang="fr-FR" sz="2400" u="sng"/>
              <a:t>ventes</a:t>
            </a:r>
            <a:r>
              <a:rPr lang="fr-FR" sz="2400"/>
              <a:t> de produits de luxe et des marges bénéficiaires à deux chiffres, mais il y a également </a:t>
            </a:r>
            <a:r>
              <a:rPr lang="fr-FR" sz="2400" u="sng"/>
              <a:t>davantage</a:t>
            </a:r>
            <a:r>
              <a:rPr lang="fr-FR" sz="2400"/>
              <a:t> de sociétés qui enregistrent une </a:t>
            </a:r>
            <a:r>
              <a:rPr lang="fr-FR" sz="2400" u="sng"/>
              <a:t>baisse</a:t>
            </a:r>
            <a:r>
              <a:rPr lang="fr-FR" sz="2400"/>
              <a:t> des ventes à deux chiffres. </a:t>
            </a:r>
            <a:endParaRPr lang="it-IT" sz="2400"/>
          </a:p>
          <a:p>
            <a:pPr algn="just"/>
            <a:endParaRPr lang="it-IT"/>
          </a:p>
        </p:txBody>
      </p:sp>
      <p:sp>
        <p:nvSpPr>
          <p:cNvPr id="4" name="Segnaposto contenuto 3"/>
          <p:cNvSpPr>
            <a:spLocks noGrp="1"/>
          </p:cNvSpPr>
          <p:nvPr>
            <p:ph sz="half" idx="2"/>
          </p:nvPr>
        </p:nvSpPr>
        <p:spPr>
          <a:xfrm>
            <a:off x="7272068" y="1825625"/>
            <a:ext cx="4081732" cy="3781545"/>
          </a:xfrm>
        </p:spPr>
        <p:txBody>
          <a:bodyPr>
            <a:normAutofit/>
          </a:bodyPr>
          <a:lstStyle/>
          <a:p>
            <a:pPr marL="0" indent="0">
              <a:buNone/>
            </a:pPr>
            <a:r>
              <a:rPr lang="it-IT" sz="1800" b="1"/>
              <a:t>la marge </a:t>
            </a:r>
            <a:r>
              <a:rPr lang="it-IT" sz="1800"/>
              <a:t>: il margine</a:t>
            </a:r>
          </a:p>
          <a:p>
            <a:pPr marL="0" indent="0">
              <a:buNone/>
            </a:pPr>
            <a:r>
              <a:rPr lang="it-IT" sz="1800" b="1"/>
              <a:t>plus … que </a:t>
            </a:r>
            <a:r>
              <a:rPr lang="it-IT" sz="1800"/>
              <a:t>= comparatif de supériorité</a:t>
            </a:r>
          </a:p>
          <a:p>
            <a:pPr marL="0" indent="0">
              <a:buNone/>
            </a:pPr>
            <a:r>
              <a:rPr lang="it-IT" sz="1800" b="1"/>
              <a:t>nombreuses</a:t>
            </a:r>
            <a:r>
              <a:rPr lang="it-IT" sz="1800"/>
              <a:t> : numerose</a:t>
            </a:r>
          </a:p>
          <a:p>
            <a:pPr marL="0" indent="0">
              <a:buNone/>
            </a:pPr>
            <a:r>
              <a:rPr lang="it-IT" sz="1800" b="1"/>
              <a:t>afficher</a:t>
            </a:r>
            <a:r>
              <a:rPr lang="it-IT" sz="1800"/>
              <a:t> : mostrare</a:t>
            </a:r>
          </a:p>
          <a:p>
            <a:pPr marL="0" indent="0">
              <a:buNone/>
            </a:pPr>
            <a:r>
              <a:rPr lang="it-IT" sz="1800" b="1"/>
              <a:t>vente</a:t>
            </a:r>
            <a:r>
              <a:rPr lang="it-IT" sz="1800"/>
              <a:t> : vendita</a:t>
            </a:r>
          </a:p>
          <a:p>
            <a:pPr marL="0" indent="0">
              <a:buNone/>
            </a:pPr>
            <a:r>
              <a:rPr lang="it-IT" sz="1800" b="1"/>
              <a:t>le chiffre </a:t>
            </a:r>
            <a:r>
              <a:rPr lang="it-IT" sz="1800"/>
              <a:t>: la cifra, il numero</a:t>
            </a:r>
          </a:p>
          <a:p>
            <a:pPr marL="0" indent="0">
              <a:buNone/>
            </a:pPr>
            <a:r>
              <a:rPr lang="it-IT" sz="1800" b="1"/>
              <a:t>davantage</a:t>
            </a:r>
            <a:r>
              <a:rPr lang="it-IT" sz="1800"/>
              <a:t> : più (di più)</a:t>
            </a:r>
          </a:p>
          <a:p>
            <a:pPr marL="0" indent="0">
              <a:buNone/>
            </a:pPr>
            <a:r>
              <a:rPr lang="it-IT" sz="1800" b="1"/>
              <a:t>la baisse </a:t>
            </a:r>
            <a:r>
              <a:rPr lang="it-IT" sz="1800"/>
              <a:t>: il calo, la diminuzione</a:t>
            </a:r>
          </a:p>
          <a:p>
            <a:endParaRPr lang="it-IT"/>
          </a:p>
        </p:txBody>
      </p:sp>
      <p:sp>
        <p:nvSpPr>
          <p:cNvPr id="2" name="Segnaposto piè di pagina 1">
            <a:extLst>
              <a:ext uri="{FF2B5EF4-FFF2-40B4-BE49-F238E27FC236}">
                <a16:creationId xmlns:a16="http://schemas.microsoft.com/office/drawing/2014/main" id="{B3C591AB-5492-4443-93DE-EE656FEDF2BA}"/>
              </a:ext>
            </a:extLst>
          </p:cNvPr>
          <p:cNvSpPr>
            <a:spLocks noGrp="1"/>
          </p:cNvSpPr>
          <p:nvPr>
            <p:ph type="ftr" sz="quarter" idx="11"/>
          </p:nvPr>
        </p:nvSpPr>
        <p:spPr/>
        <p:txBody>
          <a:bodyPr/>
          <a:lstStyle/>
          <a:p>
            <a:r>
              <a:rPr lang="it-IT"/>
              <a:t>Lingua francese - a.a. 2021-2022 - Primo semestre</a:t>
            </a:r>
          </a:p>
        </p:txBody>
      </p:sp>
      <p:sp>
        <p:nvSpPr>
          <p:cNvPr id="5" name="Segnaposto numero diapositiva 4">
            <a:extLst>
              <a:ext uri="{FF2B5EF4-FFF2-40B4-BE49-F238E27FC236}">
                <a16:creationId xmlns:a16="http://schemas.microsoft.com/office/drawing/2014/main" id="{1E72B59F-6CC4-48CF-A8DF-449DFE85F472}"/>
              </a:ext>
            </a:extLst>
          </p:cNvPr>
          <p:cNvSpPr>
            <a:spLocks noGrp="1"/>
          </p:cNvSpPr>
          <p:nvPr>
            <p:ph type="sldNum" sz="quarter" idx="12"/>
          </p:nvPr>
        </p:nvSpPr>
        <p:spPr/>
        <p:txBody>
          <a:bodyPr/>
          <a:lstStyle/>
          <a:p>
            <a:fld id="{36C7DB34-2C0C-4909-82CD-B2DFD86362A9}" type="slidenum">
              <a:rPr lang="it-IT" smtClean="0"/>
              <a:t>7</a:t>
            </a:fld>
            <a:endParaRPr lang="it-IT"/>
          </a:p>
        </p:txBody>
      </p:sp>
    </p:spTree>
    <p:extLst>
      <p:ext uri="{BB962C8B-B14F-4D97-AF65-F5344CB8AC3E}">
        <p14:creationId xmlns:p14="http://schemas.microsoft.com/office/powerpoint/2010/main" val="252416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819509" y="362309"/>
            <a:ext cx="10170544" cy="6176513"/>
          </a:xfrm>
          <a:prstGeom prst="rect">
            <a:avLst/>
          </a:prstGeom>
        </p:spPr>
      </p:pic>
      <p:sp>
        <p:nvSpPr>
          <p:cNvPr id="2" name="Segnaposto piè di pagina 1">
            <a:extLst>
              <a:ext uri="{FF2B5EF4-FFF2-40B4-BE49-F238E27FC236}">
                <a16:creationId xmlns:a16="http://schemas.microsoft.com/office/drawing/2014/main" id="{07A4E41F-F02A-4101-A909-462D91CC90D9}"/>
              </a:ext>
            </a:extLst>
          </p:cNvPr>
          <p:cNvSpPr>
            <a:spLocks noGrp="1"/>
          </p:cNvSpPr>
          <p:nvPr>
            <p:ph type="ftr" sz="quarter" idx="11"/>
          </p:nvPr>
        </p:nvSpPr>
        <p:spPr/>
        <p:txBody>
          <a:bodyPr/>
          <a:lstStyle/>
          <a:p>
            <a:r>
              <a:rPr lang="it-IT"/>
              <a:t>Lingua francese - a.a. 2021-2022 - Primo semestre</a:t>
            </a:r>
          </a:p>
        </p:txBody>
      </p:sp>
      <p:sp>
        <p:nvSpPr>
          <p:cNvPr id="3" name="Segnaposto numero diapositiva 2">
            <a:extLst>
              <a:ext uri="{FF2B5EF4-FFF2-40B4-BE49-F238E27FC236}">
                <a16:creationId xmlns:a16="http://schemas.microsoft.com/office/drawing/2014/main" id="{5F7A97FC-B378-4BF4-B759-D8F5F1957AF7}"/>
              </a:ext>
            </a:extLst>
          </p:cNvPr>
          <p:cNvSpPr>
            <a:spLocks noGrp="1"/>
          </p:cNvSpPr>
          <p:nvPr>
            <p:ph type="sldNum" sz="quarter" idx="12"/>
          </p:nvPr>
        </p:nvSpPr>
        <p:spPr/>
        <p:txBody>
          <a:bodyPr/>
          <a:lstStyle/>
          <a:p>
            <a:fld id="{36C7DB34-2C0C-4909-82CD-B2DFD86362A9}" type="slidenum">
              <a:rPr lang="it-IT" smtClean="0"/>
              <a:t>8</a:t>
            </a:fld>
            <a:endParaRPr lang="it-IT"/>
          </a:p>
        </p:txBody>
      </p:sp>
    </p:spTree>
    <p:extLst>
      <p:ext uri="{BB962C8B-B14F-4D97-AF65-F5344CB8AC3E}">
        <p14:creationId xmlns:p14="http://schemas.microsoft.com/office/powerpoint/2010/main" val="10941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1319842"/>
            <a:ext cx="6166449" cy="4140072"/>
          </a:xfrm>
          <a:prstGeom prst="rect">
            <a:avLst/>
          </a:prstGeom>
        </p:spPr>
      </p:pic>
      <p:sp>
        <p:nvSpPr>
          <p:cNvPr id="4" name="Segnaposto contenuto 3"/>
          <p:cNvSpPr>
            <a:spLocks noGrp="1"/>
          </p:cNvSpPr>
          <p:nvPr>
            <p:ph sz="half" idx="2"/>
          </p:nvPr>
        </p:nvSpPr>
        <p:spPr>
          <a:xfrm>
            <a:off x="7504980" y="1825625"/>
            <a:ext cx="3968152" cy="4419900"/>
          </a:xfrm>
        </p:spPr>
        <p:txBody>
          <a:bodyPr>
            <a:normAutofit/>
          </a:bodyPr>
          <a:lstStyle/>
          <a:p>
            <a:pPr marL="0" indent="0">
              <a:buNone/>
            </a:pPr>
            <a:r>
              <a:rPr lang="it-IT" sz="2000" b="1"/>
              <a:t>la planète </a:t>
            </a:r>
            <a:r>
              <a:rPr lang="it-IT" sz="2000"/>
              <a:t>: il pianeta</a:t>
            </a:r>
          </a:p>
          <a:p>
            <a:pPr marL="0" indent="0">
              <a:buNone/>
            </a:pPr>
            <a:r>
              <a:rPr lang="it-IT" sz="2000" b="1"/>
              <a:t>un second souffle </a:t>
            </a:r>
            <a:r>
              <a:rPr lang="it-IT" sz="2000"/>
              <a:t>: rilancio, nuovo impulso</a:t>
            </a:r>
          </a:p>
          <a:p>
            <a:pPr marL="0" indent="0">
              <a:buNone/>
            </a:pPr>
            <a:endParaRPr lang="it-IT" sz="2000"/>
          </a:p>
          <a:p>
            <a:pPr marL="0" indent="0" algn="ctr">
              <a:buNone/>
            </a:pPr>
            <a:r>
              <a:rPr lang="it-IT" sz="2000" b="1"/>
              <a:t>Question </a:t>
            </a:r>
          </a:p>
          <a:p>
            <a:pPr marL="0" indent="0">
              <a:buNone/>
            </a:pPr>
            <a:r>
              <a:rPr lang="it-IT" sz="2000"/>
              <a:t>Quels produits de luxe sont montrés sur cette image ?</a:t>
            </a:r>
          </a:p>
        </p:txBody>
      </p:sp>
      <p:sp>
        <p:nvSpPr>
          <p:cNvPr id="2" name="Segnaposto piè di pagina 1">
            <a:extLst>
              <a:ext uri="{FF2B5EF4-FFF2-40B4-BE49-F238E27FC236}">
                <a16:creationId xmlns:a16="http://schemas.microsoft.com/office/drawing/2014/main" id="{859794E1-3D3E-45A3-B6C5-EDC79CAA489D}"/>
              </a:ext>
            </a:extLst>
          </p:cNvPr>
          <p:cNvSpPr>
            <a:spLocks noGrp="1"/>
          </p:cNvSpPr>
          <p:nvPr>
            <p:ph type="ftr" sz="quarter" idx="11"/>
          </p:nvPr>
        </p:nvSpPr>
        <p:spPr/>
        <p:txBody>
          <a:bodyPr/>
          <a:lstStyle/>
          <a:p>
            <a:r>
              <a:rPr lang="it-IT"/>
              <a:t>Lingua francese - a.a. 2021-2022 - Primo semestre</a:t>
            </a:r>
          </a:p>
        </p:txBody>
      </p:sp>
      <p:sp>
        <p:nvSpPr>
          <p:cNvPr id="3" name="Segnaposto numero diapositiva 2">
            <a:extLst>
              <a:ext uri="{FF2B5EF4-FFF2-40B4-BE49-F238E27FC236}">
                <a16:creationId xmlns:a16="http://schemas.microsoft.com/office/drawing/2014/main" id="{D3CF94AA-D8E1-4217-B1F6-0D148BDF91FA}"/>
              </a:ext>
            </a:extLst>
          </p:cNvPr>
          <p:cNvSpPr>
            <a:spLocks noGrp="1"/>
          </p:cNvSpPr>
          <p:nvPr>
            <p:ph type="sldNum" sz="quarter" idx="12"/>
          </p:nvPr>
        </p:nvSpPr>
        <p:spPr/>
        <p:txBody>
          <a:bodyPr/>
          <a:lstStyle/>
          <a:p>
            <a:fld id="{36C7DB34-2C0C-4909-82CD-B2DFD86362A9}" type="slidenum">
              <a:rPr lang="it-IT" smtClean="0"/>
              <a:t>9</a:t>
            </a:fld>
            <a:endParaRPr lang="it-IT"/>
          </a:p>
        </p:txBody>
      </p:sp>
    </p:spTree>
    <p:extLst>
      <p:ext uri="{BB962C8B-B14F-4D97-AF65-F5344CB8AC3E}">
        <p14:creationId xmlns:p14="http://schemas.microsoft.com/office/powerpoint/2010/main" val="3003280603"/>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1278</TotalTime>
  <Words>1210</Words>
  <Application>Microsoft Office PowerPoint</Application>
  <PresentationFormat>Widescreen</PresentationFormat>
  <Paragraphs>112</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Wingdings</vt:lpstr>
      <vt:lpstr>Office Theme</vt:lpstr>
      <vt:lpstr>Le secteur du luxe</vt:lpstr>
      <vt:lpstr>La discipline par principe :  la nouvelle norme du luxe</vt:lpstr>
      <vt:lpstr>La discipline par principe : la nouvelle norme du luxe</vt:lpstr>
      <vt:lpstr>Presentazione standard di PowerPoint</vt:lpstr>
      <vt:lpstr>Presentazione standard di PowerPoint</vt:lpstr>
      <vt:lpstr>La demande en produits de luxe continue  de croître de façon rentable</vt:lpstr>
      <vt:lpstr>Presentazione standard di PowerPoint</vt:lpstr>
      <vt:lpstr>Presentazione standard di PowerPoint</vt:lpstr>
      <vt:lpstr>Presentazione standard di PowerPoint</vt:lpstr>
      <vt:lpstr>Presentazione standard di PowerPoint</vt:lpstr>
      <vt:lpstr>Vrai ou faux</vt:lpstr>
      <vt:lpstr>Le secteur du luxe en 2019</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secteur du luxe</dc:title>
  <dc:creator>laura.kreyder</dc:creator>
  <cp:lastModifiedBy>laura.kreyder@unimib.it</cp:lastModifiedBy>
  <cp:revision>17</cp:revision>
  <dcterms:created xsi:type="dcterms:W3CDTF">2020-11-19T08:18:44Z</dcterms:created>
  <dcterms:modified xsi:type="dcterms:W3CDTF">2021-11-17T16:03:57Z</dcterms:modified>
</cp:coreProperties>
</file>