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jMbyDos/mZH1EpyQvlJN7L4T0t+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26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1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11" name="Google Shape;111;p3:notes"/>
          <p:cNvSpPr txBox="1">
            <a:spLocks noGrp="1"/>
          </p:cNvSpPr>
          <p:nvPr>
            <p:ph type="sldNum" idx="12"/>
          </p:nvPr>
        </p:nvSpPr>
        <p:spPr>
          <a:xfrm>
            <a:off x="3850442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fld id="{00000000-1234-1234-1234-123412341234}" type="slidenum">
              <a:rPr lang="it-IT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p4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20" name="Google Shape;120;p4:notes"/>
          <p:cNvSpPr txBox="1">
            <a:spLocks noGrp="1"/>
          </p:cNvSpPr>
          <p:nvPr>
            <p:ph type="sldNum" idx="12"/>
          </p:nvPr>
        </p:nvSpPr>
        <p:spPr>
          <a:xfrm>
            <a:off x="3850442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fld id="{00000000-1234-1234-1234-123412341234}" type="slidenum">
              <a:rPr lang="it-IT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p5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28" name="Google Shape;128;p5:notes"/>
          <p:cNvSpPr txBox="1">
            <a:spLocks noGrp="1"/>
          </p:cNvSpPr>
          <p:nvPr>
            <p:ph type="sldNum" idx="12"/>
          </p:nvPr>
        </p:nvSpPr>
        <p:spPr>
          <a:xfrm>
            <a:off x="3850442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fld id="{00000000-1234-1234-1234-123412341234}" type="slidenum">
              <a:rPr lang="it-IT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p6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38" name="Google Shape;138;p6:notes"/>
          <p:cNvSpPr txBox="1">
            <a:spLocks noGrp="1"/>
          </p:cNvSpPr>
          <p:nvPr>
            <p:ph type="sldNum" idx="12"/>
          </p:nvPr>
        </p:nvSpPr>
        <p:spPr>
          <a:xfrm>
            <a:off x="3850442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fld id="{00000000-1234-1234-1234-123412341234}" type="slidenum">
              <a:rPr lang="it-IT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p7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48" name="Google Shape;148;p7:notes"/>
          <p:cNvSpPr txBox="1">
            <a:spLocks noGrp="1"/>
          </p:cNvSpPr>
          <p:nvPr>
            <p:ph type="sldNum" idx="12"/>
          </p:nvPr>
        </p:nvSpPr>
        <p:spPr>
          <a:xfrm>
            <a:off x="3850442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fld id="{00000000-1234-1234-1234-123412341234}" type="slidenum">
              <a:rPr lang="it-IT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58" name="Google Shape;158;p2:notes"/>
          <p:cNvSpPr txBox="1">
            <a:spLocks noGrp="1"/>
          </p:cNvSpPr>
          <p:nvPr>
            <p:ph type="sldNum" idx="12"/>
          </p:nvPr>
        </p:nvSpPr>
        <p:spPr>
          <a:xfrm>
            <a:off x="3850442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fld id="{00000000-1234-1234-1234-123412341234}" type="slidenum">
              <a:rPr lang="it-IT"/>
              <a:t>7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>
  <p:cSld name="Diapositiva titolo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/>
          <p:nvPr/>
        </p:nvSpPr>
        <p:spPr>
          <a:xfrm>
            <a:off x="0" y="0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9C102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9"/>
          <p:cNvSpPr/>
          <p:nvPr/>
        </p:nvSpPr>
        <p:spPr>
          <a:xfrm>
            <a:off x="755650" y="549275"/>
            <a:ext cx="1089024" cy="122396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" name="Google Shape;16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7087" y="701675"/>
            <a:ext cx="882649" cy="9271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9"/>
          <p:cNvSpPr txBox="1">
            <a:spLocks noGrp="1"/>
          </p:cNvSpPr>
          <p:nvPr>
            <p:ph type="ctrTitle"/>
          </p:nvPr>
        </p:nvSpPr>
        <p:spPr>
          <a:xfrm>
            <a:off x="1475655" y="1844824"/>
            <a:ext cx="7416824" cy="1470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9"/>
          <p:cNvSpPr txBox="1">
            <a:spLocks noGrp="1"/>
          </p:cNvSpPr>
          <p:nvPr>
            <p:ph type="subTitle" idx="1"/>
          </p:nvPr>
        </p:nvSpPr>
        <p:spPr>
          <a:xfrm>
            <a:off x="1475655" y="3429000"/>
            <a:ext cx="7416824" cy="1296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Calibri"/>
              <a:buNone/>
              <a:defRPr sz="2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Calibri"/>
              <a:buNone/>
              <a:defRPr sz="26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Calibri"/>
              <a:buNone/>
              <a:defRPr sz="22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body" idx="2"/>
          </p:nvPr>
        </p:nvSpPr>
        <p:spPr>
          <a:xfrm>
            <a:off x="1709739" y="107340"/>
            <a:ext cx="718274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0606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606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–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body" idx="3"/>
          </p:nvPr>
        </p:nvSpPr>
        <p:spPr>
          <a:xfrm>
            <a:off x="1475655" y="4869160"/>
            <a:ext cx="7416824" cy="432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Calibri"/>
              <a:buChar char="–"/>
              <a:defRPr sz="26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Calibri"/>
              <a:buChar char="•"/>
              <a:defRPr sz="22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9"/>
          <p:cNvSpPr txBox="1">
            <a:spLocks noGrp="1"/>
          </p:cNvSpPr>
          <p:nvPr>
            <p:ph type="body" idx="4"/>
          </p:nvPr>
        </p:nvSpPr>
        <p:spPr>
          <a:xfrm>
            <a:off x="1475655" y="5373216"/>
            <a:ext cx="7416824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Calibri"/>
              <a:buChar char="–"/>
              <a:defRPr sz="26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Calibri"/>
              <a:buChar char="•"/>
              <a:defRPr sz="22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orizzontale laterale">
  <p:cSld name="1_Titolo e testo orizzontale laterale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/>
        </p:nvSpPr>
        <p:spPr>
          <a:xfrm>
            <a:off x="8662988" y="14586"/>
            <a:ext cx="446086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ts val="250"/>
              <a:buFont typeface="Verdana"/>
              <a:buNone/>
            </a:pPr>
            <a:fld id="{00000000-1234-1234-1234-123412341234}" type="slidenum">
              <a:rPr lang="it-IT" sz="1000">
                <a:solidFill>
                  <a:srgbClr val="606060"/>
                </a:solidFill>
                <a:latin typeface="Verdana"/>
                <a:ea typeface="Verdana"/>
                <a:cs typeface="Verdana"/>
                <a:sym typeface="Verdana"/>
              </a:rPr>
              <a:t>‹N›</a:t>
            </a:fld>
            <a:endParaRPr sz="1000">
              <a:solidFill>
                <a:srgbClr val="60606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6629400" y="465137"/>
            <a:ext cx="2057400" cy="5661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925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457200" y="465137"/>
            <a:ext cx="6019799" cy="5700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191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Char char="•"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Calibri"/>
              <a:buChar char="–"/>
              <a:defRPr sz="26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Calibri"/>
              <a:buChar char="•"/>
              <a:defRPr sz="22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2"/>
          </p:nvPr>
        </p:nvSpPr>
        <p:spPr>
          <a:xfrm>
            <a:off x="2182465" y="14427"/>
            <a:ext cx="6481291" cy="276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60606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606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–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3"/>
          </p:nvPr>
        </p:nvSpPr>
        <p:spPr>
          <a:xfrm>
            <a:off x="457200" y="6525344"/>
            <a:ext cx="7715199" cy="260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Calibri"/>
              <a:buChar char="–"/>
              <a:defRPr sz="26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Calibri"/>
              <a:buChar char="•"/>
              <a:defRPr sz="22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18"/>
          <p:cNvSpPr/>
          <p:nvPr/>
        </p:nvSpPr>
        <p:spPr>
          <a:xfrm>
            <a:off x="0" y="0"/>
            <a:ext cx="446856" cy="6957391"/>
          </a:xfrm>
          <a:prstGeom prst="rect">
            <a:avLst/>
          </a:prstGeom>
          <a:solidFill>
            <a:srgbClr val="9C102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lo titolo">
  <p:cSld name="1_Solo titolo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/>
        </p:nvSpPr>
        <p:spPr>
          <a:xfrm>
            <a:off x="8662988" y="14586"/>
            <a:ext cx="446087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Verdana"/>
              <a:buNone/>
            </a:pPr>
            <a:fld id="{00000000-1234-1234-1234-123412341234}" type="slidenum">
              <a:rPr lang="it-IT" sz="1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‹N›</a:t>
            </a:fld>
            <a:endParaRPr sz="12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2182465" y="55657"/>
            <a:ext cx="6481291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lvl1pPr marL="457200" lvl="0" indent="-22860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–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Char char="•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2"/>
          </p:nvPr>
        </p:nvSpPr>
        <p:spPr>
          <a:xfrm>
            <a:off x="457200" y="6597353"/>
            <a:ext cx="7715200" cy="260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8" name="Google Shape;98;p19"/>
          <p:cNvSpPr/>
          <p:nvPr/>
        </p:nvSpPr>
        <p:spPr>
          <a:xfrm>
            <a:off x="0" y="0"/>
            <a:ext cx="446856" cy="6957392"/>
          </a:xfrm>
          <a:prstGeom prst="rect">
            <a:avLst/>
          </a:prstGeom>
          <a:solidFill>
            <a:srgbClr val="9C102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>
  <p:cSld name="Titolo e contenuto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10"/>
          <p:cNvGrpSpPr/>
          <p:nvPr/>
        </p:nvGrpSpPr>
        <p:grpSpPr>
          <a:xfrm>
            <a:off x="0" y="1"/>
            <a:ext cx="446856" cy="6957391"/>
            <a:chOff x="0" y="1412875"/>
            <a:chExt cx="9144000" cy="107949"/>
          </a:xfrm>
        </p:grpSpPr>
        <p:sp>
          <p:nvSpPr>
            <p:cNvPr id="24" name="Google Shape;24;p10"/>
            <p:cNvSpPr/>
            <p:nvPr/>
          </p:nvSpPr>
          <p:spPr>
            <a:xfrm>
              <a:off x="0" y="1412875"/>
              <a:ext cx="9144000" cy="107949"/>
            </a:xfrm>
            <a:prstGeom prst="rect">
              <a:avLst/>
            </a:prstGeom>
            <a:solidFill>
              <a:srgbClr val="9C102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10"/>
            <p:cNvSpPr/>
            <p:nvPr/>
          </p:nvSpPr>
          <p:spPr>
            <a:xfrm>
              <a:off x="1042987" y="1412875"/>
              <a:ext cx="504824" cy="107949"/>
            </a:xfrm>
            <a:prstGeom prst="rect">
              <a:avLst/>
            </a:prstGeom>
            <a:solidFill>
              <a:srgbClr val="9C102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10"/>
            <p:cNvSpPr/>
            <p:nvPr/>
          </p:nvSpPr>
          <p:spPr>
            <a:xfrm>
              <a:off x="1547812" y="1412875"/>
              <a:ext cx="503236" cy="107949"/>
            </a:xfrm>
            <a:prstGeom prst="rect">
              <a:avLst/>
            </a:prstGeom>
            <a:solidFill>
              <a:srgbClr val="9C102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10"/>
            <p:cNvSpPr/>
            <p:nvPr/>
          </p:nvSpPr>
          <p:spPr>
            <a:xfrm>
              <a:off x="2051050" y="1412875"/>
              <a:ext cx="504824" cy="107949"/>
            </a:xfrm>
            <a:prstGeom prst="rect">
              <a:avLst/>
            </a:prstGeom>
            <a:solidFill>
              <a:srgbClr val="9C102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28;p10"/>
            <p:cNvSpPr/>
            <p:nvPr/>
          </p:nvSpPr>
          <p:spPr>
            <a:xfrm>
              <a:off x="2555875" y="1412875"/>
              <a:ext cx="503238" cy="107949"/>
            </a:xfrm>
            <a:prstGeom prst="rect">
              <a:avLst/>
            </a:prstGeom>
            <a:solidFill>
              <a:srgbClr val="9C102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10"/>
            <p:cNvSpPr/>
            <p:nvPr/>
          </p:nvSpPr>
          <p:spPr>
            <a:xfrm>
              <a:off x="539750" y="1412875"/>
              <a:ext cx="503238" cy="107949"/>
            </a:xfrm>
            <a:prstGeom prst="rect">
              <a:avLst/>
            </a:prstGeom>
            <a:solidFill>
              <a:srgbClr val="9C102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0" name="Google Shape;30;p10"/>
          <p:cNvSpPr txBox="1"/>
          <p:nvPr/>
        </p:nvSpPr>
        <p:spPr>
          <a:xfrm>
            <a:off x="8662988" y="14586"/>
            <a:ext cx="446086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ts val="250"/>
              <a:buFont typeface="Verdana"/>
              <a:buNone/>
            </a:pPr>
            <a:fld id="{00000000-1234-1234-1234-123412341234}" type="slidenum">
              <a:rPr lang="it-IT" sz="1000">
                <a:solidFill>
                  <a:srgbClr val="606060"/>
                </a:solidFill>
                <a:latin typeface="Verdana"/>
                <a:ea typeface="Verdana"/>
                <a:cs typeface="Verdana"/>
                <a:sym typeface="Verdana"/>
              </a:rPr>
              <a:t>‹N›</a:t>
            </a:fld>
            <a:endParaRPr sz="1000">
              <a:solidFill>
                <a:srgbClr val="60606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1" name="Google Shape;31;p10"/>
          <p:cNvSpPr txBox="1">
            <a:spLocks noGrp="1"/>
          </p:cNvSpPr>
          <p:nvPr>
            <p:ph type="title"/>
          </p:nvPr>
        </p:nvSpPr>
        <p:spPr>
          <a:xfrm>
            <a:off x="467543" y="413791"/>
            <a:ext cx="8195443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body" idx="1"/>
          </p:nvPr>
        </p:nvSpPr>
        <p:spPr>
          <a:xfrm>
            <a:off x="446856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191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3000"/>
              <a:buFont typeface="Calibri"/>
              <a:buChar char="•"/>
              <a:defRPr sz="3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Calibri"/>
              <a:buChar char="–"/>
              <a:defRPr sz="26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Calibri"/>
              <a:buChar char="•"/>
              <a:defRPr sz="22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body" idx="2"/>
          </p:nvPr>
        </p:nvSpPr>
        <p:spPr>
          <a:xfrm>
            <a:off x="2182465" y="86434"/>
            <a:ext cx="6481291" cy="276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60606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606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–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body" idx="3"/>
          </p:nvPr>
        </p:nvSpPr>
        <p:spPr>
          <a:xfrm>
            <a:off x="457200" y="6525344"/>
            <a:ext cx="7715199" cy="360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Calibri"/>
              <a:buChar char="–"/>
              <a:defRPr sz="26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Calibri"/>
              <a:buChar char="•"/>
              <a:defRPr sz="22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>
  <p:cSld name="Intestazione sezione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/>
          <p:nvPr/>
        </p:nvSpPr>
        <p:spPr>
          <a:xfrm>
            <a:off x="8662988" y="14586"/>
            <a:ext cx="446086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ts val="250"/>
              <a:buFont typeface="Verdana"/>
              <a:buNone/>
            </a:pPr>
            <a:fld id="{00000000-1234-1234-1234-123412341234}" type="slidenum">
              <a:rPr lang="it-IT" sz="1000">
                <a:solidFill>
                  <a:srgbClr val="606060"/>
                </a:solidFill>
                <a:latin typeface="Verdana"/>
                <a:ea typeface="Verdana"/>
                <a:cs typeface="Verdana"/>
                <a:sym typeface="Verdana"/>
              </a:rPr>
              <a:t>‹N›</a:t>
            </a:fld>
            <a:endParaRPr sz="1000">
              <a:solidFill>
                <a:srgbClr val="60606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539750" y="4406900"/>
            <a:ext cx="7954962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1"/>
          </p:nvPr>
        </p:nvSpPr>
        <p:spPr>
          <a:xfrm>
            <a:off x="539750" y="764704"/>
            <a:ext cx="7954962" cy="3372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Calibri"/>
              <a:buNone/>
              <a:defRPr sz="16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2182465" y="14427"/>
            <a:ext cx="6481291" cy="276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60606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606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–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3"/>
          </p:nvPr>
        </p:nvSpPr>
        <p:spPr>
          <a:xfrm>
            <a:off x="539750" y="6525344"/>
            <a:ext cx="7992690" cy="260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Calibri"/>
              <a:buChar char="–"/>
              <a:defRPr sz="26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Calibri"/>
              <a:buChar char="•"/>
              <a:defRPr sz="22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11"/>
          <p:cNvSpPr/>
          <p:nvPr/>
        </p:nvSpPr>
        <p:spPr>
          <a:xfrm>
            <a:off x="0" y="0"/>
            <a:ext cx="446856" cy="6957391"/>
          </a:xfrm>
          <a:prstGeom prst="rect">
            <a:avLst/>
          </a:prstGeom>
          <a:solidFill>
            <a:srgbClr val="9C102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>
  <p:cSld name="Confronto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2"/>
          <p:cNvSpPr txBox="1"/>
          <p:nvPr/>
        </p:nvSpPr>
        <p:spPr>
          <a:xfrm>
            <a:off x="8662988" y="14586"/>
            <a:ext cx="446086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ts val="250"/>
              <a:buFont typeface="Verdana"/>
              <a:buNone/>
            </a:pPr>
            <a:fld id="{00000000-1234-1234-1234-123412341234}" type="slidenum">
              <a:rPr lang="it-IT" sz="1000">
                <a:solidFill>
                  <a:srgbClr val="606060"/>
                </a:solidFill>
                <a:latin typeface="Verdana"/>
                <a:ea typeface="Verdana"/>
                <a:cs typeface="Verdana"/>
                <a:sym typeface="Verdana"/>
              </a:rPr>
              <a:t>‹N›</a:t>
            </a:fld>
            <a:endParaRPr sz="1000">
              <a:solidFill>
                <a:srgbClr val="60606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4" name="Google Shape;44;p12"/>
          <p:cNvSpPr txBox="1"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body" idx="1"/>
          </p:nvPr>
        </p:nvSpPr>
        <p:spPr>
          <a:xfrm>
            <a:off x="457200" y="1781125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None/>
              <a:defRPr sz="2000" b="1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alibri"/>
              <a:buNone/>
              <a:defRPr sz="1800" b="1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2"/>
          </p:nvPr>
        </p:nvSpPr>
        <p:spPr>
          <a:xfrm>
            <a:off x="457200" y="2487759"/>
            <a:ext cx="4040187" cy="3461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Calibri"/>
              <a:buChar char="•"/>
              <a:defRPr sz="22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Calibri"/>
              <a:buChar char="–"/>
              <a:defRPr sz="16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3"/>
          </p:nvPr>
        </p:nvSpPr>
        <p:spPr>
          <a:xfrm>
            <a:off x="4645025" y="1781125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None/>
              <a:defRPr sz="2000" b="1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alibri"/>
              <a:buNone/>
              <a:defRPr sz="1800" b="1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4"/>
          </p:nvPr>
        </p:nvSpPr>
        <p:spPr>
          <a:xfrm>
            <a:off x="2182465" y="14427"/>
            <a:ext cx="6481291" cy="276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60606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606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–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5"/>
          </p:nvPr>
        </p:nvSpPr>
        <p:spPr>
          <a:xfrm>
            <a:off x="457200" y="6525344"/>
            <a:ext cx="7715199" cy="260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Calibri"/>
              <a:buChar char="–"/>
              <a:defRPr sz="26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Calibri"/>
              <a:buChar char="•"/>
              <a:defRPr sz="22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6"/>
          </p:nvPr>
        </p:nvSpPr>
        <p:spPr>
          <a:xfrm>
            <a:off x="4644444" y="2487759"/>
            <a:ext cx="4040187" cy="3461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Calibri"/>
              <a:buChar char="•"/>
              <a:defRPr sz="22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Calibri"/>
              <a:buChar char="–"/>
              <a:defRPr sz="16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12"/>
          <p:cNvSpPr/>
          <p:nvPr/>
        </p:nvSpPr>
        <p:spPr>
          <a:xfrm>
            <a:off x="0" y="0"/>
            <a:ext cx="446856" cy="6957391"/>
          </a:xfrm>
          <a:prstGeom prst="rect">
            <a:avLst/>
          </a:prstGeom>
          <a:solidFill>
            <a:srgbClr val="9C102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>
  <p:cSld name="Solo titolo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/>
          <p:nvPr/>
        </p:nvSpPr>
        <p:spPr>
          <a:xfrm>
            <a:off x="8662988" y="14586"/>
            <a:ext cx="446086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ts val="250"/>
              <a:buFont typeface="Verdana"/>
              <a:buNone/>
            </a:pPr>
            <a:fld id="{00000000-1234-1234-1234-123412341234}" type="slidenum">
              <a:rPr lang="it-IT" sz="1000">
                <a:solidFill>
                  <a:srgbClr val="606060"/>
                </a:solidFill>
                <a:latin typeface="Verdana"/>
                <a:ea typeface="Verdana"/>
                <a:cs typeface="Verdana"/>
                <a:sym typeface="Verdana"/>
              </a:rPr>
              <a:t>‹N›</a:t>
            </a:fld>
            <a:endParaRPr sz="1000">
              <a:solidFill>
                <a:srgbClr val="60606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2182465" y="55657"/>
            <a:ext cx="6481291" cy="276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60606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606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–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2"/>
          </p:nvPr>
        </p:nvSpPr>
        <p:spPr>
          <a:xfrm>
            <a:off x="457200" y="6597353"/>
            <a:ext cx="7715199" cy="260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Calibri"/>
              <a:buChar char="–"/>
              <a:defRPr sz="26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Calibri"/>
              <a:buChar char="•"/>
              <a:defRPr sz="22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0" y="0"/>
            <a:ext cx="446856" cy="6957391"/>
          </a:xfrm>
          <a:prstGeom prst="rect">
            <a:avLst/>
          </a:prstGeom>
          <a:solidFill>
            <a:srgbClr val="9C102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>
  <p:cSld name="Vuota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8662988" y="14586"/>
            <a:ext cx="446086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ts val="250"/>
              <a:buFont typeface="Verdana"/>
              <a:buNone/>
            </a:pPr>
            <a:fld id="{00000000-1234-1234-1234-123412341234}" type="slidenum">
              <a:rPr lang="it-IT" sz="1000">
                <a:solidFill>
                  <a:srgbClr val="606060"/>
                </a:solidFill>
                <a:latin typeface="Verdana"/>
                <a:ea typeface="Verdana"/>
                <a:cs typeface="Verdana"/>
                <a:sym typeface="Verdana"/>
              </a:rPr>
              <a:t>‹N›</a:t>
            </a:fld>
            <a:endParaRPr sz="1000">
              <a:solidFill>
                <a:srgbClr val="60606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2182465" y="14427"/>
            <a:ext cx="6481291" cy="276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60606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606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–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467543" y="6525344"/>
            <a:ext cx="7776864" cy="260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Calibri"/>
              <a:buChar char="–"/>
              <a:defRPr sz="26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Calibri"/>
              <a:buChar char="•"/>
              <a:defRPr sz="22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0" y="0"/>
            <a:ext cx="446856" cy="6957391"/>
          </a:xfrm>
          <a:prstGeom prst="rect">
            <a:avLst/>
          </a:prstGeom>
          <a:solidFill>
            <a:srgbClr val="9C102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>
  <p:cSld name="Contenuto con didascalia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/>
        </p:nvSpPr>
        <p:spPr>
          <a:xfrm>
            <a:off x="8662988" y="14586"/>
            <a:ext cx="446086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ts val="250"/>
              <a:buFont typeface="Verdana"/>
              <a:buNone/>
            </a:pPr>
            <a:fld id="{00000000-1234-1234-1234-123412341234}" type="slidenum">
              <a:rPr lang="it-IT" sz="1000">
                <a:solidFill>
                  <a:srgbClr val="606060"/>
                </a:solidFill>
                <a:latin typeface="Verdana"/>
                <a:ea typeface="Verdana"/>
                <a:cs typeface="Verdana"/>
                <a:sym typeface="Verdana"/>
              </a:rPr>
              <a:t>‹N›</a:t>
            </a:fld>
            <a:endParaRPr sz="1000">
              <a:solidFill>
                <a:srgbClr val="60606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442810" y="384198"/>
            <a:ext cx="3008313" cy="1067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3575050" y="384198"/>
            <a:ext cx="5111750" cy="5421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Calibri"/>
              <a:buChar char="–"/>
              <a:defRPr sz="2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2"/>
          </p:nvPr>
        </p:nvSpPr>
        <p:spPr>
          <a:xfrm>
            <a:off x="457200" y="1628800"/>
            <a:ext cx="3008313" cy="4176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3"/>
          </p:nvPr>
        </p:nvSpPr>
        <p:spPr>
          <a:xfrm>
            <a:off x="2182465" y="14427"/>
            <a:ext cx="6481291" cy="276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60606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606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–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4"/>
          </p:nvPr>
        </p:nvSpPr>
        <p:spPr>
          <a:xfrm>
            <a:off x="442810" y="6525344"/>
            <a:ext cx="7729589" cy="260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Calibri"/>
              <a:buChar char="–"/>
              <a:defRPr sz="26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Calibri"/>
              <a:buChar char="•"/>
              <a:defRPr sz="22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5"/>
          <p:cNvSpPr/>
          <p:nvPr/>
        </p:nvSpPr>
        <p:spPr>
          <a:xfrm>
            <a:off x="0" y="0"/>
            <a:ext cx="446856" cy="6957391"/>
          </a:xfrm>
          <a:prstGeom prst="rect">
            <a:avLst/>
          </a:prstGeom>
          <a:solidFill>
            <a:srgbClr val="9C102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>
  <p:cSld name="Immagine con didascalia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8662988" y="14586"/>
            <a:ext cx="446086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ts val="250"/>
              <a:buFont typeface="Verdana"/>
              <a:buNone/>
            </a:pPr>
            <a:fld id="{00000000-1234-1234-1234-123412341234}" type="slidenum">
              <a:rPr lang="it-IT" sz="1000">
                <a:solidFill>
                  <a:srgbClr val="606060"/>
                </a:solidFill>
                <a:latin typeface="Verdana"/>
                <a:ea typeface="Verdana"/>
                <a:cs typeface="Verdana"/>
                <a:sym typeface="Verdana"/>
              </a:rPr>
              <a:t>‹N›</a:t>
            </a:fld>
            <a:endParaRPr sz="1000">
              <a:solidFill>
                <a:srgbClr val="60606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1792288" y="4878485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1792288" y="550445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3"/>
          </p:nvPr>
        </p:nvSpPr>
        <p:spPr>
          <a:xfrm>
            <a:off x="2182465" y="55657"/>
            <a:ext cx="6481291" cy="276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60606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606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–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4"/>
          </p:nvPr>
        </p:nvSpPr>
        <p:spPr>
          <a:xfrm>
            <a:off x="467543" y="6525344"/>
            <a:ext cx="7776864" cy="260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Calibri"/>
              <a:buChar char="–"/>
              <a:defRPr sz="26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Calibri"/>
              <a:buChar char="•"/>
              <a:defRPr sz="22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6"/>
          <p:cNvSpPr/>
          <p:nvPr/>
        </p:nvSpPr>
        <p:spPr>
          <a:xfrm>
            <a:off x="0" y="0"/>
            <a:ext cx="446856" cy="6957391"/>
          </a:xfrm>
          <a:prstGeom prst="rect">
            <a:avLst/>
          </a:prstGeom>
          <a:solidFill>
            <a:srgbClr val="9C102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orizzontale">
  <p:cSld name="Titolo e testo orizzontale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/>
        </p:nvSpPr>
        <p:spPr>
          <a:xfrm>
            <a:off x="8662988" y="14586"/>
            <a:ext cx="446086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ts val="250"/>
              <a:buFont typeface="Verdana"/>
              <a:buNone/>
            </a:pPr>
            <a:fld id="{00000000-1234-1234-1234-123412341234}" type="slidenum">
              <a:rPr lang="it-IT" sz="1000">
                <a:solidFill>
                  <a:srgbClr val="606060"/>
                </a:solidFill>
                <a:latin typeface="Verdana"/>
                <a:ea typeface="Verdana"/>
                <a:cs typeface="Verdana"/>
                <a:sym typeface="Verdana"/>
              </a:rPr>
              <a:t>‹N›</a:t>
            </a:fld>
            <a:endParaRPr sz="1000">
              <a:solidFill>
                <a:srgbClr val="60606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191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erdana"/>
              <a:buChar char="•"/>
              <a:defRPr sz="3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Verdana"/>
              <a:buChar char="–"/>
              <a:defRPr sz="2600" b="0" i="0" u="none" strike="noStrike" cap="none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Verdana"/>
              <a:buChar char="•"/>
              <a:defRPr sz="2200" b="0" i="0" u="none" strike="noStrike" cap="none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2"/>
          </p:nvPr>
        </p:nvSpPr>
        <p:spPr>
          <a:xfrm>
            <a:off x="2182465" y="14427"/>
            <a:ext cx="6481291" cy="276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60606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606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–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3"/>
          </p:nvPr>
        </p:nvSpPr>
        <p:spPr>
          <a:xfrm>
            <a:off x="457200" y="6525344"/>
            <a:ext cx="7715199" cy="260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Calibri"/>
              <a:buChar char="–"/>
              <a:defRPr sz="26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Calibri"/>
              <a:buChar char="•"/>
              <a:defRPr sz="22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17"/>
          <p:cNvSpPr/>
          <p:nvPr/>
        </p:nvSpPr>
        <p:spPr>
          <a:xfrm>
            <a:off x="0" y="0"/>
            <a:ext cx="446856" cy="6957391"/>
          </a:xfrm>
          <a:prstGeom prst="rect">
            <a:avLst/>
          </a:prstGeom>
          <a:solidFill>
            <a:srgbClr val="9C102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2495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Char char="•"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Calibri"/>
              <a:buChar char="–"/>
              <a:defRPr sz="26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Calibri"/>
              <a:buChar char="•"/>
              <a:defRPr sz="22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.erasmus@unimib.i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outgoing.extraue@unimib.it" TargetMode="External"/><Relationship Id="rId5" Type="http://schemas.openxmlformats.org/officeDocument/2006/relationships/hyperlink" Target="mailto:outgoing.erasmus@unimib.it" TargetMode="External"/><Relationship Id="rId4" Type="http://schemas.openxmlformats.org/officeDocument/2006/relationships/hyperlink" Target="mailto:erasmus.traineeship@unimib.it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"/>
          <p:cNvSpPr txBox="1">
            <a:spLocks noGrp="1"/>
          </p:cNvSpPr>
          <p:nvPr>
            <p:ph type="ctrTitle"/>
          </p:nvPr>
        </p:nvSpPr>
        <p:spPr>
          <a:xfrm>
            <a:off x="1475655" y="1844824"/>
            <a:ext cx="7416824" cy="1470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it-IT"/>
              <a:t>Programmi di mobilità internazionale</a:t>
            </a:r>
            <a:endParaRPr/>
          </a:p>
        </p:txBody>
      </p:sp>
      <p:sp>
        <p:nvSpPr>
          <p:cNvPr id="105" name="Google Shape;105;p1"/>
          <p:cNvSpPr txBox="1">
            <a:spLocks noGrp="1"/>
          </p:cNvSpPr>
          <p:nvPr>
            <p:ph type="subTitle" idx="1"/>
          </p:nvPr>
        </p:nvSpPr>
        <p:spPr>
          <a:xfrm>
            <a:off x="1475655" y="3429000"/>
            <a:ext cx="6336705" cy="1296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Calibri"/>
              <a:buNone/>
            </a:pPr>
            <a:r>
              <a:rPr lang="it-IT"/>
              <a:t>dell’Università di Milano-Bicocca</a:t>
            </a:r>
            <a:endParaRPr/>
          </a:p>
        </p:txBody>
      </p:sp>
      <p:sp>
        <p:nvSpPr>
          <p:cNvPr id="106" name="Google Shape;106;p1"/>
          <p:cNvSpPr txBox="1">
            <a:spLocks noGrp="1"/>
          </p:cNvSpPr>
          <p:nvPr>
            <p:ph type="body" idx="2"/>
          </p:nvPr>
        </p:nvSpPr>
        <p:spPr>
          <a:xfrm>
            <a:off x="1709739" y="107340"/>
            <a:ext cx="718274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ts val="1100"/>
              <a:buFont typeface="Calibri"/>
              <a:buNone/>
            </a:pPr>
            <a:r>
              <a:rPr lang="it-IT" sz="1100"/>
              <a:t>Last update: 02/11/2021</a:t>
            </a:r>
            <a:endParaRPr sz="1100"/>
          </a:p>
        </p:txBody>
      </p:sp>
      <p:sp>
        <p:nvSpPr>
          <p:cNvPr id="107" name="Google Shape;107;p1"/>
          <p:cNvSpPr txBox="1"/>
          <p:nvPr/>
        </p:nvSpPr>
        <p:spPr>
          <a:xfrm>
            <a:off x="7325749" y="3740144"/>
            <a:ext cx="1818251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Focus UE &amp; EXTRA-UE</a:t>
            </a:r>
            <a:endParaRPr sz="18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>
            <a:spLocks noGrp="1"/>
          </p:cNvSpPr>
          <p:nvPr>
            <p:ph type="title"/>
          </p:nvPr>
        </p:nvSpPr>
        <p:spPr>
          <a:xfrm>
            <a:off x="467541" y="413791"/>
            <a:ext cx="8676459" cy="7109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it-IT" sz="3200" b="1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Cosa mi offre l’Ateneo?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3"/>
          <p:cNvSpPr txBox="1">
            <a:spLocks noGrp="1"/>
          </p:cNvSpPr>
          <p:nvPr>
            <p:ph type="body" idx="1"/>
          </p:nvPr>
        </p:nvSpPr>
        <p:spPr>
          <a:xfrm>
            <a:off x="611550" y="1124748"/>
            <a:ext cx="8280900" cy="3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it-IT" sz="1800" dirty="0"/>
              <a:t>P</a:t>
            </a:r>
            <a:r>
              <a:rPr lang="it-IT" sz="1800" dirty="0">
                <a:latin typeface="Calibri"/>
                <a:ea typeface="Calibri"/>
                <a:cs typeface="Calibri"/>
                <a:sym typeface="Calibri"/>
              </a:rPr>
              <a:t>rogrammi di mobilità Internazionale di Ateneo:</a:t>
            </a:r>
            <a:endParaRPr dirty="0"/>
          </a:p>
          <a:p>
            <a:pPr marL="685800" lvl="1" indent="-28575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400"/>
              <a:buChar char="–"/>
            </a:pPr>
            <a:r>
              <a:rPr lang="it-IT" sz="1400" b="1" dirty="0">
                <a:latin typeface="Calibri"/>
                <a:ea typeface="Calibri"/>
                <a:cs typeface="Calibri"/>
                <a:sym typeface="Calibri"/>
              </a:rPr>
              <a:t>Erasmus per Studio </a:t>
            </a:r>
            <a:r>
              <a:rPr lang="it-IT" sz="1400" dirty="0">
                <a:latin typeface="Calibri"/>
                <a:ea typeface="Calibri"/>
                <a:cs typeface="Calibri"/>
                <a:sym typeface="Calibri"/>
              </a:rPr>
              <a:t>(per fare esami e/o ricerca di tesi in una sede in Europa)</a:t>
            </a:r>
            <a:endParaRPr dirty="0"/>
          </a:p>
          <a:p>
            <a:pPr marL="685800" lvl="1" indent="-28575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400"/>
              <a:buChar char="–"/>
            </a:pPr>
            <a:r>
              <a:rPr lang="it-IT" sz="1400" b="1" dirty="0">
                <a:latin typeface="Calibri"/>
                <a:ea typeface="Calibri"/>
                <a:cs typeface="Calibri"/>
                <a:sym typeface="Calibri"/>
              </a:rPr>
              <a:t>Erasmus </a:t>
            </a:r>
            <a:r>
              <a:rPr lang="it-IT" sz="1400" b="1" dirty="0" err="1">
                <a:latin typeface="Calibri"/>
                <a:ea typeface="Calibri"/>
                <a:cs typeface="Calibri"/>
                <a:sym typeface="Calibri"/>
              </a:rPr>
              <a:t>Traineeship</a:t>
            </a:r>
            <a:r>
              <a:rPr lang="it-IT" sz="14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1400" dirty="0">
                <a:latin typeface="Calibri"/>
                <a:ea typeface="Calibri"/>
                <a:cs typeface="Calibri"/>
                <a:sym typeface="Calibri"/>
              </a:rPr>
              <a:t>(per fare uno stage in una sede in Europa)</a:t>
            </a:r>
            <a:endParaRPr dirty="0"/>
          </a:p>
          <a:p>
            <a:pPr marL="685800" lvl="1" indent="-28575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400"/>
              <a:buChar char="–"/>
            </a:pPr>
            <a:r>
              <a:rPr lang="it-IT" sz="1400" b="1" dirty="0">
                <a:latin typeface="Calibri"/>
                <a:ea typeface="Calibri"/>
                <a:cs typeface="Calibri"/>
                <a:sym typeface="Calibri"/>
              </a:rPr>
              <a:t>Exchange Extra-UE </a:t>
            </a:r>
            <a:r>
              <a:rPr lang="it-IT" sz="1400" dirty="0">
                <a:latin typeface="Calibri"/>
                <a:ea typeface="Calibri"/>
                <a:cs typeface="Calibri"/>
                <a:sym typeface="Calibri"/>
              </a:rPr>
              <a:t>(per fare uno stage e/o ricerca di tesi in una sede fuori Europa – per taluni corsi di studio è ammesso anche il sostenimento di esami)</a:t>
            </a:r>
            <a:endParaRPr dirty="0"/>
          </a:p>
          <a:p>
            <a:pPr marL="685800" lvl="1" indent="-28575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400"/>
              <a:buChar char="–"/>
            </a:pPr>
            <a:r>
              <a:rPr lang="it-IT" sz="1400" b="1" dirty="0">
                <a:latin typeface="Calibri"/>
                <a:ea typeface="Calibri"/>
                <a:cs typeface="Calibri"/>
                <a:sym typeface="Calibri"/>
              </a:rPr>
              <a:t>Doppia laurea </a:t>
            </a:r>
            <a:r>
              <a:rPr lang="it-IT" sz="1400" dirty="0">
                <a:latin typeface="Calibri"/>
                <a:ea typeface="Calibri"/>
                <a:cs typeface="Calibri"/>
                <a:sym typeface="Calibri"/>
              </a:rPr>
              <a:t>(in convenzione per uno specifico corso di studio: frequentare tutto il secondo anno della laurea magistrale nella sede estera </a:t>
            </a:r>
            <a:r>
              <a:rPr lang="it-IT" sz="1400" dirty="0"/>
              <a:t>per</a:t>
            </a:r>
            <a:r>
              <a:rPr lang="it-IT" sz="1400" dirty="0">
                <a:latin typeface="Calibri"/>
                <a:ea typeface="Calibri"/>
                <a:cs typeface="Calibri"/>
                <a:sym typeface="Calibri"/>
              </a:rPr>
              <a:t> ricevere anche la pergamena di laurea estera)</a:t>
            </a:r>
            <a:endParaRPr dirty="0"/>
          </a:p>
          <a:p>
            <a:pPr marL="342900" lvl="0" indent="-3429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it-IT" sz="1800" dirty="0">
                <a:latin typeface="Calibri"/>
                <a:ea typeface="Calibri"/>
                <a:cs typeface="Calibri"/>
                <a:sym typeface="Calibri"/>
              </a:rPr>
              <a:t>Sempre esami in piano, mai </a:t>
            </a:r>
            <a:r>
              <a:rPr lang="it-IT" sz="1800" dirty="0" err="1">
                <a:latin typeface="Calibri"/>
                <a:ea typeface="Calibri"/>
                <a:cs typeface="Calibri"/>
                <a:sym typeface="Calibri"/>
              </a:rPr>
              <a:t>sovrannumerari</a:t>
            </a:r>
            <a:r>
              <a:rPr lang="it-IT" sz="1800" dirty="0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it-IT" sz="1800" dirty="0">
                <a:solidFill>
                  <a:schemeClr val="dk1"/>
                </a:solidFill>
              </a:rPr>
              <a:t>la mobilità non è mai intesa a rallentare il percorso universitario!</a:t>
            </a:r>
            <a:endParaRPr dirty="0"/>
          </a:p>
          <a:p>
            <a:pPr marL="285750" lvl="0" indent="-285750" algn="just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it-IT" sz="1800" dirty="0">
                <a:latin typeface="Calibri"/>
                <a:ea typeface="Calibri"/>
                <a:cs typeface="Calibri"/>
                <a:sym typeface="Calibri"/>
              </a:rPr>
              <a:t>Open badge International </a:t>
            </a:r>
            <a:r>
              <a:rPr lang="it-IT" sz="1800" dirty="0" err="1">
                <a:latin typeface="Calibri"/>
                <a:ea typeface="Calibri"/>
                <a:cs typeface="Calibri"/>
                <a:sym typeface="Calibri"/>
              </a:rPr>
              <a:t>Student</a:t>
            </a:r>
            <a:r>
              <a:rPr lang="it-IT" sz="1800" dirty="0">
                <a:latin typeface="Calibri"/>
                <a:ea typeface="Calibri"/>
                <a:cs typeface="Calibri"/>
                <a:sym typeface="Calibri"/>
              </a:rPr>
              <a:t> (attestazione digitale sulla piattaforma BESTR)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171450" algn="just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None/>
            </a:pP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3000"/>
              <a:buNone/>
            </a:pPr>
            <a:endParaRPr dirty="0"/>
          </a:p>
          <a:p>
            <a:pPr marL="0" lvl="0" indent="0" algn="just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3000"/>
              <a:buNone/>
            </a:pPr>
            <a:endParaRPr dirty="0"/>
          </a:p>
          <a:p>
            <a:pPr marL="285750" lvl="0" indent="-95250" algn="just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3000"/>
              <a:buFont typeface="Noto Sans Symbols"/>
              <a:buNone/>
            </a:pPr>
            <a:endParaRPr dirty="0"/>
          </a:p>
          <a:p>
            <a:pPr marL="0" lvl="0" indent="0" algn="just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Noto Sans Symbols"/>
              <a:buNone/>
            </a:pPr>
            <a:endParaRPr sz="2000" i="1" dirty="0">
              <a:solidFill>
                <a:srgbClr val="2F2B2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 dirty="0">
              <a:solidFill>
                <a:srgbClr val="A9A57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endParaRPr dirty="0"/>
          </a:p>
        </p:txBody>
      </p:sp>
      <p:sp>
        <p:nvSpPr>
          <p:cNvPr id="115" name="Google Shape;115;p3"/>
          <p:cNvSpPr txBox="1">
            <a:spLocks noGrp="1"/>
          </p:cNvSpPr>
          <p:nvPr>
            <p:ph type="body" idx="2"/>
          </p:nvPr>
        </p:nvSpPr>
        <p:spPr>
          <a:xfrm>
            <a:off x="2182464" y="86434"/>
            <a:ext cx="6565999" cy="39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ts val="1100"/>
              <a:buFont typeface="Calibri"/>
              <a:buNone/>
            </a:pPr>
            <a:r>
              <a:rPr lang="it-IT" sz="1100"/>
              <a:t>Last update: 02/11/2021</a:t>
            </a:r>
            <a:endParaRPr sz="1100"/>
          </a:p>
        </p:txBody>
      </p:sp>
      <p:sp>
        <p:nvSpPr>
          <p:cNvPr id="116" name="Google Shape;116;p3"/>
          <p:cNvSpPr txBox="1"/>
          <p:nvPr/>
        </p:nvSpPr>
        <p:spPr>
          <a:xfrm>
            <a:off x="1033075" y="4807725"/>
            <a:ext cx="7715400" cy="17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it-IT" sz="3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Europa</a:t>
            </a:r>
            <a:r>
              <a:rPr lang="it-IT" sz="3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= tutti i Paesi che aderiscono al programma comunitario Erasmus</a:t>
            </a:r>
            <a:endParaRPr sz="30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it-IT" sz="3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Extra-UE</a:t>
            </a:r>
            <a:r>
              <a:rPr lang="it-IT" sz="3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= tutto il resto del mondo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"/>
          <p:cNvSpPr txBox="1">
            <a:spLocks noGrp="1"/>
          </p:cNvSpPr>
          <p:nvPr>
            <p:ph type="title"/>
          </p:nvPr>
        </p:nvSpPr>
        <p:spPr>
          <a:xfrm>
            <a:off x="467541" y="413791"/>
            <a:ext cx="8676459" cy="7109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it-IT" sz="3200" b="1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Quando </a:t>
            </a:r>
            <a:r>
              <a:rPr lang="it-IT" sz="3200" b="1" i="1">
                <a:solidFill>
                  <a:schemeClr val="lt1"/>
                </a:solidFill>
              </a:rPr>
              <a:t>escono i bandi</a:t>
            </a:r>
            <a:r>
              <a:rPr lang="it-IT" sz="3200" b="1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4"/>
          <p:cNvSpPr txBox="1">
            <a:spLocks noGrp="1"/>
          </p:cNvSpPr>
          <p:nvPr>
            <p:ph type="body" idx="1"/>
          </p:nvPr>
        </p:nvSpPr>
        <p:spPr>
          <a:xfrm>
            <a:off x="611560" y="1124744"/>
            <a:ext cx="8280920" cy="5544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 sz="1800" dirty="0">
                <a:latin typeface="Calibri"/>
                <a:ea typeface="Calibri"/>
                <a:cs typeface="Calibri"/>
                <a:sym typeface="Calibri"/>
              </a:rPr>
              <a:t>Ogni anno viene pubblicato un poster con immagin</a:t>
            </a:r>
            <a:r>
              <a:rPr lang="it-IT" sz="1800" dirty="0"/>
              <a:t>i</a:t>
            </a:r>
            <a:r>
              <a:rPr lang="it-IT" sz="1800" dirty="0">
                <a:latin typeface="Calibri"/>
                <a:ea typeface="Calibri"/>
                <a:cs typeface="Calibri"/>
                <a:sym typeface="Calibri"/>
              </a:rPr>
              <a:t> di mongolfiere e con le date </a:t>
            </a:r>
            <a:r>
              <a:rPr lang="it-IT" sz="1800" dirty="0" smtClean="0">
                <a:latin typeface="Calibri"/>
                <a:ea typeface="Calibri"/>
                <a:cs typeface="Calibri"/>
                <a:sym typeface="Calibri"/>
              </a:rPr>
              <a:t>esatte di </a:t>
            </a:r>
            <a:r>
              <a:rPr lang="it-IT" sz="1800" dirty="0">
                <a:latin typeface="Calibri"/>
                <a:ea typeface="Calibri"/>
                <a:cs typeface="Calibri"/>
                <a:sym typeface="Calibri"/>
              </a:rPr>
              <a:t>pubblicazione dei </a:t>
            </a:r>
            <a:r>
              <a:rPr lang="it-IT" sz="1800" dirty="0" smtClean="0">
                <a:latin typeface="Calibri"/>
                <a:ea typeface="Calibri"/>
                <a:cs typeface="Calibri"/>
                <a:sym typeface="Calibri"/>
              </a:rPr>
              <a:t>bandi nei seguenti periodi fissi:</a:t>
            </a:r>
            <a:endParaRPr dirty="0"/>
          </a:p>
          <a:p>
            <a:pPr marL="320040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it-IT" sz="18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GIUGNO:</a:t>
            </a:r>
            <a:endParaRPr dirty="0"/>
          </a:p>
          <a:p>
            <a:pPr marL="3486150" lvl="0" indent="-28575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it-IT" sz="1800" dirty="0">
                <a:latin typeface="Calibri"/>
                <a:ea typeface="Calibri"/>
                <a:cs typeface="Calibri"/>
                <a:sym typeface="Calibri"/>
              </a:rPr>
              <a:t>Erasmus </a:t>
            </a:r>
            <a:r>
              <a:rPr lang="it-IT" sz="1800" dirty="0" err="1">
                <a:latin typeface="Calibri"/>
                <a:ea typeface="Calibri"/>
                <a:cs typeface="Calibri"/>
                <a:sym typeface="Calibri"/>
              </a:rPr>
              <a:t>Traineeship</a:t>
            </a:r>
            <a:r>
              <a:rPr lang="it-IT" sz="1800" dirty="0">
                <a:latin typeface="Calibri"/>
                <a:ea typeface="Calibri"/>
                <a:cs typeface="Calibri"/>
                <a:sym typeface="Calibri"/>
              </a:rPr>
              <a:t> (I° turno)</a:t>
            </a:r>
            <a:endParaRPr dirty="0"/>
          </a:p>
          <a:p>
            <a:pPr marL="3486150" lvl="0" indent="-28575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it-IT" sz="1800" dirty="0">
                <a:latin typeface="Calibri"/>
                <a:ea typeface="Calibri"/>
                <a:cs typeface="Calibri"/>
                <a:sym typeface="Calibri"/>
              </a:rPr>
              <a:t>Exchange EXTRA-UE (I° turno)</a:t>
            </a:r>
            <a:endParaRPr dirty="0"/>
          </a:p>
          <a:p>
            <a:pPr marL="3543300" lvl="0" indent="-228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None/>
            </a:pP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320040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it-IT" sz="18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DICEMBRE</a:t>
            </a:r>
            <a:r>
              <a:rPr lang="it-IT" sz="1800" dirty="0">
                <a:latin typeface="Calibri"/>
                <a:ea typeface="Calibri"/>
                <a:cs typeface="Calibri"/>
                <a:sym typeface="Calibri"/>
              </a:rPr>
              <a:t>:</a:t>
            </a:r>
            <a:endParaRPr dirty="0"/>
          </a:p>
          <a:p>
            <a:pPr marL="3486150" lvl="0" indent="-28575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it-IT" sz="1800" dirty="0">
                <a:latin typeface="Calibri"/>
                <a:ea typeface="Calibri"/>
                <a:cs typeface="Calibri"/>
                <a:sym typeface="Calibri"/>
              </a:rPr>
              <a:t>Erasmus Studio</a:t>
            </a:r>
            <a:endParaRPr dirty="0"/>
          </a:p>
          <a:p>
            <a:pPr marL="3486150" lvl="0" indent="-28575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it-IT" sz="1800" dirty="0">
                <a:latin typeface="Calibri"/>
                <a:ea typeface="Calibri"/>
                <a:cs typeface="Calibri"/>
                <a:sym typeface="Calibri"/>
              </a:rPr>
              <a:t>Doppia Laurea UE</a:t>
            </a:r>
            <a:endParaRPr dirty="0"/>
          </a:p>
          <a:p>
            <a:pPr marL="3486150" lvl="0" indent="-28575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it-IT" sz="1800" dirty="0">
                <a:latin typeface="Calibri"/>
                <a:ea typeface="Calibri"/>
                <a:cs typeface="Calibri"/>
                <a:sym typeface="Calibri"/>
              </a:rPr>
              <a:t>Erasmus </a:t>
            </a:r>
            <a:r>
              <a:rPr lang="it-IT" sz="1800" dirty="0" err="1">
                <a:latin typeface="Calibri"/>
                <a:ea typeface="Calibri"/>
                <a:cs typeface="Calibri"/>
                <a:sym typeface="Calibri"/>
              </a:rPr>
              <a:t>Traineeship</a:t>
            </a:r>
            <a:r>
              <a:rPr lang="it-IT" sz="1800" dirty="0">
                <a:latin typeface="Calibri"/>
                <a:ea typeface="Calibri"/>
                <a:cs typeface="Calibri"/>
                <a:sym typeface="Calibri"/>
              </a:rPr>
              <a:t> (II° turno)</a:t>
            </a:r>
            <a:endParaRPr dirty="0"/>
          </a:p>
          <a:p>
            <a:pPr marL="3486150" lvl="0" indent="-28575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it-IT" sz="1800" dirty="0">
                <a:latin typeface="Calibri"/>
                <a:ea typeface="Calibri"/>
                <a:cs typeface="Calibri"/>
                <a:sym typeface="Calibri"/>
              </a:rPr>
              <a:t>Exchange EXTRA-UE (II° turno)</a:t>
            </a:r>
            <a:endParaRPr dirty="0"/>
          </a:p>
          <a:p>
            <a:pPr marL="3543300" lvl="0" indent="-228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None/>
            </a:pP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320040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it-IT" sz="18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GENNAIO</a:t>
            </a:r>
            <a:r>
              <a:rPr lang="it-IT" sz="1800" dirty="0">
                <a:latin typeface="Calibri"/>
                <a:ea typeface="Calibri"/>
                <a:cs typeface="Calibri"/>
                <a:sym typeface="Calibri"/>
              </a:rPr>
              <a:t>: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3486150" lvl="0" indent="-28575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it-IT" sz="1800" dirty="0">
                <a:latin typeface="Calibri"/>
                <a:ea typeface="Calibri"/>
                <a:cs typeface="Calibri"/>
                <a:sym typeface="Calibri"/>
              </a:rPr>
              <a:t>Doppia Laurea EXTRA-UE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4"/>
          <p:cNvSpPr txBox="1">
            <a:spLocks noGrp="1"/>
          </p:cNvSpPr>
          <p:nvPr>
            <p:ph type="body" idx="2"/>
          </p:nvPr>
        </p:nvSpPr>
        <p:spPr>
          <a:xfrm>
            <a:off x="2182464" y="86434"/>
            <a:ext cx="6565999" cy="39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ts val="1100"/>
              <a:buFont typeface="Calibri"/>
              <a:buNone/>
            </a:pPr>
            <a:r>
              <a:rPr lang="it-IT" sz="1100"/>
              <a:t>Last update: 02/11/2021</a:t>
            </a:r>
            <a:endParaRPr sz="1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"/>
          <p:cNvSpPr txBox="1">
            <a:spLocks noGrp="1"/>
          </p:cNvSpPr>
          <p:nvPr>
            <p:ph type="title"/>
          </p:nvPr>
        </p:nvSpPr>
        <p:spPr>
          <a:xfrm>
            <a:off x="467541" y="413791"/>
            <a:ext cx="8676459" cy="7109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it-IT" sz="3200" b="1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Quando </a:t>
            </a:r>
            <a:r>
              <a:rPr lang="it-IT" sz="3200" b="1" i="1">
                <a:solidFill>
                  <a:schemeClr val="lt1"/>
                </a:solidFill>
              </a:rPr>
              <a:t>programmo la partenza</a:t>
            </a:r>
            <a:r>
              <a:rPr lang="it-IT" sz="3200" b="1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5"/>
          <p:cNvSpPr txBox="1">
            <a:spLocks noGrp="1"/>
          </p:cNvSpPr>
          <p:nvPr>
            <p:ph type="body" idx="1"/>
          </p:nvPr>
        </p:nvSpPr>
        <p:spPr>
          <a:xfrm>
            <a:off x="611560" y="1124744"/>
            <a:ext cx="8280920" cy="2304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905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 sz="1800" b="1" i="1">
                <a:solidFill>
                  <a:srgbClr val="C00000"/>
                </a:solidFill>
              </a:rPr>
              <a:t>Unico turno di selezione per Erasmus Studio e Doppia Laurea (UE &amp; Extra-UE)</a:t>
            </a:r>
            <a:endParaRPr sz="1800" b="1" i="1">
              <a:solidFill>
                <a:srgbClr val="C00000"/>
              </a:solidFill>
            </a:endParaRPr>
          </a:p>
          <a:p>
            <a:pPr marL="1905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it-IT" sz="1800" i="1"/>
              <a:t>La selezione avviene l’anno accademico precedente rispetto alla mobilità</a:t>
            </a:r>
            <a:endParaRPr/>
          </a:p>
          <a:p>
            <a:pPr marL="1905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1800" b="1" i="1">
              <a:solidFill>
                <a:srgbClr val="C00000"/>
              </a:solidFill>
            </a:endParaRPr>
          </a:p>
          <a:p>
            <a:pPr marL="1905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it-IT" sz="1800" b="1" i="1">
                <a:solidFill>
                  <a:srgbClr val="C00000"/>
                </a:solidFill>
              </a:rPr>
              <a:t>Due turni di selezione per Erasmus Traineeship e Exchange Extra-UE:</a:t>
            </a:r>
            <a:endParaRPr/>
          </a:p>
          <a:p>
            <a:pPr marL="1905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it-IT" sz="1800" i="1"/>
              <a:t>La selezione avviene nel medesimo anno accademico di svolgimento della mobilità</a:t>
            </a:r>
            <a:endParaRPr/>
          </a:p>
          <a:p>
            <a:pPr marL="1905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it-IT" sz="1800" i="1"/>
              <a:t/>
            </a:r>
            <a:br>
              <a:rPr lang="it-IT" sz="1800" i="1"/>
            </a:br>
            <a:endParaRPr sz="1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5"/>
          <p:cNvSpPr txBox="1">
            <a:spLocks noGrp="1"/>
          </p:cNvSpPr>
          <p:nvPr>
            <p:ph type="body" idx="2"/>
          </p:nvPr>
        </p:nvSpPr>
        <p:spPr>
          <a:xfrm>
            <a:off x="2182464" y="86434"/>
            <a:ext cx="6565999" cy="39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ts val="1100"/>
              <a:buFont typeface="Calibri"/>
              <a:buNone/>
            </a:pPr>
            <a:r>
              <a:rPr lang="it-IT" sz="1100"/>
              <a:t>Last update: 02/11/2021</a:t>
            </a:r>
            <a:endParaRPr sz="1100"/>
          </a:p>
        </p:txBody>
      </p:sp>
      <p:sp>
        <p:nvSpPr>
          <p:cNvPr id="133" name="Google Shape;133;p5"/>
          <p:cNvSpPr txBox="1"/>
          <p:nvPr/>
        </p:nvSpPr>
        <p:spPr>
          <a:xfrm>
            <a:off x="467540" y="3596618"/>
            <a:ext cx="8676459" cy="7109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it-IT" sz="32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Chi può partecipare?</a:t>
            </a: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5"/>
          <p:cNvSpPr txBox="1"/>
          <p:nvPr/>
        </p:nvSpPr>
        <p:spPr>
          <a:xfrm>
            <a:off x="827584" y="4472690"/>
            <a:ext cx="6408600" cy="23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i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Tutti gli studenti in corso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i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Di tutti i livelli di studio: </a:t>
            </a:r>
            <a:endParaRPr dirty="0"/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alibri"/>
              <a:buChar char="●"/>
            </a:pPr>
            <a:r>
              <a:rPr lang="it-IT" sz="1800" i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triennale (primo livello)</a:t>
            </a:r>
            <a:endParaRPr dirty="0"/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alibri"/>
              <a:buChar char="●"/>
            </a:pPr>
            <a:r>
              <a:rPr lang="it-IT" sz="1800" i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magistrale e ciclo unico (secondo livello)</a:t>
            </a:r>
            <a:endParaRPr dirty="0"/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alibri"/>
              <a:buChar char="●"/>
            </a:pPr>
            <a:r>
              <a:rPr lang="it-IT" sz="1800" i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dottorando/specializzando (terzo livello)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i="1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i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Facendo attenzione ai requisiti fissati dalle mete estere!</a:t>
            </a:r>
            <a:endParaRPr sz="1800" b="1" i="1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"/>
          <p:cNvSpPr txBox="1">
            <a:spLocks noGrp="1"/>
          </p:cNvSpPr>
          <p:nvPr>
            <p:ph type="title"/>
          </p:nvPr>
        </p:nvSpPr>
        <p:spPr>
          <a:xfrm>
            <a:off x="467541" y="413791"/>
            <a:ext cx="8676459" cy="7109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it-IT" sz="3200" b="1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Quanto devo stare all’estero?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6"/>
          <p:cNvSpPr txBox="1">
            <a:spLocks noGrp="1"/>
          </p:cNvSpPr>
          <p:nvPr>
            <p:ph type="body" idx="1"/>
          </p:nvPr>
        </p:nvSpPr>
        <p:spPr>
          <a:xfrm>
            <a:off x="611560" y="1124744"/>
            <a:ext cx="8280920" cy="2471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905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 sz="1800" b="1" i="1" dirty="0">
                <a:solidFill>
                  <a:srgbClr val="C00000"/>
                </a:solidFill>
              </a:rPr>
              <a:t>per Erasmus Studio 				</a:t>
            </a:r>
            <a:r>
              <a:rPr lang="it-IT" sz="1800" i="1" dirty="0" smtClean="0"/>
              <a:t>almeno </a:t>
            </a:r>
            <a:r>
              <a:rPr lang="it-IT" sz="1800" i="1" dirty="0"/>
              <a:t>90 giorni</a:t>
            </a:r>
            <a:endParaRPr dirty="0"/>
          </a:p>
          <a:p>
            <a:pPr marL="1905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it-IT" sz="1800" b="1" i="1" dirty="0">
                <a:solidFill>
                  <a:srgbClr val="C00000"/>
                </a:solidFill>
              </a:rPr>
              <a:t>per Doppia Laurea (UE &amp; Extra-UE)		</a:t>
            </a:r>
            <a:r>
              <a:rPr lang="it-IT" sz="1800" b="1" i="1" dirty="0" smtClean="0">
                <a:solidFill>
                  <a:srgbClr val="C00000"/>
                </a:solidFill>
              </a:rPr>
              <a:t>	</a:t>
            </a:r>
            <a:r>
              <a:rPr lang="it-IT" sz="1800" i="1" dirty="0" smtClean="0"/>
              <a:t>almeno </a:t>
            </a:r>
            <a:r>
              <a:rPr lang="it-IT" sz="1800" i="1" dirty="0"/>
              <a:t>180 giorni</a:t>
            </a:r>
            <a:endParaRPr sz="1800" i="1" dirty="0"/>
          </a:p>
          <a:p>
            <a:pPr marL="1905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it-IT" sz="1800" b="1" i="1" dirty="0">
                <a:solidFill>
                  <a:srgbClr val="C00000"/>
                </a:solidFill>
              </a:rPr>
              <a:t>per Erasmus </a:t>
            </a:r>
            <a:r>
              <a:rPr lang="it-IT" sz="1800" b="1" i="1" dirty="0" err="1">
                <a:solidFill>
                  <a:srgbClr val="C00000"/>
                </a:solidFill>
              </a:rPr>
              <a:t>Traineeship</a:t>
            </a:r>
            <a:r>
              <a:rPr lang="it-IT" sz="1800" b="1" i="1" dirty="0">
                <a:solidFill>
                  <a:srgbClr val="C00000"/>
                </a:solidFill>
              </a:rPr>
              <a:t> 		 		</a:t>
            </a:r>
            <a:r>
              <a:rPr lang="it-IT" sz="1800" i="1" dirty="0"/>
              <a:t>almeno 60 giorni</a:t>
            </a:r>
            <a:endParaRPr sz="1800" i="1" dirty="0"/>
          </a:p>
          <a:p>
            <a:pPr marL="1905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it-IT" sz="1800" b="1" i="1" dirty="0">
                <a:solidFill>
                  <a:srgbClr val="C00000"/>
                </a:solidFill>
              </a:rPr>
              <a:t>per Exchange Extra-UE		 		</a:t>
            </a:r>
            <a:r>
              <a:rPr lang="it-IT" sz="1800" i="1" dirty="0"/>
              <a:t>almeno 30 giorni</a:t>
            </a:r>
            <a:endParaRPr sz="1800" i="1" dirty="0"/>
          </a:p>
          <a:p>
            <a:pPr marL="1905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1800" i="1" dirty="0"/>
          </a:p>
          <a:p>
            <a:pPr marL="1905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it-IT" sz="1800" i="1" dirty="0"/>
              <a:t>Il </a:t>
            </a:r>
            <a:r>
              <a:rPr lang="it-IT" sz="1800" b="1" i="1" dirty="0">
                <a:solidFill>
                  <a:srgbClr val="C00000"/>
                </a:solidFill>
              </a:rPr>
              <a:t>beneficio economico</a:t>
            </a:r>
            <a:r>
              <a:rPr lang="it-IT" sz="1800" i="1" dirty="0"/>
              <a:t> è legato ai giorni effettivamente trascorsi all’estero («diaria») &amp; solo a fronte di </a:t>
            </a:r>
            <a:r>
              <a:rPr lang="it-IT" sz="1800" i="1" dirty="0" err="1"/>
              <a:t>cfu</a:t>
            </a:r>
            <a:r>
              <a:rPr lang="it-IT" sz="1800" i="1" dirty="0"/>
              <a:t> (crediti) riconosciuti in carriera.</a:t>
            </a:r>
            <a:endParaRPr sz="1800" i="1" dirty="0"/>
          </a:p>
          <a:p>
            <a:pPr marL="1905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1800" i="1" dirty="0"/>
          </a:p>
          <a:p>
            <a:pPr marL="1905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it-IT" sz="1800" i="1" dirty="0"/>
              <a:t/>
            </a:r>
            <a:br>
              <a:rPr lang="it-IT" sz="1800" i="1" dirty="0"/>
            </a:br>
            <a:endParaRPr sz="1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6"/>
          <p:cNvSpPr txBox="1">
            <a:spLocks noGrp="1"/>
          </p:cNvSpPr>
          <p:nvPr>
            <p:ph type="body" idx="2"/>
          </p:nvPr>
        </p:nvSpPr>
        <p:spPr>
          <a:xfrm>
            <a:off x="2182464" y="86434"/>
            <a:ext cx="6565999" cy="39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ts val="1100"/>
              <a:buFont typeface="Calibri"/>
              <a:buNone/>
            </a:pPr>
            <a:r>
              <a:rPr lang="it-IT" sz="1100"/>
              <a:t>Last update: 02/11/2021</a:t>
            </a:r>
            <a:endParaRPr sz="1100"/>
          </a:p>
        </p:txBody>
      </p:sp>
      <p:sp>
        <p:nvSpPr>
          <p:cNvPr id="143" name="Google Shape;143;p6"/>
          <p:cNvSpPr txBox="1"/>
          <p:nvPr/>
        </p:nvSpPr>
        <p:spPr>
          <a:xfrm>
            <a:off x="467540" y="3596618"/>
            <a:ext cx="8676459" cy="7109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it-IT" sz="32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Cosa mi impegno a fare all’estero?</a:t>
            </a: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6"/>
          <p:cNvSpPr txBox="1"/>
          <p:nvPr/>
        </p:nvSpPr>
        <p:spPr>
          <a:xfrm>
            <a:off x="611560" y="4471121"/>
            <a:ext cx="7920900" cy="25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i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Come studente outgoing, sono iscritti anche presso l’Ateneo estero.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1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i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Mi impegno a superare gli esami concordati nel Learning Agreement-LA / Learning Agreement for Traineeship-LAT / Learning Agreement EXTRA-UE-LA.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i="1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i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Tutti i bandi si compongono di linee guida per tutte le fasi della mobilità e offrono dettagli sul beneficio economico per il periodo all’estero! Il beneficio economico è calcolato in base a ISEE.</a:t>
            </a:r>
            <a:endParaRPr sz="1800" b="1" i="1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1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7"/>
          <p:cNvSpPr txBox="1">
            <a:spLocks noGrp="1"/>
          </p:cNvSpPr>
          <p:nvPr>
            <p:ph type="title"/>
          </p:nvPr>
        </p:nvSpPr>
        <p:spPr>
          <a:xfrm>
            <a:off x="467541" y="413791"/>
            <a:ext cx="8676459" cy="7109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it-IT" sz="3200" b="1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Cosa </a:t>
            </a:r>
            <a:r>
              <a:rPr lang="it-IT" sz="3200" b="1" i="1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non</a:t>
            </a:r>
            <a:r>
              <a:rPr lang="it-IT" sz="3200" b="1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posso fare durante la mobilità?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7"/>
          <p:cNvSpPr txBox="1">
            <a:spLocks noGrp="1"/>
          </p:cNvSpPr>
          <p:nvPr>
            <p:ph type="body" idx="1"/>
          </p:nvPr>
        </p:nvSpPr>
        <p:spPr>
          <a:xfrm>
            <a:off x="611560" y="1452101"/>
            <a:ext cx="8280920" cy="1980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it-IT" sz="1800" i="1"/>
              <a:t>Presentare domanda di trasferimento di corso 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it-IT" sz="1800" i="1"/>
              <a:t>Conseguire il titolo di studio finale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it-IT" sz="1800" i="1"/>
              <a:t>Usufruire contemporaneamente di altre borse finanziate dall’Unione Europea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it-IT" sz="1800" i="1"/>
              <a:t>Superare il numero di mesi consentiti per i programmi Erasmus (12 mesi per ogni livello di studio - 24 mesi solo per le lauree magistrali a ciclo unico)</a:t>
            </a:r>
            <a:endParaRPr sz="1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7"/>
          <p:cNvSpPr txBox="1">
            <a:spLocks noGrp="1"/>
          </p:cNvSpPr>
          <p:nvPr>
            <p:ph type="body" idx="2"/>
          </p:nvPr>
        </p:nvSpPr>
        <p:spPr>
          <a:xfrm>
            <a:off x="2182464" y="86434"/>
            <a:ext cx="6565999" cy="39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ts val="1100"/>
              <a:buFont typeface="Calibri"/>
              <a:buNone/>
            </a:pPr>
            <a:r>
              <a:rPr lang="it-IT" sz="1100"/>
              <a:t>Last update: 02/11/2021</a:t>
            </a:r>
            <a:endParaRPr sz="1100"/>
          </a:p>
        </p:txBody>
      </p:sp>
      <p:sp>
        <p:nvSpPr>
          <p:cNvPr id="153" name="Google Shape;153;p7"/>
          <p:cNvSpPr txBox="1"/>
          <p:nvPr/>
        </p:nvSpPr>
        <p:spPr>
          <a:xfrm>
            <a:off x="467540" y="3596618"/>
            <a:ext cx="8676459" cy="7109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it-IT" sz="32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Dove posso </a:t>
            </a:r>
            <a:r>
              <a:rPr lang="it-IT" sz="3200" b="1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informarmi</a:t>
            </a:r>
            <a:r>
              <a:rPr lang="it-IT" sz="32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7"/>
          <p:cNvSpPr txBox="1"/>
          <p:nvPr/>
        </p:nvSpPr>
        <p:spPr>
          <a:xfrm>
            <a:off x="611560" y="4471121"/>
            <a:ext cx="7920900" cy="20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i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https://www.unimib.it/internazionalizzazione/mobilita-internazionale</a:t>
            </a:r>
            <a:endParaRPr sz="1800" b="1" i="1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1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i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Per informazioni: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i="1" u="sng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info.erasmus@unimib.it</a:t>
            </a:r>
            <a:r>
              <a:rPr lang="it-IT" sz="1800" i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 (solo per informazioni generali)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i="1" u="sng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erasmus.traineeship@unimib.it</a:t>
            </a:r>
            <a:r>
              <a:rPr lang="it-IT" sz="1800" i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 (solo per Erasmus </a:t>
            </a:r>
            <a:r>
              <a:rPr lang="it-IT" sz="1800" i="1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Traineeship</a:t>
            </a:r>
            <a:r>
              <a:rPr lang="it-IT" sz="1800" i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i="1" u="sng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outgoing.erasmus@unimib.it</a:t>
            </a:r>
            <a:r>
              <a:rPr lang="it-IT" sz="1800" i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 (solo per Erasmus Studio)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i="1" u="sng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outgoing.extraue@unimib.it</a:t>
            </a:r>
            <a:r>
              <a:rPr lang="it-IT" sz="1800" i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 (solo per Exchange EXTRA-UE)</a:t>
            </a:r>
            <a:endParaRPr sz="1800" b="1" i="1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"/>
          <p:cNvSpPr txBox="1">
            <a:spLocks noGrp="1"/>
          </p:cNvSpPr>
          <p:nvPr>
            <p:ph type="title"/>
          </p:nvPr>
        </p:nvSpPr>
        <p:spPr>
          <a:xfrm>
            <a:off x="467541" y="413791"/>
            <a:ext cx="8676459" cy="7109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it-IT" sz="3200" b="1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Partecipa al Bicocca International Day!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2"/>
          <p:cNvSpPr txBox="1">
            <a:spLocks noGrp="1"/>
          </p:cNvSpPr>
          <p:nvPr>
            <p:ph type="body" idx="1"/>
          </p:nvPr>
        </p:nvSpPr>
        <p:spPr>
          <a:xfrm>
            <a:off x="665325" y="1675849"/>
            <a:ext cx="8280900" cy="4131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 sz="3600" b="1" i="1" dirty="0">
                <a:solidFill>
                  <a:srgbClr val="C00000"/>
                </a:solidFill>
              </a:rPr>
              <a:t>Programmato</a:t>
            </a:r>
            <a:r>
              <a:rPr lang="it-IT" sz="3600" dirty="0">
                <a:sym typeface="Calibri"/>
              </a:rPr>
              <a:t> </a:t>
            </a:r>
            <a:r>
              <a:rPr lang="it-IT" sz="3600" b="1" i="1" dirty="0">
                <a:solidFill>
                  <a:srgbClr val="C00000"/>
                </a:solidFill>
              </a:rPr>
              <a:t>ogni anno </a:t>
            </a:r>
            <a:r>
              <a:rPr lang="it-IT" sz="3600" b="1" i="1">
                <a:solidFill>
                  <a:srgbClr val="C00000"/>
                </a:solidFill>
              </a:rPr>
              <a:t>in </a:t>
            </a:r>
            <a:r>
              <a:rPr lang="it-IT" sz="3600" b="1" i="1" smtClean="0">
                <a:solidFill>
                  <a:srgbClr val="C00000"/>
                </a:solidFill>
              </a:rPr>
              <a:t>autunno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 sz="3600" b="1" i="1" dirty="0" smtClean="0">
                <a:solidFill>
                  <a:srgbClr val="C00000"/>
                </a:solidFill>
              </a:rPr>
              <a:t>in </a:t>
            </a:r>
            <a:r>
              <a:rPr lang="it-IT" sz="3600" b="1" i="1" dirty="0">
                <a:solidFill>
                  <a:srgbClr val="C00000"/>
                </a:solidFill>
              </a:rPr>
              <a:t>Aula Magna</a:t>
            </a:r>
          </a:p>
          <a:p>
            <a:pPr marL="285750" lvl="0" indent="-2857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endParaRPr sz="1800" b="1" i="1" dirty="0">
              <a:solidFill>
                <a:srgbClr val="C00000"/>
              </a:solidFill>
            </a:endParaRPr>
          </a:p>
          <a:p>
            <a:pPr marL="285750" lvl="0" indent="-285750" algn="just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it-IT" sz="1800" dirty="0">
                <a:latin typeface="Calibri"/>
                <a:ea typeface="Calibri"/>
                <a:cs typeface="Calibri"/>
                <a:sym typeface="Calibri"/>
              </a:rPr>
              <a:t>Per conoscere l’offerta di programmi di mobilità internazionale studentesca di Ateneo</a:t>
            </a:r>
            <a:endParaRPr dirty="0"/>
          </a:p>
          <a:p>
            <a:pPr marL="285750" lvl="0" indent="-285750" algn="just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it-IT" sz="1800" dirty="0">
                <a:latin typeface="Calibri"/>
                <a:ea typeface="Calibri"/>
                <a:cs typeface="Calibri"/>
                <a:sym typeface="Calibri"/>
              </a:rPr>
              <a:t>Per sentire la testimonianza degli studenti che sono rientrati</a:t>
            </a:r>
            <a:endParaRPr dirty="0"/>
          </a:p>
          <a:p>
            <a:pPr marL="285750" lvl="0" indent="-285750" algn="just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it-IT" sz="1800" dirty="0">
                <a:latin typeface="Calibri"/>
                <a:ea typeface="Calibri"/>
                <a:cs typeface="Calibri"/>
                <a:sym typeface="Calibri"/>
              </a:rPr>
              <a:t>Per incontrare i Bicocca </a:t>
            </a:r>
            <a:r>
              <a:rPr lang="it-IT" sz="1800" dirty="0" err="1">
                <a:latin typeface="Calibri"/>
                <a:ea typeface="Calibri"/>
                <a:cs typeface="Calibri"/>
                <a:sym typeface="Calibri"/>
              </a:rPr>
              <a:t>University</a:t>
            </a:r>
            <a:r>
              <a:rPr lang="it-IT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1800" dirty="0" err="1">
                <a:latin typeface="Calibri"/>
                <a:ea typeface="Calibri"/>
                <a:cs typeface="Calibri"/>
                <a:sym typeface="Calibri"/>
              </a:rPr>
              <a:t>Angels</a:t>
            </a:r>
            <a:r>
              <a:rPr lang="it-IT" sz="1800" dirty="0">
                <a:latin typeface="Calibri"/>
                <a:ea typeface="Calibri"/>
                <a:cs typeface="Calibri"/>
                <a:sym typeface="Calibri"/>
              </a:rPr>
              <a:t> (studenti ex Erasmus, assistenza </a:t>
            </a:r>
            <a:r>
              <a:rPr lang="it-IT" sz="1800" dirty="0" err="1">
                <a:latin typeface="Calibri"/>
                <a:ea typeface="Calibri"/>
                <a:cs typeface="Calibri"/>
                <a:sym typeface="Calibri"/>
              </a:rPr>
              <a:t>peer</a:t>
            </a:r>
            <a:r>
              <a:rPr lang="it-IT" sz="1800" dirty="0"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it-IT" sz="1800" dirty="0" err="1">
                <a:latin typeface="Calibri"/>
                <a:ea typeface="Calibri"/>
                <a:cs typeface="Calibri"/>
                <a:sym typeface="Calibri"/>
              </a:rPr>
              <a:t>peer</a:t>
            </a:r>
            <a:r>
              <a:rPr lang="it-IT" sz="1800" dirty="0">
                <a:latin typeface="Calibri"/>
                <a:ea typeface="Calibri"/>
                <a:cs typeface="Calibri"/>
                <a:sym typeface="Calibri"/>
              </a:rPr>
              <a:t>)</a:t>
            </a:r>
            <a:endParaRPr dirty="0"/>
          </a:p>
        </p:txBody>
      </p:sp>
      <p:sp>
        <p:nvSpPr>
          <p:cNvPr id="162" name="Google Shape;162;p2"/>
          <p:cNvSpPr txBox="1">
            <a:spLocks noGrp="1"/>
          </p:cNvSpPr>
          <p:nvPr>
            <p:ph type="body" idx="2"/>
          </p:nvPr>
        </p:nvSpPr>
        <p:spPr>
          <a:xfrm>
            <a:off x="2182464" y="86434"/>
            <a:ext cx="6565999" cy="39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ts val="1100"/>
              <a:buFont typeface="Calibri"/>
              <a:buNone/>
            </a:pPr>
            <a:r>
              <a:rPr lang="it-IT" sz="1100"/>
              <a:t>Last update: 02/11/2021</a:t>
            </a:r>
            <a:endParaRPr sz="1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662</Words>
  <Application>Microsoft Office PowerPoint</Application>
  <PresentationFormat>Presentazione su schermo (4:3)</PresentationFormat>
  <Paragraphs>98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Noto Sans Symbols</vt:lpstr>
      <vt:lpstr>Verdana</vt:lpstr>
      <vt:lpstr>Struttura predefinita</vt:lpstr>
      <vt:lpstr>Programmi di mobilità internazionale</vt:lpstr>
      <vt:lpstr>Cosa mi offre l’Ateneo?</vt:lpstr>
      <vt:lpstr>Quando escono i bandi?</vt:lpstr>
      <vt:lpstr>Quando programmo la partenza?</vt:lpstr>
      <vt:lpstr>Quanto devo stare all’estero?</vt:lpstr>
      <vt:lpstr>Cosa non posso fare durante la mobilità?</vt:lpstr>
      <vt:lpstr>Partecipa al Bicocca International Day!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 di mobilità internazionale</dc:title>
  <dc:creator>piperita patty</dc:creator>
  <cp:lastModifiedBy>agnese.cofler@unimib.it</cp:lastModifiedBy>
  <cp:revision>2</cp:revision>
  <dcterms:created xsi:type="dcterms:W3CDTF">2016-02-27T20:28:57Z</dcterms:created>
  <dcterms:modified xsi:type="dcterms:W3CDTF">2021-11-10T11:41:49Z</dcterms:modified>
</cp:coreProperties>
</file>