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75" r:id="rId2"/>
    <p:sldId id="266" r:id="rId3"/>
    <p:sldId id="295" r:id="rId4"/>
    <p:sldId id="294" r:id="rId5"/>
    <p:sldId id="291" r:id="rId6"/>
    <p:sldId id="292" r:id="rId7"/>
    <p:sldId id="293" r:id="rId8"/>
    <p:sldId id="274" r:id="rId9"/>
    <p:sldId id="309" r:id="rId10"/>
    <p:sldId id="279" r:id="rId11"/>
    <p:sldId id="296" r:id="rId12"/>
    <p:sldId id="298" r:id="rId13"/>
    <p:sldId id="276" r:id="rId14"/>
    <p:sldId id="277" r:id="rId15"/>
    <p:sldId id="256" r:id="rId16"/>
    <p:sldId id="262" r:id="rId17"/>
    <p:sldId id="257" r:id="rId18"/>
    <p:sldId id="280" r:id="rId19"/>
    <p:sldId id="258" r:id="rId20"/>
    <p:sldId id="267" r:id="rId21"/>
    <p:sldId id="310" r:id="rId22"/>
    <p:sldId id="273" r:id="rId23"/>
    <p:sldId id="270" r:id="rId24"/>
    <p:sldId id="281" r:id="rId25"/>
    <p:sldId id="282" r:id="rId26"/>
    <p:sldId id="284" r:id="rId27"/>
    <p:sldId id="283" r:id="rId28"/>
    <p:sldId id="285" r:id="rId29"/>
    <p:sldId id="286" r:id="rId30"/>
    <p:sldId id="288" r:id="rId31"/>
    <p:sldId id="259" r:id="rId32"/>
    <p:sldId id="260" r:id="rId33"/>
    <p:sldId id="261" r:id="rId34"/>
    <p:sldId id="299" r:id="rId35"/>
    <p:sldId id="287" r:id="rId36"/>
    <p:sldId id="300" r:id="rId37"/>
    <p:sldId id="301" r:id="rId38"/>
    <p:sldId id="302" r:id="rId39"/>
    <p:sldId id="303" r:id="rId40"/>
    <p:sldId id="304" r:id="rId41"/>
    <p:sldId id="305" r:id="rId42"/>
    <p:sldId id="306" r:id="rId43"/>
    <p:sldId id="263" r:id="rId44"/>
    <p:sldId id="272" r:id="rId45"/>
    <p:sldId id="264" r:id="rId46"/>
    <p:sldId id="265" r:id="rId47"/>
    <p:sldId id="278" r:id="rId48"/>
    <p:sldId id="307" r:id="rId49"/>
    <p:sldId id="308" r:id="rId50"/>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4646" autoAdjust="0"/>
  </p:normalViewPr>
  <p:slideViewPr>
    <p:cSldViewPr snapToGrid="0" snapToObjects="1">
      <p:cViewPr varScale="1">
        <p:scale>
          <a:sx n="100" d="100"/>
          <a:sy n="100" d="100"/>
        </p:scale>
        <p:origin x="-16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840E96-2B0E-6E4D-82E0-96882ECCA8A6}"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it-IT"/>
        </a:p>
      </dgm:t>
    </dgm:pt>
    <dgm:pt modelId="{DC328624-CF54-034F-B6EE-2541E63E6240}">
      <dgm:prSet phldrT="[Testo]"/>
      <dgm:spPr/>
      <dgm:t>
        <a:bodyPr/>
        <a:lstStyle/>
        <a:p>
          <a:r>
            <a:rPr lang="it-IT" dirty="0" smtClean="0"/>
            <a:t>POSITIONING</a:t>
          </a:r>
          <a:endParaRPr lang="it-IT" dirty="0"/>
        </a:p>
      </dgm:t>
    </dgm:pt>
    <dgm:pt modelId="{638A9E3A-7826-D74D-AFC3-A031C0B6EABC}" type="parTrans" cxnId="{60579D2C-72F8-D64D-B469-653E5DAD18ED}">
      <dgm:prSet/>
      <dgm:spPr/>
      <dgm:t>
        <a:bodyPr/>
        <a:lstStyle/>
        <a:p>
          <a:endParaRPr lang="it-IT"/>
        </a:p>
      </dgm:t>
    </dgm:pt>
    <dgm:pt modelId="{E629F92D-9C17-404B-9E80-F433129A9427}" type="sibTrans" cxnId="{60579D2C-72F8-D64D-B469-653E5DAD18ED}">
      <dgm:prSet/>
      <dgm:spPr/>
      <dgm:t>
        <a:bodyPr/>
        <a:lstStyle/>
        <a:p>
          <a:endParaRPr lang="it-IT"/>
        </a:p>
      </dgm:t>
    </dgm:pt>
    <dgm:pt modelId="{847A9FD5-0D4D-0D4F-A8AB-41F8C07153B6}">
      <dgm:prSet phldrT="[Testo]"/>
      <dgm:spPr/>
      <dgm:t>
        <a:bodyPr/>
        <a:lstStyle/>
        <a:p>
          <a:r>
            <a:rPr lang="it-IT" dirty="0" smtClean="0"/>
            <a:t>PRODUCT</a:t>
          </a:r>
          <a:endParaRPr lang="it-IT" dirty="0"/>
        </a:p>
      </dgm:t>
    </dgm:pt>
    <dgm:pt modelId="{24733472-BF14-3E4B-A12C-4F457471E200}" type="parTrans" cxnId="{D030EDA2-2301-FF4E-8A9E-F479D3BDAFC3}">
      <dgm:prSet/>
      <dgm:spPr/>
      <dgm:t>
        <a:bodyPr/>
        <a:lstStyle/>
        <a:p>
          <a:endParaRPr lang="it-IT"/>
        </a:p>
      </dgm:t>
    </dgm:pt>
    <dgm:pt modelId="{E331D748-C9CF-F449-B9C9-DA53CC915DAB}" type="sibTrans" cxnId="{D030EDA2-2301-FF4E-8A9E-F479D3BDAFC3}">
      <dgm:prSet/>
      <dgm:spPr/>
      <dgm:t>
        <a:bodyPr/>
        <a:lstStyle/>
        <a:p>
          <a:endParaRPr lang="it-IT"/>
        </a:p>
      </dgm:t>
    </dgm:pt>
    <dgm:pt modelId="{6B57BB74-C146-924F-910E-BBF79D59ACD9}">
      <dgm:prSet phldrT="[Testo]"/>
      <dgm:spPr/>
      <dgm:t>
        <a:bodyPr/>
        <a:lstStyle/>
        <a:p>
          <a:r>
            <a:rPr lang="it-IT" dirty="0" smtClean="0"/>
            <a:t>PLACE</a:t>
          </a:r>
          <a:endParaRPr lang="it-IT" dirty="0"/>
        </a:p>
      </dgm:t>
    </dgm:pt>
    <dgm:pt modelId="{D9FC8AA6-4FF1-FB4F-96CE-98706B7F3312}" type="parTrans" cxnId="{2DA7C993-E6D5-ED4B-8596-7366E87C926B}">
      <dgm:prSet/>
      <dgm:spPr/>
      <dgm:t>
        <a:bodyPr/>
        <a:lstStyle/>
        <a:p>
          <a:endParaRPr lang="it-IT"/>
        </a:p>
      </dgm:t>
    </dgm:pt>
    <dgm:pt modelId="{EC303735-18BF-364B-87ED-5F361068A7F7}" type="sibTrans" cxnId="{2DA7C993-E6D5-ED4B-8596-7366E87C926B}">
      <dgm:prSet/>
      <dgm:spPr/>
      <dgm:t>
        <a:bodyPr/>
        <a:lstStyle/>
        <a:p>
          <a:endParaRPr lang="it-IT"/>
        </a:p>
      </dgm:t>
    </dgm:pt>
    <dgm:pt modelId="{767431F8-6452-164E-ACDC-8E2E4113D29D}">
      <dgm:prSet phldrT="[Testo]"/>
      <dgm:spPr/>
      <dgm:t>
        <a:bodyPr/>
        <a:lstStyle/>
        <a:p>
          <a:r>
            <a:rPr lang="it-IT" dirty="0" smtClean="0"/>
            <a:t>PRICE</a:t>
          </a:r>
          <a:endParaRPr lang="it-IT" dirty="0"/>
        </a:p>
      </dgm:t>
    </dgm:pt>
    <dgm:pt modelId="{8A0F514B-7FB5-674D-94CE-0A9A7D66E905}" type="parTrans" cxnId="{BCBFC1E6-A80F-344D-AAD8-7C2CA7D88D17}">
      <dgm:prSet/>
      <dgm:spPr/>
      <dgm:t>
        <a:bodyPr/>
        <a:lstStyle/>
        <a:p>
          <a:endParaRPr lang="it-IT"/>
        </a:p>
      </dgm:t>
    </dgm:pt>
    <dgm:pt modelId="{FFA50BB9-5A2A-D549-9C0E-15A1B7FA6930}" type="sibTrans" cxnId="{BCBFC1E6-A80F-344D-AAD8-7C2CA7D88D17}">
      <dgm:prSet/>
      <dgm:spPr/>
      <dgm:t>
        <a:bodyPr/>
        <a:lstStyle/>
        <a:p>
          <a:endParaRPr lang="it-IT"/>
        </a:p>
      </dgm:t>
    </dgm:pt>
    <dgm:pt modelId="{2E1EF392-8AF9-8C45-B011-5FE52C3614C1}">
      <dgm:prSet phldrT="[Testo]"/>
      <dgm:spPr/>
      <dgm:t>
        <a:bodyPr/>
        <a:lstStyle/>
        <a:p>
          <a:r>
            <a:rPr lang="it-IT" dirty="0" smtClean="0"/>
            <a:t>PROMOTION</a:t>
          </a:r>
          <a:endParaRPr lang="it-IT" dirty="0"/>
        </a:p>
      </dgm:t>
    </dgm:pt>
    <dgm:pt modelId="{9A2FC200-CB7F-5547-B723-1DE7175B7C64}" type="parTrans" cxnId="{87381166-787A-2B42-A2E7-7ECADEFAAA60}">
      <dgm:prSet/>
      <dgm:spPr/>
      <dgm:t>
        <a:bodyPr/>
        <a:lstStyle/>
        <a:p>
          <a:endParaRPr lang="it-IT"/>
        </a:p>
      </dgm:t>
    </dgm:pt>
    <dgm:pt modelId="{169E8617-8974-B34A-8A67-730D10457CC2}" type="sibTrans" cxnId="{87381166-787A-2B42-A2E7-7ECADEFAAA60}">
      <dgm:prSet/>
      <dgm:spPr/>
      <dgm:t>
        <a:bodyPr/>
        <a:lstStyle/>
        <a:p>
          <a:endParaRPr lang="it-IT"/>
        </a:p>
      </dgm:t>
    </dgm:pt>
    <dgm:pt modelId="{22BA878A-6FBC-724B-88DA-D9DF58E2991C}" type="pres">
      <dgm:prSet presAssocID="{FA840E96-2B0E-6E4D-82E0-96882ECCA8A6}" presName="diagram" presStyleCnt="0">
        <dgm:presLayoutVars>
          <dgm:chMax val="1"/>
          <dgm:dir/>
          <dgm:animLvl val="ctr"/>
          <dgm:resizeHandles val="exact"/>
        </dgm:presLayoutVars>
      </dgm:prSet>
      <dgm:spPr/>
      <dgm:t>
        <a:bodyPr/>
        <a:lstStyle/>
        <a:p>
          <a:endParaRPr lang="it-IT"/>
        </a:p>
      </dgm:t>
    </dgm:pt>
    <dgm:pt modelId="{929E5E61-0B6F-5245-8BB4-89499D4A1F2A}" type="pres">
      <dgm:prSet presAssocID="{FA840E96-2B0E-6E4D-82E0-96882ECCA8A6}" presName="matrix" presStyleCnt="0"/>
      <dgm:spPr/>
    </dgm:pt>
    <dgm:pt modelId="{72C9C12B-F6CE-A149-ABBD-83EA4389EEA7}" type="pres">
      <dgm:prSet presAssocID="{FA840E96-2B0E-6E4D-82E0-96882ECCA8A6}" presName="tile1" presStyleLbl="node1" presStyleIdx="0" presStyleCnt="4"/>
      <dgm:spPr/>
      <dgm:t>
        <a:bodyPr/>
        <a:lstStyle/>
        <a:p>
          <a:endParaRPr lang="it-IT"/>
        </a:p>
      </dgm:t>
    </dgm:pt>
    <dgm:pt modelId="{15A72090-4348-FA40-BA88-E23861B202E6}" type="pres">
      <dgm:prSet presAssocID="{FA840E96-2B0E-6E4D-82E0-96882ECCA8A6}" presName="tile1text" presStyleLbl="node1" presStyleIdx="0" presStyleCnt="4">
        <dgm:presLayoutVars>
          <dgm:chMax val="0"/>
          <dgm:chPref val="0"/>
          <dgm:bulletEnabled val="1"/>
        </dgm:presLayoutVars>
      </dgm:prSet>
      <dgm:spPr/>
      <dgm:t>
        <a:bodyPr/>
        <a:lstStyle/>
        <a:p>
          <a:endParaRPr lang="it-IT"/>
        </a:p>
      </dgm:t>
    </dgm:pt>
    <dgm:pt modelId="{37E17790-FEBE-5740-A8B0-C1F2F253C0AB}" type="pres">
      <dgm:prSet presAssocID="{FA840E96-2B0E-6E4D-82E0-96882ECCA8A6}" presName="tile2" presStyleLbl="node1" presStyleIdx="1" presStyleCnt="4"/>
      <dgm:spPr/>
      <dgm:t>
        <a:bodyPr/>
        <a:lstStyle/>
        <a:p>
          <a:endParaRPr lang="it-IT"/>
        </a:p>
      </dgm:t>
    </dgm:pt>
    <dgm:pt modelId="{ACCDDE61-4319-CF4D-8A06-09292F1FE41A}" type="pres">
      <dgm:prSet presAssocID="{FA840E96-2B0E-6E4D-82E0-96882ECCA8A6}" presName="tile2text" presStyleLbl="node1" presStyleIdx="1" presStyleCnt="4">
        <dgm:presLayoutVars>
          <dgm:chMax val="0"/>
          <dgm:chPref val="0"/>
          <dgm:bulletEnabled val="1"/>
        </dgm:presLayoutVars>
      </dgm:prSet>
      <dgm:spPr/>
      <dgm:t>
        <a:bodyPr/>
        <a:lstStyle/>
        <a:p>
          <a:endParaRPr lang="it-IT"/>
        </a:p>
      </dgm:t>
    </dgm:pt>
    <dgm:pt modelId="{1C0362D3-6675-B944-8EB8-F9B8FC459561}" type="pres">
      <dgm:prSet presAssocID="{FA840E96-2B0E-6E4D-82E0-96882ECCA8A6}" presName="tile3" presStyleLbl="node1" presStyleIdx="2" presStyleCnt="4"/>
      <dgm:spPr/>
      <dgm:t>
        <a:bodyPr/>
        <a:lstStyle/>
        <a:p>
          <a:endParaRPr lang="it-IT"/>
        </a:p>
      </dgm:t>
    </dgm:pt>
    <dgm:pt modelId="{46CFFBE3-774B-234F-9047-27C404D234D3}" type="pres">
      <dgm:prSet presAssocID="{FA840E96-2B0E-6E4D-82E0-96882ECCA8A6}" presName="tile3text" presStyleLbl="node1" presStyleIdx="2" presStyleCnt="4">
        <dgm:presLayoutVars>
          <dgm:chMax val="0"/>
          <dgm:chPref val="0"/>
          <dgm:bulletEnabled val="1"/>
        </dgm:presLayoutVars>
      </dgm:prSet>
      <dgm:spPr/>
      <dgm:t>
        <a:bodyPr/>
        <a:lstStyle/>
        <a:p>
          <a:endParaRPr lang="it-IT"/>
        </a:p>
      </dgm:t>
    </dgm:pt>
    <dgm:pt modelId="{4A7F7FC5-43B0-8548-8307-3E3952166929}" type="pres">
      <dgm:prSet presAssocID="{FA840E96-2B0E-6E4D-82E0-96882ECCA8A6}" presName="tile4" presStyleLbl="node1" presStyleIdx="3" presStyleCnt="4"/>
      <dgm:spPr/>
      <dgm:t>
        <a:bodyPr/>
        <a:lstStyle/>
        <a:p>
          <a:endParaRPr lang="it-IT"/>
        </a:p>
      </dgm:t>
    </dgm:pt>
    <dgm:pt modelId="{6A96A9E7-08FD-BA49-B711-ED87C658EE14}" type="pres">
      <dgm:prSet presAssocID="{FA840E96-2B0E-6E4D-82E0-96882ECCA8A6}" presName="tile4text" presStyleLbl="node1" presStyleIdx="3" presStyleCnt="4">
        <dgm:presLayoutVars>
          <dgm:chMax val="0"/>
          <dgm:chPref val="0"/>
          <dgm:bulletEnabled val="1"/>
        </dgm:presLayoutVars>
      </dgm:prSet>
      <dgm:spPr/>
      <dgm:t>
        <a:bodyPr/>
        <a:lstStyle/>
        <a:p>
          <a:endParaRPr lang="it-IT"/>
        </a:p>
      </dgm:t>
    </dgm:pt>
    <dgm:pt modelId="{4BB03D02-98ED-3A45-A822-0B1DD6D9F871}" type="pres">
      <dgm:prSet presAssocID="{FA840E96-2B0E-6E4D-82E0-96882ECCA8A6}" presName="centerTile" presStyleLbl="fgShp" presStyleIdx="0" presStyleCnt="1">
        <dgm:presLayoutVars>
          <dgm:chMax val="0"/>
          <dgm:chPref val="0"/>
        </dgm:presLayoutVars>
      </dgm:prSet>
      <dgm:spPr/>
      <dgm:t>
        <a:bodyPr/>
        <a:lstStyle/>
        <a:p>
          <a:endParaRPr lang="it-IT"/>
        </a:p>
      </dgm:t>
    </dgm:pt>
  </dgm:ptLst>
  <dgm:cxnLst>
    <dgm:cxn modelId="{9B6AE950-D172-1C49-AE2A-6F5BB4D4A40A}" type="presOf" srcId="{2E1EF392-8AF9-8C45-B011-5FE52C3614C1}" destId="{4A7F7FC5-43B0-8548-8307-3E3952166929}" srcOrd="0" destOrd="0" presId="urn:microsoft.com/office/officeart/2005/8/layout/matrix1"/>
    <dgm:cxn modelId="{1CB4831D-F04B-0346-94E7-170E3B1B384E}" type="presOf" srcId="{6B57BB74-C146-924F-910E-BBF79D59ACD9}" destId="{ACCDDE61-4319-CF4D-8A06-09292F1FE41A}" srcOrd="1" destOrd="0" presId="urn:microsoft.com/office/officeart/2005/8/layout/matrix1"/>
    <dgm:cxn modelId="{95D7B893-3B46-1642-82A8-4BA0E0C453F9}" type="presOf" srcId="{767431F8-6452-164E-ACDC-8E2E4113D29D}" destId="{46CFFBE3-774B-234F-9047-27C404D234D3}" srcOrd="1" destOrd="0" presId="urn:microsoft.com/office/officeart/2005/8/layout/matrix1"/>
    <dgm:cxn modelId="{BCBFC1E6-A80F-344D-AAD8-7C2CA7D88D17}" srcId="{DC328624-CF54-034F-B6EE-2541E63E6240}" destId="{767431F8-6452-164E-ACDC-8E2E4113D29D}" srcOrd="2" destOrd="0" parTransId="{8A0F514B-7FB5-674D-94CE-0A9A7D66E905}" sibTransId="{FFA50BB9-5A2A-D549-9C0E-15A1B7FA6930}"/>
    <dgm:cxn modelId="{2DA7C993-E6D5-ED4B-8596-7366E87C926B}" srcId="{DC328624-CF54-034F-B6EE-2541E63E6240}" destId="{6B57BB74-C146-924F-910E-BBF79D59ACD9}" srcOrd="1" destOrd="0" parTransId="{D9FC8AA6-4FF1-FB4F-96CE-98706B7F3312}" sibTransId="{EC303735-18BF-364B-87ED-5F361068A7F7}"/>
    <dgm:cxn modelId="{7704F43A-C39C-574D-82AB-525EFFAD50B0}" type="presOf" srcId="{2E1EF392-8AF9-8C45-B011-5FE52C3614C1}" destId="{6A96A9E7-08FD-BA49-B711-ED87C658EE14}" srcOrd="1" destOrd="0" presId="urn:microsoft.com/office/officeart/2005/8/layout/matrix1"/>
    <dgm:cxn modelId="{3A31A35A-0F4D-514F-A816-24995C27A885}" type="presOf" srcId="{767431F8-6452-164E-ACDC-8E2E4113D29D}" destId="{1C0362D3-6675-B944-8EB8-F9B8FC459561}" srcOrd="0" destOrd="0" presId="urn:microsoft.com/office/officeart/2005/8/layout/matrix1"/>
    <dgm:cxn modelId="{20DB92F5-9513-384F-AA80-0F4F88D1D8B4}" type="presOf" srcId="{FA840E96-2B0E-6E4D-82E0-96882ECCA8A6}" destId="{22BA878A-6FBC-724B-88DA-D9DF58E2991C}" srcOrd="0" destOrd="0" presId="urn:microsoft.com/office/officeart/2005/8/layout/matrix1"/>
    <dgm:cxn modelId="{449CBA08-22A1-974E-860C-D3A6B2B412DA}" type="presOf" srcId="{DC328624-CF54-034F-B6EE-2541E63E6240}" destId="{4BB03D02-98ED-3A45-A822-0B1DD6D9F871}" srcOrd="0" destOrd="0" presId="urn:microsoft.com/office/officeart/2005/8/layout/matrix1"/>
    <dgm:cxn modelId="{07CE355B-8A18-7742-A0CE-D3718C3670D0}" type="presOf" srcId="{6B57BB74-C146-924F-910E-BBF79D59ACD9}" destId="{37E17790-FEBE-5740-A8B0-C1F2F253C0AB}" srcOrd="0" destOrd="0" presId="urn:microsoft.com/office/officeart/2005/8/layout/matrix1"/>
    <dgm:cxn modelId="{D030EDA2-2301-FF4E-8A9E-F479D3BDAFC3}" srcId="{DC328624-CF54-034F-B6EE-2541E63E6240}" destId="{847A9FD5-0D4D-0D4F-A8AB-41F8C07153B6}" srcOrd="0" destOrd="0" parTransId="{24733472-BF14-3E4B-A12C-4F457471E200}" sibTransId="{E331D748-C9CF-F449-B9C9-DA53CC915DAB}"/>
    <dgm:cxn modelId="{DF0F60DE-112A-A246-9917-FCB95A1E4E55}" type="presOf" srcId="{847A9FD5-0D4D-0D4F-A8AB-41F8C07153B6}" destId="{72C9C12B-F6CE-A149-ABBD-83EA4389EEA7}" srcOrd="0" destOrd="0" presId="urn:microsoft.com/office/officeart/2005/8/layout/matrix1"/>
    <dgm:cxn modelId="{87381166-787A-2B42-A2E7-7ECADEFAAA60}" srcId="{DC328624-CF54-034F-B6EE-2541E63E6240}" destId="{2E1EF392-8AF9-8C45-B011-5FE52C3614C1}" srcOrd="3" destOrd="0" parTransId="{9A2FC200-CB7F-5547-B723-1DE7175B7C64}" sibTransId="{169E8617-8974-B34A-8A67-730D10457CC2}"/>
    <dgm:cxn modelId="{A4CFDBE1-5800-3644-B1ED-0EFD20A576D9}" type="presOf" srcId="{847A9FD5-0D4D-0D4F-A8AB-41F8C07153B6}" destId="{15A72090-4348-FA40-BA88-E23861B202E6}" srcOrd="1" destOrd="0" presId="urn:microsoft.com/office/officeart/2005/8/layout/matrix1"/>
    <dgm:cxn modelId="{60579D2C-72F8-D64D-B469-653E5DAD18ED}" srcId="{FA840E96-2B0E-6E4D-82E0-96882ECCA8A6}" destId="{DC328624-CF54-034F-B6EE-2541E63E6240}" srcOrd="0" destOrd="0" parTransId="{638A9E3A-7826-D74D-AFC3-A031C0B6EABC}" sibTransId="{E629F92D-9C17-404B-9E80-F433129A9427}"/>
    <dgm:cxn modelId="{BB993561-82EF-3A49-A3FB-DD632019A374}" type="presParOf" srcId="{22BA878A-6FBC-724B-88DA-D9DF58E2991C}" destId="{929E5E61-0B6F-5245-8BB4-89499D4A1F2A}" srcOrd="0" destOrd="0" presId="urn:microsoft.com/office/officeart/2005/8/layout/matrix1"/>
    <dgm:cxn modelId="{80391104-1F73-B74A-AA39-5583F132F564}" type="presParOf" srcId="{929E5E61-0B6F-5245-8BB4-89499D4A1F2A}" destId="{72C9C12B-F6CE-A149-ABBD-83EA4389EEA7}" srcOrd="0" destOrd="0" presId="urn:microsoft.com/office/officeart/2005/8/layout/matrix1"/>
    <dgm:cxn modelId="{F211CC69-BFE9-7E4F-95D7-F01A535336BB}" type="presParOf" srcId="{929E5E61-0B6F-5245-8BB4-89499D4A1F2A}" destId="{15A72090-4348-FA40-BA88-E23861B202E6}" srcOrd="1" destOrd="0" presId="urn:microsoft.com/office/officeart/2005/8/layout/matrix1"/>
    <dgm:cxn modelId="{AE810BC0-7170-7449-91DB-7612F4F0810F}" type="presParOf" srcId="{929E5E61-0B6F-5245-8BB4-89499D4A1F2A}" destId="{37E17790-FEBE-5740-A8B0-C1F2F253C0AB}" srcOrd="2" destOrd="0" presId="urn:microsoft.com/office/officeart/2005/8/layout/matrix1"/>
    <dgm:cxn modelId="{61D4D478-C70C-D44A-9D24-1A949A46CB0C}" type="presParOf" srcId="{929E5E61-0B6F-5245-8BB4-89499D4A1F2A}" destId="{ACCDDE61-4319-CF4D-8A06-09292F1FE41A}" srcOrd="3" destOrd="0" presId="urn:microsoft.com/office/officeart/2005/8/layout/matrix1"/>
    <dgm:cxn modelId="{71C67F51-1FCC-7743-AEC4-5CBA62282004}" type="presParOf" srcId="{929E5E61-0B6F-5245-8BB4-89499D4A1F2A}" destId="{1C0362D3-6675-B944-8EB8-F9B8FC459561}" srcOrd="4" destOrd="0" presId="urn:microsoft.com/office/officeart/2005/8/layout/matrix1"/>
    <dgm:cxn modelId="{0CEBDC86-9081-B444-8157-65BF772683DA}" type="presParOf" srcId="{929E5E61-0B6F-5245-8BB4-89499D4A1F2A}" destId="{46CFFBE3-774B-234F-9047-27C404D234D3}" srcOrd="5" destOrd="0" presId="urn:microsoft.com/office/officeart/2005/8/layout/matrix1"/>
    <dgm:cxn modelId="{5B3B76AB-4B2E-B742-ADF4-DEAB7E35504B}" type="presParOf" srcId="{929E5E61-0B6F-5245-8BB4-89499D4A1F2A}" destId="{4A7F7FC5-43B0-8548-8307-3E3952166929}" srcOrd="6" destOrd="0" presId="urn:microsoft.com/office/officeart/2005/8/layout/matrix1"/>
    <dgm:cxn modelId="{3B212A61-33AE-404A-9235-5441F75BC823}" type="presParOf" srcId="{929E5E61-0B6F-5245-8BB4-89499D4A1F2A}" destId="{6A96A9E7-08FD-BA49-B711-ED87C658EE14}" srcOrd="7" destOrd="0" presId="urn:microsoft.com/office/officeart/2005/8/layout/matrix1"/>
    <dgm:cxn modelId="{20D6B732-E031-9048-A74B-E665CB5742B0}" type="presParOf" srcId="{22BA878A-6FBC-724B-88DA-D9DF58E2991C}" destId="{4BB03D02-98ED-3A45-A822-0B1DD6D9F87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7B571-CB8E-544D-B3C5-03D551EBCC5B}"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it-IT"/>
        </a:p>
      </dgm:t>
    </dgm:pt>
    <dgm:pt modelId="{6B334B0A-D328-BD4C-9C94-B81C5C85D318}">
      <dgm:prSet/>
      <dgm:spPr/>
      <dgm:t>
        <a:bodyPr/>
        <a:lstStyle/>
        <a:p>
          <a:pPr rtl="0"/>
          <a:r>
            <a:rPr lang="it-IT" dirty="0" smtClean="0"/>
            <a:t>Company				</a:t>
          </a:r>
        </a:p>
        <a:p>
          <a:pPr rtl="0"/>
          <a:r>
            <a:rPr lang="it-IT" dirty="0" smtClean="0"/>
            <a:t>Product</a:t>
          </a:r>
          <a:endParaRPr lang="it-IT" dirty="0"/>
        </a:p>
      </dgm:t>
    </dgm:pt>
    <dgm:pt modelId="{1468C1FF-7F71-EB4A-8060-A4F0B300CBA9}" type="parTrans" cxnId="{22ABE648-C4DE-C946-BAFC-5331FC37337B}">
      <dgm:prSet/>
      <dgm:spPr/>
      <dgm:t>
        <a:bodyPr/>
        <a:lstStyle/>
        <a:p>
          <a:endParaRPr lang="it-IT"/>
        </a:p>
      </dgm:t>
    </dgm:pt>
    <dgm:pt modelId="{E31599CF-03A9-2E4E-80F8-BF0536D71FC8}" type="sibTrans" cxnId="{22ABE648-C4DE-C946-BAFC-5331FC37337B}">
      <dgm:prSet/>
      <dgm:spPr/>
      <dgm:t>
        <a:bodyPr/>
        <a:lstStyle/>
        <a:p>
          <a:endParaRPr lang="it-IT"/>
        </a:p>
      </dgm:t>
    </dgm:pt>
    <dgm:pt modelId="{FABA5C23-2777-9E45-AFEB-DD2006044DE3}">
      <dgm:prSet/>
      <dgm:spPr/>
      <dgm:t>
        <a:bodyPr/>
        <a:lstStyle/>
        <a:p>
          <a:pPr rtl="0"/>
          <a:r>
            <a:rPr lang="it-IT" dirty="0" err="1" smtClean="0"/>
            <a:t>Customer</a:t>
          </a:r>
          <a:endParaRPr lang="it-IT" dirty="0"/>
        </a:p>
      </dgm:t>
    </dgm:pt>
    <dgm:pt modelId="{1AB1D0D7-33FC-B94A-AF60-E4C8F67D61CD}" type="parTrans" cxnId="{B8FFFF3E-B94C-DB44-A789-27FCBF22F3A3}">
      <dgm:prSet/>
      <dgm:spPr/>
      <dgm:t>
        <a:bodyPr/>
        <a:lstStyle/>
        <a:p>
          <a:endParaRPr lang="it-IT"/>
        </a:p>
      </dgm:t>
    </dgm:pt>
    <dgm:pt modelId="{58FFA4A4-7DBB-1042-A31E-F2C69F7E74C5}" type="sibTrans" cxnId="{B8FFFF3E-B94C-DB44-A789-27FCBF22F3A3}">
      <dgm:prSet/>
      <dgm:spPr/>
      <dgm:t>
        <a:bodyPr/>
        <a:lstStyle/>
        <a:p>
          <a:endParaRPr lang="it-IT"/>
        </a:p>
      </dgm:t>
    </dgm:pt>
    <dgm:pt modelId="{BF4DB05A-CBF9-1C48-88DF-A6FED9CCCFBE}" type="pres">
      <dgm:prSet presAssocID="{E4E7B571-CB8E-544D-B3C5-03D551EBCC5B}" presName="Name0" presStyleCnt="0">
        <dgm:presLayoutVars>
          <dgm:chMax val="1"/>
          <dgm:chPref val="1"/>
          <dgm:dir/>
          <dgm:animOne val="branch"/>
          <dgm:animLvl val="lvl"/>
        </dgm:presLayoutVars>
      </dgm:prSet>
      <dgm:spPr/>
      <dgm:t>
        <a:bodyPr/>
        <a:lstStyle/>
        <a:p>
          <a:endParaRPr lang="it-IT"/>
        </a:p>
      </dgm:t>
    </dgm:pt>
    <dgm:pt modelId="{40DDD28A-6C36-E746-A5F0-BA0E2DEEFB83}" type="pres">
      <dgm:prSet presAssocID="{6B334B0A-D328-BD4C-9C94-B81C5C85D318}" presName="singleCycle" presStyleCnt="0"/>
      <dgm:spPr/>
    </dgm:pt>
    <dgm:pt modelId="{64F6DFC3-8FC0-2844-9687-D1829A8B1568}" type="pres">
      <dgm:prSet presAssocID="{6B334B0A-D328-BD4C-9C94-B81C5C85D318}" presName="singleCenter" presStyleLbl="node1" presStyleIdx="0" presStyleCnt="2" custLinFactNeighborX="-21287" custLinFactNeighborY="-13848">
        <dgm:presLayoutVars>
          <dgm:chMax val="7"/>
          <dgm:chPref val="7"/>
        </dgm:presLayoutVars>
      </dgm:prSet>
      <dgm:spPr/>
      <dgm:t>
        <a:bodyPr/>
        <a:lstStyle/>
        <a:p>
          <a:endParaRPr lang="it-IT"/>
        </a:p>
      </dgm:t>
    </dgm:pt>
    <dgm:pt modelId="{5CD16007-A17F-8B4B-8282-CB2E25B32126}" type="pres">
      <dgm:prSet presAssocID="{1AB1D0D7-33FC-B94A-AF60-E4C8F67D61CD}" presName="Name56" presStyleLbl="parChTrans1D2" presStyleIdx="0" presStyleCnt="1"/>
      <dgm:spPr/>
      <dgm:t>
        <a:bodyPr/>
        <a:lstStyle/>
        <a:p>
          <a:endParaRPr lang="it-IT"/>
        </a:p>
      </dgm:t>
    </dgm:pt>
    <dgm:pt modelId="{A73C0C6E-5A81-7B4C-81C7-925BE0A5D5CF}" type="pres">
      <dgm:prSet presAssocID="{FABA5C23-2777-9E45-AFEB-DD2006044DE3}" presName="text0" presStyleLbl="node1" presStyleIdx="1" presStyleCnt="2" custScaleX="191288" custScaleY="144956" custRadScaleRad="126530" custRadScaleInc="-6870">
        <dgm:presLayoutVars>
          <dgm:bulletEnabled val="1"/>
        </dgm:presLayoutVars>
      </dgm:prSet>
      <dgm:spPr/>
      <dgm:t>
        <a:bodyPr/>
        <a:lstStyle/>
        <a:p>
          <a:endParaRPr lang="it-IT"/>
        </a:p>
      </dgm:t>
    </dgm:pt>
  </dgm:ptLst>
  <dgm:cxnLst>
    <dgm:cxn modelId="{886C642E-22F2-4F44-BF72-355724CE73F2}" type="presOf" srcId="{E4E7B571-CB8E-544D-B3C5-03D551EBCC5B}" destId="{BF4DB05A-CBF9-1C48-88DF-A6FED9CCCFBE}" srcOrd="0" destOrd="0" presId="urn:microsoft.com/office/officeart/2008/layout/RadialCluster"/>
    <dgm:cxn modelId="{4766E3BD-3E76-2C41-A26C-9FB20DC94BDE}" type="presOf" srcId="{FABA5C23-2777-9E45-AFEB-DD2006044DE3}" destId="{A73C0C6E-5A81-7B4C-81C7-925BE0A5D5CF}" srcOrd="0" destOrd="0" presId="urn:microsoft.com/office/officeart/2008/layout/RadialCluster"/>
    <dgm:cxn modelId="{22ABE648-C4DE-C946-BAFC-5331FC37337B}" srcId="{E4E7B571-CB8E-544D-B3C5-03D551EBCC5B}" destId="{6B334B0A-D328-BD4C-9C94-B81C5C85D318}" srcOrd="0" destOrd="0" parTransId="{1468C1FF-7F71-EB4A-8060-A4F0B300CBA9}" sibTransId="{E31599CF-03A9-2E4E-80F8-BF0536D71FC8}"/>
    <dgm:cxn modelId="{86561124-CDB3-4243-BDFB-1A4738EAF31F}" type="presOf" srcId="{6B334B0A-D328-BD4C-9C94-B81C5C85D318}" destId="{64F6DFC3-8FC0-2844-9687-D1829A8B1568}" srcOrd="0" destOrd="0" presId="urn:microsoft.com/office/officeart/2008/layout/RadialCluster"/>
    <dgm:cxn modelId="{B8FFFF3E-B94C-DB44-A789-27FCBF22F3A3}" srcId="{6B334B0A-D328-BD4C-9C94-B81C5C85D318}" destId="{FABA5C23-2777-9E45-AFEB-DD2006044DE3}" srcOrd="0" destOrd="0" parTransId="{1AB1D0D7-33FC-B94A-AF60-E4C8F67D61CD}" sibTransId="{58FFA4A4-7DBB-1042-A31E-F2C69F7E74C5}"/>
    <dgm:cxn modelId="{58E1268E-8B4B-EE41-855E-46B85B7B9EED}" type="presOf" srcId="{1AB1D0D7-33FC-B94A-AF60-E4C8F67D61CD}" destId="{5CD16007-A17F-8B4B-8282-CB2E25B32126}" srcOrd="0" destOrd="0" presId="urn:microsoft.com/office/officeart/2008/layout/RadialCluster"/>
    <dgm:cxn modelId="{000BBBCB-14A4-7D40-8B3A-75AEEFF845E8}" type="presParOf" srcId="{BF4DB05A-CBF9-1C48-88DF-A6FED9CCCFBE}" destId="{40DDD28A-6C36-E746-A5F0-BA0E2DEEFB83}" srcOrd="0" destOrd="0" presId="urn:microsoft.com/office/officeart/2008/layout/RadialCluster"/>
    <dgm:cxn modelId="{0EB5FDDE-3443-0845-B635-E776FC69BB51}" type="presParOf" srcId="{40DDD28A-6C36-E746-A5F0-BA0E2DEEFB83}" destId="{64F6DFC3-8FC0-2844-9687-D1829A8B1568}" srcOrd="0" destOrd="0" presId="urn:microsoft.com/office/officeart/2008/layout/RadialCluster"/>
    <dgm:cxn modelId="{A261E089-56C9-C542-B0E1-4D1D0542BB29}" type="presParOf" srcId="{40DDD28A-6C36-E746-A5F0-BA0E2DEEFB83}" destId="{5CD16007-A17F-8B4B-8282-CB2E25B32126}" srcOrd="1" destOrd="0" presId="urn:microsoft.com/office/officeart/2008/layout/RadialCluster"/>
    <dgm:cxn modelId="{6AFF06EC-72F4-514F-968C-5F66A2EC3379}" type="presParOf" srcId="{40DDD28A-6C36-E746-A5F0-BA0E2DEEFB83}" destId="{A73C0C6E-5A81-7B4C-81C7-925BE0A5D5CF}" srcOrd="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C6C305-0646-8743-B575-7E3FB8C12113}" type="doc">
      <dgm:prSet loTypeId="urn:microsoft.com/office/officeart/2005/8/layout/matrix3" loCatId="" qsTypeId="urn:microsoft.com/office/officeart/2005/8/quickstyle/simple4" qsCatId="simple" csTypeId="urn:microsoft.com/office/officeart/2005/8/colors/accent1_2" csCatId="accent1" phldr="1"/>
      <dgm:spPr/>
      <dgm:t>
        <a:bodyPr/>
        <a:lstStyle/>
        <a:p>
          <a:endParaRPr lang="it-IT"/>
        </a:p>
      </dgm:t>
    </dgm:pt>
    <dgm:pt modelId="{E04ADF8D-BE3C-8047-9F6B-FAEDFCDDFC47}">
      <dgm:prSet phldrT="[Testo]"/>
      <dgm:spPr/>
      <dgm:t>
        <a:bodyPr/>
        <a:lstStyle/>
        <a:p>
          <a:r>
            <a:rPr lang="it-IT" dirty="0" err="1" smtClean="0">
              <a:solidFill>
                <a:srgbClr val="953735"/>
              </a:solidFill>
            </a:rPr>
            <a:t>Strengths</a:t>
          </a:r>
          <a:endParaRPr lang="it-IT" dirty="0">
            <a:solidFill>
              <a:srgbClr val="953735"/>
            </a:solidFill>
          </a:endParaRPr>
        </a:p>
      </dgm:t>
    </dgm:pt>
    <dgm:pt modelId="{A01F12C4-3AA6-7E4A-8C8A-86A5DF26CCDB}" type="parTrans" cxnId="{50A54731-674B-AC4D-A73E-F442574792B6}">
      <dgm:prSet/>
      <dgm:spPr/>
      <dgm:t>
        <a:bodyPr/>
        <a:lstStyle/>
        <a:p>
          <a:endParaRPr lang="it-IT"/>
        </a:p>
      </dgm:t>
    </dgm:pt>
    <dgm:pt modelId="{06F03105-6A5E-DD44-A6EE-8D76385CA1BE}" type="sibTrans" cxnId="{50A54731-674B-AC4D-A73E-F442574792B6}">
      <dgm:prSet/>
      <dgm:spPr/>
      <dgm:t>
        <a:bodyPr/>
        <a:lstStyle/>
        <a:p>
          <a:endParaRPr lang="it-IT"/>
        </a:p>
      </dgm:t>
    </dgm:pt>
    <dgm:pt modelId="{CEFD54F9-AB66-EA4C-A6EC-F3D55ACEBF96}">
      <dgm:prSet phldrT="[Testo]"/>
      <dgm:spPr/>
      <dgm:t>
        <a:bodyPr/>
        <a:lstStyle/>
        <a:p>
          <a:r>
            <a:rPr lang="it-IT" dirty="0" err="1" smtClean="0">
              <a:solidFill>
                <a:srgbClr val="953735"/>
              </a:solidFill>
            </a:rPr>
            <a:t>Weaknesses</a:t>
          </a:r>
          <a:endParaRPr lang="it-IT" dirty="0">
            <a:solidFill>
              <a:srgbClr val="953735"/>
            </a:solidFill>
          </a:endParaRPr>
        </a:p>
      </dgm:t>
    </dgm:pt>
    <dgm:pt modelId="{6570187F-CAEA-F74B-B012-7F21127164C6}" type="parTrans" cxnId="{F7EFF3FA-60A1-6946-9E40-6B2407E19BFA}">
      <dgm:prSet/>
      <dgm:spPr/>
      <dgm:t>
        <a:bodyPr/>
        <a:lstStyle/>
        <a:p>
          <a:endParaRPr lang="it-IT"/>
        </a:p>
      </dgm:t>
    </dgm:pt>
    <dgm:pt modelId="{88B18F72-2376-7F49-B3B1-A9775757EFBC}" type="sibTrans" cxnId="{F7EFF3FA-60A1-6946-9E40-6B2407E19BFA}">
      <dgm:prSet/>
      <dgm:spPr/>
      <dgm:t>
        <a:bodyPr/>
        <a:lstStyle/>
        <a:p>
          <a:endParaRPr lang="it-IT"/>
        </a:p>
      </dgm:t>
    </dgm:pt>
    <dgm:pt modelId="{82B66F7B-537E-D74A-9E96-8AFB89F294C4}">
      <dgm:prSet phldrT="[Testo]"/>
      <dgm:spPr/>
      <dgm:t>
        <a:bodyPr/>
        <a:lstStyle/>
        <a:p>
          <a:r>
            <a:rPr lang="it-IT" dirty="0" err="1" smtClean="0">
              <a:solidFill>
                <a:srgbClr val="953735"/>
              </a:solidFill>
            </a:rPr>
            <a:t>Opportunities</a:t>
          </a:r>
          <a:endParaRPr lang="it-IT" dirty="0">
            <a:solidFill>
              <a:srgbClr val="953735"/>
            </a:solidFill>
          </a:endParaRPr>
        </a:p>
      </dgm:t>
    </dgm:pt>
    <dgm:pt modelId="{765ABB1C-0F56-4649-8388-E4B329AB6BA8}" type="parTrans" cxnId="{79FCF837-447D-DB4B-8EC1-EA0F852C6F2A}">
      <dgm:prSet/>
      <dgm:spPr/>
      <dgm:t>
        <a:bodyPr/>
        <a:lstStyle/>
        <a:p>
          <a:endParaRPr lang="it-IT"/>
        </a:p>
      </dgm:t>
    </dgm:pt>
    <dgm:pt modelId="{88B4CAB1-1131-694B-A356-DC1880DBCBE9}" type="sibTrans" cxnId="{79FCF837-447D-DB4B-8EC1-EA0F852C6F2A}">
      <dgm:prSet/>
      <dgm:spPr/>
      <dgm:t>
        <a:bodyPr/>
        <a:lstStyle/>
        <a:p>
          <a:endParaRPr lang="it-IT"/>
        </a:p>
      </dgm:t>
    </dgm:pt>
    <dgm:pt modelId="{B18E673D-3B5A-CA42-81E4-3958B65701F5}">
      <dgm:prSet phldrT="[Testo]"/>
      <dgm:spPr/>
      <dgm:t>
        <a:bodyPr/>
        <a:lstStyle/>
        <a:p>
          <a:r>
            <a:rPr lang="it-IT" dirty="0" err="1" smtClean="0">
              <a:solidFill>
                <a:srgbClr val="953735"/>
              </a:solidFill>
            </a:rPr>
            <a:t>Threats</a:t>
          </a:r>
          <a:endParaRPr lang="it-IT" dirty="0">
            <a:solidFill>
              <a:srgbClr val="953735"/>
            </a:solidFill>
          </a:endParaRPr>
        </a:p>
      </dgm:t>
    </dgm:pt>
    <dgm:pt modelId="{4BB67405-6187-1E4D-B1C4-336AB577574F}" type="parTrans" cxnId="{EFDC618F-B92D-3D4E-96A3-93799EB736C2}">
      <dgm:prSet/>
      <dgm:spPr/>
      <dgm:t>
        <a:bodyPr/>
        <a:lstStyle/>
        <a:p>
          <a:endParaRPr lang="it-IT"/>
        </a:p>
      </dgm:t>
    </dgm:pt>
    <dgm:pt modelId="{C754FAAA-D093-D349-85C0-18E94B96E7F0}" type="sibTrans" cxnId="{EFDC618F-B92D-3D4E-96A3-93799EB736C2}">
      <dgm:prSet/>
      <dgm:spPr/>
      <dgm:t>
        <a:bodyPr/>
        <a:lstStyle/>
        <a:p>
          <a:endParaRPr lang="it-IT"/>
        </a:p>
      </dgm:t>
    </dgm:pt>
    <dgm:pt modelId="{CC56478C-E7EE-C445-B13E-B34D3DCA2CAB}" type="pres">
      <dgm:prSet presAssocID="{05C6C305-0646-8743-B575-7E3FB8C12113}" presName="matrix" presStyleCnt="0">
        <dgm:presLayoutVars>
          <dgm:chMax val="1"/>
          <dgm:dir/>
          <dgm:resizeHandles val="exact"/>
        </dgm:presLayoutVars>
      </dgm:prSet>
      <dgm:spPr/>
      <dgm:t>
        <a:bodyPr/>
        <a:lstStyle/>
        <a:p>
          <a:endParaRPr lang="it-IT"/>
        </a:p>
      </dgm:t>
    </dgm:pt>
    <dgm:pt modelId="{841C209B-4DA5-1C4F-A8E6-D592325F7D5E}" type="pres">
      <dgm:prSet presAssocID="{05C6C305-0646-8743-B575-7E3FB8C12113}" presName="diamond" presStyleLbl="bgShp" presStyleIdx="0" presStyleCnt="1"/>
      <dgm:spPr/>
    </dgm:pt>
    <dgm:pt modelId="{61C08AB4-BC5E-204B-8BCE-4A480DA79D04}" type="pres">
      <dgm:prSet presAssocID="{05C6C305-0646-8743-B575-7E3FB8C12113}" presName="quad1" presStyleLbl="node1" presStyleIdx="0" presStyleCnt="4">
        <dgm:presLayoutVars>
          <dgm:chMax val="0"/>
          <dgm:chPref val="0"/>
          <dgm:bulletEnabled val="1"/>
        </dgm:presLayoutVars>
      </dgm:prSet>
      <dgm:spPr/>
      <dgm:t>
        <a:bodyPr/>
        <a:lstStyle/>
        <a:p>
          <a:endParaRPr lang="it-IT"/>
        </a:p>
      </dgm:t>
    </dgm:pt>
    <dgm:pt modelId="{09CB005C-F45C-9542-A703-0C280121C3FA}" type="pres">
      <dgm:prSet presAssocID="{05C6C305-0646-8743-B575-7E3FB8C12113}" presName="quad2" presStyleLbl="node1" presStyleIdx="1" presStyleCnt="4">
        <dgm:presLayoutVars>
          <dgm:chMax val="0"/>
          <dgm:chPref val="0"/>
          <dgm:bulletEnabled val="1"/>
        </dgm:presLayoutVars>
      </dgm:prSet>
      <dgm:spPr/>
      <dgm:t>
        <a:bodyPr/>
        <a:lstStyle/>
        <a:p>
          <a:endParaRPr lang="it-IT"/>
        </a:p>
      </dgm:t>
    </dgm:pt>
    <dgm:pt modelId="{C627FA45-B085-8B47-8DED-CE192EC26FA4}" type="pres">
      <dgm:prSet presAssocID="{05C6C305-0646-8743-B575-7E3FB8C12113}" presName="quad3" presStyleLbl="node1" presStyleIdx="2" presStyleCnt="4">
        <dgm:presLayoutVars>
          <dgm:chMax val="0"/>
          <dgm:chPref val="0"/>
          <dgm:bulletEnabled val="1"/>
        </dgm:presLayoutVars>
      </dgm:prSet>
      <dgm:spPr/>
      <dgm:t>
        <a:bodyPr/>
        <a:lstStyle/>
        <a:p>
          <a:endParaRPr lang="it-IT"/>
        </a:p>
      </dgm:t>
    </dgm:pt>
    <dgm:pt modelId="{BF45D423-2A57-0E44-A9F1-0872E1201196}" type="pres">
      <dgm:prSet presAssocID="{05C6C305-0646-8743-B575-7E3FB8C12113}" presName="quad4" presStyleLbl="node1" presStyleIdx="3" presStyleCnt="4">
        <dgm:presLayoutVars>
          <dgm:chMax val="0"/>
          <dgm:chPref val="0"/>
          <dgm:bulletEnabled val="1"/>
        </dgm:presLayoutVars>
      </dgm:prSet>
      <dgm:spPr/>
      <dgm:t>
        <a:bodyPr/>
        <a:lstStyle/>
        <a:p>
          <a:endParaRPr lang="it-IT"/>
        </a:p>
      </dgm:t>
    </dgm:pt>
  </dgm:ptLst>
  <dgm:cxnLst>
    <dgm:cxn modelId="{F7EFF3FA-60A1-6946-9E40-6B2407E19BFA}" srcId="{05C6C305-0646-8743-B575-7E3FB8C12113}" destId="{CEFD54F9-AB66-EA4C-A6EC-F3D55ACEBF96}" srcOrd="1" destOrd="0" parTransId="{6570187F-CAEA-F74B-B012-7F21127164C6}" sibTransId="{88B18F72-2376-7F49-B3B1-A9775757EFBC}"/>
    <dgm:cxn modelId="{115FBBA7-352F-194B-8B6F-9A304075192A}" type="presOf" srcId="{B18E673D-3B5A-CA42-81E4-3958B65701F5}" destId="{BF45D423-2A57-0E44-A9F1-0872E1201196}" srcOrd="0" destOrd="0" presId="urn:microsoft.com/office/officeart/2005/8/layout/matrix3"/>
    <dgm:cxn modelId="{3D2E035C-9B7C-5149-9678-68C5FFD4CC18}" type="presOf" srcId="{E04ADF8D-BE3C-8047-9F6B-FAEDFCDDFC47}" destId="{61C08AB4-BC5E-204B-8BCE-4A480DA79D04}" srcOrd="0" destOrd="0" presId="urn:microsoft.com/office/officeart/2005/8/layout/matrix3"/>
    <dgm:cxn modelId="{2495223B-C53A-E74C-9B49-E4E142E606ED}" type="presOf" srcId="{82B66F7B-537E-D74A-9E96-8AFB89F294C4}" destId="{C627FA45-B085-8B47-8DED-CE192EC26FA4}" srcOrd="0" destOrd="0" presId="urn:microsoft.com/office/officeart/2005/8/layout/matrix3"/>
    <dgm:cxn modelId="{732860B9-4C28-8444-A962-5688701846DD}" type="presOf" srcId="{05C6C305-0646-8743-B575-7E3FB8C12113}" destId="{CC56478C-E7EE-C445-B13E-B34D3DCA2CAB}" srcOrd="0" destOrd="0" presId="urn:microsoft.com/office/officeart/2005/8/layout/matrix3"/>
    <dgm:cxn modelId="{0F72B785-C44E-594B-8428-1B5D196D500D}" type="presOf" srcId="{CEFD54F9-AB66-EA4C-A6EC-F3D55ACEBF96}" destId="{09CB005C-F45C-9542-A703-0C280121C3FA}" srcOrd="0" destOrd="0" presId="urn:microsoft.com/office/officeart/2005/8/layout/matrix3"/>
    <dgm:cxn modelId="{EFDC618F-B92D-3D4E-96A3-93799EB736C2}" srcId="{05C6C305-0646-8743-B575-7E3FB8C12113}" destId="{B18E673D-3B5A-CA42-81E4-3958B65701F5}" srcOrd="3" destOrd="0" parTransId="{4BB67405-6187-1E4D-B1C4-336AB577574F}" sibTransId="{C754FAAA-D093-D349-85C0-18E94B96E7F0}"/>
    <dgm:cxn modelId="{79FCF837-447D-DB4B-8EC1-EA0F852C6F2A}" srcId="{05C6C305-0646-8743-B575-7E3FB8C12113}" destId="{82B66F7B-537E-D74A-9E96-8AFB89F294C4}" srcOrd="2" destOrd="0" parTransId="{765ABB1C-0F56-4649-8388-E4B329AB6BA8}" sibTransId="{88B4CAB1-1131-694B-A356-DC1880DBCBE9}"/>
    <dgm:cxn modelId="{50A54731-674B-AC4D-A73E-F442574792B6}" srcId="{05C6C305-0646-8743-B575-7E3FB8C12113}" destId="{E04ADF8D-BE3C-8047-9F6B-FAEDFCDDFC47}" srcOrd="0" destOrd="0" parTransId="{A01F12C4-3AA6-7E4A-8C8A-86A5DF26CCDB}" sibTransId="{06F03105-6A5E-DD44-A6EE-8D76385CA1BE}"/>
    <dgm:cxn modelId="{C5AAE90F-B9D4-1640-94E7-C55B1960B5E8}" type="presParOf" srcId="{CC56478C-E7EE-C445-B13E-B34D3DCA2CAB}" destId="{841C209B-4DA5-1C4F-A8E6-D592325F7D5E}" srcOrd="0" destOrd="0" presId="urn:microsoft.com/office/officeart/2005/8/layout/matrix3"/>
    <dgm:cxn modelId="{4AF6496C-487C-4243-AEF8-0E7DA4047FC7}" type="presParOf" srcId="{CC56478C-E7EE-C445-B13E-B34D3DCA2CAB}" destId="{61C08AB4-BC5E-204B-8BCE-4A480DA79D04}" srcOrd="1" destOrd="0" presId="urn:microsoft.com/office/officeart/2005/8/layout/matrix3"/>
    <dgm:cxn modelId="{100C30C3-82D3-6C44-AA24-926FF34E9708}" type="presParOf" srcId="{CC56478C-E7EE-C445-B13E-B34D3DCA2CAB}" destId="{09CB005C-F45C-9542-A703-0C280121C3FA}" srcOrd="2" destOrd="0" presId="urn:microsoft.com/office/officeart/2005/8/layout/matrix3"/>
    <dgm:cxn modelId="{2D9D1222-CD2D-9149-925B-EC2F7FAB92BB}" type="presParOf" srcId="{CC56478C-E7EE-C445-B13E-B34D3DCA2CAB}" destId="{C627FA45-B085-8B47-8DED-CE192EC26FA4}" srcOrd="3" destOrd="0" presId="urn:microsoft.com/office/officeart/2005/8/layout/matrix3"/>
    <dgm:cxn modelId="{A8302D35-E9A9-DA48-86E1-3CD9C56050E9}" type="presParOf" srcId="{CC56478C-E7EE-C445-B13E-B34D3DCA2CAB}" destId="{BF45D423-2A57-0E44-A9F1-0872E120119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9C12B-F6CE-A149-ABBD-83EA4389EEA7}">
      <dsp:nvSpPr>
        <dsp:cNvPr id="0" name=""/>
        <dsp:cNvSpPr/>
      </dsp:nvSpPr>
      <dsp:spPr>
        <a:xfrm rot="16200000">
          <a:off x="925909" y="-925909"/>
          <a:ext cx="2262981" cy="4114800"/>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it-IT" sz="3000" kern="1200" dirty="0" smtClean="0"/>
            <a:t>PRODUCT</a:t>
          </a:r>
          <a:endParaRPr lang="it-IT" sz="3000" kern="1200" dirty="0"/>
        </a:p>
      </dsp:txBody>
      <dsp:txXfrm rot="5400000">
        <a:off x="-1" y="1"/>
        <a:ext cx="4114800" cy="1697236"/>
      </dsp:txXfrm>
    </dsp:sp>
    <dsp:sp modelId="{37E17790-FEBE-5740-A8B0-C1F2F253C0AB}">
      <dsp:nvSpPr>
        <dsp:cNvPr id="0" name=""/>
        <dsp:cNvSpPr/>
      </dsp:nvSpPr>
      <dsp:spPr>
        <a:xfrm>
          <a:off x="4114800" y="0"/>
          <a:ext cx="4114800" cy="2262981"/>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it-IT" sz="3000" kern="1200" dirty="0" smtClean="0"/>
            <a:t>PLACE</a:t>
          </a:r>
          <a:endParaRPr lang="it-IT" sz="3000" kern="1200" dirty="0"/>
        </a:p>
      </dsp:txBody>
      <dsp:txXfrm>
        <a:off x="4114800" y="0"/>
        <a:ext cx="4114800" cy="1697236"/>
      </dsp:txXfrm>
    </dsp:sp>
    <dsp:sp modelId="{1C0362D3-6675-B944-8EB8-F9B8FC459561}">
      <dsp:nvSpPr>
        <dsp:cNvPr id="0" name=""/>
        <dsp:cNvSpPr/>
      </dsp:nvSpPr>
      <dsp:spPr>
        <a:xfrm rot="10800000">
          <a:off x="0" y="2262981"/>
          <a:ext cx="4114800" cy="2262981"/>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it-IT" sz="3000" kern="1200" dirty="0" smtClean="0"/>
            <a:t>PRICE</a:t>
          </a:r>
          <a:endParaRPr lang="it-IT" sz="3000" kern="1200" dirty="0"/>
        </a:p>
      </dsp:txBody>
      <dsp:txXfrm rot="10800000">
        <a:off x="0" y="2828726"/>
        <a:ext cx="4114800" cy="1697236"/>
      </dsp:txXfrm>
    </dsp:sp>
    <dsp:sp modelId="{4A7F7FC5-43B0-8548-8307-3E3952166929}">
      <dsp:nvSpPr>
        <dsp:cNvPr id="0" name=""/>
        <dsp:cNvSpPr/>
      </dsp:nvSpPr>
      <dsp:spPr>
        <a:xfrm rot="5400000">
          <a:off x="5040709" y="1337072"/>
          <a:ext cx="2262981" cy="4114800"/>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it-IT" sz="3000" kern="1200" dirty="0" smtClean="0"/>
            <a:t>PROMOTION</a:t>
          </a:r>
          <a:endParaRPr lang="it-IT" sz="3000" kern="1200" dirty="0"/>
        </a:p>
      </dsp:txBody>
      <dsp:txXfrm rot="-5400000">
        <a:off x="4114799" y="2828726"/>
        <a:ext cx="4114800" cy="1697236"/>
      </dsp:txXfrm>
    </dsp:sp>
    <dsp:sp modelId="{4BB03D02-98ED-3A45-A822-0B1DD6D9F871}">
      <dsp:nvSpPr>
        <dsp:cNvPr id="0" name=""/>
        <dsp:cNvSpPr/>
      </dsp:nvSpPr>
      <dsp:spPr>
        <a:xfrm>
          <a:off x="2880359" y="1697236"/>
          <a:ext cx="2468880" cy="1131490"/>
        </a:xfrm>
        <a:prstGeom prst="round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it-IT" sz="3000" kern="1200" dirty="0" smtClean="0"/>
            <a:t>POSITIONING</a:t>
          </a:r>
          <a:endParaRPr lang="it-IT" sz="3000" kern="1200" dirty="0"/>
        </a:p>
      </dsp:txBody>
      <dsp:txXfrm>
        <a:off x="2935594" y="1752471"/>
        <a:ext cx="2358410" cy="1021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6DFC3-8FC0-2844-9687-D1829A8B1568}">
      <dsp:nvSpPr>
        <dsp:cNvPr id="0" name=""/>
        <dsp:cNvSpPr/>
      </dsp:nvSpPr>
      <dsp:spPr>
        <a:xfrm>
          <a:off x="385346" y="401908"/>
          <a:ext cx="2262981" cy="226298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rtl="0">
            <a:lnSpc>
              <a:spcPct val="90000"/>
            </a:lnSpc>
            <a:spcBef>
              <a:spcPct val="0"/>
            </a:spcBef>
            <a:spcAft>
              <a:spcPct val="35000"/>
            </a:spcAft>
          </a:pPr>
          <a:r>
            <a:rPr lang="it-IT" sz="3600" kern="1200" dirty="0" smtClean="0"/>
            <a:t>Company				</a:t>
          </a:r>
        </a:p>
        <a:p>
          <a:pPr lvl="0" algn="ctr" defTabSz="1600200" rtl="0">
            <a:lnSpc>
              <a:spcPct val="90000"/>
            </a:lnSpc>
            <a:spcBef>
              <a:spcPct val="0"/>
            </a:spcBef>
            <a:spcAft>
              <a:spcPct val="35000"/>
            </a:spcAft>
          </a:pPr>
          <a:r>
            <a:rPr lang="it-IT" sz="3600" kern="1200" dirty="0" smtClean="0"/>
            <a:t>Product</a:t>
          </a:r>
          <a:endParaRPr lang="it-IT" sz="3600" kern="1200" dirty="0"/>
        </a:p>
      </dsp:txBody>
      <dsp:txXfrm>
        <a:off x="495816" y="512378"/>
        <a:ext cx="2042041" cy="2042041"/>
      </dsp:txXfrm>
    </dsp:sp>
    <dsp:sp modelId="{5CD16007-A17F-8B4B-8282-CB2E25B32126}">
      <dsp:nvSpPr>
        <dsp:cNvPr id="0" name=""/>
        <dsp:cNvSpPr/>
      </dsp:nvSpPr>
      <dsp:spPr>
        <a:xfrm rot="12390">
          <a:off x="2648321" y="1540712"/>
          <a:ext cx="1795664" cy="0"/>
        </a:xfrm>
        <a:custGeom>
          <a:avLst/>
          <a:gdLst/>
          <a:ahLst/>
          <a:cxnLst/>
          <a:rect l="0" t="0" r="0" b="0"/>
          <a:pathLst>
            <a:path>
              <a:moveTo>
                <a:pt x="0" y="0"/>
              </a:moveTo>
              <a:lnTo>
                <a:pt x="1795664"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3C0C6E-5A81-7B4C-81C7-925BE0A5D5CF}">
      <dsp:nvSpPr>
        <dsp:cNvPr id="0" name=""/>
        <dsp:cNvSpPr/>
      </dsp:nvSpPr>
      <dsp:spPr>
        <a:xfrm>
          <a:off x="4443980" y="450265"/>
          <a:ext cx="2900304" cy="219781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rtl="0">
            <a:lnSpc>
              <a:spcPct val="90000"/>
            </a:lnSpc>
            <a:spcBef>
              <a:spcPct val="0"/>
            </a:spcBef>
            <a:spcAft>
              <a:spcPct val="35000"/>
            </a:spcAft>
          </a:pPr>
          <a:r>
            <a:rPr lang="it-IT" sz="3500" kern="1200" dirty="0" err="1" smtClean="0"/>
            <a:t>Customer</a:t>
          </a:r>
          <a:endParaRPr lang="it-IT" sz="3500" kern="1200" dirty="0"/>
        </a:p>
      </dsp:txBody>
      <dsp:txXfrm>
        <a:off x="4551269" y="557554"/>
        <a:ext cx="2685726" cy="19832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C209B-4DA5-1C4F-A8E6-D592325F7D5E}">
      <dsp:nvSpPr>
        <dsp:cNvPr id="0" name=""/>
        <dsp:cNvSpPr/>
      </dsp:nvSpPr>
      <dsp:spPr>
        <a:xfrm>
          <a:off x="1437275" y="0"/>
          <a:ext cx="5533065" cy="5533065"/>
        </a:xfrm>
        <a:prstGeom prst="diamond">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1C08AB4-BC5E-204B-8BCE-4A480DA79D04}">
      <dsp:nvSpPr>
        <dsp:cNvPr id="0" name=""/>
        <dsp:cNvSpPr/>
      </dsp:nvSpPr>
      <dsp:spPr>
        <a:xfrm>
          <a:off x="1962916" y="525641"/>
          <a:ext cx="2157895" cy="215789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err="1" smtClean="0">
              <a:solidFill>
                <a:srgbClr val="953735"/>
              </a:solidFill>
            </a:rPr>
            <a:t>Strengths</a:t>
          </a:r>
          <a:endParaRPr lang="it-IT" sz="2400" kern="1200" dirty="0">
            <a:solidFill>
              <a:srgbClr val="953735"/>
            </a:solidFill>
          </a:endParaRPr>
        </a:p>
      </dsp:txBody>
      <dsp:txXfrm>
        <a:off x="2068256" y="630981"/>
        <a:ext cx="1947215" cy="1947215"/>
      </dsp:txXfrm>
    </dsp:sp>
    <dsp:sp modelId="{09CB005C-F45C-9542-A703-0C280121C3FA}">
      <dsp:nvSpPr>
        <dsp:cNvPr id="0" name=""/>
        <dsp:cNvSpPr/>
      </dsp:nvSpPr>
      <dsp:spPr>
        <a:xfrm>
          <a:off x="4286803" y="525641"/>
          <a:ext cx="2157895" cy="215789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err="1" smtClean="0">
              <a:solidFill>
                <a:srgbClr val="953735"/>
              </a:solidFill>
            </a:rPr>
            <a:t>Weaknesses</a:t>
          </a:r>
          <a:endParaRPr lang="it-IT" sz="2400" kern="1200" dirty="0">
            <a:solidFill>
              <a:srgbClr val="953735"/>
            </a:solidFill>
          </a:endParaRPr>
        </a:p>
      </dsp:txBody>
      <dsp:txXfrm>
        <a:off x="4392143" y="630981"/>
        <a:ext cx="1947215" cy="1947215"/>
      </dsp:txXfrm>
    </dsp:sp>
    <dsp:sp modelId="{C627FA45-B085-8B47-8DED-CE192EC26FA4}">
      <dsp:nvSpPr>
        <dsp:cNvPr id="0" name=""/>
        <dsp:cNvSpPr/>
      </dsp:nvSpPr>
      <dsp:spPr>
        <a:xfrm>
          <a:off x="1962916" y="2849528"/>
          <a:ext cx="2157895" cy="215789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err="1" smtClean="0">
              <a:solidFill>
                <a:srgbClr val="953735"/>
              </a:solidFill>
            </a:rPr>
            <a:t>Opportunities</a:t>
          </a:r>
          <a:endParaRPr lang="it-IT" sz="2400" kern="1200" dirty="0">
            <a:solidFill>
              <a:srgbClr val="953735"/>
            </a:solidFill>
          </a:endParaRPr>
        </a:p>
      </dsp:txBody>
      <dsp:txXfrm>
        <a:off x="2068256" y="2954868"/>
        <a:ext cx="1947215" cy="1947215"/>
      </dsp:txXfrm>
    </dsp:sp>
    <dsp:sp modelId="{BF45D423-2A57-0E44-A9F1-0872E1201196}">
      <dsp:nvSpPr>
        <dsp:cNvPr id="0" name=""/>
        <dsp:cNvSpPr/>
      </dsp:nvSpPr>
      <dsp:spPr>
        <a:xfrm>
          <a:off x="4286803" y="2849528"/>
          <a:ext cx="2157895" cy="215789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err="1" smtClean="0">
              <a:solidFill>
                <a:srgbClr val="953735"/>
              </a:solidFill>
            </a:rPr>
            <a:t>Threats</a:t>
          </a:r>
          <a:endParaRPr lang="it-IT" sz="2400" kern="1200" dirty="0">
            <a:solidFill>
              <a:srgbClr val="953735"/>
            </a:solidFill>
          </a:endParaRPr>
        </a:p>
      </dsp:txBody>
      <dsp:txXfrm>
        <a:off x="4392143" y="2954868"/>
        <a:ext cx="1947215" cy="194721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2C0BB9-C394-2446-89D0-1255CFADDBE6}" type="datetimeFigureOut">
              <a:rPr lang="it-IT" smtClean="0"/>
              <a:t>26/11/21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AF3DBE-A532-0748-8B4E-03B1809554AA}" type="slidenum">
              <a:rPr lang="it-IT" smtClean="0"/>
              <a:t>‹n.›</a:t>
            </a:fld>
            <a:endParaRPr lang="it-IT"/>
          </a:p>
        </p:txBody>
      </p:sp>
    </p:spTree>
    <p:extLst>
      <p:ext uri="{BB962C8B-B14F-4D97-AF65-F5344CB8AC3E}">
        <p14:creationId xmlns:p14="http://schemas.microsoft.com/office/powerpoint/2010/main" val="8222067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ictionary.reference.com/browse/market" TargetMode="External"/><Relationship Id="rId4" Type="http://schemas.openxmlformats.org/officeDocument/2006/relationships/hyperlink" Target="http://en.wikipedia.org/wiki/Communication" TargetMode="External"/><Relationship Id="rId5" Type="http://schemas.openxmlformats.org/officeDocument/2006/relationships/hyperlink" Target="http://en.wikipedia.org/wiki/Customers"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5AF3DBE-A532-0748-8B4E-03B1809554AA}" type="slidenum">
              <a:rPr lang="it-IT" smtClean="0"/>
              <a:t>2</a:t>
            </a:fld>
            <a:endParaRPr lang="it-IT"/>
          </a:p>
        </p:txBody>
      </p:sp>
    </p:spTree>
    <p:extLst>
      <p:ext uri="{BB962C8B-B14F-4D97-AF65-F5344CB8AC3E}">
        <p14:creationId xmlns:p14="http://schemas.microsoft.com/office/powerpoint/2010/main" val="2891961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mar·ket·ing</a:t>
            </a:r>
            <a:r>
              <a:rPr lang="it-IT" sz="1200" kern="1200" dirty="0" smtClean="0">
                <a:solidFill>
                  <a:schemeClr val="tx1"/>
                </a:solidFill>
                <a:effectLst/>
                <a:latin typeface="+mn-lt"/>
                <a:ea typeface="+mn-ea"/>
                <a:cs typeface="+mn-cs"/>
              </a:rPr>
              <a:t> [</a:t>
            </a:r>
            <a:r>
              <a:rPr lang="it-IT" sz="1200" b="1" kern="1200" dirty="0" err="1" smtClean="0">
                <a:solidFill>
                  <a:schemeClr val="tx1"/>
                </a:solidFill>
                <a:effectLst/>
                <a:latin typeface="+mn-lt"/>
                <a:ea typeface="+mn-ea"/>
                <a:cs typeface="+mn-cs"/>
              </a:rPr>
              <a:t>mahr</a:t>
            </a:r>
            <a:r>
              <a:rPr lang="it-IT" sz="1200" kern="1200" dirty="0" err="1" smtClean="0">
                <a:solidFill>
                  <a:schemeClr val="tx1"/>
                </a:solidFill>
                <a:effectLst/>
                <a:latin typeface="+mn-lt"/>
                <a:ea typeface="+mn-ea"/>
                <a:cs typeface="+mn-cs"/>
              </a:rPr>
              <a:t>-ki-ting</a:t>
            </a:r>
            <a:r>
              <a:rPr lang="it-I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it-IT" sz="1200" b="1" i="1" kern="1200" dirty="0" err="1" smtClean="0">
                <a:solidFill>
                  <a:schemeClr val="tx1"/>
                </a:solidFill>
                <a:effectLst/>
                <a:latin typeface="+mn-lt"/>
                <a:ea typeface="+mn-ea"/>
                <a:cs typeface="+mn-cs"/>
              </a:rPr>
              <a:t>noun</a:t>
            </a:r>
            <a:endParaRPr lang="en-US"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1.  </a:t>
            </a:r>
            <a:r>
              <a:rPr lang="it-IT" sz="1200" kern="1200" dirty="0" smtClean="0">
                <a:solidFill>
                  <a:schemeClr val="tx1"/>
                </a:solidFill>
                <a:effectLst/>
                <a:latin typeface="+mn-lt"/>
                <a:ea typeface="+mn-ea"/>
                <a:cs typeface="+mn-cs"/>
              </a:rPr>
              <a:t>the </a:t>
            </a:r>
            <a:r>
              <a:rPr lang="it-IT" sz="1200" kern="1200" dirty="0" err="1" smtClean="0">
                <a:solidFill>
                  <a:schemeClr val="tx1"/>
                </a:solidFill>
                <a:effectLst/>
                <a:latin typeface="+mn-lt"/>
                <a:ea typeface="+mn-ea"/>
                <a:cs typeface="+mn-cs"/>
              </a:rPr>
              <a:t>act</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buying</a:t>
            </a:r>
            <a:r>
              <a:rPr lang="it-IT" sz="1200" kern="1200" dirty="0" smtClean="0">
                <a:solidFill>
                  <a:schemeClr val="tx1"/>
                </a:solidFill>
                <a:effectLst/>
                <a:latin typeface="+mn-lt"/>
                <a:ea typeface="+mn-ea"/>
                <a:cs typeface="+mn-cs"/>
              </a:rPr>
              <a:t> or </a:t>
            </a:r>
            <a:r>
              <a:rPr lang="it-IT" sz="1200" kern="1200" dirty="0" err="1" smtClean="0">
                <a:solidFill>
                  <a:schemeClr val="tx1"/>
                </a:solidFill>
                <a:effectLst/>
                <a:latin typeface="+mn-lt"/>
                <a:ea typeface="+mn-ea"/>
                <a:cs typeface="+mn-cs"/>
              </a:rPr>
              <a:t>selling</a:t>
            </a:r>
            <a:r>
              <a:rPr lang="it-IT" sz="1200" kern="1200" dirty="0" smtClean="0">
                <a:solidFill>
                  <a:schemeClr val="tx1"/>
                </a:solidFill>
                <a:effectLst/>
                <a:latin typeface="+mn-lt"/>
                <a:ea typeface="+mn-ea"/>
                <a:cs typeface="+mn-cs"/>
              </a:rPr>
              <a:t> in a </a:t>
            </a:r>
            <a:r>
              <a:rPr lang="it-IT" sz="1200" kern="1200" dirty="0" smtClean="0">
                <a:solidFill>
                  <a:schemeClr val="tx1"/>
                </a:solidFill>
                <a:effectLst/>
                <a:latin typeface="+mn-lt"/>
                <a:ea typeface="+mn-ea"/>
                <a:cs typeface="+mn-cs"/>
                <a:hlinkClick r:id="rId3"/>
              </a:rPr>
              <a:t>market</a:t>
            </a:r>
            <a:r>
              <a:rPr lang="it-IT"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2.  </a:t>
            </a:r>
            <a:r>
              <a:rPr lang="it-IT" sz="1200" kern="1200" dirty="0" smtClean="0">
                <a:solidFill>
                  <a:schemeClr val="tx1"/>
                </a:solidFill>
                <a:effectLst/>
                <a:latin typeface="+mn-lt"/>
                <a:ea typeface="+mn-ea"/>
                <a:cs typeface="+mn-cs"/>
              </a:rPr>
              <a:t>the </a:t>
            </a:r>
            <a:r>
              <a:rPr lang="it-IT" sz="1200" kern="1200" dirty="0" err="1" smtClean="0">
                <a:solidFill>
                  <a:schemeClr val="tx1"/>
                </a:solidFill>
                <a:effectLst/>
                <a:latin typeface="+mn-lt"/>
                <a:ea typeface="+mn-ea"/>
                <a:cs typeface="+mn-cs"/>
              </a:rPr>
              <a:t>total</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activities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involved</a:t>
            </a:r>
            <a:r>
              <a:rPr lang="it-IT" sz="1200" kern="1200" dirty="0" smtClean="0">
                <a:solidFill>
                  <a:schemeClr val="tx1"/>
                </a:solidFill>
                <a:effectLst/>
                <a:latin typeface="+mn-lt"/>
                <a:ea typeface="+mn-ea"/>
                <a:cs typeface="+mn-cs"/>
              </a:rPr>
              <a:t> in the transfer of </a:t>
            </a:r>
            <a:r>
              <a:rPr lang="it-IT" sz="1200" kern="1200" dirty="0" err="1" smtClean="0">
                <a:solidFill>
                  <a:schemeClr val="tx1"/>
                </a:solidFill>
                <a:effectLst/>
                <a:latin typeface="+mn-lt"/>
                <a:ea typeface="+mn-ea"/>
                <a:cs typeface="+mn-cs"/>
              </a:rPr>
              <a:t>goods</a:t>
            </a:r>
            <a:r>
              <a:rPr lang="it-IT" sz="1200" kern="1200" dirty="0" smtClean="0">
                <a:solidFill>
                  <a:schemeClr val="tx1"/>
                </a:solidFill>
                <a:effectLst/>
                <a:latin typeface="+mn-lt"/>
                <a:ea typeface="+mn-ea"/>
                <a:cs typeface="+mn-cs"/>
              </a:rPr>
              <a:t> from the producer or seller to the consumer or buyer, </a:t>
            </a:r>
            <a:r>
              <a:rPr lang="it-IT" sz="1200" kern="1200" dirty="0" err="1" smtClean="0">
                <a:solidFill>
                  <a:schemeClr val="tx1"/>
                </a:solidFill>
                <a:effectLst/>
                <a:latin typeface="+mn-lt"/>
                <a:ea typeface="+mn-ea"/>
                <a:cs typeface="+mn-cs"/>
              </a:rPr>
              <a:t>including</a:t>
            </a:r>
            <a:r>
              <a:rPr lang="it-IT" sz="1200" kern="1200" dirty="0" smtClean="0">
                <a:solidFill>
                  <a:schemeClr val="tx1"/>
                </a:solidFill>
                <a:effectLst/>
                <a:latin typeface="+mn-lt"/>
                <a:ea typeface="+mn-ea"/>
                <a:cs typeface="+mn-cs"/>
              </a:rPr>
              <a:t> advertising, </a:t>
            </a:r>
            <a:r>
              <a:rPr lang="it-IT" sz="1200" kern="1200" dirty="0" err="1" smtClean="0">
                <a:solidFill>
                  <a:schemeClr val="tx1"/>
                </a:solidFill>
                <a:effectLst/>
                <a:latin typeface="+mn-lt"/>
                <a:ea typeface="+mn-ea"/>
                <a:cs typeface="+mn-cs"/>
              </a:rPr>
              <a:t>shipping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storing</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selling</a:t>
            </a:r>
            <a:r>
              <a:rPr lang="it-IT"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3.</a:t>
            </a:r>
            <a:r>
              <a:rPr lang="it-IT" sz="1200" kern="1200" dirty="0" smtClean="0">
                <a:solidFill>
                  <a:schemeClr val="tx1"/>
                </a:solidFill>
                <a:effectLst/>
                <a:latin typeface="+mn-lt"/>
                <a:ea typeface="+mn-ea"/>
                <a:cs typeface="+mn-cs"/>
              </a:rPr>
              <a:t>  </a:t>
            </a:r>
            <a:r>
              <a:rPr lang="it-IT" sz="1200" b="1" kern="1200" dirty="0" smtClean="0">
                <a:solidFill>
                  <a:schemeClr val="tx1"/>
                </a:solidFill>
                <a:effectLst/>
                <a:latin typeface="+mn-lt"/>
                <a:ea typeface="+mn-ea"/>
                <a:cs typeface="+mn-cs"/>
              </a:rPr>
              <a:t>Marketing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is</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process</a:t>
            </a:r>
            <a:r>
              <a:rPr lang="it-IT" sz="1200" kern="1200" dirty="0" smtClean="0">
                <a:solidFill>
                  <a:schemeClr val="tx1"/>
                </a:solidFill>
                <a:effectLst/>
                <a:latin typeface="+mn-lt"/>
                <a:ea typeface="+mn-ea"/>
                <a:cs typeface="+mn-cs"/>
              </a:rPr>
              <a:t> of </a:t>
            </a:r>
            <a:r>
              <a:rPr lang="it-IT" sz="1200" u="none" strike="noStrike" kern="1200" dirty="0" smtClean="0">
                <a:solidFill>
                  <a:schemeClr val="tx1"/>
                </a:solidFill>
                <a:effectLst/>
                <a:latin typeface="+mn-lt"/>
                <a:ea typeface="+mn-ea"/>
                <a:cs typeface="+mn-cs"/>
                <a:hlinkClick r:id="rId4"/>
              </a:rPr>
              <a:t>communicating</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value</a:t>
            </a:r>
            <a:r>
              <a:rPr lang="it-IT" sz="1200" kern="1200" dirty="0" smtClean="0">
                <a:solidFill>
                  <a:schemeClr val="tx1"/>
                </a:solidFill>
                <a:effectLst/>
                <a:latin typeface="+mn-lt"/>
                <a:ea typeface="+mn-ea"/>
                <a:cs typeface="+mn-cs"/>
              </a:rPr>
              <a:t> of a </a:t>
            </a:r>
            <a:r>
              <a:rPr lang="it-IT" sz="1200" kern="1200" dirty="0" err="1" smtClean="0">
                <a:solidFill>
                  <a:schemeClr val="tx1"/>
                </a:solidFill>
                <a:effectLst/>
                <a:latin typeface="+mn-lt"/>
                <a:ea typeface="+mn-ea"/>
                <a:cs typeface="+mn-cs"/>
              </a:rPr>
              <a:t>product</a:t>
            </a:r>
            <a:r>
              <a:rPr lang="it-IT" sz="1200" kern="1200" dirty="0" smtClean="0">
                <a:solidFill>
                  <a:schemeClr val="tx1"/>
                </a:solidFill>
                <a:effectLst/>
                <a:latin typeface="+mn-lt"/>
                <a:ea typeface="+mn-ea"/>
                <a:cs typeface="+mn-cs"/>
              </a:rPr>
              <a:t> or service to </a:t>
            </a:r>
            <a:r>
              <a:rPr lang="it-IT" sz="1200" u="none" strike="noStrike" kern="1200" dirty="0" smtClean="0">
                <a:solidFill>
                  <a:schemeClr val="tx1"/>
                </a:solidFill>
                <a:effectLst/>
                <a:latin typeface="+mn-lt"/>
                <a:ea typeface="+mn-ea"/>
                <a:cs typeface="+mn-cs"/>
                <a:hlinkClick r:id="rId5"/>
              </a:rPr>
              <a:t>customers</a:t>
            </a:r>
            <a:r>
              <a:rPr lang="it-IT" sz="1200" kern="1200" dirty="0" smtClean="0">
                <a:solidFill>
                  <a:schemeClr val="tx1"/>
                </a:solidFill>
                <a:effectLst/>
                <a:latin typeface="+mn-lt"/>
                <a:ea typeface="+mn-ea"/>
                <a:cs typeface="+mn-cs"/>
              </a:rPr>
              <a:t>, for the </a:t>
            </a:r>
            <a:r>
              <a:rPr lang="it-IT" sz="1200" kern="1200" dirty="0" err="1" smtClean="0">
                <a:solidFill>
                  <a:schemeClr val="tx1"/>
                </a:solidFill>
                <a:effectLst/>
                <a:latin typeface="+mn-lt"/>
                <a:ea typeface="+mn-ea"/>
                <a:cs typeface="+mn-cs"/>
              </a:rPr>
              <a:t>purpose</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selling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that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product</a:t>
            </a:r>
            <a:r>
              <a:rPr lang="it-IT" sz="1200" kern="1200" dirty="0" smtClean="0">
                <a:solidFill>
                  <a:schemeClr val="tx1"/>
                </a:solidFill>
                <a:effectLst/>
                <a:latin typeface="+mn-lt"/>
                <a:ea typeface="+mn-ea"/>
                <a:cs typeface="+mn-cs"/>
              </a:rPr>
              <a:t> or service.</a:t>
            </a:r>
            <a:endParaRPr lang="en-US"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4.</a:t>
            </a:r>
            <a:r>
              <a:rPr lang="it-IT" sz="1200" kern="1200" dirty="0" smtClean="0">
                <a:solidFill>
                  <a:schemeClr val="tx1"/>
                </a:solidFill>
                <a:effectLst/>
                <a:latin typeface="+mn-lt"/>
                <a:ea typeface="+mn-ea"/>
                <a:cs typeface="+mn-cs"/>
              </a:rPr>
              <a:t> (from the </a:t>
            </a:r>
            <a:r>
              <a:rPr lang="it-IT" sz="1200" kern="1200" dirty="0" err="1" smtClean="0">
                <a:solidFill>
                  <a:schemeClr val="tx1"/>
                </a:solidFill>
                <a:effectLst/>
                <a:latin typeface="+mn-lt"/>
                <a:ea typeface="+mn-ea"/>
                <a:cs typeface="+mn-cs"/>
              </a:rPr>
              <a:t>Chartered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Institute</a:t>
            </a:r>
            <a:r>
              <a:rPr lang="it-IT" sz="1200" kern="1200" dirty="0" smtClean="0">
                <a:solidFill>
                  <a:schemeClr val="tx1"/>
                </a:solidFill>
                <a:effectLst/>
                <a:latin typeface="+mn-lt"/>
                <a:ea typeface="+mn-ea"/>
                <a:cs typeface="+mn-cs"/>
              </a:rPr>
              <a:t> of Marketing):  “ The management </a:t>
            </a:r>
            <a:r>
              <a:rPr lang="it-IT" sz="1200" kern="1200" dirty="0" err="1" smtClean="0">
                <a:solidFill>
                  <a:schemeClr val="tx1"/>
                </a:solidFill>
                <a:effectLst/>
                <a:latin typeface="+mn-lt"/>
                <a:ea typeface="+mn-ea"/>
                <a:cs typeface="+mn-cs"/>
              </a:rPr>
              <a:t>process</a:t>
            </a:r>
            <a:r>
              <a:rPr lang="it-IT" sz="1200" kern="1200" dirty="0" smtClean="0">
                <a:solidFill>
                  <a:schemeClr val="tx1"/>
                </a:solidFill>
                <a:effectLst/>
                <a:latin typeface="+mn-lt"/>
                <a:ea typeface="+mn-ea"/>
                <a:cs typeface="+mn-cs"/>
              </a:rPr>
              <a:t> of</a:t>
            </a:r>
            <a:endParaRPr lang="en-US" sz="1200" kern="1200" dirty="0" smtClean="0">
              <a:solidFill>
                <a:schemeClr val="tx1"/>
              </a:solidFill>
              <a:effectLst/>
              <a:latin typeface="+mn-lt"/>
              <a:ea typeface="+mn-ea"/>
              <a:cs typeface="+mn-cs"/>
            </a:endParaRPr>
          </a:p>
          <a:p>
            <a:r>
              <a:rPr lang="it-IT" sz="1200" kern="1200" dirty="0" err="1" smtClean="0">
                <a:solidFill>
                  <a:schemeClr val="tx1"/>
                </a:solidFill>
                <a:effectLst/>
                <a:latin typeface="+mn-lt"/>
                <a:ea typeface="+mn-ea"/>
                <a:cs typeface="+mn-cs"/>
              </a:rPr>
              <a:t>anticipating,identifying</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satisfying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customer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requirements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profitably</a:t>
            </a:r>
            <a:r>
              <a:rPr lang="it-IT"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5.</a:t>
            </a:r>
            <a:r>
              <a:rPr lang="it-IT" sz="1200" kern="1200" dirty="0" smtClean="0">
                <a:solidFill>
                  <a:schemeClr val="tx1"/>
                </a:solidFill>
                <a:effectLst/>
                <a:latin typeface="+mn-lt"/>
                <a:ea typeface="+mn-ea"/>
                <a:cs typeface="+mn-cs"/>
              </a:rPr>
              <a:t> (from the American Marketing </a:t>
            </a:r>
            <a:r>
              <a:rPr lang="it-IT" sz="1200" kern="1200" dirty="0" err="1" smtClean="0">
                <a:solidFill>
                  <a:schemeClr val="tx1"/>
                </a:solidFill>
                <a:effectLst/>
                <a:latin typeface="+mn-lt"/>
                <a:ea typeface="+mn-ea"/>
                <a:cs typeface="+mn-cs"/>
              </a:rPr>
              <a:t>Association</a:t>
            </a:r>
            <a:r>
              <a:rPr lang="it-IT" sz="1200" kern="1200" dirty="0" smtClean="0">
                <a:solidFill>
                  <a:schemeClr val="tx1"/>
                </a:solidFill>
                <a:effectLst/>
                <a:latin typeface="+mn-lt"/>
                <a:ea typeface="+mn-ea"/>
                <a:cs typeface="+mn-cs"/>
              </a:rPr>
              <a:t>):  “Marketing </a:t>
            </a:r>
            <a:r>
              <a:rPr lang="it-IT" sz="1200" kern="1200" dirty="0" err="1" smtClean="0">
                <a:solidFill>
                  <a:schemeClr val="tx1"/>
                </a:solidFill>
                <a:effectLst/>
                <a:latin typeface="+mn-lt"/>
                <a:ea typeface="+mn-ea"/>
                <a:cs typeface="+mn-cs"/>
              </a:rPr>
              <a:t>is</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activity</a:t>
            </a:r>
            <a:r>
              <a:rPr lang="it-IT" sz="1200" kern="1200" dirty="0" smtClean="0">
                <a:solidFill>
                  <a:schemeClr val="tx1"/>
                </a:solidFill>
                <a:effectLst/>
                <a:latin typeface="+mn-lt"/>
                <a:ea typeface="+mn-ea"/>
                <a:cs typeface="+mn-cs"/>
              </a:rPr>
              <a:t>, set of </a:t>
            </a:r>
            <a:r>
              <a:rPr lang="it-IT" sz="1200" kern="1200" dirty="0" err="1" smtClean="0">
                <a:solidFill>
                  <a:schemeClr val="tx1"/>
                </a:solidFill>
                <a:effectLst/>
                <a:latin typeface="+mn-lt"/>
                <a:ea typeface="+mn-ea"/>
                <a:cs typeface="+mn-cs"/>
              </a:rPr>
              <a:t>institutions</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processes</a:t>
            </a:r>
            <a:r>
              <a:rPr lang="it-IT" sz="1200" kern="1200" dirty="0" smtClean="0">
                <a:solidFill>
                  <a:schemeClr val="tx1"/>
                </a:solidFill>
                <a:effectLst/>
                <a:latin typeface="+mn-lt"/>
                <a:ea typeface="+mn-ea"/>
                <a:cs typeface="+mn-cs"/>
              </a:rPr>
              <a:t> for </a:t>
            </a:r>
            <a:r>
              <a:rPr lang="it-IT" sz="1200" kern="1200" dirty="0" err="1" smtClean="0">
                <a:solidFill>
                  <a:schemeClr val="tx1"/>
                </a:solidFill>
                <a:effectLst/>
                <a:latin typeface="+mn-lt"/>
                <a:ea typeface="+mn-ea"/>
                <a:cs typeface="+mn-cs"/>
              </a:rPr>
              <a:t>creating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communicating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delivering</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exchanging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offerings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that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have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value</a:t>
            </a:r>
            <a:r>
              <a:rPr lang="it-IT" sz="1200" kern="1200" dirty="0" smtClean="0">
                <a:solidFill>
                  <a:schemeClr val="tx1"/>
                </a:solidFill>
                <a:effectLst/>
                <a:latin typeface="+mn-lt"/>
                <a:ea typeface="+mn-ea"/>
                <a:cs typeface="+mn-cs"/>
              </a:rPr>
              <a:t> for </a:t>
            </a:r>
            <a:r>
              <a:rPr lang="it-IT" sz="1200" kern="1200" dirty="0" err="1" smtClean="0">
                <a:solidFill>
                  <a:schemeClr val="tx1"/>
                </a:solidFill>
                <a:effectLst/>
                <a:latin typeface="+mn-lt"/>
                <a:ea typeface="+mn-ea"/>
                <a:cs typeface="+mn-cs"/>
              </a:rPr>
              <a:t>customers</a:t>
            </a:r>
            <a:r>
              <a:rPr lang="it-IT" sz="1200" kern="1200" dirty="0" smtClean="0">
                <a:solidFill>
                  <a:schemeClr val="tx1"/>
                </a:solidFill>
                <a:effectLst/>
                <a:latin typeface="+mn-lt"/>
                <a:ea typeface="+mn-ea"/>
                <a:cs typeface="+mn-cs"/>
              </a:rPr>
              <a:t>, clients, </a:t>
            </a:r>
            <a:r>
              <a:rPr lang="it-IT" sz="1200" kern="1200" dirty="0" err="1" smtClean="0">
                <a:solidFill>
                  <a:schemeClr val="tx1"/>
                </a:solidFill>
                <a:effectLst/>
                <a:latin typeface="+mn-lt"/>
                <a:ea typeface="+mn-ea"/>
                <a:cs typeface="+mn-cs"/>
              </a:rPr>
              <a:t>partners</a:t>
            </a:r>
            <a:r>
              <a:rPr lang="it-IT" sz="1200" kern="1200" dirty="0" smtClean="0">
                <a:solidFill>
                  <a:schemeClr val="tx1"/>
                </a:solidFill>
                <a:effectLst/>
                <a:latin typeface="+mn-lt"/>
                <a:ea typeface="+mn-ea"/>
                <a:cs typeface="+mn-cs"/>
              </a:rPr>
              <a:t>, and society </a:t>
            </a:r>
            <a:r>
              <a:rPr lang="it-IT" sz="1200" kern="1200" dirty="0" err="1" smtClean="0">
                <a:solidFill>
                  <a:schemeClr val="tx1"/>
                </a:solidFill>
                <a:effectLst/>
                <a:latin typeface="+mn-lt"/>
                <a:ea typeface="+mn-ea"/>
                <a:cs typeface="+mn-cs"/>
              </a:rPr>
              <a:t>at</a:t>
            </a:r>
            <a:r>
              <a:rPr lang="it-IT" sz="1200" kern="1200" dirty="0" smtClean="0">
                <a:solidFill>
                  <a:schemeClr val="tx1"/>
                </a:solidFill>
                <a:effectLst/>
                <a:latin typeface="+mn-lt"/>
                <a:ea typeface="+mn-ea"/>
                <a:cs typeface="+mn-cs"/>
              </a:rPr>
              <a:t> large.” </a:t>
            </a:r>
            <a:endParaRPr lang="en-US"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 </a:t>
            </a:r>
            <a:endParaRPr lang="it-IT" dirty="0"/>
          </a:p>
        </p:txBody>
      </p:sp>
      <p:sp>
        <p:nvSpPr>
          <p:cNvPr id="4" name="Segnaposto numero diapositiva 3"/>
          <p:cNvSpPr>
            <a:spLocks noGrp="1"/>
          </p:cNvSpPr>
          <p:nvPr>
            <p:ph type="sldNum" sz="quarter" idx="10"/>
          </p:nvPr>
        </p:nvSpPr>
        <p:spPr/>
        <p:txBody>
          <a:bodyPr/>
          <a:lstStyle/>
          <a:p>
            <a:fld id="{A5AF3DBE-A532-0748-8B4E-03B1809554AA}" type="slidenum">
              <a:rPr lang="it-IT" smtClean="0"/>
              <a:t>15</a:t>
            </a:fld>
            <a:endParaRPr lang="it-IT"/>
          </a:p>
        </p:txBody>
      </p:sp>
    </p:spTree>
    <p:extLst>
      <p:ext uri="{BB962C8B-B14F-4D97-AF65-F5344CB8AC3E}">
        <p14:creationId xmlns:p14="http://schemas.microsoft.com/office/powerpoint/2010/main" val="3508724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Customer</a:t>
            </a:r>
            <a:r>
              <a:rPr lang="it-IT" dirty="0" smtClean="0"/>
              <a:t> engagement:</a:t>
            </a:r>
            <a:r>
              <a:rPr lang="it-IT" baseline="0" dirty="0" smtClean="0"/>
              <a:t> </a:t>
            </a:r>
            <a:r>
              <a:rPr lang="it-IT" baseline="0" dirty="0" err="1" smtClean="0"/>
              <a:t>Capture</a:t>
            </a:r>
            <a:r>
              <a:rPr lang="it-IT" baseline="0" dirty="0" smtClean="0"/>
              <a:t>, </a:t>
            </a:r>
            <a:r>
              <a:rPr lang="it-IT" baseline="0" dirty="0" err="1" smtClean="0"/>
              <a:t>continued</a:t>
            </a:r>
            <a:r>
              <a:rPr lang="it-IT" baseline="0" dirty="0" smtClean="0"/>
              <a:t> </a:t>
            </a:r>
            <a:r>
              <a:rPr lang="it-IT" baseline="0" dirty="0" err="1" smtClean="0"/>
              <a:t>dialogue</a:t>
            </a:r>
            <a:r>
              <a:rPr lang="it-IT" baseline="0" dirty="0" smtClean="0"/>
              <a:t>, </a:t>
            </a:r>
            <a:r>
              <a:rPr lang="it-IT" baseline="0" dirty="0" err="1" smtClean="0"/>
              <a:t>finding</a:t>
            </a:r>
            <a:r>
              <a:rPr lang="it-IT" baseline="0" dirty="0" smtClean="0"/>
              <a:t> </a:t>
            </a:r>
            <a:r>
              <a:rPr lang="it-IT" baseline="0" dirty="0" err="1" smtClean="0"/>
              <a:t>what</a:t>
            </a:r>
            <a:r>
              <a:rPr lang="it-IT" baseline="0" dirty="0" smtClean="0"/>
              <a:t> </a:t>
            </a:r>
            <a:r>
              <a:rPr lang="it-IT" baseline="0" dirty="0" err="1" smtClean="0"/>
              <a:t>they</a:t>
            </a:r>
            <a:r>
              <a:rPr lang="it-IT" baseline="0" dirty="0" smtClean="0"/>
              <a:t> </a:t>
            </a:r>
            <a:r>
              <a:rPr lang="it-IT" baseline="0" dirty="0" err="1" smtClean="0"/>
              <a:t>want</a:t>
            </a:r>
            <a:r>
              <a:rPr lang="it-IT" baseline="0" dirty="0" smtClean="0"/>
              <a:t>, </a:t>
            </a:r>
            <a:r>
              <a:rPr lang="it-IT" baseline="0" dirty="0" err="1" smtClean="0"/>
              <a:t>need</a:t>
            </a:r>
            <a:r>
              <a:rPr lang="it-IT" baseline="0" dirty="0" smtClean="0"/>
              <a:t>, </a:t>
            </a:r>
            <a:r>
              <a:rPr lang="it-IT" baseline="0" dirty="0" err="1" smtClean="0"/>
              <a:t>satisfying</a:t>
            </a:r>
            <a:r>
              <a:rPr lang="it-IT" baseline="0" dirty="0" smtClean="0"/>
              <a:t> </a:t>
            </a:r>
            <a:r>
              <a:rPr lang="it-IT" baseline="0" dirty="0" err="1" smtClean="0"/>
              <a:t>that</a:t>
            </a:r>
            <a:r>
              <a:rPr lang="it-IT" baseline="0" dirty="0" smtClean="0"/>
              <a:t> </a:t>
            </a:r>
            <a:r>
              <a:rPr lang="it-IT" baseline="0" dirty="0" err="1" smtClean="0"/>
              <a:t>need</a:t>
            </a:r>
            <a:r>
              <a:rPr lang="it-IT" baseline="0" dirty="0" smtClean="0"/>
              <a:t> and </a:t>
            </a:r>
            <a:r>
              <a:rPr lang="it-IT" baseline="0" dirty="0" err="1" smtClean="0"/>
              <a:t>cementing</a:t>
            </a:r>
            <a:r>
              <a:rPr lang="it-IT" baseline="0" dirty="0" smtClean="0"/>
              <a:t> a </a:t>
            </a:r>
            <a:r>
              <a:rPr lang="it-IT" baseline="0" dirty="0" err="1" smtClean="0"/>
              <a:t>relationship</a:t>
            </a:r>
            <a:r>
              <a:rPr lang="it-IT" baseline="0" dirty="0" smtClean="0"/>
              <a:t> of </a:t>
            </a:r>
            <a:r>
              <a:rPr lang="it-IT" baseline="0" dirty="0" err="1" smtClean="0"/>
              <a:t>them</a:t>
            </a:r>
            <a:r>
              <a:rPr lang="it-IT" baseline="0" dirty="0" smtClean="0"/>
              <a:t> to</a:t>
            </a:r>
          </a:p>
          <a:p>
            <a:r>
              <a:rPr lang="it-IT" baseline="0" dirty="0" err="1" smtClean="0"/>
              <a:t>your</a:t>
            </a:r>
            <a:r>
              <a:rPr lang="it-IT" baseline="0" dirty="0" smtClean="0"/>
              <a:t> brand..........  Virgin, </a:t>
            </a:r>
            <a:r>
              <a:rPr lang="it-IT" baseline="0" dirty="0" err="1" smtClean="0"/>
              <a:t>Nordstrom</a:t>
            </a:r>
            <a:endParaRPr lang="it-IT" dirty="0"/>
          </a:p>
        </p:txBody>
      </p:sp>
      <p:sp>
        <p:nvSpPr>
          <p:cNvPr id="4" name="Segnaposto numero diapositiva 3"/>
          <p:cNvSpPr>
            <a:spLocks noGrp="1"/>
          </p:cNvSpPr>
          <p:nvPr>
            <p:ph type="sldNum" sz="quarter" idx="10"/>
          </p:nvPr>
        </p:nvSpPr>
        <p:spPr/>
        <p:txBody>
          <a:bodyPr/>
          <a:lstStyle/>
          <a:p>
            <a:fld id="{A5AF3DBE-A532-0748-8B4E-03B1809554AA}" type="slidenum">
              <a:rPr lang="it-IT" smtClean="0"/>
              <a:t>32</a:t>
            </a:fld>
            <a:endParaRPr lang="it-IT"/>
          </a:p>
        </p:txBody>
      </p:sp>
    </p:spTree>
    <p:extLst>
      <p:ext uri="{BB962C8B-B14F-4D97-AF65-F5344CB8AC3E}">
        <p14:creationId xmlns:p14="http://schemas.microsoft.com/office/powerpoint/2010/main" val="2694524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8DEACBE-EEC5-514E-B55C-0AC66823B082}" type="datetimeFigureOut">
              <a:rPr lang="it-IT" smtClean="0"/>
              <a:t>26/11/21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1BD8127-7E34-DD4B-BD34-189DF1A901A0}" type="slidenum">
              <a:rPr lang="it-IT" smtClean="0"/>
              <a:t>‹n.›</a:t>
            </a:fld>
            <a:endParaRPr lang="it-IT"/>
          </a:p>
        </p:txBody>
      </p:sp>
    </p:spTree>
    <p:extLst>
      <p:ext uri="{BB962C8B-B14F-4D97-AF65-F5344CB8AC3E}">
        <p14:creationId xmlns:p14="http://schemas.microsoft.com/office/powerpoint/2010/main" val="307733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fld id="{88DEACBE-EEC5-514E-B55C-0AC66823B082}" type="datetimeFigureOut">
              <a:rPr lang="it-IT" smtClean="0"/>
              <a:t>26/11/21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1BD8127-7E34-DD4B-BD34-189DF1A901A0}" type="slidenum">
              <a:rPr lang="it-IT" smtClean="0"/>
              <a:t>‹n.›</a:t>
            </a:fld>
            <a:endParaRPr lang="it-IT"/>
          </a:p>
        </p:txBody>
      </p:sp>
    </p:spTree>
    <p:extLst>
      <p:ext uri="{BB962C8B-B14F-4D97-AF65-F5344CB8AC3E}">
        <p14:creationId xmlns:p14="http://schemas.microsoft.com/office/powerpoint/2010/main" val="62237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en-US"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fld id="{88DEACBE-EEC5-514E-B55C-0AC66823B082}" type="datetimeFigureOut">
              <a:rPr lang="it-IT" smtClean="0"/>
              <a:t>26/11/21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1BD8127-7E34-DD4B-BD34-189DF1A901A0}" type="slidenum">
              <a:rPr lang="it-IT" smtClean="0"/>
              <a:t>‹n.›</a:t>
            </a:fld>
            <a:endParaRPr lang="it-IT"/>
          </a:p>
        </p:txBody>
      </p:sp>
    </p:spTree>
    <p:extLst>
      <p:ext uri="{BB962C8B-B14F-4D97-AF65-F5344CB8AC3E}">
        <p14:creationId xmlns:p14="http://schemas.microsoft.com/office/powerpoint/2010/main" val="201297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idx="1"/>
          </p:nvPr>
        </p:nvSpPr>
        <p:spPr/>
        <p:txBody>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fld id="{88DEACBE-EEC5-514E-B55C-0AC66823B082}" type="datetimeFigureOut">
              <a:rPr lang="it-IT" smtClean="0"/>
              <a:t>26/11/21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1BD8127-7E34-DD4B-BD34-189DF1A901A0}" type="slidenum">
              <a:rPr lang="it-IT" smtClean="0"/>
              <a:t>‹n.›</a:t>
            </a:fld>
            <a:endParaRPr lang="it-IT"/>
          </a:p>
        </p:txBody>
      </p:sp>
    </p:spTree>
    <p:extLst>
      <p:ext uri="{BB962C8B-B14F-4D97-AF65-F5344CB8AC3E}">
        <p14:creationId xmlns:p14="http://schemas.microsoft.com/office/powerpoint/2010/main" val="1680333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Fare clic per modificare gli stili del testo dello schema</a:t>
            </a:r>
          </a:p>
        </p:txBody>
      </p:sp>
      <p:sp>
        <p:nvSpPr>
          <p:cNvPr id="4" name="Segnaposto data 3"/>
          <p:cNvSpPr>
            <a:spLocks noGrp="1"/>
          </p:cNvSpPr>
          <p:nvPr>
            <p:ph type="dt" sz="half" idx="10"/>
          </p:nvPr>
        </p:nvSpPr>
        <p:spPr/>
        <p:txBody>
          <a:bodyPr/>
          <a:lstStyle/>
          <a:p>
            <a:fld id="{88DEACBE-EEC5-514E-B55C-0AC66823B082}" type="datetimeFigureOut">
              <a:rPr lang="it-IT" smtClean="0"/>
              <a:t>26/11/21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1BD8127-7E34-DD4B-BD34-189DF1A901A0}" type="slidenum">
              <a:rPr lang="it-IT" smtClean="0"/>
              <a:t>‹n.›</a:t>
            </a:fld>
            <a:endParaRPr lang="it-IT"/>
          </a:p>
        </p:txBody>
      </p:sp>
    </p:spTree>
    <p:extLst>
      <p:ext uri="{BB962C8B-B14F-4D97-AF65-F5344CB8AC3E}">
        <p14:creationId xmlns:p14="http://schemas.microsoft.com/office/powerpoint/2010/main" val="3258110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data 4"/>
          <p:cNvSpPr>
            <a:spLocks noGrp="1"/>
          </p:cNvSpPr>
          <p:nvPr>
            <p:ph type="dt" sz="half" idx="10"/>
          </p:nvPr>
        </p:nvSpPr>
        <p:spPr/>
        <p:txBody>
          <a:bodyPr/>
          <a:lstStyle/>
          <a:p>
            <a:fld id="{88DEACBE-EEC5-514E-B55C-0AC66823B082}" type="datetimeFigureOut">
              <a:rPr lang="it-IT" smtClean="0"/>
              <a:t>26/11/21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1BD8127-7E34-DD4B-BD34-189DF1A901A0}" type="slidenum">
              <a:rPr lang="it-IT" smtClean="0"/>
              <a:t>‹n.›</a:t>
            </a:fld>
            <a:endParaRPr lang="it-IT"/>
          </a:p>
        </p:txBody>
      </p:sp>
    </p:spTree>
    <p:extLst>
      <p:ext uri="{BB962C8B-B14F-4D97-AF65-F5344CB8AC3E}">
        <p14:creationId xmlns:p14="http://schemas.microsoft.com/office/powerpoint/2010/main" val="322362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n-US"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7" name="Segnaposto data 6"/>
          <p:cNvSpPr>
            <a:spLocks noGrp="1"/>
          </p:cNvSpPr>
          <p:nvPr>
            <p:ph type="dt" sz="half" idx="10"/>
          </p:nvPr>
        </p:nvSpPr>
        <p:spPr/>
        <p:txBody>
          <a:bodyPr/>
          <a:lstStyle/>
          <a:p>
            <a:fld id="{88DEACBE-EEC5-514E-B55C-0AC66823B082}" type="datetimeFigureOut">
              <a:rPr lang="it-IT" smtClean="0"/>
              <a:t>26/11/21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1BD8127-7E34-DD4B-BD34-189DF1A901A0}" type="slidenum">
              <a:rPr lang="it-IT" smtClean="0"/>
              <a:t>‹n.›</a:t>
            </a:fld>
            <a:endParaRPr lang="it-IT"/>
          </a:p>
        </p:txBody>
      </p:sp>
    </p:spTree>
    <p:extLst>
      <p:ext uri="{BB962C8B-B14F-4D97-AF65-F5344CB8AC3E}">
        <p14:creationId xmlns:p14="http://schemas.microsoft.com/office/powerpoint/2010/main" val="316807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data 2"/>
          <p:cNvSpPr>
            <a:spLocks noGrp="1"/>
          </p:cNvSpPr>
          <p:nvPr>
            <p:ph type="dt" sz="half" idx="10"/>
          </p:nvPr>
        </p:nvSpPr>
        <p:spPr/>
        <p:txBody>
          <a:bodyPr/>
          <a:lstStyle/>
          <a:p>
            <a:fld id="{88DEACBE-EEC5-514E-B55C-0AC66823B082}" type="datetimeFigureOut">
              <a:rPr lang="it-IT" smtClean="0"/>
              <a:t>26/11/21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1BD8127-7E34-DD4B-BD34-189DF1A901A0}" type="slidenum">
              <a:rPr lang="it-IT" smtClean="0"/>
              <a:t>‹n.›</a:t>
            </a:fld>
            <a:endParaRPr lang="it-IT"/>
          </a:p>
        </p:txBody>
      </p:sp>
    </p:spTree>
    <p:extLst>
      <p:ext uri="{BB962C8B-B14F-4D97-AF65-F5344CB8AC3E}">
        <p14:creationId xmlns:p14="http://schemas.microsoft.com/office/powerpoint/2010/main" val="139083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8DEACBE-EEC5-514E-B55C-0AC66823B082}" type="datetimeFigureOut">
              <a:rPr lang="it-IT" smtClean="0"/>
              <a:t>26/11/21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1BD8127-7E34-DD4B-BD34-189DF1A901A0}" type="slidenum">
              <a:rPr lang="it-IT" smtClean="0"/>
              <a:t>‹n.›</a:t>
            </a:fld>
            <a:endParaRPr lang="it-IT"/>
          </a:p>
        </p:txBody>
      </p:sp>
    </p:spTree>
    <p:extLst>
      <p:ext uri="{BB962C8B-B14F-4D97-AF65-F5344CB8AC3E}">
        <p14:creationId xmlns:p14="http://schemas.microsoft.com/office/powerpoint/2010/main" val="2302342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p>
            <a:fld id="{88DEACBE-EEC5-514E-B55C-0AC66823B082}" type="datetimeFigureOut">
              <a:rPr lang="it-IT" smtClean="0"/>
              <a:t>26/11/21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1BD8127-7E34-DD4B-BD34-189DF1A901A0}" type="slidenum">
              <a:rPr lang="it-IT" smtClean="0"/>
              <a:t>‹n.›</a:t>
            </a:fld>
            <a:endParaRPr lang="it-IT"/>
          </a:p>
        </p:txBody>
      </p:sp>
    </p:spTree>
    <p:extLst>
      <p:ext uri="{BB962C8B-B14F-4D97-AF65-F5344CB8AC3E}">
        <p14:creationId xmlns:p14="http://schemas.microsoft.com/office/powerpoint/2010/main" val="992786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p>
            <a:fld id="{88DEACBE-EEC5-514E-B55C-0AC66823B082}" type="datetimeFigureOut">
              <a:rPr lang="it-IT" smtClean="0"/>
              <a:t>26/11/21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1BD8127-7E34-DD4B-BD34-189DF1A901A0}" type="slidenum">
              <a:rPr lang="it-IT" smtClean="0"/>
              <a:t>‹n.›</a:t>
            </a:fld>
            <a:endParaRPr lang="it-IT"/>
          </a:p>
        </p:txBody>
      </p:sp>
    </p:spTree>
    <p:extLst>
      <p:ext uri="{BB962C8B-B14F-4D97-AF65-F5344CB8AC3E}">
        <p14:creationId xmlns:p14="http://schemas.microsoft.com/office/powerpoint/2010/main" val="28078172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EACBE-EEC5-514E-B55C-0AC66823B082}" type="datetimeFigureOut">
              <a:rPr lang="it-IT" smtClean="0"/>
              <a:t>26/11/21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D8127-7E34-DD4B-BD34-189DF1A901A0}" type="slidenum">
              <a:rPr lang="it-IT" smtClean="0"/>
              <a:t>‹n.›</a:t>
            </a:fld>
            <a:endParaRPr lang="it-IT"/>
          </a:p>
        </p:txBody>
      </p:sp>
    </p:spTree>
    <p:extLst>
      <p:ext uri="{BB962C8B-B14F-4D97-AF65-F5344CB8AC3E}">
        <p14:creationId xmlns:p14="http://schemas.microsoft.com/office/powerpoint/2010/main" val="1686811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Giancarlo_Pallavicini"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Brand" TargetMode="External"/><Relationship Id="rId3" Type="http://schemas.openxmlformats.org/officeDocument/2006/relationships/hyperlink" Target="https://en.wikipedia.org/wiki/Marketin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8480"/>
            <a:ext cx="8229600" cy="2296160"/>
          </a:xfrm>
        </p:spPr>
        <p:txBody>
          <a:bodyPr>
            <a:normAutofit/>
          </a:bodyPr>
          <a:lstStyle/>
          <a:p>
            <a:r>
              <a:rPr lang="it-IT" b="1" dirty="0" smtClean="0">
                <a:ln w="17780" cmpd="sng">
                  <a:solidFill>
                    <a:schemeClr val="accent1">
                      <a:tint val="3000"/>
                    </a:schemeClr>
                  </a:solidFill>
                  <a:prstDash val="solid"/>
                  <a:miter lim="800000"/>
                </a:ln>
                <a:solidFill>
                  <a:srgbClr val="000090"/>
                </a:solidFill>
                <a:effectLst>
                  <a:outerShdw blurRad="55000" dist="50800" dir="5400000" algn="tl">
                    <a:srgbClr val="000000">
                      <a:alpha val="33000"/>
                    </a:srgbClr>
                  </a:outerShdw>
                </a:effectLst>
              </a:rPr>
              <a:t>Marketing </a:t>
            </a:r>
            <a:r>
              <a:rPr lang="it-IT" b="1" dirty="0" err="1" smtClean="0">
                <a:ln w="17780" cmpd="sng">
                  <a:solidFill>
                    <a:schemeClr val="accent1">
                      <a:tint val="3000"/>
                    </a:schemeClr>
                  </a:solidFill>
                  <a:prstDash val="solid"/>
                  <a:miter lim="800000"/>
                </a:ln>
                <a:solidFill>
                  <a:srgbClr val="000090"/>
                </a:solidFill>
                <a:effectLst>
                  <a:outerShdw blurRad="55000" dist="50800" dir="5400000" algn="tl">
                    <a:srgbClr val="000000">
                      <a:alpha val="33000"/>
                    </a:srgbClr>
                  </a:outerShdw>
                </a:effectLst>
              </a:rPr>
              <a:t>Strategy</a:t>
            </a:r>
            <a:r>
              <a:rPr lang="it-IT" b="1" dirty="0" smtClean="0">
                <a:ln w="17780" cmpd="sng">
                  <a:solidFill>
                    <a:schemeClr val="accent1">
                      <a:tint val="3000"/>
                    </a:schemeClr>
                  </a:solidFill>
                  <a:prstDash val="solid"/>
                  <a:miter lim="800000"/>
                </a:ln>
                <a:solidFill>
                  <a:srgbClr val="000090"/>
                </a:solidFill>
                <a:effectLst>
                  <a:outerShdw blurRad="55000" dist="50800" dir="5400000" algn="tl">
                    <a:srgbClr val="000000">
                      <a:alpha val="33000"/>
                    </a:srgbClr>
                  </a:outerShdw>
                </a:effectLst>
              </a:rPr>
              <a:t/>
            </a:r>
            <a:br>
              <a:rPr lang="it-IT" b="1" dirty="0" smtClean="0">
                <a:ln w="17780" cmpd="sng">
                  <a:solidFill>
                    <a:schemeClr val="accent1">
                      <a:tint val="3000"/>
                    </a:schemeClr>
                  </a:solidFill>
                  <a:prstDash val="solid"/>
                  <a:miter lim="800000"/>
                </a:ln>
                <a:solidFill>
                  <a:srgbClr val="000090"/>
                </a:solidFill>
                <a:effectLst>
                  <a:outerShdw blurRad="55000" dist="50800" dir="5400000" algn="tl">
                    <a:srgbClr val="000000">
                      <a:alpha val="33000"/>
                    </a:srgbClr>
                  </a:outerShdw>
                </a:effectLst>
              </a:rPr>
            </a:br>
            <a:r>
              <a:rPr lang="it-IT" sz="2800" b="1" dirty="0" err="1" smtClean="0">
                <a:ln w="17780" cmpd="sng">
                  <a:solidFill>
                    <a:schemeClr val="accent1">
                      <a:tint val="3000"/>
                    </a:schemeClr>
                  </a:solidFill>
                  <a:prstDash val="solid"/>
                  <a:miter lim="800000"/>
                </a:ln>
                <a:solidFill>
                  <a:srgbClr val="000090"/>
                </a:solidFill>
                <a:effectLst>
                  <a:outerShdw blurRad="55000" dist="50800" dir="5400000" algn="tl">
                    <a:srgbClr val="000000">
                      <a:alpha val="33000"/>
                    </a:srgbClr>
                  </a:outerShdw>
                </a:effectLst>
              </a:rPr>
              <a:t>Master’s</a:t>
            </a:r>
            <a:r>
              <a:rPr lang="it-IT" sz="2800" b="1" dirty="0" smtClean="0">
                <a:ln w="17780" cmpd="sng">
                  <a:solidFill>
                    <a:schemeClr val="accent1">
                      <a:tint val="3000"/>
                    </a:schemeClr>
                  </a:solidFill>
                  <a:prstDash val="solid"/>
                  <a:miter lim="800000"/>
                </a:ln>
                <a:solidFill>
                  <a:srgbClr val="000090"/>
                </a:solidFill>
                <a:effectLst>
                  <a:outerShdw blurRad="55000" dist="50800" dir="5400000" algn="tl">
                    <a:srgbClr val="000000">
                      <a:alpha val="33000"/>
                    </a:srgbClr>
                  </a:outerShdw>
                </a:effectLst>
              </a:rPr>
              <a:t> Course</a:t>
            </a:r>
            <a:endParaRPr lang="it-IT" b="1" dirty="0">
              <a:ln w="17780" cmpd="sng">
                <a:solidFill>
                  <a:schemeClr val="accent1">
                    <a:tint val="3000"/>
                  </a:schemeClr>
                </a:solidFill>
                <a:prstDash val="solid"/>
                <a:miter lim="800000"/>
              </a:ln>
              <a:solidFill>
                <a:srgbClr val="000090"/>
              </a:solidFill>
              <a:effectLst>
                <a:outerShdw blurRad="55000" dist="50800" dir="5400000" algn="tl">
                  <a:srgbClr val="000000">
                    <a:alpha val="33000"/>
                  </a:srgbClr>
                </a:outerShdw>
              </a:effectLst>
            </a:endParaRPr>
          </a:p>
        </p:txBody>
      </p:sp>
      <p:sp>
        <p:nvSpPr>
          <p:cNvPr id="3" name="Segnaposto contenuto 2"/>
          <p:cNvSpPr>
            <a:spLocks noGrp="1"/>
          </p:cNvSpPr>
          <p:nvPr>
            <p:ph idx="1"/>
          </p:nvPr>
        </p:nvSpPr>
        <p:spPr>
          <a:xfrm>
            <a:off x="274320" y="2570480"/>
            <a:ext cx="8412480" cy="4216400"/>
          </a:xfrm>
        </p:spPr>
        <p:txBody>
          <a:bodyPr/>
          <a:lstStyle/>
          <a:p>
            <a:endParaRPr lang="it-IT" dirty="0" smtClean="0"/>
          </a:p>
          <a:p>
            <a:endParaRPr lang="it-IT" dirty="0"/>
          </a:p>
          <a:p>
            <a:endParaRPr lang="it-IT" dirty="0" smtClean="0"/>
          </a:p>
          <a:p>
            <a:pPr marL="0" indent="0">
              <a:buNone/>
            </a:pPr>
            <a:endParaRPr lang="it-IT" dirty="0" smtClean="0"/>
          </a:p>
          <a:p>
            <a:pPr marL="457200" lvl="1" indent="0">
              <a:buNone/>
            </a:pPr>
            <a:r>
              <a:rPr lang="it-IT" dirty="0"/>
              <a:t>	</a:t>
            </a:r>
            <a:r>
              <a:rPr lang="it-IT" dirty="0" smtClean="0"/>
              <a:t>	                            </a:t>
            </a:r>
            <a:r>
              <a:rPr lang="it-IT" sz="2000" dirty="0" smtClean="0"/>
              <a:t>Professor:</a:t>
            </a:r>
          </a:p>
          <a:p>
            <a:pPr marL="457200" lvl="1" indent="0">
              <a:buNone/>
            </a:pPr>
            <a:r>
              <a:rPr lang="it-IT" sz="2000" dirty="0"/>
              <a:t>				                        </a:t>
            </a:r>
            <a:r>
              <a:rPr lang="it-IT" sz="2000" dirty="0" smtClean="0"/>
              <a:t>Ed </a:t>
            </a:r>
            <a:r>
              <a:rPr lang="it-IT" sz="2000" dirty="0" err="1"/>
              <a:t>Gilmore</a:t>
            </a:r>
          </a:p>
          <a:p>
            <a:pPr marL="457200" lvl="1" indent="0">
              <a:buNone/>
            </a:pPr>
            <a:r>
              <a:rPr lang="it-IT" sz="2000" dirty="0" err="1"/>
              <a:t>							egilmore100@gmail.com</a:t>
            </a:r>
            <a:endParaRPr lang="it-IT" sz="2000" dirty="0"/>
          </a:p>
          <a:p>
            <a:pPr marL="3657600" lvl="8" indent="0">
              <a:buNone/>
            </a:pPr>
            <a:r>
              <a:rPr lang="it-IT" dirty="0"/>
              <a:t>                                   </a:t>
            </a:r>
          </a:p>
          <a:p>
            <a:pPr marL="3657600" lvl="8" indent="0">
              <a:buNone/>
            </a:pPr>
            <a:endParaRPr lang="it-IT" dirty="0"/>
          </a:p>
        </p:txBody>
      </p:sp>
    </p:spTree>
    <p:extLst>
      <p:ext uri="{BB962C8B-B14F-4D97-AF65-F5344CB8AC3E}">
        <p14:creationId xmlns:p14="http://schemas.microsoft.com/office/powerpoint/2010/main" val="36809157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8424"/>
            <a:ext cx="8229600" cy="879213"/>
          </a:xfrm>
        </p:spPr>
        <p:txBody>
          <a:bodyPr>
            <a:noAutofit/>
          </a:bodyPr>
          <a:lstStyle/>
          <a:p>
            <a:r>
              <a:rPr lang="en-US" sz="3200" b="1"/>
              <a:t>Richard Branson: Here's how to get anyone to listen to your idea</a:t>
            </a:r>
            <a:r>
              <a:rPr lang="en-US" sz="3200"/>
              <a:t/>
            </a:r>
            <a:br>
              <a:rPr lang="en-US" sz="3200"/>
            </a:br>
            <a:endParaRPr lang="it-IT" sz="3200"/>
          </a:p>
        </p:txBody>
      </p:sp>
      <p:sp>
        <p:nvSpPr>
          <p:cNvPr id="3" name="Segnaposto contenuto 2"/>
          <p:cNvSpPr>
            <a:spLocks noGrp="1"/>
          </p:cNvSpPr>
          <p:nvPr>
            <p:ph idx="1"/>
          </p:nvPr>
        </p:nvSpPr>
        <p:spPr/>
        <p:txBody>
          <a:bodyPr/>
          <a:lstStyle/>
          <a:p>
            <a:r>
              <a:rPr lang="en-US" sz="1800"/>
              <a:t>"The pitches that I remember, and resulted in support and investment, were the ones where the idea could have fitted on the back of an envelope" </a:t>
            </a:r>
          </a:p>
          <a:p>
            <a:pPr marL="0" indent="0">
              <a:buNone/>
            </a:pPr>
            <a:r>
              <a:rPr lang="en-US" sz="1400"/>
              <a:t> </a:t>
            </a:r>
          </a:p>
          <a:p>
            <a:r>
              <a:rPr lang="en-US" sz="1800"/>
              <a:t>"If you want to get your message across, be engaging, concise and to the point," he advises. "Then, when you are done saying what you have to say, stop saying it." </a:t>
            </a:r>
          </a:p>
          <a:p>
            <a:pPr marL="0" indent="0">
              <a:buNone/>
            </a:pPr>
            <a:endParaRPr lang="it-IT"/>
          </a:p>
        </p:txBody>
      </p:sp>
    </p:spTree>
    <p:extLst>
      <p:ext uri="{BB962C8B-B14F-4D97-AF65-F5344CB8AC3E}">
        <p14:creationId xmlns:p14="http://schemas.microsoft.com/office/powerpoint/2010/main" val="9691654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Course grading</a:t>
            </a:r>
          </a:p>
        </p:txBody>
      </p:sp>
      <p:sp>
        <p:nvSpPr>
          <p:cNvPr id="3" name="Segnaposto contenuto 2"/>
          <p:cNvSpPr>
            <a:spLocks noGrp="1"/>
          </p:cNvSpPr>
          <p:nvPr>
            <p:ph idx="1"/>
          </p:nvPr>
        </p:nvSpPr>
        <p:spPr/>
        <p:txBody>
          <a:bodyPr/>
          <a:lstStyle/>
          <a:p>
            <a:r>
              <a:rPr lang="it-IT"/>
              <a:t>Group Presentations............ 30%</a:t>
            </a:r>
          </a:p>
          <a:p>
            <a:r>
              <a:rPr lang="it-IT"/>
              <a:t>Individual written report   ... 15%</a:t>
            </a:r>
          </a:p>
          <a:p>
            <a:r>
              <a:rPr lang="it-IT"/>
              <a:t>Class participation...............  15%</a:t>
            </a:r>
          </a:p>
          <a:p>
            <a:r>
              <a:rPr lang="it-IT"/>
              <a:t>Final Exam ..........................   40%</a:t>
            </a:r>
          </a:p>
          <a:p>
            <a:endParaRPr lang="it-IT"/>
          </a:p>
          <a:p>
            <a:pPr marL="0" indent="0">
              <a:buNone/>
            </a:pPr>
            <a:r>
              <a:rPr lang="it-IT"/>
              <a:t>Pay attention, learn and contribute !</a:t>
            </a:r>
          </a:p>
        </p:txBody>
      </p:sp>
    </p:spTree>
    <p:extLst>
      <p:ext uri="{BB962C8B-B14F-4D97-AF65-F5344CB8AC3E}">
        <p14:creationId xmlns:p14="http://schemas.microsoft.com/office/powerpoint/2010/main" val="9646914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008000"/>
                </a:solidFill>
              </a:rPr>
              <a:t>Personal Marketing</a:t>
            </a:r>
          </a:p>
        </p:txBody>
      </p:sp>
      <p:sp>
        <p:nvSpPr>
          <p:cNvPr id="3" name="Segnaposto contenuto 2"/>
          <p:cNvSpPr>
            <a:spLocks noGrp="1"/>
          </p:cNvSpPr>
          <p:nvPr>
            <p:ph idx="1"/>
          </p:nvPr>
        </p:nvSpPr>
        <p:spPr/>
        <p:txBody>
          <a:bodyPr/>
          <a:lstStyle/>
          <a:p>
            <a:r>
              <a:rPr lang="it-IT"/>
              <a:t>If marketing involves selling, you should first </a:t>
            </a:r>
          </a:p>
          <a:p>
            <a:pPr marL="0" indent="0">
              <a:buNone/>
            </a:pPr>
            <a:r>
              <a:rPr lang="it-IT"/>
              <a:t>    try to "sell yourself."</a:t>
            </a:r>
          </a:p>
        </p:txBody>
      </p:sp>
    </p:spTree>
    <p:extLst>
      <p:ext uri="{BB962C8B-B14F-4D97-AF65-F5344CB8AC3E}">
        <p14:creationId xmlns:p14="http://schemas.microsoft.com/office/powerpoint/2010/main" val="7903088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1678"/>
            <a:ext cx="8229600" cy="1143000"/>
          </a:xfrm>
        </p:spPr>
        <p:txBody>
          <a:bodyPr>
            <a:normAutofit fontScale="90000"/>
          </a:bodyPr>
          <a:lstStyle/>
          <a:p>
            <a:r>
              <a:rPr lang="it-IT" b="1" i="1" dirty="0" smtClean="0">
                <a:solidFill>
                  <a:srgbClr val="FF0000"/>
                </a:solidFill>
              </a:rPr>
              <a:t>INTROS</a:t>
            </a:r>
            <a:br>
              <a:rPr lang="it-IT" b="1" i="1" dirty="0" smtClean="0">
                <a:solidFill>
                  <a:srgbClr val="FF0000"/>
                </a:solidFill>
              </a:rPr>
            </a:br>
            <a:r>
              <a:rPr lang="it-IT" sz="3100" b="1" i="1" dirty="0" smtClean="0">
                <a:solidFill>
                  <a:srgbClr val="FF0000"/>
                </a:solidFill>
              </a:rPr>
              <a:t>(The first lesson in effective marketing</a:t>
            </a:r>
            <a:br>
              <a:rPr lang="it-IT" sz="3100" b="1" i="1" dirty="0" smtClean="0">
                <a:solidFill>
                  <a:srgbClr val="FF0000"/>
                </a:solidFill>
              </a:rPr>
            </a:br>
            <a:r>
              <a:rPr lang="it-IT" sz="3100" b="1" i="1" dirty="0" smtClean="0">
                <a:solidFill>
                  <a:srgbClr val="FF0000"/>
                </a:solidFill>
              </a:rPr>
              <a:t>………sell yourself !!</a:t>
            </a:r>
            <a:endParaRPr lang="it-IT" sz="3100" b="1" i="1" dirty="0">
              <a:solidFill>
                <a:srgbClr val="FF0000"/>
              </a:solidFill>
            </a:endParaRPr>
          </a:p>
        </p:txBody>
      </p:sp>
      <p:sp>
        <p:nvSpPr>
          <p:cNvPr id="3" name="Content Placeholder 2"/>
          <p:cNvSpPr>
            <a:spLocks noGrp="1"/>
          </p:cNvSpPr>
          <p:nvPr>
            <p:ph idx="1"/>
          </p:nvPr>
        </p:nvSpPr>
        <p:spPr/>
        <p:txBody>
          <a:bodyPr/>
          <a:lstStyle/>
          <a:p>
            <a:endParaRPr lang="it-IT" dirty="0" smtClean="0">
              <a:solidFill>
                <a:srgbClr val="0070C0"/>
              </a:solidFill>
            </a:endParaRPr>
          </a:p>
          <a:p>
            <a:endParaRPr lang="it-IT" dirty="0">
              <a:solidFill>
                <a:srgbClr val="0070C0"/>
              </a:solidFill>
            </a:endParaRPr>
          </a:p>
          <a:p>
            <a:r>
              <a:rPr lang="it-IT" dirty="0" smtClean="0">
                <a:solidFill>
                  <a:srgbClr val="0070C0"/>
                </a:solidFill>
              </a:rPr>
              <a:t>Who am I  ?</a:t>
            </a:r>
          </a:p>
          <a:p>
            <a:r>
              <a:rPr lang="it-IT" dirty="0" smtClean="0">
                <a:solidFill>
                  <a:srgbClr val="0070C0"/>
                </a:solidFill>
              </a:rPr>
              <a:t>Who are you  ?</a:t>
            </a:r>
            <a:endParaRPr lang="it-IT" dirty="0">
              <a:solidFill>
                <a:srgbClr val="0070C0"/>
              </a:solidFill>
            </a:endParaRPr>
          </a:p>
        </p:txBody>
      </p:sp>
    </p:spTree>
    <p:extLst>
      <p:ext uri="{BB962C8B-B14F-4D97-AF65-F5344CB8AC3E}">
        <p14:creationId xmlns:p14="http://schemas.microsoft.com/office/powerpoint/2010/main" val="41806935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spc="600" dirty="0" smtClean="0">
                <a:ln w="24500" cmpd="dbl">
                  <a:solidFill>
                    <a:schemeClr val="accent2">
                      <a:shade val="85000"/>
                      <a:satMod val="155000"/>
                    </a:schemeClr>
                  </a:solidFill>
                  <a:prstDash val="solid"/>
                  <a:miter lim="800000"/>
                </a:ln>
                <a:solidFill>
                  <a:srgbClr val="FF6600"/>
                </a:solidFill>
                <a:effectLst>
                  <a:outerShdw blurRad="38100" dist="38100" dir="7020000" algn="tl">
                    <a:srgbClr val="000000">
                      <a:alpha val="35000"/>
                    </a:srgbClr>
                  </a:outerShdw>
                </a:effectLst>
              </a:rPr>
              <a:t>Elevator </a:t>
            </a:r>
            <a:r>
              <a:rPr lang="it-IT" b="1" i="1" spc="600" dirty="0" smtClean="0">
                <a:ln w="24500" cmpd="dbl">
                  <a:solidFill>
                    <a:schemeClr val="accent2">
                      <a:shade val="85000"/>
                      <a:satMod val="155000"/>
                    </a:schemeClr>
                  </a:solidFill>
                  <a:prstDash val="solid"/>
                  <a:miter lim="800000"/>
                </a:ln>
                <a:solidFill>
                  <a:srgbClr val="FF6600"/>
                </a:solidFill>
                <a:effectLst>
                  <a:outerShdw blurRad="38100" dist="38100" dir="7020000" algn="tl">
                    <a:srgbClr val="000000">
                      <a:alpha val="35000"/>
                    </a:srgbClr>
                  </a:outerShdw>
                </a:effectLst>
              </a:rPr>
              <a:t>Pitch</a:t>
            </a:r>
            <a:endParaRPr lang="it-IT" b="1" i="1" spc="600" dirty="0">
              <a:ln w="24500" cmpd="dbl">
                <a:solidFill>
                  <a:schemeClr val="accent2">
                    <a:shade val="85000"/>
                    <a:satMod val="155000"/>
                  </a:schemeClr>
                </a:solidFill>
                <a:prstDash val="solid"/>
                <a:miter lim="800000"/>
              </a:ln>
              <a:solidFill>
                <a:srgbClr val="FF6600"/>
              </a:soli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p:txBody>
          <a:bodyPr/>
          <a:lstStyle/>
          <a:p>
            <a:r>
              <a:rPr lang="it-IT" dirty="0" smtClean="0"/>
              <a:t>Name</a:t>
            </a:r>
          </a:p>
          <a:p>
            <a:r>
              <a:rPr lang="it-IT" dirty="0" smtClean="0"/>
              <a:t>What company and where</a:t>
            </a:r>
          </a:p>
          <a:p>
            <a:r>
              <a:rPr lang="it-IT" dirty="0" smtClean="0"/>
              <a:t>Your position</a:t>
            </a:r>
          </a:p>
          <a:p>
            <a:r>
              <a:rPr lang="it-IT" dirty="0" smtClean="0"/>
              <a:t>The key point of your company</a:t>
            </a:r>
          </a:p>
          <a:p>
            <a:pPr marL="0" indent="0">
              <a:buNone/>
            </a:pPr>
            <a:endParaRPr lang="it-IT" dirty="0" smtClean="0"/>
          </a:p>
          <a:p>
            <a:pPr marL="0" indent="0">
              <a:buNone/>
            </a:pPr>
            <a:r>
              <a:rPr lang="it-IT" dirty="0" smtClean="0"/>
              <a:t>            </a:t>
            </a:r>
            <a:r>
              <a:rPr lang="it-IT" sz="2400" dirty="0" smtClean="0"/>
              <a:t>(all in 20 </a:t>
            </a:r>
            <a:r>
              <a:rPr lang="it-IT" sz="2400" dirty="0" err="1" smtClean="0"/>
              <a:t>seconds</a:t>
            </a:r>
            <a:r>
              <a:rPr lang="it-IT" sz="2400" dirty="0" smtClean="0"/>
              <a:t> !!)</a:t>
            </a:r>
            <a:endParaRPr lang="it-IT" sz="2400" dirty="0"/>
          </a:p>
        </p:txBody>
      </p:sp>
    </p:spTree>
    <p:extLst>
      <p:ext uri="{BB962C8B-B14F-4D97-AF65-F5344CB8AC3E}">
        <p14:creationId xmlns:p14="http://schemas.microsoft.com/office/powerpoint/2010/main" val="29185130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err="1" smtClean="0"/>
              <a:t>What</a:t>
            </a:r>
            <a:r>
              <a:rPr lang="it-IT" dirty="0" smtClean="0"/>
              <a:t> </a:t>
            </a:r>
            <a:r>
              <a:rPr lang="it-IT" dirty="0" err="1" smtClean="0"/>
              <a:t>is</a:t>
            </a:r>
            <a:r>
              <a:rPr lang="it-IT" dirty="0" smtClean="0"/>
              <a:t> marketing ??</a:t>
            </a:r>
            <a:endParaRPr lang="it-IT" dirty="0"/>
          </a:p>
        </p:txBody>
      </p:sp>
      <p:sp>
        <p:nvSpPr>
          <p:cNvPr id="3" name="Sottotitolo 2"/>
          <p:cNvSpPr>
            <a:spLocks noGrp="1"/>
          </p:cNvSpPr>
          <p:nvPr>
            <p:ph type="subTitle" idx="1"/>
          </p:nvPr>
        </p:nvSpPr>
        <p:spPr/>
        <p:txBody>
          <a:bodyPr/>
          <a:lstStyle/>
          <a:p>
            <a:r>
              <a:rPr lang="it-IT" dirty="0">
                <a:solidFill>
                  <a:srgbClr val="FF0000"/>
                </a:solidFill>
              </a:rPr>
              <a:t>It is many things to different people</a:t>
            </a:r>
          </a:p>
        </p:txBody>
      </p:sp>
    </p:spTree>
    <p:extLst>
      <p:ext uri="{BB962C8B-B14F-4D97-AF65-F5344CB8AC3E}">
        <p14:creationId xmlns:p14="http://schemas.microsoft.com/office/powerpoint/2010/main" val="28789914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rgbClr val="800000"/>
                </a:solidFill>
              </a:rPr>
              <a:t>History</a:t>
            </a:r>
            <a:endParaRPr lang="it-IT" dirty="0">
              <a:solidFill>
                <a:srgbClr val="800000"/>
              </a:solidFill>
            </a:endParaRPr>
          </a:p>
        </p:txBody>
      </p:sp>
      <p:sp>
        <p:nvSpPr>
          <p:cNvPr id="3" name="Segnaposto contenuto 2"/>
          <p:cNvSpPr>
            <a:spLocks noGrp="1"/>
          </p:cNvSpPr>
          <p:nvPr>
            <p:ph idx="1"/>
          </p:nvPr>
        </p:nvSpPr>
        <p:spPr/>
        <p:txBody>
          <a:bodyPr>
            <a:normAutofit fontScale="77500" lnSpcReduction="20000"/>
          </a:bodyPr>
          <a:lstStyle/>
          <a:p>
            <a:r>
              <a:rPr lang="it-IT" dirty="0"/>
              <a:t>The </a:t>
            </a:r>
            <a:r>
              <a:rPr lang="it-IT" dirty="0" err="1"/>
              <a:t>origins</a:t>
            </a:r>
            <a:r>
              <a:rPr lang="it-IT" dirty="0"/>
              <a:t> of the </a:t>
            </a:r>
            <a:r>
              <a:rPr lang="it-IT" dirty="0" err="1"/>
              <a:t>concept</a:t>
            </a:r>
            <a:r>
              <a:rPr lang="it-IT" dirty="0"/>
              <a:t> of marketing </a:t>
            </a:r>
            <a:r>
              <a:rPr lang="it-IT" dirty="0" err="1"/>
              <a:t>have</a:t>
            </a:r>
            <a:r>
              <a:rPr lang="it-IT" dirty="0"/>
              <a:t> </a:t>
            </a:r>
            <a:r>
              <a:rPr lang="it-IT" dirty="0" err="1"/>
              <a:t>their</a:t>
            </a:r>
            <a:r>
              <a:rPr lang="it-IT" dirty="0"/>
              <a:t> </a:t>
            </a:r>
            <a:r>
              <a:rPr lang="it-IT" dirty="0" err="1"/>
              <a:t>roots</a:t>
            </a:r>
            <a:r>
              <a:rPr lang="it-IT" dirty="0"/>
              <a:t> with the </a:t>
            </a:r>
            <a:r>
              <a:rPr lang="it-IT" dirty="0" err="1"/>
              <a:t>Italian</a:t>
            </a:r>
            <a:r>
              <a:rPr lang="it-IT" dirty="0"/>
              <a:t> </a:t>
            </a:r>
            <a:r>
              <a:rPr lang="it-IT" dirty="0" err="1"/>
              <a:t>economist</a:t>
            </a:r>
            <a:r>
              <a:rPr lang="it-IT" dirty="0"/>
              <a:t> </a:t>
            </a:r>
            <a:r>
              <a:rPr lang="it-IT" dirty="0">
                <a:hlinkClick r:id="rId2"/>
              </a:rPr>
              <a:t>Giancarlo Pallavicini</a:t>
            </a:r>
            <a:r>
              <a:rPr lang="it-IT" dirty="0"/>
              <a:t> in 1959  !!!</a:t>
            </a:r>
            <a:endParaRPr lang="en-US" dirty="0"/>
          </a:p>
          <a:p>
            <a:pPr marL="0" indent="0">
              <a:buNone/>
            </a:pPr>
            <a:r>
              <a:rPr lang="it-IT" dirty="0"/>
              <a:t> </a:t>
            </a:r>
            <a:endParaRPr lang="en-US" dirty="0"/>
          </a:p>
          <a:p>
            <a:pPr marL="0" indent="0">
              <a:buNone/>
            </a:pPr>
            <a:r>
              <a:rPr lang="it-IT" dirty="0" smtClean="0"/>
              <a:t>	</a:t>
            </a:r>
            <a:r>
              <a:rPr lang="it-IT" dirty="0"/>
              <a:t> </a:t>
            </a:r>
            <a:endParaRPr lang="en-US" dirty="0"/>
          </a:p>
          <a:p>
            <a:r>
              <a:rPr lang="it-IT" dirty="0"/>
              <a:t>Giancarlo </a:t>
            </a:r>
            <a:r>
              <a:rPr lang="it-IT" dirty="0" err="1"/>
              <a:t>Pallavicini</a:t>
            </a:r>
            <a:r>
              <a:rPr lang="it-IT" dirty="0"/>
              <a:t> </a:t>
            </a:r>
            <a:r>
              <a:rPr lang="it-IT" dirty="0" err="1" smtClean="0"/>
              <a:t>introduces</a:t>
            </a:r>
            <a:r>
              <a:rPr lang="it-IT" dirty="0" smtClean="0"/>
              <a:t> </a:t>
            </a:r>
            <a:r>
              <a:rPr lang="it-IT" dirty="0"/>
              <a:t>the </a:t>
            </a:r>
            <a:r>
              <a:rPr lang="it-IT" dirty="0" err="1"/>
              <a:t>following</a:t>
            </a:r>
            <a:r>
              <a:rPr lang="it-IT" dirty="0"/>
              <a:t> </a:t>
            </a:r>
            <a:r>
              <a:rPr lang="it-IT" dirty="0" err="1"/>
              <a:t>definitions</a:t>
            </a:r>
            <a:r>
              <a:rPr lang="it-IT" dirty="0"/>
              <a:t>: </a:t>
            </a:r>
            <a:endParaRPr lang="en-US" dirty="0"/>
          </a:p>
          <a:p>
            <a:pPr marL="0" indent="0">
              <a:buNone/>
            </a:pPr>
            <a:r>
              <a:rPr lang="it-IT" dirty="0" smtClean="0"/>
              <a:t>    1</a:t>
            </a:r>
            <a:r>
              <a:rPr lang="it-IT" dirty="0"/>
              <a:t>) Marketing </a:t>
            </a:r>
            <a:r>
              <a:rPr lang="it-IT" dirty="0" err="1"/>
              <a:t>is</a:t>
            </a:r>
            <a:r>
              <a:rPr lang="it-IT" dirty="0"/>
              <a:t> </a:t>
            </a:r>
            <a:r>
              <a:rPr lang="it-IT" dirty="0" err="1"/>
              <a:t>defined</a:t>
            </a:r>
            <a:r>
              <a:rPr lang="it-IT" dirty="0"/>
              <a:t> </a:t>
            </a:r>
            <a:r>
              <a:rPr lang="it-IT" dirty="0" err="1"/>
              <a:t>as</a:t>
            </a:r>
            <a:r>
              <a:rPr lang="it-IT" dirty="0"/>
              <a:t> a social and </a:t>
            </a:r>
            <a:r>
              <a:rPr lang="it-IT" dirty="0" err="1"/>
              <a:t>managerial</a:t>
            </a:r>
            <a:r>
              <a:rPr lang="it-IT" dirty="0"/>
              <a:t> </a:t>
            </a:r>
            <a:r>
              <a:rPr lang="it-IT" dirty="0" err="1"/>
              <a:t>process</a:t>
            </a:r>
            <a:r>
              <a:rPr lang="it-IT" dirty="0"/>
              <a:t> </a:t>
            </a:r>
            <a:r>
              <a:rPr lang="it-IT" dirty="0" err="1"/>
              <a:t>designed</a:t>
            </a:r>
            <a:r>
              <a:rPr lang="it-IT" dirty="0"/>
              <a:t> to </a:t>
            </a:r>
            <a:r>
              <a:rPr lang="it-IT" dirty="0" err="1" smtClean="0"/>
              <a:t>meet</a:t>
            </a:r>
            <a:r>
              <a:rPr lang="it-IT" dirty="0" smtClean="0"/>
              <a:t> </a:t>
            </a:r>
            <a:r>
              <a:rPr lang="it-IT" dirty="0"/>
              <a:t>the </a:t>
            </a:r>
            <a:r>
              <a:rPr lang="it-IT" dirty="0" err="1"/>
              <a:t>needs</a:t>
            </a:r>
            <a:r>
              <a:rPr lang="it-IT" dirty="0"/>
              <a:t> and </a:t>
            </a:r>
            <a:r>
              <a:rPr lang="it-IT" dirty="0" err="1"/>
              <a:t>requirements</a:t>
            </a:r>
            <a:r>
              <a:rPr lang="it-IT" dirty="0"/>
              <a:t> of consumers </a:t>
            </a:r>
            <a:r>
              <a:rPr lang="it-IT" dirty="0" err="1"/>
              <a:t>through</a:t>
            </a:r>
            <a:r>
              <a:rPr lang="it-IT" dirty="0"/>
              <a:t> the </a:t>
            </a:r>
            <a:r>
              <a:rPr lang="it-IT" dirty="0" err="1"/>
              <a:t>processes</a:t>
            </a:r>
            <a:r>
              <a:rPr lang="it-IT" dirty="0"/>
              <a:t> </a:t>
            </a:r>
            <a:r>
              <a:rPr lang="it-IT" dirty="0" smtClean="0"/>
              <a:t>of </a:t>
            </a:r>
            <a:r>
              <a:rPr lang="it-IT" dirty="0" err="1"/>
              <a:t>creating</a:t>
            </a:r>
            <a:r>
              <a:rPr lang="it-IT" dirty="0"/>
              <a:t> and </a:t>
            </a:r>
            <a:r>
              <a:rPr lang="it-IT" dirty="0" err="1"/>
              <a:t>exchanging</a:t>
            </a:r>
            <a:r>
              <a:rPr lang="it-IT" dirty="0"/>
              <a:t> </a:t>
            </a:r>
            <a:r>
              <a:rPr lang="it-IT" dirty="0" err="1"/>
              <a:t>products</a:t>
            </a:r>
            <a:r>
              <a:rPr lang="it-IT" dirty="0"/>
              <a:t> and </a:t>
            </a:r>
            <a:r>
              <a:rPr lang="it-IT" dirty="0" err="1"/>
              <a:t>values</a:t>
            </a:r>
            <a:r>
              <a:rPr lang="it-IT" dirty="0"/>
              <a:t>. </a:t>
            </a:r>
            <a:endParaRPr lang="en-US" dirty="0"/>
          </a:p>
          <a:p>
            <a:pPr marL="0" indent="0">
              <a:buNone/>
            </a:pPr>
            <a:r>
              <a:rPr lang="it-IT" dirty="0"/>
              <a:t> </a:t>
            </a:r>
            <a:endParaRPr lang="en-US" dirty="0"/>
          </a:p>
          <a:p>
            <a:r>
              <a:rPr lang="it-IT" dirty="0"/>
              <a:t>2) </a:t>
            </a:r>
            <a:r>
              <a:rPr lang="it-IT" dirty="0" err="1"/>
              <a:t>It</a:t>
            </a:r>
            <a:r>
              <a:rPr lang="it-IT" dirty="0"/>
              <a:t> </a:t>
            </a:r>
            <a:r>
              <a:rPr lang="it-IT" dirty="0" err="1"/>
              <a:t>is</a:t>
            </a:r>
            <a:r>
              <a:rPr lang="it-IT" dirty="0"/>
              <a:t> the art and science of </a:t>
            </a:r>
            <a:r>
              <a:rPr lang="it-IT" dirty="0" err="1"/>
              <a:t>identifying</a:t>
            </a:r>
            <a:r>
              <a:rPr lang="it-IT" dirty="0"/>
              <a:t>, </a:t>
            </a:r>
            <a:r>
              <a:rPr lang="it-IT" dirty="0" err="1"/>
              <a:t>creating</a:t>
            </a:r>
            <a:r>
              <a:rPr lang="it-IT" dirty="0"/>
              <a:t> and </a:t>
            </a:r>
            <a:r>
              <a:rPr lang="it-IT" dirty="0" err="1"/>
              <a:t>delivering</a:t>
            </a:r>
            <a:r>
              <a:rPr lang="it-IT" dirty="0"/>
              <a:t> </a:t>
            </a:r>
            <a:r>
              <a:rPr lang="it-IT" dirty="0" err="1"/>
              <a:t>value</a:t>
            </a:r>
            <a:r>
              <a:rPr lang="it-IT" dirty="0"/>
              <a:t> to </a:t>
            </a:r>
            <a:r>
              <a:rPr lang="it-IT" dirty="0" err="1"/>
              <a:t>meet</a:t>
            </a:r>
            <a:r>
              <a:rPr lang="it-IT" dirty="0"/>
              <a:t> the </a:t>
            </a:r>
            <a:r>
              <a:rPr lang="it-IT" dirty="0" err="1"/>
              <a:t>needs</a:t>
            </a:r>
            <a:r>
              <a:rPr lang="it-IT" dirty="0"/>
              <a:t> of a target market, </a:t>
            </a:r>
            <a:r>
              <a:rPr lang="it-IT" dirty="0" err="1"/>
              <a:t>making</a:t>
            </a:r>
            <a:r>
              <a:rPr lang="it-IT" dirty="0"/>
              <a:t> a profit : delivery of </a:t>
            </a:r>
            <a:r>
              <a:rPr lang="it-IT" dirty="0" err="1"/>
              <a:t>satisfaction</a:t>
            </a:r>
            <a:r>
              <a:rPr lang="it-IT" dirty="0"/>
              <a:t> </a:t>
            </a:r>
            <a:r>
              <a:rPr lang="it-IT" dirty="0" err="1"/>
              <a:t>at</a:t>
            </a:r>
            <a:r>
              <a:rPr lang="it-IT" dirty="0"/>
              <a:t> a </a:t>
            </a:r>
            <a:r>
              <a:rPr lang="it-IT" dirty="0" err="1"/>
              <a:t>price</a:t>
            </a:r>
            <a:r>
              <a:rPr lang="it-IT" dirty="0"/>
              <a:t>.</a:t>
            </a:r>
            <a:endParaRPr lang="en-US" dirty="0"/>
          </a:p>
          <a:p>
            <a:endParaRPr lang="it-IT" dirty="0"/>
          </a:p>
        </p:txBody>
      </p:sp>
    </p:spTree>
    <p:extLst>
      <p:ext uri="{BB962C8B-B14F-4D97-AF65-F5344CB8AC3E}">
        <p14:creationId xmlns:p14="http://schemas.microsoft.com/office/powerpoint/2010/main" val="41005188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46690"/>
          </a:xfrm>
        </p:spPr>
        <p:txBody>
          <a:bodyPr/>
          <a:lstStyle/>
          <a:p>
            <a:r>
              <a:rPr lang="it-IT" dirty="0" err="1" smtClean="0">
                <a:solidFill>
                  <a:srgbClr val="0000FF"/>
                </a:solidFill>
              </a:rPr>
              <a:t>Definitions</a:t>
            </a:r>
            <a:endParaRPr lang="it-IT" dirty="0">
              <a:solidFill>
                <a:srgbClr val="0000FF"/>
              </a:solidFill>
            </a:endParaRPr>
          </a:p>
        </p:txBody>
      </p:sp>
      <p:sp>
        <p:nvSpPr>
          <p:cNvPr id="3" name="Segnaposto contenuto 2"/>
          <p:cNvSpPr>
            <a:spLocks noGrp="1"/>
          </p:cNvSpPr>
          <p:nvPr>
            <p:ph idx="1"/>
          </p:nvPr>
        </p:nvSpPr>
        <p:spPr>
          <a:xfrm>
            <a:off x="457200" y="1337487"/>
            <a:ext cx="8229600" cy="4971669"/>
          </a:xfrm>
        </p:spPr>
        <p:txBody>
          <a:bodyPr>
            <a:normAutofit fontScale="40000" lnSpcReduction="20000"/>
          </a:bodyPr>
          <a:lstStyle/>
          <a:p>
            <a:pPr marL="0" indent="0">
              <a:buNone/>
            </a:pPr>
            <a:r>
              <a:rPr lang="it-IT" dirty="0" smtClean="0"/>
              <a:t>                                                         </a:t>
            </a:r>
            <a:r>
              <a:rPr lang="it-IT" sz="4200" dirty="0" smtClean="0"/>
              <a:t> </a:t>
            </a:r>
            <a:r>
              <a:rPr lang="it-IT" sz="4000" dirty="0" err="1"/>
              <a:t>mar·ket·ing</a:t>
            </a:r>
            <a:r>
              <a:rPr lang="it-IT" sz="4000" dirty="0"/>
              <a:t> [</a:t>
            </a:r>
            <a:r>
              <a:rPr lang="it-IT" sz="4000" b="1" dirty="0" err="1"/>
              <a:t>mahr</a:t>
            </a:r>
            <a:r>
              <a:rPr lang="it-IT" sz="4000" dirty="0" err="1"/>
              <a:t>-ki-ting</a:t>
            </a:r>
            <a:r>
              <a:rPr lang="it-IT" sz="4000" dirty="0"/>
              <a:t>] </a:t>
            </a:r>
            <a:endParaRPr lang="en-US" sz="4000" dirty="0"/>
          </a:p>
          <a:p>
            <a:pPr marL="0" indent="0">
              <a:buNone/>
            </a:pPr>
            <a:r>
              <a:rPr lang="it-IT" sz="4000" b="1" dirty="0"/>
              <a:t> </a:t>
            </a:r>
            <a:endParaRPr lang="en-US" sz="4000" dirty="0"/>
          </a:p>
          <a:p>
            <a:r>
              <a:rPr lang="it-IT" sz="4000" b="1" dirty="0"/>
              <a:t>1.  </a:t>
            </a:r>
            <a:r>
              <a:rPr lang="it-IT" sz="4000" dirty="0"/>
              <a:t>the act of buying or selling in </a:t>
            </a:r>
            <a:r>
              <a:rPr lang="it-IT" sz="4000" dirty="0" smtClean="0"/>
              <a:t>a market.</a:t>
            </a:r>
            <a:endParaRPr lang="en-US" sz="4000" dirty="0"/>
          </a:p>
          <a:p>
            <a:pPr marL="0" indent="0">
              <a:buNone/>
            </a:pPr>
            <a:r>
              <a:rPr lang="it-IT" sz="4000" b="1" dirty="0"/>
              <a:t> </a:t>
            </a:r>
            <a:endParaRPr lang="en-US" sz="4000" dirty="0"/>
          </a:p>
          <a:p>
            <a:r>
              <a:rPr lang="it-IT" sz="4000" b="1" dirty="0"/>
              <a:t>2.  </a:t>
            </a:r>
            <a:r>
              <a:rPr lang="it-IT" sz="4000" dirty="0"/>
              <a:t>T</a:t>
            </a:r>
            <a:r>
              <a:rPr lang="it-IT" sz="4000" dirty="0" smtClean="0"/>
              <a:t>he </a:t>
            </a:r>
            <a:r>
              <a:rPr lang="it-IT" sz="4000" dirty="0"/>
              <a:t>total of activities involved in the transfer of goods from the producer or seller to the consumer or buyer, including advertising, shipping, storing, and selling.</a:t>
            </a:r>
            <a:endParaRPr lang="en-US" sz="4000" dirty="0"/>
          </a:p>
          <a:p>
            <a:pPr marL="0" indent="0">
              <a:buNone/>
            </a:pPr>
            <a:r>
              <a:rPr lang="it-IT" sz="4000" dirty="0"/>
              <a:t>  </a:t>
            </a:r>
            <a:endParaRPr lang="en-US" sz="4000" dirty="0"/>
          </a:p>
          <a:p>
            <a:r>
              <a:rPr lang="it-IT" sz="4000" b="1" dirty="0"/>
              <a:t>3.</a:t>
            </a:r>
            <a:r>
              <a:rPr lang="it-IT" sz="4000" dirty="0"/>
              <a:t> (from the </a:t>
            </a:r>
            <a:r>
              <a:rPr lang="it-IT" sz="4000" dirty="0" err="1"/>
              <a:t>Chartered</a:t>
            </a:r>
            <a:r>
              <a:rPr lang="it-IT" sz="4000" dirty="0"/>
              <a:t> </a:t>
            </a:r>
            <a:r>
              <a:rPr lang="it-IT" sz="4000" dirty="0" err="1"/>
              <a:t>Institute</a:t>
            </a:r>
            <a:r>
              <a:rPr lang="it-IT" sz="4000" dirty="0"/>
              <a:t> of Marketing):  </a:t>
            </a:r>
            <a:r>
              <a:rPr lang="it-IT" sz="4000" dirty="0" smtClean="0"/>
              <a:t>“The </a:t>
            </a:r>
            <a:r>
              <a:rPr lang="it-IT" sz="4000" dirty="0"/>
              <a:t>management </a:t>
            </a:r>
            <a:r>
              <a:rPr lang="it-IT" sz="4000" dirty="0" err="1"/>
              <a:t>process</a:t>
            </a:r>
            <a:r>
              <a:rPr lang="it-IT" sz="4000" dirty="0"/>
              <a:t> of</a:t>
            </a:r>
            <a:endParaRPr lang="en-US" sz="4000" dirty="0"/>
          </a:p>
          <a:p>
            <a:pPr marL="0" indent="0">
              <a:buNone/>
            </a:pPr>
            <a:r>
              <a:rPr lang="it-IT" sz="4000" dirty="0" smtClean="0"/>
              <a:t>        </a:t>
            </a:r>
            <a:r>
              <a:rPr lang="it-IT" sz="4000" dirty="0" err="1" smtClean="0"/>
              <a:t>anticipating</a:t>
            </a:r>
            <a:r>
              <a:rPr lang="it-IT" sz="4000" dirty="0" err="1"/>
              <a:t>,identifying</a:t>
            </a:r>
            <a:r>
              <a:rPr lang="it-IT" sz="4000" dirty="0"/>
              <a:t>, and </a:t>
            </a:r>
            <a:r>
              <a:rPr lang="it-IT" sz="4000" dirty="0" err="1"/>
              <a:t>satisfying</a:t>
            </a:r>
            <a:r>
              <a:rPr lang="it-IT" sz="4000" dirty="0"/>
              <a:t> </a:t>
            </a:r>
            <a:r>
              <a:rPr lang="it-IT" sz="4000" dirty="0" err="1"/>
              <a:t>customer</a:t>
            </a:r>
            <a:r>
              <a:rPr lang="it-IT" sz="4000" dirty="0"/>
              <a:t> </a:t>
            </a:r>
            <a:r>
              <a:rPr lang="it-IT" sz="4000" dirty="0" err="1"/>
              <a:t>requirements</a:t>
            </a:r>
            <a:r>
              <a:rPr lang="it-IT" sz="4000" dirty="0"/>
              <a:t> </a:t>
            </a:r>
            <a:r>
              <a:rPr lang="it-IT" sz="4000" dirty="0" err="1"/>
              <a:t>profitably</a:t>
            </a:r>
            <a:r>
              <a:rPr lang="it-IT" sz="4000" dirty="0"/>
              <a:t>.”</a:t>
            </a:r>
            <a:endParaRPr lang="en-US" sz="4000" dirty="0"/>
          </a:p>
          <a:p>
            <a:pPr marL="0" indent="0">
              <a:buNone/>
            </a:pPr>
            <a:r>
              <a:rPr lang="it-IT" sz="4000" dirty="0"/>
              <a:t> </a:t>
            </a:r>
            <a:endParaRPr lang="en-US" sz="4000" dirty="0"/>
          </a:p>
          <a:p>
            <a:pPr marL="0" indent="0">
              <a:buNone/>
            </a:pPr>
            <a:r>
              <a:rPr lang="it-IT" sz="4000" b="1" dirty="0" smtClean="0"/>
              <a:t>•     4</a:t>
            </a:r>
            <a:r>
              <a:rPr lang="it-IT" sz="4000" b="1" dirty="0"/>
              <a:t>.</a:t>
            </a:r>
            <a:r>
              <a:rPr lang="it-IT" sz="4000" dirty="0"/>
              <a:t> (from the American Marketing Association):  “Marketing is the activity, set of institutions, </a:t>
            </a:r>
            <a:r>
              <a:rPr lang="it-IT" sz="4000" dirty="0" smtClean="0"/>
              <a:t>    	and processes </a:t>
            </a:r>
            <a:r>
              <a:rPr lang="it-IT" sz="4000" dirty="0"/>
              <a:t>for creating, communicating, delivering, and exchanging offerings that have </a:t>
            </a:r>
            <a:r>
              <a:rPr lang="it-IT" sz="4000" dirty="0" smtClean="0"/>
              <a:t>	value </a:t>
            </a:r>
            <a:r>
              <a:rPr lang="it-IT" sz="4000" dirty="0"/>
              <a:t>for </a:t>
            </a:r>
            <a:r>
              <a:rPr lang="it-IT" sz="4000" dirty="0" smtClean="0"/>
              <a:t>customers</a:t>
            </a:r>
            <a:r>
              <a:rPr lang="it-IT" sz="4000" dirty="0"/>
              <a:t>, clients, partners, and society at large.”</a:t>
            </a:r>
          </a:p>
          <a:p>
            <a:pPr marL="0" indent="0">
              <a:buNone/>
            </a:pPr>
            <a:r>
              <a:rPr lang="it-IT" sz="4000" dirty="0"/>
              <a:t> </a:t>
            </a:r>
          </a:p>
          <a:p>
            <a:pPr marL="0" indent="0">
              <a:buNone/>
            </a:pPr>
            <a:r>
              <a:rPr lang="it-IT" sz="4000" b="1" dirty="0">
                <a:solidFill>
                  <a:srgbClr val="FF0000"/>
                </a:solidFill>
              </a:rPr>
              <a:t>**   5.</a:t>
            </a:r>
            <a:r>
              <a:rPr lang="it-IT" sz="4000" dirty="0">
                <a:solidFill>
                  <a:srgbClr val="FF0000"/>
                </a:solidFill>
              </a:rPr>
              <a:t>  Marketing is the process of </a:t>
            </a:r>
            <a:r>
              <a:rPr lang="it-IT" sz="4000" u="sng" dirty="0">
                <a:solidFill>
                  <a:schemeClr val="tx2"/>
                </a:solidFill>
              </a:rPr>
              <a:t>communicating the value </a:t>
            </a:r>
            <a:r>
              <a:rPr lang="it-IT" sz="4000" dirty="0">
                <a:solidFill>
                  <a:srgbClr val="FF0000"/>
                </a:solidFill>
              </a:rPr>
              <a:t>of a product or service to potential customers, </a:t>
            </a:r>
            <a:r>
              <a:rPr lang="it-IT" sz="4000" u="sng" dirty="0">
                <a:solidFill>
                  <a:schemeClr val="tx2"/>
                </a:solidFill>
              </a:rPr>
              <a:t>for the purpose of selling </a:t>
            </a:r>
            <a:r>
              <a:rPr lang="it-IT" sz="4000" dirty="0">
                <a:solidFill>
                  <a:srgbClr val="FF0000"/>
                </a:solidFill>
              </a:rPr>
              <a:t>that product or service and creating brand loyalty.</a:t>
            </a:r>
            <a:endParaRPr lang="en-US" sz="4000" dirty="0">
              <a:solidFill>
                <a:srgbClr val="FF0000"/>
              </a:solidFill>
            </a:endParaRPr>
          </a:p>
          <a:p>
            <a:pPr marL="0" indent="0">
              <a:buNone/>
            </a:pPr>
            <a:endParaRPr lang="it-IT" sz="4000" dirty="0" smtClean="0"/>
          </a:p>
          <a:p>
            <a:pPr marL="0" indent="0">
              <a:buNone/>
            </a:pPr>
            <a:endParaRPr lang="it-IT" sz="4000" dirty="0" smtClean="0"/>
          </a:p>
        </p:txBody>
      </p:sp>
    </p:spTree>
    <p:extLst>
      <p:ext uri="{BB962C8B-B14F-4D97-AF65-F5344CB8AC3E}">
        <p14:creationId xmlns:p14="http://schemas.microsoft.com/office/powerpoint/2010/main" val="30326624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solidFill>
                  <a:srgbClr val="0000FF"/>
                </a:solidFill>
              </a:rPr>
              <a:t>Understanding a complex concept</a:t>
            </a:r>
            <a:br>
              <a:rPr lang="it-IT" b="1">
                <a:solidFill>
                  <a:srgbClr val="0000FF"/>
                </a:solidFill>
              </a:rPr>
            </a:br>
            <a:r>
              <a:rPr lang="it-IT" b="1">
                <a:solidFill>
                  <a:srgbClr val="0000FF"/>
                </a:solidFill>
              </a:rPr>
              <a:t>like Marketing</a:t>
            </a:r>
          </a:p>
        </p:txBody>
      </p:sp>
      <p:sp>
        <p:nvSpPr>
          <p:cNvPr id="3" name="Segnaposto contenuto 2"/>
          <p:cNvSpPr>
            <a:spLocks noGrp="1"/>
          </p:cNvSpPr>
          <p:nvPr>
            <p:ph idx="1"/>
          </p:nvPr>
        </p:nvSpPr>
        <p:spPr/>
        <p:txBody>
          <a:bodyPr/>
          <a:lstStyle/>
          <a:p>
            <a:r>
              <a:rPr lang="it-IT"/>
              <a:t>Why is it fundamental ?</a:t>
            </a:r>
          </a:p>
          <a:p>
            <a:r>
              <a:rPr lang="it-IT"/>
              <a:t>Can you start a business without it ?</a:t>
            </a:r>
          </a:p>
          <a:p>
            <a:r>
              <a:rPr lang="it-IT"/>
              <a:t>What is the most important part of marketing ?</a:t>
            </a:r>
          </a:p>
          <a:p>
            <a:r>
              <a:rPr lang="it-IT"/>
              <a:t>What area of a business is really outside the</a:t>
            </a:r>
          </a:p>
          <a:p>
            <a:pPr marL="0" indent="0">
              <a:buNone/>
            </a:pPr>
            <a:r>
              <a:rPr lang="it-IT"/>
              <a:t>    scope of marketing ?</a:t>
            </a:r>
          </a:p>
          <a:p>
            <a:endParaRPr lang="it-IT"/>
          </a:p>
        </p:txBody>
      </p:sp>
    </p:spTree>
    <p:extLst>
      <p:ext uri="{BB962C8B-B14F-4D97-AF65-F5344CB8AC3E}">
        <p14:creationId xmlns:p14="http://schemas.microsoft.com/office/powerpoint/2010/main" val="12896046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solidFill>
                  <a:srgbClr val="008000"/>
                </a:solidFill>
              </a:rPr>
              <a:t>Elements</a:t>
            </a:r>
            <a:r>
              <a:rPr lang="it-IT" dirty="0" smtClean="0">
                <a:solidFill>
                  <a:srgbClr val="008000"/>
                </a:solidFill>
              </a:rPr>
              <a:t> of Marketing management</a:t>
            </a:r>
            <a:endParaRPr lang="it-IT" dirty="0">
              <a:solidFill>
                <a:srgbClr val="008000"/>
              </a:solidFill>
            </a:endParaRPr>
          </a:p>
        </p:txBody>
      </p:sp>
      <p:sp>
        <p:nvSpPr>
          <p:cNvPr id="3" name="Segnaposto contenuto 2"/>
          <p:cNvSpPr>
            <a:spLocks noGrp="1"/>
          </p:cNvSpPr>
          <p:nvPr>
            <p:ph idx="1"/>
          </p:nvPr>
        </p:nvSpPr>
        <p:spPr/>
        <p:txBody>
          <a:bodyPr>
            <a:normAutofit fontScale="55000" lnSpcReduction="20000"/>
          </a:bodyPr>
          <a:lstStyle/>
          <a:p>
            <a:r>
              <a:rPr lang="en-US" dirty="0"/>
              <a:t>Product idea and creation</a:t>
            </a:r>
          </a:p>
          <a:p>
            <a:r>
              <a:rPr lang="en-US" dirty="0"/>
              <a:t>Market research (trends,  consumer taste, competition, pricing, </a:t>
            </a:r>
            <a:r>
              <a:rPr lang="en-US" dirty="0" err="1"/>
              <a:t>etc</a:t>
            </a:r>
            <a:r>
              <a:rPr lang="en-US" dirty="0"/>
              <a:t>)</a:t>
            </a:r>
          </a:p>
          <a:p>
            <a:r>
              <a:rPr lang="en-US" dirty="0"/>
              <a:t>Financial analysis for product viability</a:t>
            </a:r>
          </a:p>
          <a:p>
            <a:r>
              <a:rPr lang="en-US" dirty="0"/>
              <a:t>Strategic analysis (target market)</a:t>
            </a:r>
          </a:p>
          <a:p>
            <a:r>
              <a:rPr lang="en-US" dirty="0"/>
              <a:t>Product testing</a:t>
            </a:r>
          </a:p>
          <a:p>
            <a:r>
              <a:rPr lang="en-US" dirty="0"/>
              <a:t>Marketing plan</a:t>
            </a:r>
          </a:p>
          <a:p>
            <a:r>
              <a:rPr lang="en-US" dirty="0" smtClean="0"/>
              <a:t>Pre-advertising</a:t>
            </a:r>
            <a:r>
              <a:rPr lang="en-US" dirty="0"/>
              <a:t>/promotion</a:t>
            </a:r>
          </a:p>
          <a:p>
            <a:r>
              <a:rPr lang="en-US" dirty="0"/>
              <a:t>Training of sales force</a:t>
            </a:r>
          </a:p>
          <a:p>
            <a:r>
              <a:rPr lang="en-US" dirty="0"/>
              <a:t>Launch </a:t>
            </a:r>
            <a:r>
              <a:rPr lang="en-US" dirty="0" smtClean="0"/>
              <a:t>activity</a:t>
            </a:r>
          </a:p>
          <a:p>
            <a:r>
              <a:rPr lang="en-US" dirty="0" smtClean="0"/>
              <a:t>Full </a:t>
            </a:r>
            <a:r>
              <a:rPr lang="en-US" dirty="0"/>
              <a:t>advertising/promotion activity</a:t>
            </a:r>
          </a:p>
          <a:p>
            <a:r>
              <a:rPr lang="en-US" dirty="0" smtClean="0"/>
              <a:t>Distribution-Product </a:t>
            </a:r>
            <a:r>
              <a:rPr lang="en-US" dirty="0"/>
              <a:t>placement</a:t>
            </a:r>
          </a:p>
          <a:p>
            <a:r>
              <a:rPr lang="en-US" dirty="0"/>
              <a:t>Monitoring sales activity</a:t>
            </a:r>
          </a:p>
          <a:p>
            <a:r>
              <a:rPr lang="en-US" dirty="0"/>
              <a:t>Post launch analysis</a:t>
            </a:r>
          </a:p>
          <a:p>
            <a:r>
              <a:rPr lang="en-US" dirty="0"/>
              <a:t>Strategic planning revisions based on feedback/results</a:t>
            </a:r>
          </a:p>
          <a:p>
            <a:r>
              <a:rPr lang="en-US" dirty="0"/>
              <a:t>Customer service</a:t>
            </a:r>
          </a:p>
          <a:p>
            <a:r>
              <a:rPr lang="en-US" dirty="0"/>
              <a:t>Communication PR for product and brand management </a:t>
            </a:r>
          </a:p>
          <a:p>
            <a:endParaRPr lang="it-IT" dirty="0"/>
          </a:p>
        </p:txBody>
      </p:sp>
    </p:spTree>
    <p:extLst>
      <p:ext uri="{BB962C8B-B14F-4D97-AF65-F5344CB8AC3E}">
        <p14:creationId xmlns:p14="http://schemas.microsoft.com/office/powerpoint/2010/main" val="7088613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3366FF"/>
                </a:solidFill>
              </a:rPr>
              <a:t>Course </a:t>
            </a:r>
            <a:r>
              <a:rPr lang="it-IT" dirty="0" err="1" smtClean="0">
                <a:solidFill>
                  <a:srgbClr val="3366FF"/>
                </a:solidFill>
              </a:rPr>
              <a:t>objectives</a:t>
            </a:r>
            <a:endParaRPr lang="it-IT" dirty="0">
              <a:solidFill>
                <a:srgbClr val="3366FF"/>
              </a:solidFill>
            </a:endParaRPr>
          </a:p>
        </p:txBody>
      </p:sp>
      <p:sp>
        <p:nvSpPr>
          <p:cNvPr id="3" name="Segnaposto contenuto 2"/>
          <p:cNvSpPr>
            <a:spLocks noGrp="1"/>
          </p:cNvSpPr>
          <p:nvPr>
            <p:ph idx="1"/>
          </p:nvPr>
        </p:nvSpPr>
        <p:spPr/>
        <p:txBody>
          <a:bodyPr>
            <a:normAutofit/>
          </a:bodyPr>
          <a:lstStyle/>
          <a:p>
            <a:pPr marL="0" indent="0">
              <a:buNone/>
            </a:pPr>
            <a:r>
              <a:rPr lang="it-IT" sz="2400" dirty="0"/>
              <a:t>Understanding the key areas of marketing and the practical application of ….Personal marketing, </a:t>
            </a:r>
            <a:r>
              <a:rPr lang="it-IT" sz="2400" dirty="0"/>
              <a:t>branding, principles of product creation, devising a strategic marketing plan, selling </a:t>
            </a:r>
            <a:r>
              <a:rPr lang="it-IT" sz="2400" dirty="0" smtClean="0"/>
              <a:t>and distribution, retail strategies, advertising, media placement</a:t>
            </a:r>
            <a:r>
              <a:rPr lang="it-IT" sz="2400" dirty="0"/>
              <a:t> </a:t>
            </a:r>
            <a:r>
              <a:rPr lang="it-IT" sz="2400" dirty="0" smtClean="0"/>
              <a:t>and monitoring, corporate communication, PR, customer care. </a:t>
            </a:r>
          </a:p>
          <a:p>
            <a:r>
              <a:rPr lang="it-IT" sz="2000" dirty="0" err="1" smtClean="0">
                <a:solidFill>
                  <a:srgbClr val="008000"/>
                </a:solidFill>
              </a:rPr>
              <a:t>Problem</a:t>
            </a:r>
            <a:r>
              <a:rPr lang="it-IT" sz="2000" dirty="0" smtClean="0">
                <a:solidFill>
                  <a:srgbClr val="008000"/>
                </a:solidFill>
              </a:rPr>
              <a:t> </a:t>
            </a:r>
            <a:r>
              <a:rPr lang="it-IT" sz="2000" dirty="0" err="1" smtClean="0">
                <a:solidFill>
                  <a:srgbClr val="008000"/>
                </a:solidFill>
              </a:rPr>
              <a:t>solving</a:t>
            </a:r>
            <a:r>
              <a:rPr lang="it-IT" sz="2000" dirty="0" smtClean="0">
                <a:solidFill>
                  <a:srgbClr val="008000"/>
                </a:solidFill>
              </a:rPr>
              <a:t>, </a:t>
            </a:r>
            <a:r>
              <a:rPr lang="it-IT" sz="2000" dirty="0" err="1" smtClean="0">
                <a:solidFill>
                  <a:srgbClr val="008000"/>
                </a:solidFill>
              </a:rPr>
              <a:t>individually</a:t>
            </a:r>
            <a:r>
              <a:rPr lang="it-IT" sz="2000" dirty="0" smtClean="0">
                <a:solidFill>
                  <a:srgbClr val="008000"/>
                </a:solidFill>
              </a:rPr>
              <a:t> and in </a:t>
            </a:r>
            <a:r>
              <a:rPr lang="it-IT" sz="2000" dirty="0" err="1" smtClean="0">
                <a:solidFill>
                  <a:srgbClr val="008000"/>
                </a:solidFill>
              </a:rPr>
              <a:t>groups</a:t>
            </a:r>
            <a:endParaRPr lang="it-IT" sz="2000" dirty="0" smtClean="0">
              <a:solidFill>
                <a:srgbClr val="008000"/>
              </a:solidFill>
            </a:endParaRPr>
          </a:p>
          <a:p>
            <a:r>
              <a:rPr lang="it-IT" sz="2000" dirty="0" smtClean="0">
                <a:solidFill>
                  <a:srgbClr val="008000"/>
                </a:solidFill>
              </a:rPr>
              <a:t>Analysis, creative thinking: using marketing theory and </a:t>
            </a:r>
          </a:p>
          <a:p>
            <a:pPr marL="0" indent="0">
              <a:buNone/>
            </a:pPr>
            <a:r>
              <a:rPr lang="it-IT" sz="2000" dirty="0">
                <a:solidFill>
                  <a:srgbClr val="008000"/>
                </a:solidFill>
              </a:rPr>
              <a:t>      applying it to hypothetical cases</a:t>
            </a:r>
            <a:endParaRPr lang="it-IT" sz="2000" dirty="0" smtClean="0">
              <a:solidFill>
                <a:srgbClr val="008000"/>
              </a:solidFill>
            </a:endParaRPr>
          </a:p>
          <a:p>
            <a:r>
              <a:rPr lang="it-IT" sz="2000" dirty="0" smtClean="0">
                <a:solidFill>
                  <a:srgbClr val="008000"/>
                </a:solidFill>
              </a:rPr>
              <a:t>Learning to formally present your ideas</a:t>
            </a:r>
          </a:p>
          <a:p>
            <a:r>
              <a:rPr lang="it-IT" sz="2000" dirty="0" err="1" smtClean="0">
                <a:solidFill>
                  <a:srgbClr val="008000"/>
                </a:solidFill>
              </a:rPr>
              <a:t>Listening</a:t>
            </a:r>
            <a:r>
              <a:rPr lang="it-IT" sz="2000" dirty="0" smtClean="0">
                <a:solidFill>
                  <a:srgbClr val="008000"/>
                </a:solidFill>
              </a:rPr>
              <a:t>/interacting/</a:t>
            </a:r>
            <a:r>
              <a:rPr lang="it-IT" sz="2000" dirty="0" err="1" smtClean="0">
                <a:solidFill>
                  <a:srgbClr val="008000"/>
                </a:solidFill>
              </a:rPr>
              <a:t>learning</a:t>
            </a:r>
            <a:r>
              <a:rPr lang="it-IT" sz="2000" dirty="0">
                <a:solidFill>
                  <a:srgbClr val="008000"/>
                </a:solidFill>
              </a:rPr>
              <a:t> </a:t>
            </a:r>
            <a:r>
              <a:rPr lang="it-IT" sz="2000" dirty="0" smtClean="0">
                <a:solidFill>
                  <a:srgbClr val="008000"/>
                </a:solidFill>
              </a:rPr>
              <a:t>with me and from guest experts</a:t>
            </a:r>
          </a:p>
          <a:p>
            <a:pPr marL="0" indent="0">
              <a:buNone/>
            </a:pPr>
            <a:endParaRPr lang="it-IT" dirty="0" smtClean="0"/>
          </a:p>
          <a:p>
            <a:pPr marL="0" indent="0">
              <a:buNone/>
            </a:pPr>
            <a:endParaRPr lang="it-IT" dirty="0"/>
          </a:p>
        </p:txBody>
      </p:sp>
    </p:spTree>
    <p:extLst>
      <p:ext uri="{BB962C8B-B14F-4D97-AF65-F5344CB8AC3E}">
        <p14:creationId xmlns:p14="http://schemas.microsoft.com/office/powerpoint/2010/main" val="4451491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92D050"/>
                </a:solidFill>
              </a:rPr>
              <a:t>Marketing </a:t>
            </a:r>
            <a:r>
              <a:rPr lang="it-IT" b="1" i="1" dirty="0" smtClean="0">
                <a:solidFill>
                  <a:srgbClr val="92D050"/>
                </a:solidFill>
              </a:rPr>
              <a:t>minestrone</a:t>
            </a:r>
            <a:r>
              <a:rPr lang="it-IT" i="1" dirty="0" smtClean="0"/>
              <a:t/>
            </a:r>
            <a:br>
              <a:rPr lang="it-IT" i="1" dirty="0" smtClean="0"/>
            </a:br>
            <a:endParaRPr lang="it-IT" i="1" dirty="0"/>
          </a:p>
        </p:txBody>
      </p:sp>
      <p:sp>
        <p:nvSpPr>
          <p:cNvPr id="3" name="Segnaposto contenuto 2"/>
          <p:cNvSpPr>
            <a:spLocks noGrp="1"/>
          </p:cNvSpPr>
          <p:nvPr>
            <p:ph idx="1"/>
          </p:nvPr>
        </p:nvSpPr>
        <p:spPr/>
        <p:txBody>
          <a:bodyPr numCol="2">
            <a:normAutofit fontScale="70000" lnSpcReduction="20000"/>
          </a:bodyPr>
          <a:lstStyle/>
          <a:p>
            <a:pPr marL="0" indent="0">
              <a:buNone/>
            </a:pPr>
            <a:r>
              <a:rPr lang="it-IT" sz="1800" dirty="0"/>
              <a:t>• </a:t>
            </a:r>
            <a:r>
              <a:rPr lang="it-IT" sz="2600" dirty="0"/>
              <a:t>Mass media </a:t>
            </a:r>
            <a:r>
              <a:rPr lang="it-IT" sz="2600" dirty="0" err="1"/>
              <a:t>used</a:t>
            </a:r>
            <a:r>
              <a:rPr lang="it-IT" sz="2600" dirty="0"/>
              <a:t> to </a:t>
            </a:r>
            <a:r>
              <a:rPr lang="it-IT" sz="2600" dirty="0" err="1"/>
              <a:t>build</a:t>
            </a:r>
            <a:r>
              <a:rPr lang="it-IT" sz="2600" dirty="0"/>
              <a:t> a brand</a:t>
            </a:r>
          </a:p>
          <a:p>
            <a:pPr marL="0" indent="0">
              <a:buNone/>
            </a:pPr>
            <a:r>
              <a:rPr lang="it-IT" sz="2600" dirty="0" smtClean="0"/>
              <a:t>• </a:t>
            </a:r>
            <a:r>
              <a:rPr lang="it-IT" sz="2600" dirty="0" err="1"/>
              <a:t>Television</a:t>
            </a:r>
            <a:r>
              <a:rPr lang="it-IT" sz="2600" dirty="0"/>
              <a:t>, radio</a:t>
            </a:r>
          </a:p>
          <a:p>
            <a:pPr marL="0" indent="0">
              <a:buNone/>
            </a:pPr>
            <a:r>
              <a:rPr lang="it-IT" sz="2600" dirty="0" smtClean="0"/>
              <a:t>• </a:t>
            </a:r>
            <a:r>
              <a:rPr lang="it-IT" sz="2600" dirty="0" err="1"/>
              <a:t>Sponsorship</a:t>
            </a:r>
            <a:r>
              <a:rPr lang="it-IT" sz="2600" dirty="0"/>
              <a:t> </a:t>
            </a:r>
            <a:r>
              <a:rPr lang="it-IT" sz="2600" dirty="0" err="1"/>
              <a:t>deals</a:t>
            </a:r>
            <a:endParaRPr lang="it-IT" sz="2600" dirty="0"/>
          </a:p>
          <a:p>
            <a:pPr marL="0" indent="0">
              <a:buNone/>
            </a:pPr>
            <a:r>
              <a:rPr lang="it-IT" sz="2600" dirty="0" smtClean="0"/>
              <a:t>• </a:t>
            </a:r>
            <a:r>
              <a:rPr lang="it-IT" sz="2600" dirty="0"/>
              <a:t>Display advertising     				 </a:t>
            </a:r>
            <a:r>
              <a:rPr lang="it-IT" sz="2600" dirty="0" smtClean="0"/>
              <a:t> 	(</a:t>
            </a:r>
            <a:r>
              <a:rPr lang="it-IT" sz="2600" dirty="0" err="1"/>
              <a:t>newspapers,magazines</a:t>
            </a:r>
            <a:r>
              <a:rPr lang="it-IT" sz="2600" dirty="0"/>
              <a:t>, </a:t>
            </a:r>
            <a:r>
              <a:rPr lang="it-IT" sz="2600" dirty="0" smtClean="0"/>
              <a:t>on </a:t>
            </a:r>
            <a:r>
              <a:rPr lang="it-IT" sz="2600" dirty="0"/>
              <a:t>internet)</a:t>
            </a:r>
          </a:p>
          <a:p>
            <a:pPr marL="0" indent="0">
              <a:buNone/>
            </a:pPr>
            <a:r>
              <a:rPr lang="it-IT" sz="2600" dirty="0" smtClean="0"/>
              <a:t>• </a:t>
            </a:r>
            <a:r>
              <a:rPr lang="it-IT" sz="2600" dirty="0" err="1"/>
              <a:t>Advertorials</a:t>
            </a:r>
            <a:endParaRPr lang="it-IT" sz="2600" dirty="0"/>
          </a:p>
          <a:p>
            <a:pPr marL="0" indent="0">
              <a:buNone/>
            </a:pPr>
            <a:r>
              <a:rPr lang="it-IT" sz="2600" dirty="0" smtClean="0"/>
              <a:t>• </a:t>
            </a:r>
            <a:r>
              <a:rPr lang="it-IT" sz="2600" dirty="0" err="1" smtClean="0"/>
              <a:t>Brochures</a:t>
            </a:r>
            <a:r>
              <a:rPr lang="it-IT" sz="2600" dirty="0"/>
              <a:t>/</a:t>
            </a:r>
            <a:r>
              <a:rPr lang="it-IT" sz="2600" dirty="0" err="1" smtClean="0"/>
              <a:t>Catalogues</a:t>
            </a:r>
            <a:endParaRPr lang="it-IT" sz="2600" dirty="0" smtClean="0"/>
          </a:p>
          <a:p>
            <a:pPr marL="0" indent="0">
              <a:buNone/>
            </a:pPr>
            <a:r>
              <a:rPr lang="it-IT" sz="2600" dirty="0" smtClean="0"/>
              <a:t>•  </a:t>
            </a:r>
            <a:r>
              <a:rPr lang="it-IT" sz="2600" dirty="0"/>
              <a:t>Yellow </a:t>
            </a:r>
            <a:r>
              <a:rPr lang="it-IT" sz="2600" dirty="0" err="1"/>
              <a:t>pages</a:t>
            </a:r>
            <a:endParaRPr lang="it-IT" sz="2600" dirty="0"/>
          </a:p>
          <a:p>
            <a:pPr marL="0" indent="0">
              <a:buNone/>
            </a:pPr>
            <a:r>
              <a:rPr lang="it-IT" sz="2600" dirty="0" smtClean="0"/>
              <a:t>• </a:t>
            </a:r>
            <a:r>
              <a:rPr lang="it-IT" sz="2600" dirty="0"/>
              <a:t>Billboard Advertising</a:t>
            </a:r>
          </a:p>
          <a:p>
            <a:pPr marL="0" indent="0">
              <a:buNone/>
            </a:pPr>
            <a:r>
              <a:rPr lang="it-IT" sz="2600" dirty="0" smtClean="0"/>
              <a:t>• Price </a:t>
            </a:r>
            <a:r>
              <a:rPr lang="it-IT" sz="2600" dirty="0" err="1"/>
              <a:t>promotions</a:t>
            </a:r>
            <a:r>
              <a:rPr lang="it-IT" sz="2600" dirty="0"/>
              <a:t> and </a:t>
            </a:r>
            <a:r>
              <a:rPr lang="it-IT" sz="2600" dirty="0" err="1"/>
              <a:t>discounting</a:t>
            </a:r>
            <a:endParaRPr lang="it-IT" sz="2600" dirty="0"/>
          </a:p>
          <a:p>
            <a:pPr marL="0" indent="0">
              <a:buNone/>
            </a:pPr>
            <a:r>
              <a:rPr lang="it-IT" sz="2600" dirty="0" smtClean="0"/>
              <a:t>• </a:t>
            </a:r>
            <a:r>
              <a:rPr lang="it-IT" sz="2600" dirty="0" err="1" smtClean="0"/>
              <a:t>Coupons</a:t>
            </a:r>
            <a:endParaRPr lang="it-IT" sz="2600" dirty="0" smtClean="0"/>
          </a:p>
          <a:p>
            <a:pPr marL="0" indent="0">
              <a:buNone/>
            </a:pPr>
            <a:r>
              <a:rPr lang="it-IT" sz="2600" dirty="0" smtClean="0"/>
              <a:t>• </a:t>
            </a:r>
            <a:r>
              <a:rPr lang="it-IT" sz="2600" dirty="0" err="1" smtClean="0"/>
              <a:t>Promotional</a:t>
            </a:r>
            <a:r>
              <a:rPr lang="it-IT" sz="2600" dirty="0" smtClean="0"/>
              <a:t> </a:t>
            </a:r>
            <a:r>
              <a:rPr lang="it-IT" sz="2600" dirty="0" err="1" smtClean="0"/>
              <a:t>events</a:t>
            </a:r>
            <a:endParaRPr lang="it-IT" sz="2600" dirty="0"/>
          </a:p>
          <a:p>
            <a:pPr marL="0" indent="0">
              <a:buNone/>
            </a:pPr>
            <a:r>
              <a:rPr lang="it-IT" sz="2600" dirty="0" smtClean="0"/>
              <a:t>• Packaging</a:t>
            </a:r>
            <a:endParaRPr lang="it-IT" sz="2600" dirty="0"/>
          </a:p>
          <a:p>
            <a:pPr marL="0" indent="0">
              <a:buNone/>
            </a:pPr>
            <a:r>
              <a:rPr lang="it-IT" sz="2600" dirty="0" smtClean="0"/>
              <a:t>• </a:t>
            </a:r>
            <a:r>
              <a:rPr lang="it-IT" sz="2600" dirty="0" err="1" smtClean="0"/>
              <a:t>Competitions</a:t>
            </a:r>
            <a:r>
              <a:rPr lang="it-IT" sz="2600" dirty="0" smtClean="0"/>
              <a:t> </a:t>
            </a:r>
            <a:r>
              <a:rPr lang="it-IT" sz="2600" dirty="0"/>
              <a:t>and </a:t>
            </a:r>
            <a:r>
              <a:rPr lang="it-IT" sz="2600" dirty="0" err="1"/>
              <a:t>prizes</a:t>
            </a:r>
            <a:endParaRPr lang="it-IT" sz="2600" dirty="0"/>
          </a:p>
          <a:p>
            <a:pPr marL="0" indent="0">
              <a:buNone/>
            </a:pPr>
            <a:r>
              <a:rPr lang="it-IT" sz="2600" dirty="0" smtClean="0"/>
              <a:t>• </a:t>
            </a:r>
            <a:r>
              <a:rPr lang="it-IT" sz="2600" dirty="0" err="1" smtClean="0"/>
              <a:t>Refunds</a:t>
            </a:r>
            <a:r>
              <a:rPr lang="it-IT" sz="2600" dirty="0"/>
              <a:t>/</a:t>
            </a:r>
            <a:r>
              <a:rPr lang="it-IT" sz="2600" dirty="0" err="1"/>
              <a:t>rebates</a:t>
            </a:r>
            <a:endParaRPr lang="it-IT" sz="2600" dirty="0"/>
          </a:p>
          <a:p>
            <a:pPr marL="0" indent="0">
              <a:buNone/>
            </a:pPr>
            <a:r>
              <a:rPr lang="it-IT" sz="2600" dirty="0" smtClean="0"/>
              <a:t>• </a:t>
            </a:r>
            <a:r>
              <a:rPr lang="it-IT" sz="2600" dirty="0" err="1" smtClean="0"/>
              <a:t>Loyalty</a:t>
            </a:r>
            <a:r>
              <a:rPr lang="it-IT" sz="2600" dirty="0" smtClean="0"/>
              <a:t> </a:t>
            </a:r>
            <a:r>
              <a:rPr lang="it-IT" sz="2600" dirty="0" err="1"/>
              <a:t>incentives</a:t>
            </a:r>
            <a:r>
              <a:rPr lang="it-IT" sz="2600" dirty="0"/>
              <a:t> (supermarket </a:t>
            </a:r>
            <a:r>
              <a:rPr lang="it-IT" sz="2600" dirty="0" err="1"/>
              <a:t>cards</a:t>
            </a:r>
            <a:r>
              <a:rPr lang="it-IT" sz="2600" dirty="0"/>
              <a:t>)</a:t>
            </a:r>
          </a:p>
          <a:p>
            <a:pPr marL="0" indent="0">
              <a:buNone/>
            </a:pPr>
            <a:r>
              <a:rPr lang="it-IT" sz="2600" dirty="0" smtClean="0"/>
              <a:t>• Point </a:t>
            </a:r>
            <a:r>
              <a:rPr lang="it-IT" sz="2600" dirty="0"/>
              <a:t>of sale </a:t>
            </a:r>
            <a:r>
              <a:rPr lang="it-IT" sz="2600" dirty="0" err="1"/>
              <a:t>displays</a:t>
            </a:r>
            <a:endParaRPr lang="it-IT" sz="2600" dirty="0"/>
          </a:p>
          <a:p>
            <a:pPr marL="0" indent="0">
              <a:buNone/>
            </a:pPr>
            <a:r>
              <a:rPr lang="it-IT" sz="2600" dirty="0" smtClean="0"/>
              <a:t>• Internet </a:t>
            </a:r>
            <a:r>
              <a:rPr lang="it-IT" sz="2600" dirty="0"/>
              <a:t>marketing/advertising</a:t>
            </a:r>
          </a:p>
          <a:p>
            <a:pPr marL="0" indent="0">
              <a:buNone/>
            </a:pPr>
            <a:r>
              <a:rPr lang="it-IT" sz="2600" dirty="0" smtClean="0"/>
              <a:t>• </a:t>
            </a:r>
            <a:r>
              <a:rPr lang="it-IT" sz="2600" dirty="0" err="1" smtClean="0"/>
              <a:t>Search</a:t>
            </a:r>
            <a:r>
              <a:rPr lang="it-IT" sz="2600" dirty="0" smtClean="0"/>
              <a:t> </a:t>
            </a:r>
            <a:r>
              <a:rPr lang="it-IT" sz="2600" dirty="0"/>
              <a:t>marketing: to </a:t>
            </a:r>
            <a:r>
              <a:rPr lang="it-IT" sz="2600" dirty="0" err="1"/>
              <a:t>optimize</a:t>
            </a:r>
            <a:r>
              <a:rPr lang="it-IT" sz="2600" dirty="0"/>
              <a:t> </a:t>
            </a:r>
            <a:r>
              <a:rPr lang="it-IT" sz="2600" dirty="0" smtClean="0"/>
              <a:t>		 	</a:t>
            </a:r>
            <a:r>
              <a:rPr lang="it-IT" sz="2600" dirty="0" err="1" smtClean="0"/>
              <a:t>positioning</a:t>
            </a:r>
            <a:endParaRPr lang="it-IT" sz="2600" dirty="0"/>
          </a:p>
          <a:p>
            <a:pPr marL="0" indent="0">
              <a:buNone/>
            </a:pPr>
            <a:r>
              <a:rPr lang="it-IT" sz="2600" dirty="0" smtClean="0"/>
              <a:t>• Email </a:t>
            </a:r>
            <a:r>
              <a:rPr lang="it-IT" sz="2600" dirty="0"/>
              <a:t>marketing: </a:t>
            </a:r>
            <a:r>
              <a:rPr lang="it-IT" sz="2600" dirty="0" err="1"/>
              <a:t>direct</a:t>
            </a:r>
            <a:r>
              <a:rPr lang="it-IT" sz="2600" dirty="0"/>
              <a:t> </a:t>
            </a:r>
            <a:r>
              <a:rPr lang="it-IT" sz="2600" dirty="0" err="1"/>
              <a:t>communication</a:t>
            </a:r>
            <a:r>
              <a:rPr lang="it-IT" sz="2600" dirty="0"/>
              <a:t> with </a:t>
            </a:r>
            <a:r>
              <a:rPr lang="it-IT" sz="2600" dirty="0" err="1"/>
              <a:t>permission</a:t>
            </a:r>
            <a:endParaRPr lang="it-IT" sz="2600" dirty="0"/>
          </a:p>
          <a:p>
            <a:pPr marL="0" indent="0">
              <a:buNone/>
            </a:pPr>
            <a:r>
              <a:rPr lang="it-IT" sz="2600" dirty="0" smtClean="0"/>
              <a:t>• Mobile </a:t>
            </a:r>
            <a:r>
              <a:rPr lang="it-IT" sz="2600" dirty="0"/>
              <a:t>marketing: </a:t>
            </a:r>
            <a:r>
              <a:rPr lang="it-IT" sz="2600" dirty="0" err="1"/>
              <a:t>phone</a:t>
            </a:r>
            <a:r>
              <a:rPr lang="it-IT" sz="2600" dirty="0"/>
              <a:t> and wireless world</a:t>
            </a:r>
          </a:p>
          <a:p>
            <a:pPr marL="0" indent="0">
              <a:buNone/>
            </a:pPr>
            <a:r>
              <a:rPr lang="it-IT" sz="2600" dirty="0" smtClean="0"/>
              <a:t>• Online </a:t>
            </a:r>
            <a:r>
              <a:rPr lang="it-IT" sz="2600" dirty="0" err="1"/>
              <a:t>retailing</a:t>
            </a:r>
            <a:r>
              <a:rPr lang="it-IT" sz="2600" dirty="0"/>
              <a:t>: (B2C) shopping, click, </a:t>
            </a:r>
            <a:r>
              <a:rPr lang="it-IT" sz="2600" dirty="0" err="1"/>
              <a:t>order</a:t>
            </a:r>
            <a:r>
              <a:rPr lang="it-IT" sz="2600" dirty="0"/>
              <a:t>, </a:t>
            </a:r>
            <a:r>
              <a:rPr lang="it-IT" sz="2600" dirty="0" err="1"/>
              <a:t>have</a:t>
            </a:r>
            <a:r>
              <a:rPr lang="it-IT" sz="2600" dirty="0"/>
              <a:t> </a:t>
            </a:r>
            <a:r>
              <a:rPr lang="it-IT" sz="2600" dirty="0" err="1"/>
              <a:t>delivered</a:t>
            </a:r>
            <a:endParaRPr lang="it-IT" sz="2600" dirty="0"/>
          </a:p>
          <a:p>
            <a:pPr marL="0" indent="0">
              <a:buNone/>
            </a:pPr>
            <a:r>
              <a:rPr lang="it-IT" sz="2600" dirty="0" smtClean="0"/>
              <a:t>• </a:t>
            </a:r>
            <a:r>
              <a:rPr lang="it-IT" sz="2600" dirty="0" err="1" smtClean="0"/>
              <a:t>Advergaming</a:t>
            </a:r>
            <a:r>
              <a:rPr lang="it-IT" sz="2600" dirty="0"/>
              <a:t>: Video &amp; online games to </a:t>
            </a:r>
            <a:r>
              <a:rPr lang="it-IT" sz="2600" dirty="0" err="1"/>
              <a:t>advertise</a:t>
            </a:r>
            <a:r>
              <a:rPr lang="it-IT" sz="2600" dirty="0"/>
              <a:t>/brand</a:t>
            </a:r>
          </a:p>
          <a:p>
            <a:pPr marL="0" indent="0">
              <a:buNone/>
            </a:pPr>
            <a:r>
              <a:rPr lang="it-IT" sz="2600" dirty="0" smtClean="0"/>
              <a:t>• Social </a:t>
            </a:r>
            <a:r>
              <a:rPr lang="it-IT" sz="2600" dirty="0"/>
              <a:t>media marketing: </a:t>
            </a:r>
            <a:r>
              <a:rPr lang="it-IT" sz="2600" dirty="0" err="1"/>
              <a:t>using</a:t>
            </a:r>
            <a:r>
              <a:rPr lang="it-IT" sz="2600" dirty="0"/>
              <a:t> social networks to produce </a:t>
            </a:r>
            <a:r>
              <a:rPr lang="it-IT" sz="2600" dirty="0" err="1"/>
              <a:t>content</a:t>
            </a:r>
            <a:r>
              <a:rPr lang="it-IT" sz="2600" dirty="0"/>
              <a:t> </a:t>
            </a:r>
            <a:r>
              <a:rPr lang="it-IT" sz="2600" dirty="0" err="1"/>
              <a:t>that</a:t>
            </a:r>
            <a:r>
              <a:rPr lang="it-IT" sz="2600" dirty="0"/>
              <a:t> </a:t>
            </a:r>
            <a:r>
              <a:rPr lang="it-IT" sz="2600" dirty="0" err="1"/>
              <a:t>users</a:t>
            </a:r>
            <a:r>
              <a:rPr lang="it-IT" sz="2600" dirty="0"/>
              <a:t> </a:t>
            </a:r>
            <a:r>
              <a:rPr lang="it-IT" sz="2600" dirty="0" err="1"/>
              <a:t>will</a:t>
            </a:r>
            <a:r>
              <a:rPr lang="it-IT" sz="2600" dirty="0"/>
              <a:t> </a:t>
            </a:r>
            <a:r>
              <a:rPr lang="it-IT" sz="2600" dirty="0" smtClean="0"/>
              <a:t>share</a:t>
            </a:r>
          </a:p>
          <a:p>
            <a:pPr marL="0" indent="0">
              <a:buNone/>
            </a:pPr>
            <a:r>
              <a:rPr lang="it-IT" sz="2600" dirty="0"/>
              <a:t>• Virtual reality, AR, AI</a:t>
            </a:r>
            <a:endParaRPr lang="it-IT" sz="2600" dirty="0"/>
          </a:p>
          <a:p>
            <a:pPr marL="0" indent="0">
              <a:buNone/>
            </a:pPr>
            <a:r>
              <a:rPr lang="it-IT" sz="2600" dirty="0" smtClean="0"/>
              <a:t>• </a:t>
            </a:r>
            <a:r>
              <a:rPr lang="it-IT" sz="2600" dirty="0" err="1" smtClean="0"/>
              <a:t>Viral</a:t>
            </a:r>
            <a:r>
              <a:rPr lang="it-IT" sz="2600" dirty="0" smtClean="0"/>
              <a:t> </a:t>
            </a:r>
            <a:r>
              <a:rPr lang="it-IT" sz="2600" dirty="0"/>
              <a:t>marketing: </a:t>
            </a:r>
            <a:r>
              <a:rPr lang="it-IT" sz="2600" dirty="0" err="1"/>
              <a:t>using</a:t>
            </a:r>
            <a:r>
              <a:rPr lang="it-IT" sz="2600" dirty="0"/>
              <a:t> </a:t>
            </a:r>
            <a:r>
              <a:rPr lang="it-IT" sz="2600" dirty="0" err="1"/>
              <a:t>promotions</a:t>
            </a:r>
            <a:r>
              <a:rPr lang="it-IT" sz="2600" dirty="0"/>
              <a:t>, </a:t>
            </a:r>
            <a:r>
              <a:rPr lang="it-IT" sz="2600" dirty="0" err="1"/>
              <a:t>ideas</a:t>
            </a:r>
            <a:r>
              <a:rPr lang="it-IT" sz="2600" dirty="0"/>
              <a:t>, clips to “pass on”</a:t>
            </a:r>
          </a:p>
          <a:p>
            <a:pPr marL="0" indent="0">
              <a:buNone/>
            </a:pPr>
            <a:endParaRPr lang="it-IT" sz="2600" dirty="0"/>
          </a:p>
          <a:p>
            <a:endParaRPr lang="it-IT" sz="2600" dirty="0"/>
          </a:p>
          <a:p>
            <a:endParaRPr lang="it-IT" sz="2600" dirty="0"/>
          </a:p>
        </p:txBody>
      </p:sp>
    </p:spTree>
    <p:extLst>
      <p:ext uri="{BB962C8B-B14F-4D97-AF65-F5344CB8AC3E}">
        <p14:creationId xmlns:p14="http://schemas.microsoft.com/office/powerpoint/2010/main" val="219632919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solidFill>
                  <a:srgbClr val="0000FF"/>
                </a:solidFill>
              </a:rPr>
              <a:t>Understand and choose</a:t>
            </a:r>
          </a:p>
        </p:txBody>
      </p:sp>
      <p:sp>
        <p:nvSpPr>
          <p:cNvPr id="3" name="Segnaposto contenuto 2"/>
          <p:cNvSpPr>
            <a:spLocks noGrp="1"/>
          </p:cNvSpPr>
          <p:nvPr>
            <p:ph idx="1"/>
          </p:nvPr>
        </p:nvSpPr>
        <p:spPr/>
        <p:txBody>
          <a:bodyPr/>
          <a:lstStyle/>
          <a:p>
            <a:r>
              <a:rPr lang="it-IT" sz="2800"/>
              <a:t>First have a fundamental understanding of what the elements are.</a:t>
            </a:r>
          </a:p>
          <a:p>
            <a:endParaRPr lang="it-IT" sz="2800"/>
          </a:p>
          <a:p>
            <a:r>
              <a:rPr lang="it-IT" sz="2800"/>
              <a:t>Choose the combination of elements to make a strategy to "market" your product or service.</a:t>
            </a:r>
            <a:r>
              <a:rPr lang="it-IT"/>
              <a:t> </a:t>
            </a:r>
          </a:p>
          <a:p>
            <a:pPr marL="0" indent="0">
              <a:buNone/>
            </a:pPr>
            <a:r>
              <a:rPr lang="it-IT"/>
              <a:t>    </a:t>
            </a:r>
          </a:p>
          <a:p>
            <a:pPr marL="0" indent="0">
              <a:buNone/>
            </a:pPr>
            <a:endParaRPr lang="it-IT"/>
          </a:p>
          <a:p>
            <a:pPr marL="0" indent="0">
              <a:buNone/>
            </a:pPr>
            <a:endParaRPr lang="it-IT"/>
          </a:p>
          <a:p>
            <a:pPr marL="0" indent="0">
              <a:buNone/>
            </a:pPr>
            <a:endParaRPr lang="it-IT"/>
          </a:p>
        </p:txBody>
      </p:sp>
    </p:spTree>
    <p:extLst>
      <p:ext uri="{BB962C8B-B14F-4D97-AF65-F5344CB8AC3E}">
        <p14:creationId xmlns:p14="http://schemas.microsoft.com/office/powerpoint/2010/main" val="3015690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rgbClr val="008000"/>
                </a:solidFill>
              </a:rPr>
              <a:t>Our</a:t>
            </a:r>
            <a:r>
              <a:rPr lang="it-IT" dirty="0" smtClean="0">
                <a:solidFill>
                  <a:srgbClr val="008000"/>
                </a:solidFill>
              </a:rPr>
              <a:t> focus     </a:t>
            </a:r>
            <a:endParaRPr lang="it-IT" dirty="0">
              <a:solidFill>
                <a:srgbClr val="008000"/>
              </a:solidFill>
            </a:endParaRPr>
          </a:p>
        </p:txBody>
      </p:sp>
      <p:sp>
        <p:nvSpPr>
          <p:cNvPr id="3" name="Segnaposto contenuto 2"/>
          <p:cNvSpPr>
            <a:spLocks noGrp="1"/>
          </p:cNvSpPr>
          <p:nvPr>
            <p:ph idx="1"/>
          </p:nvPr>
        </p:nvSpPr>
        <p:spPr/>
        <p:txBody>
          <a:bodyPr>
            <a:normAutofit fontScale="92500" lnSpcReduction="10000"/>
          </a:bodyPr>
          <a:lstStyle/>
          <a:p>
            <a:r>
              <a:rPr lang="it-IT" dirty="0" smtClean="0"/>
              <a:t>The </a:t>
            </a:r>
            <a:r>
              <a:rPr lang="it-IT" dirty="0" err="1" smtClean="0"/>
              <a:t>understanding</a:t>
            </a:r>
            <a:r>
              <a:rPr lang="it-IT" dirty="0" smtClean="0"/>
              <a:t> and </a:t>
            </a:r>
            <a:r>
              <a:rPr lang="it-IT" dirty="0" err="1" smtClean="0"/>
              <a:t>application</a:t>
            </a:r>
            <a:r>
              <a:rPr lang="it-IT" dirty="0" smtClean="0"/>
              <a:t> of marketing </a:t>
            </a:r>
            <a:r>
              <a:rPr lang="it-IT" dirty="0" err="1" smtClean="0"/>
              <a:t>theory</a:t>
            </a:r>
            <a:r>
              <a:rPr lang="it-IT" dirty="0" smtClean="0"/>
              <a:t>:</a:t>
            </a:r>
          </a:p>
          <a:p>
            <a:pPr marL="0" indent="0">
              <a:buNone/>
            </a:pPr>
            <a:endParaRPr lang="it-IT" dirty="0" smtClean="0"/>
          </a:p>
          <a:p>
            <a:pPr marL="0" indent="0">
              <a:buNone/>
            </a:pPr>
            <a:r>
              <a:rPr lang="it-IT" dirty="0"/>
              <a:t> </a:t>
            </a:r>
            <a:r>
              <a:rPr lang="it-IT" dirty="0" smtClean="0"/>
              <a:t>    </a:t>
            </a:r>
            <a:r>
              <a:rPr lang="it-IT" sz="2600" dirty="0" err="1" smtClean="0"/>
              <a:t>As</a:t>
            </a:r>
            <a:r>
              <a:rPr lang="it-IT" sz="2600" dirty="0" smtClean="0"/>
              <a:t> a future (or </a:t>
            </a:r>
            <a:r>
              <a:rPr lang="it-IT" sz="2600" dirty="0" err="1" smtClean="0"/>
              <a:t>current</a:t>
            </a:r>
            <a:r>
              <a:rPr lang="it-IT" sz="2600" dirty="0" smtClean="0"/>
              <a:t>) executive </a:t>
            </a:r>
            <a:r>
              <a:rPr lang="it-IT" sz="2600" dirty="0" err="1" smtClean="0"/>
              <a:t>you</a:t>
            </a:r>
            <a:r>
              <a:rPr lang="it-IT" sz="2600" dirty="0" smtClean="0"/>
              <a:t> must</a:t>
            </a:r>
          </a:p>
          <a:p>
            <a:pPr marL="0" indent="0">
              <a:buNone/>
            </a:pPr>
            <a:r>
              <a:rPr lang="it-IT" sz="2600" dirty="0" smtClean="0"/>
              <a:t>      know the importance  of employing the marketing     	            	philosophy” in nearly all aspects of your company.</a:t>
            </a:r>
          </a:p>
          <a:p>
            <a:pPr marL="0" indent="0">
              <a:buNone/>
            </a:pPr>
            <a:endParaRPr lang="it-IT" sz="2600" dirty="0" smtClean="0"/>
          </a:p>
          <a:p>
            <a:pPr marL="0" indent="0">
              <a:buNone/>
            </a:pPr>
            <a:r>
              <a:rPr lang="it-IT" sz="2600" dirty="0"/>
              <a:t> </a:t>
            </a:r>
            <a:r>
              <a:rPr lang="it-IT" sz="2600" dirty="0" smtClean="0"/>
              <a:t>     Critical </a:t>
            </a:r>
            <a:r>
              <a:rPr lang="it-IT" sz="2600" dirty="0" err="1" smtClean="0"/>
              <a:t>thinking</a:t>
            </a:r>
            <a:r>
              <a:rPr lang="it-IT" sz="2600" dirty="0" smtClean="0"/>
              <a:t> yes, </a:t>
            </a:r>
            <a:r>
              <a:rPr lang="it-IT" sz="2600" dirty="0" err="1" smtClean="0"/>
              <a:t>but</a:t>
            </a:r>
            <a:r>
              <a:rPr lang="it-IT" sz="2600" dirty="0" smtClean="0"/>
              <a:t> more </a:t>
            </a:r>
            <a:r>
              <a:rPr lang="it-IT" sz="2600" dirty="0" err="1" smtClean="0"/>
              <a:t>important</a:t>
            </a:r>
            <a:r>
              <a:rPr lang="it-IT" sz="2600" dirty="0" smtClean="0"/>
              <a:t>, </a:t>
            </a:r>
            <a:r>
              <a:rPr lang="it-IT" sz="2600" i="1" u="sng" dirty="0" smtClean="0"/>
              <a:t>creative</a:t>
            </a:r>
          </a:p>
          <a:p>
            <a:pPr marL="0" indent="0">
              <a:buNone/>
            </a:pPr>
            <a:r>
              <a:rPr lang="it-IT" sz="2600" i="1" dirty="0" err="1" smtClean="0"/>
              <a:t>      </a:t>
            </a:r>
            <a:r>
              <a:rPr lang="it-IT" sz="2600" i="1" u="sng" dirty="0" err="1" smtClean="0"/>
              <a:t>thinking</a:t>
            </a:r>
            <a:r>
              <a:rPr lang="it-IT" sz="2600" dirty="0"/>
              <a:t> </a:t>
            </a:r>
            <a:r>
              <a:rPr lang="it-IT" sz="2600" dirty="0" smtClean="0"/>
              <a:t>..... </a:t>
            </a:r>
            <a:r>
              <a:rPr lang="it-IT" sz="2600" dirty="0" err="1" smtClean="0"/>
              <a:t>connecting</a:t>
            </a:r>
            <a:r>
              <a:rPr lang="it-IT" sz="2600" dirty="0" smtClean="0"/>
              <a:t> to the </a:t>
            </a:r>
            <a:r>
              <a:rPr lang="it-IT" sz="2600" dirty="0" err="1" smtClean="0"/>
              <a:t>outside</a:t>
            </a:r>
            <a:r>
              <a:rPr lang="it-IT" sz="2600" dirty="0" smtClean="0"/>
              <a:t> world, </a:t>
            </a:r>
            <a:r>
              <a:rPr lang="it-IT" sz="2600" dirty="0" err="1" smtClean="0"/>
              <a:t>looking</a:t>
            </a:r>
            <a:r>
              <a:rPr lang="it-IT" sz="2600" dirty="0" smtClean="0"/>
              <a:t> to   	the future.</a:t>
            </a:r>
            <a:r>
              <a:rPr lang="it-IT" sz="2600" i="1" dirty="0" smtClean="0"/>
              <a:t> </a:t>
            </a:r>
            <a:endParaRPr lang="it-IT" sz="2600" i="1" u="sng" dirty="0" smtClean="0"/>
          </a:p>
        </p:txBody>
      </p:sp>
      <p:pic>
        <p:nvPicPr>
          <p:cNvPr id="4" name="Immagine 3" descr="inde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900" y="124460"/>
            <a:ext cx="1549400" cy="1549400"/>
          </a:xfrm>
          <a:prstGeom prst="rect">
            <a:avLst/>
          </a:prstGeom>
        </p:spPr>
      </p:pic>
    </p:spTree>
    <p:extLst>
      <p:ext uri="{BB962C8B-B14F-4D97-AF65-F5344CB8AC3E}">
        <p14:creationId xmlns:p14="http://schemas.microsoft.com/office/powerpoint/2010/main" val="30844176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953735"/>
                </a:solidFill>
              </a:rPr>
              <a:t>MARKETING MIX</a:t>
            </a:r>
            <a:br>
              <a:rPr lang="it-IT" dirty="0" smtClean="0">
                <a:solidFill>
                  <a:srgbClr val="953735"/>
                </a:solidFill>
              </a:rPr>
            </a:br>
            <a:r>
              <a:rPr lang="it-IT" dirty="0" smtClean="0">
                <a:solidFill>
                  <a:srgbClr val="953735"/>
                </a:solidFill>
              </a:rPr>
              <a:t>The 4 </a:t>
            </a:r>
            <a:r>
              <a:rPr lang="it-IT" dirty="0" err="1" smtClean="0">
                <a:solidFill>
                  <a:srgbClr val="953735"/>
                </a:solidFill>
              </a:rPr>
              <a:t>P’s</a:t>
            </a:r>
            <a:r>
              <a:rPr lang="it-IT" dirty="0" smtClean="0">
                <a:solidFill>
                  <a:srgbClr val="953735"/>
                </a:solidFill>
              </a:rPr>
              <a:t> +1</a:t>
            </a:r>
            <a:endParaRPr lang="it-IT" dirty="0">
              <a:solidFill>
                <a:srgbClr val="953735"/>
              </a:solidFill>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59758340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588260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008000"/>
                </a:solidFill>
              </a:rPr>
              <a:t>Product</a:t>
            </a:r>
          </a:p>
        </p:txBody>
      </p:sp>
      <p:sp>
        <p:nvSpPr>
          <p:cNvPr id="3" name="Segnaposto contenuto 2"/>
          <p:cNvSpPr>
            <a:spLocks noGrp="1"/>
          </p:cNvSpPr>
          <p:nvPr>
            <p:ph idx="1"/>
          </p:nvPr>
        </p:nvSpPr>
        <p:spPr/>
        <p:txBody>
          <a:bodyPr/>
          <a:lstStyle/>
          <a:p>
            <a:r>
              <a:rPr lang="it-IT"/>
              <a:t>The product is the physical product or service offered to the consumer. In the case of physical products, it also refers to any services or conveniences that are part of the offering. Product decisions include aspects such as function, appearance, packaging, service, warranty, etc.</a:t>
            </a:r>
          </a:p>
        </p:txBody>
      </p:sp>
    </p:spTree>
    <p:extLst>
      <p:ext uri="{BB962C8B-B14F-4D97-AF65-F5344CB8AC3E}">
        <p14:creationId xmlns:p14="http://schemas.microsoft.com/office/powerpoint/2010/main" val="3059662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0000FF"/>
                </a:solidFill>
              </a:rPr>
              <a:t>Price</a:t>
            </a:r>
          </a:p>
        </p:txBody>
      </p:sp>
      <p:sp>
        <p:nvSpPr>
          <p:cNvPr id="3" name="Segnaposto contenuto 2"/>
          <p:cNvSpPr>
            <a:spLocks noGrp="1"/>
          </p:cNvSpPr>
          <p:nvPr>
            <p:ph idx="1"/>
          </p:nvPr>
        </p:nvSpPr>
        <p:spPr/>
        <p:txBody>
          <a:bodyPr/>
          <a:lstStyle/>
          <a:p>
            <a:r>
              <a:rPr lang="it-IT"/>
              <a:t>Pricing decisions should take into account profit margins and the probable pricing response of competitors. Pricing includes not only the list price, but also discounts, financing, and other options such as leasing.</a:t>
            </a:r>
          </a:p>
        </p:txBody>
      </p:sp>
    </p:spTree>
    <p:extLst>
      <p:ext uri="{BB962C8B-B14F-4D97-AF65-F5344CB8AC3E}">
        <p14:creationId xmlns:p14="http://schemas.microsoft.com/office/powerpoint/2010/main" val="151078296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800000"/>
                </a:solidFill>
              </a:rPr>
              <a:t>Place</a:t>
            </a:r>
          </a:p>
        </p:txBody>
      </p:sp>
      <p:sp>
        <p:nvSpPr>
          <p:cNvPr id="3" name="Segnaposto contenuto 2"/>
          <p:cNvSpPr>
            <a:spLocks noGrp="1"/>
          </p:cNvSpPr>
          <p:nvPr>
            <p:ph idx="1"/>
          </p:nvPr>
        </p:nvSpPr>
        <p:spPr/>
        <p:txBody>
          <a:bodyPr/>
          <a:lstStyle/>
          <a:p>
            <a:r>
              <a:rPr lang="it-IT" sz="2800"/>
              <a:t>Place (or placement) decisions are those associated with channels of distribution that serve as the means for getting the product to the target customers. The distribution system performs transactional, logistical, and facilitating functions. Distribution decisions include market coverage, channel selection, logistics, and levels of service.</a:t>
            </a:r>
          </a:p>
          <a:p>
            <a:endParaRPr lang="it-IT"/>
          </a:p>
        </p:txBody>
      </p:sp>
    </p:spTree>
    <p:extLst>
      <p:ext uri="{BB962C8B-B14F-4D97-AF65-F5344CB8AC3E}">
        <p14:creationId xmlns:p14="http://schemas.microsoft.com/office/powerpoint/2010/main" val="10724200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FF6600"/>
                </a:solidFill>
              </a:rPr>
              <a:t>Promotion</a:t>
            </a:r>
          </a:p>
        </p:txBody>
      </p:sp>
      <p:sp>
        <p:nvSpPr>
          <p:cNvPr id="3" name="Segnaposto contenuto 2"/>
          <p:cNvSpPr>
            <a:spLocks noGrp="1"/>
          </p:cNvSpPr>
          <p:nvPr>
            <p:ph idx="1"/>
          </p:nvPr>
        </p:nvSpPr>
        <p:spPr/>
        <p:txBody>
          <a:bodyPr/>
          <a:lstStyle/>
          <a:p>
            <a:r>
              <a:rPr lang="it-IT" sz="2400"/>
              <a:t>Promotion decisions are those related to communicating and selling to potential consumers. It is useful to know the value of a customer in order to determine whether additional customers are worth the cost of acquiring them. </a:t>
            </a:r>
          </a:p>
          <a:p>
            <a:r>
              <a:rPr lang="it-IT" sz="2400"/>
              <a:t>Promotion decisions involve analytical research, selection of targeted customer clusters, creative insights to make visual and written messages, media channel selection, managed advertising programs, continual monitoring and adjusting ADV campaigns, etc. </a:t>
            </a:r>
          </a:p>
          <a:p>
            <a:pPr marL="0" indent="0">
              <a:buNone/>
            </a:pPr>
            <a:endParaRPr lang="it-IT" sz="2400"/>
          </a:p>
          <a:p>
            <a:pPr marL="0" indent="0">
              <a:buNone/>
            </a:pPr>
            <a:endParaRPr lang="it-IT"/>
          </a:p>
        </p:txBody>
      </p:sp>
    </p:spTree>
    <p:extLst>
      <p:ext uri="{BB962C8B-B14F-4D97-AF65-F5344CB8AC3E}">
        <p14:creationId xmlns:p14="http://schemas.microsoft.com/office/powerpoint/2010/main" val="28582985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FF0000"/>
                </a:solidFill>
              </a:rPr>
              <a:t>Positioning</a:t>
            </a:r>
          </a:p>
        </p:txBody>
      </p:sp>
      <p:sp>
        <p:nvSpPr>
          <p:cNvPr id="3" name="Segnaposto contenuto 2"/>
          <p:cNvSpPr>
            <a:spLocks noGrp="1"/>
          </p:cNvSpPr>
          <p:nvPr>
            <p:ph idx="1"/>
          </p:nvPr>
        </p:nvSpPr>
        <p:spPr/>
        <p:txBody>
          <a:bodyPr>
            <a:normAutofit/>
          </a:bodyPr>
          <a:lstStyle/>
          <a:p>
            <a:r>
              <a:rPr lang="it-IT" sz="2400" b="1"/>
              <a:t>Positioning</a:t>
            </a:r>
            <a:r>
              <a:rPr lang="it-IT" sz="2400"/>
              <a:t> refers to the place that a </a:t>
            </a:r>
            <a:r>
              <a:rPr lang="it-IT" sz="2400">
                <a:hlinkClick r:id="rId2" tooltip="Brand"/>
              </a:rPr>
              <a:t>brand</a:t>
            </a:r>
            <a:r>
              <a:rPr lang="it-IT" sz="2400"/>
              <a:t> occupies in the mind of the customer and how it is distinguished from products from competitors. Primarily, it is about "the place a brand occupies in the mind of its target audience".   Once that </a:t>
            </a:r>
            <a:r>
              <a:rPr lang="it-IT" sz="2400" u="sng"/>
              <a:t>perceived image</a:t>
            </a:r>
            <a:r>
              <a:rPr lang="it-IT" sz="2400"/>
              <a:t> is fixed, it is difficult to re-position</a:t>
            </a:r>
            <a:r>
              <a:rPr lang="it-IT" sz="2800"/>
              <a:t>.</a:t>
            </a:r>
          </a:p>
          <a:p>
            <a:pPr marL="0" indent="0">
              <a:buNone/>
            </a:pPr>
            <a:r>
              <a:rPr lang="it-IT" sz="2400" i="1"/>
              <a:t>    Some types: Value for the money, quality, service honesty, 	well-established, positive reputation (my friends like it ! )</a:t>
            </a:r>
          </a:p>
          <a:p>
            <a:pPr marL="0" indent="0">
              <a:buNone/>
            </a:pPr>
            <a:endParaRPr lang="it-IT" sz="2400" i="1"/>
          </a:p>
          <a:p>
            <a:r>
              <a:rPr lang="it-IT" sz="2800"/>
              <a:t>Positioning is one of the most powerful </a:t>
            </a:r>
            <a:r>
              <a:rPr lang="it-IT" sz="2800">
                <a:hlinkClick r:id="rId3" tooltip="Marketing"/>
              </a:rPr>
              <a:t>marketing</a:t>
            </a:r>
            <a:r>
              <a:rPr lang="it-IT" sz="2800"/>
              <a:t> concepts. </a:t>
            </a:r>
          </a:p>
        </p:txBody>
      </p:sp>
    </p:spTree>
    <p:extLst>
      <p:ext uri="{BB962C8B-B14F-4D97-AF65-F5344CB8AC3E}">
        <p14:creationId xmlns:p14="http://schemas.microsoft.com/office/powerpoint/2010/main" val="419716455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t> Add People also ?</a:t>
            </a:r>
          </a:p>
        </p:txBody>
      </p:sp>
      <p:sp>
        <p:nvSpPr>
          <p:cNvPr id="3" name="Segnaposto contenuto 2"/>
          <p:cNvSpPr>
            <a:spLocks noGrp="1"/>
          </p:cNvSpPr>
          <p:nvPr>
            <p:ph idx="1"/>
          </p:nvPr>
        </p:nvSpPr>
        <p:spPr/>
        <p:txBody>
          <a:bodyPr>
            <a:normAutofit/>
          </a:bodyPr>
          <a:lstStyle/>
          <a:p>
            <a:pPr marL="0" indent="0">
              <a:buNone/>
            </a:pPr>
            <a:r>
              <a:rPr lang="it-IT" sz="2800"/>
              <a:t>People decisions are those related to customer service.  How do you want your workers to appear to your customers?   The function of people is to present an appearance,  an attitude which should reflect the values of the company &amp; the brand.</a:t>
            </a:r>
          </a:p>
        </p:txBody>
      </p:sp>
    </p:spTree>
    <p:extLst>
      <p:ext uri="{BB962C8B-B14F-4D97-AF65-F5344CB8AC3E}">
        <p14:creationId xmlns:p14="http://schemas.microsoft.com/office/powerpoint/2010/main" val="34964022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solidFill>
                  <a:srgbClr val="0000FF"/>
                </a:solidFill>
              </a:rPr>
              <a:t>Format and Approach</a:t>
            </a:r>
          </a:p>
        </p:txBody>
      </p:sp>
      <p:sp>
        <p:nvSpPr>
          <p:cNvPr id="3" name="Segnaposto contenuto 2"/>
          <p:cNvSpPr>
            <a:spLocks noGrp="1"/>
          </p:cNvSpPr>
          <p:nvPr>
            <p:ph idx="1"/>
          </p:nvPr>
        </p:nvSpPr>
        <p:spPr/>
        <p:txBody>
          <a:bodyPr/>
          <a:lstStyle/>
          <a:p>
            <a:endParaRPr lang="it-IT"/>
          </a:p>
          <a:p>
            <a:r>
              <a:rPr lang="it-IT"/>
              <a:t>A </a:t>
            </a:r>
            <a:r>
              <a:rPr lang="it-IT" u="sng"/>
              <a:t>practical</a:t>
            </a:r>
            <a:r>
              <a:rPr lang="it-IT"/>
              <a:t> understanding of marketing</a:t>
            </a:r>
          </a:p>
          <a:p>
            <a:pPr marL="0" indent="0">
              <a:buNone/>
            </a:pPr>
            <a:endParaRPr lang="it-IT"/>
          </a:p>
          <a:p>
            <a:pPr marL="0" indent="0">
              <a:buNone/>
            </a:pPr>
            <a:endParaRPr lang="it-IT"/>
          </a:p>
          <a:p>
            <a:pPr marL="0" indent="0">
              <a:buNone/>
            </a:pPr>
            <a:endParaRPr lang="it-IT"/>
          </a:p>
          <a:p>
            <a:endParaRPr lang="it-IT"/>
          </a:p>
        </p:txBody>
      </p:sp>
    </p:spTree>
    <p:extLst>
      <p:ext uri="{BB962C8B-B14F-4D97-AF65-F5344CB8AC3E}">
        <p14:creationId xmlns:p14="http://schemas.microsoft.com/office/powerpoint/2010/main" val="279859718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t>Starting a Business</a:t>
            </a:r>
          </a:p>
        </p:txBody>
      </p:sp>
      <p:sp>
        <p:nvSpPr>
          <p:cNvPr id="3" name="Segnaposto contenuto 2"/>
          <p:cNvSpPr>
            <a:spLocks noGrp="1"/>
          </p:cNvSpPr>
          <p:nvPr>
            <p:ph idx="1"/>
          </p:nvPr>
        </p:nvSpPr>
        <p:spPr/>
        <p:txBody>
          <a:bodyPr/>
          <a:lstStyle/>
          <a:p>
            <a:pPr marL="0" indent="0">
              <a:buNone/>
            </a:pPr>
            <a:r>
              <a:rPr lang="it-IT"/>
              <a:t>  Where do I begin ?   </a:t>
            </a:r>
          </a:p>
          <a:p>
            <a:pPr marL="0" indent="0">
              <a:buNone/>
            </a:pPr>
            <a:r>
              <a:rPr lang="it-IT"/>
              <a:t>  What things must I decide before I spend any      	money ? </a:t>
            </a:r>
          </a:p>
          <a:p>
            <a:pPr marL="0" indent="0">
              <a:buNone/>
            </a:pPr>
            <a:r>
              <a:rPr lang="it-IT"/>
              <a:t>   What are most important elements of 	planning ?</a:t>
            </a:r>
          </a:p>
          <a:p>
            <a:pPr marL="0" indent="0">
              <a:buNone/>
            </a:pPr>
            <a:r>
              <a:rPr lang="it-IT"/>
              <a:t>   </a:t>
            </a:r>
          </a:p>
        </p:txBody>
      </p:sp>
    </p:spTree>
    <p:extLst>
      <p:ext uri="{BB962C8B-B14F-4D97-AF65-F5344CB8AC3E}">
        <p14:creationId xmlns:p14="http://schemas.microsoft.com/office/powerpoint/2010/main" val="241461682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 </a:t>
            </a:r>
            <a:r>
              <a:rPr lang="en-US" b="1" dirty="0">
                <a:solidFill>
                  <a:schemeClr val="accent2">
                    <a:lumMod val="75000"/>
                  </a:schemeClr>
                </a:solidFill>
              </a:rPr>
              <a:t>Marketing in 5 simple questions:</a:t>
            </a:r>
            <a:endParaRPr lang="it-IT" dirty="0">
              <a:solidFill>
                <a:schemeClr val="accent2">
                  <a:lumMod val="75000"/>
                </a:schemeClr>
              </a:solidFill>
            </a:endParaRPr>
          </a:p>
        </p:txBody>
      </p:sp>
      <p:sp>
        <p:nvSpPr>
          <p:cNvPr id="3" name="Segnaposto contenuto 2"/>
          <p:cNvSpPr>
            <a:spLocks noGrp="1"/>
          </p:cNvSpPr>
          <p:nvPr>
            <p:ph idx="1"/>
          </p:nvPr>
        </p:nvSpPr>
        <p:spPr/>
        <p:txBody>
          <a:bodyPr>
            <a:normAutofit fontScale="85000" lnSpcReduction="10000"/>
          </a:bodyPr>
          <a:lstStyle/>
          <a:p>
            <a:pPr marL="0" indent="0">
              <a:buNone/>
            </a:pPr>
            <a:r>
              <a:rPr lang="en-US" b="1" dirty="0"/>
              <a:t>•   Who are the customers and where are they ?</a:t>
            </a:r>
            <a:endParaRPr lang="en-US" dirty="0"/>
          </a:p>
          <a:p>
            <a:pPr marL="0" indent="0">
              <a:buNone/>
            </a:pPr>
            <a:r>
              <a:rPr lang="en-US" b="1" dirty="0"/>
              <a:t> </a:t>
            </a:r>
            <a:endParaRPr lang="en-US" dirty="0"/>
          </a:p>
          <a:p>
            <a:pPr marL="0" indent="0">
              <a:buNone/>
            </a:pPr>
            <a:r>
              <a:rPr lang="en-US" b="1" dirty="0"/>
              <a:t>•   What does the customer want ?</a:t>
            </a:r>
            <a:endParaRPr lang="en-US" dirty="0"/>
          </a:p>
          <a:p>
            <a:pPr marL="0" indent="0">
              <a:buNone/>
            </a:pPr>
            <a:r>
              <a:rPr lang="en-US" b="1" dirty="0"/>
              <a:t> </a:t>
            </a:r>
            <a:endParaRPr lang="en-US" dirty="0"/>
          </a:p>
          <a:p>
            <a:pPr marL="0" indent="0">
              <a:buNone/>
            </a:pPr>
            <a:r>
              <a:rPr lang="en-US" b="1" dirty="0"/>
              <a:t>•   Why does the customer make a purchase ?</a:t>
            </a:r>
            <a:endParaRPr lang="en-US" dirty="0"/>
          </a:p>
          <a:p>
            <a:pPr marL="0" indent="0">
              <a:buNone/>
            </a:pPr>
            <a:r>
              <a:rPr lang="en-US" b="1" dirty="0"/>
              <a:t> </a:t>
            </a:r>
            <a:endParaRPr lang="en-US" dirty="0"/>
          </a:p>
          <a:p>
            <a:pPr marL="0" indent="0">
              <a:buNone/>
            </a:pPr>
            <a:r>
              <a:rPr lang="en-US" b="1" dirty="0"/>
              <a:t>•   Why will a customer choose to buy my product ?</a:t>
            </a:r>
            <a:endParaRPr lang="en-US" dirty="0"/>
          </a:p>
          <a:p>
            <a:pPr marL="0" indent="0">
              <a:buNone/>
            </a:pPr>
            <a:r>
              <a:rPr lang="en-US" b="1" dirty="0"/>
              <a:t> </a:t>
            </a:r>
            <a:endParaRPr lang="en-US" dirty="0"/>
          </a:p>
          <a:p>
            <a:pPr marL="0" indent="0">
              <a:buNone/>
            </a:pPr>
            <a:r>
              <a:rPr lang="en-US" b="1" dirty="0"/>
              <a:t>•   How should my company sell to the customer ?      </a:t>
            </a:r>
            <a:endParaRPr lang="en-US" dirty="0"/>
          </a:p>
          <a:p>
            <a:endParaRPr lang="it-IT" dirty="0"/>
          </a:p>
        </p:txBody>
      </p:sp>
    </p:spTree>
    <p:extLst>
      <p:ext uri="{BB962C8B-B14F-4D97-AF65-F5344CB8AC3E}">
        <p14:creationId xmlns:p14="http://schemas.microsoft.com/office/powerpoint/2010/main" val="358300326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 </a:t>
            </a:r>
            <a:r>
              <a:rPr lang="en-US" dirty="0">
                <a:solidFill>
                  <a:srgbClr val="3366FF"/>
                </a:solidFill>
              </a:rPr>
              <a:t>Customer is King</a:t>
            </a:r>
            <a:endParaRPr lang="it-IT" dirty="0">
              <a:solidFill>
                <a:srgbClr val="3366FF"/>
              </a:solidFill>
            </a:endParaRPr>
          </a:p>
        </p:txBody>
      </p:sp>
      <p:sp>
        <p:nvSpPr>
          <p:cNvPr id="3" name="Segnaposto contenuto 2"/>
          <p:cNvSpPr>
            <a:spLocks noGrp="1"/>
          </p:cNvSpPr>
          <p:nvPr>
            <p:ph idx="1"/>
          </p:nvPr>
        </p:nvSpPr>
        <p:spPr/>
        <p:txBody>
          <a:bodyPr>
            <a:normAutofit fontScale="85000" lnSpcReduction="20000"/>
          </a:bodyPr>
          <a:lstStyle/>
          <a:p>
            <a:r>
              <a:rPr lang="it-IT" dirty="0"/>
              <a:t>The '</a:t>
            </a:r>
            <a:r>
              <a:rPr lang="it-IT" b="1" dirty="0" err="1"/>
              <a:t>Customer</a:t>
            </a:r>
            <a:r>
              <a:rPr lang="it-IT" b="1" dirty="0"/>
              <a:t> </a:t>
            </a:r>
            <a:r>
              <a:rPr lang="it-IT" b="1" dirty="0" err="1"/>
              <a:t>orientation</a:t>
            </a:r>
            <a:r>
              <a:rPr lang="it-IT" b="1" dirty="0"/>
              <a:t>'</a:t>
            </a:r>
            <a:r>
              <a:rPr lang="it-IT" dirty="0"/>
              <a:t> </a:t>
            </a:r>
            <a:r>
              <a:rPr lang="it-IT" dirty="0" err="1"/>
              <a:t>is</a:t>
            </a:r>
            <a:r>
              <a:rPr lang="it-IT" dirty="0"/>
              <a:t> </a:t>
            </a:r>
            <a:r>
              <a:rPr lang="it-IT" dirty="0" err="1"/>
              <a:t>perhaps</a:t>
            </a:r>
            <a:r>
              <a:rPr lang="it-IT" dirty="0"/>
              <a:t> the </a:t>
            </a:r>
            <a:r>
              <a:rPr lang="it-IT" dirty="0" err="1"/>
              <a:t>most</a:t>
            </a:r>
            <a:r>
              <a:rPr lang="it-IT" dirty="0"/>
              <a:t> common </a:t>
            </a:r>
            <a:r>
              <a:rPr lang="it-IT" dirty="0" err="1"/>
              <a:t>element</a:t>
            </a:r>
            <a:r>
              <a:rPr lang="it-IT" dirty="0"/>
              <a:t> </a:t>
            </a:r>
            <a:r>
              <a:rPr lang="it-IT" dirty="0" err="1"/>
              <a:t>used</a:t>
            </a:r>
            <a:r>
              <a:rPr lang="it-IT" dirty="0"/>
              <a:t> in </a:t>
            </a:r>
            <a:r>
              <a:rPr lang="it-IT" dirty="0" err="1"/>
              <a:t>contemporary</a:t>
            </a:r>
            <a:r>
              <a:rPr lang="it-IT" dirty="0"/>
              <a:t> marketing. </a:t>
            </a:r>
            <a:r>
              <a:rPr lang="it-IT" dirty="0" err="1"/>
              <a:t>It</a:t>
            </a:r>
            <a:r>
              <a:rPr lang="it-IT" dirty="0"/>
              <a:t> </a:t>
            </a:r>
            <a:r>
              <a:rPr lang="it-IT" dirty="0" err="1"/>
              <a:t>involves</a:t>
            </a:r>
            <a:r>
              <a:rPr lang="it-IT" dirty="0"/>
              <a:t> a </a:t>
            </a:r>
            <a:r>
              <a:rPr lang="it-IT" dirty="0" err="1"/>
              <a:t>firm</a:t>
            </a:r>
            <a:r>
              <a:rPr lang="it-IT" dirty="0"/>
              <a:t> </a:t>
            </a:r>
            <a:r>
              <a:rPr lang="it-IT" dirty="0" err="1"/>
              <a:t>essentially</a:t>
            </a:r>
            <a:r>
              <a:rPr lang="it-IT" dirty="0"/>
              <a:t> </a:t>
            </a:r>
            <a:r>
              <a:rPr lang="it-IT" dirty="0" err="1"/>
              <a:t>basing</a:t>
            </a:r>
            <a:r>
              <a:rPr lang="it-IT" dirty="0"/>
              <a:t> </a:t>
            </a:r>
            <a:r>
              <a:rPr lang="it-IT" dirty="0" err="1"/>
              <a:t>its</a:t>
            </a:r>
            <a:r>
              <a:rPr lang="it-IT" dirty="0"/>
              <a:t> marketing </a:t>
            </a:r>
            <a:r>
              <a:rPr lang="it-IT" dirty="0" err="1"/>
              <a:t>plans</a:t>
            </a:r>
            <a:r>
              <a:rPr lang="it-IT" dirty="0"/>
              <a:t> </a:t>
            </a:r>
            <a:r>
              <a:rPr lang="it-IT" dirty="0" err="1"/>
              <a:t>around</a:t>
            </a:r>
            <a:r>
              <a:rPr lang="it-IT" dirty="0"/>
              <a:t> the </a:t>
            </a:r>
            <a:r>
              <a:rPr lang="it-IT" dirty="0" err="1"/>
              <a:t>fundamental</a:t>
            </a:r>
            <a:r>
              <a:rPr lang="it-IT" dirty="0"/>
              <a:t> marketing </a:t>
            </a:r>
            <a:r>
              <a:rPr lang="it-IT" dirty="0" err="1"/>
              <a:t>concept</a:t>
            </a:r>
            <a:r>
              <a:rPr lang="it-IT" dirty="0"/>
              <a:t>, and </a:t>
            </a:r>
            <a:r>
              <a:rPr lang="it-IT" dirty="0" err="1"/>
              <a:t>thus</a:t>
            </a:r>
            <a:r>
              <a:rPr lang="it-IT" dirty="0"/>
              <a:t> </a:t>
            </a:r>
            <a:r>
              <a:rPr lang="it-IT" dirty="0" err="1"/>
              <a:t>supplying</a:t>
            </a:r>
            <a:r>
              <a:rPr lang="it-IT" dirty="0"/>
              <a:t> </a:t>
            </a:r>
            <a:r>
              <a:rPr lang="it-IT" dirty="0" err="1"/>
              <a:t>products</a:t>
            </a:r>
            <a:r>
              <a:rPr lang="it-IT" dirty="0"/>
              <a:t> to </a:t>
            </a:r>
            <a:r>
              <a:rPr lang="it-IT" dirty="0" err="1"/>
              <a:t>suit</a:t>
            </a:r>
            <a:r>
              <a:rPr lang="it-IT" dirty="0"/>
              <a:t> new consumer </a:t>
            </a:r>
            <a:r>
              <a:rPr lang="it-IT" dirty="0" err="1"/>
              <a:t>tastes</a:t>
            </a:r>
            <a:r>
              <a:rPr lang="it-IT" dirty="0"/>
              <a:t>.</a:t>
            </a:r>
            <a:endParaRPr lang="en-US" dirty="0"/>
          </a:p>
          <a:p>
            <a:pPr marL="0" indent="0">
              <a:buNone/>
            </a:pPr>
            <a:r>
              <a:rPr lang="it-IT" dirty="0"/>
              <a:t> </a:t>
            </a:r>
            <a:endParaRPr lang="en-US" dirty="0"/>
          </a:p>
          <a:p>
            <a:r>
              <a:rPr lang="it-IT" dirty="0"/>
              <a:t>The goal of </a:t>
            </a:r>
            <a:r>
              <a:rPr lang="it-IT" dirty="0" err="1"/>
              <a:t>reaching</a:t>
            </a:r>
            <a:r>
              <a:rPr lang="it-IT" dirty="0"/>
              <a:t> a </a:t>
            </a:r>
            <a:r>
              <a:rPr lang="it-IT" dirty="0" err="1"/>
              <a:t>customer</a:t>
            </a:r>
            <a:r>
              <a:rPr lang="it-IT" dirty="0"/>
              <a:t> and </a:t>
            </a:r>
            <a:r>
              <a:rPr lang="it-IT" dirty="0" err="1"/>
              <a:t>presenting</a:t>
            </a:r>
            <a:r>
              <a:rPr lang="it-IT" dirty="0"/>
              <a:t> </a:t>
            </a:r>
            <a:r>
              <a:rPr lang="it-IT" dirty="0" err="1"/>
              <a:t>your</a:t>
            </a:r>
            <a:r>
              <a:rPr lang="it-IT" dirty="0"/>
              <a:t> </a:t>
            </a:r>
            <a:r>
              <a:rPr lang="it-IT" dirty="0" err="1"/>
              <a:t>product</a:t>
            </a:r>
            <a:r>
              <a:rPr lang="it-IT" dirty="0"/>
              <a:t> </a:t>
            </a:r>
            <a:r>
              <a:rPr lang="it-IT" dirty="0" err="1"/>
              <a:t>well</a:t>
            </a:r>
            <a:r>
              <a:rPr lang="it-IT" dirty="0"/>
              <a:t>, </a:t>
            </a:r>
            <a:r>
              <a:rPr lang="it-IT" dirty="0" err="1"/>
              <a:t>used</a:t>
            </a:r>
            <a:r>
              <a:rPr lang="it-IT" dirty="0"/>
              <a:t> to be the </a:t>
            </a:r>
            <a:r>
              <a:rPr lang="it-IT" dirty="0" err="1"/>
              <a:t>number</a:t>
            </a:r>
            <a:r>
              <a:rPr lang="it-IT" dirty="0"/>
              <a:t> </a:t>
            </a:r>
            <a:r>
              <a:rPr lang="it-IT" dirty="0" err="1"/>
              <a:t>one</a:t>
            </a:r>
            <a:r>
              <a:rPr lang="it-IT" dirty="0"/>
              <a:t> goal.  </a:t>
            </a:r>
            <a:endParaRPr lang="en-US" dirty="0"/>
          </a:p>
          <a:p>
            <a:pPr marL="0" indent="0">
              <a:buNone/>
            </a:pPr>
            <a:r>
              <a:rPr lang="it-IT" dirty="0"/>
              <a:t> </a:t>
            </a:r>
            <a:endParaRPr lang="en-US" dirty="0"/>
          </a:p>
          <a:p>
            <a:r>
              <a:rPr lang="it-IT" dirty="0" err="1"/>
              <a:t>Now</a:t>
            </a:r>
            <a:r>
              <a:rPr lang="it-IT" dirty="0"/>
              <a:t>, </a:t>
            </a:r>
            <a:r>
              <a:rPr lang="it-IT" b="1" dirty="0" err="1"/>
              <a:t>Customer</a:t>
            </a:r>
            <a:r>
              <a:rPr lang="it-IT" b="1" dirty="0"/>
              <a:t> Engagement</a:t>
            </a:r>
            <a:r>
              <a:rPr lang="it-IT" dirty="0"/>
              <a:t> </a:t>
            </a:r>
            <a:r>
              <a:rPr lang="it-IT" dirty="0" err="1"/>
              <a:t>is</a:t>
            </a:r>
            <a:r>
              <a:rPr lang="it-IT" dirty="0"/>
              <a:t> the </a:t>
            </a:r>
            <a:r>
              <a:rPr lang="it-IT" dirty="0" err="1"/>
              <a:t>buzzword</a:t>
            </a:r>
            <a:r>
              <a:rPr lang="it-IT" dirty="0"/>
              <a:t> of </a:t>
            </a:r>
            <a:r>
              <a:rPr lang="it-IT" dirty="0" err="1"/>
              <a:t>modern</a:t>
            </a:r>
            <a:r>
              <a:rPr lang="it-IT" dirty="0"/>
              <a:t> </a:t>
            </a:r>
            <a:r>
              <a:rPr lang="it-IT" dirty="0" err="1"/>
              <a:t>marketers</a:t>
            </a:r>
            <a:r>
              <a:rPr lang="it-IT" dirty="0"/>
              <a:t>.</a:t>
            </a:r>
            <a:endParaRPr lang="en-US" dirty="0"/>
          </a:p>
          <a:p>
            <a:pPr marL="0" indent="0">
              <a:buNone/>
            </a:pPr>
            <a:r>
              <a:rPr lang="it-IT" dirty="0"/>
              <a:t> </a:t>
            </a:r>
            <a:endParaRPr lang="en-US" dirty="0"/>
          </a:p>
          <a:p>
            <a:endParaRPr lang="it-IT" dirty="0"/>
          </a:p>
        </p:txBody>
      </p:sp>
    </p:spTree>
    <p:extLst>
      <p:ext uri="{BB962C8B-B14F-4D97-AF65-F5344CB8AC3E}">
        <p14:creationId xmlns:p14="http://schemas.microsoft.com/office/powerpoint/2010/main" val="206871357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Marketing </a:t>
            </a:r>
            <a:r>
              <a:rPr lang="it-IT" dirty="0" err="1" smtClean="0"/>
              <a:t>Marriage</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00823256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854571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solidFill>
                  <a:srgbClr val="0000FF"/>
                </a:solidFill>
              </a:rPr>
              <a:t>First, have an identity</a:t>
            </a:r>
          </a:p>
        </p:txBody>
      </p:sp>
      <p:sp>
        <p:nvSpPr>
          <p:cNvPr id="3" name="Segnaposto contenuto 2"/>
          <p:cNvSpPr>
            <a:spLocks noGrp="1"/>
          </p:cNvSpPr>
          <p:nvPr>
            <p:ph idx="1"/>
          </p:nvPr>
        </p:nvSpPr>
        <p:spPr/>
        <p:txBody>
          <a:bodyPr/>
          <a:lstStyle/>
          <a:p>
            <a:r>
              <a:rPr lang="it-IT" sz="2800"/>
              <a:t>What is the identity of your company, your</a:t>
            </a:r>
          </a:p>
          <a:p>
            <a:pPr marL="0" indent="0">
              <a:buNone/>
            </a:pPr>
            <a:r>
              <a:rPr lang="it-IT" sz="2800"/>
              <a:t>    uniqueness, your value ?</a:t>
            </a:r>
          </a:p>
          <a:p>
            <a:r>
              <a:rPr lang="it-IT" sz="2800"/>
              <a:t>How can you sell a product or service if you can't communicate the value and quality to the public.  </a:t>
            </a:r>
          </a:p>
          <a:p>
            <a:r>
              <a:rPr lang="it-IT" sz="2800"/>
              <a:t>That identification, that perception of the company and product </a:t>
            </a:r>
            <a:r>
              <a:rPr lang="it-IT" sz="2800" u="sng"/>
              <a:t>in the mind of the consumer </a:t>
            </a:r>
            <a:r>
              <a:rPr lang="it-IT" sz="2800"/>
              <a:t> (remember Positioning ! )</a:t>
            </a:r>
          </a:p>
          <a:p>
            <a:endParaRPr lang="it-IT"/>
          </a:p>
          <a:p>
            <a:pPr marL="0" indent="0">
              <a:buNone/>
            </a:pPr>
            <a:endParaRPr lang="it-IT"/>
          </a:p>
        </p:txBody>
      </p:sp>
    </p:spTree>
    <p:extLst>
      <p:ext uri="{BB962C8B-B14F-4D97-AF65-F5344CB8AC3E}">
        <p14:creationId xmlns:p14="http://schemas.microsoft.com/office/powerpoint/2010/main" val="230396390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Make a positioning graph</a:t>
            </a:r>
            <a:br>
              <a:rPr lang="it-IT"/>
            </a:br>
            <a:r>
              <a:rPr lang="it-IT" sz="2400"/>
              <a:t>(price/quality)</a:t>
            </a:r>
          </a:p>
        </p:txBody>
      </p:sp>
      <p:sp>
        <p:nvSpPr>
          <p:cNvPr id="3" name="Segnaposto contenuto 2"/>
          <p:cNvSpPr>
            <a:spLocks noGrp="1"/>
          </p:cNvSpPr>
          <p:nvPr>
            <p:ph idx="1"/>
          </p:nvPr>
        </p:nvSpPr>
        <p:spPr/>
        <p:txBody>
          <a:bodyPr/>
          <a:lstStyle/>
          <a:p>
            <a:r>
              <a:rPr lang="it-IT"/>
              <a:t>La Rinascente</a:t>
            </a:r>
          </a:p>
          <a:p>
            <a:r>
              <a:rPr lang="it-IT"/>
              <a:t>Zara</a:t>
            </a:r>
          </a:p>
          <a:p>
            <a:r>
              <a:rPr lang="it-IT"/>
              <a:t>UPIM</a:t>
            </a:r>
          </a:p>
          <a:p>
            <a:r>
              <a:rPr lang="it-IT"/>
              <a:t>Max Mara</a:t>
            </a:r>
          </a:p>
          <a:p>
            <a:r>
              <a:rPr lang="it-IT"/>
              <a:t>Armani</a:t>
            </a:r>
          </a:p>
          <a:p>
            <a:pPr marL="0" indent="0">
              <a:buNone/>
            </a:pPr>
            <a:endParaRPr lang="it-IT"/>
          </a:p>
        </p:txBody>
      </p:sp>
    </p:spTree>
    <p:extLst>
      <p:ext uri="{BB962C8B-B14F-4D97-AF65-F5344CB8AC3E}">
        <p14:creationId xmlns:p14="http://schemas.microsoft.com/office/powerpoint/2010/main" val="361430820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Positioning grap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609600"/>
            <a:ext cx="7949184" cy="5638800"/>
          </a:xfrm>
          <a:prstGeom prst="rect">
            <a:avLst/>
          </a:prstGeom>
        </p:spPr>
      </p:pic>
    </p:spTree>
    <p:extLst>
      <p:ext uri="{BB962C8B-B14F-4D97-AF65-F5344CB8AC3E}">
        <p14:creationId xmlns:p14="http://schemas.microsoft.com/office/powerpoint/2010/main" val="380486541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Pos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609600"/>
            <a:ext cx="7949184" cy="5638800"/>
          </a:xfrm>
          <a:prstGeom prst="rect">
            <a:avLst/>
          </a:prstGeom>
        </p:spPr>
      </p:pic>
    </p:spTree>
    <p:extLst>
      <p:ext uri="{BB962C8B-B14F-4D97-AF65-F5344CB8AC3E}">
        <p14:creationId xmlns:p14="http://schemas.microsoft.com/office/powerpoint/2010/main" val="246824359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Pos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609600"/>
            <a:ext cx="7949184" cy="5638800"/>
          </a:xfrm>
          <a:prstGeom prst="rect">
            <a:avLst/>
          </a:prstGeom>
        </p:spPr>
      </p:pic>
    </p:spTree>
    <p:extLst>
      <p:ext uri="{BB962C8B-B14F-4D97-AF65-F5344CB8AC3E}">
        <p14:creationId xmlns:p14="http://schemas.microsoft.com/office/powerpoint/2010/main" val="363730467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Pos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609600"/>
            <a:ext cx="7949184" cy="5638800"/>
          </a:xfrm>
          <a:prstGeom prst="rect">
            <a:avLst/>
          </a:prstGeom>
        </p:spPr>
      </p:pic>
    </p:spTree>
    <p:extLst>
      <p:ext uri="{BB962C8B-B14F-4D97-AF65-F5344CB8AC3E}">
        <p14:creationId xmlns:p14="http://schemas.microsoft.com/office/powerpoint/2010/main" val="29187518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solidFill>
                  <a:srgbClr val="0000FF"/>
                </a:solidFill>
              </a:rPr>
              <a:t>Format and Approach</a:t>
            </a:r>
          </a:p>
        </p:txBody>
      </p:sp>
      <p:sp>
        <p:nvSpPr>
          <p:cNvPr id="3" name="Segnaposto contenuto 2"/>
          <p:cNvSpPr>
            <a:spLocks noGrp="1"/>
          </p:cNvSpPr>
          <p:nvPr>
            <p:ph idx="1"/>
          </p:nvPr>
        </p:nvSpPr>
        <p:spPr/>
        <p:txBody>
          <a:bodyPr/>
          <a:lstStyle/>
          <a:p>
            <a:endParaRPr lang="it-IT"/>
          </a:p>
          <a:p>
            <a:r>
              <a:rPr lang="it-IT"/>
              <a:t>A </a:t>
            </a:r>
            <a:r>
              <a:rPr lang="it-IT" u="sng"/>
              <a:t>practical</a:t>
            </a:r>
            <a:r>
              <a:rPr lang="it-IT"/>
              <a:t> understanding of marketing</a:t>
            </a:r>
          </a:p>
          <a:p>
            <a:pPr marL="0" indent="0">
              <a:buNone/>
            </a:pPr>
            <a:r>
              <a:rPr lang="it-IT"/>
              <a:t>      - </a:t>
            </a:r>
            <a:r>
              <a:rPr lang="it-IT" sz="2800"/>
              <a:t>using marketing theory to solve real business problems.</a:t>
            </a:r>
          </a:p>
          <a:p>
            <a:pPr marL="0" indent="0">
              <a:buNone/>
            </a:pPr>
            <a:endParaRPr lang="it-IT"/>
          </a:p>
          <a:p>
            <a:pPr marL="0" indent="0">
              <a:buNone/>
            </a:pPr>
            <a:endParaRPr lang="it-IT"/>
          </a:p>
          <a:p>
            <a:pPr marL="0" indent="0">
              <a:buNone/>
            </a:pPr>
            <a:endParaRPr lang="it-IT"/>
          </a:p>
          <a:p>
            <a:endParaRPr lang="it-IT"/>
          </a:p>
        </p:txBody>
      </p:sp>
    </p:spTree>
    <p:extLst>
      <p:ext uri="{BB962C8B-B14F-4D97-AF65-F5344CB8AC3E}">
        <p14:creationId xmlns:p14="http://schemas.microsoft.com/office/powerpoint/2010/main" val="310678990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Pos 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609600"/>
            <a:ext cx="7949184" cy="5638800"/>
          </a:xfrm>
          <a:prstGeom prst="rect">
            <a:avLst/>
          </a:prstGeom>
        </p:spPr>
      </p:pic>
    </p:spTree>
    <p:extLst>
      <p:ext uri="{BB962C8B-B14F-4D97-AF65-F5344CB8AC3E}">
        <p14:creationId xmlns:p14="http://schemas.microsoft.com/office/powerpoint/2010/main" val="118925040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Pos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609600"/>
            <a:ext cx="7949184" cy="5638800"/>
          </a:xfrm>
          <a:prstGeom prst="rect">
            <a:avLst/>
          </a:prstGeom>
        </p:spPr>
      </p:pic>
    </p:spTree>
    <p:extLst>
      <p:ext uri="{BB962C8B-B14F-4D97-AF65-F5344CB8AC3E}">
        <p14:creationId xmlns:p14="http://schemas.microsoft.com/office/powerpoint/2010/main" val="402821561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Pos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609600"/>
            <a:ext cx="7949184" cy="5638800"/>
          </a:xfrm>
          <a:prstGeom prst="rect">
            <a:avLst/>
          </a:prstGeom>
        </p:spPr>
      </p:pic>
      <p:sp>
        <p:nvSpPr>
          <p:cNvPr id="3" name="CasellaDiTesto 2"/>
          <p:cNvSpPr txBox="1"/>
          <p:nvPr/>
        </p:nvSpPr>
        <p:spPr>
          <a:xfrm>
            <a:off x="3824111" y="804334"/>
            <a:ext cx="3146777" cy="369332"/>
          </a:xfrm>
          <a:prstGeom prst="rect">
            <a:avLst/>
          </a:prstGeom>
          <a:noFill/>
        </p:spPr>
        <p:txBody>
          <a:bodyPr wrap="square" rtlCol="0">
            <a:spAutoFit/>
          </a:bodyPr>
          <a:lstStyle/>
          <a:p>
            <a:r>
              <a:rPr lang="it-IT" b="1" i="1">
                <a:solidFill>
                  <a:srgbClr val="FF0000"/>
                </a:solidFill>
              </a:rPr>
              <a:t>COMPETITIVE POSITION</a:t>
            </a:r>
          </a:p>
        </p:txBody>
      </p:sp>
    </p:spTree>
    <p:extLst>
      <p:ext uri="{BB962C8B-B14F-4D97-AF65-F5344CB8AC3E}">
        <p14:creationId xmlns:p14="http://schemas.microsoft.com/office/powerpoint/2010/main" val="68455832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solidFill>
                  <a:srgbClr val="FF6600"/>
                </a:solidFill>
              </a:rPr>
              <a:t>S.W.O.T. Analysis</a:t>
            </a:r>
            <a:r>
              <a:rPr lang="en-US" dirty="0" smtClean="0">
                <a:solidFill>
                  <a:srgbClr val="FF6600"/>
                </a:solidFill>
                <a:effectLst/>
              </a:rPr>
              <a:t> </a:t>
            </a:r>
            <a:endParaRPr lang="it-IT" dirty="0">
              <a:solidFill>
                <a:srgbClr val="FF6600"/>
              </a:solidFill>
            </a:endParaRPr>
          </a:p>
        </p:txBody>
      </p:sp>
      <p:sp>
        <p:nvSpPr>
          <p:cNvPr id="3" name="Segnaposto contenuto 2"/>
          <p:cNvSpPr>
            <a:spLocks noGrp="1"/>
          </p:cNvSpPr>
          <p:nvPr>
            <p:ph idx="1"/>
          </p:nvPr>
        </p:nvSpPr>
        <p:spPr/>
        <p:txBody>
          <a:bodyPr>
            <a:normAutofit fontScale="92500" lnSpcReduction="20000"/>
          </a:bodyPr>
          <a:lstStyle/>
          <a:p>
            <a:pPr marL="0" indent="0">
              <a:buNone/>
            </a:pPr>
            <a:r>
              <a:rPr lang="en-US" b="1" dirty="0"/>
              <a:t>•  </a:t>
            </a:r>
            <a:r>
              <a:rPr lang="en-US" b="1" dirty="0" smtClean="0"/>
              <a:t>To determine </a:t>
            </a:r>
            <a:r>
              <a:rPr lang="en-US" b="1" dirty="0"/>
              <a:t>an organization’s strategic position</a:t>
            </a:r>
            <a:endParaRPr lang="en-US" dirty="0"/>
          </a:p>
          <a:p>
            <a:pPr marL="0" indent="0">
              <a:buNone/>
            </a:pPr>
            <a:r>
              <a:rPr lang="en-US" b="1" dirty="0"/>
              <a:t> </a:t>
            </a:r>
            <a:endParaRPr lang="en-US" dirty="0"/>
          </a:p>
          <a:p>
            <a:pPr marL="0" indent="0">
              <a:buNone/>
            </a:pPr>
            <a:r>
              <a:rPr lang="en-US" b="1" dirty="0"/>
              <a:t>•  A way to identify </a:t>
            </a:r>
            <a:r>
              <a:rPr lang="en-US" b="1" dirty="0" smtClean="0"/>
              <a:t> four </a:t>
            </a:r>
            <a:r>
              <a:rPr lang="en-US" b="1" u="sng" dirty="0" smtClean="0"/>
              <a:t>Key </a:t>
            </a:r>
            <a:r>
              <a:rPr lang="en-US" b="1" u="sng" dirty="0"/>
              <a:t>elements</a:t>
            </a:r>
            <a:r>
              <a:rPr lang="en-US" b="1" dirty="0"/>
              <a:t> that have an impact on strategy</a:t>
            </a:r>
            <a:endParaRPr lang="en-US" dirty="0"/>
          </a:p>
          <a:p>
            <a:pPr marL="0" indent="0">
              <a:buNone/>
            </a:pPr>
            <a:r>
              <a:rPr lang="en-US" b="1" dirty="0"/>
              <a:t> </a:t>
            </a:r>
            <a:endParaRPr lang="en-US" dirty="0"/>
          </a:p>
          <a:p>
            <a:pPr marL="0" indent="0">
              <a:buNone/>
            </a:pPr>
            <a:r>
              <a:rPr lang="en-US" b="1" dirty="0"/>
              <a:t>•  The matrix created forms </a:t>
            </a:r>
            <a:r>
              <a:rPr lang="en-US" b="1" u="sng" dirty="0"/>
              <a:t>a basis for discussion</a:t>
            </a:r>
            <a:r>
              <a:rPr lang="en-US" b="1" dirty="0"/>
              <a:t> of strategic planning</a:t>
            </a:r>
            <a:endParaRPr lang="en-US" dirty="0"/>
          </a:p>
          <a:p>
            <a:pPr marL="0" indent="0">
              <a:buNone/>
            </a:pPr>
            <a:r>
              <a:rPr lang="en-US" b="1" dirty="0"/>
              <a:t>   </a:t>
            </a:r>
            <a:endParaRPr lang="en-US" dirty="0"/>
          </a:p>
          <a:p>
            <a:pPr marL="0" indent="0">
              <a:buNone/>
            </a:pPr>
            <a:r>
              <a:rPr lang="en-US" b="1" dirty="0" smtClean="0"/>
              <a:t>                       </a:t>
            </a:r>
            <a:endParaRPr lang="it-IT" dirty="0"/>
          </a:p>
        </p:txBody>
      </p:sp>
    </p:spTree>
    <p:extLst>
      <p:ext uri="{BB962C8B-B14F-4D97-AF65-F5344CB8AC3E}">
        <p14:creationId xmlns:p14="http://schemas.microsoft.com/office/powerpoint/2010/main" val="44149386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225231"/>
          </a:xfrm>
        </p:spPr>
        <p:txBody>
          <a:bodyPr>
            <a:normAutofit fontScale="90000"/>
          </a:bodyPr>
          <a:lstStyle/>
          <a:p>
            <a:r>
              <a:rPr lang="it-IT" dirty="0" smtClean="0"/>
              <a:t>S.W.O.T.</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373225123"/>
              </p:ext>
            </p:extLst>
          </p:nvPr>
        </p:nvGraphicFramePr>
        <p:xfrm>
          <a:off x="401971" y="911191"/>
          <a:ext cx="8407616" cy="5533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595719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54770"/>
          </a:xfrm>
        </p:spPr>
        <p:txBody>
          <a:bodyPr/>
          <a:lstStyle/>
          <a:p>
            <a:r>
              <a:rPr lang="it-IT" dirty="0" smtClean="0">
                <a:solidFill>
                  <a:srgbClr val="008000"/>
                </a:solidFill>
              </a:rPr>
              <a:t>S.W.O.T. </a:t>
            </a:r>
            <a:r>
              <a:rPr lang="it-IT" dirty="0" err="1" smtClean="0">
                <a:solidFill>
                  <a:srgbClr val="008000"/>
                </a:solidFill>
              </a:rPr>
              <a:t>example</a:t>
            </a:r>
            <a:endParaRPr lang="it-IT" dirty="0">
              <a:solidFill>
                <a:srgbClr val="008000"/>
              </a:solidFill>
            </a:endParaRPr>
          </a:p>
        </p:txBody>
      </p:sp>
      <p:sp>
        <p:nvSpPr>
          <p:cNvPr id="3" name="Segnaposto contenuto 2"/>
          <p:cNvSpPr>
            <a:spLocks noGrp="1"/>
          </p:cNvSpPr>
          <p:nvPr>
            <p:ph idx="1"/>
          </p:nvPr>
        </p:nvSpPr>
        <p:spPr>
          <a:xfrm>
            <a:off x="457200" y="1337488"/>
            <a:ext cx="8229600" cy="4566370"/>
          </a:xfrm>
        </p:spPr>
        <p:txBody>
          <a:bodyPr numCol="2">
            <a:noAutofit/>
          </a:bodyPr>
          <a:lstStyle/>
          <a:p>
            <a:pPr marL="0" indent="0">
              <a:buNone/>
            </a:pPr>
            <a:r>
              <a:rPr lang="en-US" sz="1000" dirty="0" smtClean="0"/>
              <a:t>      </a:t>
            </a:r>
            <a:r>
              <a:rPr lang="en-US" sz="1600" dirty="0" smtClean="0"/>
              <a:t>    </a:t>
            </a:r>
            <a:r>
              <a:rPr lang="en-US" sz="1600" dirty="0" smtClean="0">
                <a:solidFill>
                  <a:srgbClr val="FF0000"/>
                </a:solidFill>
              </a:rPr>
              <a:t>  </a:t>
            </a:r>
            <a:r>
              <a:rPr lang="en-US" sz="1600" b="1" dirty="0" smtClean="0">
                <a:solidFill>
                  <a:srgbClr val="FF0000"/>
                </a:solidFill>
              </a:rPr>
              <a:t>Strengths</a:t>
            </a:r>
            <a:endParaRPr lang="en-US" sz="1600" dirty="0" smtClean="0">
              <a:solidFill>
                <a:srgbClr val="FF0000"/>
              </a:solidFill>
            </a:endParaRPr>
          </a:p>
          <a:p>
            <a:pPr marL="0" indent="0">
              <a:buNone/>
            </a:pPr>
            <a:r>
              <a:rPr lang="en-US" sz="1300" b="1" dirty="0"/>
              <a:t> </a:t>
            </a:r>
            <a:endParaRPr lang="en-US" sz="1300" dirty="0"/>
          </a:p>
          <a:p>
            <a:r>
              <a:rPr lang="en-US" sz="1300" b="1" dirty="0"/>
              <a:t>Quick to respond to changes in the marketing </a:t>
            </a:r>
            <a:r>
              <a:rPr lang="en-US" sz="1300" b="1" dirty="0" smtClean="0"/>
              <a:t>environment</a:t>
            </a:r>
            <a:endParaRPr lang="en-US" sz="1300" b="1" dirty="0"/>
          </a:p>
          <a:p>
            <a:r>
              <a:rPr lang="en-US" sz="1300" b="1" dirty="0"/>
              <a:t>Flat management encourages </a:t>
            </a:r>
            <a:r>
              <a:rPr lang="en-US" sz="1300" b="1" dirty="0" smtClean="0"/>
              <a:t>fast decision making</a:t>
            </a:r>
            <a:endParaRPr lang="en-US" sz="1300" b="1" dirty="0"/>
          </a:p>
          <a:p>
            <a:r>
              <a:rPr lang="en-US" sz="1300" b="1" dirty="0"/>
              <a:t>Use of outside contractors enables flexibility</a:t>
            </a:r>
          </a:p>
          <a:p>
            <a:pPr marL="0" indent="0">
              <a:buNone/>
            </a:pPr>
            <a:r>
              <a:rPr lang="en-US" sz="1300" b="1" dirty="0" smtClean="0"/>
              <a:t>        ( Lowers </a:t>
            </a:r>
            <a:r>
              <a:rPr lang="en-US" sz="1300" b="1" dirty="0"/>
              <a:t>employment costs/finance and improves </a:t>
            </a:r>
            <a:r>
              <a:rPr lang="en-US" sz="1300" b="1" dirty="0" smtClean="0"/>
              <a:t>      	customers</a:t>
            </a:r>
            <a:r>
              <a:rPr lang="en-US" sz="1300" b="1" dirty="0"/>
              <a:t>’ perception of </a:t>
            </a:r>
            <a:r>
              <a:rPr lang="en-US" sz="1300" b="1" dirty="0" smtClean="0"/>
              <a:t>expertise)</a:t>
            </a:r>
          </a:p>
          <a:p>
            <a:endParaRPr lang="en-US" sz="1300" b="1" dirty="0"/>
          </a:p>
          <a:p>
            <a:pPr marL="0" indent="0">
              <a:buNone/>
            </a:pPr>
            <a:r>
              <a:rPr lang="en-US" sz="1300" b="1" dirty="0"/>
              <a:t> </a:t>
            </a:r>
          </a:p>
          <a:p>
            <a:pPr marL="0" indent="0">
              <a:buNone/>
            </a:pPr>
            <a:r>
              <a:rPr lang="en-US" sz="1300" b="1" dirty="0" smtClean="0"/>
              <a:t>         </a:t>
            </a:r>
            <a:r>
              <a:rPr lang="en-US" sz="1600" b="1" dirty="0" smtClean="0"/>
              <a:t> </a:t>
            </a:r>
            <a:r>
              <a:rPr lang="en-US" sz="1600" b="1" dirty="0" smtClean="0">
                <a:solidFill>
                  <a:srgbClr val="FF0000"/>
                </a:solidFill>
              </a:rPr>
              <a:t>Opportunities</a:t>
            </a:r>
            <a:r>
              <a:rPr lang="en-US" sz="1600" b="1" dirty="0"/>
              <a:t> </a:t>
            </a:r>
            <a:endParaRPr lang="en-US" sz="1600" b="1" dirty="0" smtClean="0"/>
          </a:p>
          <a:p>
            <a:pPr marL="0" indent="0">
              <a:buNone/>
            </a:pPr>
            <a:endParaRPr lang="en-US" sz="1300" dirty="0"/>
          </a:p>
          <a:p>
            <a:r>
              <a:rPr lang="en-US" sz="1300" b="1" dirty="0"/>
              <a:t>Emerging markets such as Professional Services  (</a:t>
            </a:r>
            <a:r>
              <a:rPr lang="en-US" sz="1300" b="1" dirty="0" err="1"/>
              <a:t>e.g.dentists,lawyers,surveyors</a:t>
            </a:r>
            <a:r>
              <a:rPr lang="en-US" sz="1300" b="1" dirty="0" smtClean="0"/>
              <a:t>)</a:t>
            </a:r>
            <a:endParaRPr lang="en-US" sz="1300" b="1" dirty="0"/>
          </a:p>
          <a:p>
            <a:r>
              <a:rPr lang="en-US" sz="1300" b="1" dirty="0"/>
              <a:t>New distribution </a:t>
            </a:r>
            <a:r>
              <a:rPr lang="en-US" sz="1300" b="1" dirty="0" smtClean="0"/>
              <a:t>channels</a:t>
            </a:r>
            <a:endParaRPr lang="en-US" sz="1300" b="1" dirty="0"/>
          </a:p>
          <a:p>
            <a:r>
              <a:rPr lang="en-US" sz="1300" b="1" dirty="0"/>
              <a:t>Tax incentives to encourage purchasing </a:t>
            </a:r>
          </a:p>
          <a:p>
            <a:r>
              <a:rPr lang="en-US" sz="1300" b="1" dirty="0"/>
              <a:t>e-</a:t>
            </a:r>
            <a:r>
              <a:rPr lang="en-US" sz="1300" b="1" dirty="0" smtClean="0"/>
              <a:t>Commerce is a growing market</a:t>
            </a:r>
          </a:p>
          <a:p>
            <a:endParaRPr lang="en-US" sz="1300" dirty="0"/>
          </a:p>
          <a:p>
            <a:pPr marL="0" indent="0">
              <a:buNone/>
            </a:pPr>
            <a:endParaRPr lang="en-US" sz="1300" dirty="0"/>
          </a:p>
          <a:p>
            <a:pPr marL="0" indent="0">
              <a:buNone/>
            </a:pPr>
            <a:r>
              <a:rPr lang="en-US" sz="1300" dirty="0"/>
              <a:t> </a:t>
            </a:r>
            <a:r>
              <a:rPr lang="en-US" sz="1300" dirty="0" smtClean="0"/>
              <a:t>                   </a:t>
            </a:r>
            <a:r>
              <a:rPr lang="en-US" sz="1600" b="1" dirty="0" smtClean="0">
                <a:solidFill>
                  <a:srgbClr val="FF0000"/>
                </a:solidFill>
              </a:rPr>
              <a:t>Weaknesses</a:t>
            </a:r>
          </a:p>
          <a:p>
            <a:pPr marL="0" indent="0">
              <a:buNone/>
            </a:pPr>
            <a:endParaRPr lang="en-US" sz="1300" dirty="0" smtClean="0"/>
          </a:p>
          <a:p>
            <a:r>
              <a:rPr lang="en-US" sz="1300" b="1" dirty="0" smtClean="0"/>
              <a:t>Too much work from few clients and at non-premium prices</a:t>
            </a:r>
          </a:p>
          <a:p>
            <a:r>
              <a:rPr lang="en-US" sz="1300" b="1" dirty="0" smtClean="0"/>
              <a:t>Few Project management skills</a:t>
            </a:r>
          </a:p>
          <a:p>
            <a:r>
              <a:rPr lang="en-US" sz="1300" b="1" dirty="0" smtClean="0"/>
              <a:t>High office and finance costs</a:t>
            </a:r>
          </a:p>
          <a:p>
            <a:r>
              <a:rPr lang="en-US" sz="1300" b="1" dirty="0" smtClean="0"/>
              <a:t>Small base of customers</a:t>
            </a:r>
          </a:p>
          <a:p>
            <a:pPr marL="0" indent="0">
              <a:buNone/>
            </a:pPr>
            <a:endParaRPr lang="en-US" sz="1300" dirty="0" smtClean="0"/>
          </a:p>
          <a:p>
            <a:pPr marL="0" indent="0">
              <a:buNone/>
            </a:pPr>
            <a:endParaRPr lang="en-US" sz="1300" dirty="0"/>
          </a:p>
          <a:p>
            <a:pPr marL="0" indent="0">
              <a:buNone/>
            </a:pPr>
            <a:endParaRPr lang="en-US" sz="1300" dirty="0"/>
          </a:p>
          <a:p>
            <a:pPr marL="0" indent="0">
              <a:buNone/>
            </a:pPr>
            <a:r>
              <a:rPr lang="en-US" sz="1300" dirty="0" smtClean="0"/>
              <a:t>                  </a:t>
            </a:r>
            <a:r>
              <a:rPr lang="en-US" sz="1600" dirty="0" smtClean="0">
                <a:solidFill>
                  <a:srgbClr val="FF0000"/>
                </a:solidFill>
              </a:rPr>
              <a:t> </a:t>
            </a:r>
            <a:r>
              <a:rPr lang="en-US" sz="1600" b="1" dirty="0">
                <a:solidFill>
                  <a:srgbClr val="FF0000"/>
                </a:solidFill>
              </a:rPr>
              <a:t>Threats</a:t>
            </a:r>
            <a:endParaRPr lang="en-US" sz="1600" dirty="0">
              <a:solidFill>
                <a:srgbClr val="FF0000"/>
              </a:solidFill>
            </a:endParaRPr>
          </a:p>
          <a:p>
            <a:pPr marL="0" indent="0">
              <a:buNone/>
            </a:pPr>
            <a:r>
              <a:rPr lang="en-US" sz="1300" b="1" dirty="0"/>
              <a:t> </a:t>
            </a:r>
          </a:p>
          <a:p>
            <a:r>
              <a:rPr lang="en-US" sz="1300" b="1" dirty="0" smtClean="0"/>
              <a:t>Larger capitalized companies gaining market share</a:t>
            </a:r>
          </a:p>
          <a:p>
            <a:pPr marL="0" indent="0">
              <a:buNone/>
            </a:pPr>
            <a:r>
              <a:rPr lang="en-US" sz="1300" b="1" dirty="0" smtClean="0"/>
              <a:t> </a:t>
            </a:r>
          </a:p>
          <a:p>
            <a:r>
              <a:rPr lang="en-US" sz="1300" b="1" dirty="0" smtClean="0"/>
              <a:t>Speed of technological advances</a:t>
            </a:r>
          </a:p>
          <a:p>
            <a:endParaRPr lang="en-US" sz="1300" b="1" dirty="0" smtClean="0"/>
          </a:p>
          <a:p>
            <a:r>
              <a:rPr lang="en-US" sz="1300" b="1" dirty="0" smtClean="0"/>
              <a:t>Contractors have low levels of loyalty </a:t>
            </a:r>
            <a:endParaRPr lang="it-IT" sz="1300" b="1" dirty="0"/>
          </a:p>
        </p:txBody>
      </p:sp>
    </p:spTree>
    <p:extLst>
      <p:ext uri="{BB962C8B-B14F-4D97-AF65-F5344CB8AC3E}">
        <p14:creationId xmlns:p14="http://schemas.microsoft.com/office/powerpoint/2010/main" val="147167435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Class Project</a:t>
            </a:r>
            <a:r>
              <a:rPr lang="it-IT" dirty="0" smtClean="0">
                <a:solidFill>
                  <a:srgbClr val="FF0000"/>
                </a:solidFill>
              </a:rPr>
              <a:t> </a:t>
            </a:r>
            <a:endParaRPr lang="it-IT" dirty="0">
              <a:solidFill>
                <a:srgbClr val="FF0000"/>
              </a:solidFill>
            </a:endParaRPr>
          </a:p>
        </p:txBody>
      </p:sp>
      <p:sp>
        <p:nvSpPr>
          <p:cNvPr id="3" name="Segnaposto contenuto 2"/>
          <p:cNvSpPr>
            <a:spLocks noGrp="1"/>
          </p:cNvSpPr>
          <p:nvPr>
            <p:ph idx="1"/>
          </p:nvPr>
        </p:nvSpPr>
        <p:spPr/>
        <p:txBody>
          <a:bodyPr>
            <a:normAutofit/>
          </a:bodyPr>
          <a:lstStyle/>
          <a:p>
            <a:r>
              <a:rPr lang="it-IT" sz="2400" dirty="0" smtClean="0"/>
              <a:t>Write a S.W.O.T. </a:t>
            </a:r>
            <a:r>
              <a:rPr lang="it-IT" sz="2400" dirty="0" err="1" smtClean="0"/>
              <a:t>analysis</a:t>
            </a:r>
            <a:r>
              <a:rPr lang="it-IT" sz="2400" dirty="0" smtClean="0"/>
              <a:t> of </a:t>
            </a:r>
            <a:r>
              <a:rPr lang="it-IT" sz="2400" u="sng" dirty="0" err="1" smtClean="0"/>
              <a:t>your</a:t>
            </a:r>
            <a:r>
              <a:rPr lang="it-IT" sz="2400" dirty="0" smtClean="0"/>
              <a:t> company, </a:t>
            </a:r>
            <a:r>
              <a:rPr lang="it-IT" sz="2400" dirty="0" err="1" smtClean="0"/>
              <a:t>choosing</a:t>
            </a:r>
            <a:r>
              <a:rPr lang="it-IT" sz="2400" dirty="0" smtClean="0"/>
              <a:t> the </a:t>
            </a:r>
            <a:r>
              <a:rPr lang="it-IT" sz="2400" dirty="0" err="1" smtClean="0"/>
              <a:t>key</a:t>
            </a:r>
            <a:r>
              <a:rPr lang="it-IT" sz="2400" dirty="0" smtClean="0"/>
              <a:t> </a:t>
            </a:r>
            <a:r>
              <a:rPr lang="it-IT" sz="2400" dirty="0" err="1" smtClean="0"/>
              <a:t>elements</a:t>
            </a:r>
            <a:r>
              <a:rPr lang="it-IT" sz="2400" dirty="0" smtClean="0"/>
              <a:t> of </a:t>
            </a:r>
            <a:r>
              <a:rPr lang="it-IT" sz="2400" dirty="0" err="1" smtClean="0"/>
              <a:t>its</a:t>
            </a:r>
            <a:r>
              <a:rPr lang="it-IT" sz="2400" dirty="0" smtClean="0"/>
              <a:t> </a:t>
            </a:r>
            <a:r>
              <a:rPr lang="it-IT" sz="2400" dirty="0" err="1" smtClean="0"/>
              <a:t>product</a:t>
            </a:r>
            <a:r>
              <a:rPr lang="it-IT" sz="2400" dirty="0" smtClean="0"/>
              <a:t> or </a:t>
            </a:r>
            <a:r>
              <a:rPr lang="it-IT" sz="2400" dirty="0" err="1" smtClean="0"/>
              <a:t>services</a:t>
            </a:r>
            <a:r>
              <a:rPr lang="it-IT" sz="2400" dirty="0" smtClean="0"/>
              <a:t> </a:t>
            </a:r>
            <a:r>
              <a:rPr lang="it-IT" sz="2400" dirty="0" err="1" smtClean="0"/>
              <a:t>that</a:t>
            </a:r>
            <a:r>
              <a:rPr lang="it-IT" sz="2400" dirty="0" smtClean="0"/>
              <a:t> </a:t>
            </a:r>
            <a:r>
              <a:rPr lang="it-IT" sz="2400" dirty="0" err="1" smtClean="0"/>
              <a:t>you</a:t>
            </a:r>
            <a:r>
              <a:rPr lang="it-IT" sz="2400" dirty="0" smtClean="0"/>
              <a:t> </a:t>
            </a:r>
            <a:r>
              <a:rPr lang="it-IT" sz="2400" dirty="0" err="1" smtClean="0"/>
              <a:t>believe</a:t>
            </a:r>
            <a:r>
              <a:rPr lang="it-IT" sz="2400" dirty="0" smtClean="0"/>
              <a:t> </a:t>
            </a:r>
            <a:r>
              <a:rPr lang="it-IT" sz="2400" dirty="0" err="1" smtClean="0"/>
              <a:t>characterize</a:t>
            </a:r>
            <a:r>
              <a:rPr lang="it-IT" sz="2400" dirty="0" smtClean="0"/>
              <a:t> </a:t>
            </a:r>
            <a:r>
              <a:rPr lang="it-IT" sz="2400" dirty="0" err="1" smtClean="0"/>
              <a:t>it’s</a:t>
            </a:r>
            <a:r>
              <a:rPr lang="it-IT" sz="2400" dirty="0" smtClean="0"/>
              <a:t> </a:t>
            </a:r>
            <a:r>
              <a:rPr lang="it-IT" sz="2400" dirty="0" err="1" smtClean="0"/>
              <a:t>current</a:t>
            </a:r>
            <a:r>
              <a:rPr lang="it-IT" sz="2400" dirty="0" smtClean="0"/>
              <a:t> situation and </a:t>
            </a:r>
            <a:r>
              <a:rPr lang="it-IT" sz="2400" dirty="0" err="1" smtClean="0"/>
              <a:t>outlook</a:t>
            </a:r>
            <a:r>
              <a:rPr lang="it-IT" sz="2400" dirty="0" smtClean="0"/>
              <a:t> for the future.</a:t>
            </a:r>
          </a:p>
          <a:p>
            <a:pPr marL="0" indent="0">
              <a:buNone/>
            </a:pPr>
            <a:endParaRPr lang="it-IT" sz="2400" dirty="0" smtClean="0"/>
          </a:p>
          <a:p>
            <a:r>
              <a:rPr lang="it-IT" sz="2400" dirty="0" smtClean="0"/>
              <a:t>What are, in your opinion, some marketing options for your company to eliminate some weaknesses and increase market share ? </a:t>
            </a:r>
          </a:p>
          <a:p>
            <a:pPr marL="0" indent="0">
              <a:buNone/>
            </a:pPr>
            <a:endParaRPr lang="it-IT" sz="2400" dirty="0" smtClean="0"/>
          </a:p>
          <a:p>
            <a:pPr marL="0" indent="0">
              <a:buNone/>
            </a:pPr>
            <a:endParaRPr lang="it-IT" sz="2400" dirty="0"/>
          </a:p>
        </p:txBody>
      </p:sp>
    </p:spTree>
    <p:extLst>
      <p:ext uri="{BB962C8B-B14F-4D97-AF65-F5344CB8AC3E}">
        <p14:creationId xmlns:p14="http://schemas.microsoft.com/office/powerpoint/2010/main" val="339146611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solidFill>
                  <a:srgbClr val="FF0000"/>
                </a:solidFill>
              </a:rPr>
              <a:t>What, no job ?</a:t>
            </a:r>
          </a:p>
        </p:txBody>
      </p:sp>
      <p:sp>
        <p:nvSpPr>
          <p:cNvPr id="3" name="Segnaposto contenuto 2"/>
          <p:cNvSpPr>
            <a:spLocks noGrp="1"/>
          </p:cNvSpPr>
          <p:nvPr>
            <p:ph idx="1"/>
          </p:nvPr>
        </p:nvSpPr>
        <p:spPr/>
        <p:txBody>
          <a:bodyPr/>
          <a:lstStyle/>
          <a:p>
            <a:pPr marL="0" indent="0">
              <a:buNone/>
            </a:pPr>
            <a:r>
              <a:rPr lang="it-IT"/>
              <a:t>Choose:</a:t>
            </a:r>
          </a:p>
          <a:p>
            <a:pPr marL="0" indent="0">
              <a:buNone/>
            </a:pPr>
            <a:endParaRPr lang="it-IT"/>
          </a:p>
          <a:p>
            <a:r>
              <a:rPr lang="it-IT"/>
              <a:t>McDonald's</a:t>
            </a:r>
          </a:p>
          <a:p>
            <a:r>
              <a:rPr lang="it-IT"/>
              <a:t>Alitalia</a:t>
            </a:r>
          </a:p>
          <a:p>
            <a:r>
              <a:rPr lang="it-IT"/>
              <a:t>Prada</a:t>
            </a:r>
          </a:p>
          <a:p>
            <a:r>
              <a:rPr lang="it-IT"/>
              <a:t>Vodafone</a:t>
            </a:r>
          </a:p>
          <a:p>
            <a:pPr marL="0" indent="0">
              <a:buNone/>
            </a:pPr>
            <a:endParaRPr lang="it-IT"/>
          </a:p>
          <a:p>
            <a:endParaRPr lang="it-IT"/>
          </a:p>
          <a:p>
            <a:endParaRPr lang="it-IT"/>
          </a:p>
          <a:p>
            <a:pPr marL="0" indent="0">
              <a:buNone/>
            </a:pPr>
            <a:endParaRPr lang="it-IT"/>
          </a:p>
        </p:txBody>
      </p:sp>
    </p:spTree>
    <p:extLst>
      <p:ext uri="{BB962C8B-B14F-4D97-AF65-F5344CB8AC3E}">
        <p14:creationId xmlns:p14="http://schemas.microsoft.com/office/powerpoint/2010/main" val="1521392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41568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solidFill>
                  <a:srgbClr val="0000FF"/>
                </a:solidFill>
              </a:rPr>
              <a:t>Homework</a:t>
            </a:r>
            <a:r>
              <a:rPr lang="it-IT"/>
              <a:t/>
            </a:r>
            <a:br>
              <a:rPr lang="it-IT"/>
            </a:br>
            <a:endParaRPr lang="it-IT"/>
          </a:p>
        </p:txBody>
      </p:sp>
      <p:sp>
        <p:nvSpPr>
          <p:cNvPr id="3" name="Segnaposto contenuto 2"/>
          <p:cNvSpPr>
            <a:spLocks noGrp="1"/>
          </p:cNvSpPr>
          <p:nvPr>
            <p:ph idx="1"/>
          </p:nvPr>
        </p:nvSpPr>
        <p:spPr/>
        <p:txBody>
          <a:bodyPr/>
          <a:lstStyle/>
          <a:p>
            <a:pPr marL="0" indent="0">
              <a:buNone/>
            </a:pPr>
            <a:r>
              <a:rPr lang="it-IT"/>
              <a:t> Next week the theme of the class is Branding.</a:t>
            </a:r>
          </a:p>
          <a:p>
            <a:pPr marL="0" indent="0">
              <a:buNone/>
            </a:pPr>
            <a:endParaRPr lang="it-IT"/>
          </a:p>
          <a:p>
            <a:pPr marL="0" indent="0">
              <a:buNone/>
            </a:pPr>
            <a:r>
              <a:rPr lang="it-IT"/>
              <a:t>Think about this question:</a:t>
            </a:r>
          </a:p>
          <a:p>
            <a:pPr marL="0" indent="0">
              <a:buNone/>
            </a:pPr>
            <a:r>
              <a:rPr lang="it-IT" b="1">
                <a:solidFill>
                  <a:srgbClr val="FF0000"/>
                </a:solidFill>
              </a:rPr>
              <a:t>Is Branding important in Marketing ?</a:t>
            </a:r>
          </a:p>
          <a:p>
            <a:pPr marL="0" indent="0">
              <a:buNone/>
            </a:pPr>
            <a:endParaRPr lang="it-IT" b="1"/>
          </a:p>
          <a:p>
            <a:pPr marL="0" indent="0">
              <a:buNone/>
            </a:pPr>
            <a:r>
              <a:rPr lang="it-IT"/>
              <a:t>Inform yourself and have an opinion.</a:t>
            </a:r>
            <a:endParaRPr lang="it-IT" b="1"/>
          </a:p>
          <a:p>
            <a:pPr marL="0" indent="0">
              <a:buNone/>
            </a:pPr>
            <a:endParaRPr lang="it-IT"/>
          </a:p>
          <a:p>
            <a:pPr marL="0" indent="0">
              <a:buNone/>
            </a:pPr>
            <a:endParaRPr lang="it-IT"/>
          </a:p>
        </p:txBody>
      </p:sp>
    </p:spTree>
    <p:extLst>
      <p:ext uri="{BB962C8B-B14F-4D97-AF65-F5344CB8AC3E}">
        <p14:creationId xmlns:p14="http://schemas.microsoft.com/office/powerpoint/2010/main" val="9747290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solidFill>
                  <a:srgbClr val="0000FF"/>
                </a:solidFill>
              </a:rPr>
              <a:t>Format and Approach</a:t>
            </a:r>
          </a:p>
        </p:txBody>
      </p:sp>
      <p:sp>
        <p:nvSpPr>
          <p:cNvPr id="3" name="Segnaposto contenuto 2"/>
          <p:cNvSpPr>
            <a:spLocks noGrp="1"/>
          </p:cNvSpPr>
          <p:nvPr>
            <p:ph idx="1"/>
          </p:nvPr>
        </p:nvSpPr>
        <p:spPr/>
        <p:txBody>
          <a:bodyPr/>
          <a:lstStyle/>
          <a:p>
            <a:endParaRPr lang="it-IT"/>
          </a:p>
          <a:p>
            <a:r>
              <a:rPr lang="it-IT"/>
              <a:t>A </a:t>
            </a:r>
            <a:r>
              <a:rPr lang="it-IT" u="sng"/>
              <a:t>practical</a:t>
            </a:r>
            <a:r>
              <a:rPr lang="it-IT"/>
              <a:t> understanding of marketing</a:t>
            </a:r>
          </a:p>
          <a:p>
            <a:pPr marL="0" indent="0">
              <a:buNone/>
            </a:pPr>
            <a:r>
              <a:rPr lang="it-IT"/>
              <a:t>      - </a:t>
            </a:r>
            <a:r>
              <a:rPr lang="it-IT" sz="2800"/>
              <a:t>using marketing theory to solve real business problems.</a:t>
            </a:r>
            <a:endParaRPr lang="it-IT"/>
          </a:p>
          <a:p>
            <a:r>
              <a:rPr lang="it-IT"/>
              <a:t>Presentation of marketing theory </a:t>
            </a:r>
          </a:p>
          <a:p>
            <a:pPr marL="0" indent="0">
              <a:buNone/>
            </a:pPr>
            <a:endParaRPr lang="it-IT"/>
          </a:p>
          <a:p>
            <a:pPr marL="0" indent="0">
              <a:buNone/>
            </a:pPr>
            <a:endParaRPr lang="it-IT"/>
          </a:p>
          <a:p>
            <a:pPr marL="0" indent="0">
              <a:buNone/>
            </a:pPr>
            <a:endParaRPr lang="it-IT"/>
          </a:p>
          <a:p>
            <a:endParaRPr lang="it-IT"/>
          </a:p>
        </p:txBody>
      </p:sp>
    </p:spTree>
    <p:extLst>
      <p:ext uri="{BB962C8B-B14F-4D97-AF65-F5344CB8AC3E}">
        <p14:creationId xmlns:p14="http://schemas.microsoft.com/office/powerpoint/2010/main" val="35302674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solidFill>
                  <a:srgbClr val="0000FF"/>
                </a:solidFill>
              </a:rPr>
              <a:t>Format and Approach</a:t>
            </a:r>
          </a:p>
        </p:txBody>
      </p:sp>
      <p:sp>
        <p:nvSpPr>
          <p:cNvPr id="3" name="Segnaposto contenuto 2"/>
          <p:cNvSpPr>
            <a:spLocks noGrp="1"/>
          </p:cNvSpPr>
          <p:nvPr>
            <p:ph idx="1"/>
          </p:nvPr>
        </p:nvSpPr>
        <p:spPr/>
        <p:txBody>
          <a:bodyPr/>
          <a:lstStyle/>
          <a:p>
            <a:endParaRPr lang="it-IT"/>
          </a:p>
          <a:p>
            <a:r>
              <a:rPr lang="it-IT"/>
              <a:t>A </a:t>
            </a:r>
            <a:r>
              <a:rPr lang="it-IT" u="sng"/>
              <a:t>practical</a:t>
            </a:r>
            <a:r>
              <a:rPr lang="it-IT"/>
              <a:t> understanding of marketing</a:t>
            </a:r>
          </a:p>
          <a:p>
            <a:pPr marL="0" indent="0">
              <a:buNone/>
            </a:pPr>
            <a:r>
              <a:rPr lang="it-IT"/>
              <a:t> </a:t>
            </a:r>
            <a:r>
              <a:rPr lang="it-IT" sz="2800"/>
              <a:t>      - using marketing theory to solve real business problems.</a:t>
            </a:r>
            <a:endParaRPr lang="it-IT"/>
          </a:p>
          <a:p>
            <a:r>
              <a:rPr lang="it-IT"/>
              <a:t>Presentation of marketing theory </a:t>
            </a:r>
          </a:p>
          <a:p>
            <a:r>
              <a:rPr lang="it-IT"/>
              <a:t>The class is a workshop</a:t>
            </a:r>
          </a:p>
          <a:p>
            <a:pPr marL="0" indent="0">
              <a:buNone/>
            </a:pPr>
            <a:r>
              <a:rPr lang="it-IT"/>
              <a:t>     -</a:t>
            </a:r>
            <a:r>
              <a:rPr lang="it-IT" sz="2800"/>
              <a:t> problem solving and exchange of ideas</a:t>
            </a:r>
          </a:p>
          <a:p>
            <a:pPr marL="0" indent="0">
              <a:buNone/>
            </a:pPr>
            <a:endParaRPr lang="it-IT"/>
          </a:p>
          <a:p>
            <a:pPr marL="0" indent="0">
              <a:buNone/>
            </a:pPr>
            <a:endParaRPr lang="it-IT"/>
          </a:p>
          <a:p>
            <a:pPr marL="0" indent="0">
              <a:buNone/>
            </a:pPr>
            <a:endParaRPr lang="it-IT"/>
          </a:p>
          <a:p>
            <a:endParaRPr lang="it-IT"/>
          </a:p>
        </p:txBody>
      </p:sp>
    </p:spTree>
    <p:extLst>
      <p:ext uri="{BB962C8B-B14F-4D97-AF65-F5344CB8AC3E}">
        <p14:creationId xmlns:p14="http://schemas.microsoft.com/office/powerpoint/2010/main" val="35302674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solidFill>
                  <a:srgbClr val="0000FF"/>
                </a:solidFill>
              </a:rPr>
              <a:t>Format and Approach</a:t>
            </a:r>
          </a:p>
        </p:txBody>
      </p:sp>
      <p:sp>
        <p:nvSpPr>
          <p:cNvPr id="3" name="Segnaposto contenuto 2"/>
          <p:cNvSpPr>
            <a:spLocks noGrp="1"/>
          </p:cNvSpPr>
          <p:nvPr>
            <p:ph idx="1"/>
          </p:nvPr>
        </p:nvSpPr>
        <p:spPr/>
        <p:txBody>
          <a:bodyPr/>
          <a:lstStyle/>
          <a:p>
            <a:endParaRPr lang="it-IT"/>
          </a:p>
          <a:p>
            <a:r>
              <a:rPr lang="it-IT"/>
              <a:t>A </a:t>
            </a:r>
            <a:r>
              <a:rPr lang="it-IT" u="sng"/>
              <a:t>practical</a:t>
            </a:r>
            <a:r>
              <a:rPr lang="it-IT"/>
              <a:t> understanding of marketing</a:t>
            </a:r>
          </a:p>
          <a:p>
            <a:pPr marL="0" indent="0">
              <a:buNone/>
            </a:pPr>
            <a:r>
              <a:rPr lang="it-IT" sz="2800"/>
              <a:t>       - using marketing theory to solve real business problems.</a:t>
            </a:r>
          </a:p>
          <a:p>
            <a:r>
              <a:rPr lang="it-IT"/>
              <a:t>Presentation of marketing theory </a:t>
            </a:r>
          </a:p>
          <a:p>
            <a:r>
              <a:rPr lang="it-IT"/>
              <a:t>The class is a workshop</a:t>
            </a:r>
          </a:p>
          <a:p>
            <a:pPr marL="0" indent="0">
              <a:buNone/>
            </a:pPr>
            <a:r>
              <a:rPr lang="it-IT"/>
              <a:t>     </a:t>
            </a:r>
            <a:r>
              <a:rPr lang="it-IT" sz="2800"/>
              <a:t>- problem solving and exchange of ideas</a:t>
            </a:r>
          </a:p>
          <a:p>
            <a:r>
              <a:rPr lang="it-IT"/>
              <a:t>Individual &amp; group </a:t>
            </a:r>
            <a:r>
              <a:rPr lang="it-IT" u="sng"/>
              <a:t>creative thinking</a:t>
            </a:r>
          </a:p>
          <a:p>
            <a:pPr marL="0" indent="0">
              <a:buNone/>
            </a:pPr>
            <a:endParaRPr lang="it-IT"/>
          </a:p>
          <a:p>
            <a:pPr marL="0" indent="0">
              <a:buNone/>
            </a:pPr>
            <a:endParaRPr lang="it-IT"/>
          </a:p>
          <a:p>
            <a:pPr marL="0" indent="0">
              <a:buNone/>
            </a:pPr>
            <a:endParaRPr lang="it-IT"/>
          </a:p>
          <a:p>
            <a:endParaRPr lang="it-IT"/>
          </a:p>
        </p:txBody>
      </p:sp>
    </p:spTree>
    <p:extLst>
      <p:ext uri="{BB962C8B-B14F-4D97-AF65-F5344CB8AC3E}">
        <p14:creationId xmlns:p14="http://schemas.microsoft.com/office/powerpoint/2010/main" val="35302674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err="1" smtClean="0">
                <a:solidFill>
                  <a:schemeClr val="accent2">
                    <a:lumMod val="75000"/>
                  </a:schemeClr>
                </a:solidFill>
              </a:rPr>
              <a:t>Reference Material</a:t>
            </a:r>
            <a:endParaRPr lang="it-IT" i="1" dirty="0">
              <a:solidFill>
                <a:schemeClr val="accent2">
                  <a:lumMod val="75000"/>
                </a:schemeClr>
              </a:solidFill>
            </a:endParaRPr>
          </a:p>
        </p:txBody>
      </p:sp>
      <p:sp>
        <p:nvSpPr>
          <p:cNvPr id="3" name="Segnaposto contenuto 2"/>
          <p:cNvSpPr>
            <a:spLocks noGrp="1"/>
          </p:cNvSpPr>
          <p:nvPr>
            <p:ph idx="1"/>
          </p:nvPr>
        </p:nvSpPr>
        <p:spPr/>
        <p:txBody>
          <a:bodyPr>
            <a:normAutofit fontScale="92500" lnSpcReduction="10000"/>
          </a:bodyPr>
          <a:lstStyle/>
          <a:p>
            <a:pPr marL="0" indent="0">
              <a:buNone/>
            </a:pPr>
            <a:endParaRPr lang="it-IT" sz="1600" dirty="0"/>
          </a:p>
          <a:p>
            <a:pPr marL="0" indent="0">
              <a:buNone/>
            </a:pPr>
            <a:r>
              <a:rPr lang="it-IT" sz="2800" dirty="0" smtClean="0"/>
              <a:t>•</a:t>
            </a:r>
            <a:r>
              <a:rPr lang="it-IT" sz="1600" dirty="0" smtClean="0"/>
              <a:t>    </a:t>
            </a:r>
            <a:r>
              <a:rPr lang="it-IT" sz="2800" dirty="0" smtClean="0"/>
              <a:t>Marketing (5° </a:t>
            </a:r>
            <a:r>
              <a:rPr lang="it-IT" sz="2800" dirty="0" err="1" smtClean="0"/>
              <a:t>edition</a:t>
            </a:r>
            <a:r>
              <a:rPr lang="it-IT" sz="2800" dirty="0" smtClean="0"/>
              <a:t>)</a:t>
            </a:r>
          </a:p>
          <a:p>
            <a:pPr marL="0" indent="0">
              <a:buNone/>
            </a:pPr>
            <a:r>
              <a:rPr lang="it-IT" sz="2800" dirty="0"/>
              <a:t> </a:t>
            </a:r>
            <a:r>
              <a:rPr lang="it-IT" sz="2800" dirty="0" smtClean="0"/>
              <a:t>      </a:t>
            </a:r>
            <a:r>
              <a:rPr lang="it-IT" sz="1600" dirty="0" smtClean="0"/>
              <a:t>                      </a:t>
            </a:r>
            <a:r>
              <a:rPr lang="it-IT" sz="1700" dirty="0" smtClean="0"/>
              <a:t> - </a:t>
            </a:r>
            <a:r>
              <a:rPr lang="it-IT" sz="1700" dirty="0" err="1" smtClean="0"/>
              <a:t>Baines</a:t>
            </a:r>
            <a:r>
              <a:rPr lang="it-IT" sz="1700" dirty="0" smtClean="0"/>
              <a:t>, </a:t>
            </a:r>
            <a:r>
              <a:rPr lang="it-IT" sz="1700" dirty="0" err="1" smtClean="0"/>
              <a:t>Fill</a:t>
            </a:r>
            <a:endParaRPr lang="it-IT" sz="1700" dirty="0" smtClean="0"/>
          </a:p>
          <a:p>
            <a:pPr marL="0" indent="0">
              <a:buNone/>
            </a:pPr>
            <a:r>
              <a:rPr lang="it-IT" sz="1700" dirty="0"/>
              <a:t> </a:t>
            </a:r>
            <a:r>
              <a:rPr lang="it-IT" sz="1700" dirty="0" smtClean="0"/>
              <a:t>                                -  Oxford press</a:t>
            </a:r>
          </a:p>
          <a:p>
            <a:pPr marL="0" indent="0">
              <a:buNone/>
            </a:pPr>
            <a:endParaRPr lang="it-IT" sz="1700" dirty="0"/>
          </a:p>
          <a:p>
            <a:pPr marL="0" indent="0">
              <a:buNone/>
            </a:pPr>
            <a:r>
              <a:rPr lang="it-IT" sz="2600" dirty="0"/>
              <a:t>•  Like a Virgin</a:t>
            </a:r>
          </a:p>
          <a:p>
            <a:pPr marL="0" indent="0">
              <a:buNone/>
            </a:pPr>
            <a:r>
              <a:rPr lang="it-IT" sz="2600" dirty="0" smtClean="0"/>
              <a:t>     -</a:t>
            </a:r>
            <a:r>
              <a:rPr lang="it-IT" sz="2000" dirty="0" smtClean="0"/>
              <a:t>Secrets they won't teach you at business school</a:t>
            </a:r>
            <a:endParaRPr lang="it-IT" sz="2000" dirty="0"/>
          </a:p>
          <a:p>
            <a:pPr marL="0" indent="0">
              <a:buNone/>
            </a:pPr>
            <a:r>
              <a:rPr lang="it-IT" sz="2000" dirty="0" smtClean="0"/>
              <a:t>             by  Richard Branson</a:t>
            </a:r>
            <a:endParaRPr lang="it-IT" sz="2600" dirty="0" smtClean="0"/>
          </a:p>
          <a:p>
            <a:pPr marL="0" indent="0">
              <a:buNone/>
            </a:pPr>
            <a:endParaRPr lang="it-IT" sz="1700" dirty="0"/>
          </a:p>
          <a:p>
            <a:pPr marL="0" indent="0">
              <a:buNone/>
            </a:pPr>
            <a:r>
              <a:rPr lang="it-IT" sz="1700" dirty="0">
                <a:solidFill>
                  <a:srgbClr val="0000FF"/>
                </a:solidFill>
              </a:rPr>
              <a:t>  **  </a:t>
            </a:r>
            <a:r>
              <a:rPr lang="it-IT" sz="2400" dirty="0">
                <a:solidFill>
                  <a:srgbClr val="0000FF"/>
                </a:solidFill>
              </a:rPr>
              <a:t>For every class you will receive all the slides presented.  You are</a:t>
            </a:r>
          </a:p>
          <a:p>
            <a:pPr marL="0" indent="0">
              <a:buNone/>
            </a:pPr>
            <a:r>
              <a:rPr lang="it-IT" sz="2400" dirty="0">
                <a:solidFill>
                  <a:srgbClr val="0000FF"/>
                </a:solidFill>
              </a:rPr>
              <a:t>      responsible for all the material in the slides.  The above Text Book</a:t>
            </a:r>
          </a:p>
          <a:p>
            <a:pPr marL="0" indent="0">
              <a:buNone/>
            </a:pPr>
            <a:r>
              <a:rPr lang="it-IT" sz="2400" dirty="0">
                <a:solidFill>
                  <a:srgbClr val="0000FF"/>
                </a:solidFill>
              </a:rPr>
              <a:t>      is a valuable reference, but not obligatory for the class.</a:t>
            </a:r>
            <a:endParaRPr lang="it-IT" sz="1700" dirty="0">
              <a:solidFill>
                <a:srgbClr val="0000FF"/>
              </a:solidFill>
            </a:endParaRPr>
          </a:p>
          <a:p>
            <a:pPr marL="0" indent="0">
              <a:buNone/>
            </a:pPr>
            <a:endParaRPr lang="it-IT" sz="1700" dirty="0" smtClean="0"/>
          </a:p>
          <a:p>
            <a:pPr marL="0" indent="0">
              <a:buNone/>
            </a:pPr>
            <a:endParaRPr lang="it-IT" sz="1600" dirty="0"/>
          </a:p>
          <a:p>
            <a:pPr marL="0" indent="0">
              <a:buNone/>
            </a:pPr>
            <a:r>
              <a:rPr lang="it-IT" sz="2800" dirty="0" smtClean="0"/>
              <a:t>  </a:t>
            </a:r>
          </a:p>
          <a:p>
            <a:pPr marL="0" indent="0">
              <a:buNone/>
            </a:pPr>
            <a:r>
              <a:rPr lang="it-IT" sz="1600" dirty="0"/>
              <a:t> </a:t>
            </a:r>
            <a:r>
              <a:rPr lang="it-IT" sz="1600" dirty="0" smtClean="0"/>
              <a:t>          </a:t>
            </a:r>
            <a:endParaRPr lang="it-IT" sz="2800" dirty="0" smtClean="0"/>
          </a:p>
        </p:txBody>
      </p:sp>
    </p:spTree>
    <p:extLst>
      <p:ext uri="{BB962C8B-B14F-4D97-AF65-F5344CB8AC3E}">
        <p14:creationId xmlns:p14="http://schemas.microsoft.com/office/powerpoint/2010/main" val="40249693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reen Shot 2021-11-26 at 12.57.5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101" y="241300"/>
            <a:ext cx="4693082" cy="6337300"/>
          </a:xfrm>
          <a:prstGeom prst="rect">
            <a:avLst/>
          </a:prstGeom>
        </p:spPr>
      </p:pic>
    </p:spTree>
    <p:extLst>
      <p:ext uri="{BB962C8B-B14F-4D97-AF65-F5344CB8AC3E}">
        <p14:creationId xmlns:p14="http://schemas.microsoft.com/office/powerpoint/2010/main" val="274138347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1313</TotalTime>
  <Words>1374</Words>
  <Application>Microsoft Macintosh PowerPoint</Application>
  <PresentationFormat>Presentazione su schermo (4:3)</PresentationFormat>
  <Paragraphs>330</Paragraphs>
  <Slides>49</Slides>
  <Notes>3</Notes>
  <HiddenSlides>0</HiddenSlides>
  <MMClips>0</MMClips>
  <ScaleCrop>false</ScaleCrop>
  <HeadingPairs>
    <vt:vector size="4" baseType="variant">
      <vt:variant>
        <vt:lpstr>Tema</vt:lpstr>
      </vt:variant>
      <vt:variant>
        <vt:i4>1</vt:i4>
      </vt:variant>
      <vt:variant>
        <vt:lpstr>Titoli diapositive</vt:lpstr>
      </vt:variant>
      <vt:variant>
        <vt:i4>49</vt:i4>
      </vt:variant>
    </vt:vector>
  </HeadingPairs>
  <TitlesOfParts>
    <vt:vector size="50" baseType="lpstr">
      <vt:lpstr>Tema di Office</vt:lpstr>
      <vt:lpstr>Marketing Strategy Master’s Course</vt:lpstr>
      <vt:lpstr>Course objectives</vt:lpstr>
      <vt:lpstr>Format and Approach</vt:lpstr>
      <vt:lpstr>Format and Approach</vt:lpstr>
      <vt:lpstr>Format and Approach</vt:lpstr>
      <vt:lpstr>Format and Approach</vt:lpstr>
      <vt:lpstr>Format and Approach</vt:lpstr>
      <vt:lpstr>Reference Material</vt:lpstr>
      <vt:lpstr>Presentazione di PowerPoint</vt:lpstr>
      <vt:lpstr>Richard Branson: Here's how to get anyone to listen to your idea </vt:lpstr>
      <vt:lpstr>Course grading</vt:lpstr>
      <vt:lpstr>Personal Marketing</vt:lpstr>
      <vt:lpstr>INTROS (The first lesson in effective marketing ………sell yourself !!</vt:lpstr>
      <vt:lpstr>Elevator Pitch</vt:lpstr>
      <vt:lpstr>What is marketing ??</vt:lpstr>
      <vt:lpstr>History</vt:lpstr>
      <vt:lpstr>Definitions</vt:lpstr>
      <vt:lpstr>Understanding a complex concept like Marketing</vt:lpstr>
      <vt:lpstr>Elements of Marketing management</vt:lpstr>
      <vt:lpstr>Marketing minestrone </vt:lpstr>
      <vt:lpstr>Understand and choose</vt:lpstr>
      <vt:lpstr>Our focus     </vt:lpstr>
      <vt:lpstr>MARKETING MIX The 4 P’s +1</vt:lpstr>
      <vt:lpstr>Product</vt:lpstr>
      <vt:lpstr>Price</vt:lpstr>
      <vt:lpstr>Place</vt:lpstr>
      <vt:lpstr>Promotion</vt:lpstr>
      <vt:lpstr>Positioning</vt:lpstr>
      <vt:lpstr> Add People also ?</vt:lpstr>
      <vt:lpstr>Starting a Business</vt:lpstr>
      <vt:lpstr> Marketing in 5 simple questions:</vt:lpstr>
      <vt:lpstr> Customer is King</vt:lpstr>
      <vt:lpstr>Marketing Marriage</vt:lpstr>
      <vt:lpstr>First, have an identity</vt:lpstr>
      <vt:lpstr>Make a positioning graph (price/quality)</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S.W.O.T. Analysis </vt:lpstr>
      <vt:lpstr>S.W.O.T.</vt:lpstr>
      <vt:lpstr>S.W.O.T. example</vt:lpstr>
      <vt:lpstr>Class Project </vt:lpstr>
      <vt:lpstr>What, no job ?</vt:lpstr>
      <vt:lpstr>Presentazione di PowerPoint</vt:lpstr>
      <vt:lpstr>Homework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marketing ??</dc:title>
  <dc:creator>Ed Gilmore</dc:creator>
  <cp:lastModifiedBy>e</cp:lastModifiedBy>
  <cp:revision>144</cp:revision>
  <cp:lastPrinted>2014-09-19T20:10:20Z</cp:lastPrinted>
  <dcterms:created xsi:type="dcterms:W3CDTF">2014-08-13T07:34:54Z</dcterms:created>
  <dcterms:modified xsi:type="dcterms:W3CDTF">2021-11-26T13:27:07Z</dcterms:modified>
</cp:coreProperties>
</file>