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03695-A829-4505-AE56-6B6E9A79005F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75E2B-4AB5-4809-A9C5-0F58EA44EC8C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655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4B793-5D16-4416-8232-8F120E103B17}" type="datetime1">
              <a:rPr lang="it-IT" smtClean="0"/>
              <a:t>29/11/2021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Ulteriori Conoscenze Linguistiche - a.a. 2021-2022 - Primo semestre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284B-0B95-4CD8-B40A-152769C3C6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2121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64448-3AB7-4680-9A9F-0EAA5589947E}" type="datetime1">
              <a:rPr lang="it-IT" smtClean="0"/>
              <a:t>29/11/2021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Ulteriori Conoscenze Linguistiche - a.a. 2021-2022 - Primo semestre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284B-0B95-4CD8-B40A-152769C3C6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8600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F6C3C-E3ED-437C-85A7-1004213DA4BF}" type="datetime1">
              <a:rPr lang="it-IT" smtClean="0"/>
              <a:t>29/11/2021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Ulteriori Conoscenze Linguistiche - a.a. 2021-2022 - Primo semestre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284B-0B95-4CD8-B40A-152769C3C6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9366328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AB5A-24FD-48BF-A3DE-FD18BF05116B}" type="datetime1">
              <a:rPr lang="it-IT" smtClean="0"/>
              <a:t>29/11/2021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Ulteriori Conoscenze Linguistiche - a.a. 2021-2022 - Primo semestre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284B-0B95-4CD8-B40A-152769C3C6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1134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8CE51-2ED5-47F9-ABD4-422044F81AF2}" type="datetime1">
              <a:rPr lang="it-IT" smtClean="0"/>
              <a:t>29/11/2021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Ulteriori Conoscenze Linguistiche - a.a. 2021-2022 - Primo semestre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284B-0B95-4CD8-B40A-152769C3C6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6243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DC12B-4872-4688-B663-703E030DCA73}" type="datetime1">
              <a:rPr lang="it-IT" smtClean="0"/>
              <a:t>29/11/2021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Ulteriori Conoscenze Linguistiche - a.a. 2021-2022 - Primo semestre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284B-0B95-4CD8-B40A-152769C3C6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2407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AE261-1CD5-460C-8047-2723E1EEA2B0}" type="datetime1">
              <a:rPr lang="it-IT" smtClean="0"/>
              <a:t>29/11/2021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Ulteriori Conoscenze Linguistiche - a.a. 2021-2022 - Primo semestre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284B-0B95-4CD8-B40A-152769C3C6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0884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09DF-47BF-43FE-91EB-06A7CFC75149}" type="datetime1">
              <a:rPr lang="it-IT" smtClean="0"/>
              <a:t>29/11/2021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Ulteriori Conoscenze Linguistiche - a.a. 2021-2022 - Primo semestre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284B-0B95-4CD8-B40A-152769C3C6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2525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ACE59-5687-41C9-B42B-60064B1155D9}" type="datetime1">
              <a:rPr lang="it-IT" smtClean="0"/>
              <a:t>29/11/2021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Ulteriori Conoscenze Linguistiche - a.a. 2021-2022 - Primo semestre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284B-0B95-4CD8-B40A-152769C3C6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8869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04C86-F03F-456E-8B11-A40C1586720A}" type="datetime1">
              <a:rPr lang="it-IT" smtClean="0"/>
              <a:t>29/11/2021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Ulteriori Conoscenze Linguistiche - a.a. 2021-2022 - Primo semestre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284B-0B95-4CD8-B40A-152769C3C6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7976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14232-2B26-4A48-B77C-B2154588CB8D}" type="datetime1">
              <a:rPr lang="it-IT" smtClean="0"/>
              <a:t>29/11/2021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Ulteriori Conoscenze Linguistiche - a.a. 2021-2022 - Primo semestre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284B-0B95-4CD8-B40A-152769C3C6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7661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F6C3C-E3ED-437C-85A7-1004213DA4BF}" type="datetime1">
              <a:rPr lang="it-IT" smtClean="0"/>
              <a:t>29/11/2021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Ulteriori Conoscenze Linguistiche - a.a. 2021-2022 - Primo semestre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2284B-0B95-4CD8-B40A-152769C3C6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4406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Video 15">
            <a:extLst>
              <a:ext uri="{FF2B5EF4-FFF2-40B4-BE49-F238E27FC236}">
                <a16:creationId xmlns:a16="http://schemas.microsoft.com/office/drawing/2014/main" id="{9D67A06A-1576-402C-A37D-6DC2BA58F7D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84" r="1" b="1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it-IT" sz="5200">
                <a:solidFill>
                  <a:srgbClr val="FFFFFF"/>
                </a:solidFill>
              </a:rPr>
              <a:t>Le discours rapporté</a:t>
            </a:r>
          </a:p>
        </p:txBody>
      </p:sp>
    </p:spTree>
    <p:extLst>
      <p:ext uri="{BB962C8B-B14F-4D97-AF65-F5344CB8AC3E}">
        <p14:creationId xmlns:p14="http://schemas.microsoft.com/office/powerpoint/2010/main" val="154782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5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mute="1">
                <p:cTn id="15" repeatCount="indefinite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27D6CB-3BF5-4707-814A-240D90152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2144"/>
            <a:ext cx="10515600" cy="930275"/>
          </a:xfrm>
        </p:spPr>
        <p:txBody>
          <a:bodyPr>
            <a:normAutofit/>
          </a:bodyPr>
          <a:lstStyle/>
          <a:p>
            <a:r>
              <a:rPr lang="it-IT" sz="3200"/>
              <a:t>Exercice</a:t>
            </a:r>
            <a:endParaRPr lang="fr-FR" sz="320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97671DE-68A7-417D-B981-8BE5D34E6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625109" cy="229177"/>
          </a:xfrm>
        </p:spPr>
        <p:txBody>
          <a:bodyPr/>
          <a:lstStyle/>
          <a:p>
            <a:r>
              <a:rPr lang="it-IT"/>
              <a:t>Ulteriori Conoscenze Linguistiche - a.a. 2021-2022 - Primo semestre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367EFA4-858E-4A3B-AFBD-F4A25CAA7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284B-0B95-4CD8-B40A-152769C3C61F}" type="slidenum">
              <a:rPr lang="it-IT" smtClean="0"/>
              <a:t>10</a:t>
            </a:fld>
            <a:endParaRPr lang="it-IT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3C6D0F66-ADC9-438D-9B2B-93930A1933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146" y="1333500"/>
            <a:ext cx="8213953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67AF874-0874-446E-BFB5-A11B0A6B7961}"/>
              </a:ext>
            </a:extLst>
          </p:cNvPr>
          <p:cNvSpPr txBox="1"/>
          <p:nvPr/>
        </p:nvSpPr>
        <p:spPr>
          <a:xfrm>
            <a:off x="2287155" y="2450812"/>
            <a:ext cx="7562850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fr-FR" sz="1400" b="1" i="1">
                <a:solidFill>
                  <a:srgbClr val="33CCCC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Antoine nous avait fait remarquer que nous allions être en retard au rendez-vous</a:t>
            </a:r>
            <a:r>
              <a:rPr lang="fr-FR" sz="1400" i="1">
                <a:solidFill>
                  <a:srgbClr val="33CCCC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3869675-FF70-4F66-87AF-873ED1CD8CE8}"/>
              </a:ext>
            </a:extLst>
          </p:cNvPr>
          <p:cNvSpPr txBox="1"/>
          <p:nvPr/>
        </p:nvSpPr>
        <p:spPr>
          <a:xfrm>
            <a:off x="2253674" y="3075710"/>
            <a:ext cx="69180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>
                <a:solidFill>
                  <a:srgbClr val="33CC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Sarah a affirmé qu'elle partirait trois jours après et qu'elle ne reviendrait plus.</a:t>
            </a:r>
            <a:endParaRPr lang="fr-FR" sz="1400" b="1" i="1">
              <a:solidFill>
                <a:srgbClr val="33CC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7EBEA2C-6BA6-407B-8DAC-F7E4C142A45B}"/>
              </a:ext>
            </a:extLst>
          </p:cNvPr>
          <p:cNvSpPr txBox="1"/>
          <p:nvPr/>
        </p:nvSpPr>
        <p:spPr>
          <a:xfrm>
            <a:off x="2299854" y="3611419"/>
            <a:ext cx="83219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>
                <a:solidFill>
                  <a:srgbClr val="33CC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David a dit qu'il lui enverrait un e-mail le surlendemain avant d'aller au bureau.</a:t>
            </a:r>
            <a:endParaRPr lang="fr-FR" sz="1400" b="1" i="1">
              <a:solidFill>
                <a:srgbClr val="33CC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A9D0B53-72BB-4054-9D6F-19CD8B39EAC8}"/>
              </a:ext>
            </a:extLst>
          </p:cNvPr>
          <p:cNvSpPr txBox="1"/>
          <p:nvPr/>
        </p:nvSpPr>
        <p:spPr>
          <a:xfrm>
            <a:off x="2281382" y="4137891"/>
            <a:ext cx="8488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>
                <a:solidFill>
                  <a:srgbClr val="33CC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Baptiste a répondu qu'il était rentré des Etats-Unis depuis six mois.</a:t>
            </a:r>
            <a:endParaRPr lang="fr-FR" sz="1400" b="1" i="1">
              <a:solidFill>
                <a:srgbClr val="33CC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A5B1847-045F-444F-8F5F-720CA7A5266F}"/>
              </a:ext>
            </a:extLst>
          </p:cNvPr>
          <p:cNvSpPr txBox="1"/>
          <p:nvPr/>
        </p:nvSpPr>
        <p:spPr>
          <a:xfrm>
            <a:off x="2272145" y="4673600"/>
            <a:ext cx="894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>
                <a:solidFill>
                  <a:srgbClr val="33CC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Alexis leur a répondu que l'année suivante il partirait deux mois en Angleterre.</a:t>
            </a:r>
            <a:endParaRPr lang="fr-FR" sz="1400" b="1" i="1">
              <a:solidFill>
                <a:srgbClr val="33CC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4220400-ACFF-4F57-B000-904C8BE612E4}"/>
              </a:ext>
            </a:extLst>
          </p:cNvPr>
          <p:cNvSpPr txBox="1"/>
          <p:nvPr/>
        </p:nvSpPr>
        <p:spPr>
          <a:xfrm>
            <a:off x="2253672" y="5200073"/>
            <a:ext cx="8617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>
                <a:solidFill>
                  <a:srgbClr val="33CC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Sophie nous a rétorqué qu'elle nous avait écrit la semaine précédente pour nous l'annoncer.</a:t>
            </a:r>
            <a:endParaRPr lang="fr-FR" sz="1400" b="1" i="1">
              <a:solidFill>
                <a:srgbClr val="33CC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CB87F7D-5C97-4F27-98C8-4F7D2C198B01}"/>
              </a:ext>
            </a:extLst>
          </p:cNvPr>
          <p:cNvSpPr txBox="1"/>
          <p:nvPr/>
        </p:nvSpPr>
        <p:spPr>
          <a:xfrm>
            <a:off x="2262909" y="5735781"/>
            <a:ext cx="97166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>
                <a:solidFill>
                  <a:srgbClr val="33CC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Isabelle nous avait dit qu'elle allait s'acheter un nouvel ordinateur la semaine suivante/d'après.</a:t>
            </a:r>
            <a:endParaRPr lang="fr-FR" sz="1400" b="1" i="1">
              <a:solidFill>
                <a:srgbClr val="33CC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76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BBE71D-0481-4CC7-82C3-D7F9B5D63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356273" cy="964911"/>
          </a:xfrm>
        </p:spPr>
        <p:txBody>
          <a:bodyPr>
            <a:normAutofit/>
          </a:bodyPr>
          <a:lstStyle/>
          <a:p>
            <a:r>
              <a:rPr lang="it-IT" sz="3600"/>
              <a:t>Exercice </a:t>
            </a:r>
            <a:endParaRPr lang="fr-FR" sz="360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1FC63D-B059-46C5-9297-DF7C13133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491" y="1677844"/>
            <a:ext cx="10515600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it-IT" b="1"/>
              <a:t>Transformez les phrases au discours indirect.</a:t>
            </a:r>
          </a:p>
          <a:p>
            <a:pPr marL="0" indent="0">
              <a:buNone/>
            </a:pPr>
            <a:r>
              <a:rPr lang="it-IT"/>
              <a:t>Elle lui a dit : « Téléphone-moi ce soir à 9 heures. »</a:t>
            </a:r>
          </a:p>
          <a:p>
            <a:pPr marL="0" indent="0">
              <a:buNone/>
            </a:pPr>
            <a:r>
              <a:rPr lang="it-IT">
                <a:solidFill>
                  <a:srgbClr val="FF0000"/>
                </a:solidFill>
              </a:rPr>
              <a:t>Elle lui dit de lui téléphoner ce soir-là à 9 heures.</a:t>
            </a:r>
          </a:p>
          <a:p>
            <a:pPr marL="0" indent="0">
              <a:buNone/>
            </a:pPr>
            <a:r>
              <a:rPr lang="it-IT"/>
              <a:t>La prof de maths avait dit aux élèves : « Asseyez-vous ! »</a:t>
            </a:r>
          </a:p>
          <a:p>
            <a:pPr marL="0" indent="0">
              <a:buNone/>
            </a:pPr>
            <a:r>
              <a:rPr lang="it-IT">
                <a:solidFill>
                  <a:srgbClr val="FF0000"/>
                </a:solidFill>
              </a:rPr>
              <a:t>La prof de maths avait dit aux élèves de s’asseoir.</a:t>
            </a:r>
          </a:p>
          <a:p>
            <a:pPr marL="0" indent="0">
              <a:buNone/>
            </a:pPr>
            <a:r>
              <a:rPr lang="it-IT"/>
              <a:t>Elles nous avaient dit : « Allez chercher Marion à l’aéroport ! »</a:t>
            </a:r>
          </a:p>
          <a:p>
            <a:pPr marL="0" indent="0">
              <a:buNone/>
            </a:pPr>
            <a:r>
              <a:rPr lang="it-IT">
                <a:solidFill>
                  <a:srgbClr val="FF0000"/>
                </a:solidFill>
              </a:rPr>
              <a:t>Elles nous avaient dit d’aller chercher Marion à l’aéroport.</a:t>
            </a:r>
          </a:p>
          <a:p>
            <a:pPr marL="0" indent="0">
              <a:buNone/>
            </a:pPr>
            <a:r>
              <a:rPr lang="it-IT"/>
              <a:t>Elle leur avait conseillé : « Faites attention à vous demain matin. »</a:t>
            </a:r>
          </a:p>
          <a:p>
            <a:pPr marL="0" indent="0">
              <a:buNone/>
            </a:pPr>
            <a:r>
              <a:rPr lang="it-IT">
                <a:solidFill>
                  <a:srgbClr val="FF0000"/>
                </a:solidFill>
              </a:rPr>
              <a:t>Elle leur avait conseillé de faire attention à eux le lendemain matin.</a:t>
            </a:r>
          </a:p>
          <a:p>
            <a:pPr marL="0" indent="0">
              <a:buNone/>
            </a:pPr>
            <a:r>
              <a:rPr lang="it-IT"/>
              <a:t>Tu lui as dit : « Accompagne-moi demain soir au théâtre. »</a:t>
            </a:r>
          </a:p>
          <a:p>
            <a:pPr marL="0" indent="0">
              <a:buNone/>
            </a:pPr>
            <a:r>
              <a:rPr lang="it-IT">
                <a:solidFill>
                  <a:srgbClr val="FF0000"/>
                </a:solidFill>
              </a:rPr>
              <a:t>Tu lui as dit de t’accompagner au théâtre le lendemain soir.</a:t>
            </a:r>
          </a:p>
          <a:p>
            <a:pPr marL="0" indent="0">
              <a:buNone/>
            </a:pPr>
            <a:r>
              <a:rPr lang="it-IT"/>
              <a:t>Ils vous ont conseillé : « N’allez pas en Bretagne la semaine prochaine. »</a:t>
            </a:r>
          </a:p>
          <a:p>
            <a:pPr marL="0" indent="0">
              <a:buNone/>
            </a:pPr>
            <a:r>
              <a:rPr lang="it-IT">
                <a:solidFill>
                  <a:srgbClr val="FF0000"/>
                </a:solidFill>
              </a:rPr>
              <a:t>Ils vous ont conseillé de ne pas aller en Bretagne la semaine suivante.</a:t>
            </a:r>
            <a:endParaRPr lang="fr-FR">
              <a:solidFill>
                <a:srgbClr val="FF0000"/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165124E-CC47-4A89-B844-EA286C9E1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689764" cy="376959"/>
          </a:xfrm>
        </p:spPr>
        <p:txBody>
          <a:bodyPr/>
          <a:lstStyle/>
          <a:p>
            <a:r>
              <a:rPr lang="it-IT"/>
              <a:t>Ulteriori Conoscenze Linguistiche - a.a. 2021-2022 - Primo semestre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E3A8B73-3BF5-4E55-8AA1-0880949F8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284B-0B95-4CD8-B40A-152769C3C61F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235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08184" y="174032"/>
            <a:ext cx="10175631" cy="1111843"/>
          </a:xfrm>
        </p:spPr>
        <p:txBody>
          <a:bodyPr anchor="ctr">
            <a:normAutofit/>
          </a:bodyPr>
          <a:lstStyle/>
          <a:p>
            <a:pPr algn="ctr"/>
            <a:r>
              <a:rPr lang="it-IT" sz="4000"/>
              <a:t>Le discours indirect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08184" y="1459907"/>
            <a:ext cx="10175630" cy="767904"/>
          </a:xfrm>
        </p:spPr>
        <p:txBody>
          <a:bodyPr anchor="ctr">
            <a:normAutofit/>
          </a:bodyPr>
          <a:lstStyle/>
          <a:p>
            <a:pPr algn="ctr"/>
            <a:r>
              <a:rPr lang="it-IT" sz="2000"/>
              <a:t>Passage du discours direct au discours indirect</a:t>
            </a:r>
          </a:p>
          <a:p>
            <a:pPr algn="ctr"/>
            <a:endParaRPr lang="it-IT" sz="200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03FEDF9-3FBD-437E-97D9-855B87E45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it-IT" sz="1100"/>
              <a:t>Ulteriori Conoscenze Linguistiche - a.a. 2021-2022 - Primo semestre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44AB583-E3D1-4456-8501-CEF84046E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4B2284B-0B95-4CD8-B40A-152769C3C61F}" type="slidenum">
              <a:rPr lang="it-IT" smtClean="0"/>
              <a:pPr>
                <a:spcAft>
                  <a:spcPts val="600"/>
                </a:spcAft>
              </a:pPr>
              <a:t>2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954" y="3027792"/>
            <a:ext cx="8170301" cy="130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23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it-IT" sz="3600"/>
              <a:t>Changements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255259" y="1648870"/>
            <a:ext cx="5155565" cy="3513680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t-IT" sz="2000"/>
              <a:t>Subordination avec la conjonction </a:t>
            </a:r>
            <a:r>
              <a:rPr lang="it-IT" sz="2000" b="1"/>
              <a:t>que</a:t>
            </a:r>
            <a:r>
              <a:rPr lang="it-IT" sz="2000"/>
              <a:t> qui doit être répétée devant chaque verbe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000"/>
              <a:t>Changement de ponctuation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000"/>
              <a:t>Changement de personne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000"/>
              <a:t>Changement des temps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000"/>
              <a:t>Changement des expressions de temps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22DC623-B391-41BB-A64B-1E8E788DC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2374833" y="3246436"/>
            <a:ext cx="5607882" cy="365125"/>
          </a:xfrm>
        </p:spPr>
        <p:txBody>
          <a:bodyPr anchor="t">
            <a:normAutofit/>
          </a:bodyPr>
          <a:lstStyle/>
          <a:p>
            <a:pPr algn="l">
              <a:spcAft>
                <a:spcPts val="600"/>
              </a:spcAft>
            </a:pPr>
            <a:r>
              <a:rPr lang="it-IT" sz="1150">
                <a:solidFill>
                  <a:schemeClr val="tx1">
                    <a:lumMod val="85000"/>
                    <a:lumOff val="15000"/>
                  </a:schemeClr>
                </a:solidFill>
              </a:rPr>
              <a:t>Ulteriori Conoscenze Linguistiche - a.a. 2021-2022 - Primo semestre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9620884-E501-4A6B-91C5-B83BD43C2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3496" y="4892040"/>
            <a:ext cx="1673352" cy="10058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4B2284B-0B95-4CD8-B40A-152769C3C61F}" type="slidenum">
              <a:rPr lang="it-IT" sz="6600" smtClean="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it-IT" sz="6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588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66373" y="1476516"/>
            <a:ext cx="3103808" cy="4421876"/>
          </a:xfrm>
        </p:spPr>
        <p:txBody>
          <a:bodyPr anchor="t">
            <a:normAutofit/>
          </a:bodyPr>
          <a:lstStyle/>
          <a:p>
            <a:pPr algn="r"/>
            <a:r>
              <a:rPr lang="it-IT" sz="4000"/>
              <a:t>Les verbes de déclaration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84179" y="1581292"/>
            <a:ext cx="7112471" cy="3533633"/>
          </a:xfrm>
        </p:spPr>
        <p:txBody>
          <a:bodyPr anchor="t">
            <a:normAutofit/>
          </a:bodyPr>
          <a:lstStyle/>
          <a:p>
            <a:r>
              <a:rPr lang="it-IT" sz="2000"/>
              <a:t>Le discours indirect est introduit par un verbe de déclaration, comme </a:t>
            </a:r>
            <a:r>
              <a:rPr lang="it-IT" sz="2000" b="1"/>
              <a:t>dire</a:t>
            </a:r>
            <a:r>
              <a:rPr lang="it-IT" sz="2000"/>
              <a:t> :</a:t>
            </a:r>
          </a:p>
          <a:p>
            <a:endParaRPr lang="it-IT" sz="2000"/>
          </a:p>
          <a:p>
            <a:r>
              <a:rPr lang="it-IT" sz="2000" i="1"/>
              <a:t>Affirmer, ajouter, annoncer, apprendre, assurer, avertir, avouer, certifier, confirmer, constater, crier, déclarer, s’écrier, entendre dire, faire remarquer, faire savoir, garantir, hurler, indiquer, informer, jurer, objecter, préciser, prévenir, promettre, raconter, reconnaître, remarquer, répéter, répliquer, répondre, souligner, soutenir…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00CF84D-CBA3-4BFF-8C80-392FBEA95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7726" y="1983972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it-IT" sz="1100">
                <a:solidFill>
                  <a:schemeClr val="tx1">
                    <a:lumMod val="50000"/>
                    <a:lumOff val="50000"/>
                  </a:schemeClr>
                </a:solidFill>
              </a:rPr>
              <a:t>Ulteriori Conoscenze Linguistiche - a.a. 2021-2022 - Primo semestre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2926B7B-F52B-495A-891D-31D584E3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4B2284B-0B95-4CD8-B40A-152769C3C61F}" type="slidenum">
              <a:rPr lang="it-IT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</a:t>
            </a:fld>
            <a:endParaRPr lang="it-IT" sz="11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728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3023" y="1295541"/>
            <a:ext cx="3103808" cy="4421876"/>
          </a:xfrm>
        </p:spPr>
        <p:txBody>
          <a:bodyPr anchor="t">
            <a:normAutofit/>
          </a:bodyPr>
          <a:lstStyle/>
          <a:p>
            <a:pPr algn="r"/>
            <a:r>
              <a:rPr lang="it-IT" sz="4000"/>
              <a:t>Concordance des temps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308004" y="1381267"/>
            <a:ext cx="6858113" cy="4743174"/>
          </a:xfrm>
        </p:spPr>
        <p:txBody>
          <a:bodyPr anchor="t">
            <a:normAutofit/>
          </a:bodyPr>
          <a:lstStyle/>
          <a:p>
            <a:r>
              <a:rPr lang="it-IT" sz="2000"/>
              <a:t>Les verbes du discours direct sont à </a:t>
            </a:r>
            <a:r>
              <a:rPr lang="it-IT" sz="2000" b="1"/>
              <a:t>l’indicatif</a:t>
            </a:r>
            <a:r>
              <a:rPr lang="it-IT" sz="2000"/>
              <a:t> : ils ne changent pas quand le verbe introducteur est au futur ou au présent.</a:t>
            </a:r>
          </a:p>
          <a:p>
            <a:r>
              <a:rPr lang="it-IT" sz="2000"/>
              <a:t>« Je n’ai pas aimé ce film. » → Il me dira qu’il n’a pas aimé ce film.</a:t>
            </a:r>
          </a:p>
          <a:p>
            <a:endParaRPr lang="it-IT" sz="2000"/>
          </a:p>
          <a:p>
            <a:r>
              <a:rPr lang="fr-FR" sz="2000"/>
              <a:t>Les verbes du discours direct sont au </a:t>
            </a:r>
            <a:r>
              <a:rPr lang="fr-FR" sz="2000" b="1"/>
              <a:t>subjonctif</a:t>
            </a:r>
            <a:r>
              <a:rPr lang="fr-FR" sz="2000"/>
              <a:t> ou au </a:t>
            </a:r>
            <a:r>
              <a:rPr lang="fr-FR" sz="2000" b="1"/>
              <a:t>conditionnel</a:t>
            </a:r>
            <a:r>
              <a:rPr lang="fr-FR" sz="2000"/>
              <a:t> : ils ne changent pas non plus.</a:t>
            </a:r>
          </a:p>
          <a:p>
            <a:r>
              <a:rPr lang="fr-FR" sz="2000"/>
              <a:t>« Il faudrait relire le dossier. » → Ils m’ont dit qu’il faudrait relire le dossier</a:t>
            </a:r>
          </a:p>
          <a:p>
            <a:endParaRPr lang="it-IT" sz="200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80ABBAA-BD60-4A67-A304-57431EB1E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7726" y="1983972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it-IT" sz="1100">
                <a:solidFill>
                  <a:schemeClr val="tx1">
                    <a:lumMod val="50000"/>
                    <a:lumOff val="50000"/>
                  </a:schemeClr>
                </a:solidFill>
              </a:rPr>
              <a:t>Ulteriori Conoscenze Linguistiche - a.a. 2021-2022 - Primo semestre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AF661FF-3D07-4DB1-9BCA-376384ECF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4B2284B-0B95-4CD8-B40A-152769C3C61F}" type="slidenum">
              <a:rPr lang="it-IT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</a:t>
            </a:fld>
            <a:endParaRPr lang="it-IT" sz="11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76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4400" y="672860"/>
            <a:ext cx="10439400" cy="550410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r-FR" sz="2000"/>
              <a:t>Quand le verbe de la principale est à un temps du passé, les verbes des subordonnées suivent les règles de la concordance des temps.</a:t>
            </a:r>
          </a:p>
          <a:p>
            <a:pPr marL="0" indent="0">
              <a:lnSpc>
                <a:spcPct val="120000"/>
              </a:lnSpc>
              <a:buNone/>
            </a:pPr>
            <a:endParaRPr lang="fr-FR" sz="1600"/>
          </a:p>
          <a:p>
            <a:r>
              <a:rPr lang="fr-FR" sz="1600">
                <a:solidFill>
                  <a:srgbClr val="FF0000"/>
                </a:solidFill>
              </a:rPr>
              <a:t>présent</a:t>
            </a:r>
            <a:r>
              <a:rPr lang="fr-FR" sz="1600"/>
              <a:t>                  		→                        </a:t>
            </a:r>
            <a:r>
              <a:rPr lang="fr-FR" sz="1600">
                <a:solidFill>
                  <a:srgbClr val="0070C0"/>
                </a:solidFill>
              </a:rPr>
              <a:t>imparfait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fr-FR" sz="1600"/>
              <a:t>Il m’a dit : « Je </a:t>
            </a:r>
            <a:r>
              <a:rPr lang="fr-FR" sz="1600">
                <a:solidFill>
                  <a:srgbClr val="FF0000"/>
                </a:solidFill>
              </a:rPr>
              <a:t>suis</a:t>
            </a:r>
            <a:r>
              <a:rPr lang="fr-FR" sz="1600"/>
              <a:t> allemand » → Il m’a dit qu’il </a:t>
            </a:r>
            <a:r>
              <a:rPr lang="fr-FR" sz="1600">
                <a:solidFill>
                  <a:srgbClr val="0070C0"/>
                </a:solidFill>
              </a:rPr>
              <a:t>était</a:t>
            </a:r>
            <a:r>
              <a:rPr lang="fr-FR" sz="1600"/>
              <a:t> allemand</a:t>
            </a:r>
          </a:p>
          <a:p>
            <a:r>
              <a:rPr lang="fr-FR" sz="1600">
                <a:solidFill>
                  <a:srgbClr val="FF0000"/>
                </a:solidFill>
              </a:rPr>
              <a:t>passé composé </a:t>
            </a:r>
            <a:r>
              <a:rPr lang="fr-FR" sz="1600"/>
              <a:t>		→                        </a:t>
            </a:r>
            <a:r>
              <a:rPr lang="fr-FR" sz="1600">
                <a:solidFill>
                  <a:srgbClr val="0070C0"/>
                </a:solidFill>
              </a:rPr>
              <a:t>plus-que-parfait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fr-FR" sz="1600"/>
              <a:t>Amélie a dit : « J’</a:t>
            </a:r>
            <a:r>
              <a:rPr lang="fr-FR" sz="1600">
                <a:solidFill>
                  <a:srgbClr val="FF0000"/>
                </a:solidFill>
              </a:rPr>
              <a:t>ai rencontré </a:t>
            </a:r>
            <a:r>
              <a:rPr lang="fr-FR" sz="1600"/>
              <a:t>un ami » → Amélie a dit qu’elle </a:t>
            </a:r>
            <a:r>
              <a:rPr lang="fr-FR" sz="1600">
                <a:solidFill>
                  <a:srgbClr val="0070C0"/>
                </a:solidFill>
              </a:rPr>
              <a:t>avait rencontré </a:t>
            </a:r>
            <a:r>
              <a:rPr lang="fr-FR" sz="1600"/>
              <a:t>un ami.</a:t>
            </a:r>
          </a:p>
          <a:p>
            <a:r>
              <a:rPr lang="fr-FR" sz="1600">
                <a:solidFill>
                  <a:srgbClr val="FF0000"/>
                </a:solidFill>
              </a:rPr>
              <a:t>futur proche          		</a:t>
            </a:r>
            <a:r>
              <a:rPr lang="fr-FR" sz="1600"/>
              <a:t>→                        </a:t>
            </a:r>
            <a:r>
              <a:rPr lang="fr-FR" sz="1600">
                <a:solidFill>
                  <a:srgbClr val="0070C0"/>
                </a:solidFill>
              </a:rPr>
              <a:t>aller à l’imparfait </a:t>
            </a:r>
            <a:r>
              <a:rPr lang="fr-FR" sz="1600"/>
              <a:t>+ inf.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fr-FR" sz="1600"/>
              <a:t>La gardienne pensait : « Je </a:t>
            </a:r>
            <a:r>
              <a:rPr lang="fr-FR" sz="1600">
                <a:solidFill>
                  <a:srgbClr val="FF0000"/>
                </a:solidFill>
              </a:rPr>
              <a:t>vais récupérer </a:t>
            </a:r>
            <a:r>
              <a:rPr lang="fr-FR" sz="1600"/>
              <a:t>les clefs. » → La gardienne pensait qu’elle </a:t>
            </a:r>
            <a:r>
              <a:rPr lang="fr-FR" sz="1600">
                <a:solidFill>
                  <a:srgbClr val="0070C0"/>
                </a:solidFill>
              </a:rPr>
              <a:t>allait récupérer </a:t>
            </a:r>
            <a:r>
              <a:rPr lang="fr-FR" sz="1600"/>
              <a:t>les clefs.  </a:t>
            </a:r>
          </a:p>
          <a:p>
            <a:r>
              <a:rPr lang="fr-FR" sz="1600">
                <a:solidFill>
                  <a:srgbClr val="FF0000"/>
                </a:solidFill>
              </a:rPr>
              <a:t>futur simple           		</a:t>
            </a:r>
            <a:r>
              <a:rPr lang="fr-FR" sz="1600"/>
              <a:t>→                          </a:t>
            </a:r>
            <a:r>
              <a:rPr lang="fr-FR" sz="1600">
                <a:solidFill>
                  <a:srgbClr val="0070C0"/>
                </a:solidFill>
              </a:rPr>
              <a:t>conditionnel présent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fr-FR" sz="1600"/>
              <a:t>Il m’a dit : « </a:t>
            </a:r>
            <a:r>
              <a:rPr lang="fr-FR" sz="1600">
                <a:solidFill>
                  <a:srgbClr val="FF0000"/>
                </a:solidFill>
              </a:rPr>
              <a:t>Je viendrai </a:t>
            </a:r>
            <a:r>
              <a:rPr lang="fr-FR" sz="1600"/>
              <a:t>en mars » → Il m’a dit qu’il </a:t>
            </a:r>
            <a:r>
              <a:rPr lang="fr-FR" sz="1600">
                <a:solidFill>
                  <a:srgbClr val="0070C0"/>
                </a:solidFill>
              </a:rPr>
              <a:t>viendrait</a:t>
            </a:r>
            <a:r>
              <a:rPr lang="fr-FR" sz="1600"/>
              <a:t> en mars</a:t>
            </a:r>
          </a:p>
          <a:p>
            <a:r>
              <a:rPr lang="it-IT" sz="1600">
                <a:solidFill>
                  <a:srgbClr val="FF0000"/>
                </a:solidFill>
              </a:rPr>
              <a:t>impératif</a:t>
            </a:r>
            <a:r>
              <a:rPr lang="it-IT" sz="1600"/>
              <a:t>		 → 	           </a:t>
            </a:r>
            <a:r>
              <a:rPr lang="it-IT" sz="1600">
                <a:solidFill>
                  <a:srgbClr val="0070C0"/>
                </a:solidFill>
              </a:rPr>
              <a:t>infinitif</a:t>
            </a:r>
            <a:r>
              <a:rPr lang="it-IT" sz="1600"/>
              <a:t> </a:t>
            </a:r>
          </a:p>
          <a:p>
            <a:pPr marL="0" indent="0">
              <a:buNone/>
            </a:pPr>
            <a:r>
              <a:rPr lang="it-IT" sz="1600"/>
              <a:t>Le médecin lui a conseillé : «</a:t>
            </a:r>
            <a:r>
              <a:rPr lang="it-IT" sz="1600">
                <a:solidFill>
                  <a:srgbClr val="FF0000"/>
                </a:solidFill>
              </a:rPr>
              <a:t>Ne sortez pas</a:t>
            </a:r>
            <a:r>
              <a:rPr lang="it-IT" sz="1600"/>
              <a:t>.» → Le médecin lui a conseillé de </a:t>
            </a:r>
            <a:r>
              <a:rPr lang="it-IT" sz="1600">
                <a:solidFill>
                  <a:srgbClr val="0070C0"/>
                </a:solidFill>
              </a:rPr>
              <a:t>ne pas sortir</a:t>
            </a:r>
            <a:r>
              <a:rPr lang="it-IT" sz="1600"/>
              <a:t>.</a:t>
            </a:r>
          </a:p>
          <a:p>
            <a:pPr marL="0" indent="0">
              <a:buNone/>
            </a:pPr>
            <a:endParaRPr lang="fr-FR" sz="1600"/>
          </a:p>
          <a:p>
            <a:pPr marL="0" indent="0">
              <a:buNone/>
            </a:pPr>
            <a:endParaRPr lang="fr-FR" sz="1600"/>
          </a:p>
          <a:p>
            <a:pPr marL="0" indent="0">
              <a:buNone/>
            </a:pPr>
            <a:endParaRPr lang="fr-FR" sz="1600"/>
          </a:p>
          <a:p>
            <a:endParaRPr lang="fr-FR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3A98F0BE-DD8A-49E1-9C17-1CC9CCCCF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1"/>
            <a:ext cx="4431145" cy="238414"/>
          </a:xfrm>
        </p:spPr>
        <p:txBody>
          <a:bodyPr/>
          <a:lstStyle/>
          <a:p>
            <a:r>
              <a:rPr lang="it-IT"/>
              <a:t>Ulteriori Conoscenze Linguistiche - a.a. 2021-2022 - Primo semestre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135C5F3-EA0D-47A0-BCA6-EA4395811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284B-0B95-4CD8-B40A-152769C3C61F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933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/>
              <a:t>Changement des expressions de temps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2275" y="1819236"/>
            <a:ext cx="6048375" cy="2933700"/>
          </a:xfrm>
          <a:prstGeom prst="rect">
            <a:avLst/>
          </a:prstGeom>
        </p:spPr>
      </p:pic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957770A-375C-48C2-A642-DF71760B0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449618" cy="312305"/>
          </a:xfrm>
        </p:spPr>
        <p:txBody>
          <a:bodyPr/>
          <a:lstStyle/>
          <a:p>
            <a:r>
              <a:rPr lang="it-IT"/>
              <a:t>Ulteriori Conoscenze Linguistiche - a.a. 2021-2022 - Primo semestre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825BEEC-A192-432D-A278-C307E401C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284B-0B95-4CD8-B40A-152769C3C61F}" type="slidenum">
              <a:rPr lang="it-IT" smtClean="0"/>
              <a:t>7</a:t>
            </a:fld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2105891" y="4978245"/>
            <a:ext cx="8848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/>
              <a:t>Ex. : Jeudi. Nous sommes arrivés à Montréal </a:t>
            </a:r>
            <a:r>
              <a:rPr lang="it-IT" b="1"/>
              <a:t>hier</a:t>
            </a:r>
            <a:r>
              <a:rPr lang="it-IT"/>
              <a:t> matin. </a:t>
            </a:r>
            <a:r>
              <a:rPr lang="it-IT" b="1"/>
              <a:t>Aujourd’hui</a:t>
            </a:r>
            <a:r>
              <a:rPr lang="it-IT"/>
              <a:t> il neige. → Mes amis m’ont écrit jeudi qu’ils étaient arrivés à Monréal </a:t>
            </a:r>
            <a:r>
              <a:rPr lang="it-IT">
                <a:solidFill>
                  <a:srgbClr val="FF0000"/>
                </a:solidFill>
              </a:rPr>
              <a:t>la veille </a:t>
            </a:r>
            <a:r>
              <a:rPr lang="it-IT"/>
              <a:t>et que </a:t>
            </a:r>
            <a:r>
              <a:rPr lang="it-IT">
                <a:solidFill>
                  <a:srgbClr val="FF0000"/>
                </a:solidFill>
              </a:rPr>
              <a:t>ce jour-là </a:t>
            </a:r>
            <a:r>
              <a:rPr lang="it-IT"/>
              <a:t>il neigeait.</a:t>
            </a:r>
          </a:p>
        </p:txBody>
      </p:sp>
    </p:spTree>
    <p:extLst>
      <p:ext uri="{BB962C8B-B14F-4D97-AF65-F5344CB8AC3E}">
        <p14:creationId xmlns:p14="http://schemas.microsoft.com/office/powerpoint/2010/main" val="2701883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/>
              <a:t>L’interrogation indirecte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1600" b="1"/>
              <a:t>L’interrogation totale </a:t>
            </a:r>
            <a:r>
              <a:rPr lang="it-IT" sz="1600"/>
              <a:t>: s’il s’agit d’une question à laquelle on répond </a:t>
            </a:r>
            <a:r>
              <a:rPr lang="it-IT" sz="1600" i="1"/>
              <a:t>oui</a:t>
            </a:r>
            <a:r>
              <a:rPr lang="it-IT" sz="1600"/>
              <a:t> ou </a:t>
            </a:r>
            <a:r>
              <a:rPr lang="it-IT" sz="1600" i="1"/>
              <a:t>non</a:t>
            </a:r>
            <a:r>
              <a:rPr lang="it-IT" sz="1600"/>
              <a:t>, l’interrogation indirecte sera introduite par </a:t>
            </a:r>
            <a:r>
              <a:rPr lang="it-IT" sz="1600" b="1"/>
              <a:t>si</a:t>
            </a:r>
            <a:r>
              <a:rPr lang="it-IT" sz="1600"/>
              <a:t>.</a:t>
            </a:r>
          </a:p>
          <a:p>
            <a:pPr marL="0" indent="0">
              <a:buNone/>
            </a:pPr>
            <a:r>
              <a:rPr lang="it-IT" sz="1600"/>
              <a:t>« </a:t>
            </a:r>
            <a:r>
              <a:rPr lang="it-IT" sz="1600">
                <a:solidFill>
                  <a:srgbClr val="FF0000"/>
                </a:solidFill>
              </a:rPr>
              <a:t>Est-ce que </a:t>
            </a:r>
            <a:r>
              <a:rPr lang="it-IT" sz="1600"/>
              <a:t>la commande est arrivée ? » → Il veut savoir </a:t>
            </a:r>
            <a:r>
              <a:rPr lang="it-IT" sz="1600">
                <a:solidFill>
                  <a:srgbClr val="FF0000"/>
                </a:solidFill>
              </a:rPr>
              <a:t>si</a:t>
            </a:r>
            <a:r>
              <a:rPr lang="it-IT" sz="1600"/>
              <a:t> la commande est arrivée.</a:t>
            </a:r>
          </a:p>
          <a:p>
            <a:endParaRPr lang="it-IT" sz="1600"/>
          </a:p>
          <a:p>
            <a:r>
              <a:rPr lang="it-IT" sz="1600" b="1"/>
              <a:t>L’interrogation partielle : </a:t>
            </a:r>
            <a:r>
              <a:rPr lang="it-IT" sz="1600"/>
              <a:t>Les mots interrogatifs </a:t>
            </a:r>
            <a:r>
              <a:rPr lang="it-IT" sz="1600" b="1"/>
              <a:t>où, quand, comment, combien, pourquoi </a:t>
            </a:r>
            <a:r>
              <a:rPr lang="it-IT" sz="1600"/>
              <a:t>sont maintenus, ainsi que les adjectifs et pronoms relatifs </a:t>
            </a:r>
            <a:r>
              <a:rPr lang="it-IT" sz="1600" b="1"/>
              <a:t>quel, lequel</a:t>
            </a:r>
            <a:r>
              <a:rPr lang="it-IT" sz="1600"/>
              <a:t>, etc.</a:t>
            </a:r>
          </a:p>
          <a:p>
            <a:endParaRPr lang="it-IT" sz="1800"/>
          </a:p>
          <a:p>
            <a:endParaRPr lang="it-IT"/>
          </a:p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7F8BAE4-4CD1-4ECE-96B0-E39D90B3A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1"/>
            <a:ext cx="4412673" cy="201468"/>
          </a:xfrm>
        </p:spPr>
        <p:txBody>
          <a:bodyPr/>
          <a:lstStyle/>
          <a:p>
            <a:r>
              <a:rPr lang="it-IT"/>
              <a:t>Ulteriori Conoscenze Linguistiche - a.a. 2021-2022 - Primo semestre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005057B-67A2-4F9D-949B-A1200FBA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284B-0B95-4CD8-B40A-152769C3C61F}" type="slidenum">
              <a:rPr lang="it-IT" smtClean="0"/>
              <a:t>8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525" y="4145153"/>
            <a:ext cx="10024853" cy="106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083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4400" y="1243584"/>
            <a:ext cx="10515600" cy="4251960"/>
          </a:xfrm>
        </p:spPr>
        <p:txBody>
          <a:bodyPr>
            <a:normAutofit fontScale="92500" lnSpcReduction="10000"/>
          </a:bodyPr>
          <a:lstStyle/>
          <a:p>
            <a:r>
              <a:rPr lang="fr-FR" sz="1600"/>
              <a:t>Les pronoms interrogatifs </a:t>
            </a:r>
            <a:r>
              <a:rPr lang="fr-FR" sz="1600" b="1"/>
              <a:t>qui, que, quoi</a:t>
            </a:r>
          </a:p>
          <a:p>
            <a:pPr marL="0" indent="0">
              <a:buNone/>
            </a:pPr>
            <a:endParaRPr lang="fr-FR" sz="1600" b="1"/>
          </a:p>
          <a:p>
            <a:pPr>
              <a:buFont typeface="Calibri" panose="020F0502020204030204" pitchFamily="34" charset="0"/>
              <a:buChar char="­"/>
            </a:pPr>
            <a:r>
              <a:rPr lang="fr-FR" sz="1600" b="1"/>
              <a:t>Qui</a:t>
            </a:r>
            <a:r>
              <a:rPr lang="fr-FR" sz="1600"/>
              <a:t> (pour personne) maintenu</a:t>
            </a:r>
          </a:p>
          <a:p>
            <a:pPr marL="0" indent="0">
              <a:buNone/>
            </a:pPr>
            <a:r>
              <a:rPr lang="fr-FR" sz="1600"/>
              <a:t>Elle m’a demandé : « </a:t>
            </a:r>
            <a:r>
              <a:rPr lang="fr-FR" sz="1600" b="1"/>
              <a:t>Qui</a:t>
            </a:r>
            <a:r>
              <a:rPr lang="fr-FR" sz="1600"/>
              <a:t> as-tu vu aujourd’hui ? » → Elle m’a demandé </a:t>
            </a:r>
            <a:r>
              <a:rPr lang="fr-FR" sz="1600" b="1"/>
              <a:t>qui</a:t>
            </a:r>
            <a:r>
              <a:rPr lang="fr-FR" sz="1600"/>
              <a:t> j’avais vu aujourd’hui.</a:t>
            </a:r>
          </a:p>
          <a:p>
            <a:pPr>
              <a:buFont typeface="Calibri" panose="020F0502020204030204" pitchFamily="34" charset="0"/>
              <a:buChar char="­"/>
            </a:pPr>
            <a:endParaRPr lang="fr-FR" sz="1600"/>
          </a:p>
          <a:p>
            <a:pPr>
              <a:buFont typeface="Calibri" panose="020F0502020204030204" pitchFamily="34" charset="0"/>
              <a:buChar char="­"/>
            </a:pPr>
            <a:r>
              <a:rPr lang="fr-FR" sz="1600" b="1"/>
              <a:t>Que/qu’est-ce qui</a:t>
            </a:r>
            <a:r>
              <a:rPr lang="fr-FR" sz="1600"/>
              <a:t> (pour chose = sujet) → </a:t>
            </a:r>
            <a:r>
              <a:rPr lang="fr-FR" sz="1600" b="1"/>
              <a:t>ce qui</a:t>
            </a:r>
          </a:p>
          <a:p>
            <a:pPr marL="0" indent="0">
              <a:buNone/>
            </a:pPr>
            <a:r>
              <a:rPr lang="fr-FR" sz="1600"/>
              <a:t>« </a:t>
            </a:r>
            <a:r>
              <a:rPr lang="fr-FR" sz="1600" b="1"/>
              <a:t>Que</a:t>
            </a:r>
            <a:r>
              <a:rPr lang="fr-FR" sz="1600"/>
              <a:t> s’est-il passé ? » / « </a:t>
            </a:r>
            <a:r>
              <a:rPr lang="fr-FR" sz="1600" b="1"/>
              <a:t>Qu’est-ce qui </a:t>
            </a:r>
            <a:r>
              <a:rPr lang="fr-FR" sz="1600"/>
              <a:t>s’est passé ? » → Tout le monde voulait savoir </a:t>
            </a:r>
            <a:r>
              <a:rPr lang="fr-FR" sz="1600" b="1"/>
              <a:t>ce qui </a:t>
            </a:r>
            <a:r>
              <a:rPr lang="fr-FR" sz="1600"/>
              <a:t>s’était passé</a:t>
            </a:r>
          </a:p>
          <a:p>
            <a:pPr>
              <a:buFont typeface="Calibri" panose="020F0502020204030204" pitchFamily="34" charset="0"/>
              <a:buChar char="­"/>
            </a:pPr>
            <a:endParaRPr lang="fr-FR" sz="1600"/>
          </a:p>
          <a:p>
            <a:pPr>
              <a:buFont typeface="Calibri" panose="020F0502020204030204" pitchFamily="34" charset="0"/>
              <a:buChar char="­"/>
            </a:pPr>
            <a:r>
              <a:rPr lang="fr-FR" sz="1600" b="1"/>
              <a:t>Que/Qu’est-ce que</a:t>
            </a:r>
            <a:r>
              <a:rPr lang="fr-FR" sz="1600"/>
              <a:t> (pour chose = complément d’objet direct) → </a:t>
            </a:r>
            <a:r>
              <a:rPr lang="fr-FR" sz="1600" b="1"/>
              <a:t>ce que</a:t>
            </a:r>
          </a:p>
          <a:p>
            <a:pPr marL="0" indent="0">
              <a:buNone/>
            </a:pPr>
            <a:r>
              <a:rPr lang="fr-FR" sz="1600"/>
              <a:t>« </a:t>
            </a:r>
            <a:r>
              <a:rPr lang="fr-FR" sz="1600" b="1"/>
              <a:t>Que</a:t>
            </a:r>
            <a:r>
              <a:rPr lang="fr-FR" sz="1600"/>
              <a:t> veux-tu pour ton anniversaire ? » / « </a:t>
            </a:r>
            <a:r>
              <a:rPr lang="fr-FR" sz="1600" b="1"/>
              <a:t>Qu’est-ce que </a:t>
            </a:r>
            <a:r>
              <a:rPr lang="fr-FR" sz="1600"/>
              <a:t>tu veux pour ton anniversaire ? » → Mon frère m’a demandé </a:t>
            </a:r>
            <a:r>
              <a:rPr lang="fr-FR" sz="1600" b="1"/>
              <a:t>ce que</a:t>
            </a:r>
            <a:r>
              <a:rPr lang="fr-FR" sz="1600"/>
              <a:t> je voulais pour mon anniversaire.</a:t>
            </a:r>
          </a:p>
          <a:p>
            <a:pPr marL="0" indent="0">
              <a:buNone/>
            </a:pPr>
            <a:endParaRPr lang="fr-FR" sz="1600"/>
          </a:p>
          <a:p>
            <a:pPr>
              <a:buFont typeface="Calibri" panose="020F0502020204030204" pitchFamily="34" charset="0"/>
              <a:buChar char="­"/>
            </a:pPr>
            <a:r>
              <a:rPr lang="fr-FR" sz="1600" b="1"/>
              <a:t>Préposition + quoi </a:t>
            </a:r>
            <a:r>
              <a:rPr lang="fr-FR" sz="1600"/>
              <a:t>→ maintenus</a:t>
            </a:r>
          </a:p>
          <a:p>
            <a:pPr marL="0" indent="0">
              <a:buNone/>
            </a:pPr>
            <a:r>
              <a:rPr lang="fr-FR" sz="1600"/>
              <a:t>« </a:t>
            </a:r>
            <a:r>
              <a:rPr lang="fr-FR" sz="1600" b="1"/>
              <a:t>A quoi </a:t>
            </a:r>
            <a:r>
              <a:rPr lang="fr-FR" sz="1600"/>
              <a:t>penses-tu ? » → Il me demande tout le temps </a:t>
            </a:r>
            <a:r>
              <a:rPr lang="fr-FR" sz="1600" b="1"/>
              <a:t>à quoi </a:t>
            </a:r>
            <a:r>
              <a:rPr lang="fr-FR" sz="1600"/>
              <a:t>je pense.</a:t>
            </a:r>
          </a:p>
          <a:p>
            <a:endParaRPr lang="it-IT" sz="1400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FAB2296E-523A-4A23-BF42-C84EE581D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it-IT" sz="1100"/>
              <a:t>Ulteriori Conoscenze Linguistiche - a.a. 2021-2022 - Primo semestre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BD6F3BC-1288-4A7A-8C7E-009D47DA1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4B2284B-0B95-4CD8-B40A-152769C3C61F}" type="slidenum">
              <a:rPr lang="it-IT" smtClean="0"/>
              <a:pPr>
                <a:spcAft>
                  <a:spcPts val="600"/>
                </a:spcAft>
              </a:pPr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0564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1117</TotalTime>
  <Words>1021</Words>
  <Application>Microsoft Office PowerPoint</Application>
  <PresentationFormat>Widescreen</PresentationFormat>
  <Paragraphs>96</Paragraphs>
  <Slides>11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Le discours rapporté</vt:lpstr>
      <vt:lpstr>Le discours indirect</vt:lpstr>
      <vt:lpstr>Changements</vt:lpstr>
      <vt:lpstr>Les verbes de déclaration</vt:lpstr>
      <vt:lpstr>Concordance des temps</vt:lpstr>
      <vt:lpstr>Presentazione standard di PowerPoint</vt:lpstr>
      <vt:lpstr>Changement des expressions de temps</vt:lpstr>
      <vt:lpstr>L’interrogation indirecte</vt:lpstr>
      <vt:lpstr>Presentazione standard di PowerPoint</vt:lpstr>
      <vt:lpstr>Exercice</vt:lpstr>
      <vt:lpstr>Exercice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discours rapporté</dc:title>
  <dc:creator>laura.kreyder</dc:creator>
  <cp:lastModifiedBy>laura.kreyder@unimib.it</cp:lastModifiedBy>
  <cp:revision>20</cp:revision>
  <dcterms:created xsi:type="dcterms:W3CDTF">2020-11-14T14:32:37Z</dcterms:created>
  <dcterms:modified xsi:type="dcterms:W3CDTF">2021-11-29T17:20:22Z</dcterms:modified>
</cp:coreProperties>
</file>