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33"/>
  </p:notesMasterIdLst>
  <p:sldIdLst>
    <p:sldId id="256" r:id="rId3"/>
    <p:sldId id="257" r:id="rId4"/>
    <p:sldId id="306" r:id="rId5"/>
    <p:sldId id="307" r:id="rId6"/>
    <p:sldId id="308" r:id="rId7"/>
    <p:sldId id="309" r:id="rId8"/>
    <p:sldId id="310" r:id="rId9"/>
    <p:sldId id="311" r:id="rId10"/>
    <p:sldId id="330" r:id="rId11"/>
    <p:sldId id="312" r:id="rId12"/>
    <p:sldId id="332" r:id="rId13"/>
    <p:sldId id="333" r:id="rId14"/>
    <p:sldId id="334" r:id="rId15"/>
    <p:sldId id="336" r:id="rId16"/>
    <p:sldId id="337" r:id="rId17"/>
    <p:sldId id="338" r:id="rId18"/>
    <p:sldId id="318" r:id="rId19"/>
    <p:sldId id="323" r:id="rId20"/>
    <p:sldId id="319" r:id="rId21"/>
    <p:sldId id="324" r:id="rId22"/>
    <p:sldId id="320" r:id="rId23"/>
    <p:sldId id="326" r:id="rId24"/>
    <p:sldId id="325" r:id="rId25"/>
    <p:sldId id="313" r:id="rId26"/>
    <p:sldId id="314" r:id="rId27"/>
    <p:sldId id="315" r:id="rId28"/>
    <p:sldId id="316" r:id="rId29"/>
    <p:sldId id="328" r:id="rId30"/>
    <p:sldId id="327" r:id="rId31"/>
    <p:sldId id="329"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userDrawn="1">
          <p15:clr>
            <a:srgbClr val="A4A3A4"/>
          </p15:clr>
        </p15:guide>
        <p15:guide id="2" pos="36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p:restoredTop sz="91422" autoAdjust="0"/>
  </p:normalViewPr>
  <p:slideViewPr>
    <p:cSldViewPr snapToGrid="0" showGuides="1">
      <p:cViewPr varScale="1">
        <p:scale>
          <a:sx n="61" d="100"/>
          <a:sy n="61" d="100"/>
        </p:scale>
        <p:origin x="948" y="64"/>
      </p:cViewPr>
      <p:guideLst>
        <p:guide orient="horz" pos="2183"/>
        <p:guide pos="36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 name="Google Shape;1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81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9227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6248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948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9134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574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4971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1164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3053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109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3073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it-IT"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8837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it-IT"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4805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it-IT" dirty="0">
              <a:effectLst/>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9951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3312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1365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2364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9863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071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39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1794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7294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197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0724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643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4158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5857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5000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4545009" y="324171"/>
            <a:ext cx="3101983" cy="77297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9" name="Google Shape;89;p1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body" idx="1"/>
          </p:nvPr>
        </p:nvSpPr>
        <p:spPr>
          <a:xfrm rot="5400000">
            <a:off x="2838640" y="329755"/>
            <a:ext cx="4983480" cy="619848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5" name="Google Shape;95;p1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0" name="Google Shape;30;p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2000"/>
              <a:buNone/>
              <a:defRPr sz="2000">
                <a:solidFill>
                  <a:schemeClr val="lt1"/>
                </a:solidFill>
              </a:defRPr>
            </a:lvl1pPr>
            <a:lvl2pPr marL="914400" lvl="1" indent="-228600" algn="l">
              <a:lnSpc>
                <a:spcPct val="100000"/>
              </a:lnSpc>
              <a:spcBef>
                <a:spcPts val="1000"/>
              </a:spcBef>
              <a:spcAft>
                <a:spcPts val="0"/>
              </a:spcAft>
              <a:buSzPts val="2000"/>
              <a:buNone/>
              <a:defRPr sz="2000">
                <a:solidFill>
                  <a:schemeClr val="lt1"/>
                </a:solidFill>
              </a:defRPr>
            </a:lvl2pPr>
            <a:lvl3pPr marL="1371600" lvl="2" indent="-228600" algn="l">
              <a:lnSpc>
                <a:spcPct val="100000"/>
              </a:lnSpc>
              <a:spcBef>
                <a:spcPts val="1000"/>
              </a:spcBef>
              <a:spcAft>
                <a:spcPts val="0"/>
              </a:spcAft>
              <a:buSzPts val="1800"/>
              <a:buNone/>
              <a:defRPr sz="1800">
                <a:solidFill>
                  <a:schemeClr val="lt1"/>
                </a:solidFill>
              </a:defRPr>
            </a:lvl3pPr>
            <a:lvl4pPr marL="1828800" lvl="3" indent="-228600" algn="l">
              <a:lnSpc>
                <a:spcPct val="100000"/>
              </a:lnSpc>
              <a:spcBef>
                <a:spcPts val="1000"/>
              </a:spcBef>
              <a:spcAft>
                <a:spcPts val="0"/>
              </a:spcAft>
              <a:buSzPts val="1600"/>
              <a:buNone/>
              <a:defRPr sz="1600">
                <a:solidFill>
                  <a:schemeClr val="lt1"/>
                </a:solidFill>
              </a:defRPr>
            </a:lvl4pPr>
            <a:lvl5pPr marL="2286000" lvl="4" indent="-228600" algn="l">
              <a:lnSpc>
                <a:spcPct val="100000"/>
              </a:lnSpc>
              <a:spcBef>
                <a:spcPts val="1000"/>
              </a:spcBef>
              <a:spcAft>
                <a:spcPts val="0"/>
              </a:spcAft>
              <a:buSzPts val="1600"/>
              <a:buNone/>
              <a:defRPr sz="1600">
                <a:solidFill>
                  <a:schemeClr val="lt1"/>
                </a:solidFill>
              </a:defRPr>
            </a:lvl5pPr>
            <a:lvl6pPr marL="2743200" lvl="5" indent="-228600" algn="l">
              <a:lnSpc>
                <a:spcPct val="100000"/>
              </a:lnSpc>
              <a:spcBef>
                <a:spcPts val="1000"/>
              </a:spcBef>
              <a:spcAft>
                <a:spcPts val="0"/>
              </a:spcAft>
              <a:buSzPts val="1600"/>
              <a:buNone/>
              <a:defRPr sz="1600">
                <a:solidFill>
                  <a:schemeClr val="lt1"/>
                </a:solidFill>
              </a:defRPr>
            </a:lvl6pPr>
            <a:lvl7pPr marL="3200400" lvl="6" indent="-228600" algn="l">
              <a:lnSpc>
                <a:spcPct val="100000"/>
              </a:lnSpc>
              <a:spcBef>
                <a:spcPts val="1000"/>
              </a:spcBef>
              <a:spcAft>
                <a:spcPts val="0"/>
              </a:spcAft>
              <a:buSzPts val="1600"/>
              <a:buNone/>
              <a:defRPr sz="1600">
                <a:solidFill>
                  <a:schemeClr val="lt1"/>
                </a:solidFill>
              </a:defRPr>
            </a:lvl7pPr>
            <a:lvl8pPr marL="3657600" lvl="7" indent="-228600" algn="l">
              <a:lnSpc>
                <a:spcPct val="100000"/>
              </a:lnSpc>
              <a:spcBef>
                <a:spcPts val="1000"/>
              </a:spcBef>
              <a:spcAft>
                <a:spcPts val="0"/>
              </a:spcAft>
              <a:buSzPts val="1600"/>
              <a:buNone/>
              <a:defRPr sz="1600">
                <a:solidFill>
                  <a:schemeClr val="lt1"/>
                </a:solidFill>
              </a:defRPr>
            </a:lvl8pPr>
            <a:lvl9pPr marL="4114800" lvl="8" indent="-228600" algn="l">
              <a:lnSpc>
                <a:spcPct val="100000"/>
              </a:lnSpc>
              <a:spcBef>
                <a:spcPts val="1000"/>
              </a:spcBef>
              <a:spcAft>
                <a:spcPts val="0"/>
              </a:spcAft>
              <a:buSzPts val="1600"/>
              <a:buNone/>
              <a:defRPr sz="1600">
                <a:solidFill>
                  <a:schemeClr val="lt1"/>
                </a:solidFill>
              </a:defRPr>
            </a:lvl9pPr>
          </a:lstStyle>
          <a:p>
            <a:endParaRPr/>
          </a:p>
        </p:txBody>
      </p:sp>
      <p:sp>
        <p:nvSpPr>
          <p:cNvPr id="42" name="Google Shape;42;p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8" name="Google Shape;48;p7"/>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9" name="Google Shape;49;p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8"/>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858585"/>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54" name="Google Shape;54;p8"/>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5" name="Google Shape;55;p8"/>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6" name="Google Shape;56;p8"/>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858585"/>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57" name="Google Shape;57;p8"/>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‹N›</a:t>
            </a:fld>
            <a:endParaRPr/>
          </a:p>
        </p:txBody>
      </p:sp>
      <p:sp>
        <p:nvSpPr>
          <p:cNvPr id="60" name="Google Shape;60;p8"/>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1"/>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1"/>
          <p:cNvSpPr txBox="1">
            <a:spLocks noGrp="1"/>
          </p:cNvSpPr>
          <p:nvPr>
            <p:ph type="title"/>
          </p:nvPr>
        </p:nvSpPr>
        <p:spPr>
          <a:xfrm>
            <a:off x="804672" y="2243828"/>
            <a:ext cx="4486656"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6736080" y="804672"/>
            <a:ext cx="481584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74" name="Google Shape;74;p11"/>
          <p:cNvSpPr txBox="1">
            <a:spLocks noGrp="1"/>
          </p:cNvSpPr>
          <p:nvPr>
            <p:ph type="body" idx="2"/>
          </p:nvPr>
        </p:nvSpPr>
        <p:spPr>
          <a:xfrm>
            <a:off x="1115568" y="3549918"/>
            <a:ext cx="379476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5" name="Google Shape;75;p1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2"/>
          <p:cNvSpPr/>
          <p:nvPr/>
        </p:nvSpPr>
        <p:spPr>
          <a:xfrm>
            <a:off x="0" y="0"/>
            <a:ext cx="6095999"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2"/>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a:spLocks noGrp="1"/>
          </p:cNvSpPr>
          <p:nvPr>
            <p:ph type="pic" idx="2"/>
          </p:nvPr>
        </p:nvSpPr>
        <p:spPr>
          <a:xfrm>
            <a:off x="6095999" y="0"/>
            <a:ext cx="6102097" cy="6858000"/>
          </a:xfrm>
          <a:prstGeom prst="rect">
            <a:avLst/>
          </a:prstGeom>
          <a:solidFill>
            <a:srgbClr val="BFBFBF"/>
          </a:solidFill>
          <a:ln>
            <a:noFill/>
          </a:ln>
        </p:spPr>
        <p:txBody>
          <a:bodyPr spcFirstLastPara="1" wrap="square" lIns="91425" tIns="45700" rIns="91425" bIns="45700" anchor="t" anchorCtr="0">
            <a:noAutofit/>
          </a:bodyPr>
          <a:lstStyle>
            <a:lvl1pPr marR="0" lvl="0" algn="l" rtl="0">
              <a:lnSpc>
                <a:spcPct val="100000"/>
              </a:lnSpc>
              <a:spcBef>
                <a:spcPts val="1000"/>
              </a:spcBef>
              <a:spcAft>
                <a:spcPts val="0"/>
              </a:spcAft>
              <a:buClr>
                <a:schemeClr val="accent2"/>
              </a:buClr>
              <a:buSzPts val="3200"/>
              <a:buFont typeface="Arial"/>
              <a:buNone/>
              <a:defRPr sz="3200" b="0" i="0" u="none" strike="noStrike" cap="none">
                <a:solidFill>
                  <a:srgbClr val="FEFEFE"/>
                </a:solidFill>
                <a:latin typeface="Gill Sans"/>
                <a:ea typeface="Gill Sans"/>
                <a:cs typeface="Gill Sans"/>
                <a:sym typeface="Gill Sans"/>
              </a:defRPr>
            </a:lvl1pPr>
            <a:lvl2pPr marR="0" lvl="1" algn="l" rtl="0">
              <a:lnSpc>
                <a:spcPct val="100000"/>
              </a:lnSpc>
              <a:spcBef>
                <a:spcPts val="1000"/>
              </a:spcBef>
              <a:spcAft>
                <a:spcPts val="0"/>
              </a:spcAft>
              <a:buClr>
                <a:schemeClr val="accent2"/>
              </a:buClr>
              <a:buSzPts val="2800"/>
              <a:buFont typeface="Arial"/>
              <a:buNone/>
              <a:defRPr sz="2800" b="0" i="0" u="none" strike="noStrike" cap="none">
                <a:solidFill>
                  <a:srgbClr val="262626"/>
                </a:solidFill>
                <a:latin typeface="Gill Sans"/>
                <a:ea typeface="Gill Sans"/>
                <a:cs typeface="Gill Sans"/>
                <a:sym typeface="Gill Sans"/>
              </a:defRPr>
            </a:lvl2pPr>
            <a:lvl3pPr marR="0" lvl="2" algn="l" rtl="0">
              <a:lnSpc>
                <a:spcPct val="100000"/>
              </a:lnSpc>
              <a:spcBef>
                <a:spcPts val="1000"/>
              </a:spcBef>
              <a:spcAft>
                <a:spcPts val="0"/>
              </a:spcAft>
              <a:buClr>
                <a:schemeClr val="accent2"/>
              </a:buClr>
              <a:buSzPts val="2400"/>
              <a:buFont typeface="Arial"/>
              <a:buNone/>
              <a:defRPr sz="2400" b="0" i="0" u="none" strike="noStrike" cap="none">
                <a:solidFill>
                  <a:srgbClr val="262626"/>
                </a:solidFill>
                <a:latin typeface="Gill Sans"/>
                <a:ea typeface="Gill Sans"/>
                <a:cs typeface="Gill Sans"/>
                <a:sym typeface="Gill Sans"/>
              </a:defRPr>
            </a:lvl3pPr>
            <a:lvl4pPr marR="0" lvl="3" algn="l" rtl="0">
              <a:lnSpc>
                <a:spcPct val="100000"/>
              </a:lnSpc>
              <a:spcBef>
                <a:spcPts val="1000"/>
              </a:spcBef>
              <a:spcAft>
                <a:spcPts val="0"/>
              </a:spcAft>
              <a:buClr>
                <a:schemeClr val="accent2"/>
              </a:buClr>
              <a:buSzPts val="2000"/>
              <a:buFont typeface="Arial"/>
              <a:buNone/>
              <a:defRPr sz="2000" b="0" i="0" u="none" strike="noStrike" cap="none">
                <a:solidFill>
                  <a:srgbClr val="262626"/>
                </a:solidFill>
                <a:latin typeface="Gill Sans"/>
                <a:ea typeface="Gill Sans"/>
                <a:cs typeface="Gill Sans"/>
                <a:sym typeface="Gill Sans"/>
              </a:defRPr>
            </a:lvl4pPr>
            <a:lvl5pPr marR="0" lvl="4" algn="l" rtl="0">
              <a:lnSpc>
                <a:spcPct val="100000"/>
              </a:lnSpc>
              <a:spcBef>
                <a:spcPts val="1000"/>
              </a:spcBef>
              <a:spcAft>
                <a:spcPts val="0"/>
              </a:spcAft>
              <a:buClr>
                <a:schemeClr val="accent2"/>
              </a:buClr>
              <a:buSzPts val="2000"/>
              <a:buFont typeface="Arial"/>
              <a:buNone/>
              <a:defRPr sz="2000" b="0" i="0" u="none" strike="noStrike" cap="none">
                <a:solidFill>
                  <a:srgbClr val="262626"/>
                </a:solidFill>
                <a:latin typeface="Gill Sans"/>
                <a:ea typeface="Gill Sans"/>
                <a:cs typeface="Gill Sans"/>
                <a:sym typeface="Gill Sans"/>
              </a:defRPr>
            </a:lvl5pPr>
            <a:lvl6pPr marR="0" lvl="5"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9pPr>
          </a:lstStyle>
          <a:p>
            <a:endParaRPr/>
          </a:p>
        </p:txBody>
      </p:sp>
      <p:sp>
        <p:nvSpPr>
          <p:cNvPr id="82" name="Google Shape;82;p12"/>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83" name="Google Shape;83;p1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FEFEFE"/>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1"/>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24" name="Google Shape;24;p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25" name="Google Shape;25;p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26" name="Google Shape;26;p3"/>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‹N›</a:t>
            </a:fld>
            <a:endParaRPr/>
          </a:p>
        </p:txBody>
      </p:sp>
      <p:sp>
        <p:nvSpPr>
          <p:cNvPr id="2" name="Rettangolo 1">
            <a:extLst>
              <a:ext uri="{FF2B5EF4-FFF2-40B4-BE49-F238E27FC236}">
                <a16:creationId xmlns:a16="http://schemas.microsoft.com/office/drawing/2014/main" id="{0F262147-B7D0-4F45-B30F-987C4AAD3C55}"/>
              </a:ext>
            </a:extLst>
          </p:cNvPr>
          <p:cNvSpPr/>
          <p:nvPr userDrawn="1"/>
        </p:nvSpPr>
        <p:spPr>
          <a:xfrm>
            <a:off x="0" y="6486973"/>
            <a:ext cx="5399235" cy="307777"/>
          </a:xfrm>
          <a:prstGeom prst="rect">
            <a:avLst/>
          </a:prstGeom>
        </p:spPr>
        <p:txBody>
          <a:bodyPr wrap="none">
            <a:spAutoFit/>
          </a:bodyPr>
          <a:lstStyle/>
          <a:p>
            <a:pPr lvl="0">
              <a:buSzPts val="2000"/>
            </a:pPr>
            <a:r>
              <a:rPr lang="en-US" sz="1400" b="1" dirty="0">
                <a:solidFill>
                  <a:schemeClr val="accent5"/>
                </a:solidFill>
              </a:rPr>
              <a:t>Counterfactual Explanations as Interventions in Latent Space</a:t>
            </a:r>
            <a:endParaRPr lang="en-US" sz="1000" b="1" i="0" u="none" strike="noStrike" cap="none" dirty="0">
              <a:solidFill>
                <a:schemeClr val="accent5"/>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6.png"/><Relationship Id="rId2" Type="http://schemas.openxmlformats.org/officeDocument/2006/relationships/notesSlide" Target="../notesSlides/notesSlide10.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4.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1.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5.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7.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8.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9.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6.xml"/><Relationship Id="rId16"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40.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1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410.png"/><Relationship Id="rId2" Type="http://schemas.openxmlformats.org/officeDocument/2006/relationships/notesSlide" Target="../notesSlides/notesSlide17.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41.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420.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1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43.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44.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2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47.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2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48.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2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45.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png"/><Relationship Id="rId3" Type="http://schemas.openxmlformats.org/officeDocument/2006/relationships/image" Target="../media/image7.gif"/><Relationship Id="rId7" Type="http://schemas.openxmlformats.org/officeDocument/2006/relationships/image" Target="../media/image11.svg"/><Relationship Id="rId12"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9.xm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2"/>
        <p:cNvGrpSpPr/>
        <p:nvPr/>
      </p:nvGrpSpPr>
      <p:grpSpPr>
        <a:xfrm>
          <a:off x="0" y="0"/>
          <a:ext cx="0" cy="0"/>
          <a:chOff x="0" y="0"/>
          <a:chExt cx="0" cy="0"/>
        </a:xfrm>
      </p:grpSpPr>
      <p:pic>
        <p:nvPicPr>
          <p:cNvPr id="1032" name="Picture 8" descr="Networks">
            <a:extLst>
              <a:ext uri="{FF2B5EF4-FFF2-40B4-BE49-F238E27FC236}">
                <a16:creationId xmlns:a16="http://schemas.microsoft.com/office/drawing/2014/main" id="{C0E61B00-1CDE-4ECD-840C-505B58C95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27"/>
            <a:ext cx="12196674" cy="685537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37B502D8-D197-4C7B-A57F-54B170DA1F77}"/>
              </a:ext>
            </a:extLst>
          </p:cNvPr>
          <p:cNvSpPr/>
          <p:nvPr/>
        </p:nvSpPr>
        <p:spPr>
          <a:xfrm>
            <a:off x="1424066" y="1558977"/>
            <a:ext cx="9218950" cy="37925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3" name="Google Shape;103;p15" descr="Information and Knowledge Representation, Retrieval, and Reasoning LAB"/>
          <p:cNvPicPr preferRelativeResize="0"/>
          <p:nvPr/>
        </p:nvPicPr>
        <p:blipFill rotWithShape="1">
          <a:blip r:embed="rId4">
            <a:alphaModFix/>
          </a:blip>
          <a:srcRect/>
          <a:stretch/>
        </p:blipFill>
        <p:spPr>
          <a:xfrm>
            <a:off x="1959128" y="2318845"/>
            <a:ext cx="2463060" cy="2463060"/>
          </a:xfrm>
          <a:prstGeom prst="rect">
            <a:avLst/>
          </a:prstGeom>
          <a:noFill/>
          <a:ln>
            <a:noFill/>
          </a:ln>
        </p:spPr>
      </p:pic>
      <p:sp>
        <p:nvSpPr>
          <p:cNvPr id="104" name="Google Shape;104;p15"/>
          <p:cNvSpPr/>
          <p:nvPr/>
        </p:nvSpPr>
        <p:spPr>
          <a:xfrm>
            <a:off x="4777972" y="1997850"/>
            <a:ext cx="6152498" cy="28623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000"/>
              <a:buFont typeface="Arial"/>
              <a:buNone/>
            </a:pPr>
            <a:r>
              <a:rPr lang="en-GB" sz="2000" b="1" i="0" u="none" strike="noStrike" cap="none" dirty="0">
                <a:solidFill>
                  <a:srgbClr val="7F7F7F"/>
                </a:solidFill>
                <a:latin typeface="Century Gothic"/>
                <a:ea typeface="Century Gothic"/>
                <a:cs typeface="Century Gothic"/>
                <a:sym typeface="Century Gothic"/>
              </a:rPr>
              <a:t>Final Presentation Causal Networks</a:t>
            </a:r>
            <a:endParaRPr lang="en-GB" b="1" dirty="0">
              <a:latin typeface="Century Gothic"/>
              <a:ea typeface="Century Gothic"/>
              <a:cs typeface="Century Gothic"/>
              <a:sym typeface="Century Gothic"/>
            </a:endParaRPr>
          </a:p>
          <a:p>
            <a:pPr lvl="0">
              <a:buSzPts val="2000"/>
            </a:pPr>
            <a:r>
              <a:rPr lang="it" sz="2800" b="1" dirty="0"/>
              <a:t>Counterfactual Explanations as Interventions in Latent Space</a:t>
            </a:r>
            <a:endParaRPr sz="1600" b="1" i="0" u="none" strike="noStrike" cap="none" dirty="0">
              <a:solidFill>
                <a:schemeClr val="dk1"/>
              </a:solidFill>
              <a:latin typeface="Century Gothic"/>
              <a:ea typeface="Century Gothic"/>
              <a:cs typeface="Century Gothic"/>
              <a:sym typeface="Century Gothic"/>
            </a:endParaRPr>
          </a:p>
          <a:p>
            <a:pPr lvl="0">
              <a:buClr>
                <a:srgbClr val="595959"/>
              </a:buClr>
              <a:buSzPts val="2800"/>
            </a:pPr>
            <a:r>
              <a:rPr lang="it-IT" sz="2600" dirty="0">
                <a:solidFill>
                  <a:srgbClr val="595959"/>
                </a:solidFill>
              </a:rPr>
              <a:t>Alessandro Castelnovo, Anna </a:t>
            </a:r>
            <a:r>
              <a:rPr lang="it-IT" sz="2600" dirty="0" err="1">
                <a:solidFill>
                  <a:srgbClr val="595959"/>
                </a:solidFill>
              </a:rPr>
              <a:t>Giabelli</a:t>
            </a:r>
            <a:r>
              <a:rPr lang="it-IT" sz="2600" dirty="0">
                <a:solidFill>
                  <a:srgbClr val="595959"/>
                </a:solidFill>
              </a:rPr>
              <a:t>, Andrea Seveso</a:t>
            </a:r>
          </a:p>
        </p:txBody>
      </p:sp>
      <p:sp>
        <p:nvSpPr>
          <p:cNvPr id="105" name="Google Shape;105;p15"/>
          <p:cNvSpPr/>
          <p:nvPr/>
        </p:nvSpPr>
        <p:spPr>
          <a:xfrm>
            <a:off x="4610325" y="2022175"/>
            <a:ext cx="87300" cy="2862300"/>
          </a:xfrm>
          <a:prstGeom prst="rect">
            <a:avLst/>
          </a:prstGeom>
          <a:solidFill>
            <a:srgbClr val="A4231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813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a:t>independencies</a:t>
            </a: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mj-lt"/>
                <a:cs typeface="Calibri" panose="020F0502020204030204" pitchFamily="34" charset="0"/>
              </a:rPr>
              <a:t>Project the Causal Graph</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p:sp>
        <p:nvSpPr>
          <p:cNvPr id="27" name="Rettangolo 26">
            <a:extLst>
              <a:ext uri="{FF2B5EF4-FFF2-40B4-BE49-F238E27FC236}">
                <a16:creationId xmlns:a16="http://schemas.microsoft.com/office/drawing/2014/main" id="{50F1DB25-306E-4041-B1F5-C95E07E25CF7}"/>
              </a:ext>
            </a:extLst>
          </p:cNvPr>
          <p:cNvSpPr/>
          <p:nvPr/>
        </p:nvSpPr>
        <p:spPr>
          <a:xfrm>
            <a:off x="1509347" y="8154725"/>
            <a:ext cx="5421677" cy="369332"/>
          </a:xfrm>
          <a:prstGeom prst="rect">
            <a:avLst/>
          </a:prstGeom>
        </p:spPr>
        <p:txBody>
          <a:bodyPr wrap="none">
            <a:spAutoFit/>
          </a:bodyPr>
          <a:lstStyle/>
          <a:p>
            <a:r>
              <a:rPr lang="en-US" sz="1800" dirty="0">
                <a:solidFill>
                  <a:schemeClr val="dk2"/>
                </a:solidFill>
                <a:latin typeface="Calibri" panose="020F0502020204030204" pitchFamily="34" charset="0"/>
                <a:cs typeface="Calibri" panose="020F0502020204030204" pitchFamily="34" charset="0"/>
              </a:rPr>
              <a:t>We assume Causal sufficiency (no hidden confounders)</a:t>
            </a:r>
            <a:endParaRPr lang="it-IT" sz="1800" dirty="0">
              <a:solidFill>
                <a:schemeClr val="dk2"/>
              </a:solidFill>
              <a:latin typeface="Calibri" panose="020F0502020204030204" pitchFamily="34" charset="0"/>
              <a:cs typeface="Calibri" panose="020F0502020204030204" pitchFamily="34" charset="0"/>
            </a:endParaRPr>
          </a:p>
        </p:txBody>
      </p:sp>
      <p:sp>
        <p:nvSpPr>
          <p:cNvPr id="39" name="CasellaDiTesto 38">
            <a:extLst>
              <a:ext uri="{FF2B5EF4-FFF2-40B4-BE49-F238E27FC236}">
                <a16:creationId xmlns:a16="http://schemas.microsoft.com/office/drawing/2014/main" id="{447C0584-0EAB-46B5-A23A-BA22F8A460EA}"/>
              </a:ext>
            </a:extLst>
          </p:cNvPr>
          <p:cNvSpPr txBox="1"/>
          <p:nvPr/>
        </p:nvSpPr>
        <p:spPr>
          <a:xfrm>
            <a:off x="7180146" y="2188121"/>
            <a:ext cx="4086134" cy="461665"/>
          </a:xfrm>
          <a:prstGeom prst="rect">
            <a:avLst/>
          </a:prstGeom>
          <a:noFill/>
        </p:spPr>
        <p:txBody>
          <a:bodyPr wrap="square" rtlCol="0">
            <a:spAutoFit/>
          </a:bodyPr>
          <a:lstStyle/>
          <a:p>
            <a:pPr algn="ctr"/>
            <a:r>
              <a:rPr lang="en-US" sz="2400" b="1" dirty="0">
                <a:solidFill>
                  <a:schemeClr val="tx1">
                    <a:lumMod val="50000"/>
                    <a:lumOff val="50000"/>
                  </a:schemeClr>
                </a:solidFill>
                <a:latin typeface="Calibri" panose="020F0502020204030204" pitchFamily="34" charset="0"/>
                <a:cs typeface="Calibri" panose="020F0502020204030204" pitchFamily="34" charset="0"/>
              </a:rPr>
              <a:t>𝔇 = </a:t>
            </a:r>
            <a:r>
              <a:rPr lang="it-IT" sz="2400" b="1" dirty="0" err="1">
                <a:solidFill>
                  <a:schemeClr val="tx1">
                    <a:lumMod val="50000"/>
                    <a:lumOff val="50000"/>
                  </a:schemeClr>
                </a:solidFill>
                <a:latin typeface="Calibri" panose="020F0502020204030204" pitchFamily="34" charset="0"/>
                <a:cs typeface="Calibri" panose="020F0502020204030204" pitchFamily="34" charset="0"/>
              </a:rPr>
              <a:t>Observed</a:t>
            </a:r>
            <a:r>
              <a:rPr lang="it-IT" sz="2400" b="1" dirty="0">
                <a:solidFill>
                  <a:schemeClr val="tx1">
                    <a:lumMod val="50000"/>
                    <a:lumOff val="50000"/>
                  </a:schemeClr>
                </a:solidFill>
                <a:latin typeface="Calibri" panose="020F0502020204030204" pitchFamily="34" charset="0"/>
                <a:cs typeface="Calibri" panose="020F0502020204030204" pitchFamily="34" charset="0"/>
              </a:rPr>
              <a:t> Data</a:t>
            </a:r>
          </a:p>
        </p:txBody>
      </p:sp>
      <p:sp>
        <p:nvSpPr>
          <p:cNvPr id="40" name="CasellaDiTesto 39">
            <a:extLst>
              <a:ext uri="{FF2B5EF4-FFF2-40B4-BE49-F238E27FC236}">
                <a16:creationId xmlns:a16="http://schemas.microsoft.com/office/drawing/2014/main" id="{EDB21F5F-2540-4F5E-BD40-996811B5934F}"/>
              </a:ext>
            </a:extLst>
          </p:cNvPr>
          <p:cNvSpPr txBox="1"/>
          <p:nvPr/>
        </p:nvSpPr>
        <p:spPr>
          <a:xfrm>
            <a:off x="9349010" y="3281344"/>
            <a:ext cx="2322820" cy="830997"/>
          </a:xfrm>
          <a:prstGeom prst="rect">
            <a:avLst/>
          </a:prstGeom>
          <a:noFill/>
        </p:spPr>
        <p:txBody>
          <a:bodyPr wrap="square" rtlCol="0">
            <a:spAutoFit/>
          </a:bodyPr>
          <a:lstStyle/>
          <a:p>
            <a:pPr algn="ctr"/>
            <a:r>
              <a:rPr lang="it-IT" sz="2400" b="1" dirty="0">
                <a:solidFill>
                  <a:schemeClr val="tx1">
                    <a:lumMod val="50000"/>
                    <a:lumOff val="50000"/>
                  </a:schemeClr>
                </a:solidFill>
                <a:latin typeface="Calibri" panose="020F0502020204030204" pitchFamily="34" charset="0"/>
                <a:cs typeface="Calibri" panose="020F0502020204030204" pitchFamily="34" charset="0"/>
              </a:rPr>
              <a:t>Target </a:t>
            </a:r>
            <a:br>
              <a:rPr lang="it-IT" sz="2400" b="1" dirty="0">
                <a:solidFill>
                  <a:schemeClr val="tx1">
                    <a:lumMod val="50000"/>
                    <a:lumOff val="50000"/>
                  </a:schemeClr>
                </a:solidFill>
                <a:latin typeface="Calibri" panose="020F0502020204030204" pitchFamily="34" charset="0"/>
                <a:cs typeface="Calibri" panose="020F0502020204030204" pitchFamily="34" charset="0"/>
              </a:rPr>
            </a:br>
            <a:r>
              <a:rPr lang="it-IT" sz="2400" b="1" dirty="0" err="1">
                <a:solidFill>
                  <a:schemeClr val="tx1">
                    <a:lumMod val="50000"/>
                    <a:lumOff val="50000"/>
                  </a:schemeClr>
                </a:solidFill>
                <a:latin typeface="Calibri" panose="020F0502020204030204" pitchFamily="34" charset="0"/>
                <a:cs typeface="Calibri" panose="020F0502020204030204" pitchFamily="34" charset="0"/>
              </a:rPr>
              <a:t>variable</a:t>
            </a:r>
            <a:endParaRPr lang="it-IT" sz="24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2" name="Rettangolo 41">
            <a:extLst>
              <a:ext uri="{FF2B5EF4-FFF2-40B4-BE49-F238E27FC236}">
                <a16:creationId xmlns:a16="http://schemas.microsoft.com/office/drawing/2014/main" id="{1DADB3C8-DB15-4010-919D-5BC0FC1EDD6D}"/>
              </a:ext>
            </a:extLst>
          </p:cNvPr>
          <p:cNvSpPr/>
          <p:nvPr/>
        </p:nvSpPr>
        <p:spPr>
          <a:xfrm>
            <a:off x="413026" y="639072"/>
            <a:ext cx="10815141" cy="1323439"/>
          </a:xfrm>
          <a:prstGeom prst="rect">
            <a:avLst/>
          </a:prstGeom>
          <a:solidFill>
            <a:schemeClr val="bg1">
              <a:alpha val="90000"/>
            </a:schemeClr>
          </a:solidFill>
          <a:ln>
            <a:noFill/>
          </a:ln>
        </p:spPr>
        <p:txBody>
          <a:bodyPr wrap="square">
            <a:spAutoFit/>
          </a:bodyPr>
          <a:lstStyle/>
          <a:p>
            <a:r>
              <a:rPr lang="en-US" sz="2000" b="1" dirty="0">
                <a:solidFill>
                  <a:srgbClr val="00B050"/>
                </a:solidFill>
                <a:latin typeface="Calibri" panose="020F0502020204030204" pitchFamily="34" charset="0"/>
                <a:cs typeface="Calibri" panose="020F0502020204030204" pitchFamily="34" charset="0"/>
              </a:rPr>
              <a:t>PC ALGORITHM </a:t>
            </a:r>
          </a:p>
          <a:p>
            <a:endParaRPr lang="en-US" sz="2000" dirty="0">
              <a:solidFill>
                <a:srgbClr val="262626"/>
              </a:solidFill>
              <a:latin typeface="Calibri" panose="020F0502020204030204" pitchFamily="34" charset="0"/>
              <a:cs typeface="Calibri" panose="020F0502020204030204" pitchFamily="34" charset="0"/>
            </a:endParaRPr>
          </a:p>
          <a:p>
            <a:r>
              <a:rPr lang="en-US" sz="2000" dirty="0">
                <a:solidFill>
                  <a:srgbClr val="262626"/>
                </a:solidFill>
                <a:latin typeface="Calibri" panose="020F0502020204030204" pitchFamily="34" charset="0"/>
                <a:cs typeface="Calibri" panose="020F0502020204030204" pitchFamily="34" charset="0"/>
              </a:rPr>
              <a:t>The PC ALGORITHM (</a:t>
            </a:r>
            <a:r>
              <a:rPr lang="en-US" sz="2000" dirty="0" err="1">
                <a:solidFill>
                  <a:srgbClr val="262626"/>
                </a:solidFill>
                <a:latin typeface="Calibri" panose="020F0502020204030204" pitchFamily="34" charset="0"/>
                <a:cs typeface="Calibri" panose="020F0502020204030204" pitchFamily="34" charset="0"/>
              </a:rPr>
              <a:t>Spirtes</a:t>
            </a:r>
            <a:r>
              <a:rPr lang="en-US" sz="2000" dirty="0">
                <a:solidFill>
                  <a:srgbClr val="262626"/>
                </a:solidFill>
                <a:latin typeface="Calibri" panose="020F0502020204030204" pitchFamily="34" charset="0"/>
                <a:cs typeface="Calibri" panose="020F0502020204030204" pitchFamily="34" charset="0"/>
              </a:rPr>
              <a:t> &amp; </a:t>
            </a:r>
            <a:r>
              <a:rPr lang="en-US" sz="2000" dirty="0" err="1">
                <a:solidFill>
                  <a:srgbClr val="262626"/>
                </a:solidFill>
                <a:latin typeface="Calibri" panose="020F0502020204030204" pitchFamily="34" charset="0"/>
                <a:cs typeface="Calibri" panose="020F0502020204030204" pitchFamily="34" charset="0"/>
              </a:rPr>
              <a:t>Glymour</a:t>
            </a:r>
            <a:r>
              <a:rPr lang="en-US" sz="2000" dirty="0">
                <a:solidFill>
                  <a:srgbClr val="262626"/>
                </a:solidFill>
                <a:latin typeface="Calibri" panose="020F0502020204030204" pitchFamily="34" charset="0"/>
                <a:cs typeface="Calibri" panose="020F0502020204030204" pitchFamily="34" charset="0"/>
              </a:rPr>
              <a:t> 1991, </a:t>
            </a:r>
            <a:r>
              <a:rPr lang="en-US" sz="2000" dirty="0" err="1">
                <a:solidFill>
                  <a:srgbClr val="262626"/>
                </a:solidFill>
                <a:latin typeface="Calibri" panose="020F0502020204030204" pitchFamily="34" charset="0"/>
                <a:cs typeface="Calibri" panose="020F0502020204030204" pitchFamily="34" charset="0"/>
              </a:rPr>
              <a:t>Spirtes</a:t>
            </a:r>
            <a:r>
              <a:rPr lang="en-US" sz="2000" dirty="0">
                <a:solidFill>
                  <a:srgbClr val="262626"/>
                </a:solidFill>
                <a:latin typeface="Calibri" panose="020F0502020204030204" pitchFamily="34" charset="0"/>
                <a:cs typeface="Calibri" panose="020F0502020204030204" pitchFamily="34" charset="0"/>
              </a:rPr>
              <a:t> et al. 2000) is probably the most known </a:t>
            </a:r>
            <a:r>
              <a:rPr lang="en-US" sz="2000" i="1" dirty="0">
                <a:solidFill>
                  <a:srgbClr val="262626"/>
                </a:solidFill>
                <a:latin typeface="Calibri" panose="020F0502020204030204" pitchFamily="34" charset="0"/>
                <a:cs typeface="Calibri" panose="020F0502020204030204" pitchFamily="34" charset="0"/>
              </a:rPr>
              <a:t>CONSTRAINT-BASED ALGORITHM</a:t>
            </a:r>
            <a:r>
              <a:rPr lang="en-US" sz="2000" dirty="0">
                <a:solidFill>
                  <a:srgbClr val="262626"/>
                </a:solidFill>
                <a:latin typeface="Calibri" panose="020F0502020204030204" pitchFamily="34" charset="0"/>
                <a:cs typeface="Calibri" panose="020F0502020204030204" pitchFamily="34" charset="0"/>
              </a:rPr>
              <a:t> for learning the structure of a causal network</a:t>
            </a:r>
            <a:r>
              <a:rPr lang="en-US" dirty="0"/>
              <a:t>.</a:t>
            </a:r>
            <a:endParaRPr lang="it-IT" dirty="0"/>
          </a:p>
        </p:txBody>
      </p:sp>
      <mc:AlternateContent xmlns:mc="http://schemas.openxmlformats.org/markup-compatibility/2006" xmlns:a14="http://schemas.microsoft.com/office/drawing/2010/main">
        <mc:Choice Requires="a14">
          <p:sp>
            <p:nvSpPr>
              <p:cNvPr id="43" name="Rettangolo 42">
                <a:extLst>
                  <a:ext uri="{FF2B5EF4-FFF2-40B4-BE49-F238E27FC236}">
                    <a16:creationId xmlns:a16="http://schemas.microsoft.com/office/drawing/2014/main" id="{471815C7-3901-4EE8-B6A8-D7959C22D0D9}"/>
                  </a:ext>
                </a:extLst>
              </p:cNvPr>
              <p:cNvSpPr/>
              <p:nvPr/>
            </p:nvSpPr>
            <p:spPr>
              <a:xfrm>
                <a:off x="413025" y="2115679"/>
                <a:ext cx="6201401" cy="2554545"/>
              </a:xfrm>
              <a:prstGeom prst="rect">
                <a:avLst/>
              </a:prstGeom>
            </p:spPr>
            <p:txBody>
              <a:bodyPr wrap="square">
                <a:spAutoFit/>
              </a:bodyPr>
              <a:lstStyle/>
              <a:p>
                <a:r>
                  <a:rPr lang="en-US" sz="2000" dirty="0">
                    <a:solidFill>
                      <a:srgbClr val="262626"/>
                    </a:solidFill>
                    <a:latin typeface="Calibri" panose="020F0502020204030204" pitchFamily="34" charset="0"/>
                    <a:cs typeface="Calibri" panose="020F0502020204030204" pitchFamily="34" charset="0"/>
                  </a:rPr>
                  <a:t>The MAIN STEPS OF THE PC ALGORITHM are: </a:t>
                </a:r>
              </a:p>
              <a:p>
                <a:pPr marL="457200" indent="-457200">
                  <a:buAutoNum type="arabicParenR"/>
                </a:pPr>
                <a:r>
                  <a:rPr lang="en-US" sz="2000" b="1" dirty="0">
                    <a:solidFill>
                      <a:srgbClr val="00B050"/>
                    </a:solidFill>
                    <a:latin typeface="Calibri" panose="020F0502020204030204" pitchFamily="34" charset="0"/>
                    <a:cs typeface="Calibri" panose="020F0502020204030204" pitchFamily="34" charset="0"/>
                  </a:rPr>
                  <a:t>Test for (conditional) independence </a:t>
                </a:r>
                <a:r>
                  <a:rPr lang="en-US" sz="2000" dirty="0">
                    <a:solidFill>
                      <a:srgbClr val="262626"/>
                    </a:solidFill>
                    <a:latin typeface="Calibri" panose="020F0502020204030204" pitchFamily="34" charset="0"/>
                    <a:cs typeface="Calibri" panose="020F0502020204030204" pitchFamily="34" charset="0"/>
                  </a:rPr>
                  <a:t>between each pair of variables represented in 𝔇 = {</a:t>
                </a:r>
                <a14:m>
                  <m:oMath xmlns:m="http://schemas.openxmlformats.org/officeDocument/2006/math">
                    <m:sSub>
                      <m:sSubPr>
                        <m:ctrlPr>
                          <a:rPr lang="en-US" sz="2000" i="1" smtClean="0">
                            <a:solidFill>
                              <a:srgbClr val="262626"/>
                            </a:solidFill>
                            <a:latin typeface="Cambria Math" panose="02040503050406030204" pitchFamily="18" charset="0"/>
                            <a:cs typeface="Calibri" panose="020F0502020204030204" pitchFamily="34" charset="0"/>
                          </a:rPr>
                        </m:ctrlPr>
                      </m:sSubPr>
                      <m:e>
                        <m:r>
                          <a:rPr lang="it-IT" sz="2000" b="0" i="1" smtClean="0">
                            <a:solidFill>
                              <a:srgbClr val="262626"/>
                            </a:solidFill>
                            <a:latin typeface="Cambria Math" panose="02040503050406030204" pitchFamily="18" charset="0"/>
                            <a:cs typeface="Calibri" panose="020F0502020204030204" pitchFamily="34" charset="0"/>
                          </a:rPr>
                          <m:t>𝑋</m:t>
                        </m:r>
                      </m:e>
                      <m:sub>
                        <m:r>
                          <a:rPr lang="it-IT" sz="2000" b="0" i="1" smtClean="0">
                            <a:solidFill>
                              <a:srgbClr val="262626"/>
                            </a:solidFill>
                            <a:latin typeface="Cambria Math" panose="02040503050406030204" pitchFamily="18" charset="0"/>
                            <a:cs typeface="Calibri" panose="020F0502020204030204" pitchFamily="34" charset="0"/>
                          </a:rPr>
                          <m:t>1</m:t>
                        </m:r>
                      </m:sub>
                    </m:sSub>
                  </m:oMath>
                </a14:m>
                <a:r>
                  <a:rPr lang="en-US" sz="2000" dirty="0">
                    <a:solidFill>
                      <a:srgbClr val="262626"/>
                    </a:solidFill>
                    <a:latin typeface="Calibri" panose="020F0502020204030204" pitchFamily="34" charset="0"/>
                    <a:cs typeface="Calibri" panose="020F0502020204030204" pitchFamily="34" charset="0"/>
                  </a:rPr>
                  <a:t>,</a:t>
                </a:r>
                <a:r>
                  <a:rPr lang="en-US" sz="2000" dirty="0">
                    <a:solidFill>
                      <a:srgbClr val="262626"/>
                    </a:solidFill>
                    <a:cs typeface="Calibri" panose="020F0502020204030204" pitchFamily="34" charset="0"/>
                  </a:rPr>
                  <a:t> </a:t>
                </a:r>
                <a14:m>
                  <m:oMath xmlns:m="http://schemas.openxmlformats.org/officeDocument/2006/math">
                    <m:sSub>
                      <m:sSubPr>
                        <m:ctrlPr>
                          <a:rPr lang="en-US" sz="2000" i="1">
                            <a:solidFill>
                              <a:srgbClr val="262626"/>
                            </a:solidFill>
                            <a:latin typeface="Cambria Math" panose="02040503050406030204" pitchFamily="18" charset="0"/>
                            <a:cs typeface="Calibri" panose="020F0502020204030204" pitchFamily="34" charset="0"/>
                          </a:rPr>
                        </m:ctrlPr>
                      </m:sSubPr>
                      <m:e>
                        <m:r>
                          <a:rPr lang="it-IT" sz="2000" i="1">
                            <a:solidFill>
                              <a:srgbClr val="262626"/>
                            </a:solidFill>
                            <a:latin typeface="Cambria Math" panose="02040503050406030204" pitchFamily="18" charset="0"/>
                            <a:cs typeface="Calibri" panose="020F0502020204030204" pitchFamily="34" charset="0"/>
                          </a:rPr>
                          <m:t>𝑋</m:t>
                        </m:r>
                      </m:e>
                      <m:sub>
                        <m:r>
                          <a:rPr lang="it-IT" sz="2000" b="0" i="1" smtClean="0">
                            <a:solidFill>
                              <a:srgbClr val="262626"/>
                            </a:solidFill>
                            <a:latin typeface="Cambria Math" panose="02040503050406030204" pitchFamily="18" charset="0"/>
                            <a:cs typeface="Calibri" panose="020F0502020204030204" pitchFamily="34" charset="0"/>
                          </a:rPr>
                          <m:t>2</m:t>
                        </m:r>
                      </m:sub>
                    </m:sSub>
                  </m:oMath>
                </a14:m>
                <a:r>
                  <a:rPr lang="en-US" sz="2000" dirty="0">
                    <a:solidFill>
                      <a:srgbClr val="262626"/>
                    </a:solidFill>
                    <a:latin typeface="Calibri" panose="020F0502020204030204" pitchFamily="34" charset="0"/>
                    <a:cs typeface="Calibri" panose="020F0502020204030204" pitchFamily="34" charset="0"/>
                  </a:rPr>
                  <a:t>,</a:t>
                </a:r>
                <a:r>
                  <a:rPr lang="en-US" sz="2000" dirty="0">
                    <a:solidFill>
                      <a:srgbClr val="262626"/>
                    </a:solidFill>
                    <a:cs typeface="Calibri" panose="020F0502020204030204" pitchFamily="34" charset="0"/>
                  </a:rPr>
                  <a:t> </a:t>
                </a:r>
                <a14:m>
                  <m:oMath xmlns:m="http://schemas.openxmlformats.org/officeDocument/2006/math">
                    <m:sSub>
                      <m:sSubPr>
                        <m:ctrlPr>
                          <a:rPr lang="en-US" sz="2000" i="1">
                            <a:solidFill>
                              <a:srgbClr val="262626"/>
                            </a:solidFill>
                            <a:latin typeface="Cambria Math" panose="02040503050406030204" pitchFamily="18" charset="0"/>
                            <a:cs typeface="Calibri" panose="020F0502020204030204" pitchFamily="34" charset="0"/>
                          </a:rPr>
                        </m:ctrlPr>
                      </m:sSubPr>
                      <m:e>
                        <m:r>
                          <a:rPr lang="it-IT" sz="2000" i="1">
                            <a:solidFill>
                              <a:srgbClr val="262626"/>
                            </a:solidFill>
                            <a:latin typeface="Cambria Math" panose="02040503050406030204" pitchFamily="18" charset="0"/>
                            <a:cs typeface="Calibri" panose="020F0502020204030204" pitchFamily="34" charset="0"/>
                          </a:rPr>
                          <m:t>𝑋</m:t>
                        </m:r>
                      </m:e>
                      <m:sub>
                        <m:r>
                          <a:rPr lang="it-IT" sz="2000" b="0" i="1" smtClean="0">
                            <a:solidFill>
                              <a:srgbClr val="262626"/>
                            </a:solidFill>
                            <a:latin typeface="Cambria Math" panose="02040503050406030204" pitchFamily="18" charset="0"/>
                            <a:cs typeface="Calibri" panose="020F0502020204030204" pitchFamily="34" charset="0"/>
                          </a:rPr>
                          <m:t>3</m:t>
                        </m:r>
                      </m:sub>
                    </m:sSub>
                    <m:r>
                      <m:rPr>
                        <m:nor/>
                      </m:rPr>
                      <a:rPr lang="en-US" sz="2000" dirty="0">
                        <a:solidFill>
                          <a:srgbClr val="262626"/>
                        </a:solidFill>
                        <a:latin typeface="Calibri" panose="020F0502020204030204" pitchFamily="34" charset="0"/>
                        <a:cs typeface="Calibri" panose="020F0502020204030204" pitchFamily="34" charset="0"/>
                      </a:rPr>
                      <m:t>,</m:t>
                    </m:r>
                    <m:r>
                      <m:rPr>
                        <m:nor/>
                      </m:rPr>
                      <a:rPr lang="en-US" sz="2000" dirty="0">
                        <a:solidFill>
                          <a:srgbClr val="262626"/>
                        </a:solidFill>
                        <a:cs typeface="Calibri" panose="020F0502020204030204" pitchFamily="34" charset="0"/>
                      </a:rPr>
                      <m:t> </m:t>
                    </m:r>
                    <m:sSub>
                      <m:sSubPr>
                        <m:ctrlPr>
                          <a:rPr lang="en-US" sz="2000" i="1">
                            <a:solidFill>
                              <a:srgbClr val="262626"/>
                            </a:solidFill>
                            <a:latin typeface="Cambria Math" panose="02040503050406030204" pitchFamily="18" charset="0"/>
                            <a:cs typeface="Calibri" panose="020F0502020204030204" pitchFamily="34" charset="0"/>
                          </a:rPr>
                        </m:ctrlPr>
                      </m:sSubPr>
                      <m:e>
                        <m:r>
                          <a:rPr lang="it-IT" sz="2000" i="1">
                            <a:solidFill>
                              <a:srgbClr val="262626"/>
                            </a:solidFill>
                            <a:latin typeface="Cambria Math" panose="02040503050406030204" pitchFamily="18" charset="0"/>
                            <a:cs typeface="Calibri" panose="020F0502020204030204" pitchFamily="34" charset="0"/>
                          </a:rPr>
                          <m:t>𝑋</m:t>
                        </m:r>
                      </m:e>
                      <m:sub>
                        <m:r>
                          <a:rPr lang="it-IT" sz="2000" b="0" i="1" smtClean="0">
                            <a:solidFill>
                              <a:srgbClr val="262626"/>
                            </a:solidFill>
                            <a:latin typeface="Cambria Math" panose="02040503050406030204" pitchFamily="18" charset="0"/>
                            <a:cs typeface="Calibri" panose="020F0502020204030204" pitchFamily="34" charset="0"/>
                          </a:rPr>
                          <m:t>4</m:t>
                        </m:r>
                      </m:sub>
                    </m:sSub>
                  </m:oMath>
                </a14:m>
                <a:r>
                  <a:rPr lang="en-US" sz="2000" dirty="0">
                    <a:solidFill>
                      <a:srgbClr val="262626"/>
                    </a:solidFill>
                    <a:latin typeface="Calibri" panose="020F0502020204030204" pitchFamily="34" charset="0"/>
                    <a:cs typeface="Calibri" panose="020F0502020204030204" pitchFamily="34" charset="0"/>
                  </a:rPr>
                  <a:t>,</a:t>
                </a:r>
                <a14:m>
                  <m:oMath xmlns:m="http://schemas.openxmlformats.org/officeDocument/2006/math">
                    <m:r>
                      <a:rPr lang="en-US" sz="2000" i="1" dirty="0" smtClean="0">
                        <a:solidFill>
                          <a:srgbClr val="262626"/>
                        </a:solidFill>
                        <a:latin typeface="Cambria Math" panose="02040503050406030204" pitchFamily="18" charset="0"/>
                        <a:cs typeface="Calibri" panose="020F0502020204030204" pitchFamily="34" charset="0"/>
                      </a:rPr>
                      <m:t>𝑌</m:t>
                    </m:r>
                  </m:oMath>
                </a14:m>
                <a:r>
                  <a:rPr lang="en-US" sz="2000" dirty="0">
                    <a:solidFill>
                      <a:srgbClr val="262626"/>
                    </a:solidFill>
                    <a:latin typeface="Calibri" panose="020F0502020204030204" pitchFamily="34" charset="0"/>
                    <a:cs typeface="Calibri" panose="020F0502020204030204" pitchFamily="34" charset="0"/>
                  </a:rPr>
                  <a:t>} to derive </a:t>
                </a:r>
                <a:r>
                  <a:rPr lang="en-US" sz="2000" dirty="0">
                    <a:solidFill>
                      <a:srgbClr val="262626"/>
                    </a:solidFill>
                    <a:latin typeface="Blackadder ITC" panose="04020505051007020D02" pitchFamily="82" charset="0"/>
                    <a:cs typeface="Calibri" panose="020F0502020204030204" pitchFamily="34" charset="0"/>
                  </a:rPr>
                  <a:t>M</a:t>
                </a:r>
                <a:r>
                  <a:rPr lang="en-US" sz="1200" dirty="0">
                    <a:solidFill>
                      <a:srgbClr val="262626"/>
                    </a:solidFill>
                    <a:latin typeface="Blackadder ITC" panose="04020505051007020D02" pitchFamily="82" charset="0"/>
                    <a:cs typeface="Calibri" panose="020F0502020204030204" pitchFamily="34" charset="0"/>
                  </a:rPr>
                  <a:t>D</a:t>
                </a:r>
                <a:r>
                  <a:rPr lang="en-US" sz="2000" dirty="0">
                    <a:solidFill>
                      <a:srgbClr val="262626"/>
                    </a:solidFill>
                    <a:latin typeface="Calibri" panose="020F0502020204030204" pitchFamily="34" charset="0"/>
                    <a:cs typeface="Calibri" panose="020F0502020204030204" pitchFamily="34" charset="0"/>
                  </a:rPr>
                  <a:t>, the set of conditional independence and dependence relations. </a:t>
                </a:r>
              </a:p>
              <a:p>
                <a:pPr marL="457200" indent="-457200">
                  <a:buAutoNum type="arabicParenR"/>
                </a:pPr>
                <a:r>
                  <a:rPr lang="en-US" sz="2000" dirty="0">
                    <a:solidFill>
                      <a:srgbClr val="262626"/>
                    </a:solidFill>
                    <a:latin typeface="Calibri" panose="020F0502020204030204" pitchFamily="34" charset="0"/>
                    <a:cs typeface="Calibri" panose="020F0502020204030204" pitchFamily="34" charset="0"/>
                  </a:rPr>
                  <a:t>Identify the skeleton of the graph induced by 𝔇.</a:t>
                </a:r>
              </a:p>
              <a:p>
                <a:pPr marL="457200" indent="-457200">
                  <a:buAutoNum type="arabicParenR"/>
                </a:pPr>
                <a:r>
                  <a:rPr lang="en-US" sz="2000" dirty="0">
                    <a:solidFill>
                      <a:srgbClr val="262626"/>
                    </a:solidFill>
                    <a:latin typeface="Calibri" panose="020F0502020204030204" pitchFamily="34" charset="0"/>
                    <a:cs typeface="Calibri" panose="020F0502020204030204" pitchFamily="34" charset="0"/>
                  </a:rPr>
                  <a:t>Identify colliders.</a:t>
                </a:r>
              </a:p>
              <a:p>
                <a:pPr marL="457200" indent="-457200">
                  <a:buAutoNum type="arabicParenR"/>
                </a:pPr>
                <a:r>
                  <a:rPr lang="en-US" sz="2000" dirty="0">
                    <a:solidFill>
                      <a:srgbClr val="262626"/>
                    </a:solidFill>
                    <a:latin typeface="Calibri" panose="020F0502020204030204" pitchFamily="34" charset="0"/>
                    <a:cs typeface="Calibri" panose="020F0502020204030204" pitchFamily="34" charset="0"/>
                  </a:rPr>
                  <a:t>Identify derived directions</a:t>
                </a:r>
                <a:endParaRPr lang="it-IT" sz="2000" dirty="0">
                  <a:solidFill>
                    <a:srgbClr val="262626"/>
                  </a:solidFill>
                  <a:latin typeface="Calibri" panose="020F0502020204030204" pitchFamily="34" charset="0"/>
                  <a:cs typeface="Calibri" panose="020F0502020204030204" pitchFamily="34" charset="0"/>
                </a:endParaRPr>
              </a:p>
            </p:txBody>
          </p:sp>
        </mc:Choice>
        <mc:Fallback xmlns="">
          <p:sp>
            <p:nvSpPr>
              <p:cNvPr id="43" name="Rettangolo 42">
                <a:extLst>
                  <a:ext uri="{FF2B5EF4-FFF2-40B4-BE49-F238E27FC236}">
                    <a16:creationId xmlns:a16="http://schemas.microsoft.com/office/drawing/2014/main" id="{471815C7-3901-4EE8-B6A8-D7959C22D0D9}"/>
                  </a:ext>
                </a:extLst>
              </p:cNvPr>
              <p:cNvSpPr>
                <a:spLocks noRot="1" noChangeAspect="1" noMove="1" noResize="1" noEditPoints="1" noAdjustHandles="1" noChangeArrowheads="1" noChangeShapeType="1" noTextEdit="1"/>
              </p:cNvSpPr>
              <p:nvPr/>
            </p:nvSpPr>
            <p:spPr>
              <a:xfrm>
                <a:off x="413025" y="2115679"/>
                <a:ext cx="6201401" cy="2554545"/>
              </a:xfrm>
              <a:prstGeom prst="rect">
                <a:avLst/>
              </a:prstGeom>
              <a:blipFill>
                <a:blip r:embed="rId15"/>
                <a:stretch>
                  <a:fillRect l="-1022" t="-990" b="-3465"/>
                </a:stretch>
              </a:blipFill>
            </p:spPr>
            <p:txBody>
              <a:bodyPr/>
              <a:lstStyle/>
              <a:p>
                <a:r>
                  <a:rPr lang="en-US">
                    <a:noFill/>
                  </a:rPr>
                  <a:t> </a:t>
                </a:r>
              </a:p>
            </p:txBody>
          </p:sp>
        </mc:Fallback>
      </mc:AlternateContent>
      <p:sp>
        <p:nvSpPr>
          <p:cNvPr id="44" name="Rettangolo 43">
            <a:extLst>
              <a:ext uri="{FF2B5EF4-FFF2-40B4-BE49-F238E27FC236}">
                <a16:creationId xmlns:a16="http://schemas.microsoft.com/office/drawing/2014/main" id="{077BE4D1-9245-4AF8-AFF1-3FE61C2ECC8E}"/>
              </a:ext>
            </a:extLst>
          </p:cNvPr>
          <p:cNvSpPr/>
          <p:nvPr/>
        </p:nvSpPr>
        <p:spPr>
          <a:xfrm>
            <a:off x="412077" y="3713162"/>
            <a:ext cx="5941133" cy="95706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5" name="Immagine 44">
            <a:extLst>
              <a:ext uri="{FF2B5EF4-FFF2-40B4-BE49-F238E27FC236}">
                <a16:creationId xmlns:a16="http://schemas.microsoft.com/office/drawing/2014/main" id="{FE8AF1DF-2217-49E0-BF65-47CCC2CE8DDA}"/>
              </a:ext>
            </a:extLst>
          </p:cNvPr>
          <p:cNvPicPr>
            <a:picLocks noChangeAspect="1"/>
          </p:cNvPicPr>
          <p:nvPr/>
        </p:nvPicPr>
        <p:blipFill>
          <a:blip r:embed="rId16"/>
          <a:stretch>
            <a:fillRect/>
          </a:stretch>
        </p:blipFill>
        <p:spPr>
          <a:xfrm>
            <a:off x="833483" y="4945874"/>
            <a:ext cx="5519727" cy="674165"/>
          </a:xfrm>
          <a:prstGeom prst="rect">
            <a:avLst/>
          </a:prstGeom>
        </p:spPr>
      </p:pic>
      <p:cxnSp>
        <p:nvCxnSpPr>
          <p:cNvPr id="47" name="Connettore diritto 46">
            <a:extLst>
              <a:ext uri="{FF2B5EF4-FFF2-40B4-BE49-F238E27FC236}">
                <a16:creationId xmlns:a16="http://schemas.microsoft.com/office/drawing/2014/main" id="{3C924372-A857-405F-ACDF-20BB295B4431}"/>
              </a:ext>
            </a:extLst>
          </p:cNvPr>
          <p:cNvCxnSpPr/>
          <p:nvPr/>
        </p:nvCxnSpPr>
        <p:spPr>
          <a:xfrm flipV="1">
            <a:off x="240076" y="4895490"/>
            <a:ext cx="6617018" cy="19050"/>
          </a:xfrm>
          <a:prstGeom prst="line">
            <a:avLst/>
          </a:prstGeom>
          <a:ln>
            <a:solidFill>
              <a:schemeClr val="bg2">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8" name="Rettangolo 47">
            <a:extLst>
              <a:ext uri="{FF2B5EF4-FFF2-40B4-BE49-F238E27FC236}">
                <a16:creationId xmlns:a16="http://schemas.microsoft.com/office/drawing/2014/main" id="{F1169240-8D99-49C1-AA6A-4946623D16EB}"/>
              </a:ext>
            </a:extLst>
          </p:cNvPr>
          <p:cNvSpPr/>
          <p:nvPr/>
        </p:nvSpPr>
        <p:spPr>
          <a:xfrm>
            <a:off x="240076" y="6030993"/>
            <a:ext cx="694421" cy="461665"/>
          </a:xfrm>
          <a:prstGeom prst="rect">
            <a:avLst/>
          </a:prstGeom>
        </p:spPr>
        <p:txBody>
          <a:bodyPr wrap="none">
            <a:spAutoFit/>
          </a:bodyPr>
          <a:lstStyle/>
          <a:p>
            <a:r>
              <a:rPr lang="en-US" sz="2400" dirty="0">
                <a:solidFill>
                  <a:srgbClr val="262626"/>
                </a:solidFill>
                <a:latin typeface="Blackadder ITC" panose="04020505051007020D02" pitchFamily="82" charset="0"/>
                <a:cs typeface="Calibri" panose="020F0502020204030204" pitchFamily="34" charset="0"/>
              </a:rPr>
              <a:t>M</a:t>
            </a:r>
            <a:r>
              <a:rPr lang="en-US" dirty="0">
                <a:solidFill>
                  <a:srgbClr val="262626"/>
                </a:solidFill>
                <a:latin typeface="Blackadder ITC" panose="04020505051007020D02" pitchFamily="82" charset="0"/>
                <a:cs typeface="Calibri" panose="020F0502020204030204" pitchFamily="34" charset="0"/>
              </a:rPr>
              <a:t>D</a:t>
            </a:r>
            <a:endParaRPr lang="it-IT" sz="2400" dirty="0"/>
          </a:p>
        </p:txBody>
      </p:sp>
      <p:sp>
        <p:nvSpPr>
          <p:cNvPr id="49" name="Parentesi graffa aperta 48">
            <a:extLst>
              <a:ext uri="{FF2B5EF4-FFF2-40B4-BE49-F238E27FC236}">
                <a16:creationId xmlns:a16="http://schemas.microsoft.com/office/drawing/2014/main" id="{08D1E908-7FD4-4141-8764-3088354CFF1F}"/>
              </a:ext>
            </a:extLst>
          </p:cNvPr>
          <p:cNvSpPr/>
          <p:nvPr/>
        </p:nvSpPr>
        <p:spPr>
          <a:xfrm>
            <a:off x="968090" y="5844296"/>
            <a:ext cx="720000" cy="812759"/>
          </a:xfrm>
          <a:prstGeom prst="leftBrace">
            <a:avLst>
              <a:gd name="adj1" fmla="val 28221"/>
              <a:gd name="adj2" fmla="val 50000"/>
            </a:avLst>
          </a:prstGeom>
          <a:ln>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50" name="CasellaDiTesto 49">
                <a:extLst>
                  <a:ext uri="{FF2B5EF4-FFF2-40B4-BE49-F238E27FC236}">
                    <a16:creationId xmlns:a16="http://schemas.microsoft.com/office/drawing/2014/main" id="{87D678CD-F9F8-4713-B073-2B3117228BE3}"/>
                  </a:ext>
                </a:extLst>
              </p:cNvPr>
              <p:cNvSpPr txBox="1"/>
              <p:nvPr/>
            </p:nvSpPr>
            <p:spPr>
              <a:xfrm>
                <a:off x="1631584" y="5844296"/>
                <a:ext cx="5771580" cy="738664"/>
              </a:xfrm>
              <a:prstGeom prst="rect">
                <a:avLst/>
              </a:prstGeom>
              <a:noFill/>
            </p:spPr>
            <p:txBody>
              <a:bodyPr wrap="none" rtlCol="0">
                <a:spAutoFit/>
              </a:bodyPr>
              <a:lstStyle/>
              <a:p>
                <a:r>
                  <a:rPr lang="it-IT" dirty="0"/>
                  <a:t>Dependencies: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1</m:t>
                        </m:r>
                      </m:sub>
                    </m:sSub>
                  </m:oMath>
                </a14:m>
                <a:r>
                  <a:rPr lang="en-US" dirty="0">
                    <a:solidFill>
                      <a:srgbClr val="262626"/>
                    </a:solidFill>
                    <a:latin typeface="Calibri" panose="020F0502020204030204" pitchFamily="34" charset="0"/>
                    <a:cs typeface="Calibri" panose="020F0502020204030204" pitchFamily="34" charset="0"/>
                  </a:rPr>
                  <a:t>,</a:t>
                </a:r>
                <a:r>
                  <a:rPr lang="en-US" dirty="0">
                    <a:solidFill>
                      <a:srgbClr val="262626"/>
                    </a:solidFill>
                    <a:cs typeface="Calibri" panose="020F0502020204030204" pitchFamily="34" charset="0"/>
                  </a:rPr>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2</m:t>
                        </m:r>
                      </m:sub>
                    </m:sSub>
                  </m:oMath>
                </a14:m>
                <a:r>
                  <a:rPr lang="it-IT" dirty="0"/>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1</m:t>
                        </m:r>
                      </m:sub>
                    </m:sSub>
                  </m:oMath>
                </a14:m>
                <a:r>
                  <a:rPr lang="en-US" dirty="0">
                    <a:solidFill>
                      <a:srgbClr val="262626"/>
                    </a:solidFill>
                    <a:latin typeface="Calibri" panose="020F0502020204030204" pitchFamily="34" charset="0"/>
                    <a:cs typeface="Calibri" panose="020F0502020204030204" pitchFamily="34" charset="0"/>
                  </a:rPr>
                  <a:t>,</a:t>
                </a:r>
                <a:r>
                  <a:rPr lang="en-US" dirty="0">
                    <a:solidFill>
                      <a:srgbClr val="262626"/>
                    </a:solidFill>
                    <a:cs typeface="Calibri" panose="020F0502020204030204" pitchFamily="34" charset="0"/>
                  </a:rPr>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b="0" i="1" smtClean="0">
                            <a:solidFill>
                              <a:srgbClr val="262626"/>
                            </a:solidFill>
                            <a:latin typeface="Cambria Math" panose="02040503050406030204" pitchFamily="18" charset="0"/>
                            <a:cs typeface="Calibri" panose="020F0502020204030204" pitchFamily="34" charset="0"/>
                          </a:rPr>
                          <m:t>3</m:t>
                        </m:r>
                      </m:sub>
                    </m:sSub>
                  </m:oMath>
                </a14:m>
                <a:r>
                  <a:rPr lang="it-IT" dirty="0"/>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3</m:t>
                        </m:r>
                      </m:sub>
                    </m:sSub>
                    <m:r>
                      <m:rPr>
                        <m:nor/>
                      </m:rPr>
                      <a:rPr lang="en-US" dirty="0">
                        <a:solidFill>
                          <a:srgbClr val="262626"/>
                        </a:solidFill>
                        <a:latin typeface="Calibri" panose="020F0502020204030204" pitchFamily="34" charset="0"/>
                        <a:cs typeface="Calibri" panose="020F0502020204030204" pitchFamily="34" charset="0"/>
                      </a:rPr>
                      <m:t>,</m:t>
                    </m:r>
                    <m:r>
                      <m:rPr>
                        <m:nor/>
                      </m:rPr>
                      <a:rPr lang="en-US" dirty="0">
                        <a:solidFill>
                          <a:srgbClr val="262626"/>
                        </a:solidFill>
                        <a:cs typeface="Calibri" panose="020F0502020204030204" pitchFamily="34" charset="0"/>
                      </a:rPr>
                      <m:t> </m:t>
                    </m:r>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4</m:t>
                        </m:r>
                      </m:sub>
                    </m:sSub>
                  </m:oMath>
                </a14:m>
                <a:r>
                  <a:rPr lang="it-IT" dirty="0"/>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3</m:t>
                        </m:r>
                      </m:sub>
                    </m:sSub>
                    <m:r>
                      <m:rPr>
                        <m:nor/>
                      </m:rPr>
                      <a:rPr lang="en-US" dirty="0">
                        <a:solidFill>
                          <a:srgbClr val="262626"/>
                        </a:solidFill>
                        <a:latin typeface="Calibri" panose="020F0502020204030204" pitchFamily="34" charset="0"/>
                        <a:cs typeface="Calibri" panose="020F0502020204030204" pitchFamily="34" charset="0"/>
                      </a:rPr>
                      <m:t>,</m:t>
                    </m:r>
                    <m:r>
                      <m:rPr>
                        <m:nor/>
                      </m:rPr>
                      <a:rPr lang="en-US" dirty="0">
                        <a:solidFill>
                          <a:srgbClr val="262626"/>
                        </a:solidFill>
                        <a:cs typeface="Calibri" panose="020F0502020204030204" pitchFamily="34" charset="0"/>
                      </a:rPr>
                      <m:t> </m:t>
                    </m:r>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b="0" i="1" smtClean="0">
                            <a:solidFill>
                              <a:srgbClr val="262626"/>
                            </a:solidFill>
                            <a:latin typeface="Cambria Math" panose="02040503050406030204" pitchFamily="18" charset="0"/>
                            <a:cs typeface="Calibri" panose="020F0502020204030204" pitchFamily="34" charset="0"/>
                          </a:rPr>
                          <m:t>2</m:t>
                        </m:r>
                      </m:sub>
                    </m:sSub>
                  </m:oMath>
                </a14:m>
                <a:r>
                  <a:rPr lang="it-IT" dirty="0"/>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b="0" i="1" smtClean="0">
                            <a:solidFill>
                              <a:srgbClr val="262626"/>
                            </a:solidFill>
                            <a:latin typeface="Cambria Math" panose="02040503050406030204" pitchFamily="18" charset="0"/>
                            <a:cs typeface="Calibri" panose="020F0502020204030204" pitchFamily="34" charset="0"/>
                          </a:rPr>
                          <m:t>𝑖</m:t>
                        </m:r>
                      </m:sub>
                    </m:sSub>
                  </m:oMath>
                </a14:m>
                <a:r>
                  <a:rPr lang="it-IT" dirty="0"/>
                  <a:t>, </a:t>
                </a:r>
                <a14:m>
                  <m:oMath xmlns:m="http://schemas.openxmlformats.org/officeDocument/2006/math">
                    <m:r>
                      <a:rPr lang="it-IT" i="1" dirty="0" smtClean="0">
                        <a:latin typeface="Cambria Math" panose="02040503050406030204" pitchFamily="18" charset="0"/>
                      </a:rPr>
                      <m:t>𝑌</m:t>
                    </m:r>
                  </m:oMath>
                </a14:m>
                <a:r>
                  <a:rPr lang="it-IT" dirty="0"/>
                  <a:t>)}  </a:t>
                </a:r>
                <a14:m>
                  <m:oMath xmlns:m="http://schemas.openxmlformats.org/officeDocument/2006/math">
                    <m:r>
                      <a:rPr lang="it-IT" i="1" dirty="0" smtClean="0">
                        <a:latin typeface="Cambria Math" panose="02040503050406030204" pitchFamily="18" charset="0"/>
                      </a:rPr>
                      <m:t>𝑖</m:t>
                    </m:r>
                    <m:r>
                      <a:rPr lang="it-IT" i="1" dirty="0" smtClean="0">
                        <a:latin typeface="Cambria Math" panose="02040503050406030204" pitchFamily="18" charset="0"/>
                      </a:rPr>
                      <m:t> = 1,2,3,4</m:t>
                    </m:r>
                  </m:oMath>
                </a14:m>
                <a:endParaRPr lang="it-IT" dirty="0"/>
              </a:p>
              <a:p>
                <a:endParaRPr lang="it-IT" dirty="0"/>
              </a:p>
              <a:p>
                <a:r>
                  <a:rPr lang="it-IT" dirty="0" err="1"/>
                  <a:t>Independences</a:t>
                </a:r>
                <a:r>
                  <a:rPr lang="it-IT" dirty="0"/>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1</m:t>
                        </m:r>
                      </m:sub>
                    </m:sSub>
                  </m:oMath>
                </a14:m>
                <a:r>
                  <a:rPr lang="en-US" dirty="0">
                    <a:solidFill>
                      <a:srgbClr val="262626"/>
                    </a:solidFill>
                    <a:latin typeface="Calibri" panose="020F0502020204030204" pitchFamily="34" charset="0"/>
                    <a:cs typeface="Calibri" panose="020F0502020204030204" pitchFamily="34" charset="0"/>
                  </a:rPr>
                  <a:t>,</a:t>
                </a:r>
                <a:r>
                  <a:rPr lang="en-US" dirty="0">
                    <a:solidFill>
                      <a:srgbClr val="262626"/>
                    </a:solidFill>
                    <a:cs typeface="Calibri" panose="020F0502020204030204" pitchFamily="34" charset="0"/>
                  </a:rPr>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b="0" i="1" smtClean="0">
                            <a:solidFill>
                              <a:srgbClr val="262626"/>
                            </a:solidFill>
                            <a:latin typeface="Cambria Math" panose="02040503050406030204" pitchFamily="18" charset="0"/>
                            <a:cs typeface="Calibri" panose="020F0502020204030204" pitchFamily="34" charset="0"/>
                          </a:rPr>
                          <m:t>4</m:t>
                        </m:r>
                      </m:sub>
                    </m:sSub>
                  </m:oMath>
                </a14:m>
                <a:r>
                  <a:rPr lang="it-IT" dirty="0"/>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b="0" i="1" smtClean="0">
                            <a:solidFill>
                              <a:srgbClr val="262626"/>
                            </a:solidFill>
                            <a:latin typeface="Cambria Math" panose="02040503050406030204" pitchFamily="18" charset="0"/>
                            <a:cs typeface="Calibri" panose="020F0502020204030204" pitchFamily="34" charset="0"/>
                          </a:rPr>
                          <m:t>2</m:t>
                        </m:r>
                      </m:sub>
                    </m:sSub>
                    <m:r>
                      <m:rPr>
                        <m:nor/>
                      </m:rPr>
                      <a:rPr lang="en-US" dirty="0">
                        <a:solidFill>
                          <a:srgbClr val="262626"/>
                        </a:solidFill>
                        <a:latin typeface="Calibri" panose="020F0502020204030204" pitchFamily="34" charset="0"/>
                        <a:cs typeface="Calibri" panose="020F0502020204030204" pitchFamily="34" charset="0"/>
                      </a:rPr>
                      <m:t>,</m:t>
                    </m:r>
                    <m:r>
                      <m:rPr>
                        <m:nor/>
                      </m:rPr>
                      <a:rPr lang="en-US" dirty="0">
                        <a:solidFill>
                          <a:srgbClr val="262626"/>
                        </a:solidFill>
                        <a:cs typeface="Calibri" panose="020F0502020204030204" pitchFamily="34" charset="0"/>
                      </a:rPr>
                      <m:t> </m:t>
                    </m:r>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4</m:t>
                        </m:r>
                      </m:sub>
                    </m:sSub>
                  </m:oMath>
                </a14:m>
                <a:r>
                  <a:rPr lang="it-IT" dirty="0"/>
                  <a:t>)</a:t>
                </a:r>
              </a:p>
            </p:txBody>
          </p:sp>
        </mc:Choice>
        <mc:Fallback xmlns="">
          <p:sp>
            <p:nvSpPr>
              <p:cNvPr id="50" name="CasellaDiTesto 49">
                <a:extLst>
                  <a:ext uri="{FF2B5EF4-FFF2-40B4-BE49-F238E27FC236}">
                    <a16:creationId xmlns:a16="http://schemas.microsoft.com/office/drawing/2014/main" id="{87D678CD-F9F8-4713-B073-2B3117228BE3}"/>
                  </a:ext>
                </a:extLst>
              </p:cNvPr>
              <p:cNvSpPr txBox="1">
                <a:spLocks noRot="1" noChangeAspect="1" noMove="1" noResize="1" noEditPoints="1" noAdjustHandles="1" noChangeArrowheads="1" noChangeShapeType="1" noTextEdit="1"/>
              </p:cNvSpPr>
              <p:nvPr/>
            </p:nvSpPr>
            <p:spPr>
              <a:xfrm>
                <a:off x="1631584" y="5844296"/>
                <a:ext cx="5771580" cy="738664"/>
              </a:xfrm>
              <a:prstGeom prst="rect">
                <a:avLst/>
              </a:prstGeom>
              <a:blipFill>
                <a:blip r:embed="rId17"/>
                <a:stretch>
                  <a:fillRect l="-440" t="-3390" b="-8475"/>
                </a:stretch>
              </a:blipFill>
            </p:spPr>
            <p:txBody>
              <a:bodyPr/>
              <a:lstStyle/>
              <a:p>
                <a:r>
                  <a:rPr lang="en-US">
                    <a:noFill/>
                  </a:rPr>
                  <a:t> </a:t>
                </a:r>
              </a:p>
            </p:txBody>
          </p:sp>
        </mc:Fallback>
      </mc:AlternateContent>
      <p:sp>
        <p:nvSpPr>
          <p:cNvPr id="54" name="Ovale 53">
            <a:extLst>
              <a:ext uri="{FF2B5EF4-FFF2-40B4-BE49-F238E27FC236}">
                <a16:creationId xmlns:a16="http://schemas.microsoft.com/office/drawing/2014/main" id="{20B82DE6-23FB-4EF2-97FE-4206935083DE}"/>
              </a:ext>
            </a:extLst>
          </p:cNvPr>
          <p:cNvSpPr/>
          <p:nvPr/>
        </p:nvSpPr>
        <p:spPr>
          <a:xfrm>
            <a:off x="7262375" y="4330670"/>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X3</a:t>
            </a:r>
          </a:p>
        </p:txBody>
      </p:sp>
      <p:sp>
        <p:nvSpPr>
          <p:cNvPr id="55" name="Ovale 54">
            <a:extLst>
              <a:ext uri="{FF2B5EF4-FFF2-40B4-BE49-F238E27FC236}">
                <a16:creationId xmlns:a16="http://schemas.microsoft.com/office/drawing/2014/main" id="{4FD7ADF5-E45F-43B6-9AFE-7B829F3B8084}"/>
              </a:ext>
            </a:extLst>
          </p:cNvPr>
          <p:cNvSpPr/>
          <p:nvPr/>
        </p:nvSpPr>
        <p:spPr>
          <a:xfrm>
            <a:off x="8171052" y="5432073"/>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X4</a:t>
            </a:r>
          </a:p>
        </p:txBody>
      </p:sp>
      <p:sp>
        <p:nvSpPr>
          <p:cNvPr id="56" name="Ovale 55">
            <a:extLst>
              <a:ext uri="{FF2B5EF4-FFF2-40B4-BE49-F238E27FC236}">
                <a16:creationId xmlns:a16="http://schemas.microsoft.com/office/drawing/2014/main" id="{1C1253E9-D034-40CF-975F-491DF7A61631}"/>
              </a:ext>
            </a:extLst>
          </p:cNvPr>
          <p:cNvSpPr/>
          <p:nvPr/>
        </p:nvSpPr>
        <p:spPr>
          <a:xfrm>
            <a:off x="10217803" y="4336869"/>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Y</a:t>
            </a:r>
          </a:p>
        </p:txBody>
      </p:sp>
      <p:sp>
        <p:nvSpPr>
          <p:cNvPr id="59" name="Ovale 58">
            <a:extLst>
              <a:ext uri="{FF2B5EF4-FFF2-40B4-BE49-F238E27FC236}">
                <a16:creationId xmlns:a16="http://schemas.microsoft.com/office/drawing/2014/main" id="{2BF9B347-D004-4E72-B638-E02D0DF77F7E}"/>
              </a:ext>
            </a:extLst>
          </p:cNvPr>
          <p:cNvSpPr/>
          <p:nvPr/>
        </p:nvSpPr>
        <p:spPr>
          <a:xfrm>
            <a:off x="7262375" y="4330670"/>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X3</a:t>
            </a:r>
          </a:p>
        </p:txBody>
      </p:sp>
      <p:sp>
        <p:nvSpPr>
          <p:cNvPr id="60" name="Ovale 59">
            <a:extLst>
              <a:ext uri="{FF2B5EF4-FFF2-40B4-BE49-F238E27FC236}">
                <a16:creationId xmlns:a16="http://schemas.microsoft.com/office/drawing/2014/main" id="{C93C05BE-0C65-4063-834A-A2B57726603A}"/>
              </a:ext>
            </a:extLst>
          </p:cNvPr>
          <p:cNvSpPr/>
          <p:nvPr/>
        </p:nvSpPr>
        <p:spPr>
          <a:xfrm>
            <a:off x="8171052" y="5432073"/>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X4</a:t>
            </a:r>
          </a:p>
        </p:txBody>
      </p:sp>
      <p:sp>
        <p:nvSpPr>
          <p:cNvPr id="61" name="Ovale 60">
            <a:extLst>
              <a:ext uri="{FF2B5EF4-FFF2-40B4-BE49-F238E27FC236}">
                <a16:creationId xmlns:a16="http://schemas.microsoft.com/office/drawing/2014/main" id="{3BE61A00-D3B1-4706-9861-69C47F0DFE81}"/>
              </a:ext>
            </a:extLst>
          </p:cNvPr>
          <p:cNvSpPr/>
          <p:nvPr/>
        </p:nvSpPr>
        <p:spPr>
          <a:xfrm>
            <a:off x="10217803" y="4336869"/>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Y</a:t>
            </a:r>
          </a:p>
        </p:txBody>
      </p:sp>
      <p:sp>
        <p:nvSpPr>
          <p:cNvPr id="63" name="Ovale 62">
            <a:extLst>
              <a:ext uri="{FF2B5EF4-FFF2-40B4-BE49-F238E27FC236}">
                <a16:creationId xmlns:a16="http://schemas.microsoft.com/office/drawing/2014/main" id="{783DB86A-9511-41A7-A3FB-EA328931CF90}"/>
              </a:ext>
            </a:extLst>
          </p:cNvPr>
          <p:cNvSpPr/>
          <p:nvPr/>
        </p:nvSpPr>
        <p:spPr>
          <a:xfrm>
            <a:off x="8503213" y="2760783"/>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X1</a:t>
            </a:r>
          </a:p>
        </p:txBody>
      </p:sp>
      <p:sp>
        <p:nvSpPr>
          <p:cNvPr id="64" name="Ovale 63">
            <a:extLst>
              <a:ext uri="{FF2B5EF4-FFF2-40B4-BE49-F238E27FC236}">
                <a16:creationId xmlns:a16="http://schemas.microsoft.com/office/drawing/2014/main" id="{3F23C05C-BFED-47C4-B499-A7684BD76AF4}"/>
              </a:ext>
            </a:extLst>
          </p:cNvPr>
          <p:cNvSpPr/>
          <p:nvPr/>
        </p:nvSpPr>
        <p:spPr>
          <a:xfrm>
            <a:off x="8369363" y="3771391"/>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X2</a:t>
            </a:r>
          </a:p>
        </p:txBody>
      </p:sp>
      <p:cxnSp>
        <p:nvCxnSpPr>
          <p:cNvPr id="67" name="Connettore diritto 66">
            <a:extLst>
              <a:ext uri="{FF2B5EF4-FFF2-40B4-BE49-F238E27FC236}">
                <a16:creationId xmlns:a16="http://schemas.microsoft.com/office/drawing/2014/main" id="{5898B502-0CB2-4D67-AD50-FB252B9221CB}"/>
              </a:ext>
            </a:extLst>
          </p:cNvPr>
          <p:cNvCxnSpPr>
            <a:cxnSpLocks/>
          </p:cNvCxnSpPr>
          <p:nvPr/>
        </p:nvCxnSpPr>
        <p:spPr>
          <a:xfrm>
            <a:off x="9493340" y="2855853"/>
            <a:ext cx="0" cy="334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72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6586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a:t>independencies</a:t>
            </a: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mj-lt"/>
                <a:cs typeface="Calibri" panose="020F0502020204030204" pitchFamily="34" charset="0"/>
              </a:rPr>
              <a:t>Project the Causal Graph</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p:sp>
        <p:nvSpPr>
          <p:cNvPr id="27" name="Rettangolo 26">
            <a:extLst>
              <a:ext uri="{FF2B5EF4-FFF2-40B4-BE49-F238E27FC236}">
                <a16:creationId xmlns:a16="http://schemas.microsoft.com/office/drawing/2014/main" id="{50F1DB25-306E-4041-B1F5-C95E07E25CF7}"/>
              </a:ext>
            </a:extLst>
          </p:cNvPr>
          <p:cNvSpPr/>
          <p:nvPr/>
        </p:nvSpPr>
        <p:spPr>
          <a:xfrm>
            <a:off x="1509347" y="8154725"/>
            <a:ext cx="5421677" cy="369332"/>
          </a:xfrm>
          <a:prstGeom prst="rect">
            <a:avLst/>
          </a:prstGeom>
        </p:spPr>
        <p:txBody>
          <a:bodyPr wrap="none">
            <a:spAutoFit/>
          </a:bodyPr>
          <a:lstStyle/>
          <a:p>
            <a:r>
              <a:rPr lang="en-US" sz="1800" dirty="0">
                <a:solidFill>
                  <a:schemeClr val="dk2"/>
                </a:solidFill>
                <a:latin typeface="Calibri" panose="020F0502020204030204" pitchFamily="34" charset="0"/>
                <a:cs typeface="Calibri" panose="020F0502020204030204" pitchFamily="34" charset="0"/>
              </a:rPr>
              <a:t>We assume Causal sufficiency (no hidden confounders)</a:t>
            </a:r>
            <a:endParaRPr lang="it-IT" sz="1800" dirty="0">
              <a:solidFill>
                <a:schemeClr val="dk2"/>
              </a:solidFill>
              <a:latin typeface="Calibri" panose="020F0502020204030204" pitchFamily="34" charset="0"/>
              <a:cs typeface="Calibri" panose="020F0502020204030204" pitchFamily="34" charset="0"/>
            </a:endParaRPr>
          </a:p>
        </p:txBody>
      </p:sp>
      <p:sp>
        <p:nvSpPr>
          <p:cNvPr id="6" name="Ovale 5">
            <a:extLst>
              <a:ext uri="{FF2B5EF4-FFF2-40B4-BE49-F238E27FC236}">
                <a16:creationId xmlns:a16="http://schemas.microsoft.com/office/drawing/2014/main" id="{5DE635FB-30C3-4742-98DB-C117574D42A0}"/>
              </a:ext>
            </a:extLst>
          </p:cNvPr>
          <p:cNvSpPr/>
          <p:nvPr/>
        </p:nvSpPr>
        <p:spPr>
          <a:xfrm>
            <a:off x="8503213" y="2760783"/>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X1</a:t>
            </a:r>
          </a:p>
        </p:txBody>
      </p:sp>
      <p:sp>
        <p:nvSpPr>
          <p:cNvPr id="31" name="Ovale 30">
            <a:extLst>
              <a:ext uri="{FF2B5EF4-FFF2-40B4-BE49-F238E27FC236}">
                <a16:creationId xmlns:a16="http://schemas.microsoft.com/office/drawing/2014/main" id="{63409BE2-16C5-4710-9869-5BE4D587EA1E}"/>
              </a:ext>
            </a:extLst>
          </p:cNvPr>
          <p:cNvSpPr/>
          <p:nvPr/>
        </p:nvSpPr>
        <p:spPr>
          <a:xfrm>
            <a:off x="7262375" y="4330670"/>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X3</a:t>
            </a:r>
          </a:p>
        </p:txBody>
      </p:sp>
      <p:sp>
        <p:nvSpPr>
          <p:cNvPr id="32" name="Ovale 31">
            <a:extLst>
              <a:ext uri="{FF2B5EF4-FFF2-40B4-BE49-F238E27FC236}">
                <a16:creationId xmlns:a16="http://schemas.microsoft.com/office/drawing/2014/main" id="{F6DFA473-823A-44A7-A5A8-CD50CB6F1248}"/>
              </a:ext>
            </a:extLst>
          </p:cNvPr>
          <p:cNvSpPr/>
          <p:nvPr/>
        </p:nvSpPr>
        <p:spPr>
          <a:xfrm>
            <a:off x="8171052" y="5432073"/>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X4</a:t>
            </a:r>
          </a:p>
        </p:txBody>
      </p:sp>
      <p:sp>
        <p:nvSpPr>
          <p:cNvPr id="33" name="Ovale 32">
            <a:extLst>
              <a:ext uri="{FF2B5EF4-FFF2-40B4-BE49-F238E27FC236}">
                <a16:creationId xmlns:a16="http://schemas.microsoft.com/office/drawing/2014/main" id="{E7DD0CBB-B927-40DF-A93F-1DEE3E5FCDF0}"/>
              </a:ext>
            </a:extLst>
          </p:cNvPr>
          <p:cNvSpPr/>
          <p:nvPr/>
        </p:nvSpPr>
        <p:spPr>
          <a:xfrm>
            <a:off x="10217803" y="4336869"/>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Y</a:t>
            </a:r>
          </a:p>
        </p:txBody>
      </p:sp>
      <p:cxnSp>
        <p:nvCxnSpPr>
          <p:cNvPr id="34" name="Connettore diritto 33">
            <a:extLst>
              <a:ext uri="{FF2B5EF4-FFF2-40B4-BE49-F238E27FC236}">
                <a16:creationId xmlns:a16="http://schemas.microsoft.com/office/drawing/2014/main" id="{D703E213-BC9B-4F83-AE21-E8F2C33203E6}"/>
              </a:ext>
            </a:extLst>
          </p:cNvPr>
          <p:cNvCxnSpPr>
            <a:cxnSpLocks/>
          </p:cNvCxnSpPr>
          <p:nvPr/>
        </p:nvCxnSpPr>
        <p:spPr>
          <a:xfrm>
            <a:off x="9493340" y="2855853"/>
            <a:ext cx="0" cy="3348000"/>
          </a:xfrm>
          <a:prstGeom prst="line">
            <a:avLst/>
          </a:prstGeom>
        </p:spPr>
        <p:style>
          <a:lnRef idx="1">
            <a:schemeClr val="accent1"/>
          </a:lnRef>
          <a:fillRef idx="0">
            <a:schemeClr val="accent1"/>
          </a:fillRef>
          <a:effectRef idx="0">
            <a:schemeClr val="accent1"/>
          </a:effectRef>
          <a:fontRef idx="minor">
            <a:schemeClr val="tx1"/>
          </a:fontRef>
        </p:style>
      </p:cxnSp>
      <p:sp>
        <p:nvSpPr>
          <p:cNvPr id="39" name="CasellaDiTesto 38">
            <a:extLst>
              <a:ext uri="{FF2B5EF4-FFF2-40B4-BE49-F238E27FC236}">
                <a16:creationId xmlns:a16="http://schemas.microsoft.com/office/drawing/2014/main" id="{447C0584-0EAB-46B5-A23A-BA22F8A460EA}"/>
              </a:ext>
            </a:extLst>
          </p:cNvPr>
          <p:cNvSpPr txBox="1"/>
          <p:nvPr/>
        </p:nvSpPr>
        <p:spPr>
          <a:xfrm>
            <a:off x="7180146" y="2188121"/>
            <a:ext cx="4086134" cy="461665"/>
          </a:xfrm>
          <a:prstGeom prst="rect">
            <a:avLst/>
          </a:prstGeom>
          <a:noFill/>
        </p:spPr>
        <p:txBody>
          <a:bodyPr wrap="square" rtlCol="0">
            <a:spAutoFit/>
          </a:bodyPr>
          <a:lstStyle/>
          <a:p>
            <a:pPr algn="ctr"/>
            <a:r>
              <a:rPr lang="en-US" sz="2400" b="1" dirty="0">
                <a:solidFill>
                  <a:schemeClr val="tx1">
                    <a:lumMod val="50000"/>
                    <a:lumOff val="50000"/>
                  </a:schemeClr>
                </a:solidFill>
                <a:latin typeface="Calibri" panose="020F0502020204030204" pitchFamily="34" charset="0"/>
                <a:cs typeface="Calibri" panose="020F0502020204030204" pitchFamily="34" charset="0"/>
              </a:rPr>
              <a:t>𝔇 = </a:t>
            </a:r>
            <a:r>
              <a:rPr lang="it-IT" sz="2400" b="1" dirty="0" err="1">
                <a:solidFill>
                  <a:schemeClr val="tx1">
                    <a:lumMod val="50000"/>
                    <a:lumOff val="50000"/>
                  </a:schemeClr>
                </a:solidFill>
                <a:latin typeface="Calibri" panose="020F0502020204030204" pitchFamily="34" charset="0"/>
                <a:cs typeface="Calibri" panose="020F0502020204030204" pitchFamily="34" charset="0"/>
              </a:rPr>
              <a:t>Observed</a:t>
            </a:r>
            <a:r>
              <a:rPr lang="it-IT" sz="2400" b="1" dirty="0">
                <a:solidFill>
                  <a:schemeClr val="tx1">
                    <a:lumMod val="50000"/>
                    <a:lumOff val="50000"/>
                  </a:schemeClr>
                </a:solidFill>
                <a:latin typeface="Calibri" panose="020F0502020204030204" pitchFamily="34" charset="0"/>
                <a:cs typeface="Calibri" panose="020F0502020204030204" pitchFamily="34" charset="0"/>
              </a:rPr>
              <a:t> Data</a:t>
            </a:r>
          </a:p>
        </p:txBody>
      </p:sp>
      <p:sp>
        <p:nvSpPr>
          <p:cNvPr id="40" name="CasellaDiTesto 39">
            <a:extLst>
              <a:ext uri="{FF2B5EF4-FFF2-40B4-BE49-F238E27FC236}">
                <a16:creationId xmlns:a16="http://schemas.microsoft.com/office/drawing/2014/main" id="{EDB21F5F-2540-4F5E-BD40-996811B5934F}"/>
              </a:ext>
            </a:extLst>
          </p:cNvPr>
          <p:cNvSpPr txBox="1"/>
          <p:nvPr/>
        </p:nvSpPr>
        <p:spPr>
          <a:xfrm>
            <a:off x="9349010" y="3281344"/>
            <a:ext cx="2322820" cy="830997"/>
          </a:xfrm>
          <a:prstGeom prst="rect">
            <a:avLst/>
          </a:prstGeom>
          <a:noFill/>
        </p:spPr>
        <p:txBody>
          <a:bodyPr wrap="square" rtlCol="0">
            <a:spAutoFit/>
          </a:bodyPr>
          <a:lstStyle/>
          <a:p>
            <a:pPr algn="ctr"/>
            <a:r>
              <a:rPr lang="it-IT" sz="2400" b="1" dirty="0">
                <a:solidFill>
                  <a:schemeClr val="tx1">
                    <a:lumMod val="50000"/>
                    <a:lumOff val="50000"/>
                  </a:schemeClr>
                </a:solidFill>
                <a:latin typeface="Calibri" panose="020F0502020204030204" pitchFamily="34" charset="0"/>
                <a:cs typeface="Calibri" panose="020F0502020204030204" pitchFamily="34" charset="0"/>
              </a:rPr>
              <a:t>Target </a:t>
            </a:r>
            <a:br>
              <a:rPr lang="it-IT" sz="2400" b="1" dirty="0">
                <a:solidFill>
                  <a:schemeClr val="tx1">
                    <a:lumMod val="50000"/>
                    <a:lumOff val="50000"/>
                  </a:schemeClr>
                </a:solidFill>
                <a:latin typeface="Calibri" panose="020F0502020204030204" pitchFamily="34" charset="0"/>
                <a:cs typeface="Calibri" panose="020F0502020204030204" pitchFamily="34" charset="0"/>
              </a:rPr>
            </a:br>
            <a:r>
              <a:rPr lang="it-IT" sz="2400" b="1" dirty="0" err="1">
                <a:solidFill>
                  <a:schemeClr val="tx1">
                    <a:lumMod val="50000"/>
                    <a:lumOff val="50000"/>
                  </a:schemeClr>
                </a:solidFill>
                <a:latin typeface="Calibri" panose="020F0502020204030204" pitchFamily="34" charset="0"/>
                <a:cs typeface="Calibri" panose="020F0502020204030204" pitchFamily="34" charset="0"/>
              </a:rPr>
              <a:t>variable</a:t>
            </a:r>
            <a:endParaRPr lang="it-IT" sz="24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2" name="Rettangolo 41">
            <a:extLst>
              <a:ext uri="{FF2B5EF4-FFF2-40B4-BE49-F238E27FC236}">
                <a16:creationId xmlns:a16="http://schemas.microsoft.com/office/drawing/2014/main" id="{1DADB3C8-DB15-4010-919D-5BC0FC1EDD6D}"/>
              </a:ext>
            </a:extLst>
          </p:cNvPr>
          <p:cNvSpPr/>
          <p:nvPr/>
        </p:nvSpPr>
        <p:spPr>
          <a:xfrm>
            <a:off x="413026" y="639072"/>
            <a:ext cx="10815141" cy="1323439"/>
          </a:xfrm>
          <a:prstGeom prst="rect">
            <a:avLst/>
          </a:prstGeom>
          <a:solidFill>
            <a:schemeClr val="bg1">
              <a:alpha val="90000"/>
            </a:schemeClr>
          </a:solidFill>
          <a:ln>
            <a:noFill/>
          </a:ln>
        </p:spPr>
        <p:txBody>
          <a:bodyPr wrap="square">
            <a:spAutoFit/>
          </a:bodyPr>
          <a:lstStyle/>
          <a:p>
            <a:r>
              <a:rPr lang="en-US" sz="2000" b="1" dirty="0">
                <a:solidFill>
                  <a:srgbClr val="00B050"/>
                </a:solidFill>
                <a:latin typeface="Calibri" panose="020F0502020204030204" pitchFamily="34" charset="0"/>
                <a:cs typeface="Calibri" panose="020F0502020204030204" pitchFamily="34" charset="0"/>
              </a:rPr>
              <a:t>PC ALGORITHM </a:t>
            </a:r>
          </a:p>
          <a:p>
            <a:endParaRPr lang="en-US" sz="2000" dirty="0">
              <a:solidFill>
                <a:srgbClr val="262626"/>
              </a:solidFill>
              <a:latin typeface="Calibri" panose="020F0502020204030204" pitchFamily="34" charset="0"/>
              <a:cs typeface="Calibri" panose="020F0502020204030204" pitchFamily="34" charset="0"/>
            </a:endParaRPr>
          </a:p>
          <a:p>
            <a:r>
              <a:rPr lang="en-US" sz="2000" dirty="0">
                <a:solidFill>
                  <a:srgbClr val="262626"/>
                </a:solidFill>
                <a:latin typeface="Calibri" panose="020F0502020204030204" pitchFamily="34" charset="0"/>
                <a:cs typeface="Calibri" panose="020F0502020204030204" pitchFamily="34" charset="0"/>
              </a:rPr>
              <a:t>The PC ALGORITHM (</a:t>
            </a:r>
            <a:r>
              <a:rPr lang="en-US" sz="2000" dirty="0" err="1">
                <a:solidFill>
                  <a:srgbClr val="262626"/>
                </a:solidFill>
                <a:latin typeface="Calibri" panose="020F0502020204030204" pitchFamily="34" charset="0"/>
                <a:cs typeface="Calibri" panose="020F0502020204030204" pitchFamily="34" charset="0"/>
              </a:rPr>
              <a:t>Spirtes</a:t>
            </a:r>
            <a:r>
              <a:rPr lang="en-US" sz="2000" dirty="0">
                <a:solidFill>
                  <a:srgbClr val="262626"/>
                </a:solidFill>
                <a:latin typeface="Calibri" panose="020F0502020204030204" pitchFamily="34" charset="0"/>
                <a:cs typeface="Calibri" panose="020F0502020204030204" pitchFamily="34" charset="0"/>
              </a:rPr>
              <a:t> &amp; </a:t>
            </a:r>
            <a:r>
              <a:rPr lang="en-US" sz="2000" dirty="0" err="1">
                <a:solidFill>
                  <a:srgbClr val="262626"/>
                </a:solidFill>
                <a:latin typeface="Calibri" panose="020F0502020204030204" pitchFamily="34" charset="0"/>
                <a:cs typeface="Calibri" panose="020F0502020204030204" pitchFamily="34" charset="0"/>
              </a:rPr>
              <a:t>Glymour</a:t>
            </a:r>
            <a:r>
              <a:rPr lang="en-US" sz="2000" dirty="0">
                <a:solidFill>
                  <a:srgbClr val="262626"/>
                </a:solidFill>
                <a:latin typeface="Calibri" panose="020F0502020204030204" pitchFamily="34" charset="0"/>
                <a:cs typeface="Calibri" panose="020F0502020204030204" pitchFamily="34" charset="0"/>
              </a:rPr>
              <a:t> 1991, </a:t>
            </a:r>
            <a:r>
              <a:rPr lang="en-US" sz="2000" dirty="0" err="1">
                <a:solidFill>
                  <a:srgbClr val="262626"/>
                </a:solidFill>
                <a:latin typeface="Calibri" panose="020F0502020204030204" pitchFamily="34" charset="0"/>
                <a:cs typeface="Calibri" panose="020F0502020204030204" pitchFamily="34" charset="0"/>
              </a:rPr>
              <a:t>Spirtes</a:t>
            </a:r>
            <a:r>
              <a:rPr lang="en-US" sz="2000" dirty="0">
                <a:solidFill>
                  <a:srgbClr val="262626"/>
                </a:solidFill>
                <a:latin typeface="Calibri" panose="020F0502020204030204" pitchFamily="34" charset="0"/>
                <a:cs typeface="Calibri" panose="020F0502020204030204" pitchFamily="34" charset="0"/>
              </a:rPr>
              <a:t> et al. 2000) is probably the most known </a:t>
            </a:r>
            <a:r>
              <a:rPr lang="en-US" sz="2000" i="1" dirty="0">
                <a:solidFill>
                  <a:srgbClr val="262626"/>
                </a:solidFill>
                <a:latin typeface="Calibri" panose="020F0502020204030204" pitchFamily="34" charset="0"/>
                <a:cs typeface="Calibri" panose="020F0502020204030204" pitchFamily="34" charset="0"/>
              </a:rPr>
              <a:t>CONSTRAINT-BASED ALGORITHM</a:t>
            </a:r>
            <a:r>
              <a:rPr lang="en-US" sz="2000" dirty="0">
                <a:solidFill>
                  <a:srgbClr val="262626"/>
                </a:solidFill>
                <a:latin typeface="Calibri" panose="020F0502020204030204" pitchFamily="34" charset="0"/>
                <a:cs typeface="Calibri" panose="020F0502020204030204" pitchFamily="34" charset="0"/>
              </a:rPr>
              <a:t> for learning the structure of a causal network</a:t>
            </a:r>
            <a:r>
              <a:rPr lang="en-US" dirty="0"/>
              <a:t>.</a:t>
            </a:r>
            <a:endParaRPr lang="it-IT" dirty="0"/>
          </a:p>
        </p:txBody>
      </p:sp>
      <p:sp>
        <p:nvSpPr>
          <p:cNvPr id="43" name="Rettangolo 42">
            <a:extLst>
              <a:ext uri="{FF2B5EF4-FFF2-40B4-BE49-F238E27FC236}">
                <a16:creationId xmlns:a16="http://schemas.microsoft.com/office/drawing/2014/main" id="{471815C7-3901-4EE8-B6A8-D7959C22D0D9}"/>
              </a:ext>
            </a:extLst>
          </p:cNvPr>
          <p:cNvSpPr/>
          <p:nvPr/>
        </p:nvSpPr>
        <p:spPr>
          <a:xfrm>
            <a:off x="413025" y="2115679"/>
            <a:ext cx="6201401" cy="2554545"/>
          </a:xfrm>
          <a:prstGeom prst="rect">
            <a:avLst/>
          </a:prstGeom>
        </p:spPr>
        <p:txBody>
          <a:bodyPr wrap="square">
            <a:spAutoFit/>
          </a:bodyPr>
          <a:lstStyle/>
          <a:p>
            <a:r>
              <a:rPr lang="en-US" sz="2000" dirty="0">
                <a:solidFill>
                  <a:srgbClr val="262626"/>
                </a:solidFill>
                <a:latin typeface="Calibri" panose="020F0502020204030204" pitchFamily="34" charset="0"/>
                <a:cs typeface="Calibri" panose="020F0502020204030204" pitchFamily="34" charset="0"/>
              </a:rPr>
              <a:t>The MAIN STEPS OF THE PC ALGORITHM are: </a:t>
            </a:r>
          </a:p>
          <a:p>
            <a:pPr marL="457200" indent="-457200">
              <a:buAutoNum type="arabicParenR"/>
            </a:pPr>
            <a:r>
              <a:rPr lang="en-US" sz="2000" dirty="0">
                <a:solidFill>
                  <a:srgbClr val="262626"/>
                </a:solidFill>
                <a:latin typeface="Calibri" panose="020F0502020204030204" pitchFamily="34" charset="0"/>
                <a:cs typeface="Calibri" panose="020F0502020204030204" pitchFamily="34" charset="0"/>
              </a:rPr>
              <a:t>Test for (conditional) independence between each pair of variables represented in 𝔇 = {X1,X2,X3,Y} to derive </a:t>
            </a:r>
            <a:r>
              <a:rPr lang="en-US" sz="2000" dirty="0">
                <a:solidFill>
                  <a:srgbClr val="262626"/>
                </a:solidFill>
                <a:latin typeface="Blackadder ITC" panose="04020505051007020D02" pitchFamily="82" charset="0"/>
                <a:cs typeface="Calibri" panose="020F0502020204030204" pitchFamily="34" charset="0"/>
              </a:rPr>
              <a:t>M</a:t>
            </a:r>
            <a:r>
              <a:rPr lang="en-US" sz="1200" dirty="0">
                <a:solidFill>
                  <a:srgbClr val="262626"/>
                </a:solidFill>
                <a:latin typeface="Blackadder ITC" panose="04020505051007020D02" pitchFamily="82" charset="0"/>
                <a:cs typeface="Calibri" panose="020F0502020204030204" pitchFamily="34" charset="0"/>
              </a:rPr>
              <a:t>D</a:t>
            </a:r>
            <a:r>
              <a:rPr lang="en-US" sz="2000" dirty="0">
                <a:solidFill>
                  <a:srgbClr val="262626"/>
                </a:solidFill>
                <a:latin typeface="Calibri" panose="020F0502020204030204" pitchFamily="34" charset="0"/>
                <a:cs typeface="Calibri" panose="020F0502020204030204" pitchFamily="34" charset="0"/>
              </a:rPr>
              <a:t>, the set of conditional independence and dependence relations. </a:t>
            </a:r>
          </a:p>
          <a:p>
            <a:pPr marL="457200" indent="-457200">
              <a:buAutoNum type="arabicParenR"/>
            </a:pPr>
            <a:r>
              <a:rPr lang="en-US" sz="2000" b="1" dirty="0">
                <a:solidFill>
                  <a:srgbClr val="00B050"/>
                </a:solidFill>
                <a:latin typeface="Calibri" panose="020F0502020204030204" pitchFamily="34" charset="0"/>
                <a:cs typeface="Calibri" panose="020F0502020204030204" pitchFamily="34" charset="0"/>
              </a:rPr>
              <a:t>Identify the skeleton </a:t>
            </a:r>
            <a:r>
              <a:rPr lang="en-US" sz="2000" dirty="0">
                <a:solidFill>
                  <a:srgbClr val="262626"/>
                </a:solidFill>
                <a:latin typeface="Calibri" panose="020F0502020204030204" pitchFamily="34" charset="0"/>
                <a:cs typeface="Calibri" panose="020F0502020204030204" pitchFamily="34" charset="0"/>
              </a:rPr>
              <a:t>of the graph induced by 𝔇.</a:t>
            </a:r>
          </a:p>
          <a:p>
            <a:pPr marL="457200" indent="-457200">
              <a:buAutoNum type="arabicParenR"/>
            </a:pPr>
            <a:r>
              <a:rPr lang="en-US" sz="2000" dirty="0">
                <a:solidFill>
                  <a:srgbClr val="262626"/>
                </a:solidFill>
                <a:latin typeface="Calibri" panose="020F0502020204030204" pitchFamily="34" charset="0"/>
                <a:cs typeface="Calibri" panose="020F0502020204030204" pitchFamily="34" charset="0"/>
              </a:rPr>
              <a:t>Identify colliders.</a:t>
            </a:r>
          </a:p>
          <a:p>
            <a:pPr marL="457200" indent="-457200">
              <a:buAutoNum type="arabicParenR"/>
            </a:pPr>
            <a:r>
              <a:rPr lang="en-US" sz="2000" dirty="0">
                <a:solidFill>
                  <a:srgbClr val="262626"/>
                </a:solidFill>
                <a:latin typeface="Calibri" panose="020F0502020204030204" pitchFamily="34" charset="0"/>
                <a:cs typeface="Calibri" panose="020F0502020204030204" pitchFamily="34" charset="0"/>
              </a:rPr>
              <a:t>Identify derived directions</a:t>
            </a:r>
            <a:endParaRPr lang="it-IT" sz="2000" dirty="0">
              <a:solidFill>
                <a:srgbClr val="262626"/>
              </a:solidFill>
              <a:latin typeface="Calibri" panose="020F0502020204030204" pitchFamily="34" charset="0"/>
              <a:cs typeface="Calibri" panose="020F0502020204030204" pitchFamily="34" charset="0"/>
            </a:endParaRPr>
          </a:p>
        </p:txBody>
      </p:sp>
      <p:sp>
        <p:nvSpPr>
          <p:cNvPr id="44" name="Rettangolo 43">
            <a:extLst>
              <a:ext uri="{FF2B5EF4-FFF2-40B4-BE49-F238E27FC236}">
                <a16:creationId xmlns:a16="http://schemas.microsoft.com/office/drawing/2014/main" id="{077BE4D1-9245-4AF8-AFF1-3FE61C2ECC8E}"/>
              </a:ext>
            </a:extLst>
          </p:cNvPr>
          <p:cNvSpPr/>
          <p:nvPr/>
        </p:nvSpPr>
        <p:spPr>
          <a:xfrm>
            <a:off x="509476" y="2438400"/>
            <a:ext cx="5941133" cy="126400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47" name="Connettore diritto 46">
            <a:extLst>
              <a:ext uri="{FF2B5EF4-FFF2-40B4-BE49-F238E27FC236}">
                <a16:creationId xmlns:a16="http://schemas.microsoft.com/office/drawing/2014/main" id="{3C924372-A857-405F-ACDF-20BB295B4431}"/>
              </a:ext>
            </a:extLst>
          </p:cNvPr>
          <p:cNvCxnSpPr/>
          <p:nvPr/>
        </p:nvCxnSpPr>
        <p:spPr>
          <a:xfrm flipV="1">
            <a:off x="240076" y="4895490"/>
            <a:ext cx="6617018" cy="19050"/>
          </a:xfrm>
          <a:prstGeom prst="line">
            <a:avLst/>
          </a:prstGeom>
          <a:ln>
            <a:solidFill>
              <a:schemeClr val="bg2">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9" name="Parentesi graffa aperta 48">
            <a:extLst>
              <a:ext uri="{FF2B5EF4-FFF2-40B4-BE49-F238E27FC236}">
                <a16:creationId xmlns:a16="http://schemas.microsoft.com/office/drawing/2014/main" id="{08D1E908-7FD4-4141-8764-3088354CFF1F}"/>
              </a:ext>
            </a:extLst>
          </p:cNvPr>
          <p:cNvSpPr/>
          <p:nvPr/>
        </p:nvSpPr>
        <p:spPr>
          <a:xfrm>
            <a:off x="968090" y="5844296"/>
            <a:ext cx="720000" cy="812759"/>
          </a:xfrm>
          <a:prstGeom prst="leftBrace">
            <a:avLst>
              <a:gd name="adj1" fmla="val 28221"/>
              <a:gd name="adj2" fmla="val 50000"/>
            </a:avLst>
          </a:prstGeom>
          <a:ln>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2" name="Ovale 51">
            <a:extLst>
              <a:ext uri="{FF2B5EF4-FFF2-40B4-BE49-F238E27FC236}">
                <a16:creationId xmlns:a16="http://schemas.microsoft.com/office/drawing/2014/main" id="{D0AE6C90-ADB8-4414-B97B-C7880AF559E0}"/>
              </a:ext>
            </a:extLst>
          </p:cNvPr>
          <p:cNvSpPr/>
          <p:nvPr/>
        </p:nvSpPr>
        <p:spPr>
          <a:xfrm>
            <a:off x="8369363" y="3771391"/>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X2</a:t>
            </a:r>
          </a:p>
        </p:txBody>
      </p:sp>
      <p:sp>
        <p:nvSpPr>
          <p:cNvPr id="41" name="Rettangolo 40">
            <a:extLst>
              <a:ext uri="{FF2B5EF4-FFF2-40B4-BE49-F238E27FC236}">
                <a16:creationId xmlns:a16="http://schemas.microsoft.com/office/drawing/2014/main" id="{973CE186-C8CF-4ED1-BF22-178DCF6BD024}"/>
              </a:ext>
            </a:extLst>
          </p:cNvPr>
          <p:cNvSpPr/>
          <p:nvPr/>
        </p:nvSpPr>
        <p:spPr>
          <a:xfrm>
            <a:off x="412077" y="4025122"/>
            <a:ext cx="5941133" cy="61620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36B2109D-EFF5-40D2-B3C0-5EF6753C7D84}"/>
              </a:ext>
            </a:extLst>
          </p:cNvPr>
          <p:cNvCxnSpPr>
            <a:stCxn id="31" idx="5"/>
            <a:endCxn id="32" idx="1"/>
          </p:cNvCxnSpPr>
          <p:nvPr/>
        </p:nvCxnSpPr>
        <p:spPr>
          <a:xfrm>
            <a:off x="7876933" y="4945228"/>
            <a:ext cx="399561" cy="592287"/>
          </a:xfrm>
          <a:prstGeom prst="line">
            <a:avLst/>
          </a:prstGeom>
          <a:ln w="12700">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9FB470DB-A92A-4540-B472-913DFBC6F4C6}"/>
              </a:ext>
            </a:extLst>
          </p:cNvPr>
          <p:cNvCxnSpPr>
            <a:cxnSpLocks/>
            <a:stCxn id="31" idx="7"/>
            <a:endCxn id="52" idx="2"/>
          </p:cNvCxnSpPr>
          <p:nvPr/>
        </p:nvCxnSpPr>
        <p:spPr>
          <a:xfrm flipV="1">
            <a:off x="7876933" y="4131391"/>
            <a:ext cx="492430" cy="304721"/>
          </a:xfrm>
          <a:prstGeom prst="line">
            <a:avLst/>
          </a:prstGeom>
          <a:ln w="12700">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2263FB2D-EC38-4555-8B47-6693D01F22C1}"/>
              </a:ext>
            </a:extLst>
          </p:cNvPr>
          <p:cNvCxnSpPr>
            <a:cxnSpLocks/>
            <a:stCxn id="6" idx="4"/>
            <a:endCxn id="52" idx="0"/>
          </p:cNvCxnSpPr>
          <p:nvPr/>
        </p:nvCxnSpPr>
        <p:spPr>
          <a:xfrm flipH="1">
            <a:off x="8729363" y="3480783"/>
            <a:ext cx="133850" cy="290608"/>
          </a:xfrm>
          <a:prstGeom prst="line">
            <a:avLst/>
          </a:prstGeom>
          <a:ln w="12700">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964E342F-6D6D-44F5-8B8B-D433155EEF4D}"/>
              </a:ext>
            </a:extLst>
          </p:cNvPr>
          <p:cNvCxnSpPr>
            <a:cxnSpLocks/>
            <a:stCxn id="6" idx="5"/>
            <a:endCxn id="33" idx="1"/>
          </p:cNvCxnSpPr>
          <p:nvPr/>
        </p:nvCxnSpPr>
        <p:spPr>
          <a:xfrm>
            <a:off x="9117771" y="3375341"/>
            <a:ext cx="1205474" cy="1066970"/>
          </a:xfrm>
          <a:prstGeom prst="line">
            <a:avLst/>
          </a:prstGeom>
          <a:ln w="12700">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B4689143-A464-4061-B1DF-8E64D2DC2FBD}"/>
              </a:ext>
            </a:extLst>
          </p:cNvPr>
          <p:cNvCxnSpPr>
            <a:cxnSpLocks/>
            <a:stCxn id="32" idx="7"/>
            <a:endCxn id="33" idx="3"/>
          </p:cNvCxnSpPr>
          <p:nvPr/>
        </p:nvCxnSpPr>
        <p:spPr>
          <a:xfrm flipV="1">
            <a:off x="8785610" y="4951427"/>
            <a:ext cx="1537635" cy="586088"/>
          </a:xfrm>
          <a:prstGeom prst="line">
            <a:avLst/>
          </a:prstGeom>
          <a:ln w="12700">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50695271-4267-43F1-B6AC-B0FED98DBB17}"/>
              </a:ext>
            </a:extLst>
          </p:cNvPr>
          <p:cNvCxnSpPr>
            <a:cxnSpLocks/>
            <a:stCxn id="31" idx="6"/>
            <a:endCxn id="33" idx="2"/>
          </p:cNvCxnSpPr>
          <p:nvPr/>
        </p:nvCxnSpPr>
        <p:spPr>
          <a:xfrm>
            <a:off x="7982375" y="4690670"/>
            <a:ext cx="2235428" cy="6199"/>
          </a:xfrm>
          <a:prstGeom prst="line">
            <a:avLst/>
          </a:prstGeom>
          <a:ln w="12700">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CCA15A3D-73BB-4382-83F4-E659E635652C}"/>
              </a:ext>
            </a:extLst>
          </p:cNvPr>
          <p:cNvCxnSpPr>
            <a:cxnSpLocks/>
            <a:stCxn id="52" idx="6"/>
          </p:cNvCxnSpPr>
          <p:nvPr/>
        </p:nvCxnSpPr>
        <p:spPr>
          <a:xfrm>
            <a:off x="9089363" y="4131391"/>
            <a:ext cx="1129061" cy="425491"/>
          </a:xfrm>
          <a:prstGeom prst="line">
            <a:avLst/>
          </a:prstGeom>
          <a:ln w="12700">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2" name="Rettangolo 81">
            <a:extLst>
              <a:ext uri="{FF2B5EF4-FFF2-40B4-BE49-F238E27FC236}">
                <a16:creationId xmlns:a16="http://schemas.microsoft.com/office/drawing/2014/main" id="{514C06B7-5FA5-4C29-BDF4-FCA0669F3E17}"/>
              </a:ext>
            </a:extLst>
          </p:cNvPr>
          <p:cNvSpPr/>
          <p:nvPr/>
        </p:nvSpPr>
        <p:spPr>
          <a:xfrm>
            <a:off x="7262375" y="6392025"/>
            <a:ext cx="6201401" cy="400110"/>
          </a:xfrm>
          <a:prstGeom prst="rect">
            <a:avLst/>
          </a:prstGeom>
        </p:spPr>
        <p:txBody>
          <a:bodyPr wrap="square">
            <a:spAutoFit/>
          </a:bodyPr>
          <a:lstStyle/>
          <a:p>
            <a:r>
              <a:rPr lang="en-US" sz="2000" dirty="0">
                <a:solidFill>
                  <a:srgbClr val="262626"/>
                </a:solidFill>
                <a:latin typeface="Calibri" panose="020F0502020204030204" pitchFamily="34" charset="0"/>
                <a:cs typeface="Calibri" panose="020F0502020204030204" pitchFamily="34" charset="0"/>
              </a:rPr>
              <a:t>THE PC ALGORITHM produced PDAG</a:t>
            </a:r>
            <a:endParaRPr lang="it-IT" sz="2000" dirty="0">
              <a:solidFill>
                <a:srgbClr val="262626"/>
              </a:solidFill>
              <a:latin typeface="Calibri" panose="020F0502020204030204" pitchFamily="34" charset="0"/>
              <a:cs typeface="Calibri" panose="020F0502020204030204" pitchFamily="34" charset="0"/>
            </a:endParaRPr>
          </a:p>
        </p:txBody>
      </p:sp>
      <p:pic>
        <p:nvPicPr>
          <p:cNvPr id="56" name="Immagine 55">
            <a:extLst>
              <a:ext uri="{FF2B5EF4-FFF2-40B4-BE49-F238E27FC236}">
                <a16:creationId xmlns:a16="http://schemas.microsoft.com/office/drawing/2014/main" id="{8ABD31E2-C00E-4643-A373-4CA01AD15890}"/>
              </a:ext>
            </a:extLst>
          </p:cNvPr>
          <p:cNvPicPr>
            <a:picLocks noChangeAspect="1"/>
          </p:cNvPicPr>
          <p:nvPr/>
        </p:nvPicPr>
        <p:blipFill>
          <a:blip r:embed="rId15"/>
          <a:stretch>
            <a:fillRect/>
          </a:stretch>
        </p:blipFill>
        <p:spPr>
          <a:xfrm>
            <a:off x="833483" y="4945874"/>
            <a:ext cx="5519727" cy="674165"/>
          </a:xfrm>
          <a:prstGeom prst="rect">
            <a:avLst/>
          </a:prstGeom>
        </p:spPr>
      </p:pic>
      <p:sp>
        <p:nvSpPr>
          <p:cNvPr id="57" name="Rettangolo 56">
            <a:extLst>
              <a:ext uri="{FF2B5EF4-FFF2-40B4-BE49-F238E27FC236}">
                <a16:creationId xmlns:a16="http://schemas.microsoft.com/office/drawing/2014/main" id="{B9AB68D6-7220-524F-8729-CF23E6406FBD}"/>
              </a:ext>
            </a:extLst>
          </p:cNvPr>
          <p:cNvSpPr/>
          <p:nvPr/>
        </p:nvSpPr>
        <p:spPr>
          <a:xfrm>
            <a:off x="240076" y="6030993"/>
            <a:ext cx="694421" cy="461665"/>
          </a:xfrm>
          <a:prstGeom prst="rect">
            <a:avLst/>
          </a:prstGeom>
        </p:spPr>
        <p:txBody>
          <a:bodyPr wrap="none">
            <a:spAutoFit/>
          </a:bodyPr>
          <a:lstStyle/>
          <a:p>
            <a:r>
              <a:rPr lang="en-US" sz="2400" dirty="0">
                <a:solidFill>
                  <a:srgbClr val="262626"/>
                </a:solidFill>
                <a:latin typeface="Blackadder ITC" panose="04020505051007020D02" pitchFamily="82" charset="0"/>
                <a:cs typeface="Calibri" panose="020F0502020204030204" pitchFamily="34" charset="0"/>
              </a:rPr>
              <a:t>M</a:t>
            </a:r>
            <a:r>
              <a:rPr lang="en-US" dirty="0">
                <a:solidFill>
                  <a:srgbClr val="262626"/>
                </a:solidFill>
                <a:latin typeface="Blackadder ITC" panose="04020505051007020D02" pitchFamily="82" charset="0"/>
                <a:cs typeface="Calibri" panose="020F0502020204030204" pitchFamily="34" charset="0"/>
              </a:rPr>
              <a:t>D</a:t>
            </a:r>
            <a:endParaRPr lang="it-IT" sz="2400" dirty="0"/>
          </a:p>
        </p:txBody>
      </p:sp>
      <mc:AlternateContent xmlns:mc="http://schemas.openxmlformats.org/markup-compatibility/2006" xmlns:a14="http://schemas.microsoft.com/office/drawing/2010/main">
        <mc:Choice Requires="a14">
          <p:sp>
            <p:nvSpPr>
              <p:cNvPr id="60" name="CasellaDiTesto 59">
                <a:extLst>
                  <a:ext uri="{FF2B5EF4-FFF2-40B4-BE49-F238E27FC236}">
                    <a16:creationId xmlns:a16="http://schemas.microsoft.com/office/drawing/2014/main" id="{B4A598D2-3B72-6741-82DD-24877044CA7C}"/>
                  </a:ext>
                </a:extLst>
              </p:cNvPr>
              <p:cNvSpPr txBox="1"/>
              <p:nvPr/>
            </p:nvSpPr>
            <p:spPr>
              <a:xfrm>
                <a:off x="1631584" y="5844296"/>
                <a:ext cx="5771580" cy="738664"/>
              </a:xfrm>
              <a:prstGeom prst="rect">
                <a:avLst/>
              </a:prstGeom>
              <a:noFill/>
            </p:spPr>
            <p:txBody>
              <a:bodyPr wrap="none" rtlCol="0">
                <a:spAutoFit/>
              </a:bodyPr>
              <a:lstStyle/>
              <a:p>
                <a:r>
                  <a:rPr lang="it-IT" dirty="0"/>
                  <a:t>Dependencies: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1</m:t>
                        </m:r>
                      </m:sub>
                    </m:sSub>
                  </m:oMath>
                </a14:m>
                <a:r>
                  <a:rPr lang="en-US" dirty="0">
                    <a:solidFill>
                      <a:srgbClr val="262626"/>
                    </a:solidFill>
                    <a:latin typeface="Calibri" panose="020F0502020204030204" pitchFamily="34" charset="0"/>
                    <a:cs typeface="Calibri" panose="020F0502020204030204" pitchFamily="34" charset="0"/>
                  </a:rPr>
                  <a:t>,</a:t>
                </a:r>
                <a:r>
                  <a:rPr lang="en-US" dirty="0">
                    <a:solidFill>
                      <a:srgbClr val="262626"/>
                    </a:solidFill>
                    <a:cs typeface="Calibri" panose="020F0502020204030204" pitchFamily="34" charset="0"/>
                  </a:rPr>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2</m:t>
                        </m:r>
                      </m:sub>
                    </m:sSub>
                  </m:oMath>
                </a14:m>
                <a:r>
                  <a:rPr lang="it-IT" dirty="0"/>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1</m:t>
                        </m:r>
                      </m:sub>
                    </m:sSub>
                  </m:oMath>
                </a14:m>
                <a:r>
                  <a:rPr lang="en-US" dirty="0">
                    <a:solidFill>
                      <a:srgbClr val="262626"/>
                    </a:solidFill>
                    <a:latin typeface="Calibri" panose="020F0502020204030204" pitchFamily="34" charset="0"/>
                    <a:cs typeface="Calibri" panose="020F0502020204030204" pitchFamily="34" charset="0"/>
                  </a:rPr>
                  <a:t>,</a:t>
                </a:r>
                <a:r>
                  <a:rPr lang="en-US" dirty="0">
                    <a:solidFill>
                      <a:srgbClr val="262626"/>
                    </a:solidFill>
                    <a:cs typeface="Calibri" panose="020F0502020204030204" pitchFamily="34" charset="0"/>
                  </a:rPr>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b="0" i="1" smtClean="0">
                            <a:solidFill>
                              <a:srgbClr val="262626"/>
                            </a:solidFill>
                            <a:latin typeface="Cambria Math" panose="02040503050406030204" pitchFamily="18" charset="0"/>
                            <a:cs typeface="Calibri" panose="020F0502020204030204" pitchFamily="34" charset="0"/>
                          </a:rPr>
                          <m:t>3</m:t>
                        </m:r>
                      </m:sub>
                    </m:sSub>
                  </m:oMath>
                </a14:m>
                <a:r>
                  <a:rPr lang="it-IT" dirty="0"/>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3</m:t>
                        </m:r>
                      </m:sub>
                    </m:sSub>
                    <m:r>
                      <m:rPr>
                        <m:nor/>
                      </m:rPr>
                      <a:rPr lang="en-US" dirty="0">
                        <a:solidFill>
                          <a:srgbClr val="262626"/>
                        </a:solidFill>
                        <a:latin typeface="Calibri" panose="020F0502020204030204" pitchFamily="34" charset="0"/>
                        <a:cs typeface="Calibri" panose="020F0502020204030204" pitchFamily="34" charset="0"/>
                      </a:rPr>
                      <m:t>,</m:t>
                    </m:r>
                    <m:r>
                      <m:rPr>
                        <m:nor/>
                      </m:rPr>
                      <a:rPr lang="en-US" dirty="0">
                        <a:solidFill>
                          <a:srgbClr val="262626"/>
                        </a:solidFill>
                        <a:cs typeface="Calibri" panose="020F0502020204030204" pitchFamily="34" charset="0"/>
                      </a:rPr>
                      <m:t> </m:t>
                    </m:r>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4</m:t>
                        </m:r>
                      </m:sub>
                    </m:sSub>
                  </m:oMath>
                </a14:m>
                <a:r>
                  <a:rPr lang="it-IT" dirty="0"/>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3</m:t>
                        </m:r>
                      </m:sub>
                    </m:sSub>
                    <m:r>
                      <m:rPr>
                        <m:nor/>
                      </m:rPr>
                      <a:rPr lang="en-US" dirty="0">
                        <a:solidFill>
                          <a:srgbClr val="262626"/>
                        </a:solidFill>
                        <a:latin typeface="Calibri" panose="020F0502020204030204" pitchFamily="34" charset="0"/>
                        <a:cs typeface="Calibri" panose="020F0502020204030204" pitchFamily="34" charset="0"/>
                      </a:rPr>
                      <m:t>,</m:t>
                    </m:r>
                    <m:r>
                      <m:rPr>
                        <m:nor/>
                      </m:rPr>
                      <a:rPr lang="en-US" dirty="0">
                        <a:solidFill>
                          <a:srgbClr val="262626"/>
                        </a:solidFill>
                        <a:cs typeface="Calibri" panose="020F0502020204030204" pitchFamily="34" charset="0"/>
                      </a:rPr>
                      <m:t> </m:t>
                    </m:r>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b="0" i="1" smtClean="0">
                            <a:solidFill>
                              <a:srgbClr val="262626"/>
                            </a:solidFill>
                            <a:latin typeface="Cambria Math" panose="02040503050406030204" pitchFamily="18" charset="0"/>
                            <a:cs typeface="Calibri" panose="020F0502020204030204" pitchFamily="34" charset="0"/>
                          </a:rPr>
                          <m:t>2</m:t>
                        </m:r>
                      </m:sub>
                    </m:sSub>
                  </m:oMath>
                </a14:m>
                <a:r>
                  <a:rPr lang="it-IT" dirty="0"/>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b="0" i="1" smtClean="0">
                            <a:solidFill>
                              <a:srgbClr val="262626"/>
                            </a:solidFill>
                            <a:latin typeface="Cambria Math" panose="02040503050406030204" pitchFamily="18" charset="0"/>
                            <a:cs typeface="Calibri" panose="020F0502020204030204" pitchFamily="34" charset="0"/>
                          </a:rPr>
                          <m:t>𝑖</m:t>
                        </m:r>
                      </m:sub>
                    </m:sSub>
                  </m:oMath>
                </a14:m>
                <a:r>
                  <a:rPr lang="it-IT" dirty="0"/>
                  <a:t>, </a:t>
                </a:r>
                <a14:m>
                  <m:oMath xmlns:m="http://schemas.openxmlformats.org/officeDocument/2006/math">
                    <m:r>
                      <a:rPr lang="it-IT" i="1" dirty="0" smtClean="0">
                        <a:latin typeface="Cambria Math" panose="02040503050406030204" pitchFamily="18" charset="0"/>
                      </a:rPr>
                      <m:t>𝑌</m:t>
                    </m:r>
                  </m:oMath>
                </a14:m>
                <a:r>
                  <a:rPr lang="it-IT" dirty="0"/>
                  <a:t>)}  </a:t>
                </a:r>
                <a14:m>
                  <m:oMath xmlns:m="http://schemas.openxmlformats.org/officeDocument/2006/math">
                    <m:r>
                      <a:rPr lang="it-IT" i="1" dirty="0" smtClean="0">
                        <a:latin typeface="Cambria Math" panose="02040503050406030204" pitchFamily="18" charset="0"/>
                      </a:rPr>
                      <m:t>𝑖</m:t>
                    </m:r>
                    <m:r>
                      <a:rPr lang="it-IT" i="1" dirty="0" smtClean="0">
                        <a:latin typeface="Cambria Math" panose="02040503050406030204" pitchFamily="18" charset="0"/>
                      </a:rPr>
                      <m:t> = 1,2,3,4</m:t>
                    </m:r>
                  </m:oMath>
                </a14:m>
                <a:endParaRPr lang="it-IT" dirty="0"/>
              </a:p>
              <a:p>
                <a:endParaRPr lang="it-IT" dirty="0"/>
              </a:p>
              <a:p>
                <a:r>
                  <a:rPr lang="it-IT" dirty="0" err="1"/>
                  <a:t>Independences</a:t>
                </a:r>
                <a:r>
                  <a:rPr lang="it-IT" dirty="0"/>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1</m:t>
                        </m:r>
                      </m:sub>
                    </m:sSub>
                  </m:oMath>
                </a14:m>
                <a:r>
                  <a:rPr lang="en-US" dirty="0">
                    <a:solidFill>
                      <a:srgbClr val="262626"/>
                    </a:solidFill>
                    <a:latin typeface="Calibri" panose="020F0502020204030204" pitchFamily="34" charset="0"/>
                    <a:cs typeface="Calibri" panose="020F0502020204030204" pitchFamily="34" charset="0"/>
                  </a:rPr>
                  <a:t>,</a:t>
                </a:r>
                <a:r>
                  <a:rPr lang="en-US" dirty="0">
                    <a:solidFill>
                      <a:srgbClr val="262626"/>
                    </a:solidFill>
                    <a:cs typeface="Calibri" panose="020F0502020204030204" pitchFamily="34" charset="0"/>
                  </a:rPr>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b="0" i="1" smtClean="0">
                            <a:solidFill>
                              <a:srgbClr val="262626"/>
                            </a:solidFill>
                            <a:latin typeface="Cambria Math" panose="02040503050406030204" pitchFamily="18" charset="0"/>
                            <a:cs typeface="Calibri" panose="020F0502020204030204" pitchFamily="34" charset="0"/>
                          </a:rPr>
                          <m:t>4</m:t>
                        </m:r>
                      </m:sub>
                    </m:sSub>
                  </m:oMath>
                </a14:m>
                <a:r>
                  <a:rPr lang="it-IT" dirty="0"/>
                  <a:t>), (</a:t>
                </a:r>
                <a14:m>
                  <m:oMath xmlns:m="http://schemas.openxmlformats.org/officeDocument/2006/math">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b="0" i="1" smtClean="0">
                            <a:solidFill>
                              <a:srgbClr val="262626"/>
                            </a:solidFill>
                            <a:latin typeface="Cambria Math" panose="02040503050406030204" pitchFamily="18" charset="0"/>
                            <a:cs typeface="Calibri" panose="020F0502020204030204" pitchFamily="34" charset="0"/>
                          </a:rPr>
                          <m:t>2</m:t>
                        </m:r>
                      </m:sub>
                    </m:sSub>
                    <m:r>
                      <m:rPr>
                        <m:nor/>
                      </m:rPr>
                      <a:rPr lang="en-US" dirty="0">
                        <a:solidFill>
                          <a:srgbClr val="262626"/>
                        </a:solidFill>
                        <a:latin typeface="Calibri" panose="020F0502020204030204" pitchFamily="34" charset="0"/>
                        <a:cs typeface="Calibri" panose="020F0502020204030204" pitchFamily="34" charset="0"/>
                      </a:rPr>
                      <m:t>,</m:t>
                    </m:r>
                    <m:r>
                      <m:rPr>
                        <m:nor/>
                      </m:rPr>
                      <a:rPr lang="en-US" dirty="0">
                        <a:solidFill>
                          <a:srgbClr val="262626"/>
                        </a:solidFill>
                        <a:cs typeface="Calibri" panose="020F0502020204030204" pitchFamily="34" charset="0"/>
                      </a:rPr>
                      <m:t> </m:t>
                    </m:r>
                    <m:sSub>
                      <m:sSubPr>
                        <m:ctrlPr>
                          <a:rPr lang="en-US" i="1">
                            <a:solidFill>
                              <a:srgbClr val="262626"/>
                            </a:solidFill>
                            <a:latin typeface="Cambria Math" panose="02040503050406030204" pitchFamily="18" charset="0"/>
                            <a:cs typeface="Calibri" panose="020F0502020204030204" pitchFamily="34" charset="0"/>
                          </a:rPr>
                        </m:ctrlPr>
                      </m:sSubPr>
                      <m:e>
                        <m:r>
                          <a:rPr lang="it-IT" i="1">
                            <a:solidFill>
                              <a:srgbClr val="262626"/>
                            </a:solidFill>
                            <a:latin typeface="Cambria Math" panose="02040503050406030204" pitchFamily="18" charset="0"/>
                            <a:cs typeface="Calibri" panose="020F0502020204030204" pitchFamily="34" charset="0"/>
                          </a:rPr>
                          <m:t>𝑋</m:t>
                        </m:r>
                      </m:e>
                      <m:sub>
                        <m:r>
                          <a:rPr lang="it-IT" i="1">
                            <a:solidFill>
                              <a:srgbClr val="262626"/>
                            </a:solidFill>
                            <a:latin typeface="Cambria Math" panose="02040503050406030204" pitchFamily="18" charset="0"/>
                            <a:cs typeface="Calibri" panose="020F0502020204030204" pitchFamily="34" charset="0"/>
                          </a:rPr>
                          <m:t>4</m:t>
                        </m:r>
                      </m:sub>
                    </m:sSub>
                  </m:oMath>
                </a14:m>
                <a:r>
                  <a:rPr lang="it-IT" dirty="0"/>
                  <a:t>)</a:t>
                </a:r>
              </a:p>
            </p:txBody>
          </p:sp>
        </mc:Choice>
        <mc:Fallback xmlns="">
          <p:sp>
            <p:nvSpPr>
              <p:cNvPr id="60" name="CasellaDiTesto 59">
                <a:extLst>
                  <a:ext uri="{FF2B5EF4-FFF2-40B4-BE49-F238E27FC236}">
                    <a16:creationId xmlns:a16="http://schemas.microsoft.com/office/drawing/2014/main" id="{B4A598D2-3B72-6741-82DD-24877044CA7C}"/>
                  </a:ext>
                </a:extLst>
              </p:cNvPr>
              <p:cNvSpPr txBox="1">
                <a:spLocks noRot="1" noChangeAspect="1" noMove="1" noResize="1" noEditPoints="1" noAdjustHandles="1" noChangeArrowheads="1" noChangeShapeType="1" noTextEdit="1"/>
              </p:cNvSpPr>
              <p:nvPr/>
            </p:nvSpPr>
            <p:spPr>
              <a:xfrm>
                <a:off x="1631584" y="5844296"/>
                <a:ext cx="5771580" cy="738664"/>
              </a:xfrm>
              <a:prstGeom prst="rect">
                <a:avLst/>
              </a:prstGeom>
              <a:blipFill>
                <a:blip r:embed="rId16"/>
                <a:stretch>
                  <a:fillRect l="-440" t="-3390" b="-8475"/>
                </a:stretch>
              </a:blipFill>
            </p:spPr>
            <p:txBody>
              <a:bodyPr/>
              <a:lstStyle/>
              <a:p>
                <a:r>
                  <a:rPr lang="en-US">
                    <a:noFill/>
                  </a:rPr>
                  <a:t> </a:t>
                </a:r>
              </a:p>
            </p:txBody>
          </p:sp>
        </mc:Fallback>
      </mc:AlternateContent>
    </p:spTree>
    <p:extLst>
      <p:ext uri="{BB962C8B-B14F-4D97-AF65-F5344CB8AC3E}">
        <p14:creationId xmlns:p14="http://schemas.microsoft.com/office/powerpoint/2010/main" val="31174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a:t>independencies</a:t>
            </a: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mj-lt"/>
                <a:cs typeface="Calibri" panose="020F0502020204030204" pitchFamily="34" charset="0"/>
              </a:rPr>
              <a:t>Project the Causal Graph</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p:sp>
        <p:nvSpPr>
          <p:cNvPr id="27" name="Rettangolo 26">
            <a:extLst>
              <a:ext uri="{FF2B5EF4-FFF2-40B4-BE49-F238E27FC236}">
                <a16:creationId xmlns:a16="http://schemas.microsoft.com/office/drawing/2014/main" id="{50F1DB25-306E-4041-B1F5-C95E07E25CF7}"/>
              </a:ext>
            </a:extLst>
          </p:cNvPr>
          <p:cNvSpPr/>
          <p:nvPr/>
        </p:nvSpPr>
        <p:spPr>
          <a:xfrm>
            <a:off x="1509347" y="8154725"/>
            <a:ext cx="5421677" cy="369332"/>
          </a:xfrm>
          <a:prstGeom prst="rect">
            <a:avLst/>
          </a:prstGeom>
        </p:spPr>
        <p:txBody>
          <a:bodyPr wrap="none">
            <a:spAutoFit/>
          </a:bodyPr>
          <a:lstStyle/>
          <a:p>
            <a:r>
              <a:rPr lang="en-US" sz="1800" dirty="0">
                <a:solidFill>
                  <a:schemeClr val="dk2"/>
                </a:solidFill>
                <a:latin typeface="Calibri" panose="020F0502020204030204" pitchFamily="34" charset="0"/>
                <a:cs typeface="Calibri" panose="020F0502020204030204" pitchFamily="34" charset="0"/>
              </a:rPr>
              <a:t>We assume Causal sufficiency (no hidden confounders)</a:t>
            </a:r>
            <a:endParaRPr lang="it-IT" sz="1800" dirty="0">
              <a:solidFill>
                <a:schemeClr val="dk2"/>
              </a:solidFill>
              <a:latin typeface="Calibri" panose="020F0502020204030204" pitchFamily="34" charset="0"/>
              <a:cs typeface="Calibri" panose="020F0502020204030204" pitchFamily="34" charset="0"/>
            </a:endParaRPr>
          </a:p>
        </p:txBody>
      </p:sp>
      <p:sp>
        <p:nvSpPr>
          <p:cNvPr id="6" name="Ovale 5">
            <a:extLst>
              <a:ext uri="{FF2B5EF4-FFF2-40B4-BE49-F238E27FC236}">
                <a16:creationId xmlns:a16="http://schemas.microsoft.com/office/drawing/2014/main" id="{5DE635FB-30C3-4742-98DB-C117574D42A0}"/>
              </a:ext>
            </a:extLst>
          </p:cNvPr>
          <p:cNvSpPr/>
          <p:nvPr/>
        </p:nvSpPr>
        <p:spPr>
          <a:xfrm>
            <a:off x="8503213" y="2760783"/>
            <a:ext cx="720000" cy="720000"/>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X1</a:t>
            </a:r>
          </a:p>
        </p:txBody>
      </p:sp>
      <p:sp>
        <p:nvSpPr>
          <p:cNvPr id="31" name="Ovale 30">
            <a:extLst>
              <a:ext uri="{FF2B5EF4-FFF2-40B4-BE49-F238E27FC236}">
                <a16:creationId xmlns:a16="http://schemas.microsoft.com/office/drawing/2014/main" id="{63409BE2-16C5-4710-9869-5BE4D587EA1E}"/>
              </a:ext>
            </a:extLst>
          </p:cNvPr>
          <p:cNvSpPr/>
          <p:nvPr/>
        </p:nvSpPr>
        <p:spPr>
          <a:xfrm>
            <a:off x="7262375" y="4330670"/>
            <a:ext cx="720000" cy="720000"/>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X3</a:t>
            </a:r>
          </a:p>
        </p:txBody>
      </p:sp>
      <p:sp>
        <p:nvSpPr>
          <p:cNvPr id="32" name="Ovale 31">
            <a:extLst>
              <a:ext uri="{FF2B5EF4-FFF2-40B4-BE49-F238E27FC236}">
                <a16:creationId xmlns:a16="http://schemas.microsoft.com/office/drawing/2014/main" id="{F6DFA473-823A-44A7-A5A8-CD50CB6F1248}"/>
              </a:ext>
            </a:extLst>
          </p:cNvPr>
          <p:cNvSpPr/>
          <p:nvPr/>
        </p:nvSpPr>
        <p:spPr>
          <a:xfrm>
            <a:off x="8171052" y="5432073"/>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X4</a:t>
            </a:r>
          </a:p>
        </p:txBody>
      </p:sp>
      <p:sp>
        <p:nvSpPr>
          <p:cNvPr id="33" name="Ovale 32">
            <a:extLst>
              <a:ext uri="{FF2B5EF4-FFF2-40B4-BE49-F238E27FC236}">
                <a16:creationId xmlns:a16="http://schemas.microsoft.com/office/drawing/2014/main" id="{E7DD0CBB-B927-40DF-A93F-1DEE3E5FCDF0}"/>
              </a:ext>
            </a:extLst>
          </p:cNvPr>
          <p:cNvSpPr/>
          <p:nvPr/>
        </p:nvSpPr>
        <p:spPr>
          <a:xfrm>
            <a:off x="10217803" y="4336869"/>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Y</a:t>
            </a:r>
          </a:p>
        </p:txBody>
      </p:sp>
      <p:sp>
        <p:nvSpPr>
          <p:cNvPr id="39" name="CasellaDiTesto 38">
            <a:extLst>
              <a:ext uri="{FF2B5EF4-FFF2-40B4-BE49-F238E27FC236}">
                <a16:creationId xmlns:a16="http://schemas.microsoft.com/office/drawing/2014/main" id="{447C0584-0EAB-46B5-A23A-BA22F8A460EA}"/>
              </a:ext>
            </a:extLst>
          </p:cNvPr>
          <p:cNvSpPr txBox="1"/>
          <p:nvPr/>
        </p:nvSpPr>
        <p:spPr>
          <a:xfrm>
            <a:off x="7180146" y="2188121"/>
            <a:ext cx="4086134" cy="461665"/>
          </a:xfrm>
          <a:prstGeom prst="rect">
            <a:avLst/>
          </a:prstGeom>
          <a:noFill/>
        </p:spPr>
        <p:txBody>
          <a:bodyPr wrap="square" rtlCol="0">
            <a:spAutoFit/>
          </a:bodyPr>
          <a:lstStyle/>
          <a:p>
            <a:pPr algn="ctr"/>
            <a:r>
              <a:rPr lang="en-US" sz="2400" b="1" dirty="0">
                <a:solidFill>
                  <a:schemeClr val="tx1">
                    <a:lumMod val="50000"/>
                    <a:lumOff val="50000"/>
                  </a:schemeClr>
                </a:solidFill>
                <a:latin typeface="Calibri" panose="020F0502020204030204" pitchFamily="34" charset="0"/>
                <a:cs typeface="Calibri" panose="020F0502020204030204" pitchFamily="34" charset="0"/>
              </a:rPr>
              <a:t>𝔇 = </a:t>
            </a:r>
            <a:r>
              <a:rPr lang="it-IT" sz="2400" b="1" dirty="0" err="1">
                <a:solidFill>
                  <a:schemeClr val="tx1">
                    <a:lumMod val="50000"/>
                    <a:lumOff val="50000"/>
                  </a:schemeClr>
                </a:solidFill>
                <a:latin typeface="Calibri" panose="020F0502020204030204" pitchFamily="34" charset="0"/>
                <a:cs typeface="Calibri" panose="020F0502020204030204" pitchFamily="34" charset="0"/>
              </a:rPr>
              <a:t>Observed</a:t>
            </a:r>
            <a:r>
              <a:rPr lang="it-IT" sz="2400" b="1" dirty="0">
                <a:solidFill>
                  <a:schemeClr val="tx1">
                    <a:lumMod val="50000"/>
                    <a:lumOff val="50000"/>
                  </a:schemeClr>
                </a:solidFill>
                <a:latin typeface="Calibri" panose="020F0502020204030204" pitchFamily="34" charset="0"/>
                <a:cs typeface="Calibri" panose="020F0502020204030204" pitchFamily="34" charset="0"/>
              </a:rPr>
              <a:t> Data</a:t>
            </a:r>
          </a:p>
        </p:txBody>
      </p:sp>
      <p:sp>
        <p:nvSpPr>
          <p:cNvPr id="40" name="CasellaDiTesto 39">
            <a:extLst>
              <a:ext uri="{FF2B5EF4-FFF2-40B4-BE49-F238E27FC236}">
                <a16:creationId xmlns:a16="http://schemas.microsoft.com/office/drawing/2014/main" id="{EDB21F5F-2540-4F5E-BD40-996811B5934F}"/>
              </a:ext>
            </a:extLst>
          </p:cNvPr>
          <p:cNvSpPr txBox="1"/>
          <p:nvPr/>
        </p:nvSpPr>
        <p:spPr>
          <a:xfrm>
            <a:off x="9349010" y="3281344"/>
            <a:ext cx="2322820" cy="830997"/>
          </a:xfrm>
          <a:prstGeom prst="rect">
            <a:avLst/>
          </a:prstGeom>
          <a:noFill/>
        </p:spPr>
        <p:txBody>
          <a:bodyPr wrap="square" rtlCol="0">
            <a:spAutoFit/>
          </a:bodyPr>
          <a:lstStyle/>
          <a:p>
            <a:pPr algn="ctr"/>
            <a:r>
              <a:rPr lang="it-IT" sz="2400" b="1" dirty="0">
                <a:solidFill>
                  <a:schemeClr val="tx1">
                    <a:lumMod val="50000"/>
                    <a:lumOff val="50000"/>
                  </a:schemeClr>
                </a:solidFill>
                <a:latin typeface="Calibri" panose="020F0502020204030204" pitchFamily="34" charset="0"/>
                <a:cs typeface="Calibri" panose="020F0502020204030204" pitchFamily="34" charset="0"/>
              </a:rPr>
              <a:t>Target </a:t>
            </a:r>
            <a:br>
              <a:rPr lang="it-IT" sz="2400" b="1" dirty="0">
                <a:solidFill>
                  <a:schemeClr val="tx1">
                    <a:lumMod val="50000"/>
                    <a:lumOff val="50000"/>
                  </a:schemeClr>
                </a:solidFill>
                <a:latin typeface="Calibri" panose="020F0502020204030204" pitchFamily="34" charset="0"/>
                <a:cs typeface="Calibri" panose="020F0502020204030204" pitchFamily="34" charset="0"/>
              </a:rPr>
            </a:br>
            <a:r>
              <a:rPr lang="it-IT" sz="2400" b="1" dirty="0" err="1">
                <a:solidFill>
                  <a:schemeClr val="tx1">
                    <a:lumMod val="50000"/>
                    <a:lumOff val="50000"/>
                  </a:schemeClr>
                </a:solidFill>
                <a:latin typeface="Calibri" panose="020F0502020204030204" pitchFamily="34" charset="0"/>
                <a:cs typeface="Calibri" panose="020F0502020204030204" pitchFamily="34" charset="0"/>
              </a:rPr>
              <a:t>variable</a:t>
            </a:r>
            <a:endParaRPr lang="it-IT" sz="24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2" name="Rettangolo 41">
            <a:extLst>
              <a:ext uri="{FF2B5EF4-FFF2-40B4-BE49-F238E27FC236}">
                <a16:creationId xmlns:a16="http://schemas.microsoft.com/office/drawing/2014/main" id="{1DADB3C8-DB15-4010-919D-5BC0FC1EDD6D}"/>
              </a:ext>
            </a:extLst>
          </p:cNvPr>
          <p:cNvSpPr/>
          <p:nvPr/>
        </p:nvSpPr>
        <p:spPr>
          <a:xfrm>
            <a:off x="413026" y="639072"/>
            <a:ext cx="10815141" cy="1323439"/>
          </a:xfrm>
          <a:prstGeom prst="rect">
            <a:avLst/>
          </a:prstGeom>
          <a:solidFill>
            <a:schemeClr val="bg1">
              <a:alpha val="90000"/>
            </a:schemeClr>
          </a:solidFill>
          <a:ln>
            <a:noFill/>
          </a:ln>
        </p:spPr>
        <p:txBody>
          <a:bodyPr wrap="square">
            <a:spAutoFit/>
          </a:bodyPr>
          <a:lstStyle/>
          <a:p>
            <a:r>
              <a:rPr lang="en-US" sz="2000" b="1" dirty="0">
                <a:solidFill>
                  <a:srgbClr val="00B050"/>
                </a:solidFill>
                <a:latin typeface="Calibri" panose="020F0502020204030204" pitchFamily="34" charset="0"/>
                <a:cs typeface="Calibri" panose="020F0502020204030204" pitchFamily="34" charset="0"/>
              </a:rPr>
              <a:t>PC ALGORITHM </a:t>
            </a:r>
          </a:p>
          <a:p>
            <a:endParaRPr lang="en-US" sz="2000" dirty="0">
              <a:solidFill>
                <a:srgbClr val="262626"/>
              </a:solidFill>
              <a:latin typeface="Calibri" panose="020F0502020204030204" pitchFamily="34" charset="0"/>
              <a:cs typeface="Calibri" panose="020F0502020204030204" pitchFamily="34" charset="0"/>
            </a:endParaRPr>
          </a:p>
          <a:p>
            <a:r>
              <a:rPr lang="en-US" sz="2000" dirty="0">
                <a:solidFill>
                  <a:srgbClr val="262626"/>
                </a:solidFill>
                <a:latin typeface="Calibri" panose="020F0502020204030204" pitchFamily="34" charset="0"/>
                <a:cs typeface="Calibri" panose="020F0502020204030204" pitchFamily="34" charset="0"/>
              </a:rPr>
              <a:t>The PC ALGORITHM (</a:t>
            </a:r>
            <a:r>
              <a:rPr lang="en-US" sz="2000" dirty="0" err="1">
                <a:solidFill>
                  <a:srgbClr val="262626"/>
                </a:solidFill>
                <a:latin typeface="Calibri" panose="020F0502020204030204" pitchFamily="34" charset="0"/>
                <a:cs typeface="Calibri" panose="020F0502020204030204" pitchFamily="34" charset="0"/>
              </a:rPr>
              <a:t>Spirtes</a:t>
            </a:r>
            <a:r>
              <a:rPr lang="en-US" sz="2000" dirty="0">
                <a:solidFill>
                  <a:srgbClr val="262626"/>
                </a:solidFill>
                <a:latin typeface="Calibri" panose="020F0502020204030204" pitchFamily="34" charset="0"/>
                <a:cs typeface="Calibri" panose="020F0502020204030204" pitchFamily="34" charset="0"/>
              </a:rPr>
              <a:t> &amp; </a:t>
            </a:r>
            <a:r>
              <a:rPr lang="en-US" sz="2000" dirty="0" err="1">
                <a:solidFill>
                  <a:srgbClr val="262626"/>
                </a:solidFill>
                <a:latin typeface="Calibri" panose="020F0502020204030204" pitchFamily="34" charset="0"/>
                <a:cs typeface="Calibri" panose="020F0502020204030204" pitchFamily="34" charset="0"/>
              </a:rPr>
              <a:t>Glymour</a:t>
            </a:r>
            <a:r>
              <a:rPr lang="en-US" sz="2000" dirty="0">
                <a:solidFill>
                  <a:srgbClr val="262626"/>
                </a:solidFill>
                <a:latin typeface="Calibri" panose="020F0502020204030204" pitchFamily="34" charset="0"/>
                <a:cs typeface="Calibri" panose="020F0502020204030204" pitchFamily="34" charset="0"/>
              </a:rPr>
              <a:t> 1991, </a:t>
            </a:r>
            <a:r>
              <a:rPr lang="en-US" sz="2000" dirty="0" err="1">
                <a:solidFill>
                  <a:srgbClr val="262626"/>
                </a:solidFill>
                <a:latin typeface="Calibri" panose="020F0502020204030204" pitchFamily="34" charset="0"/>
                <a:cs typeface="Calibri" panose="020F0502020204030204" pitchFamily="34" charset="0"/>
              </a:rPr>
              <a:t>Spirtes</a:t>
            </a:r>
            <a:r>
              <a:rPr lang="en-US" sz="2000" dirty="0">
                <a:solidFill>
                  <a:srgbClr val="262626"/>
                </a:solidFill>
                <a:latin typeface="Calibri" panose="020F0502020204030204" pitchFamily="34" charset="0"/>
                <a:cs typeface="Calibri" panose="020F0502020204030204" pitchFamily="34" charset="0"/>
              </a:rPr>
              <a:t> et al. 2000) is probably the most known </a:t>
            </a:r>
            <a:r>
              <a:rPr lang="en-US" sz="2000" i="1" dirty="0">
                <a:solidFill>
                  <a:srgbClr val="262626"/>
                </a:solidFill>
                <a:latin typeface="Calibri" panose="020F0502020204030204" pitchFamily="34" charset="0"/>
                <a:cs typeface="Calibri" panose="020F0502020204030204" pitchFamily="34" charset="0"/>
              </a:rPr>
              <a:t>CONSTRAINT-BASED ALGORITHM</a:t>
            </a:r>
            <a:r>
              <a:rPr lang="en-US" sz="2000" dirty="0">
                <a:solidFill>
                  <a:srgbClr val="262626"/>
                </a:solidFill>
                <a:latin typeface="Calibri" panose="020F0502020204030204" pitchFamily="34" charset="0"/>
                <a:cs typeface="Calibri" panose="020F0502020204030204" pitchFamily="34" charset="0"/>
              </a:rPr>
              <a:t> for learning the structure of a causal network</a:t>
            </a:r>
            <a:r>
              <a:rPr lang="en-US" dirty="0"/>
              <a:t>.</a:t>
            </a:r>
            <a:endParaRPr lang="it-IT" dirty="0"/>
          </a:p>
        </p:txBody>
      </p:sp>
      <p:sp>
        <p:nvSpPr>
          <p:cNvPr id="43" name="Rettangolo 42">
            <a:extLst>
              <a:ext uri="{FF2B5EF4-FFF2-40B4-BE49-F238E27FC236}">
                <a16:creationId xmlns:a16="http://schemas.microsoft.com/office/drawing/2014/main" id="{471815C7-3901-4EE8-B6A8-D7959C22D0D9}"/>
              </a:ext>
            </a:extLst>
          </p:cNvPr>
          <p:cNvSpPr/>
          <p:nvPr/>
        </p:nvSpPr>
        <p:spPr>
          <a:xfrm>
            <a:off x="413025" y="2115679"/>
            <a:ext cx="6201401" cy="2554545"/>
          </a:xfrm>
          <a:prstGeom prst="rect">
            <a:avLst/>
          </a:prstGeom>
        </p:spPr>
        <p:txBody>
          <a:bodyPr wrap="square">
            <a:spAutoFit/>
          </a:bodyPr>
          <a:lstStyle/>
          <a:p>
            <a:r>
              <a:rPr lang="en-US" sz="2000" dirty="0">
                <a:solidFill>
                  <a:srgbClr val="262626"/>
                </a:solidFill>
                <a:latin typeface="Calibri" panose="020F0502020204030204" pitchFamily="34" charset="0"/>
                <a:cs typeface="Calibri" panose="020F0502020204030204" pitchFamily="34" charset="0"/>
              </a:rPr>
              <a:t>The MAIN STEPS OF THE PC ALGORITHM are: </a:t>
            </a:r>
          </a:p>
          <a:p>
            <a:pPr marL="457200" indent="-457200">
              <a:buAutoNum type="arabicParenR"/>
            </a:pPr>
            <a:r>
              <a:rPr lang="en-US" sz="2000" dirty="0">
                <a:solidFill>
                  <a:srgbClr val="262626"/>
                </a:solidFill>
                <a:latin typeface="Calibri" panose="020F0502020204030204" pitchFamily="34" charset="0"/>
                <a:cs typeface="Calibri" panose="020F0502020204030204" pitchFamily="34" charset="0"/>
              </a:rPr>
              <a:t>Test for (conditional) independence between each pair of variables represented in 𝔇 = {X1,X2,X3,Y} to derive </a:t>
            </a:r>
            <a:r>
              <a:rPr lang="en-US" sz="2000" dirty="0">
                <a:solidFill>
                  <a:srgbClr val="262626"/>
                </a:solidFill>
                <a:latin typeface="Blackadder ITC" panose="04020505051007020D02" pitchFamily="82" charset="0"/>
                <a:cs typeface="Calibri" panose="020F0502020204030204" pitchFamily="34" charset="0"/>
              </a:rPr>
              <a:t>M</a:t>
            </a:r>
            <a:r>
              <a:rPr lang="en-US" sz="1200" dirty="0">
                <a:solidFill>
                  <a:srgbClr val="262626"/>
                </a:solidFill>
                <a:latin typeface="Blackadder ITC" panose="04020505051007020D02" pitchFamily="82" charset="0"/>
                <a:cs typeface="Calibri" panose="020F0502020204030204" pitchFamily="34" charset="0"/>
              </a:rPr>
              <a:t>D</a:t>
            </a:r>
            <a:r>
              <a:rPr lang="en-US" sz="2000" dirty="0">
                <a:solidFill>
                  <a:srgbClr val="262626"/>
                </a:solidFill>
                <a:latin typeface="Calibri" panose="020F0502020204030204" pitchFamily="34" charset="0"/>
                <a:cs typeface="Calibri" panose="020F0502020204030204" pitchFamily="34" charset="0"/>
              </a:rPr>
              <a:t>, the set of conditional independence and dependence relations. </a:t>
            </a:r>
          </a:p>
          <a:p>
            <a:pPr marL="457200" indent="-457200">
              <a:buAutoNum type="arabicParenR"/>
            </a:pPr>
            <a:r>
              <a:rPr lang="en-US" sz="2000" dirty="0">
                <a:solidFill>
                  <a:srgbClr val="262626"/>
                </a:solidFill>
                <a:latin typeface="Calibri" panose="020F0502020204030204" pitchFamily="34" charset="0"/>
                <a:cs typeface="Calibri" panose="020F0502020204030204" pitchFamily="34" charset="0"/>
              </a:rPr>
              <a:t>Identify the skeleton of the graph induced by 𝔇.</a:t>
            </a:r>
          </a:p>
          <a:p>
            <a:pPr marL="457200" indent="-457200">
              <a:buAutoNum type="arabicParenR"/>
            </a:pPr>
            <a:r>
              <a:rPr lang="en-US" sz="2000" b="1" dirty="0">
                <a:solidFill>
                  <a:srgbClr val="00B050"/>
                </a:solidFill>
                <a:latin typeface="Calibri" panose="020F0502020204030204" pitchFamily="34" charset="0"/>
                <a:cs typeface="Calibri" panose="020F0502020204030204" pitchFamily="34" charset="0"/>
              </a:rPr>
              <a:t>Identify colliders.</a:t>
            </a:r>
          </a:p>
          <a:p>
            <a:pPr marL="457200" indent="-457200">
              <a:buAutoNum type="arabicParenR"/>
            </a:pPr>
            <a:r>
              <a:rPr lang="en-US" sz="2000" dirty="0">
                <a:solidFill>
                  <a:srgbClr val="262626"/>
                </a:solidFill>
                <a:latin typeface="Calibri" panose="020F0502020204030204" pitchFamily="34" charset="0"/>
                <a:cs typeface="Calibri" panose="020F0502020204030204" pitchFamily="34" charset="0"/>
              </a:rPr>
              <a:t>Identify derived directions</a:t>
            </a:r>
            <a:endParaRPr lang="it-IT" sz="2000" dirty="0">
              <a:solidFill>
                <a:srgbClr val="262626"/>
              </a:solidFill>
              <a:latin typeface="Calibri" panose="020F0502020204030204" pitchFamily="34" charset="0"/>
              <a:cs typeface="Calibri" panose="020F0502020204030204" pitchFamily="34" charset="0"/>
            </a:endParaRPr>
          </a:p>
        </p:txBody>
      </p:sp>
      <p:sp>
        <p:nvSpPr>
          <p:cNvPr id="44" name="Rettangolo 43">
            <a:extLst>
              <a:ext uri="{FF2B5EF4-FFF2-40B4-BE49-F238E27FC236}">
                <a16:creationId xmlns:a16="http://schemas.microsoft.com/office/drawing/2014/main" id="{077BE4D1-9245-4AF8-AFF1-3FE61C2ECC8E}"/>
              </a:ext>
            </a:extLst>
          </p:cNvPr>
          <p:cNvSpPr/>
          <p:nvPr/>
        </p:nvSpPr>
        <p:spPr>
          <a:xfrm>
            <a:off x="509476" y="2438400"/>
            <a:ext cx="5941133" cy="154911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7" name="Connettore diritto 46">
            <a:extLst>
              <a:ext uri="{FF2B5EF4-FFF2-40B4-BE49-F238E27FC236}">
                <a16:creationId xmlns:a16="http://schemas.microsoft.com/office/drawing/2014/main" id="{3C924372-A857-405F-ACDF-20BB295B4431}"/>
              </a:ext>
            </a:extLst>
          </p:cNvPr>
          <p:cNvCxnSpPr/>
          <p:nvPr/>
        </p:nvCxnSpPr>
        <p:spPr>
          <a:xfrm flipV="1">
            <a:off x="240076" y="4895490"/>
            <a:ext cx="6617018" cy="19050"/>
          </a:xfrm>
          <a:prstGeom prst="line">
            <a:avLst/>
          </a:prstGeom>
          <a:ln>
            <a:solidFill>
              <a:schemeClr val="bg2">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2" name="Ovale 51">
            <a:extLst>
              <a:ext uri="{FF2B5EF4-FFF2-40B4-BE49-F238E27FC236}">
                <a16:creationId xmlns:a16="http://schemas.microsoft.com/office/drawing/2014/main" id="{D0AE6C90-ADB8-4414-B97B-C7880AF559E0}"/>
              </a:ext>
            </a:extLst>
          </p:cNvPr>
          <p:cNvSpPr/>
          <p:nvPr/>
        </p:nvSpPr>
        <p:spPr>
          <a:xfrm>
            <a:off x="8369363" y="3771391"/>
            <a:ext cx="720000" cy="720000"/>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X2</a:t>
            </a:r>
          </a:p>
        </p:txBody>
      </p:sp>
      <p:sp>
        <p:nvSpPr>
          <p:cNvPr id="41" name="Rettangolo 40">
            <a:extLst>
              <a:ext uri="{FF2B5EF4-FFF2-40B4-BE49-F238E27FC236}">
                <a16:creationId xmlns:a16="http://schemas.microsoft.com/office/drawing/2014/main" id="{973CE186-C8CF-4ED1-BF22-178DCF6BD024}"/>
              </a:ext>
            </a:extLst>
          </p:cNvPr>
          <p:cNvSpPr/>
          <p:nvPr/>
        </p:nvSpPr>
        <p:spPr>
          <a:xfrm>
            <a:off x="412077" y="4321891"/>
            <a:ext cx="5941133" cy="31943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diritto 3">
            <a:extLst>
              <a:ext uri="{FF2B5EF4-FFF2-40B4-BE49-F238E27FC236}">
                <a16:creationId xmlns:a16="http://schemas.microsoft.com/office/drawing/2014/main" id="{36B2109D-EFF5-40D2-B3C0-5EF6753C7D84}"/>
              </a:ext>
            </a:extLst>
          </p:cNvPr>
          <p:cNvCxnSpPr>
            <a:stCxn id="31" idx="5"/>
            <a:endCxn id="32" idx="1"/>
          </p:cNvCxnSpPr>
          <p:nvPr/>
        </p:nvCxnSpPr>
        <p:spPr>
          <a:xfrm>
            <a:off x="7876933" y="4945228"/>
            <a:ext cx="399561" cy="592287"/>
          </a:xfrm>
          <a:prstGeom prst="line">
            <a:avLst/>
          </a:prstGeom>
          <a:ln w="12700">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9FB470DB-A92A-4540-B472-913DFBC6F4C6}"/>
              </a:ext>
            </a:extLst>
          </p:cNvPr>
          <p:cNvCxnSpPr>
            <a:cxnSpLocks/>
            <a:stCxn id="31" idx="7"/>
            <a:endCxn id="52" idx="2"/>
          </p:cNvCxnSpPr>
          <p:nvPr/>
        </p:nvCxnSpPr>
        <p:spPr>
          <a:xfrm flipV="1">
            <a:off x="7876933" y="4131391"/>
            <a:ext cx="492430" cy="304721"/>
          </a:xfrm>
          <a:prstGeom prst="line">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2263FB2D-EC38-4555-8B47-6693D01F22C1}"/>
              </a:ext>
            </a:extLst>
          </p:cNvPr>
          <p:cNvCxnSpPr>
            <a:cxnSpLocks/>
            <a:stCxn id="6" idx="4"/>
            <a:endCxn id="52" idx="0"/>
          </p:cNvCxnSpPr>
          <p:nvPr/>
        </p:nvCxnSpPr>
        <p:spPr>
          <a:xfrm flipH="1">
            <a:off x="8729363" y="3480783"/>
            <a:ext cx="133850" cy="290608"/>
          </a:xfrm>
          <a:prstGeom prst="line">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964E342F-6D6D-44F5-8B8B-D433155EEF4D}"/>
              </a:ext>
            </a:extLst>
          </p:cNvPr>
          <p:cNvCxnSpPr>
            <a:cxnSpLocks/>
            <a:stCxn id="6" idx="5"/>
            <a:endCxn id="33" idx="1"/>
          </p:cNvCxnSpPr>
          <p:nvPr/>
        </p:nvCxnSpPr>
        <p:spPr>
          <a:xfrm>
            <a:off x="9117771" y="3375341"/>
            <a:ext cx="1205474" cy="1066970"/>
          </a:xfrm>
          <a:prstGeom prst="line">
            <a:avLst/>
          </a:prstGeom>
          <a:ln w="12700">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B4689143-A464-4061-B1DF-8E64D2DC2FBD}"/>
              </a:ext>
            </a:extLst>
          </p:cNvPr>
          <p:cNvCxnSpPr>
            <a:cxnSpLocks/>
            <a:stCxn id="32" idx="7"/>
            <a:endCxn id="33" idx="3"/>
          </p:cNvCxnSpPr>
          <p:nvPr/>
        </p:nvCxnSpPr>
        <p:spPr>
          <a:xfrm flipV="1">
            <a:off x="8785610" y="4951427"/>
            <a:ext cx="1537635" cy="586088"/>
          </a:xfrm>
          <a:prstGeom prst="line">
            <a:avLst/>
          </a:prstGeom>
          <a:ln w="12700">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50695271-4267-43F1-B6AC-B0FED98DBB17}"/>
              </a:ext>
            </a:extLst>
          </p:cNvPr>
          <p:cNvCxnSpPr>
            <a:cxnSpLocks/>
            <a:stCxn id="31" idx="6"/>
            <a:endCxn id="33" idx="2"/>
          </p:cNvCxnSpPr>
          <p:nvPr/>
        </p:nvCxnSpPr>
        <p:spPr>
          <a:xfrm>
            <a:off x="7982375" y="4690670"/>
            <a:ext cx="2235428" cy="6199"/>
          </a:xfrm>
          <a:prstGeom prst="line">
            <a:avLst/>
          </a:prstGeom>
          <a:ln w="12700">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CCA15A3D-73BB-4382-83F4-E659E635652C}"/>
              </a:ext>
            </a:extLst>
          </p:cNvPr>
          <p:cNvCxnSpPr>
            <a:cxnSpLocks/>
            <a:stCxn id="52" idx="6"/>
          </p:cNvCxnSpPr>
          <p:nvPr/>
        </p:nvCxnSpPr>
        <p:spPr>
          <a:xfrm>
            <a:off x="9089363" y="4131391"/>
            <a:ext cx="1129061" cy="425491"/>
          </a:xfrm>
          <a:prstGeom prst="line">
            <a:avLst/>
          </a:prstGeom>
          <a:ln w="127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ttangolo 52">
                <a:extLst>
                  <a:ext uri="{FF2B5EF4-FFF2-40B4-BE49-F238E27FC236}">
                    <a16:creationId xmlns:a16="http://schemas.microsoft.com/office/drawing/2014/main" id="{CF0D0B30-B15A-4994-A3B9-05EA553DDD05}"/>
                  </a:ext>
                </a:extLst>
              </p:cNvPr>
              <p:cNvSpPr/>
              <p:nvPr/>
            </p:nvSpPr>
            <p:spPr>
              <a:xfrm>
                <a:off x="302462" y="5284241"/>
                <a:ext cx="6201401" cy="1015663"/>
              </a:xfrm>
              <a:prstGeom prst="rect">
                <a:avLst/>
              </a:prstGeom>
            </p:spPr>
            <p:txBody>
              <a:bodyPr wrap="square">
                <a:spAutoFit/>
              </a:bodyPr>
              <a:lstStyle/>
              <a:p>
                <a:r>
                  <a:rPr lang="en-US" sz="2000" dirty="0">
                    <a:solidFill>
                      <a:srgbClr val="262626"/>
                    </a:solidFill>
                    <a:latin typeface="Calibri" panose="020F0502020204030204" pitchFamily="34" charset="0"/>
                    <a:cs typeface="Calibri" panose="020F0502020204030204" pitchFamily="34" charset="0"/>
                  </a:rPr>
                  <a:t>Based on the skeleton, we search for subset of variables </a:t>
                </a:r>
                <a14:m>
                  <m:oMath xmlns:m="http://schemas.openxmlformats.org/officeDocument/2006/math">
                    <m:r>
                      <a:rPr lang="en-US" sz="2000" i="1" dirty="0" smtClean="0">
                        <a:solidFill>
                          <a:srgbClr val="262626"/>
                        </a:solidFill>
                        <a:latin typeface="Cambria Math" panose="02040503050406030204" pitchFamily="18" charset="0"/>
                        <a:cs typeface="Calibri" panose="020F0502020204030204" pitchFamily="34" charset="0"/>
                      </a:rPr>
                      <m:t>{</m:t>
                    </m:r>
                    <m:r>
                      <a:rPr lang="en-US" sz="2000" i="1" dirty="0" smtClean="0">
                        <a:solidFill>
                          <a:srgbClr val="262626"/>
                        </a:solidFill>
                        <a:latin typeface="Cambria Math" panose="02040503050406030204" pitchFamily="18" charset="0"/>
                        <a:cs typeface="Calibri" panose="020F0502020204030204" pitchFamily="34" charset="0"/>
                      </a:rPr>
                      <m:t>𝑋</m:t>
                    </m:r>
                    <m:r>
                      <a:rPr lang="en-US" sz="2000" i="1" dirty="0" smtClean="0">
                        <a:solidFill>
                          <a:srgbClr val="262626"/>
                        </a:solidFill>
                        <a:latin typeface="Cambria Math" panose="02040503050406030204" pitchFamily="18" charset="0"/>
                        <a:cs typeface="Calibri" panose="020F0502020204030204" pitchFamily="34" charset="0"/>
                      </a:rPr>
                      <m:t>,</m:t>
                    </m:r>
                    <m:r>
                      <a:rPr lang="en-US" sz="2000" i="1" dirty="0" smtClean="0">
                        <a:solidFill>
                          <a:srgbClr val="262626"/>
                        </a:solidFill>
                        <a:latin typeface="Cambria Math" panose="02040503050406030204" pitchFamily="18" charset="0"/>
                        <a:cs typeface="Calibri" panose="020F0502020204030204" pitchFamily="34" charset="0"/>
                      </a:rPr>
                      <m:t>𝑌</m:t>
                    </m:r>
                    <m:r>
                      <a:rPr lang="en-US" sz="2000" i="1" dirty="0" smtClean="0">
                        <a:solidFill>
                          <a:srgbClr val="262626"/>
                        </a:solidFill>
                        <a:latin typeface="Cambria Math" panose="02040503050406030204" pitchFamily="18" charset="0"/>
                        <a:cs typeface="Calibri" panose="020F0502020204030204" pitchFamily="34" charset="0"/>
                      </a:rPr>
                      <m:t>,</m:t>
                    </m:r>
                    <m:r>
                      <a:rPr lang="en-US" sz="2000" i="1" dirty="0" smtClean="0">
                        <a:solidFill>
                          <a:srgbClr val="262626"/>
                        </a:solidFill>
                        <a:latin typeface="Cambria Math" panose="02040503050406030204" pitchFamily="18" charset="0"/>
                        <a:cs typeface="Calibri" panose="020F0502020204030204" pitchFamily="34" charset="0"/>
                      </a:rPr>
                      <m:t>𝑍</m:t>
                    </m:r>
                    <m:r>
                      <a:rPr lang="en-US" sz="2000" i="1" dirty="0" smtClean="0">
                        <a:solidFill>
                          <a:srgbClr val="262626"/>
                        </a:solidFill>
                        <a:latin typeface="Cambria Math" panose="02040503050406030204" pitchFamily="18" charset="0"/>
                        <a:cs typeface="Calibri" panose="020F0502020204030204" pitchFamily="34" charset="0"/>
                      </a:rPr>
                      <m:t>} </m:t>
                    </m:r>
                  </m:oMath>
                </a14:m>
                <a:r>
                  <a:rPr lang="en-US" sz="2000" dirty="0">
                    <a:solidFill>
                      <a:srgbClr val="262626"/>
                    </a:solidFill>
                    <a:latin typeface="Calibri" panose="020F0502020204030204" pitchFamily="34" charset="0"/>
                    <a:cs typeface="Calibri" panose="020F0502020204030204" pitchFamily="34" charset="0"/>
                  </a:rPr>
                  <a:t>such that </a:t>
                </a:r>
                <a14:m>
                  <m:oMath xmlns:m="http://schemas.openxmlformats.org/officeDocument/2006/math">
                    <m:r>
                      <a:rPr lang="en-US" sz="2000" i="1" dirty="0">
                        <a:solidFill>
                          <a:srgbClr val="262626"/>
                        </a:solidFill>
                        <a:latin typeface="Cambria Math" panose="02040503050406030204" pitchFamily="18" charset="0"/>
                        <a:cs typeface="Calibri" panose="020F0502020204030204" pitchFamily="34" charset="0"/>
                      </a:rPr>
                      <m:t>𝑋</m:t>
                    </m:r>
                  </m:oMath>
                </a14:m>
                <a:r>
                  <a:rPr lang="en-US" sz="2000" dirty="0">
                    <a:solidFill>
                      <a:srgbClr val="262626"/>
                    </a:solidFill>
                    <a:latin typeface="Calibri" panose="020F0502020204030204" pitchFamily="34" charset="0"/>
                    <a:cs typeface="Calibri" panose="020F0502020204030204" pitchFamily="34" charset="0"/>
                  </a:rPr>
                  <a:t> e </a:t>
                </a:r>
                <a14:m>
                  <m:oMath xmlns:m="http://schemas.openxmlformats.org/officeDocument/2006/math">
                    <m:r>
                      <a:rPr lang="en-US" sz="2000" i="1" dirty="0">
                        <a:solidFill>
                          <a:srgbClr val="262626"/>
                        </a:solidFill>
                        <a:latin typeface="Cambria Math" panose="02040503050406030204" pitchFamily="18" charset="0"/>
                        <a:cs typeface="Calibri" panose="020F0502020204030204" pitchFamily="34" charset="0"/>
                      </a:rPr>
                      <m:t>𝑌</m:t>
                    </m:r>
                  </m:oMath>
                </a14:m>
                <a:r>
                  <a:rPr lang="en-US" sz="2000" dirty="0">
                    <a:solidFill>
                      <a:srgbClr val="262626"/>
                    </a:solidFill>
                    <a:latin typeface="Calibri" panose="020F0502020204030204" pitchFamily="34" charset="0"/>
                    <a:cs typeface="Calibri" panose="020F0502020204030204" pitchFamily="34" charset="0"/>
                  </a:rPr>
                  <a:t> are neighbors, </a:t>
                </a:r>
                <a14:m>
                  <m:oMath xmlns:m="http://schemas.openxmlformats.org/officeDocument/2006/math">
                    <m:r>
                      <a:rPr lang="en-US" sz="2000" i="1" dirty="0">
                        <a:solidFill>
                          <a:srgbClr val="262626"/>
                        </a:solidFill>
                        <a:latin typeface="Cambria Math" panose="02040503050406030204" pitchFamily="18" charset="0"/>
                        <a:cs typeface="Calibri" panose="020F0502020204030204" pitchFamily="34" charset="0"/>
                      </a:rPr>
                      <m:t>𝑍</m:t>
                    </m:r>
                  </m:oMath>
                </a14:m>
                <a:r>
                  <a:rPr lang="en-US" sz="2000" dirty="0">
                    <a:solidFill>
                      <a:srgbClr val="262626"/>
                    </a:solidFill>
                    <a:latin typeface="Calibri" panose="020F0502020204030204" pitchFamily="34" charset="0"/>
                    <a:cs typeface="Calibri" panose="020F0502020204030204" pitchFamily="34" charset="0"/>
                  </a:rPr>
                  <a:t> and </a:t>
                </a:r>
                <a14:m>
                  <m:oMath xmlns:m="http://schemas.openxmlformats.org/officeDocument/2006/math">
                    <m:r>
                      <a:rPr lang="en-US" sz="2000" i="1" dirty="0">
                        <a:solidFill>
                          <a:srgbClr val="262626"/>
                        </a:solidFill>
                        <a:latin typeface="Cambria Math" panose="02040503050406030204" pitchFamily="18" charset="0"/>
                        <a:cs typeface="Calibri" panose="020F0502020204030204" pitchFamily="34" charset="0"/>
                      </a:rPr>
                      <m:t>𝑌</m:t>
                    </m:r>
                  </m:oMath>
                </a14:m>
                <a:r>
                  <a:rPr lang="en-US" sz="2000" dirty="0">
                    <a:solidFill>
                      <a:srgbClr val="262626"/>
                    </a:solidFill>
                    <a:latin typeface="Calibri" panose="020F0502020204030204" pitchFamily="34" charset="0"/>
                    <a:cs typeface="Calibri" panose="020F0502020204030204" pitchFamily="34" charset="0"/>
                  </a:rPr>
                  <a:t> are neighbors, while </a:t>
                </a:r>
                <a14:m>
                  <m:oMath xmlns:m="http://schemas.openxmlformats.org/officeDocument/2006/math">
                    <m:r>
                      <a:rPr lang="en-US" sz="2000" i="1" dirty="0">
                        <a:solidFill>
                          <a:srgbClr val="262626"/>
                        </a:solidFill>
                        <a:latin typeface="Cambria Math" panose="02040503050406030204" pitchFamily="18" charset="0"/>
                        <a:cs typeface="Calibri" panose="020F0502020204030204" pitchFamily="34" charset="0"/>
                      </a:rPr>
                      <m:t>𝑋</m:t>
                    </m:r>
                  </m:oMath>
                </a14:m>
                <a:r>
                  <a:rPr lang="en-US" sz="2000" dirty="0">
                    <a:solidFill>
                      <a:srgbClr val="262626"/>
                    </a:solidFill>
                    <a:latin typeface="Calibri" panose="020F0502020204030204" pitchFamily="34" charset="0"/>
                    <a:cs typeface="Calibri" panose="020F0502020204030204" pitchFamily="34" charset="0"/>
                  </a:rPr>
                  <a:t> and </a:t>
                </a:r>
                <a14:m>
                  <m:oMath xmlns:m="http://schemas.openxmlformats.org/officeDocument/2006/math">
                    <m:r>
                      <a:rPr lang="en-US" sz="2000" i="1" dirty="0">
                        <a:solidFill>
                          <a:srgbClr val="262626"/>
                        </a:solidFill>
                        <a:latin typeface="Cambria Math" panose="02040503050406030204" pitchFamily="18" charset="0"/>
                        <a:cs typeface="Calibri" panose="020F0502020204030204" pitchFamily="34" charset="0"/>
                      </a:rPr>
                      <m:t>𝑍</m:t>
                    </m:r>
                  </m:oMath>
                </a14:m>
                <a:r>
                  <a:rPr lang="en-US" sz="2000" dirty="0">
                    <a:solidFill>
                      <a:srgbClr val="262626"/>
                    </a:solidFill>
                    <a:latin typeface="Calibri" panose="020F0502020204030204" pitchFamily="34" charset="0"/>
                    <a:cs typeface="Calibri" panose="020F0502020204030204" pitchFamily="34" charset="0"/>
                  </a:rPr>
                  <a:t> are not neighbors</a:t>
                </a:r>
                <a:endParaRPr lang="it-IT" sz="2000" dirty="0">
                  <a:solidFill>
                    <a:srgbClr val="262626"/>
                  </a:solidFill>
                  <a:latin typeface="Calibri" panose="020F0502020204030204" pitchFamily="34" charset="0"/>
                  <a:cs typeface="Calibri" panose="020F0502020204030204" pitchFamily="34" charset="0"/>
                </a:endParaRPr>
              </a:p>
            </p:txBody>
          </p:sp>
        </mc:Choice>
        <mc:Fallback xmlns="">
          <p:sp>
            <p:nvSpPr>
              <p:cNvPr id="53" name="Rettangolo 52">
                <a:extLst>
                  <a:ext uri="{FF2B5EF4-FFF2-40B4-BE49-F238E27FC236}">
                    <a16:creationId xmlns:a16="http://schemas.microsoft.com/office/drawing/2014/main" id="{CF0D0B30-B15A-4994-A3B9-05EA553DDD05}"/>
                  </a:ext>
                </a:extLst>
              </p:cNvPr>
              <p:cNvSpPr>
                <a:spLocks noRot="1" noChangeAspect="1" noMove="1" noResize="1" noEditPoints="1" noAdjustHandles="1" noChangeArrowheads="1" noChangeShapeType="1" noTextEdit="1"/>
              </p:cNvSpPr>
              <p:nvPr/>
            </p:nvSpPr>
            <p:spPr>
              <a:xfrm>
                <a:off x="302462" y="5284241"/>
                <a:ext cx="6201401" cy="1015663"/>
              </a:xfrm>
              <a:prstGeom prst="rect">
                <a:avLst/>
              </a:prstGeom>
              <a:blipFill>
                <a:blip r:embed="rId15"/>
                <a:stretch>
                  <a:fillRect l="-1227" t="-3750" b="-11250"/>
                </a:stretch>
              </a:blipFill>
            </p:spPr>
            <p:txBody>
              <a:bodyPr/>
              <a:lstStyle/>
              <a:p>
                <a:r>
                  <a:rPr lang="en-US">
                    <a:noFill/>
                  </a:rPr>
                  <a:t> </a:t>
                </a:r>
              </a:p>
            </p:txBody>
          </p:sp>
        </mc:Fallback>
      </mc:AlternateContent>
      <p:cxnSp>
        <p:nvCxnSpPr>
          <p:cNvPr id="56" name="Connettore diritto 55">
            <a:extLst>
              <a:ext uri="{FF2B5EF4-FFF2-40B4-BE49-F238E27FC236}">
                <a16:creationId xmlns:a16="http://schemas.microsoft.com/office/drawing/2014/main" id="{CEC7F096-63ED-4AE5-8C65-4D46183CE7C2}"/>
              </a:ext>
            </a:extLst>
          </p:cNvPr>
          <p:cNvCxnSpPr>
            <a:cxnSpLocks/>
          </p:cNvCxnSpPr>
          <p:nvPr/>
        </p:nvCxnSpPr>
        <p:spPr>
          <a:xfrm>
            <a:off x="9493340" y="2855853"/>
            <a:ext cx="0" cy="334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64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a:t>independencies</a:t>
            </a: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mj-lt"/>
                <a:cs typeface="Calibri" panose="020F0502020204030204" pitchFamily="34" charset="0"/>
              </a:rPr>
              <a:t>Project the Causal Graph</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p:sp>
        <p:nvSpPr>
          <p:cNvPr id="27" name="Rettangolo 26">
            <a:extLst>
              <a:ext uri="{FF2B5EF4-FFF2-40B4-BE49-F238E27FC236}">
                <a16:creationId xmlns:a16="http://schemas.microsoft.com/office/drawing/2014/main" id="{50F1DB25-306E-4041-B1F5-C95E07E25CF7}"/>
              </a:ext>
            </a:extLst>
          </p:cNvPr>
          <p:cNvSpPr/>
          <p:nvPr/>
        </p:nvSpPr>
        <p:spPr>
          <a:xfrm>
            <a:off x="7812827" y="6248503"/>
            <a:ext cx="2980303" cy="646331"/>
          </a:xfrm>
          <a:prstGeom prst="rect">
            <a:avLst/>
          </a:prstGeom>
        </p:spPr>
        <p:txBody>
          <a:bodyPr wrap="none">
            <a:spAutoFit/>
          </a:bodyPr>
          <a:lstStyle/>
          <a:p>
            <a:r>
              <a:rPr lang="en-US" sz="1800" dirty="0">
                <a:solidFill>
                  <a:srgbClr val="262626"/>
                </a:solidFill>
                <a:latin typeface="Calibri" panose="020F0502020204030204" pitchFamily="34" charset="0"/>
                <a:cs typeface="Calibri" panose="020F0502020204030204" pitchFamily="34" charset="0"/>
              </a:rPr>
              <a:t>We assume </a:t>
            </a:r>
            <a:r>
              <a:rPr lang="en-US" sz="1800" i="1" dirty="0">
                <a:solidFill>
                  <a:srgbClr val="262626"/>
                </a:solidFill>
                <a:latin typeface="Calibri" panose="020F0502020204030204" pitchFamily="34" charset="0"/>
                <a:cs typeface="Calibri" panose="020F0502020204030204" pitchFamily="34" charset="0"/>
              </a:rPr>
              <a:t>Causal sufficiency</a:t>
            </a:r>
            <a:br>
              <a:rPr lang="en-US" sz="1800" i="1" dirty="0">
                <a:solidFill>
                  <a:srgbClr val="262626"/>
                </a:solidFill>
                <a:latin typeface="Calibri" panose="020F0502020204030204" pitchFamily="34" charset="0"/>
                <a:cs typeface="Calibri" panose="020F0502020204030204" pitchFamily="34" charset="0"/>
              </a:rPr>
            </a:br>
            <a:r>
              <a:rPr lang="en-US" sz="1800" dirty="0">
                <a:solidFill>
                  <a:srgbClr val="262626"/>
                </a:solidFill>
                <a:latin typeface="Calibri" panose="020F0502020204030204" pitchFamily="34" charset="0"/>
                <a:cs typeface="Calibri" panose="020F0502020204030204" pitchFamily="34" charset="0"/>
              </a:rPr>
              <a:t> (no hidden confounders)</a:t>
            </a:r>
            <a:endParaRPr lang="it-IT" sz="1800" dirty="0">
              <a:solidFill>
                <a:srgbClr val="262626"/>
              </a:solidFill>
              <a:latin typeface="Calibri" panose="020F0502020204030204" pitchFamily="34" charset="0"/>
              <a:cs typeface="Calibri" panose="020F0502020204030204" pitchFamily="34" charset="0"/>
            </a:endParaRPr>
          </a:p>
        </p:txBody>
      </p:sp>
      <p:sp>
        <p:nvSpPr>
          <p:cNvPr id="6" name="Ovale 5">
            <a:extLst>
              <a:ext uri="{FF2B5EF4-FFF2-40B4-BE49-F238E27FC236}">
                <a16:creationId xmlns:a16="http://schemas.microsoft.com/office/drawing/2014/main" id="{5DE635FB-30C3-4742-98DB-C117574D42A0}"/>
              </a:ext>
            </a:extLst>
          </p:cNvPr>
          <p:cNvSpPr/>
          <p:nvPr/>
        </p:nvSpPr>
        <p:spPr>
          <a:xfrm>
            <a:off x="8503213" y="2760783"/>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X1</a:t>
            </a:r>
          </a:p>
        </p:txBody>
      </p:sp>
      <p:sp>
        <p:nvSpPr>
          <p:cNvPr id="31" name="Ovale 30">
            <a:extLst>
              <a:ext uri="{FF2B5EF4-FFF2-40B4-BE49-F238E27FC236}">
                <a16:creationId xmlns:a16="http://schemas.microsoft.com/office/drawing/2014/main" id="{63409BE2-16C5-4710-9869-5BE4D587EA1E}"/>
              </a:ext>
            </a:extLst>
          </p:cNvPr>
          <p:cNvSpPr/>
          <p:nvPr/>
        </p:nvSpPr>
        <p:spPr>
          <a:xfrm>
            <a:off x="7262375" y="4330670"/>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X3</a:t>
            </a:r>
          </a:p>
        </p:txBody>
      </p:sp>
      <p:sp>
        <p:nvSpPr>
          <p:cNvPr id="32" name="Ovale 31">
            <a:extLst>
              <a:ext uri="{FF2B5EF4-FFF2-40B4-BE49-F238E27FC236}">
                <a16:creationId xmlns:a16="http://schemas.microsoft.com/office/drawing/2014/main" id="{F6DFA473-823A-44A7-A5A8-CD50CB6F1248}"/>
              </a:ext>
            </a:extLst>
          </p:cNvPr>
          <p:cNvSpPr/>
          <p:nvPr/>
        </p:nvSpPr>
        <p:spPr>
          <a:xfrm>
            <a:off x="8171052" y="5432073"/>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X4</a:t>
            </a:r>
          </a:p>
        </p:txBody>
      </p:sp>
      <p:sp>
        <p:nvSpPr>
          <p:cNvPr id="33" name="Ovale 32">
            <a:extLst>
              <a:ext uri="{FF2B5EF4-FFF2-40B4-BE49-F238E27FC236}">
                <a16:creationId xmlns:a16="http://schemas.microsoft.com/office/drawing/2014/main" id="{E7DD0CBB-B927-40DF-A93F-1DEE3E5FCDF0}"/>
              </a:ext>
            </a:extLst>
          </p:cNvPr>
          <p:cNvSpPr/>
          <p:nvPr/>
        </p:nvSpPr>
        <p:spPr>
          <a:xfrm>
            <a:off x="10217803" y="4336869"/>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Y</a:t>
            </a:r>
          </a:p>
        </p:txBody>
      </p:sp>
      <p:sp>
        <p:nvSpPr>
          <p:cNvPr id="39" name="CasellaDiTesto 38">
            <a:extLst>
              <a:ext uri="{FF2B5EF4-FFF2-40B4-BE49-F238E27FC236}">
                <a16:creationId xmlns:a16="http://schemas.microsoft.com/office/drawing/2014/main" id="{447C0584-0EAB-46B5-A23A-BA22F8A460EA}"/>
              </a:ext>
            </a:extLst>
          </p:cNvPr>
          <p:cNvSpPr txBox="1"/>
          <p:nvPr/>
        </p:nvSpPr>
        <p:spPr>
          <a:xfrm>
            <a:off x="7180146" y="2188121"/>
            <a:ext cx="4086134" cy="461665"/>
          </a:xfrm>
          <a:prstGeom prst="rect">
            <a:avLst/>
          </a:prstGeom>
          <a:noFill/>
        </p:spPr>
        <p:txBody>
          <a:bodyPr wrap="square" rtlCol="0">
            <a:spAutoFit/>
          </a:bodyPr>
          <a:lstStyle/>
          <a:p>
            <a:pPr algn="ctr"/>
            <a:r>
              <a:rPr lang="en-US" sz="2400" b="1" dirty="0">
                <a:solidFill>
                  <a:schemeClr val="tx1">
                    <a:lumMod val="50000"/>
                    <a:lumOff val="50000"/>
                  </a:schemeClr>
                </a:solidFill>
                <a:latin typeface="Calibri" panose="020F0502020204030204" pitchFamily="34" charset="0"/>
                <a:cs typeface="Calibri" panose="020F0502020204030204" pitchFamily="34" charset="0"/>
              </a:rPr>
              <a:t>𝔇 = </a:t>
            </a:r>
            <a:r>
              <a:rPr lang="it-IT" sz="2400" b="1" dirty="0" err="1">
                <a:solidFill>
                  <a:schemeClr val="tx1">
                    <a:lumMod val="50000"/>
                    <a:lumOff val="50000"/>
                  </a:schemeClr>
                </a:solidFill>
                <a:latin typeface="Calibri" panose="020F0502020204030204" pitchFamily="34" charset="0"/>
                <a:cs typeface="Calibri" panose="020F0502020204030204" pitchFamily="34" charset="0"/>
              </a:rPr>
              <a:t>Observed</a:t>
            </a:r>
            <a:r>
              <a:rPr lang="it-IT" sz="2400" b="1" dirty="0">
                <a:solidFill>
                  <a:schemeClr val="tx1">
                    <a:lumMod val="50000"/>
                    <a:lumOff val="50000"/>
                  </a:schemeClr>
                </a:solidFill>
                <a:latin typeface="Calibri" panose="020F0502020204030204" pitchFamily="34" charset="0"/>
                <a:cs typeface="Calibri" panose="020F0502020204030204" pitchFamily="34" charset="0"/>
              </a:rPr>
              <a:t> Data</a:t>
            </a:r>
          </a:p>
        </p:txBody>
      </p:sp>
      <p:sp>
        <p:nvSpPr>
          <p:cNvPr id="40" name="CasellaDiTesto 39">
            <a:extLst>
              <a:ext uri="{FF2B5EF4-FFF2-40B4-BE49-F238E27FC236}">
                <a16:creationId xmlns:a16="http://schemas.microsoft.com/office/drawing/2014/main" id="{EDB21F5F-2540-4F5E-BD40-996811B5934F}"/>
              </a:ext>
            </a:extLst>
          </p:cNvPr>
          <p:cNvSpPr txBox="1"/>
          <p:nvPr/>
        </p:nvSpPr>
        <p:spPr>
          <a:xfrm>
            <a:off x="9349010" y="3281344"/>
            <a:ext cx="2322820" cy="830997"/>
          </a:xfrm>
          <a:prstGeom prst="rect">
            <a:avLst/>
          </a:prstGeom>
          <a:noFill/>
        </p:spPr>
        <p:txBody>
          <a:bodyPr wrap="square" rtlCol="0">
            <a:spAutoFit/>
          </a:bodyPr>
          <a:lstStyle/>
          <a:p>
            <a:pPr algn="ctr"/>
            <a:r>
              <a:rPr lang="it-IT" sz="2400" b="1" dirty="0">
                <a:solidFill>
                  <a:schemeClr val="tx1">
                    <a:lumMod val="50000"/>
                    <a:lumOff val="50000"/>
                  </a:schemeClr>
                </a:solidFill>
                <a:latin typeface="Calibri" panose="020F0502020204030204" pitchFamily="34" charset="0"/>
                <a:cs typeface="Calibri" panose="020F0502020204030204" pitchFamily="34" charset="0"/>
              </a:rPr>
              <a:t>Target </a:t>
            </a:r>
            <a:br>
              <a:rPr lang="it-IT" sz="2400" b="1" dirty="0">
                <a:solidFill>
                  <a:schemeClr val="tx1">
                    <a:lumMod val="50000"/>
                    <a:lumOff val="50000"/>
                  </a:schemeClr>
                </a:solidFill>
                <a:latin typeface="Calibri" panose="020F0502020204030204" pitchFamily="34" charset="0"/>
                <a:cs typeface="Calibri" panose="020F0502020204030204" pitchFamily="34" charset="0"/>
              </a:rPr>
            </a:br>
            <a:r>
              <a:rPr lang="it-IT" sz="2400" b="1" dirty="0" err="1">
                <a:solidFill>
                  <a:schemeClr val="tx1">
                    <a:lumMod val="50000"/>
                    <a:lumOff val="50000"/>
                  </a:schemeClr>
                </a:solidFill>
                <a:latin typeface="Calibri" panose="020F0502020204030204" pitchFamily="34" charset="0"/>
                <a:cs typeface="Calibri" panose="020F0502020204030204" pitchFamily="34" charset="0"/>
              </a:rPr>
              <a:t>variable</a:t>
            </a:r>
            <a:endParaRPr lang="it-IT" sz="24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2" name="Rettangolo 41">
            <a:extLst>
              <a:ext uri="{FF2B5EF4-FFF2-40B4-BE49-F238E27FC236}">
                <a16:creationId xmlns:a16="http://schemas.microsoft.com/office/drawing/2014/main" id="{1DADB3C8-DB15-4010-919D-5BC0FC1EDD6D}"/>
              </a:ext>
            </a:extLst>
          </p:cNvPr>
          <p:cNvSpPr/>
          <p:nvPr/>
        </p:nvSpPr>
        <p:spPr>
          <a:xfrm>
            <a:off x="413026" y="639072"/>
            <a:ext cx="10815141" cy="1323439"/>
          </a:xfrm>
          <a:prstGeom prst="rect">
            <a:avLst/>
          </a:prstGeom>
          <a:solidFill>
            <a:schemeClr val="bg1">
              <a:alpha val="90000"/>
            </a:schemeClr>
          </a:solidFill>
          <a:ln>
            <a:noFill/>
          </a:ln>
        </p:spPr>
        <p:txBody>
          <a:bodyPr wrap="square">
            <a:spAutoFit/>
          </a:bodyPr>
          <a:lstStyle/>
          <a:p>
            <a:r>
              <a:rPr lang="en-US" sz="2000" b="1" dirty="0">
                <a:solidFill>
                  <a:srgbClr val="00B050"/>
                </a:solidFill>
                <a:latin typeface="Calibri" panose="020F0502020204030204" pitchFamily="34" charset="0"/>
                <a:cs typeface="Calibri" panose="020F0502020204030204" pitchFamily="34" charset="0"/>
              </a:rPr>
              <a:t>PC ALGORITHM </a:t>
            </a:r>
          </a:p>
          <a:p>
            <a:endParaRPr lang="en-US" sz="2000" dirty="0">
              <a:solidFill>
                <a:srgbClr val="262626"/>
              </a:solidFill>
              <a:latin typeface="Calibri" panose="020F0502020204030204" pitchFamily="34" charset="0"/>
              <a:cs typeface="Calibri" panose="020F0502020204030204" pitchFamily="34" charset="0"/>
            </a:endParaRPr>
          </a:p>
          <a:p>
            <a:r>
              <a:rPr lang="en-US" sz="2000" dirty="0">
                <a:solidFill>
                  <a:srgbClr val="262626"/>
                </a:solidFill>
                <a:latin typeface="Calibri" panose="020F0502020204030204" pitchFamily="34" charset="0"/>
                <a:cs typeface="Calibri" panose="020F0502020204030204" pitchFamily="34" charset="0"/>
              </a:rPr>
              <a:t>The PC ALGORITHM (</a:t>
            </a:r>
            <a:r>
              <a:rPr lang="en-US" sz="2000" dirty="0" err="1">
                <a:solidFill>
                  <a:srgbClr val="262626"/>
                </a:solidFill>
                <a:latin typeface="Calibri" panose="020F0502020204030204" pitchFamily="34" charset="0"/>
                <a:cs typeface="Calibri" panose="020F0502020204030204" pitchFamily="34" charset="0"/>
              </a:rPr>
              <a:t>Spirtes</a:t>
            </a:r>
            <a:r>
              <a:rPr lang="en-US" sz="2000" dirty="0">
                <a:solidFill>
                  <a:srgbClr val="262626"/>
                </a:solidFill>
                <a:latin typeface="Calibri" panose="020F0502020204030204" pitchFamily="34" charset="0"/>
                <a:cs typeface="Calibri" panose="020F0502020204030204" pitchFamily="34" charset="0"/>
              </a:rPr>
              <a:t> &amp; </a:t>
            </a:r>
            <a:r>
              <a:rPr lang="en-US" sz="2000" dirty="0" err="1">
                <a:solidFill>
                  <a:srgbClr val="262626"/>
                </a:solidFill>
                <a:latin typeface="Calibri" panose="020F0502020204030204" pitchFamily="34" charset="0"/>
                <a:cs typeface="Calibri" panose="020F0502020204030204" pitchFamily="34" charset="0"/>
              </a:rPr>
              <a:t>Glymour</a:t>
            </a:r>
            <a:r>
              <a:rPr lang="en-US" sz="2000" dirty="0">
                <a:solidFill>
                  <a:srgbClr val="262626"/>
                </a:solidFill>
                <a:latin typeface="Calibri" panose="020F0502020204030204" pitchFamily="34" charset="0"/>
                <a:cs typeface="Calibri" panose="020F0502020204030204" pitchFamily="34" charset="0"/>
              </a:rPr>
              <a:t> 1991, </a:t>
            </a:r>
            <a:r>
              <a:rPr lang="en-US" sz="2000" dirty="0" err="1">
                <a:solidFill>
                  <a:srgbClr val="262626"/>
                </a:solidFill>
                <a:latin typeface="Calibri" panose="020F0502020204030204" pitchFamily="34" charset="0"/>
                <a:cs typeface="Calibri" panose="020F0502020204030204" pitchFamily="34" charset="0"/>
              </a:rPr>
              <a:t>Spirtes</a:t>
            </a:r>
            <a:r>
              <a:rPr lang="en-US" sz="2000" dirty="0">
                <a:solidFill>
                  <a:srgbClr val="262626"/>
                </a:solidFill>
                <a:latin typeface="Calibri" panose="020F0502020204030204" pitchFamily="34" charset="0"/>
                <a:cs typeface="Calibri" panose="020F0502020204030204" pitchFamily="34" charset="0"/>
              </a:rPr>
              <a:t> et al. 2000) is probably the most known </a:t>
            </a:r>
            <a:r>
              <a:rPr lang="en-US" sz="2000" i="1" dirty="0">
                <a:solidFill>
                  <a:srgbClr val="262626"/>
                </a:solidFill>
                <a:latin typeface="Calibri" panose="020F0502020204030204" pitchFamily="34" charset="0"/>
                <a:cs typeface="Calibri" panose="020F0502020204030204" pitchFamily="34" charset="0"/>
              </a:rPr>
              <a:t>CONSTRAINT-BASED ALGORITHM</a:t>
            </a:r>
            <a:r>
              <a:rPr lang="en-US" sz="2000" dirty="0">
                <a:solidFill>
                  <a:srgbClr val="262626"/>
                </a:solidFill>
                <a:latin typeface="Calibri" panose="020F0502020204030204" pitchFamily="34" charset="0"/>
                <a:cs typeface="Calibri" panose="020F0502020204030204" pitchFamily="34" charset="0"/>
              </a:rPr>
              <a:t> for learning the structure of a causal network</a:t>
            </a:r>
            <a:r>
              <a:rPr lang="en-US" dirty="0"/>
              <a:t>.</a:t>
            </a:r>
            <a:endParaRPr lang="it-IT" dirty="0"/>
          </a:p>
        </p:txBody>
      </p:sp>
      <p:sp>
        <p:nvSpPr>
          <p:cNvPr id="43" name="Rettangolo 42">
            <a:extLst>
              <a:ext uri="{FF2B5EF4-FFF2-40B4-BE49-F238E27FC236}">
                <a16:creationId xmlns:a16="http://schemas.microsoft.com/office/drawing/2014/main" id="{471815C7-3901-4EE8-B6A8-D7959C22D0D9}"/>
              </a:ext>
            </a:extLst>
          </p:cNvPr>
          <p:cNvSpPr/>
          <p:nvPr/>
        </p:nvSpPr>
        <p:spPr>
          <a:xfrm>
            <a:off x="413025" y="2115679"/>
            <a:ext cx="6201401" cy="2554545"/>
          </a:xfrm>
          <a:prstGeom prst="rect">
            <a:avLst/>
          </a:prstGeom>
        </p:spPr>
        <p:txBody>
          <a:bodyPr wrap="square">
            <a:spAutoFit/>
          </a:bodyPr>
          <a:lstStyle/>
          <a:p>
            <a:r>
              <a:rPr lang="en-US" sz="2000" dirty="0">
                <a:solidFill>
                  <a:srgbClr val="262626"/>
                </a:solidFill>
                <a:latin typeface="Calibri" panose="020F0502020204030204" pitchFamily="34" charset="0"/>
                <a:cs typeface="Calibri" panose="020F0502020204030204" pitchFamily="34" charset="0"/>
              </a:rPr>
              <a:t>The MAIN STEPS OF THE PC ALGORITHM are: </a:t>
            </a:r>
          </a:p>
          <a:p>
            <a:pPr marL="457200" indent="-457200">
              <a:buAutoNum type="arabicParenR"/>
            </a:pPr>
            <a:r>
              <a:rPr lang="en-US" sz="2000" dirty="0">
                <a:solidFill>
                  <a:srgbClr val="262626"/>
                </a:solidFill>
                <a:latin typeface="Calibri" panose="020F0502020204030204" pitchFamily="34" charset="0"/>
                <a:cs typeface="Calibri" panose="020F0502020204030204" pitchFamily="34" charset="0"/>
              </a:rPr>
              <a:t>Test for (conditional) independence between each pair of variables represented in 𝔇 = {X1,X2,X3,Y} to derive </a:t>
            </a:r>
            <a:r>
              <a:rPr lang="en-US" sz="2000" dirty="0">
                <a:solidFill>
                  <a:srgbClr val="262626"/>
                </a:solidFill>
                <a:latin typeface="Blackadder ITC" panose="04020505051007020D02" pitchFamily="82" charset="0"/>
                <a:cs typeface="Calibri" panose="020F0502020204030204" pitchFamily="34" charset="0"/>
              </a:rPr>
              <a:t>M</a:t>
            </a:r>
            <a:r>
              <a:rPr lang="en-US" sz="1200" dirty="0">
                <a:solidFill>
                  <a:srgbClr val="262626"/>
                </a:solidFill>
                <a:latin typeface="Blackadder ITC" panose="04020505051007020D02" pitchFamily="82" charset="0"/>
                <a:cs typeface="Calibri" panose="020F0502020204030204" pitchFamily="34" charset="0"/>
              </a:rPr>
              <a:t>D</a:t>
            </a:r>
            <a:r>
              <a:rPr lang="en-US" sz="2000" dirty="0">
                <a:solidFill>
                  <a:srgbClr val="262626"/>
                </a:solidFill>
                <a:latin typeface="Calibri" panose="020F0502020204030204" pitchFamily="34" charset="0"/>
                <a:cs typeface="Calibri" panose="020F0502020204030204" pitchFamily="34" charset="0"/>
              </a:rPr>
              <a:t>, the set of conditional independence and dependence relations. </a:t>
            </a:r>
          </a:p>
          <a:p>
            <a:pPr marL="457200" indent="-457200">
              <a:buAutoNum type="arabicParenR"/>
            </a:pPr>
            <a:r>
              <a:rPr lang="en-US" sz="2000" dirty="0">
                <a:solidFill>
                  <a:srgbClr val="262626"/>
                </a:solidFill>
                <a:latin typeface="Calibri" panose="020F0502020204030204" pitchFamily="34" charset="0"/>
                <a:cs typeface="Calibri" panose="020F0502020204030204" pitchFamily="34" charset="0"/>
              </a:rPr>
              <a:t>Identify the skeleton of the graph induced by 𝔇.</a:t>
            </a:r>
          </a:p>
          <a:p>
            <a:pPr marL="457200" indent="-457200">
              <a:buAutoNum type="arabicParenR"/>
            </a:pPr>
            <a:r>
              <a:rPr lang="en-US" sz="2000" dirty="0">
                <a:solidFill>
                  <a:srgbClr val="262626"/>
                </a:solidFill>
                <a:latin typeface="Calibri" panose="020F0502020204030204" pitchFamily="34" charset="0"/>
                <a:cs typeface="Calibri" panose="020F0502020204030204" pitchFamily="34" charset="0"/>
              </a:rPr>
              <a:t>Identify colliders</a:t>
            </a:r>
            <a:r>
              <a:rPr lang="en-US" sz="2000" dirty="0">
                <a:solidFill>
                  <a:srgbClr val="00B050"/>
                </a:solidFill>
                <a:latin typeface="Calibri" panose="020F0502020204030204" pitchFamily="34" charset="0"/>
                <a:cs typeface="Calibri" panose="020F0502020204030204" pitchFamily="34" charset="0"/>
              </a:rPr>
              <a:t>.</a:t>
            </a:r>
          </a:p>
          <a:p>
            <a:pPr marL="457200" indent="-457200">
              <a:buAutoNum type="arabicParenR"/>
            </a:pPr>
            <a:r>
              <a:rPr lang="en-US" sz="2000" b="1" dirty="0">
                <a:solidFill>
                  <a:srgbClr val="00B050"/>
                </a:solidFill>
                <a:latin typeface="Calibri" panose="020F0502020204030204" pitchFamily="34" charset="0"/>
                <a:cs typeface="Calibri" panose="020F0502020204030204" pitchFamily="34" charset="0"/>
              </a:rPr>
              <a:t>Identify derived directions</a:t>
            </a:r>
            <a:endParaRPr lang="it-IT" sz="2000" b="1" dirty="0">
              <a:solidFill>
                <a:srgbClr val="00B050"/>
              </a:solidFill>
              <a:latin typeface="Calibri" panose="020F0502020204030204" pitchFamily="34" charset="0"/>
              <a:cs typeface="Calibri" panose="020F0502020204030204" pitchFamily="34" charset="0"/>
            </a:endParaRPr>
          </a:p>
        </p:txBody>
      </p:sp>
      <p:sp>
        <p:nvSpPr>
          <p:cNvPr id="44" name="Rettangolo 43">
            <a:extLst>
              <a:ext uri="{FF2B5EF4-FFF2-40B4-BE49-F238E27FC236}">
                <a16:creationId xmlns:a16="http://schemas.microsoft.com/office/drawing/2014/main" id="{077BE4D1-9245-4AF8-AFF1-3FE61C2ECC8E}"/>
              </a:ext>
            </a:extLst>
          </p:cNvPr>
          <p:cNvSpPr/>
          <p:nvPr/>
        </p:nvSpPr>
        <p:spPr>
          <a:xfrm>
            <a:off x="509476" y="2438400"/>
            <a:ext cx="5941133" cy="189227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7" name="Connettore diritto 46">
            <a:extLst>
              <a:ext uri="{FF2B5EF4-FFF2-40B4-BE49-F238E27FC236}">
                <a16:creationId xmlns:a16="http://schemas.microsoft.com/office/drawing/2014/main" id="{3C924372-A857-405F-ACDF-20BB295B4431}"/>
              </a:ext>
            </a:extLst>
          </p:cNvPr>
          <p:cNvCxnSpPr/>
          <p:nvPr/>
        </p:nvCxnSpPr>
        <p:spPr>
          <a:xfrm flipV="1">
            <a:off x="240076" y="4895490"/>
            <a:ext cx="6617018" cy="19050"/>
          </a:xfrm>
          <a:prstGeom prst="line">
            <a:avLst/>
          </a:prstGeom>
          <a:ln>
            <a:solidFill>
              <a:schemeClr val="bg2">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2" name="Ovale 51">
            <a:extLst>
              <a:ext uri="{FF2B5EF4-FFF2-40B4-BE49-F238E27FC236}">
                <a16:creationId xmlns:a16="http://schemas.microsoft.com/office/drawing/2014/main" id="{D0AE6C90-ADB8-4414-B97B-C7880AF559E0}"/>
              </a:ext>
            </a:extLst>
          </p:cNvPr>
          <p:cNvSpPr/>
          <p:nvPr/>
        </p:nvSpPr>
        <p:spPr>
          <a:xfrm>
            <a:off x="8369363" y="3771391"/>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X2</a:t>
            </a:r>
          </a:p>
        </p:txBody>
      </p:sp>
      <p:cxnSp>
        <p:nvCxnSpPr>
          <p:cNvPr id="4" name="Connettore diritto 3">
            <a:extLst>
              <a:ext uri="{FF2B5EF4-FFF2-40B4-BE49-F238E27FC236}">
                <a16:creationId xmlns:a16="http://schemas.microsoft.com/office/drawing/2014/main" id="{36B2109D-EFF5-40D2-B3C0-5EF6753C7D84}"/>
              </a:ext>
            </a:extLst>
          </p:cNvPr>
          <p:cNvCxnSpPr>
            <a:stCxn id="31" idx="5"/>
            <a:endCxn id="32" idx="1"/>
          </p:cNvCxnSpPr>
          <p:nvPr/>
        </p:nvCxnSpPr>
        <p:spPr>
          <a:xfrm>
            <a:off x="7876933" y="4945228"/>
            <a:ext cx="399561" cy="592287"/>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9FB470DB-A92A-4540-B472-913DFBC6F4C6}"/>
              </a:ext>
            </a:extLst>
          </p:cNvPr>
          <p:cNvCxnSpPr>
            <a:cxnSpLocks/>
            <a:stCxn id="31" idx="7"/>
            <a:endCxn id="52" idx="2"/>
          </p:cNvCxnSpPr>
          <p:nvPr/>
        </p:nvCxnSpPr>
        <p:spPr>
          <a:xfrm flipV="1">
            <a:off x="7876933" y="4131391"/>
            <a:ext cx="492430" cy="304721"/>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2263FB2D-EC38-4555-8B47-6693D01F22C1}"/>
              </a:ext>
            </a:extLst>
          </p:cNvPr>
          <p:cNvCxnSpPr>
            <a:cxnSpLocks/>
            <a:stCxn id="6" idx="4"/>
            <a:endCxn id="52" idx="0"/>
          </p:cNvCxnSpPr>
          <p:nvPr/>
        </p:nvCxnSpPr>
        <p:spPr>
          <a:xfrm flipH="1">
            <a:off x="8729363" y="3480783"/>
            <a:ext cx="133850" cy="290608"/>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964E342F-6D6D-44F5-8B8B-D433155EEF4D}"/>
              </a:ext>
            </a:extLst>
          </p:cNvPr>
          <p:cNvCxnSpPr>
            <a:cxnSpLocks/>
            <a:stCxn id="6" idx="5"/>
            <a:endCxn id="33" idx="1"/>
          </p:cNvCxnSpPr>
          <p:nvPr/>
        </p:nvCxnSpPr>
        <p:spPr>
          <a:xfrm>
            <a:off x="9117771" y="3375341"/>
            <a:ext cx="1205474" cy="1066970"/>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B4689143-A464-4061-B1DF-8E64D2DC2FBD}"/>
              </a:ext>
            </a:extLst>
          </p:cNvPr>
          <p:cNvCxnSpPr>
            <a:cxnSpLocks/>
            <a:stCxn id="32" idx="7"/>
            <a:endCxn id="33" idx="3"/>
          </p:cNvCxnSpPr>
          <p:nvPr/>
        </p:nvCxnSpPr>
        <p:spPr>
          <a:xfrm flipV="1">
            <a:off x="8785610" y="4951427"/>
            <a:ext cx="1537635" cy="586088"/>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50695271-4267-43F1-B6AC-B0FED98DBB17}"/>
              </a:ext>
            </a:extLst>
          </p:cNvPr>
          <p:cNvCxnSpPr>
            <a:cxnSpLocks/>
            <a:stCxn id="31" idx="6"/>
            <a:endCxn id="33" idx="2"/>
          </p:cNvCxnSpPr>
          <p:nvPr/>
        </p:nvCxnSpPr>
        <p:spPr>
          <a:xfrm>
            <a:off x="7982375" y="4690670"/>
            <a:ext cx="2235428" cy="6199"/>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CCA15A3D-73BB-4382-83F4-E659E635652C}"/>
              </a:ext>
            </a:extLst>
          </p:cNvPr>
          <p:cNvCxnSpPr>
            <a:cxnSpLocks/>
            <a:stCxn id="52" idx="6"/>
          </p:cNvCxnSpPr>
          <p:nvPr/>
        </p:nvCxnSpPr>
        <p:spPr>
          <a:xfrm>
            <a:off x="9089363" y="4131391"/>
            <a:ext cx="1129061" cy="425491"/>
          </a:xfrm>
          <a:prstGeom prst="line">
            <a:avLst/>
          </a:prstGeom>
          <a:ln w="12700">
            <a:solidFill>
              <a:schemeClr val="bg2">
                <a:lumMod val="50000"/>
                <a:lumOff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3" name="Rettangolo 52">
            <a:extLst>
              <a:ext uri="{FF2B5EF4-FFF2-40B4-BE49-F238E27FC236}">
                <a16:creationId xmlns:a16="http://schemas.microsoft.com/office/drawing/2014/main" id="{CF0D0B30-B15A-4994-A3B9-05EA553DDD05}"/>
              </a:ext>
            </a:extLst>
          </p:cNvPr>
          <p:cNvSpPr/>
          <p:nvPr/>
        </p:nvSpPr>
        <p:spPr>
          <a:xfrm>
            <a:off x="189098" y="5010594"/>
            <a:ext cx="6201401" cy="1631216"/>
          </a:xfrm>
          <a:prstGeom prst="rect">
            <a:avLst/>
          </a:prstGeom>
        </p:spPr>
        <p:txBody>
          <a:bodyPr wrap="square">
            <a:spAutoFit/>
          </a:bodyPr>
          <a:lstStyle/>
          <a:p>
            <a:r>
              <a:rPr lang="en-US" sz="2000" dirty="0">
                <a:solidFill>
                  <a:srgbClr val="262626"/>
                </a:solidFill>
                <a:latin typeface="Calibri" panose="020F0502020204030204" pitchFamily="34" charset="0"/>
                <a:cs typeface="Calibri" panose="020F0502020204030204" pitchFamily="34" charset="0"/>
              </a:rPr>
              <a:t>The direction of an edge is said to be </a:t>
            </a:r>
            <a:r>
              <a:rPr lang="en-US" sz="2000" i="1" dirty="0">
                <a:solidFill>
                  <a:srgbClr val="262626"/>
                </a:solidFill>
                <a:latin typeface="Calibri" panose="020F0502020204030204" pitchFamily="34" charset="0"/>
                <a:cs typeface="Calibri" panose="020F0502020204030204" pitchFamily="34" charset="0"/>
              </a:rPr>
              <a:t>derived</a:t>
            </a:r>
            <a:r>
              <a:rPr lang="en-US" sz="2000" dirty="0">
                <a:solidFill>
                  <a:srgbClr val="262626"/>
                </a:solidFill>
                <a:latin typeface="Calibri" panose="020F0502020204030204" pitchFamily="34" charset="0"/>
                <a:cs typeface="Calibri" panose="020F0502020204030204" pitchFamily="34" charset="0"/>
              </a:rPr>
              <a:t> when it is a logical consequence of previous actions</a:t>
            </a:r>
          </a:p>
          <a:p>
            <a:endParaRPr lang="en-US" sz="2000" dirty="0">
              <a:solidFill>
                <a:srgbClr val="262626"/>
              </a:solidFill>
              <a:latin typeface="Calibri" panose="020F0502020204030204" pitchFamily="34" charset="0"/>
              <a:cs typeface="Calibri" panose="020F0502020204030204" pitchFamily="34" charset="0"/>
            </a:endParaRPr>
          </a:p>
          <a:p>
            <a:r>
              <a:rPr lang="en-US" sz="2000" dirty="0">
                <a:solidFill>
                  <a:srgbClr val="262626"/>
                </a:solidFill>
                <a:latin typeface="Calibri" panose="020F0502020204030204" pitchFamily="34" charset="0"/>
                <a:cs typeface="Calibri" panose="020F0502020204030204" pitchFamily="34" charset="0"/>
              </a:rPr>
              <a:t>When a unique DAG can not be obtained from the database of cases, we can ask </a:t>
            </a:r>
            <a:r>
              <a:rPr lang="en-US" sz="2000" b="1" dirty="0">
                <a:solidFill>
                  <a:srgbClr val="00B050"/>
                </a:solidFill>
                <a:latin typeface="Calibri" panose="020F0502020204030204" pitchFamily="34" charset="0"/>
                <a:cs typeface="Calibri" panose="020F0502020204030204" pitchFamily="34" charset="0"/>
              </a:rPr>
              <a:t>help to the domain expert</a:t>
            </a:r>
            <a:r>
              <a:rPr lang="en-US" sz="2000" dirty="0">
                <a:solidFill>
                  <a:srgbClr val="262626"/>
                </a:solidFill>
                <a:latin typeface="Calibri" panose="020F0502020204030204" pitchFamily="34" charset="0"/>
                <a:cs typeface="Calibri" panose="020F0502020204030204" pitchFamily="34" charset="0"/>
              </a:rPr>
              <a:t>.</a:t>
            </a:r>
          </a:p>
        </p:txBody>
      </p:sp>
      <p:cxnSp>
        <p:nvCxnSpPr>
          <p:cNvPr id="45" name="Connettore diritto 44">
            <a:extLst>
              <a:ext uri="{FF2B5EF4-FFF2-40B4-BE49-F238E27FC236}">
                <a16:creationId xmlns:a16="http://schemas.microsoft.com/office/drawing/2014/main" id="{8A10FCC3-342C-40C6-BD8D-2E39B1F5FF70}"/>
              </a:ext>
            </a:extLst>
          </p:cNvPr>
          <p:cNvCxnSpPr>
            <a:cxnSpLocks/>
          </p:cNvCxnSpPr>
          <p:nvPr/>
        </p:nvCxnSpPr>
        <p:spPr>
          <a:xfrm>
            <a:off x="9493340" y="2855853"/>
            <a:ext cx="0" cy="334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58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12726" y="-1905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46600" y="0"/>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mj-lt"/>
                <a:cs typeface="Calibri" panose="020F0502020204030204" pitchFamily="34" charset="0"/>
              </a:rPr>
              <a:t>Structural Equations</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chemeClr val="bg1"/>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p:sp>
        <p:nvSpPr>
          <p:cNvPr id="26" name="Rettangolo 25">
            <a:extLst>
              <a:ext uri="{FF2B5EF4-FFF2-40B4-BE49-F238E27FC236}">
                <a16:creationId xmlns:a16="http://schemas.microsoft.com/office/drawing/2014/main" id="{C8050DE7-C878-4BC5-985D-D11D405A6FA0}"/>
              </a:ext>
            </a:extLst>
          </p:cNvPr>
          <p:cNvSpPr/>
          <p:nvPr/>
        </p:nvSpPr>
        <p:spPr>
          <a:xfrm>
            <a:off x="321939" y="800100"/>
            <a:ext cx="11029653" cy="1015663"/>
          </a:xfrm>
          <a:prstGeom prst="rect">
            <a:avLst/>
          </a:prstGeom>
        </p:spPr>
        <p:txBody>
          <a:bodyPr wrap="square">
            <a:spAutoFit/>
          </a:bodyPr>
          <a:lstStyle/>
          <a:p>
            <a:r>
              <a:rPr lang="en-US" sz="2000" dirty="0">
                <a:solidFill>
                  <a:schemeClr val="tx1">
                    <a:lumMod val="65000"/>
                    <a:lumOff val="35000"/>
                  </a:schemeClr>
                </a:solidFill>
                <a:latin typeface="Calibri" panose="020F0502020204030204" pitchFamily="34" charset="0"/>
                <a:cs typeface="Calibri" panose="020F0502020204030204" pitchFamily="34" charset="0"/>
              </a:rPr>
              <a:t>The Structural Causal Model encodes a more detailed description of causal relationships. This is defined by a triplet (</a:t>
            </a:r>
            <a:r>
              <a:rPr lang="en-US" sz="2000" i="1" dirty="0">
                <a:solidFill>
                  <a:schemeClr val="tx1">
                    <a:lumMod val="65000"/>
                    <a:lumOff val="35000"/>
                  </a:schemeClr>
                </a:solidFill>
                <a:latin typeface="Calibri" panose="020F0502020204030204" pitchFamily="34" charset="0"/>
                <a:cs typeface="Calibri" panose="020F0502020204030204" pitchFamily="34" charset="0"/>
              </a:rPr>
              <a:t>X</a:t>
            </a:r>
            <a:r>
              <a:rPr lang="en-US" sz="2000" dirty="0">
                <a:solidFill>
                  <a:schemeClr val="tx1">
                    <a:lumMod val="65000"/>
                    <a:lumOff val="35000"/>
                  </a:schemeClr>
                </a:solidFill>
                <a:latin typeface="Calibri" panose="020F0502020204030204" pitchFamily="34" charset="0"/>
                <a:cs typeface="Calibri" panose="020F0502020204030204" pitchFamily="34" charset="0"/>
              </a:rPr>
              <a:t>,</a:t>
            </a:r>
            <a:r>
              <a:rPr lang="en-US" sz="2000" i="1" dirty="0">
                <a:solidFill>
                  <a:schemeClr val="tx1">
                    <a:lumMod val="65000"/>
                    <a:lumOff val="35000"/>
                  </a:schemeClr>
                </a:solidFill>
                <a:latin typeface="Calibri" panose="020F0502020204030204" pitchFamily="34" charset="0"/>
                <a:cs typeface="Calibri" panose="020F0502020204030204" pitchFamily="34" charset="0"/>
              </a:rPr>
              <a:t>U</a:t>
            </a:r>
            <a:r>
              <a:rPr lang="en-US" sz="2000" dirty="0">
                <a:solidFill>
                  <a:schemeClr val="tx1">
                    <a:lumMod val="65000"/>
                    <a:lumOff val="35000"/>
                  </a:schemeClr>
                </a:solidFill>
                <a:latin typeface="Calibri" panose="020F0502020204030204" pitchFamily="34" charset="0"/>
                <a:cs typeface="Calibri" panose="020F0502020204030204" pitchFamily="34" charset="0"/>
              </a:rPr>
              <a:t>,</a:t>
            </a:r>
            <a:r>
              <a:rPr lang="en-US" sz="2000" i="1" dirty="0">
                <a:solidFill>
                  <a:schemeClr val="tx1">
                    <a:lumMod val="65000"/>
                    <a:lumOff val="35000"/>
                  </a:schemeClr>
                </a:solidFill>
                <a:latin typeface="Calibri" panose="020F0502020204030204" pitchFamily="34" charset="0"/>
                <a:cs typeface="Calibri" panose="020F0502020204030204" pitchFamily="34" charset="0"/>
              </a:rPr>
              <a:t>F</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r>
              <a:rPr lang="en-US" sz="2000" i="1" dirty="0">
                <a:solidFill>
                  <a:schemeClr val="tx1">
                    <a:lumMod val="65000"/>
                    <a:lumOff val="35000"/>
                  </a:schemeClr>
                </a:solidFill>
                <a:latin typeface="Calibri" panose="020F0502020204030204" pitchFamily="34" charset="0"/>
                <a:cs typeface="Calibri" panose="020F0502020204030204" pitchFamily="34" charset="0"/>
              </a:rPr>
              <a:t>F</a:t>
            </a:r>
            <a:r>
              <a:rPr lang="en-US" sz="2000" dirty="0">
                <a:solidFill>
                  <a:schemeClr val="tx1">
                    <a:lumMod val="65000"/>
                    <a:lumOff val="35000"/>
                  </a:schemeClr>
                </a:solidFill>
                <a:latin typeface="Calibri" panose="020F0502020204030204" pitchFamily="34" charset="0"/>
                <a:cs typeface="Calibri" panose="020F0502020204030204" pitchFamily="34" charset="0"/>
              </a:rPr>
              <a:t> represent a set of functions called Structural Equations, </a:t>
            </a:r>
            <a:r>
              <a:rPr lang="en-US" sz="2000" i="1" dirty="0">
                <a:solidFill>
                  <a:schemeClr val="tx1">
                    <a:lumMod val="65000"/>
                    <a:lumOff val="35000"/>
                  </a:schemeClr>
                </a:solidFill>
                <a:latin typeface="Calibri" panose="020F0502020204030204" pitchFamily="34" charset="0"/>
                <a:cs typeface="Calibri" panose="020F0502020204030204" pitchFamily="34" charset="0"/>
              </a:rPr>
              <a:t>F : U </a:t>
            </a:r>
            <a:r>
              <a:rPr lang="en-US" sz="2000" i="1" dirty="0">
                <a:solidFill>
                  <a:schemeClr val="tx1">
                    <a:lumMod val="65000"/>
                    <a:lumOff val="35000"/>
                  </a:schemeClr>
                </a:solidFill>
                <a:latin typeface="Calibri" panose="020F0502020204030204" pitchFamily="34" charset="0"/>
                <a:cs typeface="Calibri" panose="020F0502020204030204" pitchFamily="34" charset="0"/>
                <a:sym typeface="Wingdings" panose="05000000000000000000" pitchFamily="2" charset="2"/>
              </a:rPr>
              <a:t> X</a:t>
            </a:r>
            <a:r>
              <a:rPr lang="en-US" sz="2000" i="1" dirty="0">
                <a:solidFill>
                  <a:schemeClr val="tx1">
                    <a:lumMod val="65000"/>
                    <a:lumOff val="35000"/>
                  </a:schemeClr>
                </a:solidFill>
                <a:latin typeface="Calibri" panose="020F0502020204030204" pitchFamily="34" charset="0"/>
                <a:cs typeface="Calibri" panose="020F0502020204030204" pitchFamily="34" charset="0"/>
              </a:rPr>
              <a:t>  </a:t>
            </a:r>
            <a:r>
              <a:rPr lang="en-US" sz="2000" dirty="0">
                <a:solidFill>
                  <a:schemeClr val="tx1">
                    <a:lumMod val="65000"/>
                    <a:lumOff val="35000"/>
                  </a:schemeClr>
                </a:solidFill>
                <a:latin typeface="Calibri" panose="020F0502020204030204" pitchFamily="34" charset="0"/>
                <a:cs typeface="Calibri" panose="020F0502020204030204" pitchFamily="34" charset="0"/>
              </a:rPr>
              <a:t>mapping the exogenous (unobserved) variables to the endogenous (observed) X = F(U).</a:t>
            </a:r>
          </a:p>
        </p:txBody>
      </p:sp>
      <mc:AlternateContent xmlns:mc="http://schemas.openxmlformats.org/markup-compatibility/2006" xmlns:a14="http://schemas.microsoft.com/office/drawing/2010/main">
        <mc:Choice Requires="a14">
          <p:sp>
            <p:nvSpPr>
              <p:cNvPr id="29" name="Rettangolo 28">
                <a:extLst>
                  <a:ext uri="{FF2B5EF4-FFF2-40B4-BE49-F238E27FC236}">
                    <a16:creationId xmlns:a16="http://schemas.microsoft.com/office/drawing/2014/main" id="{C0FFD897-6696-46BB-8F49-5D2C6CBE2AAF}"/>
                  </a:ext>
                </a:extLst>
              </p:cNvPr>
              <p:cNvSpPr/>
              <p:nvPr/>
            </p:nvSpPr>
            <p:spPr>
              <a:xfrm>
                <a:off x="350482" y="2610424"/>
                <a:ext cx="5591813" cy="3538405"/>
              </a:xfrm>
              <a:prstGeom prst="rect">
                <a:avLst/>
              </a:prstGeom>
            </p:spPr>
            <p:txBody>
              <a:bodyPr wrap="square">
                <a:spAutoFit/>
              </a:bodyPr>
              <a:lstStyle/>
              <a:p>
                <a:pPr marL="342900" indent="-342900">
                  <a:buFont typeface="+mj-lt"/>
                  <a:buAutoNum type="arabicPeriod"/>
                </a:pPr>
                <a:r>
                  <a:rPr lang="en-US" sz="2400" b="1" dirty="0">
                    <a:solidFill>
                      <a:srgbClr val="00B050"/>
                    </a:solidFill>
                    <a:latin typeface="Calibri" panose="020F0502020204030204" pitchFamily="34" charset="0"/>
                    <a:cs typeface="Calibri" panose="020F0502020204030204" pitchFamily="34" charset="0"/>
                  </a:rPr>
                  <a:t>Infer the structural equations</a:t>
                </a:r>
                <a:r>
                  <a:rPr lang="en-US" sz="2400" dirty="0">
                    <a:solidFill>
                      <a:schemeClr val="tx1">
                        <a:lumMod val="65000"/>
                        <a:lumOff val="35000"/>
                      </a:schemeClr>
                    </a:solidFill>
                    <a:latin typeface="Calibri" panose="020F0502020204030204" pitchFamily="34" charset="0"/>
                    <a:cs typeface="Calibri" panose="020F0502020204030204" pitchFamily="34" charset="0"/>
                  </a:rPr>
                  <a:t>:</a:t>
                </a:r>
                <a:br>
                  <a:rPr lang="en-US" sz="2400" dirty="0">
                    <a:solidFill>
                      <a:schemeClr val="tx1">
                        <a:lumMod val="65000"/>
                        <a:lumOff val="35000"/>
                      </a:schemeClr>
                    </a:solidFill>
                    <a:latin typeface="Calibri" panose="020F0502020204030204" pitchFamily="34" charset="0"/>
                    <a:cs typeface="Calibri" panose="020F0502020204030204" pitchFamily="34" charset="0"/>
                  </a:rPr>
                </a:br>
                <a:r>
                  <a:rPr lang="en-US" sz="2400" dirty="0">
                    <a:solidFill>
                      <a:schemeClr val="tx1">
                        <a:lumMod val="65000"/>
                        <a:lumOff val="35000"/>
                      </a:schemeClr>
                    </a:solidFill>
                    <a:latin typeface="Calibri" panose="020F0502020204030204" pitchFamily="34" charset="0"/>
                    <a:cs typeface="Calibri" panose="020F0502020204030204" pitchFamily="34" charset="0"/>
                  </a:rPr>
                  <a:t>Given the DAG we assume an Additive Noise Model:</a:t>
                </a:r>
              </a:p>
              <a:p>
                <a:endParaRPr lang="en-US" sz="2400" dirty="0">
                  <a:solidFill>
                    <a:schemeClr val="tx1">
                      <a:lumMod val="65000"/>
                      <a:lumOff val="35000"/>
                    </a:schemeClr>
                  </a:solidFill>
                  <a:latin typeface="Calibri" panose="020F0502020204030204" pitchFamily="34" charset="0"/>
                  <a:cs typeface="Calibri" panose="020F0502020204030204" pitchFamily="34" charset="0"/>
                </a:endParaRPr>
              </a:p>
              <a:p>
                <a:pPr algn="ctr"/>
                <a14:m>
                  <m:oMath xmlns:m="http://schemas.openxmlformats.org/officeDocument/2006/math">
                    <m:sSub>
                      <m:sSubPr>
                        <m:ctrlPr>
                          <a:rPr lang="it-IT" sz="2400" i="1" smtClean="0">
                            <a:solidFill>
                              <a:schemeClr val="tx1">
                                <a:lumMod val="65000"/>
                                <a:lumOff val="35000"/>
                              </a:schemeClr>
                            </a:solidFill>
                            <a:latin typeface="Cambria Math" panose="02040503050406030204" pitchFamily="18" charset="0"/>
                          </a:rPr>
                        </m:ctrlPr>
                      </m:sSubPr>
                      <m:e>
                        <m:r>
                          <a:rPr lang="it-IT" sz="2400" i="1">
                            <a:solidFill>
                              <a:schemeClr val="tx1">
                                <a:lumMod val="65000"/>
                                <a:lumOff val="35000"/>
                              </a:schemeClr>
                            </a:solidFill>
                            <a:latin typeface="Cambria Math" panose="02040503050406030204" pitchFamily="18" charset="0"/>
                          </a:rPr>
                          <m:t>𝑋</m:t>
                        </m:r>
                      </m:e>
                      <m:sub>
                        <m:r>
                          <a:rPr lang="it-IT" sz="2400" i="1">
                            <a:solidFill>
                              <a:schemeClr val="tx1">
                                <a:lumMod val="65000"/>
                                <a:lumOff val="35000"/>
                              </a:schemeClr>
                            </a:solidFill>
                            <a:latin typeface="Cambria Math" panose="02040503050406030204" pitchFamily="18" charset="0"/>
                          </a:rPr>
                          <m:t>𝑗</m:t>
                        </m:r>
                      </m:sub>
                    </m:sSub>
                    <m:r>
                      <a:rPr lang="it-IT" sz="2400" b="0" i="1" smtClean="0">
                        <a:solidFill>
                          <a:schemeClr val="tx1">
                            <a:lumMod val="65000"/>
                            <a:lumOff val="35000"/>
                          </a:schemeClr>
                        </a:solidFill>
                        <a:latin typeface="Cambria Math" panose="02040503050406030204" pitchFamily="18" charset="0"/>
                      </a:rPr>
                      <m:t>=</m:t>
                    </m:r>
                  </m:oMath>
                </a14:m>
                <a:r>
                  <a:rPr lang="it-IT" sz="2400" dirty="0">
                    <a:solidFill>
                      <a:schemeClr val="tx1">
                        <a:lumMod val="65000"/>
                        <a:lumOff val="35000"/>
                      </a:schemeClr>
                    </a:solidFill>
                  </a:rPr>
                  <a:t> </a:t>
                </a:r>
                <a14:m>
                  <m:oMath xmlns:m="http://schemas.openxmlformats.org/officeDocument/2006/math">
                    <m:sSub>
                      <m:sSubPr>
                        <m:ctrlPr>
                          <a:rPr lang="it-IT" sz="2400" i="1">
                            <a:solidFill>
                              <a:schemeClr val="tx1">
                                <a:lumMod val="65000"/>
                                <a:lumOff val="35000"/>
                              </a:schemeClr>
                            </a:solidFill>
                            <a:latin typeface="Cambria Math" panose="02040503050406030204" pitchFamily="18" charset="0"/>
                          </a:rPr>
                        </m:ctrlPr>
                      </m:sSubPr>
                      <m:e>
                        <m:r>
                          <a:rPr lang="it-IT" sz="2400" b="0" i="1" smtClean="0">
                            <a:solidFill>
                              <a:schemeClr val="tx1">
                                <a:lumMod val="65000"/>
                                <a:lumOff val="35000"/>
                              </a:schemeClr>
                            </a:solidFill>
                            <a:latin typeface="Cambria Math" panose="02040503050406030204" pitchFamily="18" charset="0"/>
                          </a:rPr>
                          <m:t>𝑓</m:t>
                        </m:r>
                      </m:e>
                      <m:sub>
                        <m:r>
                          <a:rPr lang="it-IT" sz="2400" i="1">
                            <a:solidFill>
                              <a:schemeClr val="tx1">
                                <a:lumMod val="65000"/>
                                <a:lumOff val="35000"/>
                              </a:schemeClr>
                            </a:solidFill>
                            <a:latin typeface="Cambria Math" panose="02040503050406030204" pitchFamily="18" charset="0"/>
                          </a:rPr>
                          <m:t>𝑗</m:t>
                        </m:r>
                      </m:sub>
                    </m:sSub>
                    <m:r>
                      <a:rPr lang="it-IT" sz="2400" b="0" i="1" smtClean="0">
                        <a:solidFill>
                          <a:schemeClr val="tx1">
                            <a:lumMod val="65000"/>
                            <a:lumOff val="35000"/>
                          </a:schemeClr>
                        </a:solidFill>
                        <a:latin typeface="Cambria Math" panose="02040503050406030204" pitchFamily="18" charset="0"/>
                      </a:rPr>
                      <m:t>(</m:t>
                    </m:r>
                    <m:r>
                      <a:rPr lang="it-IT" sz="2400" b="1" i="1" smtClean="0">
                        <a:solidFill>
                          <a:schemeClr val="tx1">
                            <a:lumMod val="65000"/>
                            <a:lumOff val="35000"/>
                          </a:schemeClr>
                        </a:solidFill>
                        <a:latin typeface="Cambria Math" panose="02040503050406030204" pitchFamily="18" charset="0"/>
                      </a:rPr>
                      <m:t>𝒑𝒂</m:t>
                    </m:r>
                    <m:r>
                      <a:rPr lang="it-IT" sz="2400" b="0" i="1" smtClean="0">
                        <a:solidFill>
                          <a:schemeClr val="tx1">
                            <a:lumMod val="65000"/>
                            <a:lumOff val="35000"/>
                          </a:schemeClr>
                        </a:solidFill>
                        <a:latin typeface="Cambria Math" panose="02040503050406030204" pitchFamily="18" charset="0"/>
                      </a:rPr>
                      <m:t>(</m:t>
                    </m:r>
                    <m:sSub>
                      <m:sSubPr>
                        <m:ctrlPr>
                          <a:rPr lang="it-IT" sz="2400" i="1">
                            <a:solidFill>
                              <a:schemeClr val="tx1">
                                <a:lumMod val="65000"/>
                                <a:lumOff val="35000"/>
                              </a:schemeClr>
                            </a:solidFill>
                            <a:latin typeface="Cambria Math" panose="02040503050406030204" pitchFamily="18" charset="0"/>
                          </a:rPr>
                        </m:ctrlPr>
                      </m:sSubPr>
                      <m:e>
                        <m:r>
                          <a:rPr lang="it-IT" sz="2400" i="1">
                            <a:solidFill>
                              <a:schemeClr val="tx1">
                                <a:lumMod val="65000"/>
                                <a:lumOff val="35000"/>
                              </a:schemeClr>
                            </a:solidFill>
                            <a:latin typeface="Cambria Math" panose="02040503050406030204" pitchFamily="18" charset="0"/>
                          </a:rPr>
                          <m:t>𝑋</m:t>
                        </m:r>
                      </m:e>
                      <m:sub>
                        <m:r>
                          <a:rPr lang="it-IT" sz="2400" i="1">
                            <a:solidFill>
                              <a:schemeClr val="tx1">
                                <a:lumMod val="65000"/>
                                <a:lumOff val="35000"/>
                              </a:schemeClr>
                            </a:solidFill>
                            <a:latin typeface="Cambria Math" panose="02040503050406030204" pitchFamily="18" charset="0"/>
                          </a:rPr>
                          <m:t>𝑗</m:t>
                        </m:r>
                      </m:sub>
                    </m:sSub>
                  </m:oMath>
                </a14:m>
                <a:r>
                  <a:rPr lang="en-US" sz="2400" i="1" dirty="0">
                    <a:solidFill>
                      <a:schemeClr val="tx1">
                        <a:lumMod val="65000"/>
                        <a:lumOff val="35000"/>
                      </a:schemeClr>
                    </a:solidFill>
                    <a:latin typeface="Calibri" panose="020F0502020204030204" pitchFamily="34" charset="0"/>
                    <a:cs typeface="Calibri" panose="020F0502020204030204" pitchFamily="34" charset="0"/>
                  </a:rPr>
                  <a:t>))+</a:t>
                </a:r>
                <a:r>
                  <a:rPr lang="it-IT" sz="2400" dirty="0">
                    <a:solidFill>
                      <a:schemeClr val="tx1">
                        <a:lumMod val="65000"/>
                        <a:lumOff val="35000"/>
                      </a:schemeClr>
                    </a:solidFill>
                  </a:rPr>
                  <a:t> </a:t>
                </a:r>
                <a14:m>
                  <m:oMath xmlns:m="http://schemas.openxmlformats.org/officeDocument/2006/math">
                    <m:sSub>
                      <m:sSubPr>
                        <m:ctrlPr>
                          <a:rPr lang="it-IT" sz="2400" i="1">
                            <a:solidFill>
                              <a:schemeClr val="tx1">
                                <a:lumMod val="65000"/>
                                <a:lumOff val="35000"/>
                              </a:schemeClr>
                            </a:solidFill>
                            <a:latin typeface="Cambria Math" panose="02040503050406030204" pitchFamily="18" charset="0"/>
                          </a:rPr>
                        </m:ctrlPr>
                      </m:sSubPr>
                      <m:e>
                        <m:r>
                          <a:rPr lang="it-IT" sz="2400" b="0" i="1" smtClean="0">
                            <a:solidFill>
                              <a:schemeClr val="tx1">
                                <a:lumMod val="65000"/>
                                <a:lumOff val="35000"/>
                              </a:schemeClr>
                            </a:solidFill>
                            <a:latin typeface="Cambria Math" panose="02040503050406030204" pitchFamily="18" charset="0"/>
                          </a:rPr>
                          <m:t>𝑈</m:t>
                        </m:r>
                      </m:e>
                      <m:sub>
                        <m:r>
                          <a:rPr lang="it-IT" sz="2400" i="1">
                            <a:solidFill>
                              <a:schemeClr val="tx1">
                                <a:lumMod val="65000"/>
                                <a:lumOff val="35000"/>
                              </a:schemeClr>
                            </a:solidFill>
                            <a:latin typeface="Cambria Math" panose="02040503050406030204" pitchFamily="18" charset="0"/>
                          </a:rPr>
                          <m:t>𝑗</m:t>
                        </m:r>
                      </m:sub>
                    </m:sSub>
                    <m:r>
                      <a:rPr lang="it-IT" sz="2400" b="0" i="1" smtClean="0">
                        <a:solidFill>
                          <a:schemeClr val="tx1">
                            <a:lumMod val="65000"/>
                            <a:lumOff val="35000"/>
                          </a:schemeClr>
                        </a:solidFill>
                        <a:latin typeface="Cambria Math" panose="02040503050406030204" pitchFamily="18" charset="0"/>
                      </a:rPr>
                      <m:t>,     </m:t>
                    </m:r>
                    <m:r>
                      <a:rPr lang="it-IT" sz="24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it-IT" sz="2400" b="0" i="1" smtClean="0">
                        <a:solidFill>
                          <a:schemeClr val="tx1">
                            <a:lumMod val="65000"/>
                            <a:lumOff val="35000"/>
                          </a:schemeClr>
                        </a:solidFill>
                        <a:latin typeface="Cambria Math" panose="02040503050406030204" pitchFamily="18" charset="0"/>
                        <a:ea typeface="Cambria Math" panose="02040503050406030204" pitchFamily="18" charset="0"/>
                      </a:rPr>
                      <m:t>𝑗</m:t>
                    </m:r>
                    <m:r>
                      <a:rPr lang="it-IT" sz="2400" b="0" i="1" smtClean="0">
                        <a:solidFill>
                          <a:schemeClr val="tx1">
                            <a:lumMod val="65000"/>
                            <a:lumOff val="35000"/>
                          </a:schemeClr>
                        </a:solidFill>
                        <a:latin typeface="Cambria Math" panose="02040503050406030204" pitchFamily="18" charset="0"/>
                        <a:ea typeface="Cambria Math" panose="02040503050406030204" pitchFamily="18" charset="0"/>
                      </a:rPr>
                      <m:t>=1,…,</m:t>
                    </m:r>
                    <m:r>
                      <a:rPr lang="it-IT" sz="2400" b="0" i="1" smtClean="0">
                        <a:solidFill>
                          <a:schemeClr val="tx1">
                            <a:lumMod val="65000"/>
                            <a:lumOff val="35000"/>
                          </a:schemeClr>
                        </a:solidFill>
                        <a:latin typeface="Cambria Math" panose="02040503050406030204" pitchFamily="18" charset="0"/>
                        <a:ea typeface="Cambria Math" panose="02040503050406030204" pitchFamily="18" charset="0"/>
                      </a:rPr>
                      <m:t>𝑑</m:t>
                    </m:r>
                  </m:oMath>
                </a14:m>
                <a:br>
                  <a:rPr lang="en-US" sz="2400" i="1" dirty="0">
                    <a:solidFill>
                      <a:schemeClr val="tx1">
                        <a:lumMod val="65000"/>
                        <a:lumOff val="35000"/>
                      </a:schemeClr>
                    </a:solidFill>
                    <a:latin typeface="Calibri" panose="020F0502020204030204" pitchFamily="34" charset="0"/>
                    <a:cs typeface="Calibri" panose="020F0502020204030204" pitchFamily="34" charset="0"/>
                  </a:rPr>
                </a:br>
                <a:endParaRPr lang="en-US" sz="2400" b="1"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mj-lt"/>
                  <a:buAutoNum type="arabicPeriod"/>
                </a:pP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mj-lt"/>
                  <a:buAutoNum type="arabicPeriod"/>
                </a:pPr>
                <a:endParaRPr lang="en-US" sz="1800" b="1"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mj-lt"/>
                  <a:buAutoNum type="arabicPeriod"/>
                </a:pPr>
                <a:endParaRPr lang="en-US" sz="1800" b="1" dirty="0">
                  <a:solidFill>
                    <a:schemeClr val="tx1">
                      <a:lumMod val="65000"/>
                      <a:lumOff val="35000"/>
                    </a:schemeClr>
                  </a:solidFill>
                  <a:latin typeface="Calibri" panose="020F0502020204030204" pitchFamily="34" charset="0"/>
                  <a:cs typeface="Calibri" panose="020F0502020204030204" pitchFamily="34" charset="0"/>
                </a:endParaRPr>
              </a:p>
              <a:p>
                <a:endParaRPr lang="en-US" sz="1800" i="1" dirty="0">
                  <a:solidFill>
                    <a:schemeClr val="tx1">
                      <a:lumMod val="65000"/>
                      <a:lumOff val="35000"/>
                    </a:schemeClr>
                  </a:solidFill>
                  <a:latin typeface="Calibri" panose="020F0502020204030204" pitchFamily="34" charset="0"/>
                  <a:cs typeface="Calibri" panose="020F0502020204030204" pitchFamily="34" charset="0"/>
                </a:endParaRPr>
              </a:p>
            </p:txBody>
          </p:sp>
        </mc:Choice>
        <mc:Fallback xmlns="">
          <p:sp>
            <p:nvSpPr>
              <p:cNvPr id="29" name="Rettangolo 28">
                <a:extLst>
                  <a:ext uri="{FF2B5EF4-FFF2-40B4-BE49-F238E27FC236}">
                    <a16:creationId xmlns:a16="http://schemas.microsoft.com/office/drawing/2014/main" id="{C0FFD897-6696-46BB-8F49-5D2C6CBE2AAF}"/>
                  </a:ext>
                </a:extLst>
              </p:cNvPr>
              <p:cNvSpPr>
                <a:spLocks noRot="1" noChangeAspect="1" noMove="1" noResize="1" noEditPoints="1" noAdjustHandles="1" noChangeArrowheads="1" noChangeShapeType="1" noTextEdit="1"/>
              </p:cNvSpPr>
              <p:nvPr/>
            </p:nvSpPr>
            <p:spPr>
              <a:xfrm>
                <a:off x="350482" y="2610424"/>
                <a:ext cx="5591813" cy="3538405"/>
              </a:xfrm>
              <a:prstGeom prst="rect">
                <a:avLst/>
              </a:prstGeom>
              <a:blipFill>
                <a:blip r:embed="rId15"/>
                <a:stretch>
                  <a:fillRect l="-1584" t="-1786"/>
                </a:stretch>
              </a:blipFill>
            </p:spPr>
            <p:txBody>
              <a:bodyPr/>
              <a:lstStyle/>
              <a:p>
                <a:r>
                  <a:rPr lang="en-US">
                    <a:noFill/>
                  </a:rPr>
                  <a:t> </a:t>
                </a:r>
              </a:p>
            </p:txBody>
          </p:sp>
        </mc:Fallback>
      </mc:AlternateContent>
      <p:sp>
        <p:nvSpPr>
          <p:cNvPr id="34" name="Ovale 33">
            <a:extLst>
              <a:ext uri="{FF2B5EF4-FFF2-40B4-BE49-F238E27FC236}">
                <a16:creationId xmlns:a16="http://schemas.microsoft.com/office/drawing/2014/main" id="{9F51D013-9AE6-4993-ABED-AC0EA1ECE99C}"/>
              </a:ext>
            </a:extLst>
          </p:cNvPr>
          <p:cNvSpPr/>
          <p:nvPr/>
        </p:nvSpPr>
        <p:spPr>
          <a:xfrm>
            <a:off x="8503213" y="2760783"/>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X1</a:t>
            </a:r>
          </a:p>
        </p:txBody>
      </p:sp>
      <p:sp>
        <p:nvSpPr>
          <p:cNvPr id="35" name="Ovale 34">
            <a:extLst>
              <a:ext uri="{FF2B5EF4-FFF2-40B4-BE49-F238E27FC236}">
                <a16:creationId xmlns:a16="http://schemas.microsoft.com/office/drawing/2014/main" id="{391D5233-67CF-4915-918C-C167D1199C6E}"/>
              </a:ext>
            </a:extLst>
          </p:cNvPr>
          <p:cNvSpPr/>
          <p:nvPr/>
        </p:nvSpPr>
        <p:spPr>
          <a:xfrm>
            <a:off x="7262375" y="4330670"/>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X3</a:t>
            </a:r>
          </a:p>
        </p:txBody>
      </p:sp>
      <p:sp>
        <p:nvSpPr>
          <p:cNvPr id="36" name="Ovale 35">
            <a:extLst>
              <a:ext uri="{FF2B5EF4-FFF2-40B4-BE49-F238E27FC236}">
                <a16:creationId xmlns:a16="http://schemas.microsoft.com/office/drawing/2014/main" id="{639C402B-EA6E-426B-B241-4CDB286A7DB2}"/>
              </a:ext>
            </a:extLst>
          </p:cNvPr>
          <p:cNvSpPr/>
          <p:nvPr/>
        </p:nvSpPr>
        <p:spPr>
          <a:xfrm>
            <a:off x="8171052" y="5432073"/>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X4</a:t>
            </a:r>
          </a:p>
        </p:txBody>
      </p:sp>
      <p:sp>
        <p:nvSpPr>
          <p:cNvPr id="37" name="Ovale 36">
            <a:extLst>
              <a:ext uri="{FF2B5EF4-FFF2-40B4-BE49-F238E27FC236}">
                <a16:creationId xmlns:a16="http://schemas.microsoft.com/office/drawing/2014/main" id="{145C4A52-34A9-4D4E-8E4C-90D41CC110E8}"/>
              </a:ext>
            </a:extLst>
          </p:cNvPr>
          <p:cNvSpPr/>
          <p:nvPr/>
        </p:nvSpPr>
        <p:spPr>
          <a:xfrm>
            <a:off x="10217803" y="4336869"/>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Y</a:t>
            </a:r>
          </a:p>
        </p:txBody>
      </p:sp>
      <p:sp>
        <p:nvSpPr>
          <p:cNvPr id="38" name="CasellaDiTesto 37">
            <a:extLst>
              <a:ext uri="{FF2B5EF4-FFF2-40B4-BE49-F238E27FC236}">
                <a16:creationId xmlns:a16="http://schemas.microsoft.com/office/drawing/2014/main" id="{DF2ACA39-3830-4BF2-ABE2-AB1ECDD17EAE}"/>
              </a:ext>
            </a:extLst>
          </p:cNvPr>
          <p:cNvSpPr txBox="1"/>
          <p:nvPr/>
        </p:nvSpPr>
        <p:spPr>
          <a:xfrm>
            <a:off x="7180146" y="2188121"/>
            <a:ext cx="4086134" cy="461665"/>
          </a:xfrm>
          <a:prstGeom prst="rect">
            <a:avLst/>
          </a:prstGeom>
          <a:noFill/>
        </p:spPr>
        <p:txBody>
          <a:bodyPr wrap="square" rtlCol="0">
            <a:spAutoFit/>
          </a:bodyPr>
          <a:lstStyle/>
          <a:p>
            <a:pPr algn="ctr"/>
            <a:r>
              <a:rPr lang="en-US" sz="2400" b="1" dirty="0">
                <a:solidFill>
                  <a:schemeClr val="tx1">
                    <a:lumMod val="50000"/>
                    <a:lumOff val="50000"/>
                  </a:schemeClr>
                </a:solidFill>
                <a:latin typeface="Calibri" panose="020F0502020204030204" pitchFamily="34" charset="0"/>
                <a:cs typeface="Calibri" panose="020F0502020204030204" pitchFamily="34" charset="0"/>
              </a:rPr>
              <a:t>𝔇 = </a:t>
            </a:r>
            <a:r>
              <a:rPr lang="it-IT" sz="2400" b="1" dirty="0" err="1">
                <a:solidFill>
                  <a:schemeClr val="tx1">
                    <a:lumMod val="50000"/>
                    <a:lumOff val="50000"/>
                  </a:schemeClr>
                </a:solidFill>
                <a:latin typeface="Calibri" panose="020F0502020204030204" pitchFamily="34" charset="0"/>
                <a:cs typeface="Calibri" panose="020F0502020204030204" pitchFamily="34" charset="0"/>
              </a:rPr>
              <a:t>Observed</a:t>
            </a:r>
            <a:r>
              <a:rPr lang="it-IT" sz="2400" b="1" dirty="0">
                <a:solidFill>
                  <a:schemeClr val="tx1">
                    <a:lumMod val="50000"/>
                    <a:lumOff val="50000"/>
                  </a:schemeClr>
                </a:solidFill>
                <a:latin typeface="Calibri" panose="020F0502020204030204" pitchFamily="34" charset="0"/>
                <a:cs typeface="Calibri" panose="020F0502020204030204" pitchFamily="34" charset="0"/>
              </a:rPr>
              <a:t> Data</a:t>
            </a:r>
          </a:p>
        </p:txBody>
      </p:sp>
      <p:sp>
        <p:nvSpPr>
          <p:cNvPr id="39" name="CasellaDiTesto 38">
            <a:extLst>
              <a:ext uri="{FF2B5EF4-FFF2-40B4-BE49-F238E27FC236}">
                <a16:creationId xmlns:a16="http://schemas.microsoft.com/office/drawing/2014/main" id="{2A9B439A-278B-4BB8-AAFD-C47B21C1731C}"/>
              </a:ext>
            </a:extLst>
          </p:cNvPr>
          <p:cNvSpPr txBox="1"/>
          <p:nvPr/>
        </p:nvSpPr>
        <p:spPr>
          <a:xfrm>
            <a:off x="9349010" y="3281344"/>
            <a:ext cx="2322820" cy="830997"/>
          </a:xfrm>
          <a:prstGeom prst="rect">
            <a:avLst/>
          </a:prstGeom>
          <a:noFill/>
        </p:spPr>
        <p:txBody>
          <a:bodyPr wrap="square" rtlCol="0">
            <a:spAutoFit/>
          </a:bodyPr>
          <a:lstStyle/>
          <a:p>
            <a:pPr algn="ctr"/>
            <a:r>
              <a:rPr lang="it-IT" sz="2400" b="1" dirty="0">
                <a:solidFill>
                  <a:schemeClr val="tx1">
                    <a:lumMod val="50000"/>
                    <a:lumOff val="50000"/>
                  </a:schemeClr>
                </a:solidFill>
                <a:latin typeface="Calibri" panose="020F0502020204030204" pitchFamily="34" charset="0"/>
                <a:cs typeface="Calibri" panose="020F0502020204030204" pitchFamily="34" charset="0"/>
              </a:rPr>
              <a:t>Target </a:t>
            </a:r>
            <a:br>
              <a:rPr lang="it-IT" sz="2400" b="1" dirty="0">
                <a:solidFill>
                  <a:schemeClr val="tx1">
                    <a:lumMod val="50000"/>
                    <a:lumOff val="50000"/>
                  </a:schemeClr>
                </a:solidFill>
                <a:latin typeface="Calibri" panose="020F0502020204030204" pitchFamily="34" charset="0"/>
                <a:cs typeface="Calibri" panose="020F0502020204030204" pitchFamily="34" charset="0"/>
              </a:rPr>
            </a:br>
            <a:r>
              <a:rPr lang="it-IT" sz="2400" b="1" dirty="0" err="1">
                <a:solidFill>
                  <a:schemeClr val="tx1">
                    <a:lumMod val="50000"/>
                    <a:lumOff val="50000"/>
                  </a:schemeClr>
                </a:solidFill>
                <a:latin typeface="Calibri" panose="020F0502020204030204" pitchFamily="34" charset="0"/>
                <a:cs typeface="Calibri" panose="020F0502020204030204" pitchFamily="34" charset="0"/>
              </a:rPr>
              <a:t>variable</a:t>
            </a:r>
            <a:endParaRPr lang="it-IT" sz="24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0" name="Ovale 39">
            <a:extLst>
              <a:ext uri="{FF2B5EF4-FFF2-40B4-BE49-F238E27FC236}">
                <a16:creationId xmlns:a16="http://schemas.microsoft.com/office/drawing/2014/main" id="{CBDA0782-4C3E-4B86-B698-83C0A7D166AA}"/>
              </a:ext>
            </a:extLst>
          </p:cNvPr>
          <p:cNvSpPr/>
          <p:nvPr/>
        </p:nvSpPr>
        <p:spPr>
          <a:xfrm>
            <a:off x="8369363" y="3771391"/>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X2</a:t>
            </a:r>
          </a:p>
        </p:txBody>
      </p:sp>
      <p:cxnSp>
        <p:nvCxnSpPr>
          <p:cNvPr id="41" name="Connettore diritto 40">
            <a:extLst>
              <a:ext uri="{FF2B5EF4-FFF2-40B4-BE49-F238E27FC236}">
                <a16:creationId xmlns:a16="http://schemas.microsoft.com/office/drawing/2014/main" id="{062EDE9B-B015-43DC-B50F-A34078D9BE1C}"/>
              </a:ext>
            </a:extLst>
          </p:cNvPr>
          <p:cNvCxnSpPr>
            <a:stCxn id="35" idx="5"/>
            <a:endCxn id="36" idx="1"/>
          </p:cNvCxnSpPr>
          <p:nvPr/>
        </p:nvCxnSpPr>
        <p:spPr>
          <a:xfrm>
            <a:off x="7876933" y="4945228"/>
            <a:ext cx="399561" cy="592287"/>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675C531F-F9E5-4F97-87D0-68B1151E9BC8}"/>
              </a:ext>
            </a:extLst>
          </p:cNvPr>
          <p:cNvCxnSpPr>
            <a:cxnSpLocks/>
            <a:stCxn id="35" idx="7"/>
            <a:endCxn id="40" idx="2"/>
          </p:cNvCxnSpPr>
          <p:nvPr/>
        </p:nvCxnSpPr>
        <p:spPr>
          <a:xfrm flipV="1">
            <a:off x="7876933" y="4131391"/>
            <a:ext cx="492430" cy="304721"/>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6BE1EB26-5DD9-4373-9784-9809CD95293F}"/>
              </a:ext>
            </a:extLst>
          </p:cNvPr>
          <p:cNvCxnSpPr>
            <a:cxnSpLocks/>
            <a:stCxn id="34" idx="4"/>
            <a:endCxn id="40" idx="0"/>
          </p:cNvCxnSpPr>
          <p:nvPr/>
        </p:nvCxnSpPr>
        <p:spPr>
          <a:xfrm flipH="1">
            <a:off x="8729363" y="3480783"/>
            <a:ext cx="133850" cy="290608"/>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2BD5210A-91A7-4580-A61C-0AD9E742D83E}"/>
              </a:ext>
            </a:extLst>
          </p:cNvPr>
          <p:cNvCxnSpPr>
            <a:cxnSpLocks/>
            <a:stCxn id="34" idx="5"/>
            <a:endCxn id="37" idx="1"/>
          </p:cNvCxnSpPr>
          <p:nvPr/>
        </p:nvCxnSpPr>
        <p:spPr>
          <a:xfrm>
            <a:off x="9117771" y="3375341"/>
            <a:ext cx="1205474" cy="1066970"/>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97F8D10E-58B2-4E36-BA5A-822CE9ED0A0E}"/>
              </a:ext>
            </a:extLst>
          </p:cNvPr>
          <p:cNvCxnSpPr>
            <a:cxnSpLocks/>
            <a:stCxn id="36" idx="7"/>
            <a:endCxn id="37" idx="3"/>
          </p:cNvCxnSpPr>
          <p:nvPr/>
        </p:nvCxnSpPr>
        <p:spPr>
          <a:xfrm flipV="1">
            <a:off x="8785610" y="4951427"/>
            <a:ext cx="1537635" cy="586088"/>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C7A402F1-98E1-4EAE-A494-338DE8594F7B}"/>
              </a:ext>
            </a:extLst>
          </p:cNvPr>
          <p:cNvCxnSpPr>
            <a:cxnSpLocks/>
            <a:stCxn id="35" idx="6"/>
            <a:endCxn id="37" idx="2"/>
          </p:cNvCxnSpPr>
          <p:nvPr/>
        </p:nvCxnSpPr>
        <p:spPr>
          <a:xfrm>
            <a:off x="7982375" y="4690670"/>
            <a:ext cx="2235428" cy="6199"/>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6A5E35E8-55FA-47B1-AD99-315A1B31096D}"/>
              </a:ext>
            </a:extLst>
          </p:cNvPr>
          <p:cNvCxnSpPr>
            <a:cxnSpLocks/>
            <a:stCxn id="40" idx="6"/>
          </p:cNvCxnSpPr>
          <p:nvPr/>
        </p:nvCxnSpPr>
        <p:spPr>
          <a:xfrm>
            <a:off x="9089363" y="4131391"/>
            <a:ext cx="1129061" cy="425491"/>
          </a:xfrm>
          <a:prstGeom prst="line">
            <a:avLst/>
          </a:prstGeom>
          <a:ln w="12700">
            <a:solidFill>
              <a:schemeClr val="bg2">
                <a:lumMod val="50000"/>
                <a:lumOff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222F6C2B-947A-4D02-80C4-668DA8EA51EE}"/>
              </a:ext>
            </a:extLst>
          </p:cNvPr>
          <p:cNvCxnSpPr>
            <a:cxnSpLocks/>
          </p:cNvCxnSpPr>
          <p:nvPr/>
        </p:nvCxnSpPr>
        <p:spPr>
          <a:xfrm>
            <a:off x="9493340" y="2855853"/>
            <a:ext cx="0" cy="33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C9482AE9-6CA5-48F8-8E94-991A8018FB12}"/>
              </a:ext>
            </a:extLst>
          </p:cNvPr>
          <p:cNvCxnSpPr>
            <a:cxnSpLocks/>
          </p:cNvCxnSpPr>
          <p:nvPr/>
        </p:nvCxnSpPr>
        <p:spPr>
          <a:xfrm>
            <a:off x="7180146" y="2882882"/>
            <a:ext cx="0" cy="33480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Ovale 50">
            <a:extLst>
              <a:ext uri="{FF2B5EF4-FFF2-40B4-BE49-F238E27FC236}">
                <a16:creationId xmlns:a16="http://schemas.microsoft.com/office/drawing/2014/main" id="{3B2FCB21-B22F-43E1-96C7-25B5B8A3E4CF}"/>
              </a:ext>
            </a:extLst>
          </p:cNvPr>
          <p:cNvSpPr/>
          <p:nvPr/>
        </p:nvSpPr>
        <p:spPr>
          <a:xfrm>
            <a:off x="6188510" y="2973424"/>
            <a:ext cx="720000" cy="720000"/>
          </a:xfrm>
          <a:prstGeom prst="ellipse">
            <a:avLst/>
          </a:prstGeom>
          <a:solidFill>
            <a:srgbClr val="00B0F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U1</a:t>
            </a:r>
          </a:p>
        </p:txBody>
      </p:sp>
      <p:sp>
        <p:nvSpPr>
          <p:cNvPr id="52" name="Ovale 51">
            <a:extLst>
              <a:ext uri="{FF2B5EF4-FFF2-40B4-BE49-F238E27FC236}">
                <a16:creationId xmlns:a16="http://schemas.microsoft.com/office/drawing/2014/main" id="{22F8C2DB-5D25-4DE9-8B2D-87F8725528E9}"/>
              </a:ext>
            </a:extLst>
          </p:cNvPr>
          <p:cNvSpPr/>
          <p:nvPr/>
        </p:nvSpPr>
        <p:spPr>
          <a:xfrm>
            <a:off x="6188510" y="4754284"/>
            <a:ext cx="720000" cy="720000"/>
          </a:xfrm>
          <a:prstGeom prst="ellipse">
            <a:avLst/>
          </a:prstGeom>
          <a:solidFill>
            <a:srgbClr val="00B0F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U3</a:t>
            </a:r>
          </a:p>
        </p:txBody>
      </p:sp>
      <p:sp>
        <p:nvSpPr>
          <p:cNvPr id="53" name="Ovale 52">
            <a:extLst>
              <a:ext uri="{FF2B5EF4-FFF2-40B4-BE49-F238E27FC236}">
                <a16:creationId xmlns:a16="http://schemas.microsoft.com/office/drawing/2014/main" id="{2FCFEBEC-C968-47EA-877F-E17816E8F165}"/>
              </a:ext>
            </a:extLst>
          </p:cNvPr>
          <p:cNvSpPr/>
          <p:nvPr/>
        </p:nvSpPr>
        <p:spPr>
          <a:xfrm>
            <a:off x="6188510" y="5644714"/>
            <a:ext cx="720000" cy="720000"/>
          </a:xfrm>
          <a:prstGeom prst="ellipse">
            <a:avLst/>
          </a:prstGeom>
          <a:solidFill>
            <a:srgbClr val="00B0F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U4</a:t>
            </a:r>
          </a:p>
        </p:txBody>
      </p:sp>
      <p:sp>
        <p:nvSpPr>
          <p:cNvPr id="54" name="Ovale 53">
            <a:extLst>
              <a:ext uri="{FF2B5EF4-FFF2-40B4-BE49-F238E27FC236}">
                <a16:creationId xmlns:a16="http://schemas.microsoft.com/office/drawing/2014/main" id="{1E0A39BA-8C99-435B-9128-ADEE2191137A}"/>
              </a:ext>
            </a:extLst>
          </p:cNvPr>
          <p:cNvSpPr/>
          <p:nvPr/>
        </p:nvSpPr>
        <p:spPr>
          <a:xfrm>
            <a:off x="6188510" y="3863854"/>
            <a:ext cx="720000" cy="720000"/>
          </a:xfrm>
          <a:prstGeom prst="ellipse">
            <a:avLst/>
          </a:prstGeom>
          <a:solidFill>
            <a:srgbClr val="00B0F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U2</a:t>
            </a:r>
          </a:p>
        </p:txBody>
      </p:sp>
      <p:cxnSp>
        <p:nvCxnSpPr>
          <p:cNvPr id="55" name="Connettore diritto 54">
            <a:extLst>
              <a:ext uri="{FF2B5EF4-FFF2-40B4-BE49-F238E27FC236}">
                <a16:creationId xmlns:a16="http://schemas.microsoft.com/office/drawing/2014/main" id="{2FAE2E43-16C7-415A-9D62-4FA241750B6A}"/>
              </a:ext>
            </a:extLst>
          </p:cNvPr>
          <p:cNvCxnSpPr>
            <a:cxnSpLocks/>
            <a:stCxn id="51" idx="6"/>
            <a:endCxn id="34" idx="2"/>
          </p:cNvCxnSpPr>
          <p:nvPr/>
        </p:nvCxnSpPr>
        <p:spPr>
          <a:xfrm flipV="1">
            <a:off x="6908510" y="3120783"/>
            <a:ext cx="1594703" cy="212641"/>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588620D7-AC4C-4E40-8429-76FC86569E9D}"/>
              </a:ext>
            </a:extLst>
          </p:cNvPr>
          <p:cNvCxnSpPr>
            <a:cxnSpLocks/>
            <a:stCxn id="54" idx="7"/>
            <a:endCxn id="40" idx="1"/>
          </p:cNvCxnSpPr>
          <p:nvPr/>
        </p:nvCxnSpPr>
        <p:spPr>
          <a:xfrm flipV="1">
            <a:off x="6803068" y="3876833"/>
            <a:ext cx="1671737" cy="92463"/>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951549CC-7A88-452E-AE09-2FF4054767E9}"/>
              </a:ext>
            </a:extLst>
          </p:cNvPr>
          <p:cNvCxnSpPr>
            <a:cxnSpLocks/>
            <a:stCxn id="52" idx="7"/>
            <a:endCxn id="35" idx="2"/>
          </p:cNvCxnSpPr>
          <p:nvPr/>
        </p:nvCxnSpPr>
        <p:spPr>
          <a:xfrm flipV="1">
            <a:off x="6803068" y="4690670"/>
            <a:ext cx="459307" cy="169056"/>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9AA82996-EDC3-4B15-B2CD-0DA4BDDA23FB}"/>
              </a:ext>
            </a:extLst>
          </p:cNvPr>
          <p:cNvCxnSpPr>
            <a:cxnSpLocks/>
            <a:stCxn id="53" idx="6"/>
            <a:endCxn id="36" idx="2"/>
          </p:cNvCxnSpPr>
          <p:nvPr/>
        </p:nvCxnSpPr>
        <p:spPr>
          <a:xfrm flipV="1">
            <a:off x="6908510" y="5792073"/>
            <a:ext cx="1262542" cy="212641"/>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CasellaDiTesto 56">
            <a:extLst>
              <a:ext uri="{FF2B5EF4-FFF2-40B4-BE49-F238E27FC236}">
                <a16:creationId xmlns:a16="http://schemas.microsoft.com/office/drawing/2014/main" id="{EC0A05BE-3221-4B42-91A5-9757B1F29469}"/>
              </a:ext>
            </a:extLst>
          </p:cNvPr>
          <p:cNvSpPr txBox="1"/>
          <p:nvPr/>
        </p:nvSpPr>
        <p:spPr>
          <a:xfrm>
            <a:off x="5011855" y="2103716"/>
            <a:ext cx="3188863" cy="830997"/>
          </a:xfrm>
          <a:prstGeom prst="rect">
            <a:avLst/>
          </a:prstGeom>
          <a:noFill/>
        </p:spPr>
        <p:txBody>
          <a:bodyPr wrap="square" rtlCol="0">
            <a:spAutoFit/>
          </a:bodyPr>
          <a:lstStyle/>
          <a:p>
            <a:pPr algn="ctr"/>
            <a:r>
              <a:rPr lang="it-IT" sz="2400" b="1" dirty="0">
                <a:solidFill>
                  <a:schemeClr val="tx1">
                    <a:lumMod val="50000"/>
                    <a:lumOff val="50000"/>
                  </a:schemeClr>
                </a:solidFill>
                <a:latin typeface="Calibri" panose="020F0502020204030204" pitchFamily="34" charset="0"/>
                <a:cs typeface="Calibri" panose="020F0502020204030204" pitchFamily="34" charset="0"/>
              </a:rPr>
              <a:t>U = </a:t>
            </a:r>
            <a:r>
              <a:rPr lang="it-IT" sz="2400" b="1" dirty="0" err="1">
                <a:solidFill>
                  <a:schemeClr val="tx1">
                    <a:lumMod val="50000"/>
                    <a:lumOff val="50000"/>
                  </a:schemeClr>
                </a:solidFill>
                <a:latin typeface="Calibri" panose="020F0502020204030204" pitchFamily="34" charset="0"/>
                <a:cs typeface="Calibri" panose="020F0502020204030204" pitchFamily="34" charset="0"/>
              </a:rPr>
              <a:t>Latent</a:t>
            </a:r>
            <a:r>
              <a:rPr lang="it-IT" sz="2400" b="1" dirty="0">
                <a:solidFill>
                  <a:schemeClr val="tx1">
                    <a:lumMod val="50000"/>
                    <a:lumOff val="50000"/>
                  </a:schemeClr>
                </a:solidFill>
                <a:latin typeface="Calibri" panose="020F0502020204030204" pitchFamily="34" charset="0"/>
                <a:cs typeface="Calibri" panose="020F0502020204030204" pitchFamily="34" charset="0"/>
              </a:rPr>
              <a:t> </a:t>
            </a:r>
            <a:br>
              <a:rPr lang="it-IT" sz="2400" b="1" dirty="0">
                <a:solidFill>
                  <a:schemeClr val="tx1">
                    <a:lumMod val="50000"/>
                    <a:lumOff val="50000"/>
                  </a:schemeClr>
                </a:solidFill>
                <a:latin typeface="Calibri" panose="020F0502020204030204" pitchFamily="34" charset="0"/>
                <a:cs typeface="Calibri" panose="020F0502020204030204" pitchFamily="34" charset="0"/>
              </a:rPr>
            </a:br>
            <a:r>
              <a:rPr lang="it-IT" sz="2400" b="1" dirty="0">
                <a:solidFill>
                  <a:schemeClr val="tx1">
                    <a:lumMod val="50000"/>
                    <a:lumOff val="50000"/>
                  </a:schemeClr>
                </a:solidFill>
                <a:latin typeface="Calibri" panose="020F0502020204030204" pitchFamily="34" charset="0"/>
                <a:cs typeface="Calibri" panose="020F0502020204030204" pitchFamily="34" charset="0"/>
              </a:rPr>
              <a:t>Space</a:t>
            </a:r>
          </a:p>
        </p:txBody>
      </p:sp>
    </p:spTree>
    <p:extLst>
      <p:ext uri="{BB962C8B-B14F-4D97-AF65-F5344CB8AC3E}">
        <p14:creationId xmlns:p14="http://schemas.microsoft.com/office/powerpoint/2010/main" val="419938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mj-lt"/>
                <a:cs typeface="Calibri" panose="020F0502020204030204" pitchFamily="34" charset="0"/>
              </a:rPr>
              <a:t>Structural Equations</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chemeClr val="bg1"/>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p:sp>
        <p:nvSpPr>
          <p:cNvPr id="26" name="Rettangolo 25">
            <a:extLst>
              <a:ext uri="{FF2B5EF4-FFF2-40B4-BE49-F238E27FC236}">
                <a16:creationId xmlns:a16="http://schemas.microsoft.com/office/drawing/2014/main" id="{C8050DE7-C878-4BC5-985D-D11D405A6FA0}"/>
              </a:ext>
            </a:extLst>
          </p:cNvPr>
          <p:cNvSpPr/>
          <p:nvPr/>
        </p:nvSpPr>
        <p:spPr>
          <a:xfrm>
            <a:off x="321939" y="800100"/>
            <a:ext cx="11029653" cy="1015663"/>
          </a:xfrm>
          <a:prstGeom prst="rect">
            <a:avLst/>
          </a:prstGeom>
        </p:spPr>
        <p:txBody>
          <a:bodyPr wrap="square">
            <a:spAutoFit/>
          </a:bodyPr>
          <a:lstStyle/>
          <a:p>
            <a:r>
              <a:rPr lang="en-US" sz="2000" dirty="0">
                <a:solidFill>
                  <a:schemeClr val="tx1">
                    <a:lumMod val="65000"/>
                    <a:lumOff val="35000"/>
                  </a:schemeClr>
                </a:solidFill>
                <a:latin typeface="Calibri" panose="020F0502020204030204" pitchFamily="34" charset="0"/>
                <a:cs typeface="Calibri" panose="020F0502020204030204" pitchFamily="34" charset="0"/>
              </a:rPr>
              <a:t>The Structural Causal Model encodes a more detailed description of causal relationships. This is defined by a triplet (</a:t>
            </a:r>
            <a:r>
              <a:rPr lang="en-US" sz="2000" i="1" dirty="0">
                <a:solidFill>
                  <a:schemeClr val="tx1">
                    <a:lumMod val="65000"/>
                    <a:lumOff val="35000"/>
                  </a:schemeClr>
                </a:solidFill>
                <a:latin typeface="Calibri" panose="020F0502020204030204" pitchFamily="34" charset="0"/>
                <a:cs typeface="Calibri" panose="020F0502020204030204" pitchFamily="34" charset="0"/>
              </a:rPr>
              <a:t>X</a:t>
            </a:r>
            <a:r>
              <a:rPr lang="en-US" sz="2000" dirty="0">
                <a:solidFill>
                  <a:schemeClr val="tx1">
                    <a:lumMod val="65000"/>
                    <a:lumOff val="35000"/>
                  </a:schemeClr>
                </a:solidFill>
                <a:latin typeface="Calibri" panose="020F0502020204030204" pitchFamily="34" charset="0"/>
                <a:cs typeface="Calibri" panose="020F0502020204030204" pitchFamily="34" charset="0"/>
              </a:rPr>
              <a:t>,</a:t>
            </a:r>
            <a:r>
              <a:rPr lang="en-US" sz="2000" i="1" dirty="0">
                <a:solidFill>
                  <a:schemeClr val="tx1">
                    <a:lumMod val="65000"/>
                    <a:lumOff val="35000"/>
                  </a:schemeClr>
                </a:solidFill>
                <a:latin typeface="Calibri" panose="020F0502020204030204" pitchFamily="34" charset="0"/>
                <a:cs typeface="Calibri" panose="020F0502020204030204" pitchFamily="34" charset="0"/>
              </a:rPr>
              <a:t>U</a:t>
            </a:r>
            <a:r>
              <a:rPr lang="en-US" sz="2000" dirty="0">
                <a:solidFill>
                  <a:schemeClr val="tx1">
                    <a:lumMod val="65000"/>
                    <a:lumOff val="35000"/>
                  </a:schemeClr>
                </a:solidFill>
                <a:latin typeface="Calibri" panose="020F0502020204030204" pitchFamily="34" charset="0"/>
                <a:cs typeface="Calibri" panose="020F0502020204030204" pitchFamily="34" charset="0"/>
              </a:rPr>
              <a:t>,</a:t>
            </a:r>
            <a:r>
              <a:rPr lang="en-US" sz="2000" i="1" dirty="0">
                <a:solidFill>
                  <a:schemeClr val="tx1">
                    <a:lumMod val="65000"/>
                    <a:lumOff val="35000"/>
                  </a:schemeClr>
                </a:solidFill>
                <a:latin typeface="Calibri" panose="020F0502020204030204" pitchFamily="34" charset="0"/>
                <a:cs typeface="Calibri" panose="020F0502020204030204" pitchFamily="34" charset="0"/>
              </a:rPr>
              <a:t>F</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r>
              <a:rPr lang="en-US" sz="2000" i="1" dirty="0">
                <a:solidFill>
                  <a:schemeClr val="tx1">
                    <a:lumMod val="65000"/>
                    <a:lumOff val="35000"/>
                  </a:schemeClr>
                </a:solidFill>
                <a:latin typeface="Calibri" panose="020F0502020204030204" pitchFamily="34" charset="0"/>
                <a:cs typeface="Calibri" panose="020F0502020204030204" pitchFamily="34" charset="0"/>
              </a:rPr>
              <a:t>F</a:t>
            </a:r>
            <a:r>
              <a:rPr lang="en-US" sz="2000" dirty="0">
                <a:solidFill>
                  <a:schemeClr val="tx1">
                    <a:lumMod val="65000"/>
                    <a:lumOff val="35000"/>
                  </a:schemeClr>
                </a:solidFill>
                <a:latin typeface="Calibri" panose="020F0502020204030204" pitchFamily="34" charset="0"/>
                <a:cs typeface="Calibri" panose="020F0502020204030204" pitchFamily="34" charset="0"/>
              </a:rPr>
              <a:t> represent a set of functions called Structural Equations, </a:t>
            </a:r>
            <a:r>
              <a:rPr lang="en-US" sz="2000" i="1" dirty="0">
                <a:solidFill>
                  <a:schemeClr val="tx1">
                    <a:lumMod val="65000"/>
                    <a:lumOff val="35000"/>
                  </a:schemeClr>
                </a:solidFill>
                <a:latin typeface="Calibri" panose="020F0502020204030204" pitchFamily="34" charset="0"/>
                <a:cs typeface="Calibri" panose="020F0502020204030204" pitchFamily="34" charset="0"/>
              </a:rPr>
              <a:t>F : U </a:t>
            </a:r>
            <a:r>
              <a:rPr lang="en-US" sz="2000" i="1" dirty="0">
                <a:solidFill>
                  <a:schemeClr val="tx1">
                    <a:lumMod val="65000"/>
                    <a:lumOff val="35000"/>
                  </a:schemeClr>
                </a:solidFill>
                <a:latin typeface="Calibri" panose="020F0502020204030204" pitchFamily="34" charset="0"/>
                <a:cs typeface="Calibri" panose="020F0502020204030204" pitchFamily="34" charset="0"/>
                <a:sym typeface="Wingdings" panose="05000000000000000000" pitchFamily="2" charset="2"/>
              </a:rPr>
              <a:t> X</a:t>
            </a:r>
            <a:r>
              <a:rPr lang="en-US" sz="2000" i="1" dirty="0">
                <a:solidFill>
                  <a:schemeClr val="tx1">
                    <a:lumMod val="65000"/>
                    <a:lumOff val="35000"/>
                  </a:schemeClr>
                </a:solidFill>
                <a:latin typeface="Calibri" panose="020F0502020204030204" pitchFamily="34" charset="0"/>
                <a:cs typeface="Calibri" panose="020F0502020204030204" pitchFamily="34" charset="0"/>
              </a:rPr>
              <a:t>  </a:t>
            </a:r>
            <a:r>
              <a:rPr lang="en-US" sz="2000" dirty="0">
                <a:solidFill>
                  <a:schemeClr val="tx1">
                    <a:lumMod val="65000"/>
                    <a:lumOff val="35000"/>
                  </a:schemeClr>
                </a:solidFill>
                <a:latin typeface="Calibri" panose="020F0502020204030204" pitchFamily="34" charset="0"/>
                <a:cs typeface="Calibri" panose="020F0502020204030204" pitchFamily="34" charset="0"/>
              </a:rPr>
              <a:t>mapping the exogenous (unobserved) variables to the endogenous (observed) X = F(U).</a:t>
            </a:r>
          </a:p>
        </p:txBody>
      </p:sp>
      <mc:AlternateContent xmlns:mc="http://schemas.openxmlformats.org/markup-compatibility/2006" xmlns:a14="http://schemas.microsoft.com/office/drawing/2010/main">
        <mc:Choice Requires="a14">
          <p:sp>
            <p:nvSpPr>
              <p:cNvPr id="29" name="Rettangolo 28">
                <a:extLst>
                  <a:ext uri="{FF2B5EF4-FFF2-40B4-BE49-F238E27FC236}">
                    <a16:creationId xmlns:a16="http://schemas.microsoft.com/office/drawing/2014/main" id="{C0FFD897-6696-46BB-8F49-5D2C6CBE2AAF}"/>
                  </a:ext>
                </a:extLst>
              </p:cNvPr>
              <p:cNvSpPr/>
              <p:nvPr/>
            </p:nvSpPr>
            <p:spPr>
              <a:xfrm>
                <a:off x="350482" y="2610424"/>
                <a:ext cx="5591813" cy="4053354"/>
              </a:xfrm>
              <a:prstGeom prst="rect">
                <a:avLst/>
              </a:prstGeom>
            </p:spPr>
            <p:txBody>
              <a:bodyPr wrap="square">
                <a:spAutoFit/>
              </a:bodyPr>
              <a:lstStyle/>
              <a:p>
                <a:pPr marL="457200" indent="-457200">
                  <a:buFont typeface="+mj-lt"/>
                  <a:buAutoNum type="arabicPeriod" startAt="2"/>
                </a:pPr>
                <a:r>
                  <a:rPr lang="en-US" sz="2400" b="1" dirty="0">
                    <a:solidFill>
                      <a:srgbClr val="00B050"/>
                    </a:solidFill>
                    <a:latin typeface="Calibri" panose="020F0502020204030204" pitchFamily="34" charset="0"/>
                    <a:cs typeface="Calibri" panose="020F0502020204030204" pitchFamily="34" charset="0"/>
                  </a:rPr>
                  <a:t>Calculate the latent variable </a:t>
                </a:r>
                <a:r>
                  <a:rPr lang="en-US" sz="2400" b="1" i="1" dirty="0">
                    <a:solidFill>
                      <a:srgbClr val="00B050"/>
                    </a:solidFill>
                    <a:latin typeface="Calibri" panose="020F0502020204030204" pitchFamily="34" charset="0"/>
                    <a:cs typeface="Calibri" panose="020F0502020204030204" pitchFamily="34" charset="0"/>
                  </a:rPr>
                  <a:t>U</a:t>
                </a:r>
                <a:r>
                  <a:rPr lang="en-US" sz="2400" dirty="0">
                    <a:solidFill>
                      <a:srgbClr val="00B050"/>
                    </a:solidFill>
                    <a:latin typeface="Calibri" panose="020F0502020204030204" pitchFamily="34" charset="0"/>
                    <a:cs typeface="Calibri" panose="020F0502020204030204" pitchFamily="34" charset="0"/>
                  </a:rPr>
                  <a:t>:</a:t>
                </a:r>
                <a:br>
                  <a:rPr lang="en-US" sz="2400" dirty="0">
                    <a:solidFill>
                      <a:srgbClr val="00B050"/>
                    </a:solidFill>
                    <a:latin typeface="Calibri" panose="020F0502020204030204" pitchFamily="34" charset="0"/>
                    <a:cs typeface="Calibri" panose="020F0502020204030204" pitchFamily="34" charset="0"/>
                  </a:rPr>
                </a:br>
                <a:r>
                  <a:rPr lang="en-US" sz="2400" dirty="0">
                    <a:solidFill>
                      <a:schemeClr val="tx1">
                        <a:lumMod val="65000"/>
                        <a:lumOff val="35000"/>
                      </a:schemeClr>
                    </a:solidFill>
                    <a:latin typeface="Calibri" panose="020F0502020204030204" pitchFamily="34" charset="0"/>
                    <a:cs typeface="Calibri" panose="020F0502020204030204" pitchFamily="34" charset="0"/>
                  </a:rPr>
                  <a:t>A regressor model </a:t>
                </a:r>
                <a:r>
                  <a:rPr lang="en-US" sz="2400" i="1" dirty="0">
                    <a:solidFill>
                      <a:schemeClr val="tx1">
                        <a:lumMod val="65000"/>
                        <a:lumOff val="35000"/>
                      </a:schemeClr>
                    </a:solidFill>
                    <a:latin typeface="Calibri" panose="020F0502020204030204" pitchFamily="34" charset="0"/>
                    <a:cs typeface="Calibri" panose="020F0502020204030204" pitchFamily="34" charset="0"/>
                  </a:rPr>
                  <a:t>M </a:t>
                </a:r>
                <a:r>
                  <a:rPr lang="en-US" sz="2400" dirty="0">
                    <a:solidFill>
                      <a:schemeClr val="tx1">
                        <a:lumMod val="65000"/>
                        <a:lumOff val="35000"/>
                      </a:schemeClr>
                    </a:solidFill>
                    <a:latin typeface="Calibri" panose="020F0502020204030204" pitchFamily="34" charset="0"/>
                    <a:cs typeface="Calibri" panose="020F0502020204030204" pitchFamily="34" charset="0"/>
                  </a:rPr>
                  <a:t>is trained to estimate each function </a:t>
                </a:r>
                <a14:m>
                  <m:oMath xmlns:m="http://schemas.openxmlformats.org/officeDocument/2006/math">
                    <m:sSub>
                      <m:sSubPr>
                        <m:ctrlPr>
                          <a:rPr lang="it-IT" sz="2400" i="1">
                            <a:solidFill>
                              <a:schemeClr val="tx1">
                                <a:lumMod val="65000"/>
                                <a:lumOff val="35000"/>
                              </a:schemeClr>
                            </a:solidFill>
                            <a:latin typeface="Cambria Math" panose="02040503050406030204" pitchFamily="18" charset="0"/>
                          </a:rPr>
                        </m:ctrlPr>
                      </m:sSubPr>
                      <m:e>
                        <m:r>
                          <a:rPr lang="it-IT" sz="2400" i="1">
                            <a:solidFill>
                              <a:schemeClr val="tx1">
                                <a:lumMod val="65000"/>
                                <a:lumOff val="35000"/>
                              </a:schemeClr>
                            </a:solidFill>
                            <a:latin typeface="Cambria Math" panose="02040503050406030204" pitchFamily="18" charset="0"/>
                          </a:rPr>
                          <m:t>𝑓</m:t>
                        </m:r>
                      </m:e>
                      <m:sub>
                        <m:r>
                          <a:rPr lang="it-IT" sz="2400" i="1">
                            <a:solidFill>
                              <a:schemeClr val="tx1">
                                <a:lumMod val="65000"/>
                                <a:lumOff val="35000"/>
                              </a:schemeClr>
                            </a:solidFill>
                            <a:latin typeface="Cambria Math" panose="02040503050406030204" pitchFamily="18" charset="0"/>
                          </a:rPr>
                          <m:t>𝑗</m:t>
                        </m:r>
                      </m:sub>
                    </m:sSub>
                  </m:oMath>
                </a14:m>
                <a:r>
                  <a:rPr lang="en-US" sz="1600" i="1" dirty="0">
                    <a:solidFill>
                      <a:schemeClr val="tx1">
                        <a:lumMod val="65000"/>
                        <a:lumOff val="35000"/>
                      </a:schemeClr>
                    </a:solidFill>
                    <a:latin typeface="Calibri" panose="020F0502020204030204" pitchFamily="34" charset="0"/>
                    <a:cs typeface="Calibri" panose="020F0502020204030204" pitchFamily="34" charset="0"/>
                  </a:rPr>
                  <a:t>,</a:t>
                </a:r>
                <a:r>
                  <a:rPr lang="en-US" sz="2400" i="1"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a:solidFill>
                      <a:schemeClr val="tx1">
                        <a:lumMod val="65000"/>
                        <a:lumOff val="35000"/>
                      </a:schemeClr>
                    </a:solidFill>
                    <a:latin typeface="Calibri" panose="020F0502020204030204" pitchFamily="34" charset="0"/>
                    <a:cs typeface="Calibri" panose="020F0502020204030204" pitchFamily="34" charset="0"/>
                  </a:rPr>
                  <a:t>predicting </a:t>
                </a:r>
                <a14:m>
                  <m:oMath xmlns:m="http://schemas.openxmlformats.org/officeDocument/2006/math">
                    <m:sSub>
                      <m:sSubPr>
                        <m:ctrlPr>
                          <a:rPr lang="en-US" sz="2400" i="1" dirty="0" smtClean="0">
                            <a:solidFill>
                              <a:schemeClr val="tx1">
                                <a:lumMod val="65000"/>
                                <a:lumOff val="35000"/>
                              </a:schemeClr>
                            </a:solidFill>
                            <a:latin typeface="Cambria Math" panose="02040503050406030204" pitchFamily="18" charset="0"/>
                            <a:cs typeface="Calibri" panose="020F0502020204030204" pitchFamily="34" charset="0"/>
                          </a:rPr>
                        </m:ctrlPr>
                      </m:sSubPr>
                      <m:e>
                        <m:r>
                          <a:rPr lang="it-IT" sz="2400" b="0" i="1" dirty="0" smtClean="0">
                            <a:solidFill>
                              <a:schemeClr val="tx1">
                                <a:lumMod val="65000"/>
                                <a:lumOff val="35000"/>
                              </a:schemeClr>
                            </a:solidFill>
                            <a:latin typeface="Cambria Math" panose="02040503050406030204" pitchFamily="18" charset="0"/>
                            <a:cs typeface="Calibri" panose="020F0502020204030204" pitchFamily="34" charset="0"/>
                          </a:rPr>
                          <m:t>𝑋</m:t>
                        </m:r>
                      </m:e>
                      <m:sub>
                        <m:r>
                          <a:rPr lang="it-IT" sz="2400" b="0" i="1" dirty="0" smtClean="0">
                            <a:solidFill>
                              <a:schemeClr val="tx1">
                                <a:lumMod val="65000"/>
                                <a:lumOff val="35000"/>
                              </a:schemeClr>
                            </a:solidFill>
                            <a:latin typeface="Cambria Math" panose="02040503050406030204" pitchFamily="18" charset="0"/>
                            <a:cs typeface="Calibri" panose="020F0502020204030204" pitchFamily="34" charset="0"/>
                          </a:rPr>
                          <m:t>𝑗</m:t>
                        </m:r>
                      </m:sub>
                    </m:sSub>
                  </m:oMath>
                </a14:m>
                <a:r>
                  <a:rPr lang="en-US" sz="2400" dirty="0">
                    <a:solidFill>
                      <a:schemeClr val="tx1">
                        <a:lumMod val="65000"/>
                        <a:lumOff val="35000"/>
                      </a:schemeClr>
                    </a:solidFill>
                    <a:latin typeface="Calibri" panose="020F0502020204030204" pitchFamily="34" charset="0"/>
                    <a:cs typeface="Calibri" panose="020F0502020204030204" pitchFamily="34" charset="0"/>
                  </a:rPr>
                  <a:t> from its parent nodes. A node without parents is called </a:t>
                </a:r>
                <a:r>
                  <a:rPr lang="en-US" sz="2400" i="1" dirty="0">
                    <a:solidFill>
                      <a:schemeClr val="tx1">
                        <a:lumMod val="65000"/>
                        <a:lumOff val="35000"/>
                      </a:schemeClr>
                    </a:solidFill>
                    <a:latin typeface="Calibri" panose="020F0502020204030204" pitchFamily="34" charset="0"/>
                    <a:cs typeface="Calibri" panose="020F0502020204030204" pitchFamily="34" charset="0"/>
                  </a:rPr>
                  <a:t>root node</a:t>
                </a:r>
                <a:r>
                  <a:rPr lang="en-US" sz="2400" dirty="0">
                    <a:solidFill>
                      <a:schemeClr val="tx1">
                        <a:lumMod val="65000"/>
                        <a:lumOff val="35000"/>
                      </a:schemeClr>
                    </a:solidFill>
                    <a:latin typeface="Calibri" panose="020F0502020204030204" pitchFamily="34" charset="0"/>
                    <a:cs typeface="Calibri" panose="020F0502020204030204" pitchFamily="34" charset="0"/>
                  </a:rPr>
                  <a:t>.</a:t>
                </a:r>
              </a:p>
              <a:p>
                <a:pPr marL="457200" indent="-457200">
                  <a:buFont typeface="+mj-lt"/>
                  <a:buAutoNum type="arabicPeriod" startAt="2"/>
                </a:pPr>
                <a:endParaRPr lang="en-US" sz="2400" b="1" dirty="0">
                  <a:solidFill>
                    <a:schemeClr val="tx1">
                      <a:lumMod val="65000"/>
                      <a:lumOff val="35000"/>
                    </a:schemeClr>
                  </a:solidFill>
                  <a:latin typeface="Calibri" panose="020F0502020204030204" pitchFamily="34" charset="0"/>
                  <a:cs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d>
                        <m:dPr>
                          <m:begChr m:val="{"/>
                          <m:endChr m:val=""/>
                          <m:ctrlPr>
                            <a:rPr lang="it-IT" sz="1800" i="1">
                              <a:solidFill>
                                <a:schemeClr val="tx1">
                                  <a:lumMod val="65000"/>
                                  <a:lumOff val="35000"/>
                                </a:schemeClr>
                              </a:solidFill>
                              <a:latin typeface="Cambria Math" panose="02040503050406030204" pitchFamily="18" charset="0"/>
                            </a:rPr>
                          </m:ctrlPr>
                        </m:dPr>
                        <m:e>
                          <m:eqArr>
                            <m:eqArrPr>
                              <m:ctrlPr>
                                <a:rPr lang="it-IT" sz="1800" i="1">
                                  <a:solidFill>
                                    <a:schemeClr val="tx1">
                                      <a:lumMod val="65000"/>
                                      <a:lumOff val="35000"/>
                                    </a:schemeClr>
                                  </a:solidFill>
                                  <a:latin typeface="Cambria Math" panose="02040503050406030204" pitchFamily="18" charset="0"/>
                                </a:rPr>
                              </m:ctrlPr>
                            </m:eqArrPr>
                            <m:e>
                              <m:acc>
                                <m:accPr>
                                  <m:chr m:val="̂"/>
                                  <m:ctrlPr>
                                    <a:rPr lang="it-IT" sz="1800" i="1">
                                      <a:solidFill>
                                        <a:schemeClr val="tx1">
                                          <a:lumMod val="65000"/>
                                          <a:lumOff val="35000"/>
                                        </a:schemeClr>
                                      </a:solidFill>
                                      <a:latin typeface="Cambria Math" panose="02040503050406030204" pitchFamily="18" charset="0"/>
                                    </a:rPr>
                                  </m:ctrlPr>
                                </m:accPr>
                                <m:e>
                                  <m:sSub>
                                    <m:sSubPr>
                                      <m:ctrlPr>
                                        <a:rPr lang="it-IT" sz="1800" i="1">
                                          <a:solidFill>
                                            <a:schemeClr val="tx1">
                                              <a:lumMod val="65000"/>
                                              <a:lumOff val="35000"/>
                                            </a:schemeClr>
                                          </a:solidFill>
                                          <a:latin typeface="Cambria Math" panose="02040503050406030204" pitchFamily="18" charset="0"/>
                                        </a:rPr>
                                      </m:ctrlPr>
                                    </m:sSubPr>
                                    <m:e>
                                      <m:r>
                                        <a:rPr lang="it-IT" sz="1800" i="1">
                                          <a:solidFill>
                                            <a:schemeClr val="tx1">
                                              <a:lumMod val="65000"/>
                                              <a:lumOff val="35000"/>
                                            </a:schemeClr>
                                          </a:solidFill>
                                          <a:latin typeface="Cambria Math" panose="02040503050406030204" pitchFamily="18" charset="0"/>
                                        </a:rPr>
                                        <m:t>𝑈</m:t>
                                      </m:r>
                                    </m:e>
                                    <m:sub>
                                      <m:r>
                                        <a:rPr lang="it-IT" sz="1800" i="1">
                                          <a:solidFill>
                                            <a:schemeClr val="tx1">
                                              <a:lumMod val="65000"/>
                                              <a:lumOff val="35000"/>
                                            </a:schemeClr>
                                          </a:solidFill>
                                          <a:latin typeface="Cambria Math" panose="02040503050406030204" pitchFamily="18" charset="0"/>
                                        </a:rPr>
                                        <m:t>𝑗</m:t>
                                      </m:r>
                                    </m:sub>
                                  </m:sSub>
                                </m:e>
                              </m:acc>
                              <m:r>
                                <a:rPr lang="it-IT" sz="1800" i="1">
                                  <a:solidFill>
                                    <a:schemeClr val="tx1">
                                      <a:lumMod val="65000"/>
                                      <a:lumOff val="35000"/>
                                    </a:schemeClr>
                                  </a:solidFill>
                                  <a:latin typeface="Cambria Math" panose="02040503050406030204" pitchFamily="18" charset="0"/>
                                </a:rPr>
                                <m:t>=</m:t>
                              </m:r>
                              <m:sSub>
                                <m:sSubPr>
                                  <m:ctrlPr>
                                    <a:rPr lang="it-IT" sz="1800" i="1">
                                      <a:solidFill>
                                        <a:schemeClr val="tx1">
                                          <a:lumMod val="65000"/>
                                          <a:lumOff val="35000"/>
                                        </a:schemeClr>
                                      </a:solidFill>
                                      <a:latin typeface="Cambria Math" panose="02040503050406030204" pitchFamily="18" charset="0"/>
                                    </a:rPr>
                                  </m:ctrlPr>
                                </m:sSubPr>
                                <m:e>
                                  <m:r>
                                    <a:rPr lang="it-IT" sz="1800" i="1">
                                      <a:solidFill>
                                        <a:schemeClr val="tx1">
                                          <a:lumMod val="65000"/>
                                          <a:lumOff val="35000"/>
                                        </a:schemeClr>
                                      </a:solidFill>
                                      <a:latin typeface="Cambria Math" panose="02040503050406030204" pitchFamily="18" charset="0"/>
                                    </a:rPr>
                                    <m:t>𝑋</m:t>
                                  </m:r>
                                </m:e>
                                <m:sub>
                                  <m:r>
                                    <a:rPr lang="it-IT" sz="1800" i="1">
                                      <a:solidFill>
                                        <a:schemeClr val="tx1">
                                          <a:lumMod val="65000"/>
                                          <a:lumOff val="35000"/>
                                        </a:schemeClr>
                                      </a:solidFill>
                                      <a:latin typeface="Cambria Math" panose="02040503050406030204" pitchFamily="18" charset="0"/>
                                    </a:rPr>
                                    <m:t>𝑗</m:t>
                                  </m:r>
                                </m:sub>
                              </m:sSub>
                              <m:r>
                                <a:rPr lang="it-IT" sz="1800" i="1">
                                  <a:solidFill>
                                    <a:schemeClr val="tx1">
                                      <a:lumMod val="65000"/>
                                      <a:lumOff val="35000"/>
                                    </a:schemeClr>
                                  </a:solidFill>
                                  <a:latin typeface="Cambria Math" panose="02040503050406030204" pitchFamily="18" charset="0"/>
                                </a:rPr>
                                <m:t>,        </m:t>
                              </m:r>
                              <m:r>
                                <a:rPr lang="it-IT" sz="1800" i="1">
                                  <a:solidFill>
                                    <a:schemeClr val="tx1">
                                      <a:lumMod val="65000"/>
                                      <a:lumOff val="35000"/>
                                    </a:schemeClr>
                                  </a:solidFill>
                                  <a:latin typeface="Cambria Math" panose="02040503050406030204" pitchFamily="18" charset="0"/>
                                </a:rPr>
                                <m:t>𝑓𝑜𝑟</m:t>
                              </m:r>
                              <m:r>
                                <a:rPr lang="it-IT" sz="1800" i="1">
                                  <a:solidFill>
                                    <a:schemeClr val="tx1">
                                      <a:lumMod val="65000"/>
                                      <a:lumOff val="35000"/>
                                    </a:schemeClr>
                                  </a:solidFill>
                                  <a:latin typeface="Cambria Math" panose="02040503050406030204" pitchFamily="18" charset="0"/>
                                </a:rPr>
                                <m:t> </m:t>
                              </m:r>
                              <m:r>
                                <a:rPr lang="it-IT" sz="1800" i="1">
                                  <a:solidFill>
                                    <a:schemeClr val="tx1">
                                      <a:lumMod val="65000"/>
                                      <a:lumOff val="35000"/>
                                    </a:schemeClr>
                                  </a:solidFill>
                                  <a:latin typeface="Cambria Math" panose="02040503050406030204" pitchFamily="18" charset="0"/>
                                </a:rPr>
                                <m:t>𝑎𝑙𝑙</m:t>
                              </m:r>
                              <m:r>
                                <a:rPr lang="it-IT" sz="1800" i="1">
                                  <a:solidFill>
                                    <a:schemeClr val="tx1">
                                      <a:lumMod val="65000"/>
                                      <a:lumOff val="35000"/>
                                    </a:schemeClr>
                                  </a:solidFill>
                                  <a:latin typeface="Cambria Math" panose="02040503050406030204" pitchFamily="18" charset="0"/>
                                </a:rPr>
                                <m:t> </m:t>
                              </m:r>
                              <m:r>
                                <a:rPr lang="it-IT" sz="1800" i="1">
                                  <a:solidFill>
                                    <a:schemeClr val="tx1">
                                      <a:lumMod val="65000"/>
                                      <a:lumOff val="35000"/>
                                    </a:schemeClr>
                                  </a:solidFill>
                                  <a:latin typeface="Cambria Math" panose="02040503050406030204" pitchFamily="18" charset="0"/>
                                </a:rPr>
                                <m:t>𝑟𝑜𝑜𝑡𝑠</m:t>
                              </m:r>
                              <m:r>
                                <a:rPr lang="it-IT" sz="1800" i="1">
                                  <a:solidFill>
                                    <a:schemeClr val="tx1">
                                      <a:lumMod val="65000"/>
                                      <a:lumOff val="35000"/>
                                    </a:schemeClr>
                                  </a:solidFill>
                                  <a:latin typeface="Cambria Math" panose="02040503050406030204" pitchFamily="18" charset="0"/>
                                </a:rPr>
                                <m:t> </m:t>
                              </m:r>
                              <m:r>
                                <a:rPr lang="it-IT" sz="1800" i="1">
                                  <a:solidFill>
                                    <a:schemeClr val="tx1">
                                      <a:lumMod val="65000"/>
                                      <a:lumOff val="35000"/>
                                    </a:schemeClr>
                                  </a:solidFill>
                                  <a:latin typeface="Cambria Math" panose="02040503050406030204" pitchFamily="18" charset="0"/>
                                </a:rPr>
                                <m:t>𝑗</m:t>
                              </m:r>
                            </m:e>
                            <m:e>
                              <m:acc>
                                <m:accPr>
                                  <m:chr m:val="̂"/>
                                  <m:ctrlPr>
                                    <a:rPr lang="it-IT" sz="1800" i="1">
                                      <a:solidFill>
                                        <a:schemeClr val="tx1">
                                          <a:lumMod val="65000"/>
                                          <a:lumOff val="35000"/>
                                        </a:schemeClr>
                                      </a:solidFill>
                                      <a:latin typeface="Cambria Math" panose="02040503050406030204" pitchFamily="18" charset="0"/>
                                    </a:rPr>
                                  </m:ctrlPr>
                                </m:accPr>
                                <m:e>
                                  <m:sSub>
                                    <m:sSubPr>
                                      <m:ctrlPr>
                                        <a:rPr lang="it-IT" sz="1800" i="1">
                                          <a:solidFill>
                                            <a:schemeClr val="tx1">
                                              <a:lumMod val="65000"/>
                                              <a:lumOff val="35000"/>
                                            </a:schemeClr>
                                          </a:solidFill>
                                          <a:latin typeface="Cambria Math" panose="02040503050406030204" pitchFamily="18" charset="0"/>
                                        </a:rPr>
                                      </m:ctrlPr>
                                    </m:sSubPr>
                                    <m:e>
                                      <m:r>
                                        <a:rPr lang="it-IT" sz="1800" i="1">
                                          <a:solidFill>
                                            <a:schemeClr val="tx1">
                                              <a:lumMod val="65000"/>
                                              <a:lumOff val="35000"/>
                                            </a:schemeClr>
                                          </a:solidFill>
                                          <a:latin typeface="Cambria Math" panose="02040503050406030204" pitchFamily="18" charset="0"/>
                                        </a:rPr>
                                        <m:t>𝑈</m:t>
                                      </m:r>
                                    </m:e>
                                    <m:sub>
                                      <m:r>
                                        <a:rPr lang="it-IT" sz="1800" i="1">
                                          <a:solidFill>
                                            <a:schemeClr val="tx1">
                                              <a:lumMod val="65000"/>
                                              <a:lumOff val="35000"/>
                                            </a:schemeClr>
                                          </a:solidFill>
                                          <a:latin typeface="Cambria Math" panose="02040503050406030204" pitchFamily="18" charset="0"/>
                                        </a:rPr>
                                        <m:t>𝑗</m:t>
                                      </m:r>
                                    </m:sub>
                                  </m:sSub>
                                </m:e>
                              </m:acc>
                              <m:r>
                                <a:rPr lang="it-IT" sz="1800" i="1">
                                  <a:solidFill>
                                    <a:schemeClr val="tx1">
                                      <a:lumMod val="65000"/>
                                      <a:lumOff val="35000"/>
                                    </a:schemeClr>
                                  </a:solidFill>
                                  <a:latin typeface="Cambria Math" panose="02040503050406030204" pitchFamily="18" charset="0"/>
                                </a:rPr>
                                <m:t>=</m:t>
                              </m:r>
                              <m:sSub>
                                <m:sSubPr>
                                  <m:ctrlPr>
                                    <a:rPr lang="it-IT" sz="1800" i="1">
                                      <a:solidFill>
                                        <a:schemeClr val="tx1">
                                          <a:lumMod val="65000"/>
                                          <a:lumOff val="35000"/>
                                        </a:schemeClr>
                                      </a:solidFill>
                                      <a:latin typeface="Cambria Math" panose="02040503050406030204" pitchFamily="18" charset="0"/>
                                    </a:rPr>
                                  </m:ctrlPr>
                                </m:sSubPr>
                                <m:e>
                                  <m:r>
                                    <a:rPr lang="it-IT" sz="1800" i="1">
                                      <a:solidFill>
                                        <a:schemeClr val="tx1">
                                          <a:lumMod val="65000"/>
                                          <a:lumOff val="35000"/>
                                        </a:schemeClr>
                                      </a:solidFill>
                                      <a:latin typeface="Cambria Math" panose="02040503050406030204" pitchFamily="18" charset="0"/>
                                    </a:rPr>
                                    <m:t>𝑋</m:t>
                                  </m:r>
                                </m:e>
                                <m:sub>
                                  <m:r>
                                    <a:rPr lang="it-IT" sz="1800" i="1">
                                      <a:solidFill>
                                        <a:schemeClr val="tx1">
                                          <a:lumMod val="65000"/>
                                          <a:lumOff val="35000"/>
                                        </a:schemeClr>
                                      </a:solidFill>
                                      <a:latin typeface="Cambria Math" panose="02040503050406030204" pitchFamily="18" charset="0"/>
                                    </a:rPr>
                                    <m:t>𝑗</m:t>
                                  </m:r>
                                </m:sub>
                              </m:sSub>
                              <m:r>
                                <a:rPr lang="it-IT" sz="1800" i="1">
                                  <a:solidFill>
                                    <a:schemeClr val="tx1">
                                      <a:lumMod val="65000"/>
                                      <a:lumOff val="35000"/>
                                    </a:schemeClr>
                                  </a:solidFill>
                                  <a:latin typeface="Cambria Math" panose="02040503050406030204" pitchFamily="18" charset="0"/>
                                </a:rPr>
                                <m:t>−</m:t>
                              </m:r>
                              <m:sSub>
                                <m:sSubPr>
                                  <m:ctrlPr>
                                    <a:rPr lang="it-IT" sz="1800" i="1">
                                      <a:solidFill>
                                        <a:schemeClr val="tx1">
                                          <a:lumMod val="65000"/>
                                          <a:lumOff val="35000"/>
                                        </a:schemeClr>
                                      </a:solidFill>
                                      <a:latin typeface="Cambria Math" panose="02040503050406030204" pitchFamily="18" charset="0"/>
                                    </a:rPr>
                                  </m:ctrlPr>
                                </m:sSubPr>
                                <m:e>
                                  <m:r>
                                    <a:rPr lang="it-IT" sz="1800" i="1">
                                      <a:solidFill>
                                        <a:schemeClr val="tx1">
                                          <a:lumMod val="65000"/>
                                          <a:lumOff val="35000"/>
                                        </a:schemeClr>
                                      </a:solidFill>
                                      <a:latin typeface="Cambria Math" panose="02040503050406030204" pitchFamily="18" charset="0"/>
                                      <a:ea typeface="Cambria Math" panose="02040503050406030204" pitchFamily="18" charset="0"/>
                                    </a:rPr>
                                    <m:t>ℳ</m:t>
                                  </m:r>
                                </m:e>
                                <m:sub>
                                  <m:r>
                                    <a:rPr lang="it-IT" sz="1800" i="1">
                                      <a:solidFill>
                                        <a:schemeClr val="tx1">
                                          <a:lumMod val="65000"/>
                                          <a:lumOff val="35000"/>
                                        </a:schemeClr>
                                      </a:solidFill>
                                      <a:latin typeface="Cambria Math" panose="02040503050406030204" pitchFamily="18" charset="0"/>
                                    </a:rPr>
                                    <m:t>𝑗</m:t>
                                  </m:r>
                                </m:sub>
                              </m:sSub>
                              <m:r>
                                <a:rPr lang="it-IT" sz="1800" i="1">
                                  <a:solidFill>
                                    <a:schemeClr val="tx1">
                                      <a:lumMod val="65000"/>
                                      <a:lumOff val="35000"/>
                                    </a:schemeClr>
                                  </a:solidFill>
                                  <a:latin typeface="Cambria Math" panose="02040503050406030204" pitchFamily="18" charset="0"/>
                                </a:rPr>
                                <m:t>(</m:t>
                              </m:r>
                              <m:r>
                                <a:rPr lang="it-IT" sz="1800" b="1" i="1">
                                  <a:solidFill>
                                    <a:schemeClr val="tx1">
                                      <a:lumMod val="65000"/>
                                      <a:lumOff val="35000"/>
                                    </a:schemeClr>
                                  </a:solidFill>
                                  <a:latin typeface="Cambria Math" panose="02040503050406030204" pitchFamily="18" charset="0"/>
                                </a:rPr>
                                <m:t>𝒑𝒂</m:t>
                              </m:r>
                              <m:r>
                                <a:rPr lang="it-IT" sz="1800" i="1">
                                  <a:solidFill>
                                    <a:schemeClr val="tx1">
                                      <a:lumMod val="65000"/>
                                      <a:lumOff val="35000"/>
                                    </a:schemeClr>
                                  </a:solidFill>
                                  <a:latin typeface="Cambria Math" panose="02040503050406030204" pitchFamily="18" charset="0"/>
                                </a:rPr>
                                <m:t>(</m:t>
                              </m:r>
                              <m:sSub>
                                <m:sSubPr>
                                  <m:ctrlPr>
                                    <a:rPr lang="it-IT" sz="1800" i="1">
                                      <a:solidFill>
                                        <a:schemeClr val="tx1">
                                          <a:lumMod val="65000"/>
                                          <a:lumOff val="35000"/>
                                        </a:schemeClr>
                                      </a:solidFill>
                                      <a:latin typeface="Cambria Math" panose="02040503050406030204" pitchFamily="18" charset="0"/>
                                    </a:rPr>
                                  </m:ctrlPr>
                                </m:sSubPr>
                                <m:e>
                                  <m:r>
                                    <a:rPr lang="it-IT" sz="1800" i="1">
                                      <a:solidFill>
                                        <a:schemeClr val="tx1">
                                          <a:lumMod val="65000"/>
                                          <a:lumOff val="35000"/>
                                        </a:schemeClr>
                                      </a:solidFill>
                                      <a:latin typeface="Cambria Math" panose="02040503050406030204" pitchFamily="18" charset="0"/>
                                    </a:rPr>
                                    <m:t>𝑋</m:t>
                                  </m:r>
                                </m:e>
                                <m:sub>
                                  <m:r>
                                    <a:rPr lang="it-IT" sz="1800" i="1">
                                      <a:solidFill>
                                        <a:schemeClr val="tx1">
                                          <a:lumMod val="65000"/>
                                          <a:lumOff val="35000"/>
                                        </a:schemeClr>
                                      </a:solidFill>
                                      <a:latin typeface="Cambria Math" panose="02040503050406030204" pitchFamily="18" charset="0"/>
                                    </a:rPr>
                                    <m:t>𝑗</m:t>
                                  </m:r>
                                </m:sub>
                              </m:sSub>
                              <m:r>
                                <m:rPr>
                                  <m:nor/>
                                </m:rPr>
                                <a:rPr lang="en-US" sz="1800" i="1" dirty="0">
                                  <a:solidFill>
                                    <a:schemeClr val="tx1">
                                      <a:lumMod val="65000"/>
                                      <a:lumOff val="35000"/>
                                    </a:schemeClr>
                                  </a:solidFill>
                                  <a:latin typeface="Calibri" panose="020F0502020204030204" pitchFamily="34" charset="0"/>
                                  <a:cs typeface="Calibri" panose="020F0502020204030204" pitchFamily="34" charset="0"/>
                                </a:rPr>
                                <m:t>)</m:t>
                              </m:r>
                              <m:r>
                                <a:rPr lang="it-IT" sz="1800" i="1" dirty="0">
                                  <a:solidFill>
                                    <a:schemeClr val="tx1">
                                      <a:lumMod val="65000"/>
                                      <a:lumOff val="35000"/>
                                    </a:schemeClr>
                                  </a:solidFill>
                                  <a:latin typeface="Cambria Math" panose="02040503050406030204" pitchFamily="18" charset="0"/>
                                  <a:cs typeface="Calibri" panose="020F0502020204030204" pitchFamily="34" charset="0"/>
                                </a:rPr>
                                <m:t>,</m:t>
                              </m:r>
                              <m:r>
                                <a:rPr lang="it-IT" sz="1800" i="1">
                                  <a:solidFill>
                                    <a:schemeClr val="tx1">
                                      <a:lumMod val="65000"/>
                                      <a:lumOff val="35000"/>
                                    </a:schemeClr>
                                  </a:solidFill>
                                  <a:latin typeface="Cambria Math" panose="02040503050406030204" pitchFamily="18" charset="0"/>
                                </a:rPr>
                                <m:t> </m:t>
                              </m:r>
                              <m:r>
                                <a:rPr lang="it-IT" sz="1800" i="1">
                                  <a:solidFill>
                                    <a:schemeClr val="tx1">
                                      <a:lumMod val="65000"/>
                                      <a:lumOff val="35000"/>
                                    </a:schemeClr>
                                  </a:solidFill>
                                  <a:latin typeface="Cambria Math" panose="02040503050406030204" pitchFamily="18" charset="0"/>
                                </a:rPr>
                                <m:t>𝑓𝑜𝑟</m:t>
                              </m:r>
                              <m:r>
                                <a:rPr lang="it-IT" sz="1800" i="1">
                                  <a:solidFill>
                                    <a:schemeClr val="tx1">
                                      <a:lumMod val="65000"/>
                                      <a:lumOff val="35000"/>
                                    </a:schemeClr>
                                  </a:solidFill>
                                  <a:latin typeface="Cambria Math" panose="02040503050406030204" pitchFamily="18" charset="0"/>
                                </a:rPr>
                                <m:t> </m:t>
                              </m:r>
                              <m:r>
                                <a:rPr lang="it-IT" sz="1800" i="1">
                                  <a:solidFill>
                                    <a:schemeClr val="tx1">
                                      <a:lumMod val="65000"/>
                                      <a:lumOff val="35000"/>
                                    </a:schemeClr>
                                  </a:solidFill>
                                  <a:latin typeface="Cambria Math" panose="02040503050406030204" pitchFamily="18" charset="0"/>
                                </a:rPr>
                                <m:t>𝑎𝑙𝑙</m:t>
                              </m:r>
                              <m:r>
                                <a:rPr lang="it-IT" sz="1800" i="1">
                                  <a:solidFill>
                                    <a:schemeClr val="tx1">
                                      <a:lumMod val="65000"/>
                                      <a:lumOff val="35000"/>
                                    </a:schemeClr>
                                  </a:solidFill>
                                  <a:latin typeface="Cambria Math" panose="02040503050406030204" pitchFamily="18" charset="0"/>
                                </a:rPr>
                                <m:t> </m:t>
                              </m:r>
                              <m:r>
                                <a:rPr lang="it-IT" sz="1800" i="1">
                                  <a:solidFill>
                                    <a:schemeClr val="tx1">
                                      <a:lumMod val="65000"/>
                                      <a:lumOff val="35000"/>
                                    </a:schemeClr>
                                  </a:solidFill>
                                  <a:latin typeface="Cambria Math" panose="02040503050406030204" pitchFamily="18" charset="0"/>
                                </a:rPr>
                                <m:t>𝑛𝑜𝑛</m:t>
                              </m:r>
                              <m:r>
                                <a:rPr lang="it-IT" sz="1800" i="1">
                                  <a:solidFill>
                                    <a:schemeClr val="tx1">
                                      <a:lumMod val="65000"/>
                                      <a:lumOff val="35000"/>
                                    </a:schemeClr>
                                  </a:solidFill>
                                  <a:latin typeface="Cambria Math" panose="02040503050406030204" pitchFamily="18" charset="0"/>
                                </a:rPr>
                                <m:t>−</m:t>
                              </m:r>
                              <m:r>
                                <a:rPr lang="it-IT" sz="1800" i="1">
                                  <a:solidFill>
                                    <a:schemeClr val="tx1">
                                      <a:lumMod val="65000"/>
                                      <a:lumOff val="35000"/>
                                    </a:schemeClr>
                                  </a:solidFill>
                                  <a:latin typeface="Cambria Math" panose="02040503050406030204" pitchFamily="18" charset="0"/>
                                </a:rPr>
                                <m:t>𝑟𝑜𝑜𝑡𝑠</m:t>
                              </m:r>
                              <m:r>
                                <a:rPr lang="it-IT" sz="1800" i="1">
                                  <a:solidFill>
                                    <a:schemeClr val="tx1">
                                      <a:lumMod val="65000"/>
                                      <a:lumOff val="35000"/>
                                    </a:schemeClr>
                                  </a:solidFill>
                                  <a:latin typeface="Cambria Math" panose="02040503050406030204" pitchFamily="18" charset="0"/>
                                </a:rPr>
                                <m:t> </m:t>
                              </m:r>
                              <m:r>
                                <a:rPr lang="it-IT" sz="1800" i="1">
                                  <a:solidFill>
                                    <a:schemeClr val="tx1">
                                      <a:lumMod val="65000"/>
                                      <a:lumOff val="35000"/>
                                    </a:schemeClr>
                                  </a:solidFill>
                                  <a:latin typeface="Cambria Math" panose="02040503050406030204" pitchFamily="18" charset="0"/>
                                </a:rPr>
                                <m:t>𝑗</m:t>
                              </m:r>
                            </m:e>
                          </m:eqArr>
                        </m:e>
                      </m:d>
                    </m:oMath>
                  </m:oMathPara>
                </a14:m>
                <a:br>
                  <a:rPr lang="en-US" sz="1800" i="1" dirty="0">
                    <a:solidFill>
                      <a:schemeClr val="tx1">
                        <a:lumMod val="65000"/>
                        <a:lumOff val="35000"/>
                      </a:schemeClr>
                    </a:solidFill>
                    <a:latin typeface="Calibri" panose="020F0502020204030204" pitchFamily="34" charset="0"/>
                    <a:cs typeface="Calibri" panose="020F0502020204030204" pitchFamily="34" charset="0"/>
                  </a:rPr>
                </a:br>
                <a:endParaRPr lang="en-US" sz="1800" b="1" dirty="0">
                  <a:solidFill>
                    <a:schemeClr val="tx1">
                      <a:lumMod val="65000"/>
                      <a:lumOff val="35000"/>
                    </a:schemeClr>
                  </a:solidFill>
                  <a:latin typeface="Calibri" panose="020F0502020204030204" pitchFamily="34" charset="0"/>
                  <a:cs typeface="Calibri" panose="020F0502020204030204" pitchFamily="34" charset="0"/>
                </a:endParaRPr>
              </a:p>
              <a:p>
                <a:pPr marL="457200" indent="-457200">
                  <a:buFont typeface="+mj-lt"/>
                  <a:buAutoNum type="arabicPeriod" startAt="2"/>
                </a:pPr>
                <a:endParaRPr lang="en-US" sz="1800" b="1"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mj-lt"/>
                  <a:buAutoNum type="arabicPeriod" startAt="2"/>
                </a:pPr>
                <a:endParaRPr lang="en-US" sz="1800" b="1" dirty="0">
                  <a:solidFill>
                    <a:schemeClr val="tx1">
                      <a:lumMod val="65000"/>
                      <a:lumOff val="35000"/>
                    </a:schemeClr>
                  </a:solidFill>
                  <a:latin typeface="Calibri" panose="020F0502020204030204" pitchFamily="34" charset="0"/>
                  <a:cs typeface="Calibri" panose="020F0502020204030204" pitchFamily="34" charset="0"/>
                </a:endParaRPr>
              </a:p>
              <a:p>
                <a:endParaRPr lang="en-US" sz="1800" i="1" dirty="0">
                  <a:solidFill>
                    <a:schemeClr val="tx1">
                      <a:lumMod val="65000"/>
                      <a:lumOff val="35000"/>
                    </a:schemeClr>
                  </a:solidFill>
                  <a:latin typeface="Calibri" panose="020F0502020204030204" pitchFamily="34" charset="0"/>
                  <a:cs typeface="Calibri" panose="020F0502020204030204" pitchFamily="34" charset="0"/>
                </a:endParaRPr>
              </a:p>
            </p:txBody>
          </p:sp>
        </mc:Choice>
        <mc:Fallback xmlns="">
          <p:sp>
            <p:nvSpPr>
              <p:cNvPr id="29" name="Rettangolo 28">
                <a:extLst>
                  <a:ext uri="{FF2B5EF4-FFF2-40B4-BE49-F238E27FC236}">
                    <a16:creationId xmlns:a16="http://schemas.microsoft.com/office/drawing/2014/main" id="{C0FFD897-6696-46BB-8F49-5D2C6CBE2AAF}"/>
                  </a:ext>
                </a:extLst>
              </p:cNvPr>
              <p:cNvSpPr>
                <a:spLocks noRot="1" noChangeAspect="1" noMove="1" noResize="1" noEditPoints="1" noAdjustHandles="1" noChangeArrowheads="1" noChangeShapeType="1" noTextEdit="1"/>
              </p:cNvSpPr>
              <p:nvPr/>
            </p:nvSpPr>
            <p:spPr>
              <a:xfrm>
                <a:off x="350482" y="2610424"/>
                <a:ext cx="5591813" cy="4053354"/>
              </a:xfrm>
              <a:prstGeom prst="rect">
                <a:avLst/>
              </a:prstGeom>
              <a:blipFill>
                <a:blip r:embed="rId15"/>
                <a:stretch>
                  <a:fillRect l="-19005" t="-1563" b="-50000"/>
                </a:stretch>
              </a:blipFill>
            </p:spPr>
            <p:txBody>
              <a:bodyPr/>
              <a:lstStyle/>
              <a:p>
                <a:r>
                  <a:rPr lang="en-US">
                    <a:noFill/>
                  </a:rPr>
                  <a:t> </a:t>
                </a:r>
              </a:p>
            </p:txBody>
          </p:sp>
        </mc:Fallback>
      </mc:AlternateContent>
      <p:sp>
        <p:nvSpPr>
          <p:cNvPr id="34" name="Ovale 33">
            <a:extLst>
              <a:ext uri="{FF2B5EF4-FFF2-40B4-BE49-F238E27FC236}">
                <a16:creationId xmlns:a16="http://schemas.microsoft.com/office/drawing/2014/main" id="{9F51D013-9AE6-4993-ABED-AC0EA1ECE99C}"/>
              </a:ext>
            </a:extLst>
          </p:cNvPr>
          <p:cNvSpPr/>
          <p:nvPr/>
        </p:nvSpPr>
        <p:spPr>
          <a:xfrm>
            <a:off x="8503213" y="2760783"/>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X1</a:t>
            </a:r>
          </a:p>
        </p:txBody>
      </p:sp>
      <p:sp>
        <p:nvSpPr>
          <p:cNvPr id="35" name="Ovale 34">
            <a:extLst>
              <a:ext uri="{FF2B5EF4-FFF2-40B4-BE49-F238E27FC236}">
                <a16:creationId xmlns:a16="http://schemas.microsoft.com/office/drawing/2014/main" id="{391D5233-67CF-4915-918C-C167D1199C6E}"/>
              </a:ext>
            </a:extLst>
          </p:cNvPr>
          <p:cNvSpPr/>
          <p:nvPr/>
        </p:nvSpPr>
        <p:spPr>
          <a:xfrm>
            <a:off x="7262375" y="4330670"/>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X3</a:t>
            </a:r>
          </a:p>
        </p:txBody>
      </p:sp>
      <p:sp>
        <p:nvSpPr>
          <p:cNvPr id="36" name="Ovale 35">
            <a:extLst>
              <a:ext uri="{FF2B5EF4-FFF2-40B4-BE49-F238E27FC236}">
                <a16:creationId xmlns:a16="http://schemas.microsoft.com/office/drawing/2014/main" id="{639C402B-EA6E-426B-B241-4CDB286A7DB2}"/>
              </a:ext>
            </a:extLst>
          </p:cNvPr>
          <p:cNvSpPr/>
          <p:nvPr/>
        </p:nvSpPr>
        <p:spPr>
          <a:xfrm>
            <a:off x="8171052" y="5432073"/>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X4</a:t>
            </a:r>
          </a:p>
        </p:txBody>
      </p:sp>
      <p:sp>
        <p:nvSpPr>
          <p:cNvPr id="37" name="Ovale 36">
            <a:extLst>
              <a:ext uri="{FF2B5EF4-FFF2-40B4-BE49-F238E27FC236}">
                <a16:creationId xmlns:a16="http://schemas.microsoft.com/office/drawing/2014/main" id="{145C4A52-34A9-4D4E-8E4C-90D41CC110E8}"/>
              </a:ext>
            </a:extLst>
          </p:cNvPr>
          <p:cNvSpPr/>
          <p:nvPr/>
        </p:nvSpPr>
        <p:spPr>
          <a:xfrm>
            <a:off x="10217803" y="4336869"/>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Y</a:t>
            </a:r>
          </a:p>
        </p:txBody>
      </p:sp>
      <p:sp>
        <p:nvSpPr>
          <p:cNvPr id="38" name="CasellaDiTesto 37">
            <a:extLst>
              <a:ext uri="{FF2B5EF4-FFF2-40B4-BE49-F238E27FC236}">
                <a16:creationId xmlns:a16="http://schemas.microsoft.com/office/drawing/2014/main" id="{DF2ACA39-3830-4BF2-ABE2-AB1ECDD17EAE}"/>
              </a:ext>
            </a:extLst>
          </p:cNvPr>
          <p:cNvSpPr txBox="1"/>
          <p:nvPr/>
        </p:nvSpPr>
        <p:spPr>
          <a:xfrm>
            <a:off x="7180146" y="2188121"/>
            <a:ext cx="4086134" cy="461665"/>
          </a:xfrm>
          <a:prstGeom prst="rect">
            <a:avLst/>
          </a:prstGeom>
          <a:noFill/>
        </p:spPr>
        <p:txBody>
          <a:bodyPr wrap="square" rtlCol="0">
            <a:spAutoFit/>
          </a:bodyPr>
          <a:lstStyle/>
          <a:p>
            <a:pPr algn="ctr"/>
            <a:r>
              <a:rPr lang="en-US" sz="2400" b="1" dirty="0">
                <a:solidFill>
                  <a:schemeClr val="tx1">
                    <a:lumMod val="50000"/>
                    <a:lumOff val="50000"/>
                  </a:schemeClr>
                </a:solidFill>
                <a:latin typeface="Calibri" panose="020F0502020204030204" pitchFamily="34" charset="0"/>
                <a:cs typeface="Calibri" panose="020F0502020204030204" pitchFamily="34" charset="0"/>
              </a:rPr>
              <a:t>𝔇 = </a:t>
            </a:r>
            <a:r>
              <a:rPr lang="it-IT" sz="2400" b="1" dirty="0" err="1">
                <a:solidFill>
                  <a:schemeClr val="tx1">
                    <a:lumMod val="50000"/>
                    <a:lumOff val="50000"/>
                  </a:schemeClr>
                </a:solidFill>
                <a:latin typeface="Calibri" panose="020F0502020204030204" pitchFamily="34" charset="0"/>
                <a:cs typeface="Calibri" panose="020F0502020204030204" pitchFamily="34" charset="0"/>
              </a:rPr>
              <a:t>Observed</a:t>
            </a:r>
            <a:r>
              <a:rPr lang="it-IT" sz="2400" b="1" dirty="0">
                <a:solidFill>
                  <a:schemeClr val="tx1">
                    <a:lumMod val="50000"/>
                    <a:lumOff val="50000"/>
                  </a:schemeClr>
                </a:solidFill>
                <a:latin typeface="Calibri" panose="020F0502020204030204" pitchFamily="34" charset="0"/>
                <a:cs typeface="Calibri" panose="020F0502020204030204" pitchFamily="34" charset="0"/>
              </a:rPr>
              <a:t> Data</a:t>
            </a:r>
          </a:p>
        </p:txBody>
      </p:sp>
      <p:sp>
        <p:nvSpPr>
          <p:cNvPr id="39" name="CasellaDiTesto 38">
            <a:extLst>
              <a:ext uri="{FF2B5EF4-FFF2-40B4-BE49-F238E27FC236}">
                <a16:creationId xmlns:a16="http://schemas.microsoft.com/office/drawing/2014/main" id="{2A9B439A-278B-4BB8-AAFD-C47B21C1731C}"/>
              </a:ext>
            </a:extLst>
          </p:cNvPr>
          <p:cNvSpPr txBox="1"/>
          <p:nvPr/>
        </p:nvSpPr>
        <p:spPr>
          <a:xfrm>
            <a:off x="9349010" y="3281344"/>
            <a:ext cx="2322820" cy="830997"/>
          </a:xfrm>
          <a:prstGeom prst="rect">
            <a:avLst/>
          </a:prstGeom>
          <a:noFill/>
        </p:spPr>
        <p:txBody>
          <a:bodyPr wrap="square" rtlCol="0">
            <a:spAutoFit/>
          </a:bodyPr>
          <a:lstStyle/>
          <a:p>
            <a:pPr algn="ctr"/>
            <a:r>
              <a:rPr lang="it-IT" sz="2400" b="1" dirty="0">
                <a:solidFill>
                  <a:schemeClr val="tx1">
                    <a:lumMod val="50000"/>
                    <a:lumOff val="50000"/>
                  </a:schemeClr>
                </a:solidFill>
                <a:latin typeface="Calibri" panose="020F0502020204030204" pitchFamily="34" charset="0"/>
                <a:cs typeface="Calibri" panose="020F0502020204030204" pitchFamily="34" charset="0"/>
              </a:rPr>
              <a:t>Target </a:t>
            </a:r>
            <a:br>
              <a:rPr lang="it-IT" sz="2400" b="1" dirty="0">
                <a:solidFill>
                  <a:schemeClr val="tx1">
                    <a:lumMod val="50000"/>
                    <a:lumOff val="50000"/>
                  </a:schemeClr>
                </a:solidFill>
                <a:latin typeface="Calibri" panose="020F0502020204030204" pitchFamily="34" charset="0"/>
                <a:cs typeface="Calibri" panose="020F0502020204030204" pitchFamily="34" charset="0"/>
              </a:rPr>
            </a:br>
            <a:r>
              <a:rPr lang="it-IT" sz="2400" b="1" dirty="0" err="1">
                <a:solidFill>
                  <a:schemeClr val="tx1">
                    <a:lumMod val="50000"/>
                    <a:lumOff val="50000"/>
                  </a:schemeClr>
                </a:solidFill>
                <a:latin typeface="Calibri" panose="020F0502020204030204" pitchFamily="34" charset="0"/>
                <a:cs typeface="Calibri" panose="020F0502020204030204" pitchFamily="34" charset="0"/>
              </a:rPr>
              <a:t>variable</a:t>
            </a:r>
            <a:endParaRPr lang="it-IT" sz="24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0" name="Ovale 39">
            <a:extLst>
              <a:ext uri="{FF2B5EF4-FFF2-40B4-BE49-F238E27FC236}">
                <a16:creationId xmlns:a16="http://schemas.microsoft.com/office/drawing/2014/main" id="{CBDA0782-4C3E-4B86-B698-83C0A7D166AA}"/>
              </a:ext>
            </a:extLst>
          </p:cNvPr>
          <p:cNvSpPr/>
          <p:nvPr/>
        </p:nvSpPr>
        <p:spPr>
          <a:xfrm>
            <a:off x="8369363" y="3771391"/>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X2</a:t>
            </a:r>
          </a:p>
        </p:txBody>
      </p:sp>
      <p:cxnSp>
        <p:nvCxnSpPr>
          <p:cNvPr id="41" name="Connettore diritto 40">
            <a:extLst>
              <a:ext uri="{FF2B5EF4-FFF2-40B4-BE49-F238E27FC236}">
                <a16:creationId xmlns:a16="http://schemas.microsoft.com/office/drawing/2014/main" id="{062EDE9B-B015-43DC-B50F-A34078D9BE1C}"/>
              </a:ext>
            </a:extLst>
          </p:cNvPr>
          <p:cNvCxnSpPr>
            <a:stCxn id="35" idx="5"/>
            <a:endCxn id="36" idx="1"/>
          </p:cNvCxnSpPr>
          <p:nvPr/>
        </p:nvCxnSpPr>
        <p:spPr>
          <a:xfrm>
            <a:off x="7876933" y="4945228"/>
            <a:ext cx="399561" cy="592287"/>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675C531F-F9E5-4F97-87D0-68B1151E9BC8}"/>
              </a:ext>
            </a:extLst>
          </p:cNvPr>
          <p:cNvCxnSpPr>
            <a:cxnSpLocks/>
            <a:stCxn id="35" idx="7"/>
            <a:endCxn id="40" idx="2"/>
          </p:cNvCxnSpPr>
          <p:nvPr/>
        </p:nvCxnSpPr>
        <p:spPr>
          <a:xfrm flipV="1">
            <a:off x="7876933" y="4131391"/>
            <a:ext cx="492430" cy="304721"/>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6BE1EB26-5DD9-4373-9784-9809CD95293F}"/>
              </a:ext>
            </a:extLst>
          </p:cNvPr>
          <p:cNvCxnSpPr>
            <a:cxnSpLocks/>
            <a:stCxn id="34" idx="4"/>
            <a:endCxn id="40" idx="0"/>
          </p:cNvCxnSpPr>
          <p:nvPr/>
        </p:nvCxnSpPr>
        <p:spPr>
          <a:xfrm flipH="1">
            <a:off x="8729363" y="3480783"/>
            <a:ext cx="133850" cy="290608"/>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2BD5210A-91A7-4580-A61C-0AD9E742D83E}"/>
              </a:ext>
            </a:extLst>
          </p:cNvPr>
          <p:cNvCxnSpPr>
            <a:cxnSpLocks/>
            <a:stCxn id="34" idx="5"/>
            <a:endCxn id="37" idx="1"/>
          </p:cNvCxnSpPr>
          <p:nvPr/>
        </p:nvCxnSpPr>
        <p:spPr>
          <a:xfrm>
            <a:off x="9117771" y="3375341"/>
            <a:ext cx="1205474" cy="1066970"/>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97F8D10E-58B2-4E36-BA5A-822CE9ED0A0E}"/>
              </a:ext>
            </a:extLst>
          </p:cNvPr>
          <p:cNvCxnSpPr>
            <a:cxnSpLocks/>
            <a:stCxn id="36" idx="7"/>
            <a:endCxn id="37" idx="3"/>
          </p:cNvCxnSpPr>
          <p:nvPr/>
        </p:nvCxnSpPr>
        <p:spPr>
          <a:xfrm flipV="1">
            <a:off x="8785610" y="4951427"/>
            <a:ext cx="1537635" cy="586088"/>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C7A402F1-98E1-4EAE-A494-338DE8594F7B}"/>
              </a:ext>
            </a:extLst>
          </p:cNvPr>
          <p:cNvCxnSpPr>
            <a:cxnSpLocks/>
            <a:stCxn id="35" idx="6"/>
            <a:endCxn id="37" idx="2"/>
          </p:cNvCxnSpPr>
          <p:nvPr/>
        </p:nvCxnSpPr>
        <p:spPr>
          <a:xfrm>
            <a:off x="7982375" y="4690670"/>
            <a:ext cx="2235428" cy="6199"/>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6A5E35E8-55FA-47B1-AD99-315A1B31096D}"/>
              </a:ext>
            </a:extLst>
          </p:cNvPr>
          <p:cNvCxnSpPr>
            <a:cxnSpLocks/>
            <a:stCxn id="40" idx="6"/>
          </p:cNvCxnSpPr>
          <p:nvPr/>
        </p:nvCxnSpPr>
        <p:spPr>
          <a:xfrm>
            <a:off x="9089363" y="4131391"/>
            <a:ext cx="1129061" cy="425491"/>
          </a:xfrm>
          <a:prstGeom prst="line">
            <a:avLst/>
          </a:prstGeom>
          <a:ln w="12700">
            <a:solidFill>
              <a:schemeClr val="bg2">
                <a:lumMod val="50000"/>
                <a:lumOff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222F6C2B-947A-4D02-80C4-668DA8EA51EE}"/>
              </a:ext>
            </a:extLst>
          </p:cNvPr>
          <p:cNvCxnSpPr>
            <a:cxnSpLocks/>
          </p:cNvCxnSpPr>
          <p:nvPr/>
        </p:nvCxnSpPr>
        <p:spPr>
          <a:xfrm>
            <a:off x="9493340" y="2855853"/>
            <a:ext cx="0" cy="33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C9482AE9-6CA5-48F8-8E94-991A8018FB12}"/>
              </a:ext>
            </a:extLst>
          </p:cNvPr>
          <p:cNvCxnSpPr>
            <a:cxnSpLocks/>
          </p:cNvCxnSpPr>
          <p:nvPr/>
        </p:nvCxnSpPr>
        <p:spPr>
          <a:xfrm>
            <a:off x="7180146" y="2882882"/>
            <a:ext cx="0" cy="33480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Ovale 50">
            <a:extLst>
              <a:ext uri="{FF2B5EF4-FFF2-40B4-BE49-F238E27FC236}">
                <a16:creationId xmlns:a16="http://schemas.microsoft.com/office/drawing/2014/main" id="{3B2FCB21-B22F-43E1-96C7-25B5B8A3E4CF}"/>
              </a:ext>
            </a:extLst>
          </p:cNvPr>
          <p:cNvSpPr/>
          <p:nvPr/>
        </p:nvSpPr>
        <p:spPr>
          <a:xfrm>
            <a:off x="6188510" y="2973424"/>
            <a:ext cx="720000" cy="720000"/>
          </a:xfrm>
          <a:prstGeom prst="ellipse">
            <a:avLst/>
          </a:prstGeom>
          <a:solidFill>
            <a:srgbClr val="00B0F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U1</a:t>
            </a:r>
          </a:p>
        </p:txBody>
      </p:sp>
      <p:sp>
        <p:nvSpPr>
          <p:cNvPr id="52" name="Ovale 51">
            <a:extLst>
              <a:ext uri="{FF2B5EF4-FFF2-40B4-BE49-F238E27FC236}">
                <a16:creationId xmlns:a16="http://schemas.microsoft.com/office/drawing/2014/main" id="{22F8C2DB-5D25-4DE9-8B2D-87F8725528E9}"/>
              </a:ext>
            </a:extLst>
          </p:cNvPr>
          <p:cNvSpPr/>
          <p:nvPr/>
        </p:nvSpPr>
        <p:spPr>
          <a:xfrm>
            <a:off x="6188510" y="4754284"/>
            <a:ext cx="720000" cy="720000"/>
          </a:xfrm>
          <a:prstGeom prst="ellipse">
            <a:avLst/>
          </a:prstGeom>
          <a:solidFill>
            <a:srgbClr val="00B0F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U3</a:t>
            </a:r>
          </a:p>
        </p:txBody>
      </p:sp>
      <p:sp>
        <p:nvSpPr>
          <p:cNvPr id="53" name="Ovale 52">
            <a:extLst>
              <a:ext uri="{FF2B5EF4-FFF2-40B4-BE49-F238E27FC236}">
                <a16:creationId xmlns:a16="http://schemas.microsoft.com/office/drawing/2014/main" id="{2FCFEBEC-C968-47EA-877F-E17816E8F165}"/>
              </a:ext>
            </a:extLst>
          </p:cNvPr>
          <p:cNvSpPr/>
          <p:nvPr/>
        </p:nvSpPr>
        <p:spPr>
          <a:xfrm>
            <a:off x="6188510" y="5644714"/>
            <a:ext cx="720000" cy="720000"/>
          </a:xfrm>
          <a:prstGeom prst="ellipse">
            <a:avLst/>
          </a:prstGeom>
          <a:solidFill>
            <a:srgbClr val="00B0F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U4</a:t>
            </a:r>
          </a:p>
        </p:txBody>
      </p:sp>
      <p:sp>
        <p:nvSpPr>
          <p:cNvPr id="54" name="Ovale 53">
            <a:extLst>
              <a:ext uri="{FF2B5EF4-FFF2-40B4-BE49-F238E27FC236}">
                <a16:creationId xmlns:a16="http://schemas.microsoft.com/office/drawing/2014/main" id="{1E0A39BA-8C99-435B-9128-ADEE2191137A}"/>
              </a:ext>
            </a:extLst>
          </p:cNvPr>
          <p:cNvSpPr/>
          <p:nvPr/>
        </p:nvSpPr>
        <p:spPr>
          <a:xfrm>
            <a:off x="6188510" y="3863854"/>
            <a:ext cx="720000" cy="720000"/>
          </a:xfrm>
          <a:prstGeom prst="ellipse">
            <a:avLst/>
          </a:prstGeom>
          <a:solidFill>
            <a:srgbClr val="00B0F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U2</a:t>
            </a:r>
          </a:p>
        </p:txBody>
      </p:sp>
      <p:cxnSp>
        <p:nvCxnSpPr>
          <p:cNvPr id="55" name="Connettore diritto 54">
            <a:extLst>
              <a:ext uri="{FF2B5EF4-FFF2-40B4-BE49-F238E27FC236}">
                <a16:creationId xmlns:a16="http://schemas.microsoft.com/office/drawing/2014/main" id="{2FAE2E43-16C7-415A-9D62-4FA241750B6A}"/>
              </a:ext>
            </a:extLst>
          </p:cNvPr>
          <p:cNvCxnSpPr>
            <a:cxnSpLocks/>
            <a:stCxn id="51" idx="6"/>
            <a:endCxn id="34" idx="2"/>
          </p:cNvCxnSpPr>
          <p:nvPr/>
        </p:nvCxnSpPr>
        <p:spPr>
          <a:xfrm flipV="1">
            <a:off x="6908510" y="3120783"/>
            <a:ext cx="1594703" cy="212641"/>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588620D7-AC4C-4E40-8429-76FC86569E9D}"/>
              </a:ext>
            </a:extLst>
          </p:cNvPr>
          <p:cNvCxnSpPr>
            <a:cxnSpLocks/>
            <a:stCxn id="54" idx="7"/>
            <a:endCxn id="40" idx="1"/>
          </p:cNvCxnSpPr>
          <p:nvPr/>
        </p:nvCxnSpPr>
        <p:spPr>
          <a:xfrm flipV="1">
            <a:off x="6803068" y="3876833"/>
            <a:ext cx="1671737" cy="92463"/>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951549CC-7A88-452E-AE09-2FF4054767E9}"/>
              </a:ext>
            </a:extLst>
          </p:cNvPr>
          <p:cNvCxnSpPr>
            <a:cxnSpLocks/>
            <a:stCxn id="52" idx="7"/>
            <a:endCxn id="35" idx="2"/>
          </p:cNvCxnSpPr>
          <p:nvPr/>
        </p:nvCxnSpPr>
        <p:spPr>
          <a:xfrm flipV="1">
            <a:off x="6803068" y="4690670"/>
            <a:ext cx="459307" cy="169056"/>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9AA82996-EDC3-4B15-B2CD-0DA4BDDA23FB}"/>
              </a:ext>
            </a:extLst>
          </p:cNvPr>
          <p:cNvCxnSpPr>
            <a:cxnSpLocks/>
            <a:stCxn id="53" idx="6"/>
            <a:endCxn id="36" idx="2"/>
          </p:cNvCxnSpPr>
          <p:nvPr/>
        </p:nvCxnSpPr>
        <p:spPr>
          <a:xfrm flipV="1">
            <a:off x="6908510" y="5792073"/>
            <a:ext cx="1262542" cy="212641"/>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CasellaDiTesto 58">
            <a:extLst>
              <a:ext uri="{FF2B5EF4-FFF2-40B4-BE49-F238E27FC236}">
                <a16:creationId xmlns:a16="http://schemas.microsoft.com/office/drawing/2014/main" id="{B0E454C5-7FBD-4391-96BE-54E85A5F4B14}"/>
              </a:ext>
            </a:extLst>
          </p:cNvPr>
          <p:cNvSpPr txBox="1"/>
          <p:nvPr/>
        </p:nvSpPr>
        <p:spPr>
          <a:xfrm>
            <a:off x="5011855" y="2103716"/>
            <a:ext cx="3188863" cy="830997"/>
          </a:xfrm>
          <a:prstGeom prst="rect">
            <a:avLst/>
          </a:prstGeom>
          <a:noFill/>
        </p:spPr>
        <p:txBody>
          <a:bodyPr wrap="square" rtlCol="0">
            <a:spAutoFit/>
          </a:bodyPr>
          <a:lstStyle/>
          <a:p>
            <a:pPr algn="ctr"/>
            <a:r>
              <a:rPr lang="it-IT" sz="2400" b="1" dirty="0">
                <a:solidFill>
                  <a:schemeClr val="tx1">
                    <a:lumMod val="50000"/>
                    <a:lumOff val="50000"/>
                  </a:schemeClr>
                </a:solidFill>
                <a:latin typeface="Calibri" panose="020F0502020204030204" pitchFamily="34" charset="0"/>
                <a:cs typeface="Calibri" panose="020F0502020204030204" pitchFamily="34" charset="0"/>
              </a:rPr>
              <a:t>U = </a:t>
            </a:r>
            <a:r>
              <a:rPr lang="it-IT" sz="2400" b="1" dirty="0" err="1">
                <a:solidFill>
                  <a:schemeClr val="tx1">
                    <a:lumMod val="50000"/>
                    <a:lumOff val="50000"/>
                  </a:schemeClr>
                </a:solidFill>
                <a:latin typeface="Calibri" panose="020F0502020204030204" pitchFamily="34" charset="0"/>
                <a:cs typeface="Calibri" panose="020F0502020204030204" pitchFamily="34" charset="0"/>
              </a:rPr>
              <a:t>Latent</a:t>
            </a:r>
            <a:r>
              <a:rPr lang="it-IT" sz="2400" b="1" dirty="0">
                <a:solidFill>
                  <a:schemeClr val="tx1">
                    <a:lumMod val="50000"/>
                    <a:lumOff val="50000"/>
                  </a:schemeClr>
                </a:solidFill>
                <a:latin typeface="Calibri" panose="020F0502020204030204" pitchFamily="34" charset="0"/>
                <a:cs typeface="Calibri" panose="020F0502020204030204" pitchFamily="34" charset="0"/>
              </a:rPr>
              <a:t> </a:t>
            </a:r>
            <a:br>
              <a:rPr lang="it-IT" sz="2400" b="1" dirty="0">
                <a:solidFill>
                  <a:schemeClr val="tx1">
                    <a:lumMod val="50000"/>
                    <a:lumOff val="50000"/>
                  </a:schemeClr>
                </a:solidFill>
                <a:latin typeface="Calibri" panose="020F0502020204030204" pitchFamily="34" charset="0"/>
                <a:cs typeface="Calibri" panose="020F0502020204030204" pitchFamily="34" charset="0"/>
              </a:rPr>
            </a:br>
            <a:r>
              <a:rPr lang="it-IT" sz="2400" b="1" dirty="0">
                <a:solidFill>
                  <a:schemeClr val="tx1">
                    <a:lumMod val="50000"/>
                    <a:lumOff val="50000"/>
                  </a:schemeClr>
                </a:solidFill>
                <a:latin typeface="Calibri" panose="020F0502020204030204" pitchFamily="34" charset="0"/>
                <a:cs typeface="Calibri" panose="020F0502020204030204" pitchFamily="34" charset="0"/>
              </a:rPr>
              <a:t>Space</a:t>
            </a:r>
          </a:p>
        </p:txBody>
      </p:sp>
    </p:spTree>
    <p:extLst>
      <p:ext uri="{BB962C8B-B14F-4D97-AF65-F5344CB8AC3E}">
        <p14:creationId xmlns:p14="http://schemas.microsoft.com/office/powerpoint/2010/main" val="2713588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1905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mj-lt"/>
                <a:cs typeface="Calibri" panose="020F0502020204030204" pitchFamily="34" charset="0"/>
              </a:rPr>
              <a:t>Structural Equations</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chemeClr val="bg1"/>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p:sp>
        <p:nvSpPr>
          <p:cNvPr id="26" name="Rettangolo 25">
            <a:extLst>
              <a:ext uri="{FF2B5EF4-FFF2-40B4-BE49-F238E27FC236}">
                <a16:creationId xmlns:a16="http://schemas.microsoft.com/office/drawing/2014/main" id="{C8050DE7-C878-4BC5-985D-D11D405A6FA0}"/>
              </a:ext>
            </a:extLst>
          </p:cNvPr>
          <p:cNvSpPr/>
          <p:nvPr/>
        </p:nvSpPr>
        <p:spPr>
          <a:xfrm>
            <a:off x="321939" y="800100"/>
            <a:ext cx="11029653" cy="1015663"/>
          </a:xfrm>
          <a:prstGeom prst="rect">
            <a:avLst/>
          </a:prstGeom>
        </p:spPr>
        <p:txBody>
          <a:bodyPr wrap="square">
            <a:spAutoFit/>
          </a:bodyPr>
          <a:lstStyle/>
          <a:p>
            <a:r>
              <a:rPr lang="en-US" sz="2000" dirty="0">
                <a:solidFill>
                  <a:schemeClr val="tx1">
                    <a:lumMod val="65000"/>
                    <a:lumOff val="35000"/>
                  </a:schemeClr>
                </a:solidFill>
                <a:latin typeface="Calibri" panose="020F0502020204030204" pitchFamily="34" charset="0"/>
                <a:cs typeface="Calibri" panose="020F0502020204030204" pitchFamily="34" charset="0"/>
              </a:rPr>
              <a:t>The Structural Causal Model encodes a more detailed description of causal relationships. This is defined by a triplet (</a:t>
            </a:r>
            <a:r>
              <a:rPr lang="en-US" sz="2000" i="1" dirty="0">
                <a:solidFill>
                  <a:schemeClr val="tx1">
                    <a:lumMod val="65000"/>
                    <a:lumOff val="35000"/>
                  </a:schemeClr>
                </a:solidFill>
                <a:latin typeface="Calibri" panose="020F0502020204030204" pitchFamily="34" charset="0"/>
                <a:cs typeface="Calibri" panose="020F0502020204030204" pitchFamily="34" charset="0"/>
              </a:rPr>
              <a:t>X</a:t>
            </a:r>
            <a:r>
              <a:rPr lang="en-US" sz="2000" dirty="0">
                <a:solidFill>
                  <a:schemeClr val="tx1">
                    <a:lumMod val="65000"/>
                    <a:lumOff val="35000"/>
                  </a:schemeClr>
                </a:solidFill>
                <a:latin typeface="Calibri" panose="020F0502020204030204" pitchFamily="34" charset="0"/>
                <a:cs typeface="Calibri" panose="020F0502020204030204" pitchFamily="34" charset="0"/>
              </a:rPr>
              <a:t>,</a:t>
            </a:r>
            <a:r>
              <a:rPr lang="en-US" sz="2000" i="1" dirty="0">
                <a:solidFill>
                  <a:schemeClr val="tx1">
                    <a:lumMod val="65000"/>
                    <a:lumOff val="35000"/>
                  </a:schemeClr>
                </a:solidFill>
                <a:latin typeface="Calibri" panose="020F0502020204030204" pitchFamily="34" charset="0"/>
                <a:cs typeface="Calibri" panose="020F0502020204030204" pitchFamily="34" charset="0"/>
              </a:rPr>
              <a:t>U</a:t>
            </a:r>
            <a:r>
              <a:rPr lang="en-US" sz="2000" dirty="0">
                <a:solidFill>
                  <a:schemeClr val="tx1">
                    <a:lumMod val="65000"/>
                    <a:lumOff val="35000"/>
                  </a:schemeClr>
                </a:solidFill>
                <a:latin typeface="Calibri" panose="020F0502020204030204" pitchFamily="34" charset="0"/>
                <a:cs typeface="Calibri" panose="020F0502020204030204" pitchFamily="34" charset="0"/>
              </a:rPr>
              <a:t>,</a:t>
            </a:r>
            <a:r>
              <a:rPr lang="en-US" sz="2000" i="1" dirty="0">
                <a:solidFill>
                  <a:schemeClr val="tx1">
                    <a:lumMod val="65000"/>
                    <a:lumOff val="35000"/>
                  </a:schemeClr>
                </a:solidFill>
                <a:latin typeface="Calibri" panose="020F0502020204030204" pitchFamily="34" charset="0"/>
                <a:cs typeface="Calibri" panose="020F0502020204030204" pitchFamily="34" charset="0"/>
              </a:rPr>
              <a:t>F</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r>
              <a:rPr lang="en-US" sz="2000" i="1" dirty="0">
                <a:solidFill>
                  <a:schemeClr val="tx1">
                    <a:lumMod val="65000"/>
                    <a:lumOff val="35000"/>
                  </a:schemeClr>
                </a:solidFill>
                <a:latin typeface="Calibri" panose="020F0502020204030204" pitchFamily="34" charset="0"/>
                <a:cs typeface="Calibri" panose="020F0502020204030204" pitchFamily="34" charset="0"/>
              </a:rPr>
              <a:t>F</a:t>
            </a:r>
            <a:r>
              <a:rPr lang="en-US" sz="2000" dirty="0">
                <a:solidFill>
                  <a:schemeClr val="tx1">
                    <a:lumMod val="65000"/>
                    <a:lumOff val="35000"/>
                  </a:schemeClr>
                </a:solidFill>
                <a:latin typeface="Calibri" panose="020F0502020204030204" pitchFamily="34" charset="0"/>
                <a:cs typeface="Calibri" panose="020F0502020204030204" pitchFamily="34" charset="0"/>
              </a:rPr>
              <a:t> represent a set of functions called Structural Equations, </a:t>
            </a:r>
            <a:r>
              <a:rPr lang="en-US" sz="2000" i="1" dirty="0">
                <a:solidFill>
                  <a:schemeClr val="tx1">
                    <a:lumMod val="65000"/>
                    <a:lumOff val="35000"/>
                  </a:schemeClr>
                </a:solidFill>
                <a:latin typeface="Calibri" panose="020F0502020204030204" pitchFamily="34" charset="0"/>
                <a:cs typeface="Calibri" panose="020F0502020204030204" pitchFamily="34" charset="0"/>
              </a:rPr>
              <a:t>F : U </a:t>
            </a:r>
            <a:r>
              <a:rPr lang="en-US" sz="2000" i="1" dirty="0">
                <a:solidFill>
                  <a:schemeClr val="tx1">
                    <a:lumMod val="65000"/>
                    <a:lumOff val="35000"/>
                  </a:schemeClr>
                </a:solidFill>
                <a:latin typeface="Calibri" panose="020F0502020204030204" pitchFamily="34" charset="0"/>
                <a:cs typeface="Calibri" panose="020F0502020204030204" pitchFamily="34" charset="0"/>
                <a:sym typeface="Wingdings" panose="05000000000000000000" pitchFamily="2" charset="2"/>
              </a:rPr>
              <a:t> X</a:t>
            </a:r>
            <a:r>
              <a:rPr lang="en-US" sz="2000" i="1" dirty="0">
                <a:solidFill>
                  <a:schemeClr val="tx1">
                    <a:lumMod val="65000"/>
                    <a:lumOff val="35000"/>
                  </a:schemeClr>
                </a:solidFill>
                <a:latin typeface="Calibri" panose="020F0502020204030204" pitchFamily="34" charset="0"/>
                <a:cs typeface="Calibri" panose="020F0502020204030204" pitchFamily="34" charset="0"/>
              </a:rPr>
              <a:t>  </a:t>
            </a:r>
            <a:r>
              <a:rPr lang="en-US" sz="2000" dirty="0">
                <a:solidFill>
                  <a:schemeClr val="tx1">
                    <a:lumMod val="65000"/>
                    <a:lumOff val="35000"/>
                  </a:schemeClr>
                </a:solidFill>
                <a:latin typeface="Calibri" panose="020F0502020204030204" pitchFamily="34" charset="0"/>
                <a:cs typeface="Calibri" panose="020F0502020204030204" pitchFamily="34" charset="0"/>
              </a:rPr>
              <a:t>mapping the exogenous (unobserved) variables to the endogenous (observed) X = F(U).</a:t>
            </a:r>
          </a:p>
        </p:txBody>
      </p:sp>
      <mc:AlternateContent xmlns:mc="http://schemas.openxmlformats.org/markup-compatibility/2006" xmlns:a14="http://schemas.microsoft.com/office/drawing/2010/main">
        <mc:Choice Requires="a14">
          <p:sp>
            <p:nvSpPr>
              <p:cNvPr id="29" name="Rettangolo 28">
                <a:extLst>
                  <a:ext uri="{FF2B5EF4-FFF2-40B4-BE49-F238E27FC236}">
                    <a16:creationId xmlns:a16="http://schemas.microsoft.com/office/drawing/2014/main" id="{C0FFD897-6696-46BB-8F49-5D2C6CBE2AAF}"/>
                  </a:ext>
                </a:extLst>
              </p:cNvPr>
              <p:cNvSpPr/>
              <p:nvPr/>
            </p:nvSpPr>
            <p:spPr>
              <a:xfrm>
                <a:off x="350482" y="2610424"/>
                <a:ext cx="5591813" cy="2597827"/>
              </a:xfrm>
              <a:prstGeom prst="rect">
                <a:avLst/>
              </a:prstGeom>
            </p:spPr>
            <p:txBody>
              <a:bodyPr wrap="square">
                <a:spAutoFit/>
              </a:bodyPr>
              <a:lstStyle/>
              <a:p>
                <a:pPr marL="457200" indent="-457200">
                  <a:buFont typeface="+mj-lt"/>
                  <a:buAutoNum type="arabicPeriod" startAt="3"/>
                </a:pPr>
                <a:r>
                  <a:rPr lang="en-US" sz="2400" b="1" dirty="0">
                    <a:solidFill>
                      <a:srgbClr val="00B050"/>
                    </a:solidFill>
                    <a:latin typeface="Calibri" panose="020F0502020204030204" pitchFamily="34" charset="0"/>
                    <a:cs typeface="Calibri" panose="020F0502020204030204" pitchFamily="34" charset="0"/>
                  </a:rPr>
                  <a:t>Model in the latent space</a:t>
                </a:r>
                <a:r>
                  <a:rPr lang="en-US" sz="2400" dirty="0">
                    <a:solidFill>
                      <a:srgbClr val="00B050"/>
                    </a:solidFill>
                    <a:latin typeface="Calibri" panose="020F0502020204030204" pitchFamily="34" charset="0"/>
                    <a:cs typeface="Calibri" panose="020F0502020204030204" pitchFamily="34" charset="0"/>
                  </a:rPr>
                  <a:t>:</a:t>
                </a:r>
                <a:br>
                  <a:rPr lang="en-US" sz="2400" dirty="0">
                    <a:solidFill>
                      <a:srgbClr val="00B050"/>
                    </a:solidFill>
                    <a:latin typeface="Calibri" panose="020F0502020204030204" pitchFamily="34" charset="0"/>
                    <a:cs typeface="Calibri" panose="020F0502020204030204" pitchFamily="34" charset="0"/>
                  </a:rPr>
                </a:br>
                <a:r>
                  <a:rPr lang="en-US" sz="2400" dirty="0">
                    <a:solidFill>
                      <a:schemeClr val="tx1">
                        <a:lumMod val="65000"/>
                        <a:lumOff val="35000"/>
                      </a:schemeClr>
                    </a:solidFill>
                    <a:latin typeface="Calibri" panose="020F0502020204030204" pitchFamily="34" charset="0"/>
                    <a:cs typeface="Calibri" panose="020F0502020204030204" pitchFamily="34" charset="0"/>
                  </a:rPr>
                  <a:t>starting from root nodes is possible to construct the full relation </a:t>
                </a:r>
                <a:r>
                  <a:rPr lang="en-US" sz="2400" i="1" dirty="0">
                    <a:solidFill>
                      <a:schemeClr val="tx1">
                        <a:lumMod val="65000"/>
                        <a:lumOff val="35000"/>
                      </a:schemeClr>
                    </a:solidFill>
                    <a:latin typeface="Calibri" panose="020F0502020204030204" pitchFamily="34" charset="0"/>
                    <a:cs typeface="Calibri" panose="020F0502020204030204" pitchFamily="34" charset="0"/>
                  </a:rPr>
                  <a:t>F : U </a:t>
                </a:r>
                <a:r>
                  <a:rPr lang="en-US" sz="2400" i="1" dirty="0">
                    <a:solidFill>
                      <a:schemeClr val="tx1">
                        <a:lumMod val="65000"/>
                        <a:lumOff val="35000"/>
                      </a:schemeClr>
                    </a:solidFill>
                    <a:latin typeface="Calibri" panose="020F0502020204030204" pitchFamily="34" charset="0"/>
                    <a:cs typeface="Calibri" panose="020F0502020204030204" pitchFamily="34" charset="0"/>
                    <a:sym typeface="Wingdings" panose="05000000000000000000" pitchFamily="2" charset="2"/>
                  </a:rPr>
                  <a:t> </a:t>
                </a:r>
                <a:r>
                  <a:rPr lang="en-US" sz="2400" i="1" dirty="0">
                    <a:solidFill>
                      <a:schemeClr val="tx1">
                        <a:lumMod val="65000"/>
                        <a:lumOff val="35000"/>
                      </a:schemeClr>
                    </a:solidFill>
                    <a:latin typeface="Calibri" panose="020F0502020204030204" pitchFamily="34" charset="0"/>
                    <a:cs typeface="Calibri" panose="020F0502020204030204" pitchFamily="34" charset="0"/>
                  </a:rPr>
                  <a:t>X. </a:t>
                </a:r>
                <a:r>
                  <a:rPr lang="en-US" sz="2400" dirty="0">
                    <a:solidFill>
                      <a:schemeClr val="tx1">
                        <a:lumMod val="65000"/>
                        <a:lumOff val="35000"/>
                      </a:schemeClr>
                    </a:solidFill>
                    <a:latin typeface="Calibri" panose="020F0502020204030204" pitchFamily="34" charset="0"/>
                    <a:cs typeface="Calibri" panose="020F0502020204030204" pitchFamily="34" charset="0"/>
                  </a:rPr>
                  <a:t>Once the relation X = F(U) is available, is possible to build the model:</a:t>
                </a:r>
              </a:p>
              <a:p>
                <a:pPr/>
                <a14:m>
                  <m:oMathPara xmlns:m="http://schemas.openxmlformats.org/officeDocument/2006/math">
                    <m:oMathParaPr>
                      <m:jc m:val="centerGroup"/>
                    </m:oMathParaPr>
                    <m:oMath xmlns:m="http://schemas.openxmlformats.org/officeDocument/2006/math">
                      <m:acc>
                        <m:accPr>
                          <m:chr m:val="̂"/>
                          <m:ctrlPr>
                            <a:rPr lang="it-IT" sz="2400" i="1" smtClean="0">
                              <a:solidFill>
                                <a:schemeClr val="tx1">
                                  <a:lumMod val="65000"/>
                                  <a:lumOff val="35000"/>
                                </a:schemeClr>
                              </a:solidFill>
                              <a:latin typeface="Cambria Math" panose="02040503050406030204" pitchFamily="18" charset="0"/>
                            </a:rPr>
                          </m:ctrlPr>
                        </m:accPr>
                        <m:e>
                          <m:r>
                            <a:rPr lang="it-IT" sz="2400" i="1">
                              <a:solidFill>
                                <a:schemeClr val="tx1">
                                  <a:lumMod val="65000"/>
                                  <a:lumOff val="35000"/>
                                </a:schemeClr>
                              </a:solidFill>
                              <a:latin typeface="Cambria Math" panose="02040503050406030204" pitchFamily="18" charset="0"/>
                            </a:rPr>
                            <m:t>𝐶</m:t>
                          </m:r>
                        </m:e>
                      </m:acc>
                      <m:d>
                        <m:dPr>
                          <m:ctrlPr>
                            <a:rPr lang="it-IT" sz="2400" i="1">
                              <a:solidFill>
                                <a:schemeClr val="tx1">
                                  <a:lumMod val="65000"/>
                                  <a:lumOff val="35000"/>
                                </a:schemeClr>
                              </a:solidFill>
                              <a:latin typeface="Cambria Math" panose="02040503050406030204" pitchFamily="18" charset="0"/>
                            </a:rPr>
                          </m:ctrlPr>
                        </m:dPr>
                        <m:e>
                          <m:r>
                            <a:rPr lang="it-IT" sz="2400" i="1">
                              <a:solidFill>
                                <a:schemeClr val="tx1">
                                  <a:lumMod val="65000"/>
                                  <a:lumOff val="35000"/>
                                </a:schemeClr>
                              </a:solidFill>
                              <a:latin typeface="Cambria Math" panose="02040503050406030204" pitchFamily="18" charset="0"/>
                            </a:rPr>
                            <m:t>𝑢</m:t>
                          </m:r>
                        </m:e>
                      </m:d>
                      <m:r>
                        <a:rPr lang="it-IT" sz="2400" i="1">
                          <a:solidFill>
                            <a:schemeClr val="tx1">
                              <a:lumMod val="65000"/>
                              <a:lumOff val="35000"/>
                            </a:schemeClr>
                          </a:solidFill>
                          <a:latin typeface="Cambria Math" panose="02040503050406030204" pitchFamily="18" charset="0"/>
                        </a:rPr>
                        <m:t>=</m:t>
                      </m:r>
                      <m:d>
                        <m:dPr>
                          <m:ctrlPr>
                            <a:rPr lang="it-IT" sz="2400" i="1">
                              <a:solidFill>
                                <a:schemeClr val="tx1">
                                  <a:lumMod val="65000"/>
                                  <a:lumOff val="35000"/>
                                </a:schemeClr>
                              </a:solidFill>
                              <a:latin typeface="Cambria Math" panose="02040503050406030204" pitchFamily="18" charset="0"/>
                            </a:rPr>
                          </m:ctrlPr>
                        </m:dPr>
                        <m:e>
                          <m:r>
                            <a:rPr lang="it-IT" sz="2400" i="1">
                              <a:solidFill>
                                <a:schemeClr val="tx1">
                                  <a:lumMod val="65000"/>
                                  <a:lumOff val="35000"/>
                                </a:schemeClr>
                              </a:solidFill>
                              <a:latin typeface="Cambria Math" panose="02040503050406030204" pitchFamily="18" charset="0"/>
                            </a:rPr>
                            <m:t>𝐶</m:t>
                          </m:r>
                          <m:r>
                            <a:rPr lang="it-IT" sz="2400" i="1">
                              <a:solidFill>
                                <a:schemeClr val="tx1">
                                  <a:lumMod val="65000"/>
                                  <a:lumOff val="35000"/>
                                </a:schemeClr>
                              </a:solidFill>
                              <a:latin typeface="Cambria Math" panose="02040503050406030204" pitchFamily="18" charset="0"/>
                              <a:ea typeface="Cambria Math" panose="02040503050406030204" pitchFamily="18" charset="0"/>
                            </a:rPr>
                            <m:t>∘</m:t>
                          </m:r>
                          <m:r>
                            <a:rPr lang="it-IT" sz="2400" i="1">
                              <a:solidFill>
                                <a:schemeClr val="tx1">
                                  <a:lumMod val="65000"/>
                                  <a:lumOff val="35000"/>
                                </a:schemeClr>
                              </a:solidFill>
                              <a:latin typeface="Cambria Math" panose="02040503050406030204" pitchFamily="18" charset="0"/>
                              <a:ea typeface="Cambria Math" panose="02040503050406030204" pitchFamily="18" charset="0"/>
                            </a:rPr>
                            <m:t>𝐹</m:t>
                          </m:r>
                          <m:r>
                            <a:rPr lang="it-IT" sz="24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it-IT" sz="2400" b="0" i="1" smtClean="0">
                              <a:solidFill>
                                <a:schemeClr val="tx1">
                                  <a:lumMod val="65000"/>
                                  <a:lumOff val="35000"/>
                                </a:schemeClr>
                              </a:solidFill>
                              <a:latin typeface="Cambria Math" panose="02040503050406030204" pitchFamily="18" charset="0"/>
                              <a:ea typeface="Cambria Math" panose="02040503050406030204" pitchFamily="18" charset="0"/>
                            </a:rPr>
                            <m:t>𝑈</m:t>
                          </m:r>
                          <m:r>
                            <a:rPr lang="it-IT" sz="2400" b="0" i="1" smtClean="0">
                              <a:solidFill>
                                <a:schemeClr val="tx1">
                                  <a:lumMod val="65000"/>
                                  <a:lumOff val="35000"/>
                                </a:schemeClr>
                              </a:solidFill>
                              <a:latin typeface="Cambria Math" panose="02040503050406030204" pitchFamily="18" charset="0"/>
                              <a:ea typeface="Cambria Math" panose="02040503050406030204" pitchFamily="18" charset="0"/>
                            </a:rPr>
                            <m:t>)</m:t>
                          </m:r>
                        </m:e>
                      </m:d>
                    </m:oMath>
                  </m:oMathPara>
                </a14:m>
                <a:br>
                  <a:rPr lang="en-US" sz="2400" i="1" dirty="0">
                    <a:solidFill>
                      <a:schemeClr val="tx1">
                        <a:lumMod val="65000"/>
                        <a:lumOff val="35000"/>
                      </a:schemeClr>
                    </a:solidFill>
                    <a:latin typeface="Calibri" panose="020F0502020204030204" pitchFamily="34" charset="0"/>
                    <a:cs typeface="Calibri" panose="020F0502020204030204" pitchFamily="34" charset="0"/>
                  </a:rPr>
                </a:br>
                <a:endParaRPr lang="en-US" sz="2400" b="1" dirty="0">
                  <a:solidFill>
                    <a:schemeClr val="tx1">
                      <a:lumMod val="65000"/>
                      <a:lumOff val="35000"/>
                    </a:schemeClr>
                  </a:solidFill>
                  <a:latin typeface="Calibri" panose="020F0502020204030204" pitchFamily="34" charset="0"/>
                  <a:cs typeface="Calibri" panose="020F0502020204030204" pitchFamily="34" charset="0"/>
                </a:endParaRPr>
              </a:p>
              <a:p>
                <a:endParaRPr lang="en-US" sz="1800" i="1" dirty="0">
                  <a:solidFill>
                    <a:schemeClr val="tx1">
                      <a:lumMod val="65000"/>
                      <a:lumOff val="35000"/>
                    </a:schemeClr>
                  </a:solidFill>
                  <a:latin typeface="Calibri" panose="020F0502020204030204" pitchFamily="34" charset="0"/>
                  <a:cs typeface="Calibri" panose="020F0502020204030204" pitchFamily="34" charset="0"/>
                </a:endParaRPr>
              </a:p>
            </p:txBody>
          </p:sp>
        </mc:Choice>
        <mc:Fallback xmlns="">
          <p:sp>
            <p:nvSpPr>
              <p:cNvPr id="29" name="Rettangolo 28">
                <a:extLst>
                  <a:ext uri="{FF2B5EF4-FFF2-40B4-BE49-F238E27FC236}">
                    <a16:creationId xmlns:a16="http://schemas.microsoft.com/office/drawing/2014/main" id="{C0FFD897-6696-46BB-8F49-5D2C6CBE2AAF}"/>
                  </a:ext>
                </a:extLst>
              </p:cNvPr>
              <p:cNvSpPr>
                <a:spLocks noRot="1" noChangeAspect="1" noMove="1" noResize="1" noEditPoints="1" noAdjustHandles="1" noChangeArrowheads="1" noChangeShapeType="1" noTextEdit="1"/>
              </p:cNvSpPr>
              <p:nvPr/>
            </p:nvSpPr>
            <p:spPr>
              <a:xfrm>
                <a:off x="350482" y="2610424"/>
                <a:ext cx="5591813" cy="2597827"/>
              </a:xfrm>
              <a:prstGeom prst="rect">
                <a:avLst/>
              </a:prstGeom>
              <a:blipFill>
                <a:blip r:embed="rId15"/>
                <a:stretch>
                  <a:fillRect l="-1584" t="-2439"/>
                </a:stretch>
              </a:blipFill>
            </p:spPr>
            <p:txBody>
              <a:bodyPr/>
              <a:lstStyle/>
              <a:p>
                <a:r>
                  <a:rPr lang="en-US">
                    <a:noFill/>
                  </a:rPr>
                  <a:t> </a:t>
                </a:r>
              </a:p>
            </p:txBody>
          </p:sp>
        </mc:Fallback>
      </mc:AlternateContent>
      <p:sp>
        <p:nvSpPr>
          <p:cNvPr id="34" name="Ovale 33">
            <a:extLst>
              <a:ext uri="{FF2B5EF4-FFF2-40B4-BE49-F238E27FC236}">
                <a16:creationId xmlns:a16="http://schemas.microsoft.com/office/drawing/2014/main" id="{9F51D013-9AE6-4993-ABED-AC0EA1ECE99C}"/>
              </a:ext>
            </a:extLst>
          </p:cNvPr>
          <p:cNvSpPr/>
          <p:nvPr/>
        </p:nvSpPr>
        <p:spPr>
          <a:xfrm>
            <a:off x="8503213" y="2760783"/>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X1</a:t>
            </a:r>
          </a:p>
        </p:txBody>
      </p:sp>
      <p:sp>
        <p:nvSpPr>
          <p:cNvPr id="35" name="Ovale 34">
            <a:extLst>
              <a:ext uri="{FF2B5EF4-FFF2-40B4-BE49-F238E27FC236}">
                <a16:creationId xmlns:a16="http://schemas.microsoft.com/office/drawing/2014/main" id="{391D5233-67CF-4915-918C-C167D1199C6E}"/>
              </a:ext>
            </a:extLst>
          </p:cNvPr>
          <p:cNvSpPr/>
          <p:nvPr/>
        </p:nvSpPr>
        <p:spPr>
          <a:xfrm>
            <a:off x="7262375" y="4330670"/>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X3</a:t>
            </a:r>
          </a:p>
        </p:txBody>
      </p:sp>
      <p:sp>
        <p:nvSpPr>
          <p:cNvPr id="36" name="Ovale 35">
            <a:extLst>
              <a:ext uri="{FF2B5EF4-FFF2-40B4-BE49-F238E27FC236}">
                <a16:creationId xmlns:a16="http://schemas.microsoft.com/office/drawing/2014/main" id="{639C402B-EA6E-426B-B241-4CDB286A7DB2}"/>
              </a:ext>
            </a:extLst>
          </p:cNvPr>
          <p:cNvSpPr/>
          <p:nvPr/>
        </p:nvSpPr>
        <p:spPr>
          <a:xfrm>
            <a:off x="8171052" y="5432073"/>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X4</a:t>
            </a:r>
          </a:p>
        </p:txBody>
      </p:sp>
      <p:sp>
        <p:nvSpPr>
          <p:cNvPr id="37" name="Ovale 36">
            <a:extLst>
              <a:ext uri="{FF2B5EF4-FFF2-40B4-BE49-F238E27FC236}">
                <a16:creationId xmlns:a16="http://schemas.microsoft.com/office/drawing/2014/main" id="{145C4A52-34A9-4D4E-8E4C-90D41CC110E8}"/>
              </a:ext>
            </a:extLst>
          </p:cNvPr>
          <p:cNvSpPr/>
          <p:nvPr/>
        </p:nvSpPr>
        <p:spPr>
          <a:xfrm>
            <a:off x="10217803" y="4336869"/>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Y</a:t>
            </a:r>
          </a:p>
        </p:txBody>
      </p:sp>
      <p:sp>
        <p:nvSpPr>
          <p:cNvPr id="38" name="CasellaDiTesto 37">
            <a:extLst>
              <a:ext uri="{FF2B5EF4-FFF2-40B4-BE49-F238E27FC236}">
                <a16:creationId xmlns:a16="http://schemas.microsoft.com/office/drawing/2014/main" id="{DF2ACA39-3830-4BF2-ABE2-AB1ECDD17EAE}"/>
              </a:ext>
            </a:extLst>
          </p:cNvPr>
          <p:cNvSpPr txBox="1"/>
          <p:nvPr/>
        </p:nvSpPr>
        <p:spPr>
          <a:xfrm>
            <a:off x="7180146" y="2188121"/>
            <a:ext cx="4086134" cy="461665"/>
          </a:xfrm>
          <a:prstGeom prst="rect">
            <a:avLst/>
          </a:prstGeom>
          <a:noFill/>
        </p:spPr>
        <p:txBody>
          <a:bodyPr wrap="square" rtlCol="0">
            <a:spAutoFit/>
          </a:bodyPr>
          <a:lstStyle/>
          <a:p>
            <a:pPr algn="ctr"/>
            <a:r>
              <a:rPr lang="en-US" sz="2400" b="1" dirty="0">
                <a:solidFill>
                  <a:schemeClr val="tx1">
                    <a:lumMod val="50000"/>
                    <a:lumOff val="50000"/>
                  </a:schemeClr>
                </a:solidFill>
                <a:latin typeface="Calibri" panose="020F0502020204030204" pitchFamily="34" charset="0"/>
                <a:cs typeface="Calibri" panose="020F0502020204030204" pitchFamily="34" charset="0"/>
              </a:rPr>
              <a:t>𝔇 = </a:t>
            </a:r>
            <a:r>
              <a:rPr lang="it-IT" sz="2400" b="1" dirty="0" err="1">
                <a:solidFill>
                  <a:schemeClr val="tx1">
                    <a:lumMod val="50000"/>
                    <a:lumOff val="50000"/>
                  </a:schemeClr>
                </a:solidFill>
                <a:latin typeface="Calibri" panose="020F0502020204030204" pitchFamily="34" charset="0"/>
                <a:cs typeface="Calibri" panose="020F0502020204030204" pitchFamily="34" charset="0"/>
              </a:rPr>
              <a:t>Observed</a:t>
            </a:r>
            <a:r>
              <a:rPr lang="it-IT" sz="2400" b="1" dirty="0">
                <a:solidFill>
                  <a:schemeClr val="tx1">
                    <a:lumMod val="50000"/>
                    <a:lumOff val="50000"/>
                  </a:schemeClr>
                </a:solidFill>
                <a:latin typeface="Calibri" panose="020F0502020204030204" pitchFamily="34" charset="0"/>
                <a:cs typeface="Calibri" panose="020F0502020204030204" pitchFamily="34" charset="0"/>
              </a:rPr>
              <a:t> Data</a:t>
            </a:r>
          </a:p>
        </p:txBody>
      </p:sp>
      <p:sp>
        <p:nvSpPr>
          <p:cNvPr id="39" name="CasellaDiTesto 38">
            <a:extLst>
              <a:ext uri="{FF2B5EF4-FFF2-40B4-BE49-F238E27FC236}">
                <a16:creationId xmlns:a16="http://schemas.microsoft.com/office/drawing/2014/main" id="{2A9B439A-278B-4BB8-AAFD-C47B21C1731C}"/>
              </a:ext>
            </a:extLst>
          </p:cNvPr>
          <p:cNvSpPr txBox="1"/>
          <p:nvPr/>
        </p:nvSpPr>
        <p:spPr>
          <a:xfrm>
            <a:off x="9349010" y="3281344"/>
            <a:ext cx="2322820" cy="830997"/>
          </a:xfrm>
          <a:prstGeom prst="rect">
            <a:avLst/>
          </a:prstGeom>
          <a:noFill/>
        </p:spPr>
        <p:txBody>
          <a:bodyPr wrap="square" rtlCol="0">
            <a:spAutoFit/>
          </a:bodyPr>
          <a:lstStyle/>
          <a:p>
            <a:pPr algn="ctr"/>
            <a:r>
              <a:rPr lang="it-IT" sz="2400" b="1" dirty="0">
                <a:solidFill>
                  <a:schemeClr val="tx1">
                    <a:lumMod val="50000"/>
                    <a:lumOff val="50000"/>
                  </a:schemeClr>
                </a:solidFill>
                <a:latin typeface="Calibri" panose="020F0502020204030204" pitchFamily="34" charset="0"/>
                <a:cs typeface="Calibri" panose="020F0502020204030204" pitchFamily="34" charset="0"/>
              </a:rPr>
              <a:t>Target </a:t>
            </a:r>
            <a:br>
              <a:rPr lang="it-IT" sz="2400" b="1" dirty="0">
                <a:solidFill>
                  <a:schemeClr val="tx1">
                    <a:lumMod val="50000"/>
                    <a:lumOff val="50000"/>
                  </a:schemeClr>
                </a:solidFill>
                <a:latin typeface="Calibri" panose="020F0502020204030204" pitchFamily="34" charset="0"/>
                <a:cs typeface="Calibri" panose="020F0502020204030204" pitchFamily="34" charset="0"/>
              </a:rPr>
            </a:br>
            <a:r>
              <a:rPr lang="it-IT" sz="2400" b="1" dirty="0" err="1">
                <a:solidFill>
                  <a:schemeClr val="tx1">
                    <a:lumMod val="50000"/>
                    <a:lumOff val="50000"/>
                  </a:schemeClr>
                </a:solidFill>
                <a:latin typeface="Calibri" panose="020F0502020204030204" pitchFamily="34" charset="0"/>
                <a:cs typeface="Calibri" panose="020F0502020204030204" pitchFamily="34" charset="0"/>
              </a:rPr>
              <a:t>variable</a:t>
            </a:r>
            <a:endParaRPr lang="it-IT" sz="24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0" name="Ovale 39">
            <a:extLst>
              <a:ext uri="{FF2B5EF4-FFF2-40B4-BE49-F238E27FC236}">
                <a16:creationId xmlns:a16="http://schemas.microsoft.com/office/drawing/2014/main" id="{CBDA0782-4C3E-4B86-B698-83C0A7D166AA}"/>
              </a:ext>
            </a:extLst>
          </p:cNvPr>
          <p:cNvSpPr/>
          <p:nvPr/>
        </p:nvSpPr>
        <p:spPr>
          <a:xfrm>
            <a:off x="8369363" y="3771391"/>
            <a:ext cx="720000" cy="720000"/>
          </a:xfrm>
          <a:prstGeom prst="ellipse">
            <a:avLst/>
          </a:prstGeom>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X2</a:t>
            </a:r>
          </a:p>
        </p:txBody>
      </p:sp>
      <p:cxnSp>
        <p:nvCxnSpPr>
          <p:cNvPr id="41" name="Connettore diritto 40">
            <a:extLst>
              <a:ext uri="{FF2B5EF4-FFF2-40B4-BE49-F238E27FC236}">
                <a16:creationId xmlns:a16="http://schemas.microsoft.com/office/drawing/2014/main" id="{062EDE9B-B015-43DC-B50F-A34078D9BE1C}"/>
              </a:ext>
            </a:extLst>
          </p:cNvPr>
          <p:cNvCxnSpPr>
            <a:stCxn id="35" idx="5"/>
            <a:endCxn id="36" idx="1"/>
          </p:cNvCxnSpPr>
          <p:nvPr/>
        </p:nvCxnSpPr>
        <p:spPr>
          <a:xfrm>
            <a:off x="7876933" y="4945228"/>
            <a:ext cx="399561" cy="592287"/>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675C531F-F9E5-4F97-87D0-68B1151E9BC8}"/>
              </a:ext>
            </a:extLst>
          </p:cNvPr>
          <p:cNvCxnSpPr>
            <a:cxnSpLocks/>
            <a:stCxn id="35" idx="7"/>
            <a:endCxn id="40" idx="2"/>
          </p:cNvCxnSpPr>
          <p:nvPr/>
        </p:nvCxnSpPr>
        <p:spPr>
          <a:xfrm flipV="1">
            <a:off x="7876933" y="4131391"/>
            <a:ext cx="492430" cy="304721"/>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6BE1EB26-5DD9-4373-9784-9809CD95293F}"/>
              </a:ext>
            </a:extLst>
          </p:cNvPr>
          <p:cNvCxnSpPr>
            <a:cxnSpLocks/>
            <a:stCxn id="34" idx="4"/>
            <a:endCxn id="40" idx="0"/>
          </p:cNvCxnSpPr>
          <p:nvPr/>
        </p:nvCxnSpPr>
        <p:spPr>
          <a:xfrm flipH="1">
            <a:off x="8729363" y="3480783"/>
            <a:ext cx="133850" cy="290608"/>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2BD5210A-91A7-4580-A61C-0AD9E742D83E}"/>
              </a:ext>
            </a:extLst>
          </p:cNvPr>
          <p:cNvCxnSpPr>
            <a:cxnSpLocks/>
            <a:stCxn id="34" idx="5"/>
            <a:endCxn id="37" idx="1"/>
          </p:cNvCxnSpPr>
          <p:nvPr/>
        </p:nvCxnSpPr>
        <p:spPr>
          <a:xfrm>
            <a:off x="9117771" y="3375341"/>
            <a:ext cx="1205474" cy="1066970"/>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97F8D10E-58B2-4E36-BA5A-822CE9ED0A0E}"/>
              </a:ext>
            </a:extLst>
          </p:cNvPr>
          <p:cNvCxnSpPr>
            <a:cxnSpLocks/>
            <a:stCxn id="36" idx="7"/>
            <a:endCxn id="37" idx="3"/>
          </p:cNvCxnSpPr>
          <p:nvPr/>
        </p:nvCxnSpPr>
        <p:spPr>
          <a:xfrm flipV="1">
            <a:off x="8785610" y="4951427"/>
            <a:ext cx="1537635" cy="586088"/>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C7A402F1-98E1-4EAE-A494-338DE8594F7B}"/>
              </a:ext>
            </a:extLst>
          </p:cNvPr>
          <p:cNvCxnSpPr>
            <a:cxnSpLocks/>
            <a:stCxn id="35" idx="6"/>
            <a:endCxn id="37" idx="2"/>
          </p:cNvCxnSpPr>
          <p:nvPr/>
        </p:nvCxnSpPr>
        <p:spPr>
          <a:xfrm>
            <a:off x="7982375" y="4690670"/>
            <a:ext cx="2235428" cy="6199"/>
          </a:xfrm>
          <a:prstGeom prst="line">
            <a:avLst/>
          </a:prstGeom>
          <a:ln w="12700">
            <a:solidFill>
              <a:schemeClr val="bg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6A5E35E8-55FA-47B1-AD99-315A1B31096D}"/>
              </a:ext>
            </a:extLst>
          </p:cNvPr>
          <p:cNvCxnSpPr>
            <a:cxnSpLocks/>
            <a:stCxn id="40" idx="6"/>
          </p:cNvCxnSpPr>
          <p:nvPr/>
        </p:nvCxnSpPr>
        <p:spPr>
          <a:xfrm>
            <a:off x="9089363" y="4131391"/>
            <a:ext cx="1129061" cy="425491"/>
          </a:xfrm>
          <a:prstGeom prst="line">
            <a:avLst/>
          </a:prstGeom>
          <a:ln w="12700">
            <a:solidFill>
              <a:schemeClr val="bg2">
                <a:lumMod val="50000"/>
                <a:lumOff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222F6C2B-947A-4D02-80C4-668DA8EA51EE}"/>
              </a:ext>
            </a:extLst>
          </p:cNvPr>
          <p:cNvCxnSpPr>
            <a:cxnSpLocks/>
          </p:cNvCxnSpPr>
          <p:nvPr/>
        </p:nvCxnSpPr>
        <p:spPr>
          <a:xfrm>
            <a:off x="9493340" y="2855853"/>
            <a:ext cx="0" cy="33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C9482AE9-6CA5-48F8-8E94-991A8018FB12}"/>
              </a:ext>
            </a:extLst>
          </p:cNvPr>
          <p:cNvCxnSpPr>
            <a:cxnSpLocks/>
          </p:cNvCxnSpPr>
          <p:nvPr/>
        </p:nvCxnSpPr>
        <p:spPr>
          <a:xfrm>
            <a:off x="7180146" y="2882882"/>
            <a:ext cx="0" cy="3348000"/>
          </a:xfrm>
          <a:prstGeom prst="line">
            <a:avLst/>
          </a:prstGeom>
        </p:spPr>
        <p:style>
          <a:lnRef idx="1">
            <a:schemeClr val="accent1"/>
          </a:lnRef>
          <a:fillRef idx="0">
            <a:schemeClr val="accent1"/>
          </a:fillRef>
          <a:effectRef idx="0">
            <a:schemeClr val="accent1"/>
          </a:effectRef>
          <a:fontRef idx="minor">
            <a:schemeClr val="tx1"/>
          </a:fontRef>
        </p:style>
      </p:cxnSp>
      <p:sp>
        <p:nvSpPr>
          <p:cNvPr id="50" name="CasellaDiTesto 49">
            <a:extLst>
              <a:ext uri="{FF2B5EF4-FFF2-40B4-BE49-F238E27FC236}">
                <a16:creationId xmlns:a16="http://schemas.microsoft.com/office/drawing/2014/main" id="{77F0C173-FD76-4EF0-A193-555D4D78CCE0}"/>
              </a:ext>
            </a:extLst>
          </p:cNvPr>
          <p:cNvSpPr txBox="1"/>
          <p:nvPr/>
        </p:nvSpPr>
        <p:spPr>
          <a:xfrm>
            <a:off x="5011855" y="2103716"/>
            <a:ext cx="3188863" cy="830997"/>
          </a:xfrm>
          <a:prstGeom prst="rect">
            <a:avLst/>
          </a:prstGeom>
          <a:noFill/>
        </p:spPr>
        <p:txBody>
          <a:bodyPr wrap="square" rtlCol="0">
            <a:spAutoFit/>
          </a:bodyPr>
          <a:lstStyle/>
          <a:p>
            <a:pPr algn="ctr"/>
            <a:r>
              <a:rPr lang="it-IT" sz="2400" b="1" dirty="0">
                <a:solidFill>
                  <a:schemeClr val="tx1">
                    <a:lumMod val="50000"/>
                    <a:lumOff val="50000"/>
                  </a:schemeClr>
                </a:solidFill>
                <a:latin typeface="Calibri" panose="020F0502020204030204" pitchFamily="34" charset="0"/>
                <a:cs typeface="Calibri" panose="020F0502020204030204" pitchFamily="34" charset="0"/>
              </a:rPr>
              <a:t>U = </a:t>
            </a:r>
            <a:r>
              <a:rPr lang="it-IT" sz="2400" b="1" dirty="0" err="1">
                <a:solidFill>
                  <a:schemeClr val="tx1">
                    <a:lumMod val="50000"/>
                    <a:lumOff val="50000"/>
                  </a:schemeClr>
                </a:solidFill>
                <a:latin typeface="Calibri" panose="020F0502020204030204" pitchFamily="34" charset="0"/>
                <a:cs typeface="Calibri" panose="020F0502020204030204" pitchFamily="34" charset="0"/>
              </a:rPr>
              <a:t>Latent</a:t>
            </a:r>
            <a:r>
              <a:rPr lang="it-IT" sz="2400" b="1" dirty="0">
                <a:solidFill>
                  <a:schemeClr val="tx1">
                    <a:lumMod val="50000"/>
                    <a:lumOff val="50000"/>
                  </a:schemeClr>
                </a:solidFill>
                <a:latin typeface="Calibri" panose="020F0502020204030204" pitchFamily="34" charset="0"/>
                <a:cs typeface="Calibri" panose="020F0502020204030204" pitchFamily="34" charset="0"/>
              </a:rPr>
              <a:t> </a:t>
            </a:r>
            <a:br>
              <a:rPr lang="it-IT" sz="2400" b="1" dirty="0">
                <a:solidFill>
                  <a:schemeClr val="tx1">
                    <a:lumMod val="50000"/>
                    <a:lumOff val="50000"/>
                  </a:schemeClr>
                </a:solidFill>
                <a:latin typeface="Calibri" panose="020F0502020204030204" pitchFamily="34" charset="0"/>
                <a:cs typeface="Calibri" panose="020F0502020204030204" pitchFamily="34" charset="0"/>
              </a:rPr>
            </a:br>
            <a:r>
              <a:rPr lang="it-IT" sz="2400" b="1" dirty="0">
                <a:solidFill>
                  <a:schemeClr val="tx1">
                    <a:lumMod val="50000"/>
                    <a:lumOff val="50000"/>
                  </a:schemeClr>
                </a:solidFill>
                <a:latin typeface="Calibri" panose="020F0502020204030204" pitchFamily="34" charset="0"/>
                <a:cs typeface="Calibri" panose="020F0502020204030204" pitchFamily="34" charset="0"/>
              </a:rPr>
              <a:t>Space</a:t>
            </a:r>
          </a:p>
        </p:txBody>
      </p:sp>
      <p:sp>
        <p:nvSpPr>
          <p:cNvPr id="51" name="Ovale 50">
            <a:extLst>
              <a:ext uri="{FF2B5EF4-FFF2-40B4-BE49-F238E27FC236}">
                <a16:creationId xmlns:a16="http://schemas.microsoft.com/office/drawing/2014/main" id="{3B2FCB21-B22F-43E1-96C7-25B5B8A3E4CF}"/>
              </a:ext>
            </a:extLst>
          </p:cNvPr>
          <p:cNvSpPr/>
          <p:nvPr/>
        </p:nvSpPr>
        <p:spPr>
          <a:xfrm>
            <a:off x="6188510" y="2973424"/>
            <a:ext cx="720000" cy="720000"/>
          </a:xfrm>
          <a:prstGeom prst="ellipse">
            <a:avLst/>
          </a:prstGeom>
          <a:solidFill>
            <a:srgbClr val="00B0F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U1</a:t>
            </a:r>
          </a:p>
        </p:txBody>
      </p:sp>
      <p:sp>
        <p:nvSpPr>
          <p:cNvPr id="52" name="Ovale 51">
            <a:extLst>
              <a:ext uri="{FF2B5EF4-FFF2-40B4-BE49-F238E27FC236}">
                <a16:creationId xmlns:a16="http://schemas.microsoft.com/office/drawing/2014/main" id="{22F8C2DB-5D25-4DE9-8B2D-87F8725528E9}"/>
              </a:ext>
            </a:extLst>
          </p:cNvPr>
          <p:cNvSpPr/>
          <p:nvPr/>
        </p:nvSpPr>
        <p:spPr>
          <a:xfrm>
            <a:off x="6188510" y="4754284"/>
            <a:ext cx="720000" cy="720000"/>
          </a:xfrm>
          <a:prstGeom prst="ellipse">
            <a:avLst/>
          </a:prstGeom>
          <a:solidFill>
            <a:srgbClr val="00B0F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U3</a:t>
            </a:r>
          </a:p>
        </p:txBody>
      </p:sp>
      <p:sp>
        <p:nvSpPr>
          <p:cNvPr id="53" name="Ovale 52">
            <a:extLst>
              <a:ext uri="{FF2B5EF4-FFF2-40B4-BE49-F238E27FC236}">
                <a16:creationId xmlns:a16="http://schemas.microsoft.com/office/drawing/2014/main" id="{2FCFEBEC-C968-47EA-877F-E17816E8F165}"/>
              </a:ext>
            </a:extLst>
          </p:cNvPr>
          <p:cNvSpPr/>
          <p:nvPr/>
        </p:nvSpPr>
        <p:spPr>
          <a:xfrm>
            <a:off x="6188510" y="5644714"/>
            <a:ext cx="720000" cy="720000"/>
          </a:xfrm>
          <a:prstGeom prst="ellipse">
            <a:avLst/>
          </a:prstGeom>
          <a:solidFill>
            <a:srgbClr val="00B0F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U4</a:t>
            </a:r>
          </a:p>
        </p:txBody>
      </p:sp>
      <p:sp>
        <p:nvSpPr>
          <p:cNvPr id="54" name="Ovale 53">
            <a:extLst>
              <a:ext uri="{FF2B5EF4-FFF2-40B4-BE49-F238E27FC236}">
                <a16:creationId xmlns:a16="http://schemas.microsoft.com/office/drawing/2014/main" id="{1E0A39BA-8C99-435B-9128-ADEE2191137A}"/>
              </a:ext>
            </a:extLst>
          </p:cNvPr>
          <p:cNvSpPr/>
          <p:nvPr/>
        </p:nvSpPr>
        <p:spPr>
          <a:xfrm>
            <a:off x="6188510" y="3863854"/>
            <a:ext cx="720000" cy="720000"/>
          </a:xfrm>
          <a:prstGeom prst="ellipse">
            <a:avLst/>
          </a:prstGeom>
          <a:solidFill>
            <a:srgbClr val="00B0F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U2</a:t>
            </a:r>
          </a:p>
        </p:txBody>
      </p:sp>
      <p:cxnSp>
        <p:nvCxnSpPr>
          <p:cNvPr id="55" name="Connettore diritto 54">
            <a:extLst>
              <a:ext uri="{FF2B5EF4-FFF2-40B4-BE49-F238E27FC236}">
                <a16:creationId xmlns:a16="http://schemas.microsoft.com/office/drawing/2014/main" id="{2FAE2E43-16C7-415A-9D62-4FA241750B6A}"/>
              </a:ext>
            </a:extLst>
          </p:cNvPr>
          <p:cNvCxnSpPr>
            <a:cxnSpLocks/>
            <a:stCxn id="51" idx="6"/>
            <a:endCxn id="34" idx="2"/>
          </p:cNvCxnSpPr>
          <p:nvPr/>
        </p:nvCxnSpPr>
        <p:spPr>
          <a:xfrm flipV="1">
            <a:off x="6908510" y="3120783"/>
            <a:ext cx="1594703" cy="212641"/>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588620D7-AC4C-4E40-8429-76FC86569E9D}"/>
              </a:ext>
            </a:extLst>
          </p:cNvPr>
          <p:cNvCxnSpPr>
            <a:cxnSpLocks/>
            <a:stCxn id="54" idx="7"/>
            <a:endCxn id="40" idx="1"/>
          </p:cNvCxnSpPr>
          <p:nvPr/>
        </p:nvCxnSpPr>
        <p:spPr>
          <a:xfrm flipV="1">
            <a:off x="6803068" y="3876833"/>
            <a:ext cx="1671737" cy="92463"/>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951549CC-7A88-452E-AE09-2FF4054767E9}"/>
              </a:ext>
            </a:extLst>
          </p:cNvPr>
          <p:cNvCxnSpPr>
            <a:cxnSpLocks/>
            <a:stCxn id="52" idx="7"/>
            <a:endCxn id="35" idx="2"/>
          </p:cNvCxnSpPr>
          <p:nvPr/>
        </p:nvCxnSpPr>
        <p:spPr>
          <a:xfrm flipV="1">
            <a:off x="6803068" y="4690670"/>
            <a:ext cx="459307" cy="169056"/>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9AA82996-EDC3-4B15-B2CD-0DA4BDDA23FB}"/>
              </a:ext>
            </a:extLst>
          </p:cNvPr>
          <p:cNvCxnSpPr>
            <a:cxnSpLocks/>
            <a:stCxn id="53" idx="6"/>
            <a:endCxn id="36" idx="2"/>
          </p:cNvCxnSpPr>
          <p:nvPr/>
        </p:nvCxnSpPr>
        <p:spPr>
          <a:xfrm flipV="1">
            <a:off x="6908510" y="5792073"/>
            <a:ext cx="1262542" cy="212641"/>
          </a:xfrm>
          <a:prstGeom prst="line">
            <a:avLst/>
          </a:prstGeom>
          <a:ln w="127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Freccia circolare in su 61">
            <a:extLst>
              <a:ext uri="{FF2B5EF4-FFF2-40B4-BE49-F238E27FC236}">
                <a16:creationId xmlns:a16="http://schemas.microsoft.com/office/drawing/2014/main" id="{0C9E959F-BA2E-4E45-9E3E-A42E6D2F4E73}"/>
              </a:ext>
            </a:extLst>
          </p:cNvPr>
          <p:cNvSpPr/>
          <p:nvPr/>
        </p:nvSpPr>
        <p:spPr>
          <a:xfrm rot="20463958">
            <a:off x="6860449" y="5798082"/>
            <a:ext cx="3942244" cy="413262"/>
          </a:xfrm>
          <a:prstGeom prst="curved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mc:AlternateContent xmlns:mc="http://schemas.openxmlformats.org/markup-compatibility/2006" xmlns:a14="http://schemas.microsoft.com/office/drawing/2010/main">
        <mc:Choice Requires="a14">
          <p:sp>
            <p:nvSpPr>
              <p:cNvPr id="2" name="Rettangolo 1">
                <a:extLst>
                  <a:ext uri="{FF2B5EF4-FFF2-40B4-BE49-F238E27FC236}">
                    <a16:creationId xmlns:a16="http://schemas.microsoft.com/office/drawing/2014/main" id="{98EF3088-5556-4776-A30C-D9F398E24699}"/>
                  </a:ext>
                </a:extLst>
              </p:cNvPr>
              <p:cNvSpPr/>
              <p:nvPr/>
            </p:nvSpPr>
            <p:spPr>
              <a:xfrm>
                <a:off x="8694468" y="6251572"/>
                <a:ext cx="2770310" cy="346826"/>
              </a:xfrm>
              <a:prstGeom prst="rect">
                <a:avLst/>
              </a:prstGeom>
            </p:spPr>
            <p:txBody>
              <a:bodyPr wrap="none">
                <a:spAutoFit/>
              </a:bodyPr>
              <a:lstStyle/>
              <a:p>
                <a14:m>
                  <m:oMath xmlns:m="http://schemas.openxmlformats.org/officeDocument/2006/math">
                    <m:acc>
                      <m:accPr>
                        <m:chr m:val="̂"/>
                        <m:ctrlPr>
                          <a:rPr lang="it-IT" sz="1600" b="1" i="1" smtClean="0">
                            <a:solidFill>
                              <a:srgbClr val="00B050"/>
                            </a:solidFill>
                            <a:latin typeface="Cambria Math" panose="02040503050406030204" pitchFamily="18" charset="0"/>
                          </a:rPr>
                        </m:ctrlPr>
                      </m:accPr>
                      <m:e>
                        <m:r>
                          <a:rPr lang="it-IT" sz="1600" b="1" i="1">
                            <a:solidFill>
                              <a:srgbClr val="00B050"/>
                            </a:solidFill>
                            <a:latin typeface="Cambria Math" panose="02040503050406030204" pitchFamily="18" charset="0"/>
                          </a:rPr>
                          <m:t>𝑪</m:t>
                        </m:r>
                        <m:r>
                          <a:rPr lang="it-IT" sz="1600" b="1" i="1" smtClean="0">
                            <a:solidFill>
                              <a:srgbClr val="00B050"/>
                            </a:solidFill>
                            <a:latin typeface="Cambria Math" panose="02040503050406030204" pitchFamily="18" charset="0"/>
                          </a:rPr>
                          <m:t> </m:t>
                        </m:r>
                      </m:e>
                    </m:acc>
                  </m:oMath>
                </a14:m>
                <a:r>
                  <a:rPr lang="it-IT" sz="1600" b="1" dirty="0">
                    <a:solidFill>
                      <a:srgbClr val="00B050"/>
                    </a:solidFill>
                    <a:latin typeface="Calibri" panose="020F0502020204030204" pitchFamily="34" charset="0"/>
                    <a:cs typeface="Calibri" panose="020F0502020204030204" pitchFamily="34" charset="0"/>
                  </a:rPr>
                  <a:t>  = Model in the </a:t>
                </a:r>
                <a:r>
                  <a:rPr lang="it-IT" sz="1600" b="1" dirty="0" err="1">
                    <a:solidFill>
                      <a:srgbClr val="00B050"/>
                    </a:solidFill>
                    <a:latin typeface="Calibri" panose="020F0502020204030204" pitchFamily="34" charset="0"/>
                    <a:cs typeface="Calibri" panose="020F0502020204030204" pitchFamily="34" charset="0"/>
                  </a:rPr>
                  <a:t>latent</a:t>
                </a:r>
                <a:r>
                  <a:rPr lang="it-IT" sz="1600" b="1" dirty="0">
                    <a:solidFill>
                      <a:srgbClr val="00B050"/>
                    </a:solidFill>
                    <a:latin typeface="Calibri" panose="020F0502020204030204" pitchFamily="34" charset="0"/>
                    <a:cs typeface="Calibri" panose="020F0502020204030204" pitchFamily="34" charset="0"/>
                  </a:rPr>
                  <a:t> </a:t>
                </a:r>
                <a:r>
                  <a:rPr lang="it-IT" sz="1600" b="1" dirty="0" err="1">
                    <a:solidFill>
                      <a:srgbClr val="00B050"/>
                    </a:solidFill>
                    <a:latin typeface="Calibri" panose="020F0502020204030204" pitchFamily="34" charset="0"/>
                    <a:cs typeface="Calibri" panose="020F0502020204030204" pitchFamily="34" charset="0"/>
                  </a:rPr>
                  <a:t>space</a:t>
                </a:r>
                <a:endParaRPr lang="it-IT" sz="1600" b="1" dirty="0">
                  <a:solidFill>
                    <a:srgbClr val="00B050"/>
                  </a:solidFill>
                  <a:latin typeface="Calibri" panose="020F0502020204030204" pitchFamily="34" charset="0"/>
                  <a:cs typeface="Calibri" panose="020F0502020204030204" pitchFamily="34" charset="0"/>
                </a:endParaRPr>
              </a:p>
            </p:txBody>
          </p:sp>
        </mc:Choice>
        <mc:Fallback xmlns="">
          <p:sp>
            <p:nvSpPr>
              <p:cNvPr id="2" name="Rettangolo 1">
                <a:extLst>
                  <a:ext uri="{FF2B5EF4-FFF2-40B4-BE49-F238E27FC236}">
                    <a16:creationId xmlns:a16="http://schemas.microsoft.com/office/drawing/2014/main" id="{98EF3088-5556-4776-A30C-D9F398E24699}"/>
                  </a:ext>
                </a:extLst>
              </p:cNvPr>
              <p:cNvSpPr>
                <a:spLocks noRot="1" noChangeAspect="1" noMove="1" noResize="1" noEditPoints="1" noAdjustHandles="1" noChangeArrowheads="1" noChangeShapeType="1" noTextEdit="1"/>
              </p:cNvSpPr>
              <p:nvPr/>
            </p:nvSpPr>
            <p:spPr>
              <a:xfrm>
                <a:off x="8694468" y="6251572"/>
                <a:ext cx="2770310" cy="346826"/>
              </a:xfrm>
              <a:prstGeom prst="rect">
                <a:avLst/>
              </a:prstGeom>
              <a:blipFill>
                <a:blip r:embed="rId16"/>
                <a:stretch>
                  <a:fillRect t="-1786" r="-220" b="-25000"/>
                </a:stretch>
              </a:blipFill>
            </p:spPr>
            <p:txBody>
              <a:bodyPr/>
              <a:lstStyle/>
              <a:p>
                <a:r>
                  <a:rPr lang="it-IT">
                    <a:noFill/>
                  </a:rPr>
                  <a:t> </a:t>
                </a:r>
              </a:p>
            </p:txBody>
          </p:sp>
        </mc:Fallback>
      </mc:AlternateContent>
    </p:spTree>
    <p:extLst>
      <p:ext uri="{BB962C8B-B14F-4D97-AF65-F5344CB8AC3E}">
        <p14:creationId xmlns:p14="http://schemas.microsoft.com/office/powerpoint/2010/main" val="1218135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12726" y="-6513"/>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84187" y="-6513"/>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mj-lt"/>
                <a:cs typeface="Calibri" panose="020F0502020204030204" pitchFamily="34" charset="0"/>
              </a:rPr>
              <a:t>Generate </a:t>
            </a:r>
            <a:r>
              <a:rPr lang="en-GB" sz="3600" dirty="0" err="1">
                <a:latin typeface="+mj-lt"/>
                <a:cs typeface="Calibri" panose="020F0502020204030204" pitchFamily="34" charset="0"/>
              </a:rPr>
              <a:t>Conterfactual</a:t>
            </a:r>
            <a:r>
              <a:rPr lang="en-GB" sz="3600" dirty="0">
                <a:latin typeface="+mj-lt"/>
                <a:cs typeface="Calibri" panose="020F0502020204030204" pitchFamily="34" charset="0"/>
              </a:rPr>
              <a:t> (1/2)</a:t>
            </a: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chemeClr val="bg1"/>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mc:AlternateContent xmlns:mc="http://schemas.openxmlformats.org/markup-compatibility/2006" xmlns:a14="http://schemas.microsoft.com/office/drawing/2010/main">
        <mc:Choice Requires="a14">
          <p:sp>
            <p:nvSpPr>
              <p:cNvPr id="25" name="CasellaDiTesto 38">
                <a:extLst>
                  <a:ext uri="{FF2B5EF4-FFF2-40B4-BE49-F238E27FC236}">
                    <a16:creationId xmlns:a16="http://schemas.microsoft.com/office/drawing/2014/main" id="{558CF097-241D-4A69-9AB0-70F504E4A7F2}"/>
                  </a:ext>
                </a:extLst>
              </p:cNvPr>
              <p:cNvSpPr txBox="1"/>
              <p:nvPr/>
            </p:nvSpPr>
            <p:spPr>
              <a:xfrm>
                <a:off x="373355" y="878334"/>
                <a:ext cx="10964524" cy="123194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39" eaLnBrk="0" fontAlgn="base" hangingPunct="0">
                  <a:defRPr/>
                </a:pPr>
                <a:r>
                  <a:rPr lang="en-US" sz="2400" dirty="0">
                    <a:solidFill>
                      <a:schemeClr val="tx1">
                        <a:lumMod val="65000"/>
                        <a:lumOff val="35000"/>
                      </a:schemeClr>
                    </a:solidFill>
                    <a:latin typeface="Calibri" panose="020F0502020204030204" pitchFamily="34" charset="0"/>
                    <a:cs typeface="Calibri" panose="020F0502020204030204" pitchFamily="34" charset="0"/>
                  </a:rPr>
                  <a:t>In a static world, the action “</a:t>
                </a:r>
                <a14:m>
                  <m:oMath xmlns:m="http://schemas.openxmlformats.org/officeDocument/2006/math">
                    <m:r>
                      <a:rPr lang="it-IT" sz="2400" i="1" dirty="0">
                        <a:latin typeface="Cambria Math" panose="02040503050406030204" pitchFamily="18" charset="0"/>
                        <a:ea typeface="Cambria Math" panose="02040503050406030204" pitchFamily="18" charset="0"/>
                      </a:rPr>
                      <m:t>𝛿</m:t>
                    </m:r>
                  </m:oMath>
                </a14:m>
                <a:r>
                  <a:rPr lang="en-US" sz="2400" dirty="0">
                    <a:solidFill>
                      <a:schemeClr val="tx1">
                        <a:lumMod val="65000"/>
                        <a:lumOff val="35000"/>
                      </a:schemeClr>
                    </a:solidFill>
                    <a:latin typeface="Calibri" panose="020F0502020204030204" pitchFamily="34" charset="0"/>
                    <a:cs typeface="Calibri" panose="020F0502020204030204" pitchFamily="34" charset="0"/>
                  </a:rPr>
                  <a:t>” could correspond to </a:t>
                </a:r>
                <a14:m>
                  <m:oMath xmlns:m="http://schemas.openxmlformats.org/officeDocument/2006/math">
                    <m:sSup>
                      <m:sSupPr>
                        <m:ctrlPr>
                          <a:rPr lang="it-IT" sz="2400" i="1" dirty="0">
                            <a:latin typeface="Cambria Math" panose="02040503050406030204" pitchFamily="18" charset="0"/>
                          </a:rPr>
                        </m:ctrlPr>
                      </m:sSupPr>
                      <m:e>
                        <m:r>
                          <a:rPr lang="it-IT" sz="2400" i="1" dirty="0">
                            <a:latin typeface="Cambria Math" panose="02040503050406030204" pitchFamily="18" charset="0"/>
                          </a:rPr>
                          <m:t>𝑥</m:t>
                        </m:r>
                      </m:e>
                      <m:sup>
                        <m:r>
                          <a:rPr lang="it-IT" sz="2400" i="1" dirty="0">
                            <a:latin typeface="Cambria Math" panose="02040503050406030204" pitchFamily="18" charset="0"/>
                          </a:rPr>
                          <m:t>𝑐𝑓</m:t>
                        </m:r>
                      </m:sup>
                    </m:sSup>
                    <m:r>
                      <a:rPr lang="it-IT" sz="2400" b="0" i="1" dirty="0" smtClean="0">
                        <a:latin typeface="Cambria Math" panose="02040503050406030204" pitchFamily="18" charset="0"/>
                      </a:rPr>
                      <m:t>−</m:t>
                    </m:r>
                    <m:r>
                      <a:rPr lang="it-IT" sz="2400" b="0" i="1" dirty="0" smtClean="0">
                        <a:latin typeface="Cambria Math" panose="02040503050406030204" pitchFamily="18" charset="0"/>
                      </a:rPr>
                      <m:t>𝑥</m:t>
                    </m:r>
                  </m:oMath>
                </a14:m>
                <a:r>
                  <a:rPr lang="en-US" sz="2400" dirty="0">
                    <a:solidFill>
                      <a:schemeClr val="tx1">
                        <a:lumMod val="65000"/>
                        <a:lumOff val="35000"/>
                      </a:schemeClr>
                    </a:solidFill>
                    <a:latin typeface="Calibri" panose="020F0502020204030204" pitchFamily="34" charset="0"/>
                    <a:cs typeface="Calibri" panose="020F0502020204030204" pitchFamily="34" charset="0"/>
                  </a:rPr>
                  <a:t>. In general, this is not true, and a more general formulation is:</a:t>
                </a:r>
              </a:p>
              <a:p>
                <a:pPr lvl="0" defTabSz="609539" eaLnBrk="0" fontAlgn="base" hangingPunct="0">
                  <a:defRPr/>
                </a:pPr>
                <a:r>
                  <a:rPr lang="en-US" sz="2400" dirty="0">
                    <a:solidFill>
                      <a:schemeClr val="tx1">
                        <a:lumMod val="65000"/>
                        <a:lumOff val="35000"/>
                      </a:schemeClr>
                    </a:solidFill>
                    <a:latin typeface="Calibri" panose="020F0502020204030204" pitchFamily="34" charset="0"/>
                    <a:cs typeface="Calibri" panose="020F0502020204030204" pitchFamily="34" charset="0"/>
                  </a:rPr>
                  <a:t> </a:t>
                </a:r>
              </a:p>
            </p:txBody>
          </p:sp>
        </mc:Choice>
        <mc:Fallback xmlns="">
          <p:sp>
            <p:nvSpPr>
              <p:cNvPr id="25" name="CasellaDiTesto 38">
                <a:extLst>
                  <a:ext uri="{FF2B5EF4-FFF2-40B4-BE49-F238E27FC236}">
                    <a16:creationId xmlns:a16="http://schemas.microsoft.com/office/drawing/2014/main" id="{558CF097-241D-4A69-9AB0-70F504E4A7F2}"/>
                  </a:ext>
                </a:extLst>
              </p:cNvPr>
              <p:cNvSpPr txBox="1">
                <a:spLocks noRot="1" noChangeAspect="1" noMove="1" noResize="1" noEditPoints="1" noAdjustHandles="1" noChangeArrowheads="1" noChangeShapeType="1" noTextEdit="1"/>
              </p:cNvSpPr>
              <p:nvPr/>
            </p:nvSpPr>
            <p:spPr>
              <a:xfrm>
                <a:off x="373355" y="878334"/>
                <a:ext cx="10964524" cy="1231940"/>
              </a:xfrm>
              <a:prstGeom prst="rect">
                <a:avLst/>
              </a:prstGeom>
              <a:blipFill>
                <a:blip r:embed="rId15"/>
                <a:stretch>
                  <a:fillRect l="-810" t="-3061"/>
                </a:stretch>
              </a:blipFill>
            </p:spPr>
            <p:txBody>
              <a:bodyPr/>
              <a:lstStyle/>
              <a:p>
                <a:r>
                  <a:rPr lang="en-US">
                    <a:noFill/>
                  </a:rPr>
                  <a:t> </a:t>
                </a:r>
              </a:p>
            </p:txBody>
          </p:sp>
        </mc:Fallback>
      </mc:AlternateContent>
      <p:sp>
        <p:nvSpPr>
          <p:cNvPr id="27" name="Fumetto: rettangolo 26">
            <a:extLst>
              <a:ext uri="{FF2B5EF4-FFF2-40B4-BE49-F238E27FC236}">
                <a16:creationId xmlns:a16="http://schemas.microsoft.com/office/drawing/2014/main" id="{3E77E686-A9D5-446E-84D2-5737067D62CC}"/>
              </a:ext>
            </a:extLst>
          </p:cNvPr>
          <p:cNvSpPr/>
          <p:nvPr/>
        </p:nvSpPr>
        <p:spPr>
          <a:xfrm>
            <a:off x="5361056" y="2623202"/>
            <a:ext cx="4226801" cy="701176"/>
          </a:xfrm>
          <a:prstGeom prst="wedgeRectCallout">
            <a:avLst>
              <a:gd name="adj1" fmla="val -79919"/>
              <a:gd name="adj2" fmla="val -49034"/>
            </a:avLst>
          </a:prstGeom>
          <a:solidFill>
            <a:schemeClr val="bg1"/>
          </a:solidFill>
          <a:ln w="31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lumMod val="65000"/>
                    <a:lumOff val="35000"/>
                  </a:schemeClr>
                </a:solidFill>
                <a:latin typeface="Calibri" panose="020F0502020204030204" pitchFamily="34" charset="0"/>
                <a:cs typeface="Calibri" panose="020F0502020204030204" pitchFamily="34" charset="0"/>
              </a:rPr>
              <a:t>Subset of feature space X containing </a:t>
            </a:r>
            <a:r>
              <a:rPr lang="en-US" sz="1800" b="1" i="1" dirty="0">
                <a:solidFill>
                  <a:srgbClr val="00B050"/>
                </a:solidFill>
                <a:latin typeface="Calibri" panose="020F0502020204030204" pitchFamily="34" charset="0"/>
                <a:cs typeface="Calibri" panose="020F0502020204030204" pitchFamily="34" charset="0"/>
              </a:rPr>
              <a:t>plausible</a:t>
            </a:r>
            <a:r>
              <a:rPr lang="en-US" sz="1800" dirty="0">
                <a:solidFill>
                  <a:schemeClr val="tx1">
                    <a:lumMod val="65000"/>
                    <a:lumOff val="35000"/>
                  </a:schemeClr>
                </a:solidFill>
                <a:latin typeface="Calibri" panose="020F0502020204030204" pitchFamily="34" charset="0"/>
                <a:cs typeface="Calibri" panose="020F0502020204030204" pitchFamily="34" charset="0"/>
              </a:rPr>
              <a:t> counterfactuals</a:t>
            </a:r>
            <a:endParaRPr lang="it-IT" sz="1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8" name="Fumetto: rettangolo 27">
            <a:extLst>
              <a:ext uri="{FF2B5EF4-FFF2-40B4-BE49-F238E27FC236}">
                <a16:creationId xmlns:a16="http://schemas.microsoft.com/office/drawing/2014/main" id="{9BF91B13-892E-44EB-B9C7-77F072B9B6B3}"/>
              </a:ext>
            </a:extLst>
          </p:cNvPr>
          <p:cNvSpPr/>
          <p:nvPr/>
        </p:nvSpPr>
        <p:spPr>
          <a:xfrm>
            <a:off x="5483488" y="1853377"/>
            <a:ext cx="3565589" cy="701176"/>
          </a:xfrm>
          <a:prstGeom prst="wedgeRectCallout">
            <a:avLst>
              <a:gd name="adj1" fmla="val -88151"/>
              <a:gd name="adj2" fmla="val -11999"/>
            </a:avLst>
          </a:prstGeom>
          <a:solidFill>
            <a:schemeClr val="bg1"/>
          </a:solidFill>
          <a:ln w="31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lumMod val="65000"/>
                    <a:lumOff val="35000"/>
                  </a:schemeClr>
                </a:solidFill>
                <a:latin typeface="Calibri" panose="020F0502020204030204" pitchFamily="34" charset="0"/>
                <a:cs typeface="Calibri" panose="020F0502020204030204" pitchFamily="34" charset="0"/>
              </a:rPr>
              <a:t>𝛿 is the “cheapest” action in the space of the </a:t>
            </a:r>
            <a:r>
              <a:rPr lang="en-US" sz="1800" b="1" i="1" dirty="0">
                <a:solidFill>
                  <a:srgbClr val="00B050"/>
                </a:solidFill>
                <a:latin typeface="Calibri" panose="020F0502020204030204" pitchFamily="34" charset="0"/>
                <a:cs typeface="Calibri" panose="020F0502020204030204" pitchFamily="34" charset="0"/>
              </a:rPr>
              <a:t>feasible</a:t>
            </a:r>
            <a:r>
              <a:rPr lang="en-US" sz="1800" dirty="0">
                <a:solidFill>
                  <a:schemeClr val="tx1">
                    <a:lumMod val="65000"/>
                    <a:lumOff val="35000"/>
                  </a:schemeClr>
                </a:solidFill>
                <a:latin typeface="Calibri" panose="020F0502020204030204" pitchFamily="34" charset="0"/>
                <a:cs typeface="Calibri" panose="020F0502020204030204" pitchFamily="34" charset="0"/>
              </a:rPr>
              <a:t> action</a:t>
            </a:r>
            <a:endParaRPr lang="it-IT" sz="1800" dirty="0">
              <a:solidFill>
                <a:schemeClr val="tx1">
                  <a:lumMod val="65000"/>
                  <a:lumOff val="35000"/>
                </a:schemeClr>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9" name="Google Shape;103;p21">
                <a:extLst>
                  <a:ext uri="{FF2B5EF4-FFF2-40B4-BE49-F238E27FC236}">
                    <a16:creationId xmlns:a16="http://schemas.microsoft.com/office/drawing/2014/main" id="{BCA17D00-6A72-4CF3-809D-27F676DB3751}"/>
                  </a:ext>
                </a:extLst>
              </p:cNvPr>
              <p:cNvSpPr txBox="1">
                <a:spLocks noGrp="1"/>
              </p:cNvSpPr>
              <p:nvPr>
                <p:ph type="body" idx="1"/>
              </p:nvPr>
            </p:nvSpPr>
            <p:spPr>
              <a:xfrm>
                <a:off x="310296" y="3557565"/>
                <a:ext cx="11216254" cy="27211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2000" dirty="0">
                    <a:latin typeface="Calibri" panose="020F0502020204030204" pitchFamily="34" charset="0"/>
                    <a:cs typeface="Calibri" panose="020F0502020204030204" pitchFamily="34" charset="0"/>
                  </a:rPr>
                  <a:t>In CEILS, </a:t>
                </a:r>
                <a:r>
                  <a:rPr lang="it-IT" sz="2000" dirty="0" err="1">
                    <a:latin typeface="Calibri" panose="020F0502020204030204" pitchFamily="34" charset="0"/>
                    <a:cs typeface="Calibri" panose="020F0502020204030204" pitchFamily="34" charset="0"/>
                  </a:rPr>
                  <a:t>given</a:t>
                </a:r>
                <a:r>
                  <a:rPr lang="it-IT" sz="2000" dirty="0">
                    <a:latin typeface="Calibri" panose="020F0502020204030204" pitchFamily="34" charset="0"/>
                    <a:cs typeface="Calibri" panose="020F0502020204030204" pitchFamily="34" charset="0"/>
                  </a:rPr>
                  <a:t> a model:</a:t>
                </a:r>
              </a:p>
              <a:p>
                <a:pPr marL="0" lvl="0" indent="0">
                  <a:buNone/>
                </a:pPr>
                <a14:m>
                  <m:oMathPara xmlns:m="http://schemas.openxmlformats.org/officeDocument/2006/math">
                    <m:oMathParaPr>
                      <m:jc m:val="centerGroup"/>
                    </m:oMathParaPr>
                    <m:oMath xmlns:m="http://schemas.openxmlformats.org/officeDocument/2006/math">
                      <m:acc>
                        <m:accPr>
                          <m:chr m:val="̂"/>
                          <m:ctrlPr>
                            <a:rPr lang="it-IT" sz="2000" b="0" i="1" smtClean="0">
                              <a:latin typeface="Cambria Math" panose="02040503050406030204" pitchFamily="18" charset="0"/>
                            </a:rPr>
                          </m:ctrlPr>
                        </m:accPr>
                        <m:e>
                          <m:r>
                            <a:rPr lang="it-IT" sz="2000" b="0" i="1" smtClean="0">
                              <a:latin typeface="Cambria Math" panose="02040503050406030204" pitchFamily="18" charset="0"/>
                            </a:rPr>
                            <m:t>𝑌</m:t>
                          </m:r>
                        </m:e>
                      </m:acc>
                      <m:r>
                        <a:rPr lang="it-IT" sz="2000" b="0" i="1" smtClean="0">
                          <a:latin typeface="Cambria Math" panose="02040503050406030204" pitchFamily="18" charset="0"/>
                        </a:rPr>
                        <m:t>=</m:t>
                      </m:r>
                      <m:r>
                        <a:rPr lang="it-IT" sz="2000" b="0" i="1" smtClean="0">
                          <a:latin typeface="Cambria Math" panose="02040503050406030204" pitchFamily="18" charset="0"/>
                        </a:rPr>
                        <m:t>𝐶</m:t>
                      </m:r>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𝑥</m:t>
                          </m:r>
                        </m:e>
                      </m:d>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1</m:t>
                          </m:r>
                        </m:e>
                        <m:sub>
                          <m:r>
                            <a:rPr lang="it-IT" sz="2000" b="0" i="1" smtClean="0">
                              <a:latin typeface="Cambria Math" panose="02040503050406030204" pitchFamily="18" charset="0"/>
                            </a:rPr>
                            <m:t>{</m:t>
                          </m:r>
                          <m:r>
                            <a:rPr lang="it-IT" sz="2000" b="0" i="1" smtClean="0">
                              <a:latin typeface="Cambria Math" panose="02040503050406030204" pitchFamily="18" charset="0"/>
                            </a:rPr>
                            <m:t>𝑅</m:t>
                          </m:r>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𝑥</m:t>
                              </m:r>
                            </m:e>
                          </m:d>
                          <m:r>
                            <a:rPr lang="it-IT" sz="2000" b="0" i="1" smtClean="0">
                              <a:latin typeface="Cambria Math" panose="02040503050406030204" pitchFamily="18" charset="0"/>
                            </a:rPr>
                            <m:t>&gt;</m:t>
                          </m:r>
                          <m:r>
                            <a:rPr lang="it-IT" sz="2000" b="0" i="1" smtClean="0">
                              <a:latin typeface="Cambria Math" panose="02040503050406030204" pitchFamily="18" charset="0"/>
                            </a:rPr>
                            <m:t>𝑡</m:t>
                          </m:r>
                          <m:r>
                            <a:rPr lang="it-IT" sz="2000" b="0" i="1" smtClean="0">
                              <a:latin typeface="Cambria Math" panose="02040503050406030204" pitchFamily="18" charset="0"/>
                            </a:rPr>
                            <m:t>}</m:t>
                          </m:r>
                        </m:sub>
                      </m:sSub>
                      <m:r>
                        <a:rPr lang="it-IT" sz="2000" b="0" i="1" smtClean="0">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1</m:t>
                          </m:r>
                        </m:e>
                        <m:sub>
                          <m:r>
                            <a:rPr lang="it-IT" sz="2000" i="1">
                              <a:latin typeface="Cambria Math" panose="02040503050406030204" pitchFamily="18" charset="0"/>
                            </a:rPr>
                            <m:t>{</m:t>
                          </m:r>
                          <m:r>
                            <a:rPr lang="it-IT" sz="2000" b="0" i="1" smtClean="0">
                              <a:latin typeface="Cambria Math" panose="02040503050406030204" pitchFamily="18" charset="0"/>
                            </a:rPr>
                            <m:t>𝑃</m:t>
                          </m:r>
                          <m:d>
                            <m:dPr>
                              <m:ctrlPr>
                                <a:rPr lang="it-IT" sz="2000" i="1">
                                  <a:latin typeface="Cambria Math" panose="02040503050406030204" pitchFamily="18" charset="0"/>
                                </a:rPr>
                              </m:ctrlPr>
                            </m:dPr>
                            <m:e>
                              <m:r>
                                <a:rPr lang="it-IT" sz="2000" b="0" i="1" smtClean="0">
                                  <a:latin typeface="Cambria Math" panose="02040503050406030204" pitchFamily="18" charset="0"/>
                                </a:rPr>
                                <m:t>𝑌</m:t>
                              </m:r>
                              <m:r>
                                <a:rPr lang="it-IT" sz="2000" b="0" i="1" smtClean="0">
                                  <a:latin typeface="Cambria Math" panose="02040503050406030204" pitchFamily="18" charset="0"/>
                                </a:rPr>
                                <m:t>=1|</m:t>
                              </m:r>
                              <m:r>
                                <a:rPr lang="it-IT" sz="2000" b="0" i="1" smtClean="0">
                                  <a:latin typeface="Cambria Math" panose="02040503050406030204" pitchFamily="18" charset="0"/>
                                </a:rPr>
                                <m:t>𝑋</m:t>
                              </m:r>
                              <m:r>
                                <a:rPr lang="it-IT" sz="2000" b="0" i="1" smtClean="0">
                                  <a:latin typeface="Cambria Math" panose="02040503050406030204" pitchFamily="18" charset="0"/>
                                </a:rPr>
                                <m:t>=</m:t>
                              </m:r>
                              <m:r>
                                <a:rPr lang="it-IT" sz="2000" b="0" i="1" smtClean="0">
                                  <a:latin typeface="Cambria Math" panose="02040503050406030204" pitchFamily="18" charset="0"/>
                                </a:rPr>
                                <m:t>𝑥</m:t>
                              </m:r>
                            </m:e>
                          </m:d>
                          <m:r>
                            <a:rPr lang="it-IT" sz="2000" i="1">
                              <a:latin typeface="Cambria Math" panose="02040503050406030204" pitchFamily="18" charset="0"/>
                            </a:rPr>
                            <m:t>&gt;</m:t>
                          </m:r>
                          <m:r>
                            <a:rPr lang="it-IT" sz="2000" i="1">
                              <a:latin typeface="Cambria Math" panose="02040503050406030204" pitchFamily="18" charset="0"/>
                            </a:rPr>
                            <m:t>𝑡</m:t>
                          </m:r>
                          <m:r>
                            <a:rPr lang="it-IT" sz="2000" i="1">
                              <a:latin typeface="Cambria Math" panose="02040503050406030204" pitchFamily="18" charset="0"/>
                            </a:rPr>
                            <m:t>}</m:t>
                          </m:r>
                        </m:sub>
                      </m:sSub>
                    </m:oMath>
                  </m:oMathPara>
                </a14:m>
                <a:endParaRPr lang="it-IT" sz="2000" b="0" dirty="0">
                  <a:latin typeface="Calibri" panose="020F0502020204030204" pitchFamily="34" charset="0"/>
                  <a:cs typeface="Calibri" panose="020F0502020204030204" pitchFamily="34" charset="0"/>
                </a:endParaRPr>
              </a:p>
              <a:p>
                <a:pPr marL="0" lvl="0" indent="0" algn="l" rtl="0">
                  <a:spcBef>
                    <a:spcPts val="1200"/>
                  </a:spcBef>
                  <a:spcAft>
                    <a:spcPts val="0"/>
                  </a:spcAft>
                  <a:buNone/>
                </a:pPr>
                <a:r>
                  <a:rPr lang="it-IT" sz="2000" dirty="0">
                    <a:latin typeface="Calibri" panose="020F0502020204030204" pitchFamily="34" charset="0"/>
                    <a:cs typeface="Calibri" panose="020F0502020204030204" pitchFamily="34" charset="0"/>
                  </a:rPr>
                  <a:t>and structural equations </a:t>
                </a:r>
                <a14:m>
                  <m:oMath xmlns:m="http://schemas.openxmlformats.org/officeDocument/2006/math">
                    <m:r>
                      <a:rPr lang="it-IT" sz="2000" b="0" i="1" smtClean="0">
                        <a:latin typeface="Cambria Math" panose="02040503050406030204" pitchFamily="18" charset="0"/>
                      </a:rPr>
                      <m:t>𝑋</m:t>
                    </m:r>
                    <m:r>
                      <a:rPr lang="it-IT" sz="2000" b="0" i="1" smtClean="0">
                        <a:latin typeface="Cambria Math" panose="02040503050406030204" pitchFamily="18" charset="0"/>
                      </a:rPr>
                      <m:t>=</m:t>
                    </m:r>
                    <m:r>
                      <a:rPr lang="it-IT" sz="2000" b="0" i="1" smtClean="0">
                        <a:latin typeface="Cambria Math" panose="02040503050406030204" pitchFamily="18" charset="0"/>
                      </a:rPr>
                      <m:t>𝐹</m:t>
                    </m:r>
                    <m:r>
                      <a:rPr lang="it-IT" sz="2000" b="0" i="1" smtClean="0">
                        <a:latin typeface="Cambria Math" panose="02040503050406030204" pitchFamily="18" charset="0"/>
                      </a:rPr>
                      <m:t>(</m:t>
                    </m:r>
                    <m:r>
                      <a:rPr lang="it-IT" sz="2000" b="0" i="1" smtClean="0">
                        <a:latin typeface="Cambria Math" panose="02040503050406030204" pitchFamily="18" charset="0"/>
                      </a:rPr>
                      <m:t>𝑈</m:t>
                    </m:r>
                    <m:r>
                      <a:rPr lang="it-IT" sz="2000" b="0" i="1" smtClean="0">
                        <a:latin typeface="Cambria Math" panose="02040503050406030204" pitchFamily="18" charset="0"/>
                      </a:rPr>
                      <m:t>)</m:t>
                    </m:r>
                  </m:oMath>
                </a14:m>
                <a:r>
                  <a:rPr lang="it-IT" sz="2000" dirty="0">
                    <a:latin typeface="Calibri" panose="020F0502020204030204" pitchFamily="34" charset="0"/>
                    <a:cs typeface="Calibri" panose="020F0502020204030204" pitchFamily="34" charset="0"/>
                  </a:rPr>
                  <a:t> we can build </a:t>
                </a:r>
                <a:r>
                  <a:rPr lang="it-IT" sz="2000" dirty="0" err="1">
                    <a:latin typeface="Calibri" panose="020F0502020204030204" pitchFamily="34" charset="0"/>
                    <a:cs typeface="Calibri" panose="020F0502020204030204" pitchFamily="34" charset="0"/>
                  </a:rPr>
                  <a:t>their</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composition</a:t>
                </a:r>
                <a:r>
                  <a:rPr lang="it-IT" sz="2000" dirty="0">
                    <a:latin typeface="Calibri" panose="020F0502020204030204" pitchFamily="34" charset="0"/>
                    <a:cs typeface="Calibri" panose="020F0502020204030204" pitchFamily="34" charset="0"/>
                  </a:rPr>
                  <a:t>:</a:t>
                </a:r>
              </a:p>
              <a:p>
                <a:pPr marL="0" lvl="0" indent="0">
                  <a:spcBef>
                    <a:spcPts val="1200"/>
                  </a:spcBef>
                  <a:buNone/>
                </a:pPr>
                <a14:m>
                  <m:oMathPara xmlns:m="http://schemas.openxmlformats.org/officeDocument/2006/math">
                    <m:oMathParaPr>
                      <m:jc m:val="centerGroup"/>
                    </m:oMathParaPr>
                    <m:oMath xmlns:m="http://schemas.openxmlformats.org/officeDocument/2006/math">
                      <m:acc>
                        <m:accPr>
                          <m:chr m:val="̂"/>
                          <m:ctrlPr>
                            <a:rPr lang="it-IT" sz="2000" i="1" smtClean="0">
                              <a:latin typeface="Cambria Math" panose="02040503050406030204" pitchFamily="18" charset="0"/>
                            </a:rPr>
                          </m:ctrlPr>
                        </m:accPr>
                        <m:e>
                          <m:r>
                            <a:rPr lang="it-IT" sz="2000" b="0" i="1" smtClean="0">
                              <a:latin typeface="Cambria Math" panose="02040503050406030204" pitchFamily="18" charset="0"/>
                            </a:rPr>
                            <m:t>𝐶</m:t>
                          </m:r>
                        </m:e>
                      </m:acc>
                      <m:d>
                        <m:dPr>
                          <m:ctrlPr>
                            <a:rPr lang="it-IT" sz="2000" i="1">
                              <a:latin typeface="Cambria Math" panose="02040503050406030204" pitchFamily="18" charset="0"/>
                            </a:rPr>
                          </m:ctrlPr>
                        </m:dPr>
                        <m:e>
                          <m:r>
                            <a:rPr lang="it-IT" sz="2000" i="1">
                              <a:latin typeface="Cambria Math" panose="02040503050406030204" pitchFamily="18" charset="0"/>
                            </a:rPr>
                            <m:t>𝑢</m:t>
                          </m:r>
                        </m:e>
                      </m:d>
                      <m:r>
                        <a:rPr lang="it-IT" sz="2000" i="1">
                          <a:latin typeface="Cambria Math" panose="02040503050406030204" pitchFamily="18" charset="0"/>
                        </a:rPr>
                        <m:t>=</m:t>
                      </m:r>
                      <m:d>
                        <m:dPr>
                          <m:ctrlPr>
                            <a:rPr lang="it-IT" sz="2000" i="1">
                              <a:latin typeface="Cambria Math" panose="02040503050406030204" pitchFamily="18" charset="0"/>
                            </a:rPr>
                          </m:ctrlPr>
                        </m:dPr>
                        <m:e>
                          <m:r>
                            <a:rPr lang="it-IT" sz="2000" i="1">
                              <a:latin typeface="Cambria Math" panose="02040503050406030204" pitchFamily="18" charset="0"/>
                            </a:rPr>
                            <m:t>𝐶</m:t>
                          </m:r>
                          <m:r>
                            <a:rPr lang="it-IT" sz="2000" i="1">
                              <a:latin typeface="Cambria Math" panose="02040503050406030204" pitchFamily="18" charset="0"/>
                              <a:ea typeface="Cambria Math" panose="02040503050406030204" pitchFamily="18" charset="0"/>
                            </a:rPr>
                            <m:t>∘</m:t>
                          </m:r>
                          <m:r>
                            <a:rPr lang="it-IT" sz="2000" i="1">
                              <a:latin typeface="Cambria Math" panose="02040503050406030204" pitchFamily="18" charset="0"/>
                              <a:ea typeface="Cambria Math" panose="02040503050406030204" pitchFamily="18" charset="0"/>
                            </a:rPr>
                            <m:t>𝐹</m:t>
                          </m:r>
                        </m:e>
                      </m:d>
                      <m:d>
                        <m:dPr>
                          <m:ctrlPr>
                            <a:rPr lang="it-IT" sz="2000" i="1">
                              <a:latin typeface="Cambria Math" panose="02040503050406030204" pitchFamily="18" charset="0"/>
                              <a:ea typeface="Cambria Math" panose="02040503050406030204" pitchFamily="18" charset="0"/>
                            </a:rPr>
                          </m:ctrlPr>
                        </m:dPr>
                        <m:e>
                          <m:r>
                            <a:rPr lang="it-IT" sz="2000" i="1">
                              <a:latin typeface="Cambria Math" panose="02040503050406030204" pitchFamily="18" charset="0"/>
                              <a:ea typeface="Cambria Math" panose="02040503050406030204" pitchFamily="18" charset="0"/>
                            </a:rPr>
                            <m:t>𝑢</m:t>
                          </m:r>
                        </m:e>
                      </m:d>
                      <m:r>
                        <a:rPr lang="it-IT" sz="2000" i="1">
                          <a:latin typeface="Cambria Math" panose="02040503050406030204" pitchFamily="18" charset="0"/>
                          <a:ea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1</m:t>
                          </m:r>
                        </m:e>
                        <m:sub>
                          <m:r>
                            <a:rPr lang="it-IT" sz="2000" i="1">
                              <a:latin typeface="Cambria Math" panose="02040503050406030204" pitchFamily="18" charset="0"/>
                            </a:rPr>
                            <m:t>{</m:t>
                          </m:r>
                          <m:r>
                            <a:rPr lang="it-IT" sz="2000" i="1">
                              <a:latin typeface="Cambria Math" panose="02040503050406030204" pitchFamily="18" charset="0"/>
                            </a:rPr>
                            <m:t>𝑅</m:t>
                          </m:r>
                          <m:d>
                            <m:dPr>
                              <m:ctrlPr>
                                <a:rPr lang="it-IT" sz="2000" i="1">
                                  <a:latin typeface="Cambria Math" panose="02040503050406030204" pitchFamily="18" charset="0"/>
                                </a:rPr>
                              </m:ctrlPr>
                            </m:dPr>
                            <m:e>
                              <m:r>
                                <a:rPr lang="it-IT" sz="2000" b="0" i="1" smtClean="0">
                                  <a:latin typeface="Cambria Math" panose="02040503050406030204" pitchFamily="18" charset="0"/>
                                </a:rPr>
                                <m:t>𝐹</m:t>
                              </m:r>
                              <m:r>
                                <a:rPr lang="it-IT" sz="2000" b="0" i="1" smtClean="0">
                                  <a:latin typeface="Cambria Math" panose="02040503050406030204" pitchFamily="18" charset="0"/>
                                </a:rPr>
                                <m:t>(</m:t>
                              </m:r>
                              <m:r>
                                <a:rPr lang="it-IT" sz="2000" b="0" i="1" smtClean="0">
                                  <a:latin typeface="Cambria Math" panose="02040503050406030204" pitchFamily="18" charset="0"/>
                                </a:rPr>
                                <m:t>𝑢</m:t>
                              </m:r>
                              <m:r>
                                <a:rPr lang="it-IT" sz="2000" b="0" i="1" smtClean="0">
                                  <a:latin typeface="Cambria Math" panose="02040503050406030204" pitchFamily="18" charset="0"/>
                                </a:rPr>
                                <m:t>)</m:t>
                              </m:r>
                            </m:e>
                          </m:d>
                          <m:r>
                            <a:rPr lang="it-IT" sz="2000" i="1">
                              <a:latin typeface="Cambria Math" panose="02040503050406030204" pitchFamily="18" charset="0"/>
                            </a:rPr>
                            <m:t>&gt;</m:t>
                          </m:r>
                          <m:r>
                            <a:rPr lang="it-IT" sz="2000" i="1">
                              <a:latin typeface="Cambria Math" panose="02040503050406030204" pitchFamily="18" charset="0"/>
                            </a:rPr>
                            <m:t>𝑡</m:t>
                          </m:r>
                          <m:r>
                            <a:rPr lang="it-IT" sz="2000" i="1">
                              <a:latin typeface="Cambria Math" panose="02040503050406030204" pitchFamily="18" charset="0"/>
                            </a:rPr>
                            <m:t>}</m:t>
                          </m:r>
                        </m:sub>
                      </m:sSub>
                      <m:sSub>
                        <m:sSubPr>
                          <m:ctrlPr>
                            <a:rPr lang="it-IT" sz="2000" i="1">
                              <a:latin typeface="Cambria Math" panose="02040503050406030204" pitchFamily="18" charset="0"/>
                            </a:rPr>
                          </m:ctrlPr>
                        </m:sSubPr>
                        <m:e>
                          <m:r>
                            <a:rPr lang="it-IT" sz="2000" b="0" i="1" smtClean="0">
                              <a:latin typeface="Cambria Math" panose="02040503050406030204" pitchFamily="18" charset="0"/>
                            </a:rPr>
                            <m:t>=</m:t>
                          </m:r>
                          <m:r>
                            <a:rPr lang="it-IT" sz="2000" i="1">
                              <a:latin typeface="Cambria Math" panose="02040503050406030204" pitchFamily="18" charset="0"/>
                            </a:rPr>
                            <m:t>1</m:t>
                          </m:r>
                        </m:e>
                        <m:sub>
                          <m:r>
                            <a:rPr lang="it-IT" sz="2000" i="1">
                              <a:latin typeface="Cambria Math" panose="02040503050406030204" pitchFamily="18" charset="0"/>
                            </a:rPr>
                            <m:t>{</m:t>
                          </m:r>
                          <m:r>
                            <a:rPr lang="it-IT" sz="2000" b="0" i="1" smtClean="0">
                              <a:latin typeface="Cambria Math" panose="02040503050406030204" pitchFamily="18" charset="0"/>
                            </a:rPr>
                            <m:t>𝑃</m:t>
                          </m:r>
                          <m:r>
                            <a:rPr lang="it-IT" sz="2000" b="0" i="1" smtClean="0">
                              <a:latin typeface="Cambria Math" panose="02040503050406030204" pitchFamily="18" charset="0"/>
                            </a:rPr>
                            <m:t>(</m:t>
                          </m:r>
                          <m:r>
                            <a:rPr lang="it-IT" sz="2000" b="0" i="1" smtClean="0">
                              <a:latin typeface="Cambria Math" panose="02040503050406030204" pitchFamily="18" charset="0"/>
                            </a:rPr>
                            <m:t>𝑌</m:t>
                          </m:r>
                          <m:r>
                            <a:rPr lang="it-IT" sz="2000" b="0" i="1" smtClean="0">
                              <a:latin typeface="Cambria Math" panose="02040503050406030204" pitchFamily="18" charset="0"/>
                            </a:rPr>
                            <m:t>=1|</m:t>
                          </m:r>
                          <m:r>
                            <a:rPr lang="it-IT" sz="2000" b="0" i="1" smtClean="0">
                              <a:latin typeface="Cambria Math" panose="02040503050406030204" pitchFamily="18" charset="0"/>
                            </a:rPr>
                            <m:t>𝑈</m:t>
                          </m:r>
                          <m:r>
                            <a:rPr lang="it-IT" sz="2000" b="0" i="1" smtClean="0">
                              <a:latin typeface="Cambria Math" panose="02040503050406030204" pitchFamily="18" charset="0"/>
                            </a:rPr>
                            <m:t>=</m:t>
                          </m:r>
                          <m:r>
                            <a:rPr lang="it-IT" sz="2000" b="0" i="1" smtClean="0">
                              <a:latin typeface="Cambria Math" panose="02040503050406030204" pitchFamily="18" charset="0"/>
                            </a:rPr>
                            <m:t>𝑢</m:t>
                          </m:r>
                          <m:r>
                            <a:rPr lang="it-IT" sz="2000" b="0" i="1" smtClean="0">
                              <a:latin typeface="Cambria Math" panose="02040503050406030204" pitchFamily="18" charset="0"/>
                            </a:rPr>
                            <m:t>)&gt;</m:t>
                          </m:r>
                          <m:r>
                            <a:rPr lang="it-IT" sz="2000" i="1">
                              <a:latin typeface="Cambria Math" panose="02040503050406030204" pitchFamily="18" charset="0"/>
                            </a:rPr>
                            <m:t>𝑡</m:t>
                          </m:r>
                          <m:r>
                            <a:rPr lang="it-IT" sz="2000" i="1">
                              <a:latin typeface="Cambria Math" panose="02040503050406030204" pitchFamily="18" charset="0"/>
                            </a:rPr>
                            <m:t>}</m:t>
                          </m:r>
                        </m:sub>
                      </m:sSub>
                    </m:oMath>
                  </m:oMathPara>
                </a14:m>
                <a:endParaRPr lang="it-IT" sz="2000" dirty="0">
                  <a:latin typeface="Calibri" panose="020F0502020204030204" pitchFamily="34" charset="0"/>
                  <a:cs typeface="Calibri" panose="020F0502020204030204" pitchFamily="34" charset="0"/>
                </a:endParaRPr>
              </a:p>
              <a:p>
                <a:pPr marL="0" lvl="0" indent="0">
                  <a:spcBef>
                    <a:spcPts val="1200"/>
                  </a:spcBef>
                  <a:buNone/>
                </a:pPr>
                <a14:m>
                  <m:oMath xmlns:m="http://schemas.openxmlformats.org/officeDocument/2006/math">
                    <m:acc>
                      <m:accPr>
                        <m:chr m:val="̂"/>
                        <m:ctrlPr>
                          <a:rPr lang="it-IT" sz="2000" i="1">
                            <a:latin typeface="Cambria Math" panose="02040503050406030204" pitchFamily="18" charset="0"/>
                          </a:rPr>
                        </m:ctrlPr>
                      </m:accPr>
                      <m:e>
                        <m:r>
                          <a:rPr lang="it-IT" sz="2000" i="1" smtClean="0">
                            <a:latin typeface="Cambria Math" panose="02040503050406030204" pitchFamily="18" charset="0"/>
                          </a:rPr>
                          <m:t>𝐶</m:t>
                        </m:r>
                      </m:e>
                    </m:acc>
                  </m:oMath>
                </a14:m>
                <a:r>
                  <a:rPr lang="it-IT" sz="2000" dirty="0">
                    <a:latin typeface="Calibri" panose="020F0502020204030204" pitchFamily="34" charset="0"/>
                    <a:cs typeface="Calibri" panose="020F0502020204030204" pitchFamily="34" charset="0"/>
                  </a:rPr>
                  <a:t> is a model that takes in input </a:t>
                </a:r>
                <a14:m>
                  <m:oMath xmlns:m="http://schemas.openxmlformats.org/officeDocument/2006/math">
                    <m:r>
                      <a:rPr lang="it-IT" sz="2000" i="1" dirty="0" smtClean="0">
                        <a:latin typeface="Cambria Math" panose="02040503050406030204" pitchFamily="18" charset="0"/>
                      </a:rPr>
                      <m:t>𝑢</m:t>
                    </m:r>
                  </m:oMath>
                </a14:m>
                <a:r>
                  <a:rPr lang="it-IT" sz="2000" dirty="0">
                    <a:latin typeface="Calibri" panose="020F0502020204030204" pitchFamily="34" charset="0"/>
                    <a:cs typeface="Calibri" panose="020F0502020204030204" pitchFamily="34" charset="0"/>
                  </a:rPr>
                  <a:t> in the latent space, converts it in the original space thanks to the structural equations </a:t>
                </a:r>
                <a14:m>
                  <m:oMath xmlns:m="http://schemas.openxmlformats.org/officeDocument/2006/math">
                    <m:r>
                      <a:rPr lang="it-IT" sz="2000" i="1" dirty="0" smtClean="0">
                        <a:latin typeface="Cambria Math" panose="02040503050406030204" pitchFamily="18" charset="0"/>
                      </a:rPr>
                      <m:t>𝐹</m:t>
                    </m:r>
                    <m:r>
                      <a:rPr lang="it-IT" sz="2000" i="1" dirty="0" smtClean="0">
                        <a:latin typeface="Cambria Math" panose="02040503050406030204" pitchFamily="18" charset="0"/>
                      </a:rPr>
                      <m:t>(</m:t>
                    </m:r>
                    <m:r>
                      <a:rPr lang="it-IT" sz="2000" i="1" dirty="0" smtClean="0">
                        <a:latin typeface="Cambria Math" panose="02040503050406030204" pitchFamily="18" charset="0"/>
                      </a:rPr>
                      <m:t>𝑢</m:t>
                    </m:r>
                    <m:r>
                      <a:rPr lang="it-IT" sz="2000" i="1" dirty="0" smtClean="0">
                        <a:latin typeface="Cambria Math" panose="02040503050406030204" pitchFamily="18" charset="0"/>
                      </a:rPr>
                      <m:t>)</m:t>
                    </m:r>
                  </m:oMath>
                </a14:m>
                <a:r>
                  <a:rPr lang="it-IT" sz="2000" dirty="0">
                    <a:latin typeface="Calibri" panose="020F0502020204030204" pitchFamily="34" charset="0"/>
                    <a:cs typeface="Calibri" panose="020F0502020204030204" pitchFamily="34" charset="0"/>
                  </a:rPr>
                  <a:t>, and then predicts its corresponding </a:t>
                </a:r>
                <a14:m>
                  <m:oMath xmlns:m="http://schemas.openxmlformats.org/officeDocument/2006/math">
                    <m:r>
                      <a:rPr lang="it-IT" sz="2000" i="1" dirty="0" smtClean="0">
                        <a:latin typeface="Cambria Math" panose="02040503050406030204" pitchFamily="18" charset="0"/>
                      </a:rPr>
                      <m:t>𝑌</m:t>
                    </m:r>
                  </m:oMath>
                </a14:m>
                <a:r>
                  <a:rPr lang="it-IT" sz="2000" dirty="0">
                    <a:latin typeface="Calibri" panose="020F0502020204030204" pitchFamily="34" charset="0"/>
                    <a:cs typeface="Calibri" panose="020F0502020204030204" pitchFamily="34" charset="0"/>
                  </a:rPr>
                  <a:t>.</a:t>
                </a:r>
              </a:p>
              <a:p>
                <a:pPr marL="0" lvl="0" indent="0">
                  <a:spcBef>
                    <a:spcPts val="1200"/>
                  </a:spcBef>
                  <a:buNone/>
                </a:pPr>
                <a:r>
                  <a:rPr lang="en-GB" sz="2400" b="1" dirty="0">
                    <a:latin typeface="Calibri" panose="020F0502020204030204" pitchFamily="34" charset="0"/>
                    <a:cs typeface="Calibri" panose="020F0502020204030204" pitchFamily="34" charset="0"/>
                  </a:rPr>
                  <a:t>Thanks to </a:t>
                </a:r>
                <a14:m>
                  <m:oMath xmlns:m="http://schemas.openxmlformats.org/officeDocument/2006/math">
                    <m:acc>
                      <m:accPr>
                        <m:chr m:val="̂"/>
                        <m:ctrlPr>
                          <a:rPr lang="en-GB" sz="2400" b="1" i="1">
                            <a:latin typeface="Cambria Math" panose="02040503050406030204" pitchFamily="18" charset="0"/>
                          </a:rPr>
                        </m:ctrlPr>
                      </m:accPr>
                      <m:e>
                        <m:r>
                          <a:rPr lang="en-GB" sz="2400" b="1" i="1">
                            <a:latin typeface="Cambria Math" panose="02040503050406030204" pitchFamily="18" charset="0"/>
                          </a:rPr>
                          <m:t>𝑪</m:t>
                        </m:r>
                      </m:e>
                    </m:acc>
                  </m:oMath>
                </a14:m>
                <a:r>
                  <a:rPr lang="en-GB" sz="2400" b="1" dirty="0">
                    <a:latin typeface="Calibri" panose="020F0502020204030204" pitchFamily="34" charset="0"/>
                    <a:cs typeface="Calibri" panose="020F0502020204030204" pitchFamily="34" charset="0"/>
                  </a:rPr>
                  <a:t> we can search the counterfactuals in the latent space </a:t>
                </a:r>
                <a14:m>
                  <m:oMath xmlns:m="http://schemas.openxmlformats.org/officeDocument/2006/math">
                    <m:r>
                      <a:rPr lang="en-GB" sz="2400" b="1" i="1">
                        <a:latin typeface="Cambria Math" panose="02040503050406030204" pitchFamily="18" charset="0"/>
                      </a:rPr>
                      <m:t>𝒖</m:t>
                    </m:r>
                  </m:oMath>
                </a14:m>
                <a:r>
                  <a:rPr lang="en-GB" sz="2400" b="1" dirty="0">
                    <a:latin typeface="Calibri" panose="020F0502020204030204" pitchFamily="34" charset="0"/>
                    <a:cs typeface="Calibri" panose="020F0502020204030204" pitchFamily="34" charset="0"/>
                  </a:rPr>
                  <a:t> instead of the feature space </a:t>
                </a:r>
                <a14:m>
                  <m:oMath xmlns:m="http://schemas.openxmlformats.org/officeDocument/2006/math">
                    <m:r>
                      <a:rPr lang="it-IT" sz="2400" b="1" i="1" smtClean="0">
                        <a:latin typeface="Cambria Math" panose="02040503050406030204" pitchFamily="18" charset="0"/>
                      </a:rPr>
                      <m:t>𝒙</m:t>
                    </m:r>
                  </m:oMath>
                </a14:m>
                <a:endParaRPr lang="en-GB" sz="2400" b="1" dirty="0">
                  <a:latin typeface="Calibri" panose="020F0502020204030204" pitchFamily="34" charset="0"/>
                  <a:cs typeface="Calibri" panose="020F0502020204030204" pitchFamily="34" charset="0"/>
                </a:endParaRPr>
              </a:p>
            </p:txBody>
          </p:sp>
        </mc:Choice>
        <mc:Fallback xmlns="">
          <p:sp>
            <p:nvSpPr>
              <p:cNvPr id="29" name="Google Shape;103;p21">
                <a:extLst>
                  <a:ext uri="{FF2B5EF4-FFF2-40B4-BE49-F238E27FC236}">
                    <a16:creationId xmlns:a16="http://schemas.microsoft.com/office/drawing/2014/main" id="{BCA17D00-6A72-4CF3-809D-27F676DB3751}"/>
                  </a:ext>
                </a:extLst>
              </p:cNvPr>
              <p:cNvSpPr txBox="1">
                <a:spLocks noGrp="1" noRot="1" noChangeAspect="1" noMove="1" noResize="1" noEditPoints="1" noAdjustHandles="1" noChangeArrowheads="1" noChangeShapeType="1" noTextEdit="1"/>
              </p:cNvSpPr>
              <p:nvPr>
                <p:ph type="body" idx="1"/>
              </p:nvPr>
            </p:nvSpPr>
            <p:spPr>
              <a:xfrm>
                <a:off x="310296" y="3557565"/>
                <a:ext cx="11216254" cy="2721119"/>
              </a:xfrm>
              <a:prstGeom prst="rect">
                <a:avLst/>
              </a:prstGeom>
              <a:blipFill>
                <a:blip r:embed="rId16"/>
                <a:stretch>
                  <a:fillRect l="-905" b="-25116"/>
                </a:stretch>
              </a:blipFill>
            </p:spPr>
            <p:txBody>
              <a:bodyPr/>
              <a:lstStyle/>
              <a:p>
                <a:r>
                  <a:rPr lang="en-US">
                    <a:noFill/>
                  </a:rPr>
                  <a:t> </a:t>
                </a:r>
              </a:p>
            </p:txBody>
          </p:sp>
        </mc:Fallback>
      </mc:AlternateContent>
      <p:sp>
        <p:nvSpPr>
          <p:cNvPr id="30" name="Rettangolo 29">
            <a:extLst>
              <a:ext uri="{FF2B5EF4-FFF2-40B4-BE49-F238E27FC236}">
                <a16:creationId xmlns:a16="http://schemas.microsoft.com/office/drawing/2014/main" id="{C3A7BEBB-F275-452A-B4D4-2DB1091372E5}"/>
              </a:ext>
            </a:extLst>
          </p:cNvPr>
          <p:cNvSpPr/>
          <p:nvPr/>
        </p:nvSpPr>
        <p:spPr>
          <a:xfrm>
            <a:off x="310296" y="6005346"/>
            <a:ext cx="10706890" cy="792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 name="Rettangolo 1">
                <a:extLst>
                  <a:ext uri="{FF2B5EF4-FFF2-40B4-BE49-F238E27FC236}">
                    <a16:creationId xmlns:a16="http://schemas.microsoft.com/office/drawing/2014/main" id="{6CD697F1-271B-4DE3-AC8B-342BB93F7A91}"/>
                  </a:ext>
                </a:extLst>
              </p:cNvPr>
              <p:cNvSpPr/>
              <p:nvPr/>
            </p:nvSpPr>
            <p:spPr>
              <a:xfrm>
                <a:off x="735129" y="1977149"/>
                <a:ext cx="3395160" cy="1300036"/>
              </a:xfrm>
              <a:prstGeom prst="rect">
                <a:avLst/>
              </a:prstGeom>
              <a:solidFill>
                <a:schemeClr val="bg1"/>
              </a:solidFill>
            </p:spPr>
            <p:txBody>
              <a:bodyPr wrap="none">
                <a:spAutoFit/>
              </a:bodyPr>
              <a:lstStyle/>
              <a:p>
                <a:pPr defTabSz="609539" eaLnBrk="0" fontAlgn="base" hangingPunct="0">
                  <a:defRPr/>
                </a:pPr>
                <a14:m>
                  <m:oMathPara xmlns:m="http://schemas.openxmlformats.org/officeDocument/2006/math">
                    <m:oMathParaPr>
                      <m:jc m:val="centerGroup"/>
                    </m:oMathParaPr>
                    <m:oMath xmlns:m="http://schemas.openxmlformats.org/officeDocument/2006/math">
                      <m:d>
                        <m:dPr>
                          <m:begChr m:val="{"/>
                          <m:endChr m:val=""/>
                          <m:ctrlPr>
                            <a:rPr lang="it-IT" sz="2000" i="1">
                              <a:latin typeface="Cambria Math" panose="02040503050406030204" pitchFamily="18" charset="0"/>
                            </a:rPr>
                          </m:ctrlPr>
                        </m:dPr>
                        <m:e>
                          <m:eqArr>
                            <m:eqArrPr>
                              <m:ctrlPr>
                                <a:rPr lang="it-IT" sz="2000" i="1">
                                  <a:latin typeface="Cambria Math" panose="02040503050406030204" pitchFamily="18" charset="0"/>
                                </a:rPr>
                              </m:ctrlPr>
                            </m:eqArrPr>
                            <m:e>
                              <m:sSup>
                                <m:sSupPr>
                                  <m:ctrlPr>
                                    <a:rPr lang="it-IT" sz="2000" i="1">
                                      <a:latin typeface="Cambria Math" panose="02040503050406030204" pitchFamily="18" charset="0"/>
                                    </a:rPr>
                                  </m:ctrlPr>
                                </m:sSupPr>
                                <m:e>
                                  <m:r>
                                    <a:rPr lang="it-IT" sz="2000" i="1">
                                      <a:latin typeface="Cambria Math" panose="02040503050406030204" pitchFamily="18" charset="0"/>
                                      <a:ea typeface="Cambria Math" panose="02040503050406030204" pitchFamily="18" charset="0"/>
                                    </a:rPr>
                                    <m:t>𝛿</m:t>
                                  </m:r>
                                </m:e>
                                <m:sup>
                                  <m:r>
                                    <a:rPr lang="it-IT" sz="2000" i="1">
                                      <a:latin typeface="Cambria Math" panose="02040503050406030204" pitchFamily="18" charset="0"/>
                                    </a:rPr>
                                    <m:t>∗</m:t>
                                  </m:r>
                                </m:sup>
                              </m:sSup>
                              <m:r>
                                <a:rPr lang="it-IT" sz="2000" i="1">
                                  <a:latin typeface="Cambria Math" panose="02040503050406030204" pitchFamily="18" charset="0"/>
                                </a:rPr>
                                <m:t>=</m:t>
                              </m:r>
                              <m:func>
                                <m:funcPr>
                                  <m:ctrlPr>
                                    <a:rPr lang="it-IT" sz="2000" i="1">
                                      <a:latin typeface="Cambria Math" panose="02040503050406030204" pitchFamily="18" charset="0"/>
                                    </a:rPr>
                                  </m:ctrlPr>
                                </m:funcPr>
                                <m:fName>
                                  <m:r>
                                    <m:rPr>
                                      <m:sty m:val="p"/>
                                    </m:rPr>
                                    <a:rPr lang="it-IT" sz="2000">
                                      <a:latin typeface="Cambria Math" panose="02040503050406030204" pitchFamily="18" charset="0"/>
                                    </a:rPr>
                                    <m:t>arg</m:t>
                                  </m:r>
                                </m:fName>
                                <m:e>
                                  <m:sSub>
                                    <m:sSubPr>
                                      <m:ctrlPr>
                                        <a:rPr lang="it-IT" sz="2000" i="1">
                                          <a:latin typeface="Cambria Math" panose="02040503050406030204" pitchFamily="18" charset="0"/>
                                        </a:rPr>
                                      </m:ctrlPr>
                                    </m:sSubPr>
                                    <m:e>
                                      <m:r>
                                        <a:rPr lang="it-IT" sz="2000" i="1">
                                          <a:latin typeface="Cambria Math" panose="02040503050406030204" pitchFamily="18" charset="0"/>
                                        </a:rPr>
                                        <m:t>𝑚𝑖𝑛</m:t>
                                      </m:r>
                                    </m:e>
                                    <m:sub>
                                      <m:r>
                                        <a:rPr lang="it-IT" sz="2000" i="1">
                                          <a:latin typeface="Cambria Math" panose="02040503050406030204" pitchFamily="18" charset="0"/>
                                          <a:ea typeface="Cambria Math" panose="02040503050406030204" pitchFamily="18" charset="0"/>
                                        </a:rPr>
                                        <m:t>𝛿</m:t>
                                      </m:r>
                                      <m:r>
                                        <a:rPr lang="it-IT" sz="2000" i="1">
                                          <a:latin typeface="Cambria Math" panose="02040503050406030204" pitchFamily="18" charset="0"/>
                                          <a:ea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Ϝ</m:t>
                                          </m:r>
                                        </m:e>
                                        <m:sub>
                                          <m:r>
                                            <a:rPr lang="it-IT" sz="2000" i="1">
                                              <a:latin typeface="Cambria Math" panose="02040503050406030204" pitchFamily="18" charset="0"/>
                                              <a:ea typeface="Cambria Math" panose="02040503050406030204" pitchFamily="18" charset="0"/>
                                            </a:rPr>
                                            <m:t>𝛿</m:t>
                                          </m:r>
                                        </m:sub>
                                      </m:sSub>
                                    </m:sub>
                                  </m:sSub>
                                  <m:r>
                                    <a:rPr lang="it-IT" sz="2000" i="1">
                                      <a:latin typeface="Cambria Math" panose="02040503050406030204" pitchFamily="18" charset="0"/>
                                    </a:rPr>
                                    <m:t>𝑐𝑜𝑠𝑡</m:t>
                                  </m:r>
                                  <m:r>
                                    <a:rPr lang="it-IT" sz="2000" i="1">
                                      <a:latin typeface="Cambria Math" panose="02040503050406030204" pitchFamily="18" charset="0"/>
                                    </a:rPr>
                                    <m:t>(</m:t>
                                  </m:r>
                                  <m:r>
                                    <a:rPr lang="it-IT" sz="2000" i="1">
                                      <a:latin typeface="Cambria Math" panose="02040503050406030204" pitchFamily="18" charset="0"/>
                                      <a:ea typeface="Cambria Math" panose="02040503050406030204" pitchFamily="18" charset="0"/>
                                    </a:rPr>
                                    <m:t>𝛿</m:t>
                                  </m:r>
                                  <m:r>
                                    <a:rPr lang="it-IT" sz="2000" i="1">
                                      <a:latin typeface="Cambria Math" panose="02040503050406030204" pitchFamily="18" charset="0"/>
                                      <a:ea typeface="Cambria Math" panose="02040503050406030204" pitchFamily="18" charset="0"/>
                                    </a:rPr>
                                    <m:t>,</m:t>
                                  </m:r>
                                  <m:r>
                                    <a:rPr lang="it-IT" sz="2000" i="1">
                                      <a:latin typeface="Cambria Math" panose="02040503050406030204" pitchFamily="18" charset="0"/>
                                      <a:ea typeface="Cambria Math" panose="02040503050406030204" pitchFamily="18" charset="0"/>
                                    </a:rPr>
                                    <m:t>𝑥</m:t>
                                  </m:r>
                                  <m:r>
                                    <a:rPr lang="it-IT" sz="2000" i="1">
                                      <a:latin typeface="Cambria Math" panose="02040503050406030204" pitchFamily="18" charset="0"/>
                                      <a:ea typeface="Cambria Math" panose="02040503050406030204" pitchFamily="18" charset="0"/>
                                    </a:rPr>
                                    <m:t>)</m:t>
                                  </m:r>
                                </m:e>
                              </m:func>
                            </m:e>
                            <m:e>
                              <m:sSup>
                                <m:sSupPr>
                                  <m:ctrlPr>
                                    <a:rPr lang="it-IT" sz="2000" i="1">
                                      <a:latin typeface="Cambria Math" panose="02040503050406030204" pitchFamily="18" charset="0"/>
                                    </a:rPr>
                                  </m:ctrlPr>
                                </m:sSupPr>
                                <m:e>
                                  <m:r>
                                    <a:rPr lang="it-IT" sz="2000" i="1">
                                      <a:latin typeface="Cambria Math" panose="02040503050406030204" pitchFamily="18" charset="0"/>
                                    </a:rPr>
                                    <m:t>𝑥</m:t>
                                  </m:r>
                                </m:e>
                                <m:sup>
                                  <m:r>
                                    <a:rPr lang="it-IT" sz="2000" i="1">
                                      <a:latin typeface="Cambria Math" panose="02040503050406030204" pitchFamily="18" charset="0"/>
                                    </a:rPr>
                                    <m:t>𝑐𝑓</m:t>
                                  </m:r>
                                </m:sup>
                              </m:sSup>
                              <m:r>
                                <a:rPr lang="it-IT" sz="2000" i="1">
                                  <a:latin typeface="Cambria Math" panose="02040503050406030204" pitchFamily="18" charset="0"/>
                                </a:rPr>
                                <m:t>=</m:t>
                              </m:r>
                              <m:r>
                                <a:rPr lang="it-IT" sz="2000" i="1">
                                  <a:latin typeface="Cambria Math" panose="02040503050406030204" pitchFamily="18" charset="0"/>
                                </a:rPr>
                                <m:t>𝑆</m:t>
                              </m:r>
                              <m:r>
                                <a:rPr lang="it-IT" sz="2000" i="1">
                                  <a:latin typeface="Cambria Math" panose="02040503050406030204" pitchFamily="18" charset="0"/>
                                </a:rPr>
                                <m:t>(</m:t>
                              </m:r>
                              <m:r>
                                <a:rPr lang="it-IT" sz="2000" i="1">
                                  <a:latin typeface="Cambria Math" panose="02040503050406030204" pitchFamily="18" charset="0"/>
                                </a:rPr>
                                <m:t>𝑥</m:t>
                              </m:r>
                              <m:r>
                                <a:rPr lang="it-IT" sz="2000" i="1">
                                  <a:latin typeface="Cambria Math" panose="02040503050406030204" pitchFamily="18" charset="0"/>
                                </a:rPr>
                                <m:t>,</m:t>
                              </m:r>
                              <m:r>
                                <a:rPr lang="it-IT" sz="2000" i="1">
                                  <a:latin typeface="Cambria Math" panose="02040503050406030204" pitchFamily="18" charset="0"/>
                                  <a:ea typeface="Cambria Math" panose="02040503050406030204" pitchFamily="18" charset="0"/>
                                </a:rPr>
                                <m:t>𝛿</m:t>
                              </m:r>
                              <m:r>
                                <a:rPr lang="it-IT" sz="2000" i="1">
                                  <a:latin typeface="Cambria Math" panose="02040503050406030204" pitchFamily="18" charset="0"/>
                                  <a:ea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Ρ</m:t>
                                  </m:r>
                                </m:e>
                                <m:sub>
                                  <m:r>
                                    <a:rPr lang="el-GR" sz="2000" i="1">
                                      <a:latin typeface="Cambria Math" panose="02040503050406030204" pitchFamily="18" charset="0"/>
                                      <a:ea typeface="Cambria Math" panose="02040503050406030204" pitchFamily="18" charset="0"/>
                                    </a:rPr>
                                    <m:t>𝜒</m:t>
                                  </m:r>
                                </m:sub>
                              </m:sSub>
                            </m:e>
                            <m:e>
                              <m:r>
                                <a:rPr lang="it-IT" sz="2000" i="1">
                                  <a:latin typeface="Cambria Math" panose="02040503050406030204" pitchFamily="18" charset="0"/>
                                </a:rPr>
                                <m:t>𝐶</m:t>
                              </m:r>
                              <m:d>
                                <m:dPr>
                                  <m:ctrlPr>
                                    <a:rPr lang="it-IT" sz="2000" i="1">
                                      <a:latin typeface="Cambria Math" panose="02040503050406030204" pitchFamily="18" charset="0"/>
                                    </a:rPr>
                                  </m:ctrlPr>
                                </m:dPr>
                                <m:e>
                                  <m:sSup>
                                    <m:sSupPr>
                                      <m:ctrlPr>
                                        <a:rPr lang="it-IT" sz="2000" i="1">
                                          <a:latin typeface="Cambria Math" panose="02040503050406030204" pitchFamily="18" charset="0"/>
                                        </a:rPr>
                                      </m:ctrlPr>
                                    </m:sSupPr>
                                    <m:e>
                                      <m:r>
                                        <a:rPr lang="it-IT" sz="2000" i="1">
                                          <a:latin typeface="Cambria Math" panose="02040503050406030204" pitchFamily="18" charset="0"/>
                                        </a:rPr>
                                        <m:t>𝑥</m:t>
                                      </m:r>
                                    </m:e>
                                    <m:sup>
                                      <m:r>
                                        <a:rPr lang="it-IT" sz="2000" i="1">
                                          <a:latin typeface="Cambria Math" panose="02040503050406030204" pitchFamily="18" charset="0"/>
                                        </a:rPr>
                                        <m:t>𝑐𝑓</m:t>
                                      </m:r>
                                    </m:sup>
                                  </m:sSup>
                                </m:e>
                              </m:d>
                              <m:r>
                                <a:rPr lang="it-IT" sz="2000" i="1">
                                  <a:latin typeface="Cambria Math" panose="02040503050406030204" pitchFamily="18" charset="0"/>
                                  <a:ea typeface="Cambria Math" panose="02040503050406030204" pitchFamily="18" charset="0"/>
                                </a:rPr>
                                <m:t>≠</m:t>
                              </m:r>
                              <m:r>
                                <a:rPr lang="it-IT" sz="2000" i="1">
                                  <a:latin typeface="Cambria Math" panose="02040503050406030204" pitchFamily="18" charset="0"/>
                                </a:rPr>
                                <m:t>𝐶</m:t>
                              </m:r>
                              <m:d>
                                <m:dPr>
                                  <m:ctrlPr>
                                    <a:rPr lang="it-IT" sz="2000" i="1">
                                      <a:latin typeface="Cambria Math" panose="02040503050406030204" pitchFamily="18" charset="0"/>
                                    </a:rPr>
                                  </m:ctrlPr>
                                </m:dPr>
                                <m:e>
                                  <m:r>
                                    <a:rPr lang="it-IT" sz="2000" i="1">
                                      <a:latin typeface="Cambria Math" panose="02040503050406030204" pitchFamily="18" charset="0"/>
                                    </a:rPr>
                                    <m:t>𝑥</m:t>
                                  </m:r>
                                </m:e>
                              </m:d>
                            </m:e>
                          </m:eqArr>
                        </m:e>
                      </m:d>
                    </m:oMath>
                  </m:oMathPara>
                </a14:m>
                <a:endParaRPr lang="en-GB" sz="2000" dirty="0"/>
              </a:p>
            </p:txBody>
          </p:sp>
        </mc:Choice>
        <mc:Fallback xmlns="">
          <p:sp>
            <p:nvSpPr>
              <p:cNvPr id="2" name="Rettangolo 1">
                <a:extLst>
                  <a:ext uri="{FF2B5EF4-FFF2-40B4-BE49-F238E27FC236}">
                    <a16:creationId xmlns:a16="http://schemas.microsoft.com/office/drawing/2014/main" id="{6CD697F1-271B-4DE3-AC8B-342BB93F7A91}"/>
                  </a:ext>
                </a:extLst>
              </p:cNvPr>
              <p:cNvSpPr>
                <a:spLocks noRot="1" noChangeAspect="1" noMove="1" noResize="1" noEditPoints="1" noAdjustHandles="1" noChangeArrowheads="1" noChangeShapeType="1" noTextEdit="1"/>
              </p:cNvSpPr>
              <p:nvPr/>
            </p:nvSpPr>
            <p:spPr>
              <a:xfrm>
                <a:off x="735129" y="1977149"/>
                <a:ext cx="3395160" cy="1300036"/>
              </a:xfrm>
              <a:prstGeom prst="rect">
                <a:avLst/>
              </a:prstGeom>
              <a:blipFill>
                <a:blip r:embed="rId1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42866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20304"/>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308271" y="50722"/>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mj-lt"/>
                <a:cs typeface="Calibri" panose="020F0502020204030204" pitchFamily="34" charset="0"/>
              </a:rPr>
              <a:t>Generate </a:t>
            </a:r>
            <a:r>
              <a:rPr lang="en-GB" sz="3600" dirty="0" err="1">
                <a:latin typeface="+mj-lt"/>
                <a:cs typeface="Calibri" panose="020F0502020204030204" pitchFamily="34" charset="0"/>
              </a:rPr>
              <a:t>Conterfactual</a:t>
            </a:r>
            <a:r>
              <a:rPr lang="en-GB" sz="3600" dirty="0">
                <a:latin typeface="+mj-lt"/>
                <a:cs typeface="Calibri" panose="020F0502020204030204" pitchFamily="34" charset="0"/>
              </a:rPr>
              <a:t> (2/2)</a:t>
            </a: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chemeClr val="bg1"/>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mc:AlternateContent xmlns:mc="http://schemas.openxmlformats.org/markup-compatibility/2006" xmlns:a14="http://schemas.microsoft.com/office/drawing/2010/main">
        <mc:Choice Requires="a14">
          <p:sp>
            <p:nvSpPr>
              <p:cNvPr id="33" name="Google Shape;117;p23">
                <a:extLst>
                  <a:ext uri="{FF2B5EF4-FFF2-40B4-BE49-F238E27FC236}">
                    <a16:creationId xmlns:a16="http://schemas.microsoft.com/office/drawing/2014/main" id="{547FBBC4-655F-4F6E-9C00-0F3BE9817804}"/>
                  </a:ext>
                </a:extLst>
              </p:cNvPr>
              <p:cNvSpPr txBox="1">
                <a:spLocks noGrp="1"/>
              </p:cNvSpPr>
              <p:nvPr>
                <p:ph type="body" idx="1"/>
              </p:nvPr>
            </p:nvSpPr>
            <p:spPr>
              <a:xfrm>
                <a:off x="311700" y="1152474"/>
                <a:ext cx="11146660" cy="4410123"/>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dirty="0">
                    <a:latin typeface="Calibri" panose="020F0502020204030204" pitchFamily="34" charset="0"/>
                    <a:cs typeface="Calibri" panose="020F0502020204030204" pitchFamily="34" charset="0"/>
                  </a:rPr>
                  <a:t>Now 3 steps are needed to obtain the causal counterfactual explanation:</a:t>
                </a:r>
              </a:p>
              <a:p>
                <a:pPr>
                  <a:spcBef>
                    <a:spcPts val="1200"/>
                  </a:spcBef>
                </a:pPr>
                <a:r>
                  <a:rPr lang="en-US" sz="2600" b="1" dirty="0">
                    <a:solidFill>
                      <a:srgbClr val="00B050"/>
                    </a:solidFill>
                    <a:latin typeface="Calibri" panose="020F0502020204030204" pitchFamily="34" charset="0"/>
                    <a:cs typeface="Calibri" panose="020F0502020204030204" pitchFamily="34" charset="0"/>
                  </a:rPr>
                  <a:t>Abduction</a:t>
                </a:r>
                <a:r>
                  <a:rPr lang="en-US" sz="2600" dirty="0">
                    <a:latin typeface="Calibri" panose="020F0502020204030204" pitchFamily="34" charset="0"/>
                    <a:cs typeface="Calibri" panose="020F0502020204030204" pitchFamily="34" charset="0"/>
                  </a:rPr>
                  <a:t>: events are restricted by the observation of the actual state, computing </a:t>
                </a:r>
                <a14:m>
                  <m:oMath xmlns:m="http://schemas.openxmlformats.org/officeDocument/2006/math">
                    <m:r>
                      <a:rPr lang="en-US" sz="2600" i="1" smtClean="0">
                        <a:latin typeface="Cambria Math" panose="02040503050406030204" pitchFamily="18" charset="0"/>
                      </a:rPr>
                      <m:t>𝑈</m:t>
                    </m:r>
                    <m:r>
                      <a:rPr lang="en-US" sz="2600" i="1" smtClean="0">
                        <a:latin typeface="Cambria Math" panose="02040503050406030204" pitchFamily="18" charset="0"/>
                      </a:rPr>
                      <m:t>|{</m:t>
                    </m:r>
                    <m:r>
                      <a:rPr lang="en-US" sz="2600" i="1" smtClean="0">
                        <a:latin typeface="Cambria Math" panose="02040503050406030204" pitchFamily="18" charset="0"/>
                      </a:rPr>
                      <m:t>𝑋</m:t>
                    </m:r>
                    <m:r>
                      <a:rPr lang="en-US" sz="2600" i="1" smtClean="0">
                        <a:latin typeface="Cambria Math" panose="02040503050406030204" pitchFamily="18" charset="0"/>
                      </a:rPr>
                      <m:t>=</m:t>
                    </m:r>
                    <m:r>
                      <a:rPr lang="en-US" sz="2600" b="0" i="1" smtClean="0">
                        <a:latin typeface="Cambria Math" panose="02040503050406030204" pitchFamily="18" charset="0"/>
                      </a:rPr>
                      <m:t>𝑥</m:t>
                    </m:r>
                    <m:r>
                      <a:rPr lang="en-US" sz="2600" i="1" smtClean="0">
                        <a:latin typeface="Cambria Math" panose="02040503050406030204" pitchFamily="18" charset="0"/>
                      </a:rPr>
                      <m:t>}</m:t>
                    </m:r>
                  </m:oMath>
                </a14:m>
                <a:endParaRPr lang="en-US" sz="2600" dirty="0">
                  <a:latin typeface="Calibri" panose="020F0502020204030204" pitchFamily="34" charset="0"/>
                  <a:cs typeface="Calibri" panose="020F0502020204030204" pitchFamily="34" charset="0"/>
                </a:endParaRPr>
              </a:p>
              <a:p>
                <a:r>
                  <a:rPr lang="en-US" sz="2600" b="1" dirty="0">
                    <a:solidFill>
                      <a:srgbClr val="00B050"/>
                    </a:solidFill>
                    <a:latin typeface="Calibri" panose="020F0502020204030204" pitchFamily="34" charset="0"/>
                    <a:cs typeface="Calibri" panose="020F0502020204030204" pitchFamily="34" charset="0"/>
                  </a:rPr>
                  <a:t>Action</a:t>
                </a:r>
                <a:r>
                  <a:rPr lang="en-US" sz="2600" dirty="0">
                    <a:latin typeface="Calibri" panose="020F0502020204030204" pitchFamily="34" charset="0"/>
                    <a:cs typeface="Calibri" panose="020F0502020204030204" pitchFamily="34" charset="0"/>
                  </a:rPr>
                  <a:t>: is the process of acting upon some variables and fixing them to some specific values. The actual intervention </a:t>
                </a:r>
                <a14:m>
                  <m:oMath xmlns:m="http://schemas.openxmlformats.org/officeDocument/2006/math">
                    <m:r>
                      <a:rPr lang="en-US" sz="2600" i="1" smtClean="0">
                        <a:latin typeface="Cambria Math" panose="02040503050406030204" pitchFamily="18" charset="0"/>
                        <a:ea typeface="Cambria Math" panose="02040503050406030204" pitchFamily="18" charset="0"/>
                      </a:rPr>
                      <m:t>𝛿</m:t>
                    </m:r>
                  </m:oMath>
                </a14:m>
                <a:r>
                  <a:rPr lang="en-US" sz="2600" dirty="0">
                    <a:latin typeface="Calibri" panose="020F0502020204030204" pitchFamily="34" charset="0"/>
                    <a:cs typeface="Calibri" panose="020F0502020204030204" pitchFamily="34" charset="0"/>
                  </a:rPr>
                  <a:t> is computed as the minimal shift in latent space needed to reach a different outcome with respect to </a:t>
                </a:r>
                <a14:m>
                  <m:oMath xmlns:m="http://schemas.openxmlformats.org/officeDocument/2006/math">
                    <m:acc>
                      <m:accPr>
                        <m:chr m:val="̂"/>
                        <m:ctrlPr>
                          <a:rPr lang="en-US" sz="2600" i="1" smtClean="0">
                            <a:latin typeface="Cambria Math" panose="02040503050406030204" pitchFamily="18" charset="0"/>
                          </a:rPr>
                        </m:ctrlPr>
                      </m:accPr>
                      <m:e>
                        <m:r>
                          <a:rPr lang="en-US" sz="2600" i="1" smtClean="0">
                            <a:latin typeface="Cambria Math" panose="02040503050406030204" pitchFamily="18" charset="0"/>
                          </a:rPr>
                          <m:t>𝐶</m:t>
                        </m:r>
                      </m:e>
                    </m:acc>
                  </m:oMath>
                </a14:m>
                <a:r>
                  <a:rPr lang="en-US" sz="2600" dirty="0">
                    <a:latin typeface="Calibri" panose="020F0502020204030204" pitchFamily="34" charset="0"/>
                    <a:cs typeface="Calibri" panose="020F0502020204030204" pitchFamily="34" charset="0"/>
                  </a:rPr>
                  <a:t>, namely </a:t>
                </a:r>
                <a14:m>
                  <m:oMath xmlns:m="http://schemas.openxmlformats.org/officeDocument/2006/math">
                    <m:sSup>
                      <m:sSupPr>
                        <m:ctrlPr>
                          <a:rPr lang="en-US" sz="2600" i="1" smtClean="0">
                            <a:latin typeface="Cambria Math" panose="02040503050406030204" pitchFamily="18" charset="0"/>
                          </a:rPr>
                        </m:ctrlPr>
                      </m:sSupPr>
                      <m:e>
                        <m:r>
                          <a:rPr lang="en-US" sz="2600" b="0" i="1" smtClean="0">
                            <a:latin typeface="Cambria Math" panose="02040503050406030204" pitchFamily="18" charset="0"/>
                          </a:rPr>
                          <m:t>𝑢</m:t>
                        </m:r>
                      </m:e>
                      <m:sup>
                        <m:r>
                          <a:rPr lang="en-US" sz="2600" b="0" i="1" smtClean="0">
                            <a:latin typeface="Cambria Math" panose="02040503050406030204" pitchFamily="18" charset="0"/>
                          </a:rPr>
                          <m:t>𝑐𝑓</m:t>
                        </m:r>
                      </m:sup>
                    </m:sSup>
                    <m:r>
                      <a:rPr lang="en-US" sz="2600" i="1" smtClean="0">
                        <a:latin typeface="Cambria Math" panose="02040503050406030204" pitchFamily="18" charset="0"/>
                      </a:rPr>
                      <m:t> = </m:t>
                    </m:r>
                    <m:r>
                      <a:rPr lang="en-US" sz="2600" i="1" smtClean="0">
                        <a:latin typeface="Cambria Math" panose="02040503050406030204" pitchFamily="18" charset="0"/>
                      </a:rPr>
                      <m:t>𝑢</m:t>
                    </m:r>
                    <m:r>
                      <a:rPr lang="en-US" sz="2600" i="1" smtClean="0">
                        <a:latin typeface="Cambria Math" panose="02040503050406030204" pitchFamily="18" charset="0"/>
                      </a:rPr>
                      <m:t> + </m:t>
                    </m:r>
                    <m:r>
                      <a:rPr lang="en-US" sz="2600" i="1" smtClean="0">
                        <a:latin typeface="Cambria Math" panose="02040503050406030204" pitchFamily="18" charset="0"/>
                        <a:ea typeface="Cambria Math" panose="02040503050406030204" pitchFamily="18" charset="0"/>
                      </a:rPr>
                      <m:t>𝛿</m:t>
                    </m:r>
                  </m:oMath>
                </a14:m>
                <a:endParaRPr lang="en-US" sz="2600" dirty="0">
                  <a:latin typeface="Calibri" panose="020F0502020204030204" pitchFamily="34" charset="0"/>
                  <a:cs typeface="Calibri" panose="020F0502020204030204" pitchFamily="34" charset="0"/>
                </a:endParaRPr>
              </a:p>
              <a:p>
                <a:r>
                  <a:rPr lang="en-US" sz="2600" b="1" dirty="0">
                    <a:solidFill>
                      <a:srgbClr val="00B050"/>
                    </a:solidFill>
                    <a:latin typeface="Calibri" panose="020F0502020204030204" pitchFamily="34" charset="0"/>
                    <a:cs typeface="Calibri" panose="020F0502020204030204" pitchFamily="34" charset="0"/>
                  </a:rPr>
                  <a:t>Prediction</a:t>
                </a:r>
                <a:r>
                  <a:rPr lang="en-US" sz="2600" dirty="0">
                    <a:latin typeface="Calibri" panose="020F0502020204030204" pitchFamily="34" charset="0"/>
                    <a:cs typeface="Calibri" panose="020F0502020204030204" pitchFamily="34" charset="0"/>
                  </a:rPr>
                  <a:t>: we compute the values of the observed variables </a:t>
                </a:r>
                <a14:m>
                  <m:oMath xmlns:m="http://schemas.openxmlformats.org/officeDocument/2006/math">
                    <m:r>
                      <a:rPr lang="en-US" sz="2600" i="1" smtClean="0">
                        <a:latin typeface="Cambria Math" panose="02040503050406030204" pitchFamily="18" charset="0"/>
                      </a:rPr>
                      <m:t>𝑋</m:t>
                    </m:r>
                  </m:oMath>
                </a14:m>
                <a:r>
                  <a:rPr lang="en-US" sz="2600" dirty="0">
                    <a:latin typeface="Calibri" panose="020F0502020204030204" pitchFamily="34" charset="0"/>
                    <a:cs typeface="Calibri" panose="020F0502020204030204" pitchFamily="34" charset="0"/>
                  </a:rPr>
                  <a:t> given the latent </a:t>
                </a:r>
                <a14:m>
                  <m:oMath xmlns:m="http://schemas.openxmlformats.org/officeDocument/2006/math">
                    <m:r>
                      <a:rPr lang="en-US" sz="2600" i="1" smtClean="0">
                        <a:latin typeface="Cambria Math" panose="02040503050406030204" pitchFamily="18" charset="0"/>
                      </a:rPr>
                      <m:t>𝑈</m:t>
                    </m:r>
                    <m:r>
                      <a:rPr lang="en-US" sz="2600" i="1" smtClean="0">
                        <a:latin typeface="Cambria Math" panose="02040503050406030204" pitchFamily="18" charset="0"/>
                      </a:rPr>
                      <m:t> = </m:t>
                    </m:r>
                    <m:r>
                      <a:rPr lang="en-US" sz="2600" i="1" smtClean="0">
                        <a:latin typeface="Cambria Math" panose="02040503050406030204" pitchFamily="18" charset="0"/>
                      </a:rPr>
                      <m:t>𝑢</m:t>
                    </m:r>
                    <m:r>
                      <a:rPr lang="en-US" sz="2600" i="1" smtClean="0">
                        <a:latin typeface="Cambria Math" panose="02040503050406030204" pitchFamily="18" charset="0"/>
                      </a:rPr>
                      <m:t> </m:t>
                    </m:r>
                  </m:oMath>
                </a14:m>
                <a:r>
                  <a:rPr lang="en-US" sz="2600" dirty="0">
                    <a:latin typeface="Calibri" panose="020F0502020204030204" pitchFamily="34" charset="0"/>
                    <a:cs typeface="Calibri" panose="020F0502020204030204" pitchFamily="34" charset="0"/>
                  </a:rPr>
                  <a:t>and given the intervention: </a:t>
                </a:r>
                <a14:m>
                  <m:oMath xmlns:m="http://schemas.openxmlformats.org/officeDocument/2006/math">
                    <m:sSup>
                      <m:sSupPr>
                        <m:ctrlPr>
                          <a:rPr lang="en-US" sz="260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i="1" smtClean="0">
                            <a:latin typeface="Cambria Math" panose="02040503050406030204" pitchFamily="18" charset="0"/>
                          </a:rPr>
                          <m:t>𝑐𝑓</m:t>
                        </m:r>
                      </m:sup>
                    </m:sSup>
                    <m:r>
                      <a:rPr lang="en-US" sz="2600" i="1" smtClean="0">
                        <a:latin typeface="Cambria Math" panose="02040503050406030204" pitchFamily="18" charset="0"/>
                      </a:rPr>
                      <m:t> =</m:t>
                    </m:r>
                    <m:r>
                      <a:rPr lang="en-US" sz="2600" b="0" i="1" smtClean="0">
                        <a:latin typeface="Cambria Math" panose="02040503050406030204" pitchFamily="18" charset="0"/>
                      </a:rPr>
                      <m:t>𝐹</m:t>
                    </m:r>
                    <m:r>
                      <a:rPr lang="en-US" sz="2600" b="0" i="1" smtClean="0">
                        <a:latin typeface="Cambria Math" panose="02040503050406030204" pitchFamily="18" charset="0"/>
                      </a:rPr>
                      <m:t>(</m:t>
                    </m:r>
                    <m:r>
                      <a:rPr lang="en-US" sz="2600" i="1" smtClean="0">
                        <a:latin typeface="Cambria Math" panose="02040503050406030204" pitchFamily="18" charset="0"/>
                      </a:rPr>
                      <m:t>𝑢</m:t>
                    </m:r>
                    <m:r>
                      <a:rPr lang="en-US" sz="2600" i="1" smtClean="0">
                        <a:latin typeface="Cambria Math" panose="02040503050406030204" pitchFamily="18" charset="0"/>
                      </a:rPr>
                      <m:t> + </m:t>
                    </m:r>
                    <m:r>
                      <a:rPr lang="en-US" sz="2600" i="1" smtClean="0">
                        <a:latin typeface="Cambria Math" panose="02040503050406030204" pitchFamily="18" charset="0"/>
                        <a:ea typeface="Cambria Math" panose="02040503050406030204" pitchFamily="18" charset="0"/>
                      </a:rPr>
                      <m:t>𝛿</m:t>
                    </m:r>
                    <m:r>
                      <a:rPr lang="en-US" sz="2600" b="0" i="1" smtClean="0">
                        <a:latin typeface="Cambria Math" panose="02040503050406030204" pitchFamily="18" charset="0"/>
                        <a:ea typeface="Cambria Math" panose="02040503050406030204" pitchFamily="18" charset="0"/>
                      </a:rPr>
                      <m:t>)</m:t>
                    </m:r>
                  </m:oMath>
                </a14:m>
                <a:endParaRPr lang="en-US" sz="2600" dirty="0">
                  <a:latin typeface="Calibri" panose="020F0502020204030204" pitchFamily="34" charset="0"/>
                  <a:cs typeface="Calibri" panose="020F0502020204030204" pitchFamily="34" charset="0"/>
                </a:endParaRPr>
              </a:p>
            </p:txBody>
          </p:sp>
        </mc:Choice>
        <mc:Fallback xmlns="">
          <p:sp>
            <p:nvSpPr>
              <p:cNvPr id="33" name="Google Shape;117;p23">
                <a:extLst>
                  <a:ext uri="{FF2B5EF4-FFF2-40B4-BE49-F238E27FC236}">
                    <a16:creationId xmlns:a16="http://schemas.microsoft.com/office/drawing/2014/main" id="{547FBBC4-655F-4F6E-9C00-0F3BE9817804}"/>
                  </a:ext>
                </a:extLst>
              </p:cNvPr>
              <p:cNvSpPr txBox="1">
                <a:spLocks noGrp="1" noRot="1" noChangeAspect="1" noMove="1" noResize="1" noEditPoints="1" noAdjustHandles="1" noChangeArrowheads="1" noChangeShapeType="1" noTextEdit="1"/>
              </p:cNvSpPr>
              <p:nvPr>
                <p:ph type="body" idx="1"/>
              </p:nvPr>
            </p:nvSpPr>
            <p:spPr>
              <a:xfrm>
                <a:off x="311700" y="1152474"/>
                <a:ext cx="11146660" cy="4410123"/>
              </a:xfrm>
              <a:prstGeom prst="rect">
                <a:avLst/>
              </a:prstGeom>
              <a:blipFill>
                <a:blip r:embed="rId15"/>
                <a:stretch>
                  <a:fillRect l="-1138" t="-287"/>
                </a:stretch>
              </a:blipFill>
            </p:spPr>
            <p:txBody>
              <a:bodyPr/>
              <a:lstStyle/>
              <a:p>
                <a:r>
                  <a:rPr lang="en-US">
                    <a:noFill/>
                  </a:rPr>
                  <a:t> </a:t>
                </a:r>
              </a:p>
            </p:txBody>
          </p:sp>
        </mc:Fallback>
      </mc:AlternateContent>
    </p:spTree>
    <p:extLst>
      <p:ext uri="{BB962C8B-B14F-4D97-AF65-F5344CB8AC3E}">
        <p14:creationId xmlns:p14="http://schemas.microsoft.com/office/powerpoint/2010/main" val="3943727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mj-lt"/>
                <a:cs typeface="Calibri" panose="020F0502020204030204" pitchFamily="34" charset="0"/>
              </a:rPr>
              <a:t>Recommended actions (1/2)</a:t>
            </a: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chemeClr val="bg1"/>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mc:AlternateContent xmlns:mc="http://schemas.openxmlformats.org/markup-compatibility/2006" xmlns:a14="http://schemas.microsoft.com/office/drawing/2010/main">
        <mc:Choice Requires="a14">
          <p:sp>
            <p:nvSpPr>
              <p:cNvPr id="25" name="Google Shape;135;p26">
                <a:extLst>
                  <a:ext uri="{FF2B5EF4-FFF2-40B4-BE49-F238E27FC236}">
                    <a16:creationId xmlns:a16="http://schemas.microsoft.com/office/drawing/2014/main" id="{7960DB68-8ACD-49F8-AD1E-D5FBACE0D6C9}"/>
                  </a:ext>
                </a:extLst>
              </p:cNvPr>
              <p:cNvSpPr txBox="1">
                <a:spLocks noGrp="1"/>
              </p:cNvSpPr>
              <p:nvPr>
                <p:ph type="body" idx="1"/>
              </p:nvPr>
            </p:nvSpPr>
            <p:spPr>
              <a:xfrm>
                <a:off x="311699" y="1017724"/>
                <a:ext cx="11039893" cy="5478325"/>
              </a:xfrm>
              <a:prstGeom prst="rect">
                <a:avLst/>
              </a:prstGeom>
            </p:spPr>
            <p:txBody>
              <a:bodyPr spcFirstLastPara="1" wrap="square" lIns="91425" tIns="91425" rIns="91425" bIns="91425" anchor="t" anchorCtr="0">
                <a:normAutofit/>
              </a:bodyPr>
              <a:lstStyle/>
              <a:p>
                <a:pPr marL="0" indent="0">
                  <a:spcBef>
                    <a:spcPts val="1200"/>
                  </a:spcBef>
                  <a:spcAft>
                    <a:spcPts val="1200"/>
                  </a:spcAft>
                  <a:buNone/>
                </a:pPr>
                <a:r>
                  <a:rPr lang="en-US" sz="2400" dirty="0">
                    <a:latin typeface="Calibri" panose="020F0502020204030204" pitchFamily="34" charset="0"/>
                    <a:cs typeface="Calibri" panose="020F0502020204030204" pitchFamily="34" charset="0"/>
                  </a:rPr>
                  <a:t>Notice that the action:</a:t>
                </a:r>
                <a:endParaRPr lang="en-US" sz="2400" i="1" dirty="0">
                  <a:latin typeface="Calibri" panose="020F0502020204030204" pitchFamily="34" charset="0"/>
                  <a:cs typeface="Calibri" panose="020F0502020204030204" pitchFamily="34" charset="0"/>
                </a:endParaRPr>
              </a:p>
              <a:p>
                <a:pPr marL="0" indent="0">
                  <a:spcBef>
                    <a:spcPts val="1200"/>
                  </a:spcBef>
                  <a:spcAft>
                    <a:spcPts val="1200"/>
                  </a:spcAft>
                  <a:buNone/>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rPr>
                            <m:t>𝑢</m:t>
                          </m:r>
                        </m:e>
                        <m:sup>
                          <m:r>
                            <a:rPr lang="en-US" sz="2400" i="1" smtClean="0">
                              <a:latin typeface="Cambria Math" panose="02040503050406030204" pitchFamily="18" charset="0"/>
                            </a:rPr>
                            <m:t>𝑐𝑓</m:t>
                          </m:r>
                        </m:sup>
                      </m:sSup>
                      <m:r>
                        <a:rPr lang="en-US" sz="2400" i="1" smtClean="0">
                          <a:latin typeface="Cambria Math" panose="02040503050406030204" pitchFamily="18" charset="0"/>
                        </a:rPr>
                        <m:t> </m:t>
                      </m:r>
                      <m:r>
                        <a:rPr lang="en-US" sz="2400" b="0" i="1" smtClean="0">
                          <a:latin typeface="Cambria Math" panose="02040503050406030204" pitchFamily="18" charset="0"/>
                        </a:rPr>
                        <m:t>−</m:t>
                      </m:r>
                      <m:r>
                        <a:rPr lang="en-US" sz="2400" i="1" smtClean="0">
                          <a:latin typeface="Cambria Math" panose="02040503050406030204" pitchFamily="18" charset="0"/>
                        </a:rPr>
                        <m:t> </m:t>
                      </m:r>
                      <m:r>
                        <a:rPr lang="en-US" sz="2400" i="1" smtClean="0">
                          <a:latin typeface="Cambria Math" panose="02040503050406030204" pitchFamily="18" charset="0"/>
                        </a:rPr>
                        <m:t>𝑢</m:t>
                      </m:r>
                      <m:r>
                        <a:rPr lang="en-US" sz="2400" i="1" smtClean="0">
                          <a:latin typeface="Cambria Math" panose="02040503050406030204" pitchFamily="18" charset="0"/>
                        </a:rPr>
                        <m:t> </m:t>
                      </m:r>
                    </m:oMath>
                  </m:oMathPara>
                </a14:m>
                <a:endParaRPr lang="en-US" sz="2400" dirty="0">
                  <a:latin typeface="Calibri" panose="020F0502020204030204" pitchFamily="34" charset="0"/>
                  <a:cs typeface="Calibri" panose="020F0502020204030204" pitchFamily="34" charset="0"/>
                </a:endParaRPr>
              </a:p>
              <a:p>
                <a:pPr marL="0" indent="0">
                  <a:spcBef>
                    <a:spcPts val="1200"/>
                  </a:spcBef>
                  <a:spcAft>
                    <a:spcPts val="1200"/>
                  </a:spcAft>
                  <a:buNone/>
                </a:pPr>
                <a:r>
                  <a:rPr lang="en-US" sz="2400" dirty="0">
                    <a:latin typeface="Calibri" panose="020F0502020204030204" pitchFamily="34" charset="0"/>
                    <a:cs typeface="Calibri" panose="020F0502020204030204" pitchFamily="34" charset="0"/>
                  </a:rPr>
                  <a:t>differs for root nodes and non-root nodes. For root nodes there is no difference between the latent variable </a:t>
                </a:r>
                <a14:m>
                  <m:oMath xmlns:m="http://schemas.openxmlformats.org/officeDocument/2006/math">
                    <m:r>
                      <a:rPr lang="en-US" sz="2400" i="1" smtClean="0">
                        <a:latin typeface="Cambria Math" panose="02040503050406030204" pitchFamily="18" charset="0"/>
                      </a:rPr>
                      <m:t>𝑈</m:t>
                    </m:r>
                  </m:oMath>
                </a14:m>
                <a:r>
                  <a:rPr lang="en-US" sz="2400" dirty="0">
                    <a:latin typeface="Calibri" panose="020F0502020204030204" pitchFamily="34" charset="0"/>
                    <a:cs typeface="Calibri" panose="020F0502020204030204" pitchFamily="34" charset="0"/>
                  </a:rPr>
                  <a:t> and the feature </a:t>
                </a:r>
                <a14:m>
                  <m:oMath xmlns:m="http://schemas.openxmlformats.org/officeDocument/2006/math">
                    <m:r>
                      <a:rPr lang="en-US" sz="2400" i="1" smtClean="0">
                        <a:latin typeface="Cambria Math" panose="02040503050406030204" pitchFamily="18" charset="0"/>
                      </a:rPr>
                      <m:t>𝑋</m:t>
                    </m:r>
                  </m:oMath>
                </a14:m>
                <a:r>
                  <a:rPr lang="en-US" sz="2400" dirty="0">
                    <a:latin typeface="Calibri" panose="020F0502020204030204" pitchFamily="34" charset="0"/>
                    <a:cs typeface="Calibri" panose="020F0502020204030204" pitchFamily="34" charset="0"/>
                  </a:rPr>
                  <a:t>. For non-root nodes:</a:t>
                </a:r>
              </a:p>
              <a:p>
                <a:pPr marL="0" indent="0">
                  <a:spcBef>
                    <a:spcPts val="1200"/>
                  </a:spcBef>
                  <a:spcAft>
                    <a:spcPts val="1200"/>
                  </a:spcAft>
                  <a:buNone/>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𝑥</m:t>
                          </m:r>
                        </m:e>
                        <m:sup>
                          <m:r>
                            <a:rPr lang="en-US" sz="2400" i="1" smtClean="0">
                              <a:latin typeface="Cambria Math" panose="02040503050406030204" pitchFamily="18" charset="0"/>
                            </a:rPr>
                            <m:t>𝑐𝑓</m:t>
                          </m:r>
                        </m:sup>
                      </m:sSup>
                      <m:r>
                        <a:rPr lang="en-US" sz="2400" i="1" smtClean="0">
                          <a:latin typeface="Cambria Math" panose="02040503050406030204" pitchFamily="18" charset="0"/>
                        </a:rPr>
                        <m:t>−</m:t>
                      </m:r>
                      <m:r>
                        <a:rPr lang="en-US" sz="2400" b="0" i="1"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𝐹</m:t>
                          </m:r>
                          <m:r>
                            <a:rPr lang="en-US" sz="2400" b="0" i="1" smtClean="0">
                              <a:latin typeface="Cambria Math" panose="02040503050406030204" pitchFamily="18" charset="0"/>
                            </a:rPr>
                            <m:t>( </m:t>
                          </m:r>
                          <m:r>
                            <a:rPr lang="en-US" sz="2400" i="1" smtClean="0">
                              <a:latin typeface="Cambria Math" panose="02040503050406030204" pitchFamily="18" charset="0"/>
                            </a:rPr>
                            <m:t>𝑢</m:t>
                          </m:r>
                        </m:e>
                        <m:sup>
                          <m:r>
                            <a:rPr lang="en-US" sz="2400" i="1" smtClean="0">
                              <a:latin typeface="Cambria Math" panose="02040503050406030204" pitchFamily="18" charset="0"/>
                            </a:rPr>
                            <m:t>𝑐𝑓</m:t>
                          </m:r>
                        </m:sup>
                      </m:sSup>
                      <m:r>
                        <a:rPr lang="en-US" sz="2400" b="0" i="1" smtClean="0">
                          <a:latin typeface="Cambria Math" panose="02040503050406030204" pitchFamily="18" charset="0"/>
                        </a:rPr>
                        <m:t>)</m:t>
                      </m:r>
                      <m:r>
                        <a:rPr lang="en-US" sz="2400" i="1" smtClean="0">
                          <a:latin typeface="Cambria Math" panose="02040503050406030204" pitchFamily="18" charset="0"/>
                        </a:rPr>
                        <m:t> −</m:t>
                      </m:r>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1" i="1" smtClean="0">
                          <a:latin typeface="Cambria Math" panose="02040503050406030204" pitchFamily="18" charset="0"/>
                        </a:rPr>
                        <m:t>𝒑𝒂</m:t>
                      </m:r>
                      <m:r>
                        <a:rPr lang="en-US" sz="2400" b="0" i="1" smtClean="0">
                          <a:latin typeface="Cambria Math" panose="02040503050406030204" pitchFamily="18" charset="0"/>
                        </a:rPr>
                        <m:t>(</m:t>
                      </m:r>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𝑥</m:t>
                          </m:r>
                        </m:e>
                        <m:sup>
                          <m:r>
                            <a:rPr lang="en-US" sz="2400" i="1" smtClean="0">
                              <a:latin typeface="Cambria Math" panose="02040503050406030204" pitchFamily="18" charset="0"/>
                            </a:rPr>
                            <m:t>𝑐𝑓</m:t>
                          </m:r>
                        </m:sup>
                      </m:sSup>
                      <m:r>
                        <a:rPr lang="en-US" sz="2400" b="0" i="1" smtClean="0">
                          <a:latin typeface="Cambria Math" panose="02040503050406030204" pitchFamily="18" charset="0"/>
                        </a:rPr>
                        <m:t>))</m:t>
                      </m:r>
                      <m:r>
                        <a:rPr lang="en-US" sz="2400" i="1" smtClean="0">
                          <a:latin typeface="Cambria Math" panose="02040503050406030204" pitchFamily="18" charset="0"/>
                        </a:rPr>
                        <m:t>−</m:t>
                      </m:r>
                      <m:r>
                        <a:rPr lang="en-US" sz="2400" i="1" smtClean="0">
                          <a:latin typeface="Cambria Math" panose="02040503050406030204" pitchFamily="18" charset="0"/>
                        </a:rPr>
                        <m:t>𝑓</m:t>
                      </m:r>
                      <m:r>
                        <a:rPr lang="en-US" sz="2400" i="1" smtClean="0">
                          <a:latin typeface="Cambria Math" panose="02040503050406030204" pitchFamily="18" charset="0"/>
                        </a:rPr>
                        <m:t>(</m:t>
                      </m:r>
                      <m:r>
                        <a:rPr lang="en-US" sz="2400" b="1" i="1" smtClean="0">
                          <a:latin typeface="Cambria Math" panose="02040503050406030204" pitchFamily="18" charset="0"/>
                        </a:rPr>
                        <m:t>𝒑𝒂</m:t>
                      </m:r>
                      <m:r>
                        <a:rPr lang="en-US" sz="2400" b="0" i="1" smtClean="0">
                          <a:latin typeface="Cambria Math" panose="02040503050406030204" pitchFamily="18" charset="0"/>
                        </a:rPr>
                        <m:t>(</m:t>
                      </m:r>
                      <m:r>
                        <a:rPr lang="en-US" sz="2400" i="1" smtClean="0">
                          <a:latin typeface="Cambria Math" panose="02040503050406030204" pitchFamily="18" charset="0"/>
                        </a:rPr>
                        <m:t>𝑥</m:t>
                      </m:r>
                      <m:r>
                        <a:rPr lang="en-US" sz="2400" b="0" i="1" smtClean="0">
                          <a:latin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𝛿</m:t>
                      </m:r>
                    </m:oMath>
                  </m:oMathPara>
                </a14:m>
                <a:endParaRPr lang="en-US" sz="2400" dirty="0">
                  <a:latin typeface="Calibri" panose="020F0502020204030204" pitchFamily="34" charset="0"/>
                  <a:cs typeface="Calibri" panose="020F0502020204030204" pitchFamily="34" charset="0"/>
                </a:endParaRPr>
              </a:p>
              <a:p>
                <a:pPr marL="0" indent="0">
                  <a:spcBef>
                    <a:spcPts val="1200"/>
                  </a:spcBef>
                  <a:spcAft>
                    <a:spcPts val="1200"/>
                  </a:spcAft>
                  <a:buNone/>
                </a:pPr>
                <a:r>
                  <a:rPr lang="en-US" sz="2400" dirty="0">
                    <a:latin typeface="Calibri" panose="020F0502020204030204" pitchFamily="34" charset="0"/>
                    <a:cs typeface="Calibri" panose="020F0502020204030204" pitchFamily="34" charset="0"/>
                  </a:rPr>
                  <a:t>This is called a </a:t>
                </a:r>
                <a:r>
                  <a:rPr lang="en-US" sz="2400" b="1" i="1" dirty="0">
                    <a:solidFill>
                      <a:srgbClr val="00B050"/>
                    </a:solidFill>
                    <a:latin typeface="Calibri" panose="020F0502020204030204" pitchFamily="34" charset="0"/>
                    <a:cs typeface="Calibri" panose="020F0502020204030204" pitchFamily="34" charset="0"/>
                  </a:rPr>
                  <a:t>soft </a:t>
                </a:r>
                <a:r>
                  <a:rPr lang="en-US" sz="2400" b="1" i="1" dirty="0" err="1">
                    <a:solidFill>
                      <a:srgbClr val="00B050"/>
                    </a:solidFill>
                    <a:latin typeface="Calibri" panose="020F0502020204030204" pitchFamily="34" charset="0"/>
                    <a:cs typeface="Calibri" panose="020F0502020204030204" pitchFamily="34" charset="0"/>
                  </a:rPr>
                  <a:t>intervenction</a:t>
                </a:r>
                <a:r>
                  <a:rPr lang="en-US" sz="2400" dirty="0">
                    <a:latin typeface="Calibri" panose="020F0502020204030204" pitchFamily="34" charset="0"/>
                    <a:cs typeface="Calibri" panose="020F0502020204030204" pitchFamily="34" charset="0"/>
                  </a:rPr>
                  <a:t>, while a </a:t>
                </a:r>
                <a:r>
                  <a:rPr lang="en-US" sz="2400" b="1" i="1" dirty="0">
                    <a:solidFill>
                      <a:srgbClr val="FF0000"/>
                    </a:solidFill>
                    <a:latin typeface="Calibri" panose="020F0502020204030204" pitchFamily="34" charset="0"/>
                    <a:cs typeface="Calibri" panose="020F0502020204030204" pitchFamily="34" charset="0"/>
                  </a:rPr>
                  <a:t>hard </a:t>
                </a:r>
                <a:r>
                  <a:rPr lang="en-US" sz="2400" b="1" i="1" dirty="0" err="1">
                    <a:solidFill>
                      <a:srgbClr val="FF0000"/>
                    </a:solidFill>
                    <a:latin typeface="Calibri" panose="020F0502020204030204" pitchFamily="34" charset="0"/>
                    <a:cs typeface="Calibri" panose="020F0502020204030204" pitchFamily="34" charset="0"/>
                  </a:rPr>
                  <a:t>intervenction</a:t>
                </a:r>
                <a:r>
                  <a:rPr lang="en-US" sz="2400" b="1" dirty="0">
                    <a:solidFill>
                      <a:srgbClr val="FF000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 </a:t>
                </a:r>
                <a14:m>
                  <m:oMath xmlns:m="http://schemas.openxmlformats.org/officeDocument/2006/math">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𝑥</m:t>
                        </m:r>
                      </m:e>
                      <m:sup>
                        <m:r>
                          <a:rPr lang="en-US" sz="2400" i="1" smtClean="0">
                            <a:latin typeface="Cambria Math" panose="02040503050406030204" pitchFamily="18" charset="0"/>
                          </a:rPr>
                          <m:t>𝑐𝑓</m:t>
                        </m:r>
                      </m:sup>
                    </m:sSup>
                    <m:r>
                      <a:rPr lang="en-US" sz="2400" i="1" smtClean="0">
                        <a:latin typeface="Cambria Math" panose="02040503050406030204" pitchFamily="18" charset="0"/>
                      </a:rPr>
                      <m:t>− </m:t>
                    </m:r>
                    <m:r>
                      <a:rPr lang="en-US" sz="2400" i="1" smtClean="0">
                        <a:latin typeface="Cambria Math" panose="02040503050406030204" pitchFamily="18" charset="0"/>
                      </a:rPr>
                      <m:t>𝑥</m:t>
                    </m:r>
                    <m:r>
                      <a:rPr lang="en-US" sz="2400" i="1" smtClean="0">
                        <a:latin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𝛿</m:t>
                    </m:r>
                  </m:oMath>
                </a14:m>
                <a:r>
                  <a:rPr lang="en-US" sz="2400" dirty="0">
                    <a:latin typeface="Calibri" panose="020F0502020204030204" pitchFamily="34" charset="0"/>
                    <a:cs typeface="Calibri" panose="020F0502020204030204" pitchFamily="34" charset="0"/>
                  </a:rPr>
                  <a:t>.</a:t>
                </a:r>
              </a:p>
            </p:txBody>
          </p:sp>
        </mc:Choice>
        <mc:Fallback xmlns="">
          <p:sp>
            <p:nvSpPr>
              <p:cNvPr id="25" name="Google Shape;135;p26">
                <a:extLst>
                  <a:ext uri="{FF2B5EF4-FFF2-40B4-BE49-F238E27FC236}">
                    <a16:creationId xmlns:a16="http://schemas.microsoft.com/office/drawing/2014/main" id="{7960DB68-8ACD-49F8-AD1E-D5FBACE0D6C9}"/>
                  </a:ext>
                </a:extLst>
              </p:cNvPr>
              <p:cNvSpPr txBox="1">
                <a:spLocks noGrp="1" noRot="1" noChangeAspect="1" noMove="1" noResize="1" noEditPoints="1" noAdjustHandles="1" noChangeArrowheads="1" noChangeShapeType="1" noTextEdit="1"/>
              </p:cNvSpPr>
              <p:nvPr>
                <p:ph type="body" idx="1"/>
              </p:nvPr>
            </p:nvSpPr>
            <p:spPr>
              <a:xfrm>
                <a:off x="311699" y="1017724"/>
                <a:ext cx="11039893" cy="5478325"/>
              </a:xfrm>
              <a:prstGeom prst="rect">
                <a:avLst/>
              </a:prstGeom>
              <a:blipFill>
                <a:blip r:embed="rId15"/>
                <a:stretch>
                  <a:fillRect l="-920"/>
                </a:stretch>
              </a:blipFill>
            </p:spPr>
            <p:txBody>
              <a:bodyPr/>
              <a:lstStyle/>
              <a:p>
                <a:r>
                  <a:rPr lang="en-GB">
                    <a:noFill/>
                  </a:rPr>
                  <a:t> </a:t>
                </a:r>
              </a:p>
            </p:txBody>
          </p:sp>
        </mc:Fallback>
      </mc:AlternateContent>
    </p:spTree>
    <p:extLst>
      <p:ext uri="{BB962C8B-B14F-4D97-AF65-F5344CB8AC3E}">
        <p14:creationId xmlns:p14="http://schemas.microsoft.com/office/powerpoint/2010/main" val="3034847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it" sz="3600" dirty="0">
                <a:latin typeface="+mj-lt"/>
                <a:cs typeface="Calibri" panose="020F0502020204030204" pitchFamily="34" charset="0"/>
              </a:rPr>
              <a:t>Introduction</a:t>
            </a:r>
            <a:endParaRPr lang="it-IT"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8" name="Google Shape;61;p14">
            <a:extLst>
              <a:ext uri="{FF2B5EF4-FFF2-40B4-BE49-F238E27FC236}">
                <a16:creationId xmlns:a16="http://schemas.microsoft.com/office/drawing/2014/main" id="{3BB377E3-1675-4AE8-88FF-6B9ABCAC1882}"/>
              </a:ext>
            </a:extLst>
          </p:cNvPr>
          <p:cNvSpPr txBox="1">
            <a:spLocks noGrp="1"/>
          </p:cNvSpPr>
          <p:nvPr>
            <p:ph type="body" idx="1"/>
          </p:nvPr>
        </p:nvSpPr>
        <p:spPr>
          <a:xfrm>
            <a:off x="1586954" y="1199474"/>
            <a:ext cx="9541240" cy="5441792"/>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en-US" sz="3200" dirty="0">
                <a:solidFill>
                  <a:schemeClr val="tx1">
                    <a:lumMod val="65000"/>
                    <a:lumOff val="35000"/>
                  </a:schemeClr>
                </a:solidFill>
                <a:latin typeface="Calibri" panose="020F0502020204030204" pitchFamily="34" charset="0"/>
                <a:cs typeface="Calibri" panose="020F0502020204030204" pitchFamily="34" charset="0"/>
              </a:rPr>
              <a:t>We present </a:t>
            </a:r>
            <a:r>
              <a:rPr lang="en-US" sz="3200" b="1" dirty="0">
                <a:solidFill>
                  <a:schemeClr val="tx1">
                    <a:lumMod val="65000"/>
                    <a:lumOff val="35000"/>
                  </a:schemeClr>
                </a:solidFill>
                <a:latin typeface="Calibri" panose="020F0502020204030204" pitchFamily="34" charset="0"/>
                <a:cs typeface="Calibri" panose="020F0502020204030204" pitchFamily="34" charset="0"/>
              </a:rPr>
              <a:t>CEILS</a:t>
            </a:r>
            <a:r>
              <a:rPr lang="en-US" sz="3200" dirty="0">
                <a:solidFill>
                  <a:schemeClr val="tx1">
                    <a:lumMod val="65000"/>
                    <a:lumOff val="35000"/>
                  </a:schemeClr>
                </a:solidFill>
                <a:latin typeface="Calibri" panose="020F0502020204030204" pitchFamily="34" charset="0"/>
                <a:cs typeface="Calibri" panose="020F0502020204030204" pitchFamily="34" charset="0"/>
              </a:rPr>
              <a:t> (Counterfactual Explanations as Interventions in Latent Space): novel methodology to generate counterfactual explanations. </a:t>
            </a:r>
          </a:p>
          <a:p>
            <a:pPr marL="0" lvl="0" indent="0" algn="l" rtl="0">
              <a:spcBef>
                <a:spcPts val="1200"/>
              </a:spcBef>
              <a:spcAft>
                <a:spcPts val="0"/>
              </a:spcAft>
              <a:buClr>
                <a:schemeClr val="dk1"/>
              </a:buClr>
              <a:buSzPts val="1100"/>
              <a:buFont typeface="Arial"/>
              <a:buNone/>
            </a:pPr>
            <a:r>
              <a:rPr lang="en-US" sz="3200" b="1" dirty="0">
                <a:solidFill>
                  <a:schemeClr val="tx1">
                    <a:lumMod val="65000"/>
                    <a:lumOff val="35000"/>
                  </a:schemeClr>
                </a:solidFill>
                <a:latin typeface="Calibri" panose="020F0502020204030204" pitchFamily="34" charset="0"/>
                <a:cs typeface="Calibri" panose="020F0502020204030204" pitchFamily="34" charset="0"/>
              </a:rPr>
              <a:t>CEILS Goal</a:t>
            </a:r>
            <a:r>
              <a:rPr lang="en-US" sz="3200" dirty="0">
                <a:solidFill>
                  <a:schemeClr val="tx1">
                    <a:lumMod val="65000"/>
                    <a:lumOff val="35000"/>
                  </a:schemeClr>
                </a:solidFill>
                <a:latin typeface="Calibri" panose="020F0502020204030204" pitchFamily="34" charset="0"/>
                <a:cs typeface="Calibri" panose="020F0502020204030204" pitchFamily="34" charset="0"/>
              </a:rPr>
              <a:t>: Capturing the underlying causal relations from the data and providing feasible recommendations to reach the proposed profile. </a:t>
            </a:r>
          </a:p>
        </p:txBody>
      </p:sp>
      <p:pic>
        <p:nvPicPr>
          <p:cNvPr id="9" name="Elemento grafico 8" descr="Tiro a segno">
            <a:extLst>
              <a:ext uri="{FF2B5EF4-FFF2-40B4-BE49-F238E27FC236}">
                <a16:creationId xmlns:a16="http://schemas.microsoft.com/office/drawing/2014/main" id="{4BFC75ED-FE60-4AFB-A9E9-E37B819522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554" y="3222702"/>
            <a:ext cx="914400" cy="914400"/>
          </a:xfrm>
          <a:prstGeom prst="rect">
            <a:avLst/>
          </a:prstGeom>
        </p:spPr>
      </p:pic>
      <p:pic>
        <p:nvPicPr>
          <p:cNvPr id="10" name="Elemento grafico 9" descr="Insegnante">
            <a:extLst>
              <a:ext uri="{FF2B5EF4-FFF2-40B4-BE49-F238E27FC236}">
                <a16:creationId xmlns:a16="http://schemas.microsoft.com/office/drawing/2014/main" id="{8EC79E67-43AA-48B5-8DE1-1051934523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2554" y="1516550"/>
            <a:ext cx="914400" cy="914400"/>
          </a:xfrm>
          <a:prstGeom prst="rect">
            <a:avLst/>
          </a:prstGeom>
        </p:spPr>
      </p:pic>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8">
            <a:alphaModFix/>
          </a:blip>
          <a:srcRect/>
          <a:stretch/>
        </p:blipFill>
        <p:spPr>
          <a:xfrm>
            <a:off x="11527498" y="800100"/>
            <a:ext cx="665450" cy="616106"/>
          </a:xfrm>
          <a:prstGeom prst="rect">
            <a:avLst/>
          </a:prstGeom>
          <a:solidFill>
            <a:schemeClr val="bg1"/>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mj-lt"/>
                <a:cs typeface="Calibri" panose="020F0502020204030204" pitchFamily="34" charset="0"/>
              </a:rPr>
              <a:t>Recommended actions (2/2)</a:t>
            </a: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chemeClr val="bg1"/>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mc:AlternateContent xmlns:mc="http://schemas.openxmlformats.org/markup-compatibility/2006" xmlns:a14="http://schemas.microsoft.com/office/drawing/2010/main">
        <mc:Choice Requires="a14">
          <p:sp>
            <p:nvSpPr>
              <p:cNvPr id="26" name="Google Shape;123;p24">
                <a:extLst>
                  <a:ext uri="{FF2B5EF4-FFF2-40B4-BE49-F238E27FC236}">
                    <a16:creationId xmlns:a16="http://schemas.microsoft.com/office/drawing/2014/main" id="{DC78B4E1-5E37-4C61-A62C-4B70D27690F9}"/>
                  </a:ext>
                </a:extLst>
              </p:cNvPr>
              <p:cNvSpPr txBox="1">
                <a:spLocks noGrp="1"/>
              </p:cNvSpPr>
              <p:nvPr>
                <p:ph type="body" idx="1"/>
              </p:nvPr>
            </p:nvSpPr>
            <p:spPr>
              <a:xfrm>
                <a:off x="311699" y="1152474"/>
                <a:ext cx="11039893" cy="4352951"/>
              </a:xfrm>
              <a:prstGeom prst="rect">
                <a:avLst/>
              </a:prstGeom>
            </p:spPr>
            <p:txBody>
              <a:bodyPr spcFirstLastPara="1" wrap="square" lIns="91425" tIns="91425" rIns="91425" bIns="91425" anchor="t" anchorCtr="0">
                <a:normAutofit/>
              </a:bodyPr>
              <a:lstStyle/>
              <a:p>
                <a:pPr marL="0" indent="0">
                  <a:spcBef>
                    <a:spcPts val="1200"/>
                  </a:spcBef>
                  <a:buNone/>
                </a:pPr>
                <a:r>
                  <a:rPr lang="en-US" sz="2400" dirty="0">
                    <a:latin typeface="Calibri" panose="020F0502020204030204" pitchFamily="34" charset="0"/>
                    <a:cs typeface="Calibri" panose="020F0502020204030204" pitchFamily="34" charset="0"/>
                  </a:rPr>
                  <a:t>CEILS implements by default </a:t>
                </a:r>
                <a:r>
                  <a:rPr lang="en-US" sz="2400" b="1" i="1" dirty="0">
                    <a:solidFill>
                      <a:srgbClr val="00B050"/>
                    </a:solidFill>
                    <a:latin typeface="Calibri" panose="020F0502020204030204" pitchFamily="34" charset="0"/>
                    <a:cs typeface="Calibri" panose="020F0502020204030204" pitchFamily="34" charset="0"/>
                  </a:rPr>
                  <a:t>soft interventions</a:t>
                </a:r>
                <a:r>
                  <a:rPr lang="en-US" sz="2400" dirty="0">
                    <a:latin typeface="Calibri" panose="020F0502020204030204" pitchFamily="34" charset="0"/>
                    <a:cs typeface="Calibri" panose="020F0502020204030204" pitchFamily="34" charset="0"/>
                  </a:rPr>
                  <a:t>: </a:t>
                </a:r>
              </a:p>
              <a:p>
                <a:pPr marL="0" indent="0">
                  <a:spcBef>
                    <a:spcPts val="1200"/>
                  </a:spcBef>
                  <a:buNone/>
                </a:pPr>
                <a:endParaRPr lang="en-US" sz="2400" dirty="0">
                  <a:latin typeface="Calibri" panose="020F0502020204030204" pitchFamily="34" charset="0"/>
                  <a:cs typeface="Calibri" panose="020F0502020204030204" pitchFamily="34" charset="0"/>
                </a:endParaRPr>
              </a:p>
              <a:p>
                <a:pPr marL="457200" lvl="1" indent="0">
                  <a:spcBef>
                    <a:spcPts val="1200"/>
                  </a:spcBef>
                  <a:buNone/>
                </a:pPr>
                <a:r>
                  <a:rPr lang="en-US" sz="2200" dirty="0">
                    <a:latin typeface="Calibri" panose="020F0502020204030204" pitchFamily="34" charset="0"/>
                    <a:cs typeface="Calibri" panose="020F0502020204030204" pitchFamily="34" charset="0"/>
                  </a:rPr>
                  <a:t>The latent space action </a:t>
                </a:r>
                <a14:m>
                  <m:oMath xmlns:m="http://schemas.openxmlformats.org/officeDocument/2006/math">
                    <m:r>
                      <a:rPr lang="en-US" sz="2200" i="1" smtClean="0">
                        <a:latin typeface="Cambria Math" panose="02040503050406030204" pitchFamily="18" charset="0"/>
                        <a:ea typeface="Cambria Math" panose="02040503050406030204" pitchFamily="18" charset="0"/>
                      </a:rPr>
                      <m:t>𝛿</m:t>
                    </m:r>
                  </m:oMath>
                </a14:m>
                <a:r>
                  <a:rPr lang="en-US" sz="2200" dirty="0">
                    <a:latin typeface="Calibri" panose="020F0502020204030204" pitchFamily="34" charset="0"/>
                    <a:cs typeface="Calibri" panose="020F0502020204030204" pitchFamily="34" charset="0"/>
                  </a:rPr>
                  <a:t> is an example of </a:t>
                </a:r>
                <a:r>
                  <a:rPr lang="en-US" sz="2200" i="1" dirty="0">
                    <a:latin typeface="Calibri" panose="020F0502020204030204" pitchFamily="34" charset="0"/>
                    <a:cs typeface="Calibri" panose="020F0502020204030204" pitchFamily="34" charset="0"/>
                  </a:rPr>
                  <a:t>soft intervention</a:t>
                </a:r>
                <a:r>
                  <a:rPr lang="en-US" sz="2200" dirty="0">
                    <a:latin typeface="Calibri" panose="020F0502020204030204" pitchFamily="34" charset="0"/>
                    <a:cs typeface="Calibri" panose="020F0502020204030204" pitchFamily="34" charset="0"/>
                  </a:rPr>
                  <a:t> since it is performed on top of other changes in the variable due to changes in its parents.</a:t>
                </a:r>
              </a:p>
              <a:p>
                <a:pPr marL="457200" lvl="1" indent="0">
                  <a:spcBef>
                    <a:spcPts val="1200"/>
                  </a:spcBef>
                  <a:buNone/>
                </a:pPr>
                <a:endParaRPr lang="en-US" sz="2400" dirty="0">
                  <a:latin typeface="Calibri" panose="020F0502020204030204" pitchFamily="34" charset="0"/>
                  <a:cs typeface="Calibri" panose="020F0502020204030204" pitchFamily="34" charset="0"/>
                </a:endParaRPr>
              </a:p>
              <a:p>
                <a:pPr marL="0" lvl="0" indent="0" algn="l" rtl="0">
                  <a:spcBef>
                    <a:spcPts val="1200"/>
                  </a:spcBef>
                  <a:spcAft>
                    <a:spcPts val="0"/>
                  </a:spcAft>
                  <a:buNone/>
                </a:pPr>
                <a:r>
                  <a:rPr lang="en-US" sz="2400" dirty="0">
                    <a:latin typeface="Calibri" panose="020F0502020204030204" pitchFamily="34" charset="0"/>
                    <a:cs typeface="Calibri" panose="020F0502020204030204" pitchFamily="34" charset="0"/>
                  </a:rPr>
                  <a:t>It is important to point out that the main advantage of CEILS is that it provides not only the counterfactual explanation, but also the </a:t>
                </a:r>
                <a:r>
                  <a:rPr lang="en-US" sz="2400" b="1" i="1" dirty="0">
                    <a:solidFill>
                      <a:srgbClr val="00B050"/>
                    </a:solidFill>
                    <a:latin typeface="Calibri" panose="020F0502020204030204" pitchFamily="34" charset="0"/>
                    <a:cs typeface="Calibri" panose="020F0502020204030204" pitchFamily="34" charset="0"/>
                  </a:rPr>
                  <a:t>action</a:t>
                </a:r>
                <a:r>
                  <a:rPr lang="en-US" sz="2400" dirty="0">
                    <a:latin typeface="Calibri" panose="020F0502020204030204" pitchFamily="34" charset="0"/>
                    <a:cs typeface="Calibri" panose="020F0502020204030204" pitchFamily="34" charset="0"/>
                  </a:rPr>
                  <a:t> needed to reach it. Recommending actions as shifts in the </a:t>
                </a:r>
                <a:r>
                  <a:rPr lang="en-US" sz="2400" b="1" i="1" dirty="0">
                    <a:solidFill>
                      <a:srgbClr val="00B050"/>
                    </a:solidFill>
                    <a:latin typeface="Calibri" panose="020F0502020204030204" pitchFamily="34" charset="0"/>
                    <a:cs typeface="Calibri" panose="020F0502020204030204" pitchFamily="34" charset="0"/>
                  </a:rPr>
                  <a:t>latent space</a:t>
                </a:r>
                <a:r>
                  <a:rPr lang="en-US" sz="2400" dirty="0">
                    <a:latin typeface="Calibri" panose="020F0502020204030204" pitchFamily="34" charset="0"/>
                    <a:cs typeface="Calibri" panose="020F0502020204030204" pitchFamily="34" charset="0"/>
                  </a:rPr>
                  <a:t>, CEILS takes into account the </a:t>
                </a:r>
                <a:r>
                  <a:rPr lang="en-US" sz="2400" b="1" dirty="0">
                    <a:solidFill>
                      <a:srgbClr val="00B050"/>
                    </a:solidFill>
                    <a:latin typeface="Calibri" panose="020F0502020204030204" pitchFamily="34" charset="0"/>
                    <a:cs typeface="Calibri" panose="020F0502020204030204" pitchFamily="34" charset="0"/>
                  </a:rPr>
                  <a:t>underlying causal flow</a:t>
                </a:r>
                <a:r>
                  <a:rPr lang="en-US" sz="2400" dirty="0">
                    <a:latin typeface="Calibri" panose="020F0502020204030204" pitchFamily="34" charset="0"/>
                    <a:cs typeface="Calibri" panose="020F0502020204030204" pitchFamily="34" charset="0"/>
                  </a:rPr>
                  <a:t>.</a:t>
                </a:r>
              </a:p>
            </p:txBody>
          </p:sp>
        </mc:Choice>
        <mc:Fallback xmlns="">
          <p:sp>
            <p:nvSpPr>
              <p:cNvPr id="26" name="Google Shape;123;p24">
                <a:extLst>
                  <a:ext uri="{FF2B5EF4-FFF2-40B4-BE49-F238E27FC236}">
                    <a16:creationId xmlns:a16="http://schemas.microsoft.com/office/drawing/2014/main" id="{DC78B4E1-5E37-4C61-A62C-4B70D27690F9}"/>
                  </a:ext>
                </a:extLst>
              </p:cNvPr>
              <p:cNvSpPr txBox="1">
                <a:spLocks noGrp="1" noRot="1" noChangeAspect="1" noMove="1" noResize="1" noEditPoints="1" noAdjustHandles="1" noChangeArrowheads="1" noChangeShapeType="1" noTextEdit="1"/>
              </p:cNvSpPr>
              <p:nvPr>
                <p:ph type="body" idx="1"/>
              </p:nvPr>
            </p:nvSpPr>
            <p:spPr>
              <a:xfrm>
                <a:off x="311699" y="1152474"/>
                <a:ext cx="11039893" cy="4352951"/>
              </a:xfrm>
              <a:prstGeom prst="rect">
                <a:avLst/>
              </a:prstGeom>
              <a:blipFill>
                <a:blip r:embed="rId15"/>
                <a:stretch>
                  <a:fillRect l="-920" r="-575"/>
                </a:stretch>
              </a:blipFill>
            </p:spPr>
            <p:txBody>
              <a:bodyPr/>
              <a:lstStyle/>
              <a:p>
                <a:r>
                  <a:rPr lang="en-US">
                    <a:noFill/>
                  </a:rPr>
                  <a:t> </a:t>
                </a:r>
              </a:p>
            </p:txBody>
          </p:sp>
        </mc:Fallback>
      </mc:AlternateContent>
      <p:sp>
        <p:nvSpPr>
          <p:cNvPr id="25" name="Rettangolo 24">
            <a:extLst>
              <a:ext uri="{FF2B5EF4-FFF2-40B4-BE49-F238E27FC236}">
                <a16:creationId xmlns:a16="http://schemas.microsoft.com/office/drawing/2014/main" id="{CB43F929-3B44-5E40-94EA-79123B575EE2}"/>
              </a:ext>
            </a:extLst>
          </p:cNvPr>
          <p:cNvSpPr/>
          <p:nvPr/>
        </p:nvSpPr>
        <p:spPr>
          <a:xfrm>
            <a:off x="539745" y="2416777"/>
            <a:ext cx="10706890" cy="792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2375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it" sz="3600" dirty="0">
                <a:latin typeface="Calibri" panose="020F0502020204030204" pitchFamily="34" charset="0"/>
                <a:cs typeface="Calibri" panose="020F0502020204030204" pitchFamily="34" charset="0"/>
              </a:rPr>
              <a:t>Evaluation metrics (1/3)</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chemeClr val="bg1"/>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mc:AlternateContent xmlns:mc="http://schemas.openxmlformats.org/markup-compatibility/2006" xmlns:a14="http://schemas.microsoft.com/office/drawing/2010/main">
        <mc:Choice Requires="a14">
          <p:sp>
            <p:nvSpPr>
              <p:cNvPr id="25" name="Google Shape;141;p27">
                <a:extLst>
                  <a:ext uri="{FF2B5EF4-FFF2-40B4-BE49-F238E27FC236}">
                    <a16:creationId xmlns:a16="http://schemas.microsoft.com/office/drawing/2014/main" id="{79399907-E670-4193-B8F4-D5A14075C017}"/>
                  </a:ext>
                </a:extLst>
              </p:cNvPr>
              <p:cNvSpPr txBox="1">
                <a:spLocks noGrp="1"/>
              </p:cNvSpPr>
              <p:nvPr>
                <p:ph type="body" idx="1"/>
              </p:nvPr>
            </p:nvSpPr>
            <p:spPr>
              <a:xfrm>
                <a:off x="311699" y="1115126"/>
                <a:ext cx="11039893" cy="5098731"/>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it-IT" sz="2400" b="1" dirty="0">
                    <a:solidFill>
                      <a:srgbClr val="00B050"/>
                    </a:solidFill>
                    <a:latin typeface="Calibri" panose="020F0502020204030204" pitchFamily="34" charset="0"/>
                    <a:cs typeface="Calibri" panose="020F0502020204030204" pitchFamily="34" charset="0"/>
                  </a:rPr>
                  <a:t>Validity</a:t>
                </a:r>
                <a:r>
                  <a:rPr lang="it-IT" sz="2400" dirty="0">
                    <a:latin typeface="Calibri" panose="020F0502020204030204" pitchFamily="34" charset="0"/>
                    <a:cs typeface="Calibri" panose="020F0502020204030204" pitchFamily="34" charset="0"/>
                  </a:rPr>
                  <a:t>: the fraction of generated explanations that are valid counterfactuals, i.e. that are given a different outcome </a:t>
                </a:r>
                <a14:m>
                  <m:oMath xmlns:m="http://schemas.openxmlformats.org/officeDocument/2006/math">
                    <m:r>
                      <a:rPr lang="it-IT" sz="2400" i="1" dirty="0" smtClean="0">
                        <a:latin typeface="Cambria Math" panose="02040503050406030204" pitchFamily="18" charset="0"/>
                      </a:rPr>
                      <m:t>𝑦</m:t>
                    </m:r>
                  </m:oMath>
                </a14:m>
                <a:r>
                  <a:rPr lang="it-IT" sz="2400" i="1" dirty="0">
                    <a:latin typeface="Calibri" panose="020F0502020204030204" pitchFamily="34" charset="0"/>
                    <a:cs typeface="Calibri" panose="020F0502020204030204" pitchFamily="34" charset="0"/>
                  </a:rPr>
                  <a:t> </a:t>
                </a:r>
                <a:r>
                  <a:rPr lang="it-IT" sz="2400" dirty="0">
                    <a:latin typeface="Calibri" panose="020F0502020204030204" pitchFamily="34" charset="0"/>
                    <a:cs typeface="Calibri" panose="020F0502020204030204" pitchFamily="34" charset="0"/>
                  </a:rPr>
                  <a:t>with respect to the factual instance.</a:t>
                </a:r>
              </a:p>
              <a:p>
                <a:pPr marL="457200" lvl="0" indent="-342900" algn="l" rtl="0">
                  <a:spcBef>
                    <a:spcPts val="0"/>
                  </a:spcBef>
                  <a:spcAft>
                    <a:spcPts val="0"/>
                  </a:spcAft>
                  <a:buSzPts val="1800"/>
                  <a:buChar char="●"/>
                </a:pPr>
                <a:r>
                  <a:rPr lang="it-IT" sz="2400" b="1" dirty="0">
                    <a:solidFill>
                      <a:srgbClr val="00B050"/>
                    </a:solidFill>
                    <a:latin typeface="Calibri" panose="020F0502020204030204" pitchFamily="34" charset="0"/>
                    <a:cs typeface="Calibri" panose="020F0502020204030204" pitchFamily="34" charset="0"/>
                  </a:rPr>
                  <a:t>Proximity</a:t>
                </a:r>
                <a:r>
                  <a:rPr lang="it-IT" sz="2400" dirty="0">
                    <a:latin typeface="Calibri" panose="020F0502020204030204" pitchFamily="34" charset="0"/>
                    <a:cs typeface="Calibri" panose="020F0502020204030204" pitchFamily="34" charset="0"/>
                  </a:rPr>
                  <a:t>: the distance between the original instance and the counterfactual </a:t>
                </a:r>
                <a:r>
                  <a:rPr lang="it-IT" sz="2400" dirty="0" err="1">
                    <a:latin typeface="Calibri" panose="020F0502020204030204" pitchFamily="34" charset="0"/>
                    <a:cs typeface="Calibri" panose="020F0502020204030204" pitchFamily="34" charset="0"/>
                  </a:rPr>
                  <a:t>explanation</a:t>
                </a:r>
                <a:r>
                  <a:rPr lang="it-IT" sz="2400" dirty="0">
                    <a:latin typeface="Calibri" panose="020F0502020204030204" pitchFamily="34" charset="0"/>
                    <a:cs typeface="Calibri" panose="020F0502020204030204" pitchFamily="34" charset="0"/>
                  </a:rPr>
                  <a:t>.</a:t>
                </a:r>
              </a:p>
              <a:p>
                <a:pPr marL="114300" lvl="0" indent="0" algn="l" rtl="0">
                  <a:spcBef>
                    <a:spcPts val="0"/>
                  </a:spcBef>
                  <a:spcAft>
                    <a:spcPts val="0"/>
                  </a:spcAft>
                  <a:buSzPts val="1800"/>
                  <a:buNone/>
                </a:pPr>
                <a:endParaRPr lang="it-IT" sz="2400" dirty="0">
                  <a:latin typeface="Calibri" panose="020F0502020204030204" pitchFamily="34" charset="0"/>
                  <a:cs typeface="Calibri" panose="020F0502020204030204" pitchFamily="34" charset="0"/>
                </a:endParaRPr>
              </a:p>
              <a:p>
                <a:pPr marL="114300" lvl="0" indent="0">
                  <a:buNone/>
                </a:pPr>
                <a14:m>
                  <m:oMathPara xmlns:m="http://schemas.openxmlformats.org/officeDocument/2006/math">
                    <m:oMathParaPr>
                      <m:jc m:val="centerGroup"/>
                    </m:oMathParaPr>
                    <m:oMath xmlns:m="http://schemas.openxmlformats.org/officeDocument/2006/math">
                      <m:sSub>
                        <m:sSubPr>
                          <m:ctrlPr>
                            <a:rPr lang="it-IT" sz="2400" b="0" i="1" smtClean="0">
                              <a:latin typeface="Cambria Math" panose="02040503050406030204" pitchFamily="18" charset="0"/>
                            </a:rPr>
                          </m:ctrlPr>
                        </m:sSubPr>
                        <m:e>
                          <m:r>
                            <a:rPr lang="it-IT" sz="2400" i="1">
                              <a:latin typeface="Cambria Math" panose="02040503050406030204" pitchFamily="18" charset="0"/>
                            </a:rPr>
                            <m:t>𝑝𝑟𝑜𝑥𝑖𝑚𝑖𝑡𝑦</m:t>
                          </m:r>
                        </m:e>
                        <m:sub>
                          <m:r>
                            <a:rPr lang="it-IT" sz="2400" b="0" i="1" smtClean="0">
                              <a:latin typeface="Cambria Math" panose="02040503050406030204" pitchFamily="18" charset="0"/>
                            </a:rPr>
                            <m:t>𝑐𝑜𝑛𝑡</m:t>
                          </m:r>
                        </m:sub>
                      </m:sSub>
                      <m:d>
                        <m:dPr>
                          <m:ctrlPr>
                            <a:rPr lang="it-IT" sz="2400" b="0" i="1" smtClean="0">
                              <a:latin typeface="Cambria Math" panose="02040503050406030204" pitchFamily="18" charset="0"/>
                            </a:rPr>
                          </m:ctrlPr>
                        </m:dPr>
                        <m:e>
                          <m:sSup>
                            <m:sSupPr>
                              <m:ctrlPr>
                                <a:rPr lang="it-IT" sz="2400" b="0" i="1" smtClean="0">
                                  <a:latin typeface="Cambria Math" panose="02040503050406030204" pitchFamily="18" charset="0"/>
                                </a:rPr>
                              </m:ctrlPr>
                            </m:sSupPr>
                            <m:e>
                              <m:r>
                                <a:rPr lang="it-IT" sz="2400" b="0" i="1" smtClean="0">
                                  <a:latin typeface="Cambria Math" panose="02040503050406030204" pitchFamily="18" charset="0"/>
                                </a:rPr>
                                <m:t>𝑥</m:t>
                              </m:r>
                            </m:e>
                            <m:sup>
                              <m:r>
                                <a:rPr lang="it-IT" sz="2400" b="0" i="1" smtClean="0">
                                  <a:latin typeface="Cambria Math" panose="02040503050406030204" pitchFamily="18" charset="0"/>
                                </a:rPr>
                                <m:t>𝑐𝑓</m:t>
                              </m:r>
                            </m:sup>
                          </m:sSup>
                          <m:r>
                            <a:rPr lang="it-IT" sz="2400" b="0" i="1" smtClean="0">
                              <a:latin typeface="Cambria Math" panose="02040503050406030204" pitchFamily="18" charset="0"/>
                            </a:rPr>
                            <m:t>,</m:t>
                          </m:r>
                          <m:r>
                            <a:rPr lang="it-IT" sz="2400" b="0" i="1" smtClean="0">
                              <a:latin typeface="Cambria Math" panose="02040503050406030204" pitchFamily="18" charset="0"/>
                            </a:rPr>
                            <m:t>𝑥</m:t>
                          </m:r>
                        </m:e>
                      </m:d>
                      <m:r>
                        <a:rPr lang="it-IT" sz="2400" b="0" i="1" smtClean="0">
                          <a:latin typeface="Cambria Math" panose="02040503050406030204" pitchFamily="18" charset="0"/>
                        </a:rPr>
                        <m:t>=</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1</m:t>
                          </m:r>
                        </m:num>
                        <m:den>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rPr>
                                <m:t>𝑛</m:t>
                              </m:r>
                            </m:e>
                            <m:sub>
                              <m:r>
                                <a:rPr lang="it-IT" sz="2400" b="0" i="1" smtClean="0">
                                  <a:latin typeface="Cambria Math" panose="02040503050406030204" pitchFamily="18" charset="0"/>
                                </a:rPr>
                                <m:t>𝑐𝑜𝑛𝑡</m:t>
                              </m:r>
                            </m:sub>
                          </m:sSub>
                        </m:den>
                      </m:f>
                      <m:nary>
                        <m:naryPr>
                          <m:chr m:val="∑"/>
                          <m:ctrlPr>
                            <a:rPr lang="it-IT" sz="2400" b="0" i="1" smtClean="0">
                              <a:latin typeface="Cambria Math" panose="02040503050406030204" pitchFamily="18" charset="0"/>
                            </a:rPr>
                          </m:ctrlPr>
                        </m:naryPr>
                        <m:sub>
                          <m:r>
                            <m:rPr>
                              <m:brk m:alnAt="23"/>
                            </m:rPr>
                            <a:rPr lang="it-IT" sz="2400" b="0" i="1" smtClean="0">
                              <a:latin typeface="Cambria Math" panose="02040503050406030204" pitchFamily="18" charset="0"/>
                            </a:rPr>
                            <m:t>𝑝</m:t>
                          </m:r>
                          <m:r>
                            <a:rPr lang="it-IT" sz="2400" b="0" i="1" smtClean="0">
                              <a:latin typeface="Cambria Math" panose="02040503050406030204" pitchFamily="18" charset="0"/>
                            </a:rPr>
                            <m:t>=1</m:t>
                          </m:r>
                        </m:sub>
                        <m:sup>
                          <m:sSub>
                            <m:sSubPr>
                              <m:ctrlPr>
                                <a:rPr lang="it-IT" sz="2400" i="1">
                                  <a:latin typeface="Cambria Math" panose="02040503050406030204" pitchFamily="18" charset="0"/>
                                </a:rPr>
                              </m:ctrlPr>
                            </m:sSubPr>
                            <m:e>
                              <m:r>
                                <a:rPr lang="it-IT" sz="2400" i="1">
                                  <a:latin typeface="Cambria Math" panose="02040503050406030204" pitchFamily="18" charset="0"/>
                                </a:rPr>
                                <m:t>𝑛</m:t>
                              </m:r>
                            </m:e>
                            <m:sub>
                              <m:r>
                                <a:rPr lang="it-IT" sz="2400" i="1">
                                  <a:latin typeface="Cambria Math" panose="02040503050406030204" pitchFamily="18" charset="0"/>
                                </a:rPr>
                                <m:t>𝑐𝑜𝑛𝑡</m:t>
                              </m:r>
                            </m:sub>
                          </m:sSub>
                        </m:sup>
                        <m:e>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m:t>
                              </m:r>
                              <m:sSubSup>
                                <m:sSubSupPr>
                                  <m:ctrlPr>
                                    <a:rPr lang="it-IT" sz="2400" b="0" i="1" smtClean="0">
                                      <a:latin typeface="Cambria Math" panose="02040503050406030204" pitchFamily="18" charset="0"/>
                                    </a:rPr>
                                  </m:ctrlPr>
                                </m:sSubSupPr>
                                <m:e>
                                  <m:r>
                                    <a:rPr lang="it-IT" sz="2400" b="0" i="1" smtClean="0">
                                      <a:latin typeface="Cambria Math" panose="02040503050406030204" pitchFamily="18" charset="0"/>
                                    </a:rPr>
                                    <m:t>𝑥</m:t>
                                  </m:r>
                                </m:e>
                                <m:sub>
                                  <m:r>
                                    <a:rPr lang="it-IT" sz="2400" b="0" i="1" smtClean="0">
                                      <a:latin typeface="Cambria Math" panose="02040503050406030204" pitchFamily="18" charset="0"/>
                                    </a:rPr>
                                    <m:t>𝑝</m:t>
                                  </m:r>
                                </m:sub>
                                <m:sup>
                                  <m:r>
                                    <a:rPr lang="it-IT" sz="2400" i="1">
                                      <a:latin typeface="Cambria Math" panose="02040503050406030204" pitchFamily="18" charset="0"/>
                                    </a:rPr>
                                    <m:t>𝑐𝑓</m:t>
                                  </m:r>
                                </m:sup>
                              </m:sSubSup>
                              <m:r>
                                <a:rPr lang="it-IT" sz="2400" i="1">
                                  <a:latin typeface="Cambria Math" panose="02040503050406030204" pitchFamily="18" charset="0"/>
                                </a:rPr>
                                <m:t>−</m:t>
                              </m:r>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𝑥</m:t>
                                  </m:r>
                                </m:e>
                                <m:sub>
                                  <m:r>
                                    <a:rPr lang="it-IT" sz="2400" b="0" i="1" smtClean="0">
                                      <a:latin typeface="Cambria Math" panose="02040503050406030204" pitchFamily="18" charset="0"/>
                                    </a:rPr>
                                    <m:t>𝑝</m:t>
                                  </m:r>
                                </m:sub>
                              </m:sSub>
                              <m:r>
                                <a:rPr lang="it-IT" sz="2400" b="0" i="1" smtClean="0">
                                  <a:latin typeface="Cambria Math" panose="02040503050406030204" pitchFamily="18" charset="0"/>
                                </a:rPr>
                                <m:t>|</m:t>
                              </m:r>
                            </m:num>
                            <m:den>
                              <m:sSub>
                                <m:sSubPr>
                                  <m:ctrlPr>
                                    <a:rPr lang="it-IT" sz="2400" b="0" i="1" smtClean="0">
                                      <a:latin typeface="Cambria Math" panose="02040503050406030204" pitchFamily="18" charset="0"/>
                                    </a:rPr>
                                  </m:ctrlPr>
                                </m:sSubPr>
                                <m:e>
                                  <m:r>
                                    <a:rPr lang="it-IT" sz="2400" i="1">
                                      <a:latin typeface="Cambria Math" panose="02040503050406030204" pitchFamily="18" charset="0"/>
                                    </a:rPr>
                                    <m:t>𝑀𝐴𝐷</m:t>
                                  </m:r>
                                </m:e>
                                <m:sub>
                                  <m:r>
                                    <a:rPr lang="it-IT" sz="2400" b="0" i="1" smtClean="0">
                                      <a:latin typeface="Cambria Math" panose="02040503050406030204" pitchFamily="18" charset="0"/>
                                    </a:rPr>
                                    <m:t>𝑝</m:t>
                                  </m:r>
                                </m:sub>
                              </m:sSub>
                            </m:den>
                          </m:f>
                        </m:e>
                      </m:nary>
                    </m:oMath>
                  </m:oMathPara>
                </a14:m>
                <a:endParaRPr lang="it-IT" sz="2400" b="0" dirty="0">
                  <a:latin typeface="Calibri" panose="020F0502020204030204" pitchFamily="34" charset="0"/>
                  <a:cs typeface="Calibri" panose="020F0502020204030204" pitchFamily="34" charset="0"/>
                </a:endParaRPr>
              </a:p>
              <a:p>
                <a:pPr marL="114300" lvl="0" indent="0">
                  <a:buNone/>
                </a:pPr>
                <a14:m>
                  <m:oMathPara xmlns:m="http://schemas.openxmlformats.org/officeDocument/2006/math">
                    <m:oMathParaPr>
                      <m:jc m:val="centerGroup"/>
                    </m:oMathParaPr>
                    <m:oMath xmlns:m="http://schemas.openxmlformats.org/officeDocument/2006/math">
                      <m:sSub>
                        <m:sSubPr>
                          <m:ctrlPr>
                            <a:rPr lang="it-IT" sz="2400" i="1">
                              <a:latin typeface="Cambria Math" panose="02040503050406030204" pitchFamily="18" charset="0"/>
                            </a:rPr>
                          </m:ctrlPr>
                        </m:sSubPr>
                        <m:e>
                          <m:r>
                            <a:rPr lang="it-IT" sz="2400" i="1">
                              <a:latin typeface="Cambria Math" panose="02040503050406030204" pitchFamily="18" charset="0"/>
                            </a:rPr>
                            <m:t>𝑝𝑟𝑜𝑥𝑖𝑚𝑖𝑡𝑦</m:t>
                          </m:r>
                        </m:e>
                        <m:sub>
                          <m:r>
                            <a:rPr lang="it-IT" sz="2400" b="0" i="1" smtClean="0">
                              <a:latin typeface="Cambria Math" panose="02040503050406030204" pitchFamily="18" charset="0"/>
                            </a:rPr>
                            <m:t>𝑐𝑎𝑡</m:t>
                          </m:r>
                        </m:sub>
                      </m:sSub>
                      <m:d>
                        <m:dPr>
                          <m:ctrlPr>
                            <a:rPr lang="it-IT" sz="2400" i="1">
                              <a:latin typeface="Cambria Math" panose="02040503050406030204" pitchFamily="18" charset="0"/>
                            </a:rPr>
                          </m:ctrlPr>
                        </m:dPr>
                        <m:e>
                          <m:sSup>
                            <m:sSupPr>
                              <m:ctrlPr>
                                <a:rPr lang="it-IT" sz="2400" i="1">
                                  <a:latin typeface="Cambria Math" panose="02040503050406030204" pitchFamily="18" charset="0"/>
                                </a:rPr>
                              </m:ctrlPr>
                            </m:sSupPr>
                            <m:e>
                              <m:r>
                                <a:rPr lang="it-IT" sz="2400" i="1">
                                  <a:latin typeface="Cambria Math" panose="02040503050406030204" pitchFamily="18" charset="0"/>
                                </a:rPr>
                                <m:t>𝑥</m:t>
                              </m:r>
                            </m:e>
                            <m:sup>
                              <m:r>
                                <a:rPr lang="it-IT" sz="2400" i="1">
                                  <a:latin typeface="Cambria Math" panose="02040503050406030204" pitchFamily="18" charset="0"/>
                                </a:rPr>
                                <m:t>𝑐𝑓</m:t>
                              </m:r>
                            </m:sup>
                          </m:sSup>
                          <m:r>
                            <a:rPr lang="it-IT" sz="2400" i="1">
                              <a:latin typeface="Cambria Math" panose="02040503050406030204" pitchFamily="18" charset="0"/>
                            </a:rPr>
                            <m:t>,</m:t>
                          </m:r>
                          <m:r>
                            <a:rPr lang="it-IT" sz="2400" i="1">
                              <a:latin typeface="Cambria Math" panose="02040503050406030204" pitchFamily="18" charset="0"/>
                            </a:rPr>
                            <m:t>𝑥</m:t>
                          </m:r>
                        </m:e>
                      </m:d>
                      <m:r>
                        <a:rPr lang="it-IT" sz="2400" i="1">
                          <a:latin typeface="Cambria Math" panose="02040503050406030204" pitchFamily="18" charset="0"/>
                        </a:rPr>
                        <m:t>=</m:t>
                      </m:r>
                      <m:f>
                        <m:fPr>
                          <m:ctrlPr>
                            <a:rPr lang="it-IT" sz="2400" i="1">
                              <a:latin typeface="Cambria Math" panose="02040503050406030204" pitchFamily="18" charset="0"/>
                            </a:rPr>
                          </m:ctrlPr>
                        </m:fPr>
                        <m:num>
                          <m:r>
                            <a:rPr lang="it-IT" sz="2400" i="1">
                              <a:latin typeface="Cambria Math" panose="02040503050406030204" pitchFamily="18" charset="0"/>
                            </a:rPr>
                            <m:t>1</m:t>
                          </m:r>
                        </m:num>
                        <m:den>
                          <m:sSub>
                            <m:sSubPr>
                              <m:ctrlPr>
                                <a:rPr lang="it-IT" sz="2400" i="1">
                                  <a:latin typeface="Cambria Math" panose="02040503050406030204" pitchFamily="18" charset="0"/>
                                </a:rPr>
                              </m:ctrlPr>
                            </m:sSubPr>
                            <m:e>
                              <m:r>
                                <a:rPr lang="it-IT" sz="2400" i="1">
                                  <a:latin typeface="Cambria Math" panose="02040503050406030204" pitchFamily="18" charset="0"/>
                                </a:rPr>
                                <m:t>𝑛</m:t>
                              </m:r>
                            </m:e>
                            <m:sub>
                              <m:r>
                                <a:rPr lang="it-IT" sz="2400" b="0" i="1" smtClean="0">
                                  <a:latin typeface="Cambria Math" panose="02040503050406030204" pitchFamily="18" charset="0"/>
                                </a:rPr>
                                <m:t>𝑐𝑎𝑡</m:t>
                              </m:r>
                            </m:sub>
                          </m:sSub>
                        </m:den>
                      </m:f>
                      <m:nary>
                        <m:naryPr>
                          <m:chr m:val="∑"/>
                          <m:ctrlPr>
                            <a:rPr lang="it-IT" sz="2400" i="1" smtClean="0">
                              <a:latin typeface="Cambria Math" panose="02040503050406030204" pitchFamily="18" charset="0"/>
                            </a:rPr>
                          </m:ctrlPr>
                        </m:naryPr>
                        <m:sub>
                          <m:r>
                            <m:rPr>
                              <m:brk m:alnAt="23"/>
                            </m:rPr>
                            <a:rPr lang="it-IT" sz="2400" i="1">
                              <a:latin typeface="Cambria Math" panose="02040503050406030204" pitchFamily="18" charset="0"/>
                            </a:rPr>
                            <m:t>𝑝</m:t>
                          </m:r>
                          <m:r>
                            <a:rPr lang="it-IT" sz="2400" i="1">
                              <a:latin typeface="Cambria Math" panose="02040503050406030204" pitchFamily="18" charset="0"/>
                            </a:rPr>
                            <m:t>=1</m:t>
                          </m:r>
                        </m:sub>
                        <m:sup>
                          <m:sSub>
                            <m:sSubPr>
                              <m:ctrlPr>
                                <a:rPr lang="it-IT" sz="2400" i="1">
                                  <a:latin typeface="Cambria Math" panose="02040503050406030204" pitchFamily="18" charset="0"/>
                                </a:rPr>
                              </m:ctrlPr>
                            </m:sSubPr>
                            <m:e>
                              <m:r>
                                <a:rPr lang="it-IT" sz="2400" i="1">
                                  <a:latin typeface="Cambria Math" panose="02040503050406030204" pitchFamily="18" charset="0"/>
                                </a:rPr>
                                <m:t>𝑛</m:t>
                              </m:r>
                            </m:e>
                            <m:sub>
                              <m:r>
                                <a:rPr lang="it-IT" sz="2400" b="0" i="1" smtClean="0">
                                  <a:latin typeface="Cambria Math" panose="02040503050406030204" pitchFamily="18" charset="0"/>
                                </a:rPr>
                                <m:t>𝑐𝑎𝑡</m:t>
                              </m:r>
                            </m:sub>
                          </m:sSub>
                        </m:sup>
                        <m:e>
                          <m:r>
                            <a:rPr lang="it-IT" sz="2400" b="0" i="1" smtClean="0">
                              <a:latin typeface="Cambria Math" panose="02040503050406030204" pitchFamily="18" charset="0"/>
                            </a:rPr>
                            <m:t>𝐼</m:t>
                          </m:r>
                          <m:r>
                            <a:rPr lang="it-IT" sz="2400" b="0" i="1" smtClean="0">
                              <a:latin typeface="Cambria Math" panose="02040503050406030204" pitchFamily="18" charset="0"/>
                            </a:rPr>
                            <m:t>(</m:t>
                          </m:r>
                          <m:sSubSup>
                            <m:sSubSupPr>
                              <m:ctrlPr>
                                <a:rPr lang="it-IT" sz="2400" i="1">
                                  <a:latin typeface="Cambria Math" panose="02040503050406030204" pitchFamily="18" charset="0"/>
                                </a:rPr>
                              </m:ctrlPr>
                            </m:sSubSupPr>
                            <m:e>
                              <m:r>
                                <a:rPr lang="it-IT" sz="2400" i="1">
                                  <a:latin typeface="Cambria Math" panose="02040503050406030204" pitchFamily="18" charset="0"/>
                                </a:rPr>
                                <m:t>𝑥</m:t>
                              </m:r>
                            </m:e>
                            <m:sub>
                              <m:r>
                                <a:rPr lang="it-IT" sz="2400" i="1">
                                  <a:latin typeface="Cambria Math" panose="02040503050406030204" pitchFamily="18" charset="0"/>
                                </a:rPr>
                                <m:t>𝑝</m:t>
                              </m:r>
                            </m:sub>
                            <m:sup>
                              <m:r>
                                <a:rPr lang="it-IT" sz="2400" i="1">
                                  <a:latin typeface="Cambria Math" panose="02040503050406030204" pitchFamily="18" charset="0"/>
                                </a:rPr>
                                <m:t>𝑐𝑓</m:t>
                              </m:r>
                            </m:sup>
                          </m:sSubSup>
                          <m:r>
                            <a:rPr lang="it-IT" sz="2400" i="1">
                              <a:latin typeface="Cambria Math" panose="02040503050406030204" pitchFamily="18" charset="0"/>
                              <a:ea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𝑥</m:t>
                              </m:r>
                            </m:e>
                            <m:sub>
                              <m:r>
                                <a:rPr lang="it-IT" sz="2400" i="1">
                                  <a:latin typeface="Cambria Math" panose="02040503050406030204" pitchFamily="18" charset="0"/>
                                </a:rPr>
                                <m:t>𝑝</m:t>
                              </m:r>
                            </m:sub>
                          </m:sSub>
                          <m:r>
                            <a:rPr lang="it-IT" sz="2400" b="0" i="1" smtClean="0">
                              <a:latin typeface="Cambria Math" panose="02040503050406030204" pitchFamily="18" charset="0"/>
                            </a:rPr>
                            <m:t>)</m:t>
                          </m:r>
                        </m:e>
                      </m:nary>
                    </m:oMath>
                  </m:oMathPara>
                </a14:m>
                <a:endParaRPr lang="it-IT" sz="2400" dirty="0">
                  <a:latin typeface="Calibri" panose="020F0502020204030204" pitchFamily="34" charset="0"/>
                  <a:cs typeface="Calibri" panose="020F0502020204030204" pitchFamily="34" charset="0"/>
                </a:endParaRPr>
              </a:p>
              <a:p>
                <a:pPr marL="114300" lvl="0" indent="0" algn="l" rtl="0">
                  <a:spcBef>
                    <a:spcPts val="0"/>
                  </a:spcBef>
                  <a:spcAft>
                    <a:spcPts val="0"/>
                  </a:spcAft>
                  <a:buSzPts val="1800"/>
                  <a:buNone/>
                </a:pPr>
                <a:endParaRPr lang="it-IT" sz="2400" dirty="0">
                  <a:latin typeface="Calibri" panose="020F0502020204030204" pitchFamily="34" charset="0"/>
                  <a:cs typeface="Calibri" panose="020F0502020204030204" pitchFamily="34" charset="0"/>
                </a:endParaRPr>
              </a:p>
            </p:txBody>
          </p:sp>
        </mc:Choice>
        <mc:Fallback xmlns="">
          <p:sp>
            <p:nvSpPr>
              <p:cNvPr id="25" name="Google Shape;141;p27">
                <a:extLst>
                  <a:ext uri="{FF2B5EF4-FFF2-40B4-BE49-F238E27FC236}">
                    <a16:creationId xmlns:a16="http://schemas.microsoft.com/office/drawing/2014/main" id="{79399907-E670-4193-B8F4-D5A14075C017}"/>
                  </a:ext>
                </a:extLst>
              </p:cNvPr>
              <p:cNvSpPr txBox="1">
                <a:spLocks noGrp="1" noRot="1" noChangeAspect="1" noMove="1" noResize="1" noEditPoints="1" noAdjustHandles="1" noChangeArrowheads="1" noChangeShapeType="1" noTextEdit="1"/>
              </p:cNvSpPr>
              <p:nvPr>
                <p:ph type="body" idx="1"/>
              </p:nvPr>
            </p:nvSpPr>
            <p:spPr>
              <a:xfrm>
                <a:off x="311699" y="1115126"/>
                <a:ext cx="11039893" cy="5098731"/>
              </a:xfrm>
              <a:prstGeom prst="rect">
                <a:avLst/>
              </a:prstGeom>
              <a:blipFill>
                <a:blip r:embed="rId15"/>
                <a:stretch>
                  <a:fillRect t="-120"/>
                </a:stretch>
              </a:blipFill>
            </p:spPr>
            <p:txBody>
              <a:bodyPr/>
              <a:lstStyle/>
              <a:p>
                <a:r>
                  <a:rPr lang="it-IT">
                    <a:noFill/>
                  </a:rPr>
                  <a:t> </a:t>
                </a:r>
              </a:p>
            </p:txBody>
          </p:sp>
        </mc:Fallback>
      </mc:AlternateContent>
    </p:spTree>
    <p:extLst>
      <p:ext uri="{BB962C8B-B14F-4D97-AF65-F5344CB8AC3E}">
        <p14:creationId xmlns:p14="http://schemas.microsoft.com/office/powerpoint/2010/main" val="2634102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it" sz="3600" dirty="0">
                <a:latin typeface="Calibri" panose="020F0502020204030204" pitchFamily="34" charset="0"/>
                <a:cs typeface="Calibri" panose="020F0502020204030204" pitchFamily="34" charset="0"/>
              </a:rPr>
              <a:t>Evaluation metrics (2/3)</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chemeClr val="bg1"/>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mc:AlternateContent xmlns:mc="http://schemas.openxmlformats.org/markup-compatibility/2006" xmlns:a14="http://schemas.microsoft.com/office/drawing/2010/main">
        <mc:Choice Requires="a14">
          <p:sp>
            <p:nvSpPr>
              <p:cNvPr id="25" name="Google Shape;141;p27">
                <a:extLst>
                  <a:ext uri="{FF2B5EF4-FFF2-40B4-BE49-F238E27FC236}">
                    <a16:creationId xmlns:a16="http://schemas.microsoft.com/office/drawing/2014/main" id="{AC2C67FE-F82E-439D-B229-3E6F8F3B9B5F}"/>
                  </a:ext>
                </a:extLst>
              </p:cNvPr>
              <p:cNvSpPr txBox="1">
                <a:spLocks noGrp="1"/>
              </p:cNvSpPr>
              <p:nvPr>
                <p:ph type="body" idx="1"/>
              </p:nvPr>
            </p:nvSpPr>
            <p:spPr>
              <a:xfrm>
                <a:off x="311700" y="961074"/>
                <a:ext cx="10867194" cy="5401619"/>
              </a:xfrm>
              <a:prstGeom prst="rect">
                <a:avLst/>
              </a:prstGeom>
            </p:spPr>
            <p:txBody>
              <a:bodyPr spcFirstLastPara="1" wrap="square" lIns="91425" tIns="91425" rIns="91425" bIns="91425" anchor="t" anchorCtr="0">
                <a:normAutofit/>
              </a:bodyPr>
              <a:lstStyle/>
              <a:p>
                <a:pPr lvl="0"/>
                <a:r>
                  <a:rPr lang="it-IT" sz="2400" b="1" dirty="0">
                    <a:solidFill>
                      <a:srgbClr val="00B050"/>
                    </a:solidFill>
                    <a:latin typeface="Calibri" panose="020F0502020204030204" pitchFamily="34" charset="0"/>
                    <a:cs typeface="Calibri" panose="020F0502020204030204" pitchFamily="34" charset="0"/>
                  </a:rPr>
                  <a:t>Sparsity</a:t>
                </a:r>
                <a:r>
                  <a:rPr lang="it-IT" sz="2400" dirty="0">
                    <a:latin typeface="Calibri" panose="020F0502020204030204" pitchFamily="34" charset="0"/>
                    <a:cs typeface="Calibri" panose="020F0502020204030204" pitchFamily="34" charset="0"/>
                  </a:rPr>
                  <a:t>: the number of features that need to change with respect to the </a:t>
                </a:r>
                <a:r>
                  <a:rPr lang="it-IT" sz="2400" dirty="0" err="1">
                    <a:latin typeface="Calibri" panose="020F0502020204030204" pitchFamily="34" charset="0"/>
                    <a:cs typeface="Calibri" panose="020F0502020204030204" pitchFamily="34" charset="0"/>
                  </a:rPr>
                  <a:t>original</a:t>
                </a:r>
                <a:r>
                  <a:rPr lang="it-IT" sz="2400" dirty="0">
                    <a:latin typeface="Calibri" panose="020F0502020204030204" pitchFamily="34" charset="0"/>
                    <a:cs typeface="Calibri" panose="020F0502020204030204" pitchFamily="34" charset="0"/>
                  </a:rPr>
                  <a:t> input.</a:t>
                </a:r>
              </a:p>
              <a:p>
                <a:pPr marL="114300" indent="0">
                  <a:buNone/>
                </a:pPr>
                <a14:m>
                  <m:oMathPara xmlns:m="http://schemas.openxmlformats.org/officeDocument/2006/math">
                    <m:oMathParaPr>
                      <m:jc m:val="centerGroup"/>
                    </m:oMathParaPr>
                    <m:oMath xmlns:m="http://schemas.openxmlformats.org/officeDocument/2006/math">
                      <m:r>
                        <a:rPr lang="it-IT" sz="2400" i="1">
                          <a:latin typeface="Cambria Math" panose="02040503050406030204" pitchFamily="18" charset="0"/>
                        </a:rPr>
                        <m:t>𝑠𝑝𝑎𝑟𝑠𝑖𝑡𝑦</m:t>
                      </m:r>
                      <m:d>
                        <m:dPr>
                          <m:ctrlPr>
                            <a:rPr lang="it-IT" sz="2400" i="1">
                              <a:latin typeface="Cambria Math" panose="02040503050406030204" pitchFamily="18" charset="0"/>
                            </a:rPr>
                          </m:ctrlPr>
                        </m:dPr>
                        <m:e>
                          <m:sSup>
                            <m:sSupPr>
                              <m:ctrlPr>
                                <a:rPr lang="it-IT" sz="2400" i="1">
                                  <a:latin typeface="Cambria Math" panose="02040503050406030204" pitchFamily="18" charset="0"/>
                                </a:rPr>
                              </m:ctrlPr>
                            </m:sSupPr>
                            <m:e>
                              <m:r>
                                <a:rPr lang="it-IT" sz="2400" i="1">
                                  <a:latin typeface="Cambria Math" panose="02040503050406030204" pitchFamily="18" charset="0"/>
                                </a:rPr>
                                <m:t>𝑥</m:t>
                              </m:r>
                            </m:e>
                            <m:sup>
                              <m:r>
                                <a:rPr lang="it-IT" sz="2400" i="1">
                                  <a:latin typeface="Cambria Math" panose="02040503050406030204" pitchFamily="18" charset="0"/>
                                </a:rPr>
                                <m:t>𝑐𝑓</m:t>
                              </m:r>
                            </m:sup>
                          </m:sSup>
                          <m:r>
                            <a:rPr lang="it-IT" sz="2400" i="1">
                              <a:latin typeface="Cambria Math" panose="02040503050406030204" pitchFamily="18" charset="0"/>
                            </a:rPr>
                            <m:t>,</m:t>
                          </m:r>
                          <m:r>
                            <a:rPr lang="it-IT" sz="2400" i="1">
                              <a:latin typeface="Cambria Math" panose="02040503050406030204" pitchFamily="18" charset="0"/>
                            </a:rPr>
                            <m:t>𝑥</m:t>
                          </m:r>
                        </m:e>
                      </m:d>
                      <m:r>
                        <a:rPr lang="it-IT" sz="2400" i="1">
                          <a:latin typeface="Cambria Math" panose="02040503050406030204" pitchFamily="18" charset="0"/>
                        </a:rPr>
                        <m:t>=</m:t>
                      </m:r>
                      <m:nary>
                        <m:naryPr>
                          <m:chr m:val="∑"/>
                          <m:ctrlPr>
                            <a:rPr lang="it-IT" sz="2400" i="1">
                              <a:latin typeface="Cambria Math" panose="02040503050406030204" pitchFamily="18" charset="0"/>
                            </a:rPr>
                          </m:ctrlPr>
                        </m:naryPr>
                        <m:sub>
                          <m:r>
                            <m:rPr>
                              <m:brk m:alnAt="23"/>
                            </m:rPr>
                            <a:rPr lang="it-IT" sz="2400" i="1">
                              <a:latin typeface="Cambria Math" panose="02040503050406030204" pitchFamily="18" charset="0"/>
                            </a:rPr>
                            <m:t>𝑝</m:t>
                          </m:r>
                          <m:r>
                            <a:rPr lang="it-IT" sz="2400" i="1">
                              <a:latin typeface="Cambria Math" panose="02040503050406030204" pitchFamily="18" charset="0"/>
                            </a:rPr>
                            <m:t>=1</m:t>
                          </m:r>
                        </m:sub>
                        <m:sup>
                          <m:r>
                            <a:rPr lang="it-IT" sz="2400" i="1">
                              <a:latin typeface="Cambria Math" panose="02040503050406030204" pitchFamily="18" charset="0"/>
                            </a:rPr>
                            <m:t>𝑑</m:t>
                          </m:r>
                        </m:sup>
                        <m:e>
                          <m:sSub>
                            <m:sSubPr>
                              <m:ctrlPr>
                                <a:rPr lang="it-IT" sz="2400" i="1">
                                  <a:latin typeface="Cambria Math" panose="02040503050406030204" pitchFamily="18" charset="0"/>
                                </a:rPr>
                              </m:ctrlPr>
                            </m:sSubPr>
                            <m:e>
                              <m:r>
                                <a:rPr lang="it-IT" sz="2400" b="1" i="1">
                                  <a:latin typeface="Cambria Math" panose="02040503050406030204" pitchFamily="18" charset="0"/>
                                </a:rPr>
                                <m:t>𝟏</m:t>
                              </m:r>
                            </m:e>
                            <m:sub>
                              <m:r>
                                <a:rPr lang="it-IT" sz="2400" i="1">
                                  <a:latin typeface="Cambria Math" panose="02040503050406030204" pitchFamily="18" charset="0"/>
                                </a:rPr>
                                <m:t>{</m:t>
                              </m:r>
                              <m:d>
                                <m:dPr>
                                  <m:begChr m:val="|"/>
                                  <m:endChr m:val="|"/>
                                  <m:ctrlPr>
                                    <a:rPr lang="it-IT" sz="2400" i="1">
                                      <a:latin typeface="Cambria Math" panose="02040503050406030204" pitchFamily="18" charset="0"/>
                                    </a:rPr>
                                  </m:ctrlPr>
                                </m:dPr>
                                <m:e>
                                  <m:sSubSup>
                                    <m:sSubSupPr>
                                      <m:ctrlPr>
                                        <a:rPr lang="it-IT" sz="2400" i="1">
                                          <a:latin typeface="Cambria Math" panose="02040503050406030204" pitchFamily="18" charset="0"/>
                                        </a:rPr>
                                      </m:ctrlPr>
                                    </m:sSubSupPr>
                                    <m:e>
                                      <m:r>
                                        <a:rPr lang="it-IT" sz="2400" i="1">
                                          <a:latin typeface="Cambria Math" panose="02040503050406030204" pitchFamily="18" charset="0"/>
                                        </a:rPr>
                                        <m:t>𝑥</m:t>
                                      </m:r>
                                    </m:e>
                                    <m:sub>
                                      <m:r>
                                        <a:rPr lang="it-IT" sz="2400" i="1">
                                          <a:latin typeface="Cambria Math" panose="02040503050406030204" pitchFamily="18" charset="0"/>
                                        </a:rPr>
                                        <m:t>𝑝</m:t>
                                      </m:r>
                                    </m:sub>
                                    <m:sup>
                                      <m:r>
                                        <a:rPr lang="it-IT" sz="2400" i="1">
                                          <a:latin typeface="Cambria Math" panose="02040503050406030204" pitchFamily="18" charset="0"/>
                                        </a:rPr>
                                        <m:t>𝑐𝑓</m:t>
                                      </m:r>
                                    </m:sup>
                                  </m:sSubSup>
                                  <m:r>
                                    <a:rPr lang="it-IT" sz="2400" i="1">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𝑥</m:t>
                                      </m:r>
                                    </m:e>
                                    <m:sub>
                                      <m:r>
                                        <a:rPr lang="it-IT" sz="2400" i="1">
                                          <a:latin typeface="Cambria Math" panose="02040503050406030204" pitchFamily="18" charset="0"/>
                                        </a:rPr>
                                        <m:t>𝑝</m:t>
                                      </m:r>
                                    </m:sub>
                                  </m:sSub>
                                </m:e>
                              </m:d>
                              <m:r>
                                <a:rPr lang="it-IT" sz="2400" i="1">
                                  <a:latin typeface="Cambria Math" panose="02040503050406030204" pitchFamily="18" charset="0"/>
                                </a:rPr>
                                <m:t>&gt;</m:t>
                              </m:r>
                              <m:sSub>
                                <m:sSubPr>
                                  <m:ctrlPr>
                                    <a:rPr lang="it-IT" sz="2400" i="1">
                                      <a:latin typeface="Cambria Math" panose="02040503050406030204" pitchFamily="18" charset="0"/>
                                    </a:rPr>
                                  </m:ctrlPr>
                                </m:sSubPr>
                                <m:e>
                                  <m:r>
                                    <a:rPr lang="it-IT" sz="2400" i="1">
                                      <a:latin typeface="Cambria Math" panose="02040503050406030204" pitchFamily="18" charset="0"/>
                                    </a:rPr>
                                    <m:t>𝑡</m:t>
                                  </m:r>
                                </m:e>
                                <m:sub>
                                  <m:r>
                                    <a:rPr lang="it-IT" sz="2400" i="1">
                                      <a:latin typeface="Cambria Math" panose="02040503050406030204" pitchFamily="18" charset="0"/>
                                    </a:rPr>
                                    <m:t>𝑝</m:t>
                                  </m:r>
                                </m:sub>
                              </m:sSub>
                              <m:r>
                                <a:rPr lang="it-IT" sz="2400" i="1">
                                  <a:latin typeface="Cambria Math" panose="02040503050406030204" pitchFamily="18" charset="0"/>
                                </a:rPr>
                                <m:t>}</m:t>
                              </m:r>
                            </m:sub>
                          </m:sSub>
                        </m:e>
                      </m:nary>
                    </m:oMath>
                  </m:oMathPara>
                </a14:m>
                <a:endParaRPr lang="it-IT" sz="2400" dirty="0">
                  <a:latin typeface="Calibri" panose="020F0502020204030204" pitchFamily="34" charset="0"/>
                  <a:cs typeface="Calibri" panose="020F0502020204030204" pitchFamily="34" charset="0"/>
                </a:endParaRPr>
              </a:p>
              <a:p>
                <a:r>
                  <a:rPr lang="en-US" sz="2400" b="1" dirty="0">
                    <a:solidFill>
                      <a:srgbClr val="00B050"/>
                    </a:solidFill>
                    <a:latin typeface="Calibri" panose="020F0502020204030204" pitchFamily="34" charset="0"/>
                    <a:cs typeface="Calibri" panose="020F0502020204030204" pitchFamily="34" charset="0"/>
                  </a:rPr>
                  <a:t>Distance</a:t>
                </a:r>
                <a:r>
                  <a:rPr lang="en-US" sz="2400" dirty="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L</a:t>
                </a:r>
                <a:r>
                  <a:rPr lang="en-US" sz="2400" dirty="0">
                    <a:latin typeface="Calibri" panose="020F0502020204030204" pitchFamily="34" charset="0"/>
                    <a:cs typeface="Calibri" panose="020F0502020204030204" pitchFamily="34" charset="0"/>
                  </a:rPr>
                  <a:t>1 distance between counterfactual and factual observations.</a:t>
                </a:r>
              </a:p>
              <a:p>
                <a:pPr marL="1143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𝑑𝑖𝑠𝑡𝑎𝑛𝑐𝑒</m:t>
                      </m:r>
                      <m:d>
                        <m:dPr>
                          <m:ctrlPr>
                            <a:rPr lang="en-US" sz="2400" i="1" smtClean="0">
                              <a:latin typeface="Cambria Math" panose="02040503050406030204" pitchFamily="18" charset="0"/>
                            </a:rPr>
                          </m:ctrlPr>
                        </m:dPr>
                        <m:e>
                          <m:sSup>
                            <m:sSupPr>
                              <m:ctrlPr>
                                <a:rPr lang="en-US" sz="2400" i="1" smtClean="0">
                                  <a:latin typeface="Cambria Math" panose="02040503050406030204" pitchFamily="18" charset="0"/>
                                </a:rPr>
                              </m:ctrlPr>
                            </m:sSupPr>
                            <m:e>
                              <m:r>
                                <a:rPr lang="en-US" sz="2400" i="1" smtClean="0">
                                  <a:latin typeface="Cambria Math" panose="02040503050406030204" pitchFamily="18" charset="0"/>
                                </a:rPr>
                                <m:t>𝑥</m:t>
                              </m:r>
                            </m:e>
                            <m:sup>
                              <m:r>
                                <a:rPr lang="en-US" sz="2400" i="1" smtClean="0">
                                  <a:latin typeface="Cambria Math" panose="02040503050406030204" pitchFamily="18" charset="0"/>
                                </a:rPr>
                                <m:t>𝑐𝑓</m:t>
                              </m:r>
                            </m:sup>
                          </m:sSup>
                          <m:r>
                            <a:rPr lang="en-US" sz="2400" i="1" smtClean="0">
                              <a:latin typeface="Cambria Math" panose="02040503050406030204" pitchFamily="18" charset="0"/>
                            </a:rPr>
                            <m:t>,</m:t>
                          </m:r>
                          <m:r>
                            <a:rPr lang="en-US" sz="2400" i="1" smtClean="0">
                              <a:latin typeface="Cambria Math" panose="02040503050406030204" pitchFamily="18" charset="0"/>
                            </a:rPr>
                            <m:t>𝑥</m:t>
                          </m:r>
                        </m:e>
                      </m:d>
                      <m:r>
                        <a:rPr lang="en-US" sz="240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m:t>
                          </m:r>
                          <m:sSup>
                            <m:sSupPr>
                              <m:ctrlPr>
                                <a:rPr lang="en-US" sz="2400" i="1" smtClean="0">
                                  <a:latin typeface="Cambria Math" panose="02040503050406030204" pitchFamily="18" charset="0"/>
                                </a:rPr>
                              </m:ctrlPr>
                            </m:sSupPr>
                            <m:e>
                              <m:r>
                                <a:rPr lang="en-US" sz="2400" i="1" smtClean="0">
                                  <a:latin typeface="Cambria Math" panose="02040503050406030204" pitchFamily="18" charset="0"/>
                                </a:rPr>
                                <m:t>𝑥</m:t>
                              </m:r>
                            </m:e>
                            <m:sup>
                              <m:r>
                                <a:rPr lang="en-US" sz="2400" i="1" smtClean="0">
                                  <a:latin typeface="Cambria Math" panose="02040503050406030204" pitchFamily="18" charset="0"/>
                                </a:rPr>
                                <m:t>𝑐𝑓</m:t>
                              </m:r>
                            </m:sup>
                          </m:sSup>
                          <m:r>
                            <a:rPr lang="en-US" sz="2400" i="1" smtClean="0">
                              <a:latin typeface="Cambria Math" panose="02040503050406030204" pitchFamily="18" charset="0"/>
                            </a:rPr>
                            <m:t>−</m:t>
                          </m:r>
                          <m:r>
                            <a:rPr lang="en-US" sz="2400" i="1" smtClean="0">
                              <a:latin typeface="Cambria Math" panose="02040503050406030204" pitchFamily="18" charset="0"/>
                            </a:rPr>
                            <m:t>𝑥</m:t>
                          </m:r>
                          <m:r>
                            <a:rPr lang="en-US" sz="2400" i="1" smtClean="0">
                              <a:latin typeface="Cambria Math" panose="02040503050406030204" pitchFamily="18" charset="0"/>
                              <a:ea typeface="Cambria Math" panose="02040503050406030204" pitchFamily="18" charset="0"/>
                            </a:rPr>
                            <m:t>∥</m:t>
                          </m:r>
                        </m:e>
                        <m:sub>
                          <m:r>
                            <a:rPr lang="en-US" sz="2400" b="0" i="1" smtClean="0">
                              <a:latin typeface="Cambria Math" panose="02040503050406030204" pitchFamily="18" charset="0"/>
                            </a:rPr>
                            <m:t>1</m:t>
                          </m:r>
                        </m:sub>
                      </m:sSub>
                    </m:oMath>
                  </m:oMathPara>
                </a14:m>
                <a:endParaRPr lang="en-US" sz="2400" dirty="0">
                  <a:latin typeface="Calibri" panose="020F0502020204030204" pitchFamily="34" charset="0"/>
                  <a:cs typeface="Calibri" panose="020F0502020204030204" pitchFamily="34" charset="0"/>
                </a:endParaRPr>
              </a:p>
              <a:p>
                <a:pPr marL="114300" indent="0">
                  <a:buNone/>
                </a:pPr>
                <a:endParaRPr lang="en-US" sz="2400" dirty="0">
                  <a:latin typeface="Calibri" panose="020F0502020204030204" pitchFamily="34" charset="0"/>
                  <a:cs typeface="Calibri" panose="020F0502020204030204" pitchFamily="34" charset="0"/>
                </a:endParaRPr>
              </a:p>
              <a:p>
                <a:pPr marL="114300" indent="0">
                  <a:buNone/>
                </a:pPr>
                <a:r>
                  <a:rPr lang="en-US" sz="2400" i="1" dirty="0">
                    <a:latin typeface="Calibri" panose="020F0502020204030204" pitchFamily="34" charset="0"/>
                    <a:cs typeface="Calibri" panose="020F0502020204030204" pitchFamily="34" charset="0"/>
                  </a:rPr>
                  <a:t>All the above metrics refer directly to the counterfactual explanations, thus are metrics on feature space. The following metrics are focused on the evaluation of actions, thus on latent space quantities. </a:t>
                </a:r>
              </a:p>
            </p:txBody>
          </p:sp>
        </mc:Choice>
        <mc:Fallback xmlns="">
          <p:sp>
            <p:nvSpPr>
              <p:cNvPr id="25" name="Google Shape;141;p27">
                <a:extLst>
                  <a:ext uri="{FF2B5EF4-FFF2-40B4-BE49-F238E27FC236}">
                    <a16:creationId xmlns:a16="http://schemas.microsoft.com/office/drawing/2014/main" id="{AC2C67FE-F82E-439D-B229-3E6F8F3B9B5F}"/>
                  </a:ext>
                </a:extLst>
              </p:cNvPr>
              <p:cNvSpPr txBox="1">
                <a:spLocks noGrp="1" noRot="1" noChangeAspect="1" noMove="1" noResize="1" noEditPoints="1" noAdjustHandles="1" noChangeArrowheads="1" noChangeShapeType="1" noTextEdit="1"/>
              </p:cNvSpPr>
              <p:nvPr>
                <p:ph type="body" idx="1"/>
              </p:nvPr>
            </p:nvSpPr>
            <p:spPr>
              <a:xfrm>
                <a:off x="311700" y="961074"/>
                <a:ext cx="10867194" cy="5401619"/>
              </a:xfrm>
              <a:prstGeom prst="rect">
                <a:avLst/>
              </a:prstGeom>
              <a:blipFill>
                <a:blip r:embed="rId1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678492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1905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it" sz="3600" dirty="0">
                <a:latin typeface="Calibri" panose="020F0502020204030204" pitchFamily="34" charset="0"/>
                <a:cs typeface="Calibri" panose="020F0502020204030204" pitchFamily="34" charset="0"/>
              </a:rPr>
              <a:t>Evaluation metrics (3/3)</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chemeClr val="bg1"/>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mc:AlternateContent xmlns:mc="http://schemas.openxmlformats.org/markup-compatibility/2006" xmlns:a14="http://schemas.microsoft.com/office/drawing/2010/main">
        <mc:Choice Requires="a14">
          <p:sp>
            <p:nvSpPr>
              <p:cNvPr id="25" name="Google Shape;141;p27">
                <a:extLst>
                  <a:ext uri="{FF2B5EF4-FFF2-40B4-BE49-F238E27FC236}">
                    <a16:creationId xmlns:a16="http://schemas.microsoft.com/office/drawing/2014/main" id="{C1EDB43D-95D7-4D15-A946-5A8A19989DEF}"/>
                  </a:ext>
                </a:extLst>
              </p:cNvPr>
              <p:cNvSpPr txBox="1">
                <a:spLocks noGrp="1"/>
              </p:cNvSpPr>
              <p:nvPr>
                <p:ph type="body" idx="1"/>
              </p:nvPr>
            </p:nvSpPr>
            <p:spPr>
              <a:xfrm>
                <a:off x="311700" y="1505085"/>
                <a:ext cx="10816494" cy="4438515"/>
              </a:xfrm>
              <a:prstGeom prst="rect">
                <a:avLst/>
              </a:prstGeom>
            </p:spPr>
            <p:txBody>
              <a:bodyPr spcFirstLastPara="1" wrap="square" lIns="91425" tIns="91425" rIns="91425" bIns="91425" anchor="t" anchorCtr="0">
                <a:normAutofit/>
              </a:bodyPr>
              <a:lstStyle/>
              <a:p>
                <a:pPr lvl="0"/>
                <a:r>
                  <a:rPr lang="en-US" sz="2400" b="1" dirty="0">
                    <a:solidFill>
                      <a:srgbClr val="00B050"/>
                    </a:solidFill>
                    <a:latin typeface="Calibri" panose="020F0502020204030204" pitchFamily="34" charset="0"/>
                    <a:cs typeface="Calibri" panose="020F0502020204030204" pitchFamily="34" charset="0"/>
                  </a:rPr>
                  <a:t>Cost</a:t>
                </a:r>
                <a:r>
                  <a:rPr lang="en-US" sz="2400" dirty="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L</a:t>
                </a:r>
                <a:r>
                  <a:rPr lang="en-US" sz="2400" dirty="0">
                    <a:latin typeface="Calibri" panose="020F0502020204030204" pitchFamily="34" charset="0"/>
                    <a:cs typeface="Calibri" panose="020F0502020204030204" pitchFamily="34" charset="0"/>
                  </a:rPr>
                  <a:t>1 norm of the action that must be done in order to reach a counterfactual explanation.</a:t>
                </a:r>
              </a:p>
              <a:p>
                <a:pPr marL="114300" indent="0">
                  <a:buNone/>
                </a:pPr>
                <a14:m>
                  <m:oMathPara xmlns:m="http://schemas.openxmlformats.org/officeDocument/2006/math">
                    <m:oMathParaPr>
                      <m:jc m:val="centerGroup"/>
                    </m:oMathParaPr>
                    <m:oMath xmlns:m="http://schemas.openxmlformats.org/officeDocument/2006/math">
                      <m:r>
                        <a:rPr lang="it-IT" sz="2400" i="1">
                          <a:latin typeface="Cambria Math" panose="02040503050406030204" pitchFamily="18" charset="0"/>
                        </a:rPr>
                        <m:t>𝑐𝑜𝑠𝑡</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𝑐𝑓</m:t>
                              </m:r>
                            </m:sup>
                          </m:sSup>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it-IT" sz="2400" i="1">
                                      <a:latin typeface="Cambria Math" panose="02040503050406030204" pitchFamily="18" charset="0"/>
                                    </a:rPr>
                                    <m:t>𝐹</m:t>
                                  </m:r>
                                </m:e>
                                <m:sup>
                                  <m:r>
                                    <a:rPr lang="it-IT" sz="2400" i="1">
                                      <a:latin typeface="Cambria Math" panose="02040503050406030204" pitchFamily="18" charset="0"/>
                                    </a:rPr>
                                    <m:t>−1</m:t>
                                  </m:r>
                                </m:sup>
                              </m:sSup>
                              <m:r>
                                <a:rPr lang="it-IT" sz="2400" i="1">
                                  <a:latin typeface="Cambria Math" panose="02040503050406030204" pitchFamily="18" charset="0"/>
                                </a:rPr>
                                <m:t>(</m:t>
                              </m:r>
                              <m:r>
                                <a:rPr lang="en-US" sz="2400" i="1">
                                  <a:latin typeface="Cambria Math" panose="02040503050406030204" pitchFamily="18" charset="0"/>
                                </a:rPr>
                                <m:t>𝑥</m:t>
                              </m:r>
                            </m:e>
                            <m:sup>
                              <m:r>
                                <a:rPr lang="en-US" sz="2400" i="1">
                                  <a:latin typeface="Cambria Math" panose="02040503050406030204" pitchFamily="18" charset="0"/>
                                </a:rPr>
                                <m:t>𝑐𝑓</m:t>
                              </m:r>
                            </m:sup>
                          </m:sSup>
                          <m:r>
                            <a:rPr lang="it-IT" sz="2400" i="1">
                              <a:latin typeface="Cambria Math" panose="02040503050406030204" pitchFamily="18" charset="0"/>
                            </a:rPr>
                            <m:t>)</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it-IT" sz="2400" i="1">
                                  <a:latin typeface="Cambria Math" panose="02040503050406030204" pitchFamily="18" charset="0"/>
                                </a:rPr>
                                <m:t>𝐹</m:t>
                              </m:r>
                            </m:e>
                            <m:sup>
                              <m:r>
                                <a:rPr lang="it-IT" sz="2400" i="1">
                                  <a:latin typeface="Cambria Math" panose="02040503050406030204" pitchFamily="18" charset="0"/>
                                </a:rPr>
                                <m:t>−1</m:t>
                              </m:r>
                            </m:sup>
                          </m:sSup>
                          <m:r>
                            <a:rPr lang="it-IT" sz="2400" i="1">
                              <a:latin typeface="Cambria Math" panose="02040503050406030204" pitchFamily="18" charset="0"/>
                            </a:rPr>
                            <m:t>(</m:t>
                          </m:r>
                          <m:r>
                            <a:rPr lang="en-US" sz="2400" i="1">
                              <a:latin typeface="Cambria Math" panose="02040503050406030204" pitchFamily="18" charset="0"/>
                            </a:rPr>
                            <m:t>𝑥</m:t>
                          </m:r>
                          <m:r>
                            <a:rPr lang="it-IT"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e>
                        <m:sub>
                          <m:r>
                            <a:rPr lang="en-US" sz="2400" i="1">
                              <a:latin typeface="Cambria Math" panose="02040503050406030204" pitchFamily="18" charset="0"/>
                            </a:rPr>
                            <m:t>1</m:t>
                          </m:r>
                        </m:sub>
                      </m:sSub>
                    </m:oMath>
                  </m:oMathPara>
                </a14:m>
                <a:endParaRPr lang="en-US" sz="2400" dirty="0">
                  <a:latin typeface="Calibri" panose="020F0502020204030204" pitchFamily="34" charset="0"/>
                  <a:cs typeface="Calibri" panose="020F0502020204030204" pitchFamily="34" charset="0"/>
                </a:endParaRPr>
              </a:p>
              <a:p>
                <a:pPr marL="114300" indent="0">
                  <a:buNone/>
                </a:pPr>
                <a:endParaRPr lang="en-US" sz="2400" dirty="0">
                  <a:latin typeface="Calibri" panose="020F0502020204030204" pitchFamily="34" charset="0"/>
                  <a:cs typeface="Calibri" panose="020F0502020204030204" pitchFamily="34" charset="0"/>
                </a:endParaRPr>
              </a:p>
              <a:p>
                <a:r>
                  <a:rPr lang="en-US" sz="2400" b="1">
                    <a:solidFill>
                      <a:srgbClr val="00B050"/>
                    </a:solidFill>
                    <a:latin typeface="Calibri" panose="020F0502020204030204" pitchFamily="34" charset="0"/>
                    <a:cs typeface="Calibri" panose="020F0502020204030204" pitchFamily="34" charset="0"/>
                  </a:rPr>
                  <a:t>Feasibility</a:t>
                </a:r>
                <a:r>
                  <a:rPr lang="en-US" sz="2400" b="1">
                    <a:latin typeface="Calibri" panose="020F0502020204030204" pitchFamily="34" charset="0"/>
                    <a:cs typeface="Calibri" panose="020F0502020204030204" pitchFamily="34" charset="0"/>
                  </a:rPr>
                  <a:t>:</a:t>
                </a:r>
                <a:r>
                  <a:rPr lang="en-US" sz="240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it</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corresponds</a:t>
                </a:r>
                <a:r>
                  <a:rPr lang="it-IT" sz="2400" dirty="0">
                    <a:latin typeface="Calibri" panose="020F0502020204030204" pitchFamily="34" charset="0"/>
                    <a:cs typeface="Calibri" panose="020F0502020204030204" pitchFamily="34" charset="0"/>
                  </a:rPr>
                  <a:t> to </a:t>
                </a:r>
                <a:r>
                  <a:rPr lang="en-US" sz="2400" dirty="0">
                    <a:latin typeface="Calibri" panose="020F0502020204030204" pitchFamily="34" charset="0"/>
                    <a:cs typeface="Calibri" panose="020F0502020204030204" pitchFamily="34" charset="0"/>
                  </a:rPr>
                  <a:t>the percentage of </a:t>
                </a:r>
                <a:r>
                  <a:rPr lang="it-IT" sz="2400" dirty="0" err="1">
                    <a:latin typeface="Calibri" panose="020F0502020204030204" pitchFamily="34" charset="0"/>
                    <a:cs typeface="Calibri" panose="020F0502020204030204" pitchFamily="34" charset="0"/>
                  </a:rPr>
                  <a:t>explanations</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whose</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actions</a:t>
                </a:r>
                <a:r>
                  <a:rPr lang="it-IT" sz="2400" dirty="0">
                    <a:latin typeface="Calibri" panose="020F0502020204030204" pitchFamily="34" charset="0"/>
                    <a:cs typeface="Calibri" panose="020F0502020204030204" pitchFamily="34" charset="0"/>
                  </a:rPr>
                  <a:t> are </a:t>
                </a:r>
                <a:r>
                  <a:rPr lang="it-IT" sz="2400" dirty="0" err="1">
                    <a:latin typeface="Calibri" panose="020F0502020204030204" pitchFamily="34" charset="0"/>
                    <a:cs typeface="Calibri" panose="020F0502020204030204" pitchFamily="34" charset="0"/>
                  </a:rPr>
                  <a:t>all</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feasible</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Requirements</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upon</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actions</a:t>
                </a:r>
                <a:r>
                  <a:rPr lang="it-IT"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114300" lvl="0" indent="0">
                  <a:buNone/>
                </a:pPr>
                <a14:m>
                  <m:oMathPara xmlns:m="http://schemas.openxmlformats.org/officeDocument/2006/math">
                    <m:oMathParaPr>
                      <m:jc m:val="centerGroup"/>
                    </m:oMathParaPr>
                    <m:oMath xmlns:m="http://schemas.openxmlformats.org/officeDocument/2006/math">
                      <m:sSub>
                        <m:sSubPr>
                          <m:ctrlPr>
                            <a:rPr lang="it-IT" sz="2400" b="0" i="1" smtClean="0">
                              <a:latin typeface="Cambria Math" panose="02040503050406030204" pitchFamily="18" charset="0"/>
                            </a:rPr>
                          </m:ctrlPr>
                        </m:sSubPr>
                        <m:e>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it-IT" sz="2400" i="1">
                                      <a:latin typeface="Cambria Math" panose="02040503050406030204" pitchFamily="18" charset="0"/>
                                    </a:rPr>
                                    <m:t>𝐹</m:t>
                                  </m:r>
                                </m:e>
                                <m:sup>
                                  <m:r>
                                    <a:rPr lang="it-IT" sz="2400" i="1">
                                      <a:latin typeface="Cambria Math" panose="02040503050406030204" pitchFamily="18" charset="0"/>
                                    </a:rPr>
                                    <m:t>−1</m:t>
                                  </m:r>
                                </m:sup>
                              </m:sSup>
                              <m:r>
                                <a:rPr lang="it-IT" sz="2400" i="1">
                                  <a:latin typeface="Cambria Math" panose="02040503050406030204" pitchFamily="18" charset="0"/>
                                </a:rPr>
                                <m:t>(</m:t>
                              </m:r>
                              <m:r>
                                <a:rPr lang="en-US" sz="2400" i="1">
                                  <a:latin typeface="Cambria Math" panose="02040503050406030204" pitchFamily="18" charset="0"/>
                                </a:rPr>
                                <m:t>𝑥</m:t>
                              </m:r>
                            </m:e>
                            <m:sup>
                              <m:r>
                                <a:rPr lang="en-US" sz="2400" i="1">
                                  <a:latin typeface="Cambria Math" panose="02040503050406030204" pitchFamily="18" charset="0"/>
                                </a:rPr>
                                <m:t>𝑐𝑓</m:t>
                              </m:r>
                            </m:sup>
                          </m:sSup>
                          <m:r>
                            <a:rPr lang="it-IT" sz="2400" i="1">
                              <a:latin typeface="Cambria Math" panose="02040503050406030204" pitchFamily="18" charset="0"/>
                            </a:rPr>
                            <m:t>)</m:t>
                          </m:r>
                        </m:e>
                        <m:sub>
                          <m:r>
                            <a:rPr lang="it-IT" sz="2400" b="0" i="1" smtClean="0">
                              <a:latin typeface="Cambria Math" panose="02040503050406030204" pitchFamily="18" charset="0"/>
                            </a:rPr>
                            <m:t>𝑣</m:t>
                          </m:r>
                        </m:sub>
                      </m:sSub>
                      <m:r>
                        <a:rPr lang="it-IT" sz="2400" b="0" i="1" smtClean="0">
                          <a:latin typeface="Cambria Math" panose="02040503050406030204" pitchFamily="18" charset="0"/>
                        </a:rPr>
                        <m:t>=</m:t>
                      </m:r>
                      <m:sSub>
                        <m:sSubPr>
                          <m:ctrlPr>
                            <a:rPr lang="it-IT" sz="2400" i="1">
                              <a:latin typeface="Cambria Math" panose="02040503050406030204" pitchFamily="18" charset="0"/>
                            </a:rPr>
                          </m:ctrlPr>
                        </m:sSubPr>
                        <m:e>
                          <m:sSup>
                            <m:sSupPr>
                              <m:ctrlPr>
                                <a:rPr lang="en-US" sz="2400" i="1">
                                  <a:latin typeface="Cambria Math" panose="02040503050406030204" pitchFamily="18" charset="0"/>
                                </a:rPr>
                              </m:ctrlPr>
                            </m:sSupPr>
                            <m:e>
                              <m:r>
                                <a:rPr lang="it-IT" sz="2400" i="1">
                                  <a:latin typeface="Cambria Math" panose="02040503050406030204" pitchFamily="18" charset="0"/>
                                </a:rPr>
                                <m:t>𝐹</m:t>
                              </m:r>
                            </m:e>
                            <m:sup>
                              <m:r>
                                <a:rPr lang="it-IT" sz="2400" i="1">
                                  <a:latin typeface="Cambria Math" panose="02040503050406030204" pitchFamily="18" charset="0"/>
                                </a:rPr>
                                <m:t>−1</m:t>
                              </m:r>
                            </m:sup>
                          </m:sSup>
                          <m:r>
                            <a:rPr lang="it-IT" sz="2400" i="1">
                              <a:latin typeface="Cambria Math" panose="02040503050406030204" pitchFamily="18" charset="0"/>
                            </a:rPr>
                            <m:t>(</m:t>
                          </m:r>
                          <m:r>
                            <a:rPr lang="it-IT" sz="2400" b="0" i="1" smtClean="0">
                              <a:latin typeface="Cambria Math" panose="02040503050406030204" pitchFamily="18" charset="0"/>
                            </a:rPr>
                            <m:t>𝑥</m:t>
                          </m:r>
                          <m:r>
                            <a:rPr lang="it-IT" sz="2400" i="1">
                              <a:latin typeface="Cambria Math" panose="02040503050406030204" pitchFamily="18" charset="0"/>
                            </a:rPr>
                            <m:t>)</m:t>
                          </m:r>
                        </m:e>
                        <m:sub>
                          <m:r>
                            <a:rPr lang="it-IT" sz="2400" i="1">
                              <a:latin typeface="Cambria Math" panose="02040503050406030204" pitchFamily="18" charset="0"/>
                            </a:rPr>
                            <m:t>𝑣</m:t>
                          </m:r>
                        </m:sub>
                      </m:sSub>
                      <m:r>
                        <a:rPr lang="it-IT" sz="2400" i="1" smtClean="0">
                          <a:latin typeface="Cambria Math" panose="02040503050406030204" pitchFamily="18" charset="0"/>
                          <a:ea typeface="Cambria Math" panose="02040503050406030204" pitchFamily="18" charset="0"/>
                        </a:rPr>
                        <m:t>⟺</m:t>
                      </m:r>
                      <m:sSub>
                        <m:sSubPr>
                          <m:ctrlPr>
                            <a:rPr lang="it-IT" sz="2400" i="1" smtClean="0">
                              <a:latin typeface="Cambria Math" panose="02040503050406030204" pitchFamily="18" charset="0"/>
                              <a:ea typeface="Cambria Math" panose="02040503050406030204" pitchFamily="18" charset="0"/>
                            </a:rPr>
                          </m:ctrlPr>
                        </m:sSubPr>
                        <m:e>
                          <m:r>
                            <a:rPr lang="it-IT" sz="2400" i="1" smtClean="0">
                              <a:latin typeface="Cambria Math" panose="02040503050406030204" pitchFamily="18" charset="0"/>
                              <a:ea typeface="Cambria Math" panose="02040503050406030204" pitchFamily="18" charset="0"/>
                            </a:rPr>
                            <m:t>𝛿</m:t>
                          </m:r>
                        </m:e>
                        <m:sub>
                          <m:r>
                            <a:rPr lang="it-IT" sz="2400" b="0" i="1" smtClean="0">
                              <a:latin typeface="Cambria Math" panose="02040503050406030204" pitchFamily="18" charset="0"/>
                              <a:ea typeface="Cambria Math" panose="02040503050406030204" pitchFamily="18" charset="0"/>
                            </a:rPr>
                            <m:t>𝑣</m:t>
                          </m:r>
                        </m:sub>
                      </m:sSub>
                      <m:r>
                        <a:rPr lang="it-IT" sz="2400" b="0" i="1" smtClean="0">
                          <a:latin typeface="Cambria Math" panose="02040503050406030204" pitchFamily="18" charset="0"/>
                          <a:ea typeface="Cambria Math" panose="02040503050406030204" pitchFamily="18" charset="0"/>
                        </a:rPr>
                        <m:t>=0 ∀</m:t>
                      </m:r>
                      <m:r>
                        <a:rPr lang="it-IT" sz="2400" b="0" i="1" smtClean="0">
                          <a:latin typeface="Cambria Math" panose="02040503050406030204" pitchFamily="18" charset="0"/>
                          <a:ea typeface="Cambria Math" panose="02040503050406030204" pitchFamily="18" charset="0"/>
                        </a:rPr>
                        <m:t>𝑣</m:t>
                      </m:r>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𝑛𝑜𝑛</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𝑎𝑐𝑡𝑖𝑜𝑛𝑎𝑏𝑙𝑒</m:t>
                      </m:r>
                    </m:oMath>
                  </m:oMathPara>
                </a14:m>
                <a:endParaRPr lang="en-US" sz="2400" b="1" dirty="0">
                  <a:latin typeface="Calibri" panose="020F0502020204030204" pitchFamily="34" charset="0"/>
                  <a:cs typeface="Calibri" panose="020F0502020204030204" pitchFamily="34" charset="0"/>
                </a:endParaRPr>
              </a:p>
              <a:p>
                <a:pPr marL="114300" lvl="0" indent="0">
                  <a:buNone/>
                </a:pPr>
                <a14:m>
                  <m:oMathPara xmlns:m="http://schemas.openxmlformats.org/officeDocument/2006/math">
                    <m:oMathParaPr>
                      <m:jc m:val="centerGroup"/>
                    </m:oMathParaPr>
                    <m:oMath xmlns:m="http://schemas.openxmlformats.org/officeDocument/2006/math">
                      <m:sSub>
                        <m:sSubPr>
                          <m:ctrlPr>
                            <a:rPr lang="it-IT" sz="2400" i="1">
                              <a:latin typeface="Cambria Math" panose="02040503050406030204" pitchFamily="18" charset="0"/>
                            </a:rPr>
                          </m:ctrlPr>
                        </m:sSubPr>
                        <m:e>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it-IT" sz="2400" i="1">
                                      <a:latin typeface="Cambria Math" panose="02040503050406030204" pitchFamily="18" charset="0"/>
                                    </a:rPr>
                                    <m:t>𝐹</m:t>
                                  </m:r>
                                </m:e>
                                <m:sup>
                                  <m:r>
                                    <a:rPr lang="it-IT" sz="2400" i="1">
                                      <a:latin typeface="Cambria Math" panose="02040503050406030204" pitchFamily="18" charset="0"/>
                                    </a:rPr>
                                    <m:t>−1</m:t>
                                  </m:r>
                                </m:sup>
                              </m:sSup>
                              <m:r>
                                <a:rPr lang="it-IT" sz="2400" i="1">
                                  <a:latin typeface="Cambria Math" panose="02040503050406030204" pitchFamily="18" charset="0"/>
                                </a:rPr>
                                <m:t>(</m:t>
                              </m:r>
                              <m:r>
                                <a:rPr lang="en-US" sz="2400" i="1">
                                  <a:latin typeface="Cambria Math" panose="02040503050406030204" pitchFamily="18" charset="0"/>
                                </a:rPr>
                                <m:t>𝑥</m:t>
                              </m:r>
                            </m:e>
                            <m:sup>
                              <m:r>
                                <a:rPr lang="en-US" sz="2400" i="1">
                                  <a:latin typeface="Cambria Math" panose="02040503050406030204" pitchFamily="18" charset="0"/>
                                </a:rPr>
                                <m:t>𝑐𝑓</m:t>
                              </m:r>
                            </m:sup>
                          </m:sSup>
                          <m:r>
                            <a:rPr lang="it-IT" sz="2400" i="1">
                              <a:latin typeface="Cambria Math" panose="02040503050406030204" pitchFamily="18" charset="0"/>
                            </a:rPr>
                            <m:t>)</m:t>
                          </m:r>
                        </m:e>
                        <m:sub>
                          <m:r>
                            <a:rPr lang="it-IT" sz="2400" i="1">
                              <a:latin typeface="Cambria Math" panose="02040503050406030204" pitchFamily="18" charset="0"/>
                            </a:rPr>
                            <m:t>𝑣</m:t>
                          </m:r>
                        </m:sub>
                      </m:sSub>
                      <m:r>
                        <a:rPr lang="it-IT" sz="2400" i="1" smtClean="0">
                          <a:latin typeface="Cambria Math" panose="02040503050406030204" pitchFamily="18" charset="0"/>
                          <a:ea typeface="Cambria Math" panose="02040503050406030204" pitchFamily="18" charset="0"/>
                        </a:rPr>
                        <m:t>≥</m:t>
                      </m:r>
                      <m:d>
                        <m:dPr>
                          <m:ctrlPr>
                            <a:rPr lang="it-IT" sz="2400" b="0" i="1" smtClean="0">
                              <a:latin typeface="Cambria Math" panose="02040503050406030204" pitchFamily="18" charset="0"/>
                              <a:ea typeface="Cambria Math" panose="02040503050406030204" pitchFamily="18" charset="0"/>
                            </a:rPr>
                          </m:ctrlPr>
                        </m:dPr>
                        <m:e>
                          <m:r>
                            <a:rPr lang="it-IT" sz="2400" b="0" i="1" smtClean="0">
                              <a:latin typeface="Cambria Math" panose="02040503050406030204" pitchFamily="18" charset="0"/>
                              <a:ea typeface="Cambria Math" panose="02040503050406030204" pitchFamily="18" charset="0"/>
                            </a:rPr>
                            <m:t>≤</m:t>
                          </m:r>
                        </m:e>
                      </m:d>
                      <m:sSub>
                        <m:sSubPr>
                          <m:ctrlPr>
                            <a:rPr lang="it-IT" sz="2400" i="1">
                              <a:latin typeface="Cambria Math" panose="02040503050406030204" pitchFamily="18" charset="0"/>
                            </a:rPr>
                          </m:ctrlPr>
                        </m:sSubPr>
                        <m:e>
                          <m:sSup>
                            <m:sSupPr>
                              <m:ctrlPr>
                                <a:rPr lang="en-US" sz="2400" i="1">
                                  <a:latin typeface="Cambria Math" panose="02040503050406030204" pitchFamily="18" charset="0"/>
                                </a:rPr>
                              </m:ctrlPr>
                            </m:sSupPr>
                            <m:e>
                              <m:r>
                                <a:rPr lang="it-IT" sz="2400" i="1">
                                  <a:latin typeface="Cambria Math" panose="02040503050406030204" pitchFamily="18" charset="0"/>
                                </a:rPr>
                                <m:t>𝐹</m:t>
                              </m:r>
                            </m:e>
                            <m:sup>
                              <m:r>
                                <a:rPr lang="it-IT" sz="2400" i="1">
                                  <a:latin typeface="Cambria Math" panose="02040503050406030204" pitchFamily="18" charset="0"/>
                                </a:rPr>
                                <m:t>−1</m:t>
                              </m:r>
                            </m:sup>
                          </m:sSup>
                          <m:d>
                            <m:dPr>
                              <m:ctrlPr>
                                <a:rPr lang="it-IT" sz="2400" i="1">
                                  <a:latin typeface="Cambria Math" panose="02040503050406030204" pitchFamily="18" charset="0"/>
                                </a:rPr>
                              </m:ctrlPr>
                            </m:dPr>
                            <m:e>
                              <m:r>
                                <a:rPr lang="it-IT" sz="2400" i="1">
                                  <a:latin typeface="Cambria Math" panose="02040503050406030204" pitchFamily="18" charset="0"/>
                                </a:rPr>
                                <m:t>𝑥</m:t>
                              </m:r>
                            </m:e>
                          </m:d>
                        </m:e>
                        <m:sub>
                          <m:r>
                            <a:rPr lang="it-IT" sz="2400" i="1">
                              <a:latin typeface="Cambria Math" panose="02040503050406030204" pitchFamily="18" charset="0"/>
                            </a:rPr>
                            <m:t>𝑣</m:t>
                          </m:r>
                        </m:sub>
                      </m:sSub>
                      <m:r>
                        <a:rPr lang="it-IT" sz="2400" i="1">
                          <a:latin typeface="Cambria Math" panose="02040503050406030204" pitchFamily="18" charset="0"/>
                          <a:ea typeface="Cambria Math" panose="02040503050406030204" pitchFamily="18" charset="0"/>
                        </a:rPr>
                        <m:t>⟺</m:t>
                      </m:r>
                      <m:sSub>
                        <m:sSubPr>
                          <m:ctrlPr>
                            <a:rPr lang="it-IT" sz="2400" i="1">
                              <a:latin typeface="Cambria Math" panose="02040503050406030204" pitchFamily="18" charset="0"/>
                              <a:ea typeface="Cambria Math" panose="02040503050406030204" pitchFamily="18" charset="0"/>
                            </a:rPr>
                          </m:ctrlPr>
                        </m:sSubPr>
                        <m:e>
                          <m:r>
                            <a:rPr lang="it-IT" sz="2400" i="1" smtClean="0">
                              <a:latin typeface="Cambria Math" panose="02040503050406030204" pitchFamily="18" charset="0"/>
                              <a:ea typeface="Cambria Math" panose="02040503050406030204" pitchFamily="18" charset="0"/>
                            </a:rPr>
                            <m:t>𝛿</m:t>
                          </m:r>
                        </m:e>
                        <m:sub>
                          <m:r>
                            <a:rPr lang="it-IT" sz="2400" i="1">
                              <a:latin typeface="Cambria Math" panose="02040503050406030204" pitchFamily="18" charset="0"/>
                              <a:ea typeface="Cambria Math" panose="02040503050406030204" pitchFamily="18" charset="0"/>
                            </a:rPr>
                            <m:t>𝑣</m:t>
                          </m:r>
                        </m:sub>
                      </m:sSub>
                      <m:r>
                        <a:rPr lang="it-IT" sz="2400" i="1" smtClean="0">
                          <a:latin typeface="Cambria Math" panose="02040503050406030204" pitchFamily="18" charset="0"/>
                          <a:ea typeface="Cambria Math" panose="02040503050406030204" pitchFamily="18" charset="0"/>
                        </a:rPr>
                        <m:t>≥</m:t>
                      </m:r>
                      <m:d>
                        <m:dPr>
                          <m:ctrlPr>
                            <a:rPr lang="it-IT" sz="2400" i="1">
                              <a:latin typeface="Cambria Math" panose="02040503050406030204" pitchFamily="18" charset="0"/>
                              <a:ea typeface="Cambria Math" panose="02040503050406030204" pitchFamily="18" charset="0"/>
                            </a:rPr>
                          </m:ctrlPr>
                        </m:dPr>
                        <m:e>
                          <m:r>
                            <a:rPr lang="it-IT" sz="2400" i="1">
                              <a:latin typeface="Cambria Math" panose="02040503050406030204" pitchFamily="18" charset="0"/>
                              <a:ea typeface="Cambria Math" panose="02040503050406030204" pitchFamily="18" charset="0"/>
                            </a:rPr>
                            <m:t>≤</m:t>
                          </m:r>
                        </m:e>
                      </m:d>
                      <m:r>
                        <a:rPr lang="it-IT" sz="2400" i="1">
                          <a:latin typeface="Cambria Math" panose="02040503050406030204" pitchFamily="18" charset="0"/>
                          <a:ea typeface="Cambria Math" panose="02040503050406030204" pitchFamily="18" charset="0"/>
                        </a:rPr>
                        <m:t>0 ∀</m:t>
                      </m:r>
                      <m:r>
                        <a:rPr lang="it-IT" sz="2400" i="1">
                          <a:latin typeface="Cambria Math" panose="02040503050406030204" pitchFamily="18" charset="0"/>
                          <a:ea typeface="Cambria Math" panose="02040503050406030204" pitchFamily="18" charset="0"/>
                        </a:rPr>
                        <m:t>𝑣</m:t>
                      </m:r>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𝑖𝑛𝑐𝑟𝑒𝑎𝑠𝑖𝑛𝑔</m:t>
                      </m:r>
                      <m:r>
                        <a:rPr lang="it-IT" sz="2400" b="0" i="1" smtClean="0">
                          <a:latin typeface="Cambria Math" panose="02040503050406030204" pitchFamily="18" charset="0"/>
                          <a:ea typeface="Cambria Math" panose="02040503050406030204" pitchFamily="18" charset="0"/>
                        </a:rPr>
                        <m:t> </m:t>
                      </m:r>
                      <m:d>
                        <m:dPr>
                          <m:ctrlPr>
                            <a:rPr lang="it-IT" sz="2400" b="0" i="1" smtClean="0">
                              <a:latin typeface="Cambria Math" panose="02040503050406030204" pitchFamily="18" charset="0"/>
                              <a:ea typeface="Cambria Math" panose="02040503050406030204" pitchFamily="18" charset="0"/>
                            </a:rPr>
                          </m:ctrlPr>
                        </m:dPr>
                        <m:e>
                          <m:r>
                            <a:rPr lang="it-IT" sz="2400" b="0" i="1" smtClean="0">
                              <a:latin typeface="Cambria Math" panose="02040503050406030204" pitchFamily="18" charset="0"/>
                              <a:ea typeface="Cambria Math" panose="02040503050406030204" pitchFamily="18" charset="0"/>
                            </a:rPr>
                            <m:t>𝑑𝑒𝑐𝑟𝑒𝑎𝑠𝑖𝑛𝑔</m:t>
                          </m:r>
                        </m:e>
                      </m:d>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𝑜𝑛𝑙𝑦</m:t>
                      </m:r>
                    </m:oMath>
                  </m:oMathPara>
                </a14:m>
                <a:endParaRPr lang="en-US" sz="2400"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p:txBody>
          </p:sp>
        </mc:Choice>
        <mc:Fallback xmlns="">
          <p:sp>
            <p:nvSpPr>
              <p:cNvPr id="25" name="Google Shape;141;p27">
                <a:extLst>
                  <a:ext uri="{FF2B5EF4-FFF2-40B4-BE49-F238E27FC236}">
                    <a16:creationId xmlns:a16="http://schemas.microsoft.com/office/drawing/2014/main" id="{C1EDB43D-95D7-4D15-A946-5A8A19989DEF}"/>
                  </a:ext>
                </a:extLst>
              </p:cNvPr>
              <p:cNvSpPr txBox="1">
                <a:spLocks noGrp="1" noRot="1" noChangeAspect="1" noMove="1" noResize="1" noEditPoints="1" noAdjustHandles="1" noChangeArrowheads="1" noChangeShapeType="1" noTextEdit="1"/>
              </p:cNvSpPr>
              <p:nvPr>
                <p:ph type="body" idx="1"/>
              </p:nvPr>
            </p:nvSpPr>
            <p:spPr>
              <a:xfrm>
                <a:off x="311700" y="1505085"/>
                <a:ext cx="10816494" cy="4438515"/>
              </a:xfrm>
              <a:prstGeom prst="rect">
                <a:avLst/>
              </a:prstGeom>
              <a:blipFill>
                <a:blip r:embed="rId15"/>
                <a:stretch>
                  <a:fillRect r="-234"/>
                </a:stretch>
              </a:blipFill>
            </p:spPr>
            <p:txBody>
              <a:bodyPr/>
              <a:lstStyle/>
              <a:p>
                <a:r>
                  <a:rPr lang="en-US">
                    <a:noFill/>
                  </a:rPr>
                  <a:t> </a:t>
                </a:r>
              </a:p>
            </p:txBody>
          </p:sp>
        </mc:Fallback>
      </mc:AlternateContent>
    </p:spTree>
    <p:extLst>
      <p:ext uri="{BB962C8B-B14F-4D97-AF65-F5344CB8AC3E}">
        <p14:creationId xmlns:p14="http://schemas.microsoft.com/office/powerpoint/2010/main" val="2126943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6837" y="-1905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l">
              <a:lnSpc>
                <a:spcPct val="100000"/>
              </a:lnSpc>
              <a:buSzPts val="2270"/>
            </a:pPr>
            <a:r>
              <a:rPr lang="en-GB" sz="3600" dirty="0">
                <a:latin typeface="+mj-lt"/>
                <a:cs typeface="Calibri" panose="020F0502020204030204" pitchFamily="34" charset="0"/>
              </a:rPr>
              <a:t>Experiment – </a:t>
            </a:r>
            <a:r>
              <a:rPr lang="en-GB" sz="3600" i="1" dirty="0" err="1">
                <a:latin typeface="+mj-lt"/>
                <a:cs typeface="Calibri" panose="020F0502020204030204" pitchFamily="34" charset="0"/>
              </a:rPr>
              <a:t>Syntetic</a:t>
            </a:r>
            <a:r>
              <a:rPr lang="en-GB" sz="3600" i="1" dirty="0">
                <a:latin typeface="+mj-lt"/>
                <a:cs typeface="Calibri" panose="020F0502020204030204" pitchFamily="34" charset="0"/>
              </a:rPr>
              <a:t> Dataset</a:t>
            </a:r>
            <a:endParaRPr lang="en-GB" sz="3600" i="1"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0" name="Immagine 1">
            <a:extLst>
              <a:ext uri="{FF2B5EF4-FFF2-40B4-BE49-F238E27FC236}">
                <a16:creationId xmlns:a16="http://schemas.microsoft.com/office/drawing/2014/main" id="{02DCD499-9CB1-4004-BEC0-520AB4533084}"/>
              </a:ext>
            </a:extLst>
          </p:cNvPr>
          <p:cNvPicPr>
            <a:picLocks noChangeAspect="1"/>
          </p:cNvPicPr>
          <p:nvPr/>
        </p:nvPicPr>
        <p:blipFill rotWithShape="1">
          <a:blip r:embed="rId3"/>
          <a:srcRect l="1388" t="5170" r="1437" b="6000"/>
          <a:stretch/>
        </p:blipFill>
        <p:spPr>
          <a:xfrm>
            <a:off x="5129752" y="4211430"/>
            <a:ext cx="6318414" cy="2405984"/>
          </a:xfrm>
          <a:prstGeom prst="rect">
            <a:avLst/>
          </a:prstGeom>
        </p:spPr>
      </p:pic>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5">
            <a:alphaModFix/>
          </a:blip>
          <a:srcRect/>
          <a:stretch/>
        </p:blipFill>
        <p:spPr>
          <a:xfrm>
            <a:off x="11527498" y="800100"/>
            <a:ext cx="665450" cy="616106"/>
          </a:xfrm>
          <a:prstGeom prst="rect">
            <a:avLst/>
          </a:prstGeom>
          <a:solidFill>
            <a:schemeClr val="bg1"/>
          </a:solidFill>
          <a:ln>
            <a:noFill/>
          </a:ln>
        </p:spPr>
      </p:pic>
      <p:sp>
        <p:nvSpPr>
          <p:cNvPr id="7" name="Rettangolo 6">
            <a:extLst>
              <a:ext uri="{FF2B5EF4-FFF2-40B4-BE49-F238E27FC236}">
                <a16:creationId xmlns:a16="http://schemas.microsoft.com/office/drawing/2014/main" id="{CE62CA60-6B79-4459-9F05-C97B3278B20A}"/>
              </a:ext>
            </a:extLst>
          </p:cNvPr>
          <p:cNvSpPr/>
          <p:nvPr/>
        </p:nvSpPr>
        <p:spPr>
          <a:xfrm>
            <a:off x="311699" y="1016524"/>
            <a:ext cx="11077521" cy="830997"/>
          </a:xfrm>
          <a:prstGeom prst="rect">
            <a:avLst/>
          </a:prstGeom>
        </p:spPr>
        <p:txBody>
          <a:bodyPr wrap="square">
            <a:spAutoFit/>
          </a:bodyPr>
          <a:lstStyle/>
          <a:p>
            <a:r>
              <a:rPr lang="en-US" sz="2400" dirty="0">
                <a:solidFill>
                  <a:schemeClr val="tx1">
                    <a:lumMod val="65000"/>
                    <a:lumOff val="35000"/>
                  </a:schemeClr>
                </a:solidFill>
                <a:latin typeface="Calibri" panose="020F0502020204030204" pitchFamily="34" charset="0"/>
                <a:cs typeface="Calibri" panose="020F0502020204030204" pitchFamily="34" charset="0"/>
              </a:rPr>
              <a:t>We generate a toy dataset of 100,000 samples with two features (X</a:t>
            </a:r>
            <a:r>
              <a:rPr lang="en-US" sz="1100" dirty="0">
                <a:solidFill>
                  <a:schemeClr val="tx1">
                    <a:lumMod val="65000"/>
                    <a:lumOff val="35000"/>
                  </a:schemeClr>
                </a:solidFill>
                <a:latin typeface="Calibri" panose="020F0502020204030204" pitchFamily="34" charset="0"/>
                <a:cs typeface="Calibri" panose="020F0502020204030204" pitchFamily="34" charset="0"/>
              </a:rPr>
              <a:t>1 </a:t>
            </a:r>
            <a:r>
              <a:rPr lang="en-US" sz="2400" dirty="0">
                <a:solidFill>
                  <a:schemeClr val="tx1">
                    <a:lumMod val="65000"/>
                    <a:lumOff val="35000"/>
                  </a:schemeClr>
                </a:solidFill>
                <a:latin typeface="Calibri" panose="020F0502020204030204" pitchFamily="34" charset="0"/>
                <a:cs typeface="Calibri" panose="020F0502020204030204" pitchFamily="34" charset="0"/>
              </a:rPr>
              <a:t>and X</a:t>
            </a:r>
            <a:r>
              <a:rPr lang="en-US" sz="1100" dirty="0">
                <a:solidFill>
                  <a:schemeClr val="tx1">
                    <a:lumMod val="65000"/>
                    <a:lumOff val="35000"/>
                  </a:schemeClr>
                </a:solidFill>
                <a:latin typeface="Calibri" panose="020F0502020204030204" pitchFamily="34" charset="0"/>
                <a:cs typeface="Calibri" panose="020F0502020204030204" pitchFamily="34" charset="0"/>
              </a:rPr>
              <a:t>2</a:t>
            </a:r>
            <a:r>
              <a:rPr lang="en-US" sz="2400" dirty="0">
                <a:solidFill>
                  <a:schemeClr val="tx1">
                    <a:lumMod val="65000"/>
                    <a:lumOff val="35000"/>
                  </a:schemeClr>
                </a:solidFill>
                <a:latin typeface="Calibri" panose="020F0502020204030204" pitchFamily="34" charset="0"/>
                <a:cs typeface="Calibri" panose="020F0502020204030204" pitchFamily="34" charset="0"/>
              </a:rPr>
              <a:t>) and a binary outcome (Y ) with the following Structural Equations:</a:t>
            </a:r>
            <a:endParaRPr lang="it-IT" sz="2400" dirty="0">
              <a:solidFill>
                <a:schemeClr val="tx1">
                  <a:lumMod val="65000"/>
                  <a:lumOff val="35000"/>
                </a:schemeClr>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Rettangolo 8">
                <a:extLst>
                  <a:ext uri="{FF2B5EF4-FFF2-40B4-BE49-F238E27FC236}">
                    <a16:creationId xmlns:a16="http://schemas.microsoft.com/office/drawing/2014/main" id="{A6B4431B-D2C4-475B-9142-0DD67F85EB4F}"/>
                  </a:ext>
                </a:extLst>
              </p:cNvPr>
              <p:cNvSpPr/>
              <p:nvPr/>
            </p:nvSpPr>
            <p:spPr>
              <a:xfrm>
                <a:off x="68842" y="4110636"/>
                <a:ext cx="5080232" cy="2607573"/>
              </a:xfrm>
              <a:prstGeom prst="rect">
                <a:avLst/>
              </a:prstGeom>
            </p:spPr>
            <p:txBody>
              <a:bodyPr wrap="square">
                <a:spAutoFit/>
              </a:bodyPr>
              <a:lstStyle/>
              <a:p>
                <a:pPr lvl="0" defTabSz="609539" eaLnBrk="0" fontAlgn="base" hangingPunct="0">
                  <a:spcBef>
                    <a:spcPct val="0"/>
                  </a:spcBef>
                  <a:spcAft>
                    <a:spcPct val="0"/>
                  </a:spcAft>
                  <a:buClrTx/>
                  <a:defRPr/>
                </a:pPr>
                <a:r>
                  <a:rPr lang="en-US" sz="2000" dirty="0">
                    <a:solidFill>
                      <a:schemeClr val="tx1">
                        <a:lumMod val="65000"/>
                        <a:lumOff val="35000"/>
                      </a:schemeClr>
                    </a:solidFill>
                    <a:latin typeface="Calibri" panose="020F0502020204030204" pitchFamily="34" charset="0"/>
                    <a:cs typeface="Calibri" panose="020F0502020204030204" pitchFamily="34" charset="0"/>
                  </a:rPr>
                  <a:t>Generate counterfactual explanations with:</a:t>
                </a:r>
              </a:p>
              <a:p>
                <a:pPr marL="285750" lvl="0" indent="-285750" defTabSz="609539" eaLnBrk="0" fontAlgn="base" hangingPunct="0">
                  <a:spcBef>
                    <a:spcPct val="0"/>
                  </a:spcBef>
                  <a:spcAft>
                    <a:spcPct val="0"/>
                  </a:spcAft>
                  <a:buClrTx/>
                  <a:buFont typeface="Arial" panose="020B0604020202020204" pitchFamily="34" charset="0"/>
                  <a:buChar char="•"/>
                  <a:defRPr/>
                </a:pPr>
                <a:r>
                  <a:rPr lang="en-US" sz="2000" dirty="0">
                    <a:solidFill>
                      <a:schemeClr val="tx1">
                        <a:lumMod val="65000"/>
                        <a:lumOff val="35000"/>
                      </a:schemeClr>
                    </a:solidFill>
                    <a:latin typeface="Calibri" panose="020F0502020204030204" pitchFamily="34" charset="0"/>
                    <a:cs typeface="Calibri" panose="020F0502020204030204" pitchFamily="34" charset="0"/>
                  </a:rPr>
                  <a:t>Alibi Prototype (correlation keeping)</a:t>
                </a:r>
              </a:p>
              <a:p>
                <a:pPr marL="285750" lvl="0" indent="-285750" defTabSz="609539" eaLnBrk="0" fontAlgn="base" hangingPunct="0">
                  <a:spcBef>
                    <a:spcPct val="0"/>
                  </a:spcBef>
                  <a:spcAft>
                    <a:spcPct val="0"/>
                  </a:spcAft>
                  <a:buFont typeface="Arial" panose="020B0604020202020204" pitchFamily="34" charset="0"/>
                  <a:buChar char="•"/>
                  <a:defRPr/>
                </a:pPr>
                <a:r>
                  <a:rPr lang="en-US" sz="2000" dirty="0">
                    <a:solidFill>
                      <a:schemeClr val="tx1">
                        <a:lumMod val="65000"/>
                        <a:lumOff val="35000"/>
                      </a:schemeClr>
                    </a:solidFill>
                    <a:latin typeface="Calibri" panose="020F0502020204030204" pitchFamily="34" charset="0"/>
                    <a:cs typeface="Calibri" panose="020F0502020204030204" pitchFamily="34" charset="0"/>
                  </a:rPr>
                  <a:t>CEILS </a:t>
                </a:r>
                <a:r>
                  <a:rPr lang="en-GB" sz="2000" dirty="0">
                    <a:solidFill>
                      <a:schemeClr val="tx1">
                        <a:lumMod val="65000"/>
                        <a:lumOff val="35000"/>
                      </a:schemeClr>
                    </a:solidFill>
                    <a:latin typeface="Calibri" panose="020F0502020204030204" pitchFamily="34" charset="0"/>
                    <a:cs typeface="Calibri" panose="020F0502020204030204" pitchFamily="34" charset="0"/>
                  </a:rPr>
                  <a:t>built up on Alibi Prototype</a:t>
                </a: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marL="285750" lvl="0" indent="-285750" defTabSz="609539" eaLnBrk="0" fontAlgn="base" hangingPunct="0">
                  <a:spcBef>
                    <a:spcPct val="0"/>
                  </a:spcBef>
                  <a:spcAft>
                    <a:spcPct val="0"/>
                  </a:spcAft>
                  <a:buClrTx/>
                  <a:buFont typeface="Arial" panose="020B0604020202020204" pitchFamily="34" charset="0"/>
                  <a:buChar char="•"/>
                  <a:defRPr/>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defTabSz="609539" eaLnBrk="0" fontAlgn="base" hangingPunct="0">
                  <a:spcBef>
                    <a:spcPct val="0"/>
                  </a:spcBef>
                  <a:spcAft>
                    <a:spcPct val="0"/>
                  </a:spcAft>
                  <a:defRPr/>
                </a:pPr>
                <a14:m>
                  <m:oMath xmlns:m="http://schemas.openxmlformats.org/officeDocument/2006/math">
                    <m:sSub>
                      <m:sSubPr>
                        <m:ctrlPr>
                          <a:rPr lang="en-US" sz="2000" i="1">
                            <a:solidFill>
                              <a:schemeClr val="accent5"/>
                            </a:solidFill>
                            <a:latin typeface="Cambria Math" panose="02040503050406030204" pitchFamily="18" charset="0"/>
                          </a:rPr>
                        </m:ctrlPr>
                      </m:sSubPr>
                      <m:e>
                        <m:r>
                          <a:rPr lang="it-IT" sz="2000" i="1">
                            <a:solidFill>
                              <a:schemeClr val="accent5"/>
                            </a:solidFill>
                            <a:latin typeface="Cambria Math" panose="02040503050406030204" pitchFamily="18" charset="0"/>
                          </a:rPr>
                          <m:t>𝑋</m:t>
                        </m:r>
                      </m:e>
                      <m:sub>
                        <m:r>
                          <a:rPr lang="it-IT" sz="2000" i="1">
                            <a:solidFill>
                              <a:schemeClr val="accent5"/>
                            </a:solidFill>
                            <a:latin typeface="Cambria Math" panose="02040503050406030204" pitchFamily="18" charset="0"/>
                          </a:rPr>
                          <m:t>1</m:t>
                        </m:r>
                      </m:sub>
                    </m:sSub>
                  </m:oMath>
                </a14:m>
                <a:r>
                  <a:rPr lang="en-GB" sz="2000" dirty="0">
                    <a:solidFill>
                      <a:schemeClr val="tx1">
                        <a:lumMod val="65000"/>
                        <a:lumOff val="35000"/>
                      </a:schemeClr>
                    </a:solidFill>
                    <a:latin typeface="Calibri" panose="020F0502020204030204" pitchFamily="34" charset="0"/>
                    <a:cs typeface="Calibri" panose="020F0502020204030204" pitchFamily="34" charset="0"/>
                  </a:rPr>
                  <a:t> – actionable (e.g. Income)</a:t>
                </a: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lvl="0" defTabSz="609539" eaLnBrk="0" fontAlgn="base" hangingPunct="0">
                  <a:spcBef>
                    <a:spcPct val="0"/>
                  </a:spcBef>
                  <a:spcAft>
                    <a:spcPct val="0"/>
                  </a:spcAft>
                  <a:buClrTx/>
                  <a:defRPr/>
                </a:pPr>
                <a14:m>
                  <m:oMath xmlns:m="http://schemas.openxmlformats.org/officeDocument/2006/math">
                    <m:sSub>
                      <m:sSubPr>
                        <m:ctrlPr>
                          <a:rPr lang="en-US" sz="2000" i="1">
                            <a:solidFill>
                              <a:schemeClr val="accent5"/>
                            </a:solidFill>
                            <a:latin typeface="Cambria Math" panose="02040503050406030204" pitchFamily="18" charset="0"/>
                          </a:rPr>
                        </m:ctrlPr>
                      </m:sSubPr>
                      <m:e>
                        <m:r>
                          <a:rPr lang="it-IT" sz="2000" i="1">
                            <a:solidFill>
                              <a:schemeClr val="accent5"/>
                            </a:solidFill>
                            <a:latin typeface="Cambria Math" panose="02040503050406030204" pitchFamily="18" charset="0"/>
                          </a:rPr>
                          <m:t>𝑋</m:t>
                        </m:r>
                      </m:e>
                      <m:sub>
                        <m:r>
                          <a:rPr lang="it-IT" sz="2000" b="0" i="1" smtClean="0">
                            <a:solidFill>
                              <a:schemeClr val="accent5"/>
                            </a:solidFill>
                            <a:latin typeface="Cambria Math" panose="02040503050406030204" pitchFamily="18" charset="0"/>
                          </a:rPr>
                          <m:t>2</m:t>
                        </m:r>
                      </m:sub>
                    </m:sSub>
                  </m:oMath>
                </a14:m>
                <a:r>
                  <a:rPr lang="en-GB" sz="2000" dirty="0">
                    <a:solidFill>
                      <a:schemeClr val="tx1">
                        <a:lumMod val="65000"/>
                        <a:lumOff val="35000"/>
                      </a:schemeClr>
                    </a:solidFill>
                    <a:latin typeface="Calibri" panose="020F0502020204030204" pitchFamily="34" charset="0"/>
                    <a:cs typeface="Calibri" panose="020F0502020204030204" pitchFamily="34" charset="0"/>
                  </a:rPr>
                  <a:t> – mutable but non-actionable (e.g. Rating)</a:t>
                </a:r>
              </a:p>
              <a:p>
                <a:pPr lvl="0" defTabSz="609539" eaLnBrk="0" fontAlgn="base" hangingPunct="0">
                  <a:spcBef>
                    <a:spcPct val="0"/>
                  </a:spcBef>
                  <a:spcAft>
                    <a:spcPct val="0"/>
                  </a:spcAft>
                  <a:buClrTx/>
                  <a:defRPr/>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lvl="0" defTabSz="609539" eaLnBrk="0" fontAlgn="base" hangingPunct="0">
                  <a:spcBef>
                    <a:spcPct val="0"/>
                  </a:spcBef>
                  <a:spcAft>
                    <a:spcPct val="0"/>
                  </a:spcAft>
                  <a:buClrTx/>
                  <a:defRPr/>
                </a:pPr>
                <a:r>
                  <a:rPr lang="en-US" sz="2000" dirty="0">
                    <a:solidFill>
                      <a:schemeClr val="tx1">
                        <a:lumMod val="65000"/>
                        <a:lumOff val="35000"/>
                      </a:schemeClr>
                    </a:solidFill>
                    <a:latin typeface="Calibri" panose="020F0502020204030204" pitchFamily="34" charset="0"/>
                    <a:cs typeface="Calibri" panose="020F0502020204030204" pitchFamily="34" charset="0"/>
                  </a:rPr>
                  <a:t>Alibi Prototype ignores the impact of </a:t>
                </a:r>
                <a14:m>
                  <m:oMath xmlns:m="http://schemas.openxmlformats.org/officeDocument/2006/math">
                    <m:sSub>
                      <m:sSubPr>
                        <m:ctrlPr>
                          <a:rPr lang="en-US" sz="2000" i="1">
                            <a:solidFill>
                              <a:schemeClr val="accent5"/>
                            </a:solidFill>
                            <a:latin typeface="Cambria Math" panose="02040503050406030204" pitchFamily="18" charset="0"/>
                          </a:rPr>
                        </m:ctrlPr>
                      </m:sSubPr>
                      <m:e>
                        <m:r>
                          <a:rPr lang="it-IT" sz="2000" i="1">
                            <a:solidFill>
                              <a:schemeClr val="accent5"/>
                            </a:solidFill>
                            <a:latin typeface="Cambria Math" panose="02040503050406030204" pitchFamily="18" charset="0"/>
                          </a:rPr>
                          <m:t>𝑋</m:t>
                        </m:r>
                      </m:e>
                      <m:sub>
                        <m:r>
                          <a:rPr lang="it-IT" sz="2000" i="1">
                            <a:solidFill>
                              <a:schemeClr val="accent5"/>
                            </a:solidFill>
                            <a:latin typeface="Cambria Math" panose="02040503050406030204" pitchFamily="18" charset="0"/>
                          </a:rPr>
                          <m:t>1</m:t>
                        </m:r>
                      </m:sub>
                    </m:sSub>
                  </m:oMath>
                </a14:m>
                <a:r>
                  <a:rPr lang="en-US" sz="2000" dirty="0">
                    <a:solidFill>
                      <a:schemeClr val="tx1">
                        <a:lumMod val="65000"/>
                        <a:lumOff val="35000"/>
                      </a:schemeClr>
                    </a:solidFill>
                    <a:latin typeface="Calibri" panose="020F0502020204030204" pitchFamily="34" charset="0"/>
                    <a:cs typeface="Calibri" panose="020F0502020204030204" pitchFamily="34" charset="0"/>
                  </a:rPr>
                  <a:t> on </a:t>
                </a:r>
                <a14:m>
                  <m:oMath xmlns:m="http://schemas.openxmlformats.org/officeDocument/2006/math">
                    <m:sSub>
                      <m:sSubPr>
                        <m:ctrlPr>
                          <a:rPr lang="en-US" sz="2000" i="1">
                            <a:solidFill>
                              <a:schemeClr val="accent5"/>
                            </a:solidFill>
                            <a:latin typeface="Cambria Math" panose="02040503050406030204" pitchFamily="18" charset="0"/>
                          </a:rPr>
                        </m:ctrlPr>
                      </m:sSubPr>
                      <m:e>
                        <m:r>
                          <a:rPr lang="it-IT" sz="2000" i="1">
                            <a:solidFill>
                              <a:schemeClr val="accent5"/>
                            </a:solidFill>
                            <a:latin typeface="Cambria Math" panose="02040503050406030204" pitchFamily="18" charset="0"/>
                          </a:rPr>
                          <m:t>𝑋</m:t>
                        </m:r>
                      </m:e>
                      <m:sub>
                        <m:r>
                          <a:rPr lang="it-IT" sz="2000" b="0" i="1" smtClean="0">
                            <a:solidFill>
                              <a:schemeClr val="accent5"/>
                            </a:solidFill>
                            <a:latin typeface="Cambria Math" panose="02040503050406030204" pitchFamily="18" charset="0"/>
                          </a:rPr>
                          <m:t>2</m:t>
                        </m:r>
                      </m:sub>
                    </m:sSub>
                  </m:oMath>
                </a14:m>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mc:Choice>
        <mc:Fallback xmlns="">
          <p:sp>
            <p:nvSpPr>
              <p:cNvPr id="9" name="Rettangolo 8">
                <a:extLst>
                  <a:ext uri="{FF2B5EF4-FFF2-40B4-BE49-F238E27FC236}">
                    <a16:creationId xmlns:a16="http://schemas.microsoft.com/office/drawing/2014/main" id="{A6B4431B-D2C4-475B-9142-0DD67F85EB4F}"/>
                  </a:ext>
                </a:extLst>
              </p:cNvPr>
              <p:cNvSpPr>
                <a:spLocks noRot="1" noChangeAspect="1" noMove="1" noResize="1" noEditPoints="1" noAdjustHandles="1" noChangeArrowheads="1" noChangeShapeType="1" noTextEdit="1"/>
              </p:cNvSpPr>
              <p:nvPr/>
            </p:nvSpPr>
            <p:spPr>
              <a:xfrm>
                <a:off x="68842" y="4110636"/>
                <a:ext cx="5080232" cy="2607573"/>
              </a:xfrm>
              <a:prstGeom prst="rect">
                <a:avLst/>
              </a:prstGeom>
              <a:blipFill>
                <a:blip r:embed="rId6"/>
                <a:stretch>
                  <a:fillRect l="-1247" t="-971" b="-1456"/>
                </a:stretch>
              </a:blipFill>
            </p:spPr>
            <p:txBody>
              <a:bodyPr/>
              <a:lstStyle/>
              <a:p>
                <a:r>
                  <a:rPr lang="en-GB">
                    <a:noFill/>
                  </a:rPr>
                  <a:t> </a:t>
                </a:r>
              </a:p>
            </p:txBody>
          </p:sp>
        </mc:Fallback>
      </mc:AlternateContent>
      <p:sp>
        <p:nvSpPr>
          <p:cNvPr id="15" name="Triangolo isoscele 14">
            <a:extLst>
              <a:ext uri="{FF2B5EF4-FFF2-40B4-BE49-F238E27FC236}">
                <a16:creationId xmlns:a16="http://schemas.microsoft.com/office/drawing/2014/main" id="{6F8983C9-E6A3-4BAE-A4E1-754E83AAC94D}"/>
              </a:ext>
            </a:extLst>
          </p:cNvPr>
          <p:cNvSpPr/>
          <p:nvPr/>
        </p:nvSpPr>
        <p:spPr>
          <a:xfrm rot="5400000">
            <a:off x="4191274" y="5271686"/>
            <a:ext cx="1615731" cy="150125"/>
          </a:xfrm>
          <a:prstGeom prst="triangle">
            <a:avLst/>
          </a:prstGeom>
          <a:solidFill>
            <a:srgbClr val="A8D3AC"/>
          </a:solidFill>
          <a:ln w="12700" cap="flat" cmpd="sng" algn="ctr">
            <a:noFill/>
            <a:prstDash val="solid"/>
            <a:miter lim="800000"/>
          </a:ln>
          <a:effectLst/>
        </p:spPr>
        <p:txBody>
          <a:bodyPr rtlCol="0" anchor="ctr"/>
          <a:lstStyle/>
          <a:p>
            <a:pPr algn="ctr" eaLnBrk="0" fontAlgn="base" hangingPunct="0">
              <a:spcBef>
                <a:spcPct val="0"/>
              </a:spcBef>
              <a:spcAft>
                <a:spcPct val="0"/>
              </a:spcAft>
              <a:buClrTx/>
            </a:pPr>
            <a:endParaRPr lang="it-IT" sz="1800" kern="120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6" name="Immagine 15">
            <a:extLst>
              <a:ext uri="{FF2B5EF4-FFF2-40B4-BE49-F238E27FC236}">
                <a16:creationId xmlns:a16="http://schemas.microsoft.com/office/drawing/2014/main" id="{504AD49A-E3D7-4B09-A9F8-DB1BCF412EF1}"/>
              </a:ext>
            </a:extLst>
          </p:cNvPr>
          <p:cNvPicPr>
            <a:picLocks noChangeAspect="1"/>
          </p:cNvPicPr>
          <p:nvPr/>
        </p:nvPicPr>
        <p:blipFill>
          <a:blip r:embed="rId7"/>
          <a:stretch>
            <a:fillRect/>
          </a:stretch>
        </p:blipFill>
        <p:spPr>
          <a:xfrm>
            <a:off x="6283103" y="1982873"/>
            <a:ext cx="4536857" cy="1793641"/>
          </a:xfrm>
          <a:prstGeom prst="rect">
            <a:avLst/>
          </a:prstGeom>
        </p:spPr>
      </p:pic>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AA87A6A9-6EC4-884A-8043-A63508E30F6D}"/>
                  </a:ext>
                </a:extLst>
              </p:cNvPr>
              <p:cNvSpPr txBox="1"/>
              <p:nvPr/>
            </p:nvSpPr>
            <p:spPr>
              <a:xfrm>
                <a:off x="753536" y="2219908"/>
                <a:ext cx="4240263" cy="1509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5"/>
                              </a:solidFill>
                              <a:latin typeface="Cambria Math" panose="02040503050406030204" pitchFamily="18" charset="0"/>
                            </a:rPr>
                          </m:ctrlPr>
                        </m:sSubPr>
                        <m:e>
                          <m:r>
                            <a:rPr lang="it-IT" sz="2400" b="0" i="1" smtClean="0">
                              <a:solidFill>
                                <a:schemeClr val="accent5"/>
                              </a:solidFill>
                              <a:latin typeface="Cambria Math" panose="02040503050406030204" pitchFamily="18" charset="0"/>
                            </a:rPr>
                            <m:t>𝑋</m:t>
                          </m:r>
                        </m:e>
                        <m:sub>
                          <m:r>
                            <a:rPr lang="it-IT" sz="2400" b="0" i="1" smtClean="0">
                              <a:solidFill>
                                <a:schemeClr val="accent5"/>
                              </a:solidFill>
                              <a:latin typeface="Cambria Math" panose="02040503050406030204" pitchFamily="18" charset="0"/>
                            </a:rPr>
                            <m:t>1</m:t>
                          </m:r>
                        </m:sub>
                      </m:sSub>
                      <m:r>
                        <a:rPr lang="it-IT" sz="2400" b="0" i="1" smtClean="0">
                          <a:solidFill>
                            <a:schemeClr val="accent5"/>
                          </a:solidFill>
                          <a:latin typeface="Cambria Math" panose="02040503050406030204" pitchFamily="18" charset="0"/>
                        </a:rPr>
                        <m:t>=</m:t>
                      </m:r>
                      <m:sSub>
                        <m:sSubPr>
                          <m:ctrlPr>
                            <a:rPr lang="en-US" sz="2400" i="1">
                              <a:solidFill>
                                <a:schemeClr val="accent5"/>
                              </a:solidFill>
                              <a:latin typeface="Cambria Math" panose="02040503050406030204" pitchFamily="18" charset="0"/>
                            </a:rPr>
                          </m:ctrlPr>
                        </m:sSubPr>
                        <m:e>
                          <m:r>
                            <a:rPr lang="it-IT" sz="2400" b="0" i="1" smtClean="0">
                              <a:solidFill>
                                <a:schemeClr val="accent5"/>
                              </a:solidFill>
                              <a:latin typeface="Cambria Math" panose="02040503050406030204" pitchFamily="18" charset="0"/>
                            </a:rPr>
                            <m:t>𝑈</m:t>
                          </m:r>
                        </m:e>
                        <m:sub>
                          <m:r>
                            <a:rPr lang="it-IT" sz="2400" i="1">
                              <a:solidFill>
                                <a:schemeClr val="accent5"/>
                              </a:solidFill>
                              <a:latin typeface="Cambria Math" panose="02040503050406030204" pitchFamily="18" charset="0"/>
                            </a:rPr>
                            <m:t>1</m:t>
                          </m:r>
                        </m:sub>
                      </m:sSub>
                      <m:r>
                        <a:rPr lang="it-IT" sz="2400" b="0" i="1" smtClean="0">
                          <a:solidFill>
                            <a:schemeClr val="accent5"/>
                          </a:solidFill>
                          <a:latin typeface="Cambria Math" panose="02040503050406030204" pitchFamily="18" charset="0"/>
                        </a:rPr>
                        <m:t>,</m:t>
                      </m:r>
                      <m:sSub>
                        <m:sSubPr>
                          <m:ctrlPr>
                            <a:rPr lang="en-US" sz="2400" i="1">
                              <a:solidFill>
                                <a:schemeClr val="accent5"/>
                              </a:solidFill>
                              <a:latin typeface="Cambria Math" panose="02040503050406030204" pitchFamily="18" charset="0"/>
                            </a:rPr>
                          </m:ctrlPr>
                        </m:sSubPr>
                        <m:e>
                          <m:r>
                            <a:rPr lang="it-IT" sz="2400" b="0" i="1" smtClean="0">
                              <a:solidFill>
                                <a:schemeClr val="accent5"/>
                              </a:solidFill>
                              <a:latin typeface="Cambria Math" panose="02040503050406030204" pitchFamily="18" charset="0"/>
                            </a:rPr>
                            <m:t>  </m:t>
                          </m:r>
                          <m:r>
                            <a:rPr lang="it-IT" sz="2400" i="1">
                              <a:solidFill>
                                <a:schemeClr val="accent5"/>
                              </a:solidFill>
                              <a:latin typeface="Cambria Math" panose="02040503050406030204" pitchFamily="18" charset="0"/>
                            </a:rPr>
                            <m:t>𝑈</m:t>
                          </m:r>
                        </m:e>
                        <m:sub>
                          <m:r>
                            <a:rPr lang="it-IT" sz="2400" i="1">
                              <a:solidFill>
                                <a:schemeClr val="accent5"/>
                              </a:solidFill>
                              <a:latin typeface="Cambria Math" panose="02040503050406030204" pitchFamily="18" charset="0"/>
                            </a:rPr>
                            <m:t>1</m:t>
                          </m:r>
                        </m:sub>
                      </m:sSub>
                      <m:r>
                        <a:rPr lang="it-IT" sz="2400" i="1" smtClean="0">
                          <a:solidFill>
                            <a:schemeClr val="accent5"/>
                          </a:solidFill>
                          <a:latin typeface="Cambria Math" panose="02040503050406030204" pitchFamily="18" charset="0"/>
                          <a:ea typeface="Cambria Math" panose="02040503050406030204" pitchFamily="18" charset="0"/>
                        </a:rPr>
                        <m:t>~</m:t>
                      </m:r>
                      <m:r>
                        <a:rPr lang="it-IT" sz="2400" i="1" smtClean="0">
                          <a:solidFill>
                            <a:schemeClr val="accent5"/>
                          </a:solidFill>
                          <a:latin typeface="Cambria Math" panose="02040503050406030204" pitchFamily="18" charset="0"/>
                          <a:ea typeface="Cambria Math" panose="02040503050406030204" pitchFamily="18" charset="0"/>
                        </a:rPr>
                        <m:t>𝒩</m:t>
                      </m:r>
                      <m:d>
                        <m:dPr>
                          <m:ctrlPr>
                            <a:rPr lang="it-IT" sz="2400" b="0" i="1" smtClean="0">
                              <a:solidFill>
                                <a:schemeClr val="accent5"/>
                              </a:solidFill>
                              <a:latin typeface="Cambria Math" panose="02040503050406030204" pitchFamily="18" charset="0"/>
                              <a:ea typeface="Cambria Math" panose="02040503050406030204" pitchFamily="18" charset="0"/>
                            </a:rPr>
                          </m:ctrlPr>
                        </m:dPr>
                        <m:e>
                          <m:r>
                            <a:rPr lang="it-IT" sz="2400" b="0" i="1" smtClean="0">
                              <a:solidFill>
                                <a:schemeClr val="accent5"/>
                              </a:solidFill>
                              <a:latin typeface="Cambria Math" panose="02040503050406030204" pitchFamily="18" charset="0"/>
                              <a:ea typeface="Cambria Math" panose="02040503050406030204" pitchFamily="18" charset="0"/>
                            </a:rPr>
                            <m:t>−1,1</m:t>
                          </m:r>
                        </m:e>
                      </m:d>
                    </m:oMath>
                  </m:oMathPara>
                </a14:m>
                <a:endParaRPr lang="it-IT" sz="2400" b="0" dirty="0">
                  <a:solidFill>
                    <a:schemeClr val="accent5"/>
                  </a:solidFill>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400" i="1">
                              <a:solidFill>
                                <a:schemeClr val="accent5"/>
                              </a:solidFill>
                              <a:latin typeface="Cambria Math" panose="02040503050406030204" pitchFamily="18" charset="0"/>
                            </a:rPr>
                          </m:ctrlPr>
                        </m:sSubPr>
                        <m:e>
                          <m:r>
                            <a:rPr lang="it-IT" sz="2400" i="1">
                              <a:solidFill>
                                <a:schemeClr val="accent5"/>
                              </a:solidFill>
                              <a:latin typeface="Cambria Math" panose="02040503050406030204" pitchFamily="18" charset="0"/>
                            </a:rPr>
                            <m:t>𝑋</m:t>
                          </m:r>
                        </m:e>
                        <m:sub>
                          <m:r>
                            <a:rPr lang="it-IT" sz="2400" b="0" i="1" smtClean="0">
                              <a:solidFill>
                                <a:schemeClr val="accent5"/>
                              </a:solidFill>
                              <a:latin typeface="Cambria Math" panose="02040503050406030204" pitchFamily="18" charset="0"/>
                            </a:rPr>
                            <m:t>2</m:t>
                          </m:r>
                        </m:sub>
                      </m:sSub>
                      <m:r>
                        <a:rPr lang="it-IT" sz="2400" i="1">
                          <a:solidFill>
                            <a:schemeClr val="accent5"/>
                          </a:solidFill>
                          <a:latin typeface="Cambria Math" panose="02040503050406030204" pitchFamily="18" charset="0"/>
                        </a:rPr>
                        <m:t>=</m:t>
                      </m:r>
                      <m:sSub>
                        <m:sSubPr>
                          <m:ctrlPr>
                            <a:rPr lang="en-US" sz="2400" i="1">
                              <a:solidFill>
                                <a:schemeClr val="accent5"/>
                              </a:solidFill>
                              <a:latin typeface="Cambria Math" panose="02040503050406030204" pitchFamily="18" charset="0"/>
                            </a:rPr>
                          </m:ctrlPr>
                        </m:sSubPr>
                        <m:e>
                          <m:r>
                            <a:rPr lang="it-IT" sz="2400" i="1">
                              <a:solidFill>
                                <a:schemeClr val="accent5"/>
                              </a:solidFill>
                              <a:latin typeface="Cambria Math" panose="02040503050406030204" pitchFamily="18" charset="0"/>
                            </a:rPr>
                            <m:t>𝑋</m:t>
                          </m:r>
                        </m:e>
                        <m:sub>
                          <m:r>
                            <a:rPr lang="it-IT" sz="2400" i="1">
                              <a:solidFill>
                                <a:schemeClr val="accent5"/>
                              </a:solidFill>
                              <a:latin typeface="Cambria Math" panose="02040503050406030204" pitchFamily="18" charset="0"/>
                            </a:rPr>
                            <m:t>1</m:t>
                          </m:r>
                        </m:sub>
                      </m:sSub>
                      <m:r>
                        <a:rPr lang="it-IT" sz="2400" b="0" i="1" smtClean="0">
                          <a:solidFill>
                            <a:schemeClr val="accent5"/>
                          </a:solidFill>
                          <a:latin typeface="Cambria Math" panose="02040503050406030204" pitchFamily="18" charset="0"/>
                        </a:rPr>
                        <m:t>+</m:t>
                      </m:r>
                      <m:sSub>
                        <m:sSubPr>
                          <m:ctrlPr>
                            <a:rPr lang="en-US" sz="2400" i="1">
                              <a:solidFill>
                                <a:schemeClr val="accent5"/>
                              </a:solidFill>
                              <a:latin typeface="Cambria Math" panose="02040503050406030204" pitchFamily="18" charset="0"/>
                            </a:rPr>
                          </m:ctrlPr>
                        </m:sSubPr>
                        <m:e>
                          <m:r>
                            <a:rPr lang="it-IT" sz="2400" i="1">
                              <a:solidFill>
                                <a:schemeClr val="accent5"/>
                              </a:solidFill>
                              <a:latin typeface="Cambria Math" panose="02040503050406030204" pitchFamily="18" charset="0"/>
                            </a:rPr>
                            <m:t>𝑈</m:t>
                          </m:r>
                        </m:e>
                        <m:sub>
                          <m:r>
                            <a:rPr lang="it-IT" sz="2400" b="0" i="1" smtClean="0">
                              <a:solidFill>
                                <a:schemeClr val="accent5"/>
                              </a:solidFill>
                              <a:latin typeface="Cambria Math" panose="02040503050406030204" pitchFamily="18" charset="0"/>
                            </a:rPr>
                            <m:t>2</m:t>
                          </m:r>
                        </m:sub>
                      </m:sSub>
                      <m:r>
                        <a:rPr lang="it-IT" sz="2400" i="1">
                          <a:solidFill>
                            <a:schemeClr val="accent5"/>
                          </a:solidFill>
                          <a:latin typeface="Cambria Math" panose="02040503050406030204" pitchFamily="18" charset="0"/>
                        </a:rPr>
                        <m:t>,</m:t>
                      </m:r>
                      <m:sSub>
                        <m:sSubPr>
                          <m:ctrlPr>
                            <a:rPr lang="en-US" sz="2400" i="1">
                              <a:solidFill>
                                <a:schemeClr val="accent5"/>
                              </a:solidFill>
                              <a:latin typeface="Cambria Math" panose="02040503050406030204" pitchFamily="18" charset="0"/>
                            </a:rPr>
                          </m:ctrlPr>
                        </m:sSubPr>
                        <m:e>
                          <m:r>
                            <a:rPr lang="it-IT" sz="2400" b="0" i="1" smtClean="0">
                              <a:solidFill>
                                <a:schemeClr val="accent5"/>
                              </a:solidFill>
                              <a:latin typeface="Cambria Math" panose="02040503050406030204" pitchFamily="18" charset="0"/>
                            </a:rPr>
                            <m:t>  </m:t>
                          </m:r>
                          <m:r>
                            <a:rPr lang="it-IT" sz="2400" i="1">
                              <a:solidFill>
                                <a:schemeClr val="accent5"/>
                              </a:solidFill>
                              <a:latin typeface="Cambria Math" panose="02040503050406030204" pitchFamily="18" charset="0"/>
                            </a:rPr>
                            <m:t>𝑈</m:t>
                          </m:r>
                        </m:e>
                        <m:sub>
                          <m:r>
                            <a:rPr lang="it-IT" sz="2400" b="0" i="1" smtClean="0">
                              <a:solidFill>
                                <a:schemeClr val="accent5"/>
                              </a:solidFill>
                              <a:latin typeface="Cambria Math" panose="02040503050406030204" pitchFamily="18" charset="0"/>
                            </a:rPr>
                            <m:t>2</m:t>
                          </m:r>
                        </m:sub>
                      </m:sSub>
                      <m:r>
                        <a:rPr lang="it-IT" sz="2400" i="1">
                          <a:solidFill>
                            <a:schemeClr val="accent5"/>
                          </a:solidFill>
                          <a:latin typeface="Cambria Math" panose="02040503050406030204" pitchFamily="18" charset="0"/>
                          <a:ea typeface="Cambria Math" panose="02040503050406030204" pitchFamily="18" charset="0"/>
                        </a:rPr>
                        <m:t>~</m:t>
                      </m:r>
                      <m:r>
                        <a:rPr lang="it-IT" sz="2400" i="1">
                          <a:solidFill>
                            <a:schemeClr val="accent5"/>
                          </a:solidFill>
                          <a:latin typeface="Cambria Math" panose="02040503050406030204" pitchFamily="18" charset="0"/>
                          <a:ea typeface="Cambria Math" panose="02040503050406030204" pitchFamily="18" charset="0"/>
                        </a:rPr>
                        <m:t>𝒩</m:t>
                      </m:r>
                      <m:r>
                        <a:rPr lang="it-IT" sz="2400" i="1">
                          <a:solidFill>
                            <a:schemeClr val="accent5"/>
                          </a:solidFill>
                          <a:latin typeface="Cambria Math" panose="02040503050406030204" pitchFamily="18" charset="0"/>
                          <a:ea typeface="Cambria Math" panose="02040503050406030204" pitchFamily="18" charset="0"/>
                        </a:rPr>
                        <m:t>(5,1)</m:t>
                      </m:r>
                    </m:oMath>
                  </m:oMathPara>
                </a14:m>
                <a:endParaRPr lang="en-US" sz="2400" dirty="0">
                  <a:solidFill>
                    <a:schemeClr val="accent5"/>
                  </a:solidFill>
                </a:endParaRPr>
              </a:p>
              <a:p>
                <a:r>
                  <a:rPr lang="it-IT" sz="2400" dirty="0">
                    <a:solidFill>
                      <a:schemeClr val="accent5"/>
                    </a:solidFill>
                  </a:rPr>
                  <a:t>Y</a:t>
                </a:r>
                <a14:m>
                  <m:oMath xmlns:m="http://schemas.openxmlformats.org/officeDocument/2006/math">
                    <m:r>
                      <a:rPr lang="it-IT" sz="2400" i="1">
                        <a:solidFill>
                          <a:schemeClr val="accent5"/>
                        </a:solidFill>
                        <a:latin typeface="Cambria Math" panose="02040503050406030204" pitchFamily="18" charset="0"/>
                      </a:rPr>
                      <m:t>=</m:t>
                    </m:r>
                    <m:sSub>
                      <m:sSubPr>
                        <m:ctrlPr>
                          <a:rPr lang="it-IT" sz="2400" i="1" smtClean="0">
                            <a:solidFill>
                              <a:schemeClr val="accent5"/>
                            </a:solidFill>
                            <a:latin typeface="Cambria Math" panose="02040503050406030204" pitchFamily="18" charset="0"/>
                          </a:rPr>
                        </m:ctrlPr>
                      </m:sSubPr>
                      <m:e>
                        <m:r>
                          <a:rPr lang="it-IT" sz="2400" b="1" i="1" smtClean="0">
                            <a:solidFill>
                              <a:schemeClr val="accent5"/>
                            </a:solidFill>
                            <a:latin typeface="Cambria Math" panose="02040503050406030204" pitchFamily="18" charset="0"/>
                          </a:rPr>
                          <m:t>𝟏</m:t>
                        </m:r>
                      </m:e>
                      <m:sub>
                        <m:d>
                          <m:dPr>
                            <m:ctrlPr>
                              <a:rPr lang="it-IT" sz="2400" b="0" i="1" smtClean="0">
                                <a:solidFill>
                                  <a:schemeClr val="accent5"/>
                                </a:solidFill>
                                <a:latin typeface="Cambria Math" panose="02040503050406030204" pitchFamily="18" charset="0"/>
                              </a:rPr>
                            </m:ctrlPr>
                          </m:dPr>
                          <m:e>
                            <m:sSub>
                              <m:sSubPr>
                                <m:ctrlPr>
                                  <a:rPr lang="en-US" sz="2400" i="1">
                                    <a:solidFill>
                                      <a:schemeClr val="accent5"/>
                                    </a:solidFill>
                                    <a:latin typeface="Cambria Math" panose="02040503050406030204" pitchFamily="18" charset="0"/>
                                  </a:rPr>
                                </m:ctrlPr>
                              </m:sSubPr>
                              <m:e>
                                <m:r>
                                  <a:rPr lang="it-IT" sz="2400" b="0" i="1" smtClean="0">
                                    <a:solidFill>
                                      <a:schemeClr val="accent5"/>
                                    </a:solidFill>
                                    <a:latin typeface="Cambria Math" panose="02040503050406030204" pitchFamily="18" charset="0"/>
                                  </a:rPr>
                                  <m:t>3</m:t>
                                </m:r>
                                <m:r>
                                  <a:rPr lang="it-IT" sz="2400" i="1">
                                    <a:solidFill>
                                      <a:schemeClr val="accent5"/>
                                    </a:solidFill>
                                    <a:latin typeface="Cambria Math" panose="02040503050406030204" pitchFamily="18" charset="0"/>
                                  </a:rPr>
                                  <m:t>𝑋</m:t>
                                </m:r>
                              </m:e>
                              <m:sub>
                                <m:r>
                                  <a:rPr lang="it-IT" sz="2400" b="0" i="1" smtClean="0">
                                    <a:solidFill>
                                      <a:schemeClr val="accent5"/>
                                    </a:solidFill>
                                    <a:latin typeface="Cambria Math" panose="02040503050406030204" pitchFamily="18" charset="0"/>
                                  </a:rPr>
                                  <m:t>2</m:t>
                                </m:r>
                              </m:sub>
                            </m:sSub>
                            <m:r>
                              <a:rPr lang="it-IT" sz="2400" b="0" i="1" smtClean="0">
                                <a:solidFill>
                                  <a:schemeClr val="accent5"/>
                                </a:solidFill>
                                <a:latin typeface="Cambria Math" panose="02040503050406030204" pitchFamily="18" charset="0"/>
                              </a:rPr>
                              <m:t>−</m:t>
                            </m:r>
                            <m:sSub>
                              <m:sSubPr>
                                <m:ctrlPr>
                                  <a:rPr lang="en-US" sz="2400" i="1">
                                    <a:solidFill>
                                      <a:schemeClr val="accent5"/>
                                    </a:solidFill>
                                    <a:latin typeface="Cambria Math" panose="02040503050406030204" pitchFamily="18" charset="0"/>
                                  </a:rPr>
                                </m:ctrlPr>
                              </m:sSubPr>
                              <m:e>
                                <m:r>
                                  <a:rPr lang="it-IT" sz="2400" i="1">
                                    <a:solidFill>
                                      <a:schemeClr val="accent5"/>
                                    </a:solidFill>
                                    <a:latin typeface="Cambria Math" panose="02040503050406030204" pitchFamily="18" charset="0"/>
                                  </a:rPr>
                                  <m:t>𝑋</m:t>
                                </m:r>
                              </m:e>
                              <m:sub>
                                <m:r>
                                  <a:rPr lang="it-IT" sz="2400" i="1">
                                    <a:solidFill>
                                      <a:schemeClr val="accent5"/>
                                    </a:solidFill>
                                    <a:latin typeface="Cambria Math" panose="02040503050406030204" pitchFamily="18" charset="0"/>
                                  </a:rPr>
                                  <m:t>1</m:t>
                                </m:r>
                              </m:sub>
                            </m:sSub>
                            <m:r>
                              <a:rPr lang="it-IT" sz="2400" i="1">
                                <a:solidFill>
                                  <a:schemeClr val="accent5"/>
                                </a:solidFill>
                                <a:latin typeface="Cambria Math" panose="02040503050406030204" pitchFamily="18" charset="0"/>
                              </a:rPr>
                              <m:t>+</m:t>
                            </m:r>
                            <m:sSub>
                              <m:sSubPr>
                                <m:ctrlPr>
                                  <a:rPr lang="en-US" sz="2400" i="1">
                                    <a:solidFill>
                                      <a:schemeClr val="accent5"/>
                                    </a:solidFill>
                                    <a:latin typeface="Cambria Math" panose="02040503050406030204" pitchFamily="18" charset="0"/>
                                  </a:rPr>
                                </m:ctrlPr>
                              </m:sSubPr>
                              <m:e>
                                <m:r>
                                  <a:rPr lang="it-IT" sz="2400" i="1">
                                    <a:solidFill>
                                      <a:schemeClr val="accent5"/>
                                    </a:solidFill>
                                    <a:latin typeface="Cambria Math" panose="02040503050406030204" pitchFamily="18" charset="0"/>
                                  </a:rPr>
                                  <m:t>𝑈</m:t>
                                </m:r>
                              </m:e>
                              <m:sub>
                                <m:r>
                                  <a:rPr lang="it-IT" sz="2400" b="0" i="1" smtClean="0">
                                    <a:solidFill>
                                      <a:schemeClr val="accent5"/>
                                    </a:solidFill>
                                    <a:latin typeface="Cambria Math" panose="02040503050406030204" pitchFamily="18" charset="0"/>
                                  </a:rPr>
                                  <m:t>𝑌</m:t>
                                </m:r>
                              </m:sub>
                            </m:sSub>
                          </m:e>
                        </m:d>
                        <m:r>
                          <a:rPr lang="it-IT" sz="2400" b="0" i="1" smtClean="0">
                            <a:solidFill>
                              <a:schemeClr val="accent5"/>
                            </a:solidFill>
                            <a:latin typeface="Cambria Math" panose="02040503050406030204" pitchFamily="18" charset="0"/>
                          </a:rPr>
                          <m:t>&gt;</m:t>
                        </m:r>
                        <m:r>
                          <a:rPr lang="it-IT" sz="2400" b="0" i="1" smtClean="0">
                            <a:solidFill>
                              <a:schemeClr val="accent5"/>
                            </a:solidFill>
                            <a:latin typeface="Cambria Math" panose="02040503050406030204" pitchFamily="18" charset="0"/>
                          </a:rPr>
                          <m:t>𝑡</m:t>
                        </m:r>
                      </m:sub>
                    </m:sSub>
                    <m:r>
                      <a:rPr lang="it-IT" sz="2400" i="1">
                        <a:solidFill>
                          <a:schemeClr val="accent5"/>
                        </a:solidFill>
                        <a:latin typeface="Cambria Math" panose="02040503050406030204" pitchFamily="18" charset="0"/>
                      </a:rPr>
                      <m:t>,</m:t>
                    </m:r>
                    <m:sSub>
                      <m:sSubPr>
                        <m:ctrlPr>
                          <a:rPr lang="en-US" sz="2400" i="1">
                            <a:solidFill>
                              <a:schemeClr val="accent5"/>
                            </a:solidFill>
                            <a:latin typeface="Cambria Math" panose="02040503050406030204" pitchFamily="18" charset="0"/>
                          </a:rPr>
                        </m:ctrlPr>
                      </m:sSubPr>
                      <m:e>
                        <m:r>
                          <a:rPr lang="it-IT" sz="2400" b="0" i="1" smtClean="0">
                            <a:solidFill>
                              <a:schemeClr val="accent5"/>
                            </a:solidFill>
                            <a:latin typeface="Cambria Math" panose="02040503050406030204" pitchFamily="18" charset="0"/>
                          </a:rPr>
                          <m:t>  </m:t>
                        </m:r>
                        <m:r>
                          <a:rPr lang="it-IT" sz="2400" i="1">
                            <a:solidFill>
                              <a:schemeClr val="accent5"/>
                            </a:solidFill>
                            <a:latin typeface="Cambria Math" panose="02040503050406030204" pitchFamily="18" charset="0"/>
                          </a:rPr>
                          <m:t>𝑈</m:t>
                        </m:r>
                      </m:e>
                      <m:sub>
                        <m:r>
                          <a:rPr lang="it-IT" sz="2400" b="0" i="1" smtClean="0">
                            <a:solidFill>
                              <a:schemeClr val="accent5"/>
                            </a:solidFill>
                            <a:latin typeface="Cambria Math" panose="02040503050406030204" pitchFamily="18" charset="0"/>
                          </a:rPr>
                          <m:t>𝑌</m:t>
                        </m:r>
                      </m:sub>
                    </m:sSub>
                    <m:r>
                      <a:rPr lang="it-IT" sz="2400" i="1">
                        <a:solidFill>
                          <a:schemeClr val="accent5"/>
                        </a:solidFill>
                        <a:latin typeface="Cambria Math" panose="02040503050406030204" pitchFamily="18" charset="0"/>
                        <a:ea typeface="Cambria Math" panose="02040503050406030204" pitchFamily="18" charset="0"/>
                      </a:rPr>
                      <m:t>~</m:t>
                    </m:r>
                    <m:r>
                      <a:rPr lang="it-IT" sz="2400" i="1">
                        <a:solidFill>
                          <a:schemeClr val="accent5"/>
                        </a:solidFill>
                        <a:latin typeface="Cambria Math" panose="02040503050406030204" pitchFamily="18" charset="0"/>
                        <a:ea typeface="Cambria Math" panose="02040503050406030204" pitchFamily="18" charset="0"/>
                      </a:rPr>
                      <m:t>𝒩</m:t>
                    </m:r>
                    <m:r>
                      <a:rPr lang="it-IT" sz="2400" i="1">
                        <a:solidFill>
                          <a:schemeClr val="accent5"/>
                        </a:solidFill>
                        <a:latin typeface="Cambria Math" panose="02040503050406030204" pitchFamily="18" charset="0"/>
                        <a:ea typeface="Cambria Math" panose="02040503050406030204" pitchFamily="18" charset="0"/>
                      </a:rPr>
                      <m:t>(0,1)</m:t>
                    </m:r>
                  </m:oMath>
                </a14:m>
                <a:endParaRPr lang="en-US" sz="2400" dirty="0">
                  <a:solidFill>
                    <a:schemeClr val="accent5"/>
                  </a:solidFill>
                </a:endParaRPr>
              </a:p>
              <a:p>
                <a:endParaRPr lang="en-US" sz="2400" dirty="0">
                  <a:solidFill>
                    <a:schemeClr val="accent5"/>
                  </a:solidFill>
                </a:endParaRPr>
              </a:p>
            </p:txBody>
          </p:sp>
        </mc:Choice>
        <mc:Fallback xmlns="">
          <p:sp>
            <p:nvSpPr>
              <p:cNvPr id="2" name="CasellaDiTesto 1">
                <a:extLst>
                  <a:ext uri="{FF2B5EF4-FFF2-40B4-BE49-F238E27FC236}">
                    <a16:creationId xmlns:a16="http://schemas.microsoft.com/office/drawing/2014/main" id="{AA87A6A9-6EC4-884A-8043-A63508E30F6D}"/>
                  </a:ext>
                </a:extLst>
              </p:cNvPr>
              <p:cNvSpPr txBox="1">
                <a:spLocks noRot="1" noChangeAspect="1" noMove="1" noResize="1" noEditPoints="1" noAdjustHandles="1" noChangeArrowheads="1" noChangeShapeType="1" noTextEdit="1"/>
              </p:cNvSpPr>
              <p:nvPr/>
            </p:nvSpPr>
            <p:spPr>
              <a:xfrm>
                <a:off x="753536" y="2219908"/>
                <a:ext cx="4240263" cy="1509067"/>
              </a:xfrm>
              <a:prstGeom prst="rect">
                <a:avLst/>
              </a:prstGeom>
              <a:blipFill>
                <a:blip r:embed="rId8"/>
                <a:stretch>
                  <a:fillRect l="-4478" t="-1667" r="-2388"/>
                </a:stretch>
              </a:blipFill>
            </p:spPr>
            <p:txBody>
              <a:bodyPr/>
              <a:lstStyle/>
              <a:p>
                <a:r>
                  <a:rPr lang="en-GB">
                    <a:noFill/>
                  </a:rPr>
                  <a:t> </a:t>
                </a:r>
              </a:p>
            </p:txBody>
          </p:sp>
        </mc:Fallback>
      </mc:AlternateContent>
    </p:spTree>
    <p:extLst>
      <p:ext uri="{BB962C8B-B14F-4D97-AF65-F5344CB8AC3E}">
        <p14:creationId xmlns:p14="http://schemas.microsoft.com/office/powerpoint/2010/main" val="843608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Calibri" panose="020F0502020204030204" pitchFamily="34" charset="0"/>
                <a:cs typeface="Calibri" panose="020F0502020204030204" pitchFamily="34" charset="0"/>
              </a:rPr>
              <a:t>Conclusion</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sp>
        <p:nvSpPr>
          <p:cNvPr id="7" name="Text Placeholder 2">
            <a:extLst>
              <a:ext uri="{FF2B5EF4-FFF2-40B4-BE49-F238E27FC236}">
                <a16:creationId xmlns:a16="http://schemas.microsoft.com/office/drawing/2014/main" id="{DA64DFDA-8548-4B98-A80F-A724BFBE5A12}"/>
              </a:ext>
            </a:extLst>
          </p:cNvPr>
          <p:cNvSpPr>
            <a:spLocks noGrp="1"/>
          </p:cNvSpPr>
          <p:nvPr>
            <p:ph type="body" idx="1"/>
          </p:nvPr>
        </p:nvSpPr>
        <p:spPr>
          <a:xfrm>
            <a:off x="311699" y="1152474"/>
            <a:ext cx="10867195" cy="5061389"/>
          </a:xfrm>
        </p:spPr>
        <p:txBody>
          <a:bodyPr>
            <a:normAutofit/>
          </a:bodyPr>
          <a:lstStyle/>
          <a:p>
            <a:r>
              <a:rPr lang="en-US" sz="3200" dirty="0">
                <a:latin typeface="Calibri" panose="020F0502020204030204" pitchFamily="34" charset="0"/>
                <a:cs typeface="Calibri" panose="020F0502020204030204" pitchFamily="34" charset="0"/>
              </a:rPr>
              <a:t>Main novelty: it is possible to embed CEILS in any existing counterfactual generator;</a:t>
            </a:r>
          </a:p>
          <a:p>
            <a:r>
              <a:rPr lang="en-US" sz="3200" dirty="0">
                <a:latin typeface="Calibri" panose="020F0502020204030204" pitchFamily="34" charset="0"/>
                <a:cs typeface="Calibri" panose="020F0502020204030204" pitchFamily="34" charset="0"/>
              </a:rPr>
              <a:t>Leveraging causal relationships enables to provide feasible recommendations and reduce overall effort;</a:t>
            </a:r>
          </a:p>
          <a:p>
            <a:r>
              <a:rPr lang="en-US" sz="3200" dirty="0">
                <a:latin typeface="Calibri" panose="020F0502020204030204" pitchFamily="34" charset="0"/>
                <a:cs typeface="Calibri" panose="020F0502020204030204" pitchFamily="34" charset="0"/>
              </a:rPr>
              <a:t>A practical evaluation on a real-world use case and dataset has been provided.</a:t>
            </a:r>
          </a:p>
        </p:txBody>
      </p:sp>
    </p:spTree>
    <p:extLst>
      <p:ext uri="{BB962C8B-B14F-4D97-AF65-F5344CB8AC3E}">
        <p14:creationId xmlns:p14="http://schemas.microsoft.com/office/powerpoint/2010/main" val="2708974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pic>
        <p:nvPicPr>
          <p:cNvPr id="7" name="Picture 8" descr="Networks">
            <a:extLst>
              <a:ext uri="{FF2B5EF4-FFF2-40B4-BE49-F238E27FC236}">
                <a16:creationId xmlns:a16="http://schemas.microsoft.com/office/drawing/2014/main" id="{2F3422DC-BDB7-4014-A96B-087F36B68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27"/>
            <a:ext cx="12196674" cy="6855372"/>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a16="http://schemas.microsoft.com/office/drawing/2014/main" id="{02FFB9D7-CF04-449B-9166-5737A028CF25}"/>
              </a:ext>
            </a:extLst>
          </p:cNvPr>
          <p:cNvSpPr/>
          <p:nvPr/>
        </p:nvSpPr>
        <p:spPr>
          <a:xfrm>
            <a:off x="1424066" y="1558977"/>
            <a:ext cx="9218950" cy="37925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b="1" dirty="0">
                <a:solidFill>
                  <a:schemeClr val="tx1"/>
                </a:solidFill>
              </a:rPr>
              <a:t>ANNEX</a:t>
            </a:r>
            <a:endParaRPr lang="it-IT" b="1" dirty="0">
              <a:solidFill>
                <a:schemeClr val="tx1"/>
              </a:solidFill>
            </a:endParaRPr>
          </a:p>
        </p:txBody>
      </p:sp>
    </p:spTree>
    <p:extLst>
      <p:ext uri="{BB962C8B-B14F-4D97-AF65-F5344CB8AC3E}">
        <p14:creationId xmlns:p14="http://schemas.microsoft.com/office/powerpoint/2010/main" val="301173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mj-lt"/>
                <a:cs typeface="Calibri" panose="020F0502020204030204" pitchFamily="34" charset="0"/>
              </a:rPr>
              <a:t>Experiments – </a:t>
            </a:r>
            <a:r>
              <a:rPr lang="en-GB" sz="3600" i="1" dirty="0">
                <a:latin typeface="+mj-lt"/>
                <a:cs typeface="Calibri" panose="020F0502020204030204" pitchFamily="34" charset="0"/>
              </a:rPr>
              <a:t>Results</a:t>
            </a:r>
            <a:r>
              <a:rPr lang="en-GB" sz="3600" dirty="0">
                <a:latin typeface="+mj-lt"/>
                <a:cs typeface="Calibri" panose="020F0502020204030204" pitchFamily="34" charset="0"/>
              </a:rPr>
              <a:t> </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pic>
        <p:nvPicPr>
          <p:cNvPr id="2" name="Immagine 1">
            <a:extLst>
              <a:ext uri="{FF2B5EF4-FFF2-40B4-BE49-F238E27FC236}">
                <a16:creationId xmlns:a16="http://schemas.microsoft.com/office/drawing/2014/main" id="{FD3C23F4-130B-42A9-8A53-1F5BE62B2195}"/>
              </a:ext>
            </a:extLst>
          </p:cNvPr>
          <p:cNvPicPr>
            <a:picLocks noChangeAspect="1"/>
          </p:cNvPicPr>
          <p:nvPr/>
        </p:nvPicPr>
        <p:blipFill>
          <a:blip r:embed="rId5"/>
          <a:stretch>
            <a:fillRect/>
          </a:stretch>
        </p:blipFill>
        <p:spPr>
          <a:xfrm>
            <a:off x="675682" y="678134"/>
            <a:ext cx="10060489" cy="6179866"/>
          </a:xfrm>
          <a:prstGeom prst="rect">
            <a:avLst/>
          </a:prstGeom>
        </p:spPr>
      </p:pic>
    </p:spTree>
    <p:extLst>
      <p:ext uri="{BB962C8B-B14F-4D97-AF65-F5344CB8AC3E}">
        <p14:creationId xmlns:p14="http://schemas.microsoft.com/office/powerpoint/2010/main" val="3783969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it-IT" sz="3600" dirty="0">
                <a:latin typeface="Calibri" panose="020F0502020204030204" pitchFamily="34" charset="0"/>
                <a:cs typeface="Calibri" panose="020F0502020204030204" pitchFamily="34" charset="0"/>
              </a:rPr>
              <a:t>Other SOTA Techniques</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sp>
        <p:nvSpPr>
          <p:cNvPr id="9" name="Text Placeholder 2">
            <a:extLst>
              <a:ext uri="{FF2B5EF4-FFF2-40B4-BE49-F238E27FC236}">
                <a16:creationId xmlns:a16="http://schemas.microsoft.com/office/drawing/2014/main" id="{D824E324-1401-4663-B474-907F0304811E}"/>
              </a:ext>
            </a:extLst>
          </p:cNvPr>
          <p:cNvSpPr>
            <a:spLocks noGrp="1"/>
          </p:cNvSpPr>
          <p:nvPr>
            <p:ph type="body" idx="1"/>
          </p:nvPr>
        </p:nvSpPr>
        <p:spPr>
          <a:xfrm>
            <a:off x="311700" y="1152474"/>
            <a:ext cx="10867194" cy="4657767"/>
          </a:xfrm>
        </p:spPr>
        <p:txBody>
          <a:bodyPr>
            <a:normAutofit/>
          </a:bodyPr>
          <a:lstStyle/>
          <a:p>
            <a:pPr marL="0" lvl="0" indent="0" algn="l" rtl="0">
              <a:spcBef>
                <a:spcPts val="1200"/>
              </a:spcBef>
              <a:spcAft>
                <a:spcPts val="0"/>
              </a:spcAft>
              <a:buClr>
                <a:schemeClr val="dk1"/>
              </a:buClr>
              <a:buSzPts val="1100"/>
              <a:buFont typeface="Arial"/>
              <a:buNone/>
            </a:pPr>
            <a:r>
              <a:rPr lang="en-US" sz="2400" dirty="0">
                <a:solidFill>
                  <a:schemeClr val="tx1">
                    <a:lumMod val="65000"/>
                    <a:lumOff val="35000"/>
                  </a:schemeClr>
                </a:solidFill>
                <a:latin typeface="Calibri" panose="020F0502020204030204" pitchFamily="34" charset="0"/>
                <a:cs typeface="Calibri" panose="020F0502020204030204" pitchFamily="34" charset="0"/>
              </a:rPr>
              <a:t>Some works have put forward proposals to embed causality aspects into the counterfactual generation process. </a:t>
            </a:r>
          </a:p>
          <a:p>
            <a:pPr marL="0" lvl="0" indent="0" algn="l" rtl="0">
              <a:spcBef>
                <a:spcPts val="1200"/>
              </a:spcBef>
              <a:spcAft>
                <a:spcPts val="0"/>
              </a:spcAft>
              <a:buClr>
                <a:schemeClr val="dk1"/>
              </a:buClr>
              <a:buSzPts val="1100"/>
              <a:buFont typeface="Arial"/>
              <a:buNone/>
            </a:pPr>
            <a:r>
              <a:rPr lang="en-US" sz="2400" dirty="0">
                <a:solidFill>
                  <a:schemeClr val="tx1">
                    <a:lumMod val="65000"/>
                    <a:lumOff val="35000"/>
                  </a:schemeClr>
                </a:solidFill>
                <a:latin typeface="Calibri" panose="020F0502020204030204" pitchFamily="34" charset="0"/>
                <a:cs typeface="Calibri" panose="020F0502020204030204" pitchFamily="34" charset="0"/>
              </a:rPr>
              <a:t>For example, Mahajan et al. (2019) introduce a “causal proximity” loss term by which the counterfactual explanation is “pushed” towards regions in which the underlying causality among features is preserved. </a:t>
            </a:r>
          </a:p>
          <a:p>
            <a:pPr marL="0" lvl="0" indent="0" algn="l" rtl="0">
              <a:spcBef>
                <a:spcPts val="1200"/>
              </a:spcBef>
              <a:spcAft>
                <a:spcPts val="0"/>
              </a:spcAft>
              <a:buClr>
                <a:schemeClr val="dk1"/>
              </a:buClr>
              <a:buSzPts val="1100"/>
              <a:buFont typeface="Arial"/>
              <a:buNone/>
            </a:pPr>
            <a:r>
              <a:rPr lang="en-US" sz="2400" dirty="0">
                <a:solidFill>
                  <a:schemeClr val="tx1">
                    <a:lumMod val="65000"/>
                    <a:lumOff val="35000"/>
                  </a:schemeClr>
                </a:solidFill>
                <a:latin typeface="Calibri" panose="020F0502020204030204" pitchFamily="34" charset="0"/>
                <a:cs typeface="Calibri" panose="020F0502020204030204" pitchFamily="34" charset="0"/>
              </a:rPr>
              <a:t>Karimi et al. (2020c) build on the optimization framework described in Karimi et al. (2020a) and introduce causality by computing counterfactuals through abduction- action-prediction steps as prescribed by Pearl et al. (2016). </a:t>
            </a:r>
          </a:p>
        </p:txBody>
      </p:sp>
    </p:spTree>
    <p:extLst>
      <p:ext uri="{BB962C8B-B14F-4D97-AF65-F5344CB8AC3E}">
        <p14:creationId xmlns:p14="http://schemas.microsoft.com/office/powerpoint/2010/main" val="154046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Calibri" panose="020F0502020204030204" pitchFamily="34" charset="0"/>
                <a:cs typeface="Calibri" panose="020F0502020204030204" pitchFamily="34" charset="0"/>
              </a:rPr>
              <a:t>Future Works</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sp>
        <p:nvSpPr>
          <p:cNvPr id="7" name="Text Placeholder 2">
            <a:extLst>
              <a:ext uri="{FF2B5EF4-FFF2-40B4-BE49-F238E27FC236}">
                <a16:creationId xmlns:a16="http://schemas.microsoft.com/office/drawing/2014/main" id="{DA64DFDA-8548-4B98-A80F-A724BFBE5A12}"/>
              </a:ext>
            </a:extLst>
          </p:cNvPr>
          <p:cNvSpPr>
            <a:spLocks noGrp="1"/>
          </p:cNvSpPr>
          <p:nvPr>
            <p:ph type="body" idx="1"/>
          </p:nvPr>
        </p:nvSpPr>
        <p:spPr>
          <a:xfrm>
            <a:off x="311699" y="1152474"/>
            <a:ext cx="10867195" cy="5061389"/>
          </a:xfrm>
        </p:spPr>
        <p:txBody>
          <a:bodyPr>
            <a:normAutofit/>
          </a:bodyPr>
          <a:lstStyle/>
          <a:p>
            <a:r>
              <a:rPr lang="it-IT" sz="3200" dirty="0" err="1">
                <a:latin typeface="Calibri" panose="020F0502020204030204" pitchFamily="34" charset="0"/>
                <a:cs typeface="Calibri" panose="020F0502020204030204" pitchFamily="34" charset="0"/>
              </a:rPr>
              <a:t>Possibility</a:t>
            </a:r>
            <a:r>
              <a:rPr lang="it-IT" sz="3200" dirty="0">
                <a:latin typeface="Calibri" panose="020F0502020204030204" pitchFamily="34" charset="0"/>
                <a:cs typeface="Calibri" panose="020F0502020204030204" pitchFamily="34" charset="0"/>
              </a:rPr>
              <a:t> to relax the </a:t>
            </a:r>
            <a:r>
              <a:rPr lang="it-IT" sz="3200" dirty="0" err="1">
                <a:latin typeface="Calibri" panose="020F0502020204030204" pitchFamily="34" charset="0"/>
                <a:cs typeface="Calibri" panose="020F0502020204030204" pitchFamily="34" charset="0"/>
              </a:rPr>
              <a:t>assumption</a:t>
            </a:r>
            <a:r>
              <a:rPr lang="it-IT" sz="3200" dirty="0">
                <a:latin typeface="Calibri" panose="020F0502020204030204" pitchFamily="34" charset="0"/>
                <a:cs typeface="Calibri" panose="020F0502020204030204" pitchFamily="34" charset="0"/>
              </a:rPr>
              <a:t> of </a:t>
            </a:r>
            <a:r>
              <a:rPr lang="it-IT" sz="3200" dirty="0" err="1">
                <a:latin typeface="Calibri" panose="020F0502020204030204" pitchFamily="34" charset="0"/>
                <a:cs typeface="Calibri" panose="020F0502020204030204" pitchFamily="34" charset="0"/>
              </a:rPr>
              <a:t>having</a:t>
            </a:r>
            <a:r>
              <a:rPr lang="it-IT" sz="3200" dirty="0">
                <a:latin typeface="Calibri" panose="020F0502020204030204" pitchFamily="34" charset="0"/>
                <a:cs typeface="Calibri" panose="020F0502020204030204" pitchFamily="34" charset="0"/>
              </a:rPr>
              <a:t> a complete/</a:t>
            </a:r>
            <a:r>
              <a:rPr lang="it-IT" sz="3200" dirty="0" err="1">
                <a:latin typeface="Calibri" panose="020F0502020204030204" pitchFamily="34" charset="0"/>
                <a:cs typeface="Calibri" panose="020F0502020204030204" pitchFamily="34" charset="0"/>
              </a:rPr>
              <a:t>reliable</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causal</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graph</a:t>
            </a:r>
            <a:r>
              <a:rPr lang="it-IT" sz="3200" dirty="0">
                <a:latin typeface="Calibri" panose="020F0502020204030204" pitchFamily="34" charset="0"/>
                <a:cs typeface="Calibri" panose="020F0502020204030204" pitchFamily="34" charset="0"/>
              </a:rPr>
              <a:t> and work with incomplete </a:t>
            </a:r>
            <a:r>
              <a:rPr lang="it-IT" sz="3200" dirty="0" err="1">
                <a:latin typeface="Calibri" panose="020F0502020204030204" pitchFamily="34" charset="0"/>
                <a:cs typeface="Calibri" panose="020F0502020204030204" pitchFamily="34" charset="0"/>
              </a:rPr>
              <a:t>causal</a:t>
            </a:r>
            <a:r>
              <a:rPr lang="it-IT" sz="3200" dirty="0">
                <a:latin typeface="Calibri" panose="020F0502020204030204" pitchFamily="34" charset="0"/>
                <a:cs typeface="Calibri" panose="020F0502020204030204" pitchFamily="34" charset="0"/>
              </a:rPr>
              <a:t> relations;</a:t>
            </a:r>
          </a:p>
          <a:p>
            <a:r>
              <a:rPr lang="it-IT" sz="3200" dirty="0" err="1">
                <a:latin typeface="Calibri" panose="020F0502020204030204" pitchFamily="34" charset="0"/>
                <a:cs typeface="Calibri" panose="020F0502020204030204" pitchFamily="34" charset="0"/>
              </a:rPr>
              <a:t>Extend</a:t>
            </a:r>
            <a:r>
              <a:rPr lang="it-IT" sz="3200" dirty="0">
                <a:latin typeface="Calibri" panose="020F0502020204030204" pitchFamily="34" charset="0"/>
                <a:cs typeface="Calibri" panose="020F0502020204030204" pitchFamily="34" charset="0"/>
              </a:rPr>
              <a:t> the evaluation by </a:t>
            </a:r>
            <a:r>
              <a:rPr lang="it-IT" sz="3200" dirty="0" err="1">
                <a:latin typeface="Calibri" panose="020F0502020204030204" pitchFamily="34" charset="0"/>
                <a:cs typeface="Calibri" panose="020F0502020204030204" pitchFamily="34" charset="0"/>
              </a:rPr>
              <a:t>employing</a:t>
            </a:r>
            <a:r>
              <a:rPr lang="it-IT" sz="3200" dirty="0">
                <a:latin typeface="Calibri" panose="020F0502020204030204" pitchFamily="34" charset="0"/>
                <a:cs typeface="Calibri" panose="020F0502020204030204" pitchFamily="34" charset="0"/>
              </a:rPr>
              <a:t> other </a:t>
            </a:r>
            <a:r>
              <a:rPr lang="it-IT" sz="3200" dirty="0" err="1">
                <a:latin typeface="Calibri" panose="020F0502020204030204" pitchFamily="34" charset="0"/>
                <a:cs typeface="Calibri" panose="020F0502020204030204" pitchFamily="34" charset="0"/>
              </a:rPr>
              <a:t>conterfactual</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generators</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as</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baselines</a:t>
            </a:r>
            <a:r>
              <a:rPr lang="it-IT" sz="3200" dirty="0">
                <a:latin typeface="Calibri" panose="020F0502020204030204" pitchFamily="34" charset="0"/>
                <a:cs typeface="Calibri" panose="020F0502020204030204" pitchFamily="34" charset="0"/>
              </a:rPr>
              <a:t>;</a:t>
            </a:r>
          </a:p>
          <a:p>
            <a:r>
              <a:rPr lang="it-IT" sz="3200" dirty="0">
                <a:latin typeface="Calibri" panose="020F0502020204030204" pitchFamily="34" charset="0"/>
                <a:cs typeface="Calibri" panose="020F0502020204030204" pitchFamily="34" charset="0"/>
              </a:rPr>
              <a:t>Compare the result of CEILS to other </a:t>
            </a:r>
            <a:r>
              <a:rPr lang="it-IT" sz="3200" dirty="0" err="1">
                <a:latin typeface="Calibri" panose="020F0502020204030204" pitchFamily="34" charset="0"/>
                <a:cs typeface="Calibri" panose="020F0502020204030204" pitchFamily="34" charset="0"/>
              </a:rPr>
              <a:t>baselines</a:t>
            </a:r>
            <a:r>
              <a:rPr lang="it-IT" sz="3200" dirty="0">
                <a:latin typeface="Calibri" panose="020F0502020204030204" pitchFamily="34" charset="0"/>
                <a:cs typeface="Calibri" panose="020F0502020204030204" pitchFamily="34" charset="0"/>
              </a:rPr>
              <a:t>;</a:t>
            </a:r>
          </a:p>
          <a:p>
            <a:r>
              <a:rPr lang="it-IT" sz="3200" dirty="0">
                <a:latin typeface="Calibri" panose="020F0502020204030204" pitchFamily="34" charset="0"/>
                <a:cs typeface="Calibri" panose="020F0502020204030204" pitchFamily="34" charset="0"/>
              </a:rPr>
              <a:t>Involve end-users to </a:t>
            </a:r>
            <a:r>
              <a:rPr lang="it-IT" sz="3200" dirty="0" err="1">
                <a:latin typeface="Calibri" panose="020F0502020204030204" pitchFamily="34" charset="0"/>
                <a:cs typeface="Calibri" panose="020F0502020204030204" pitchFamily="34" charset="0"/>
              </a:rPr>
              <a:t>obtain</a:t>
            </a:r>
            <a:r>
              <a:rPr lang="it-IT" sz="3200" dirty="0">
                <a:latin typeface="Calibri" panose="020F0502020204030204" pitchFamily="34" charset="0"/>
                <a:cs typeface="Calibri" panose="020F0502020204030204" pitchFamily="34" charset="0"/>
              </a:rPr>
              <a:t> feedback </a:t>
            </a:r>
            <a:r>
              <a:rPr lang="it-IT" sz="3200" dirty="0" err="1">
                <a:latin typeface="Calibri" panose="020F0502020204030204" pitchFamily="34" charset="0"/>
                <a:cs typeface="Calibri" panose="020F0502020204030204" pitchFamily="34" charset="0"/>
              </a:rPr>
              <a:t>that</a:t>
            </a:r>
            <a:r>
              <a:rPr lang="it-IT" sz="3200" dirty="0">
                <a:latin typeface="Calibri" panose="020F0502020204030204" pitchFamily="34" charset="0"/>
                <a:cs typeface="Calibri" panose="020F0502020204030204" pitchFamily="34" charset="0"/>
              </a:rPr>
              <a:t> </a:t>
            </a:r>
            <a:r>
              <a:rPr lang="it-IT" sz="3200" dirty="0" err="1">
                <a:latin typeface="Calibri" panose="020F0502020204030204" pitchFamily="34" charset="0"/>
                <a:cs typeface="Calibri" panose="020F0502020204030204" pitchFamily="34" charset="0"/>
              </a:rPr>
              <a:t>will</a:t>
            </a:r>
            <a:r>
              <a:rPr lang="it-IT" sz="3200" dirty="0">
                <a:latin typeface="Calibri" panose="020F0502020204030204" pitchFamily="34" charset="0"/>
                <a:cs typeface="Calibri" panose="020F0502020204030204" pitchFamily="34" charset="0"/>
              </a:rPr>
              <a:t> guide </a:t>
            </a:r>
            <a:r>
              <a:rPr lang="it-IT" sz="3200" dirty="0" err="1">
                <a:latin typeface="Calibri" panose="020F0502020204030204" pitchFamily="34" charset="0"/>
                <a:cs typeface="Calibri" panose="020F0502020204030204" pitchFamily="34" charset="0"/>
              </a:rPr>
              <a:t>towards</a:t>
            </a:r>
            <a:r>
              <a:rPr lang="it-IT" sz="3200" dirty="0">
                <a:latin typeface="Calibri" panose="020F0502020204030204" pitchFamily="34" charset="0"/>
                <a:cs typeface="Calibri" panose="020F0502020204030204" pitchFamily="34" charset="0"/>
              </a:rPr>
              <a:t> better </a:t>
            </a:r>
            <a:r>
              <a:rPr lang="it-IT" sz="3200" dirty="0" err="1">
                <a:latin typeface="Calibri" panose="020F0502020204030204" pitchFamily="34" charset="0"/>
                <a:cs typeface="Calibri" panose="020F0502020204030204" pitchFamily="34" charset="0"/>
              </a:rPr>
              <a:t>explanations</a:t>
            </a:r>
            <a:r>
              <a:rPr lang="it-IT"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91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55" name="Rettangolo 54">
            <a:extLst>
              <a:ext uri="{FF2B5EF4-FFF2-40B4-BE49-F238E27FC236}">
                <a16:creationId xmlns:a16="http://schemas.microsoft.com/office/drawing/2014/main" id="{C6668FE7-FE9E-4EF6-8995-9A0E19D7B6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1" name="Rettangolo 50">
            <a:extLst>
              <a:ext uri="{FF2B5EF4-FFF2-40B4-BE49-F238E27FC236}">
                <a16:creationId xmlns:a16="http://schemas.microsoft.com/office/drawing/2014/main" id="{8AD8BC0D-FADF-4D17-BE3D-D35A6FCE0554}"/>
              </a:ext>
            </a:extLst>
          </p:cNvPr>
          <p:cNvSpPr/>
          <p:nvPr/>
        </p:nvSpPr>
        <p:spPr>
          <a:xfrm>
            <a:off x="0" y="1793193"/>
            <a:ext cx="5820413" cy="3417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t>What is a Counterfactual Explanation</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37" name="Picture 2" descr="https://miro.medium.com/max/1400/1*Wf_nstxpjUWPHu8nAte0xQ.gif">
            <a:extLst>
              <a:ext uri="{FF2B5EF4-FFF2-40B4-BE49-F238E27FC236}">
                <a16:creationId xmlns:a16="http://schemas.microsoft.com/office/drawing/2014/main" id="{C575B0E7-4A15-4A4E-BDF1-1E2DF55BBC4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47812" y="1583642"/>
            <a:ext cx="6723990" cy="3784874"/>
          </a:xfrm>
          <a:prstGeom prst="rect">
            <a:avLst/>
          </a:prstGeom>
          <a:noFill/>
          <a:extLst>
            <a:ext uri="{909E8E84-426E-40DD-AFC4-6F175D3DCCD1}">
              <a14:hiddenFill xmlns:a14="http://schemas.microsoft.com/office/drawing/2010/main">
                <a:solidFill>
                  <a:srgbClr val="FFFFFF"/>
                </a:solidFill>
              </a14:hiddenFill>
            </a:ext>
          </a:extLst>
        </p:spPr>
      </p:pic>
      <p:sp>
        <p:nvSpPr>
          <p:cNvPr id="38" name="Rettangolo 37">
            <a:extLst>
              <a:ext uri="{FF2B5EF4-FFF2-40B4-BE49-F238E27FC236}">
                <a16:creationId xmlns:a16="http://schemas.microsoft.com/office/drawing/2014/main" id="{04A6E6FB-CE9E-458F-9300-E3ECC92C9671}"/>
              </a:ext>
            </a:extLst>
          </p:cNvPr>
          <p:cNvSpPr/>
          <p:nvPr/>
        </p:nvSpPr>
        <p:spPr>
          <a:xfrm>
            <a:off x="311699" y="781455"/>
            <a:ext cx="11077521" cy="681506"/>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Counterfactual Explanations</a:t>
            </a:r>
            <a:r>
              <a:rPr kumimoji="0" lang="en-US" sz="2000" b="0" i="0" u="none" strike="noStrike" kern="0" cap="none" spc="0" normalizeH="0" baseline="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 is a </a:t>
            </a:r>
            <a:r>
              <a:rPr lang="en-US" sz="2000" b="1" dirty="0">
                <a:solidFill>
                  <a:srgbClr val="000000">
                    <a:lumMod val="65000"/>
                    <a:lumOff val="35000"/>
                  </a:srgbClr>
                </a:solidFill>
                <a:latin typeface="Calibri" panose="020F0502020204030204" pitchFamily="34" charset="0"/>
                <a:ea typeface="+mn-ea"/>
                <a:cs typeface="Calibri" panose="020F0502020204030204" pitchFamily="34" charset="0"/>
              </a:rPr>
              <a:t>p</a:t>
            </a:r>
            <a:r>
              <a:rPr kumimoji="0" lang="en-US" sz="2000" b="1" i="0" u="none" strike="noStrike" kern="0" cap="none" spc="0" normalizeH="0" baseline="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ost-hoc explanations </a:t>
            </a:r>
            <a:r>
              <a:rPr kumimoji="0" lang="en-US" sz="2000" b="0" i="0" u="none" strike="noStrike" kern="0" cap="none" spc="0" normalizeH="0" baseline="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of machine learning models who generate a hypothetical (</a:t>
            </a:r>
            <a:r>
              <a:rPr kumimoji="0" lang="en-US" sz="2000" b="0" i="1" u="none" strike="noStrike" kern="0" cap="none" spc="0" normalizeH="0" baseline="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counterfactual</a:t>
            </a:r>
            <a:r>
              <a:rPr kumimoji="0" lang="en-US" sz="2000" b="0" i="0" u="none" strike="noStrike" kern="0" cap="none" spc="0" normalizeH="0" baseline="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 examples that show people </a:t>
            </a:r>
            <a:r>
              <a:rPr kumimoji="0" lang="en-US" sz="2000" b="1" i="0" u="none" strike="noStrike" kern="0" cap="none" spc="0" normalizeH="0" baseline="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how to obtain a different prediction</a:t>
            </a:r>
            <a:r>
              <a:rPr kumimoji="0" lang="en-US" sz="2000" b="0" i="0" u="none" strike="noStrike" kern="0" cap="none" spc="0" normalizeH="0" baseline="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a:t>
            </a:r>
          </a:p>
        </p:txBody>
      </p:sp>
      <p:pic>
        <p:nvPicPr>
          <p:cNvPr id="39" name="Elemento grafico 38" descr="Faccia confusa con riempimento a tinta unita">
            <a:extLst>
              <a:ext uri="{FF2B5EF4-FFF2-40B4-BE49-F238E27FC236}">
                <a16:creationId xmlns:a16="http://schemas.microsoft.com/office/drawing/2014/main" id="{ED9C07DC-D119-4C15-934B-D06F8F7D0F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9943" y="2910241"/>
            <a:ext cx="560228" cy="590471"/>
          </a:xfrm>
          <a:prstGeom prst="rect">
            <a:avLst/>
          </a:prstGeom>
        </p:spPr>
      </p:pic>
      <p:pic>
        <p:nvPicPr>
          <p:cNvPr id="40" name="Elemento grafico 39" descr="Insegnante">
            <a:extLst>
              <a:ext uri="{FF2B5EF4-FFF2-40B4-BE49-F238E27FC236}">
                <a16:creationId xmlns:a16="http://schemas.microsoft.com/office/drawing/2014/main" id="{6D42282D-924A-444F-857F-35636E4E80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61555" y="2296520"/>
            <a:ext cx="616790" cy="679135"/>
          </a:xfrm>
          <a:prstGeom prst="rect">
            <a:avLst/>
          </a:prstGeom>
        </p:spPr>
      </p:pic>
      <p:pic>
        <p:nvPicPr>
          <p:cNvPr id="41" name="Elemento grafico 40" descr="Playbook">
            <a:extLst>
              <a:ext uri="{FF2B5EF4-FFF2-40B4-BE49-F238E27FC236}">
                <a16:creationId xmlns:a16="http://schemas.microsoft.com/office/drawing/2014/main" id="{4A2802A1-0849-4191-B384-DC8C1DACCB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61555" y="3473378"/>
            <a:ext cx="616790" cy="679135"/>
          </a:xfrm>
          <a:prstGeom prst="rect">
            <a:avLst/>
          </a:prstGeom>
        </p:spPr>
      </p:pic>
      <p:cxnSp>
        <p:nvCxnSpPr>
          <p:cNvPr id="42" name="Connettore a gomito 41">
            <a:extLst>
              <a:ext uri="{FF2B5EF4-FFF2-40B4-BE49-F238E27FC236}">
                <a16:creationId xmlns:a16="http://schemas.microsoft.com/office/drawing/2014/main" id="{A9DE14CA-3B49-46D5-AB11-3DECF5CDC431}"/>
              </a:ext>
            </a:extLst>
          </p:cNvPr>
          <p:cNvCxnSpPr>
            <a:cxnSpLocks/>
            <a:stCxn id="39" idx="3"/>
            <a:endCxn id="40" idx="1"/>
          </p:cNvCxnSpPr>
          <p:nvPr/>
        </p:nvCxnSpPr>
        <p:spPr>
          <a:xfrm flipV="1">
            <a:off x="1250171" y="2636088"/>
            <a:ext cx="1611384" cy="569389"/>
          </a:xfrm>
          <a:prstGeom prst="bentConnector3">
            <a:avLst>
              <a:gd name="adj1" fmla="val 50000"/>
            </a:avLst>
          </a:prstGeom>
          <a:noFill/>
          <a:ln w="9525" cap="flat" cmpd="sng" algn="ctr">
            <a:solidFill>
              <a:srgbClr val="00B050"/>
            </a:solidFill>
            <a:prstDash val="solid"/>
            <a:tailEnd type="triangle"/>
          </a:ln>
          <a:effectLst/>
        </p:spPr>
      </p:cxnSp>
      <p:cxnSp>
        <p:nvCxnSpPr>
          <p:cNvPr id="43" name="Connettore a gomito 42">
            <a:extLst>
              <a:ext uri="{FF2B5EF4-FFF2-40B4-BE49-F238E27FC236}">
                <a16:creationId xmlns:a16="http://schemas.microsoft.com/office/drawing/2014/main" id="{03F8255F-9966-4330-835A-5A7AAF9F23E1}"/>
              </a:ext>
            </a:extLst>
          </p:cNvPr>
          <p:cNvCxnSpPr>
            <a:cxnSpLocks/>
            <a:stCxn id="39" idx="3"/>
            <a:endCxn id="41" idx="1"/>
          </p:cNvCxnSpPr>
          <p:nvPr/>
        </p:nvCxnSpPr>
        <p:spPr>
          <a:xfrm>
            <a:off x="1250171" y="3205477"/>
            <a:ext cx="1611384" cy="607469"/>
          </a:xfrm>
          <a:prstGeom prst="bentConnector3">
            <a:avLst>
              <a:gd name="adj1" fmla="val 50000"/>
            </a:avLst>
          </a:prstGeom>
          <a:noFill/>
          <a:ln w="9525" cap="flat" cmpd="sng" algn="ctr">
            <a:solidFill>
              <a:srgbClr val="00B050"/>
            </a:solidFill>
            <a:prstDash val="solid"/>
            <a:tailEnd type="triangle"/>
          </a:ln>
          <a:effectLst/>
        </p:spPr>
      </p:cxnSp>
      <p:sp>
        <p:nvSpPr>
          <p:cNvPr id="44" name="Rettangolo 43">
            <a:extLst>
              <a:ext uri="{FF2B5EF4-FFF2-40B4-BE49-F238E27FC236}">
                <a16:creationId xmlns:a16="http://schemas.microsoft.com/office/drawing/2014/main" id="{B5AD4EEE-9044-4DFB-B4F4-935D8F2C4ABB}"/>
              </a:ext>
            </a:extLst>
          </p:cNvPr>
          <p:cNvSpPr/>
          <p:nvPr/>
        </p:nvSpPr>
        <p:spPr>
          <a:xfrm>
            <a:off x="-14362" y="3500578"/>
            <a:ext cx="2078594" cy="1077218"/>
          </a:xfrm>
          <a:prstGeom prst="rect">
            <a:avLst/>
          </a:prstGeom>
        </p:spPr>
        <p:txBody>
          <a:bodyPr wrap="square">
            <a:spAutoFit/>
          </a:bodyPr>
          <a:lstStyle/>
          <a:p>
            <a:pPr algn="ctr"/>
            <a:r>
              <a:rPr lang="en-US" sz="1600" dirty="0">
                <a:solidFill>
                  <a:srgbClr val="000000">
                    <a:lumMod val="65000"/>
                    <a:lumOff val="35000"/>
                  </a:srgbClr>
                </a:solidFill>
                <a:latin typeface="Calibri" panose="020F0502020204030204" pitchFamily="34" charset="0"/>
                <a:cs typeface="Calibri" panose="020F0502020204030204" pitchFamily="34" charset="0"/>
              </a:rPr>
              <a:t>person who applied for a loan and was </a:t>
            </a:r>
            <a:r>
              <a:rPr lang="en-US" sz="1600" b="1" dirty="0">
                <a:solidFill>
                  <a:srgbClr val="FF4B65"/>
                </a:solidFill>
                <a:latin typeface="Calibri" panose="020F0502020204030204" pitchFamily="34" charset="0"/>
                <a:cs typeface="Calibri" panose="020F0502020204030204" pitchFamily="34" charset="0"/>
              </a:rPr>
              <a:t>rejected</a:t>
            </a:r>
            <a:r>
              <a:rPr lang="en-US" sz="1600" dirty="0">
                <a:solidFill>
                  <a:srgbClr val="000000">
                    <a:lumMod val="65000"/>
                    <a:lumOff val="35000"/>
                  </a:srgbClr>
                </a:solidFill>
                <a:latin typeface="Calibri" panose="020F0502020204030204" pitchFamily="34" charset="0"/>
                <a:cs typeface="Calibri" panose="020F0502020204030204" pitchFamily="34" charset="0"/>
              </a:rPr>
              <a:t> by the results of an ML algorithm </a:t>
            </a:r>
            <a:endParaRPr lang="it-IT" sz="1600" dirty="0">
              <a:latin typeface="Calibri" panose="020F0502020204030204" pitchFamily="34" charset="0"/>
              <a:cs typeface="Calibri" panose="020F0502020204030204" pitchFamily="34" charset="0"/>
            </a:endParaRPr>
          </a:p>
        </p:txBody>
      </p:sp>
      <p:sp>
        <p:nvSpPr>
          <p:cNvPr id="45" name="Rettangolo 44">
            <a:extLst>
              <a:ext uri="{FF2B5EF4-FFF2-40B4-BE49-F238E27FC236}">
                <a16:creationId xmlns:a16="http://schemas.microsoft.com/office/drawing/2014/main" id="{0A0285EC-B08D-489C-8A6D-3712358030BC}"/>
              </a:ext>
            </a:extLst>
          </p:cNvPr>
          <p:cNvSpPr/>
          <p:nvPr/>
        </p:nvSpPr>
        <p:spPr>
          <a:xfrm>
            <a:off x="3354856" y="2227778"/>
            <a:ext cx="2615903" cy="830997"/>
          </a:xfrm>
          <a:prstGeom prst="rect">
            <a:avLst/>
          </a:prstGeom>
        </p:spPr>
        <p:txBody>
          <a:bodyPr wrap="square">
            <a:spAutoFit/>
          </a:bodyPr>
          <a:lstStyle/>
          <a:p>
            <a:pPr algn="ctr"/>
            <a:r>
              <a:rPr lang="en-US" sz="1600" b="1" dirty="0">
                <a:solidFill>
                  <a:srgbClr val="4285F4"/>
                </a:solidFill>
                <a:latin typeface="Calibri" panose="020F0502020204030204" pitchFamily="34" charset="0"/>
                <a:cs typeface="Calibri" panose="020F0502020204030204" pitchFamily="34" charset="0"/>
              </a:rPr>
              <a:t>Explainable AI </a:t>
            </a:r>
            <a:br>
              <a:rPr lang="en-US" sz="1600" b="1" dirty="0">
                <a:solidFill>
                  <a:srgbClr val="EEFF41"/>
                </a:solidFill>
                <a:latin typeface="Calibri" panose="020F0502020204030204" pitchFamily="34" charset="0"/>
                <a:cs typeface="Calibri" panose="020F0502020204030204" pitchFamily="34" charset="0"/>
              </a:rPr>
            </a:br>
            <a:r>
              <a:rPr lang="en-US" sz="1600" dirty="0">
                <a:solidFill>
                  <a:srgbClr val="000000">
                    <a:lumMod val="65000"/>
                    <a:lumOff val="35000"/>
                  </a:srgbClr>
                </a:solidFill>
                <a:latin typeface="Calibri" panose="020F0502020204030204" pitchFamily="34" charset="0"/>
                <a:cs typeface="Calibri" panose="020F0502020204030204" pitchFamily="34" charset="0"/>
              </a:rPr>
              <a:t>provide an explanation on </a:t>
            </a:r>
            <a:r>
              <a:rPr lang="en-US" sz="1600" b="1" dirty="0">
                <a:solidFill>
                  <a:srgbClr val="000000">
                    <a:lumMod val="65000"/>
                    <a:lumOff val="35000"/>
                  </a:srgbClr>
                </a:solidFill>
                <a:latin typeface="Calibri" panose="020F0502020204030204" pitchFamily="34" charset="0"/>
                <a:cs typeface="Calibri" panose="020F0502020204030204" pitchFamily="34" charset="0"/>
              </a:rPr>
              <a:t>why</a:t>
            </a:r>
            <a:r>
              <a:rPr lang="en-US" sz="1600" dirty="0">
                <a:solidFill>
                  <a:srgbClr val="000000">
                    <a:lumMod val="65000"/>
                    <a:lumOff val="35000"/>
                  </a:srgbClr>
                </a:solidFill>
                <a:latin typeface="Calibri" panose="020F0502020204030204" pitchFamily="34" charset="0"/>
                <a:cs typeface="Calibri" panose="020F0502020204030204" pitchFamily="34" charset="0"/>
              </a:rPr>
              <a:t> the loan was rejected</a:t>
            </a:r>
            <a:endParaRPr lang="it-IT" sz="1600" dirty="0">
              <a:solidFill>
                <a:srgbClr val="000000">
                  <a:lumMod val="65000"/>
                  <a:lumOff val="35000"/>
                </a:srgbClr>
              </a:solidFill>
              <a:latin typeface="Calibri" panose="020F0502020204030204" pitchFamily="34" charset="0"/>
              <a:cs typeface="Calibri" panose="020F0502020204030204" pitchFamily="34" charset="0"/>
            </a:endParaRPr>
          </a:p>
        </p:txBody>
      </p:sp>
      <p:sp>
        <p:nvSpPr>
          <p:cNvPr id="46" name="Rettangolo 45">
            <a:extLst>
              <a:ext uri="{FF2B5EF4-FFF2-40B4-BE49-F238E27FC236}">
                <a16:creationId xmlns:a16="http://schemas.microsoft.com/office/drawing/2014/main" id="{6138C39D-A042-4140-89D7-49BF77813439}"/>
              </a:ext>
            </a:extLst>
          </p:cNvPr>
          <p:cNvSpPr/>
          <p:nvPr/>
        </p:nvSpPr>
        <p:spPr>
          <a:xfrm>
            <a:off x="3253029" y="3245459"/>
            <a:ext cx="2553022" cy="1077218"/>
          </a:xfrm>
          <a:prstGeom prst="rect">
            <a:avLst/>
          </a:prstGeom>
        </p:spPr>
        <p:txBody>
          <a:bodyPr wrap="square">
            <a:spAutoFit/>
          </a:bodyPr>
          <a:lstStyle/>
          <a:p>
            <a:pPr algn="ctr"/>
            <a:r>
              <a:rPr lang="en-US" sz="1600" b="1" i="1" dirty="0">
                <a:solidFill>
                  <a:srgbClr val="00B050"/>
                </a:solidFill>
                <a:latin typeface="Calibri" panose="020F0502020204030204" pitchFamily="34" charset="0"/>
                <a:cs typeface="Calibri" panose="020F0502020204030204" pitchFamily="34" charset="0"/>
              </a:rPr>
              <a:t>Counterfactual Explanation</a:t>
            </a:r>
          </a:p>
          <a:p>
            <a:pPr algn="ctr"/>
            <a:r>
              <a:rPr lang="en-US" sz="1600" b="1" dirty="0">
                <a:solidFill>
                  <a:srgbClr val="000000">
                    <a:lumMod val="65000"/>
                    <a:lumOff val="35000"/>
                  </a:srgbClr>
                </a:solidFill>
                <a:latin typeface="Calibri" panose="020F0502020204030204" pitchFamily="34" charset="0"/>
                <a:cs typeface="Calibri" panose="020F0502020204030204" pitchFamily="34" charset="0"/>
              </a:rPr>
              <a:t>show</a:t>
            </a:r>
            <a:r>
              <a:rPr lang="en-US" sz="1600" dirty="0">
                <a:solidFill>
                  <a:srgbClr val="000000">
                    <a:lumMod val="65000"/>
                    <a:lumOff val="35000"/>
                  </a:srgbClr>
                </a:solidFill>
                <a:latin typeface="Calibri" panose="020F0502020204030204" pitchFamily="34" charset="0"/>
                <a:cs typeface="Calibri" panose="020F0502020204030204" pitchFamily="34" charset="0"/>
              </a:rPr>
              <a:t> decision outcomes from the algorithm with </a:t>
            </a:r>
            <a:r>
              <a:rPr lang="en-US" sz="1600" b="1" dirty="0">
                <a:solidFill>
                  <a:srgbClr val="00B050"/>
                </a:solidFill>
                <a:latin typeface="Calibri" panose="020F0502020204030204" pitchFamily="34" charset="0"/>
                <a:cs typeface="Calibri" panose="020F0502020204030204" pitchFamily="34" charset="0"/>
              </a:rPr>
              <a:t>actionable alternative</a:t>
            </a:r>
            <a:endParaRPr lang="it-IT" sz="1600" b="1" dirty="0">
              <a:solidFill>
                <a:srgbClr val="00B050"/>
              </a:solidFill>
              <a:latin typeface="Calibri" panose="020F0502020204030204" pitchFamily="34" charset="0"/>
              <a:cs typeface="Calibri" panose="020F0502020204030204" pitchFamily="34" charset="0"/>
            </a:endParaRPr>
          </a:p>
        </p:txBody>
      </p:sp>
      <p:sp>
        <p:nvSpPr>
          <p:cNvPr id="47" name="Rettangolo 46">
            <a:extLst>
              <a:ext uri="{FF2B5EF4-FFF2-40B4-BE49-F238E27FC236}">
                <a16:creationId xmlns:a16="http://schemas.microsoft.com/office/drawing/2014/main" id="{0A59BD39-A218-420F-BE56-A6F2B1121B2F}"/>
              </a:ext>
            </a:extLst>
          </p:cNvPr>
          <p:cNvSpPr/>
          <p:nvPr/>
        </p:nvSpPr>
        <p:spPr>
          <a:xfrm>
            <a:off x="657820" y="5586158"/>
            <a:ext cx="10325185" cy="681506"/>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Counterfactual Explanations </a:t>
            </a:r>
            <a:r>
              <a:rPr kumimoji="0" lang="en-US" sz="18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1800" b="0" i="0" u="none" strike="noStrike" kern="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helps people to understand what </a:t>
            </a:r>
            <a:br>
              <a:rPr kumimoji="0" lang="en-US" sz="1800" b="0" i="0" u="none" strike="noStrike" kern="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br>
            <a:r>
              <a:rPr kumimoji="0" lang="en-US" sz="1800" b="0" i="0" u="none" strike="noStrike" kern="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they could have done to </a:t>
            </a:r>
            <a:r>
              <a:rPr kumimoji="0" lang="en-US" sz="1800" b="1" i="0" u="none" strike="noStrike" kern="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change</a:t>
            </a:r>
            <a:r>
              <a:rPr kumimoji="0" lang="en-US" sz="1800" b="0" i="0" u="none" strike="noStrike" kern="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 their model decision</a:t>
            </a:r>
          </a:p>
        </p:txBody>
      </p:sp>
      <p:pic>
        <p:nvPicPr>
          <p:cNvPr id="48" name="Elemento grafico 47" descr="Persona con un’idea">
            <a:extLst>
              <a:ext uri="{FF2B5EF4-FFF2-40B4-BE49-F238E27FC236}">
                <a16:creationId xmlns:a16="http://schemas.microsoft.com/office/drawing/2014/main" id="{F14FB99D-5A1A-4F58-8145-6BB444C37C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12765" y="5744173"/>
            <a:ext cx="478163" cy="470871"/>
          </a:xfrm>
          <a:prstGeom prst="rect">
            <a:avLst/>
          </a:prstGeom>
        </p:spPr>
      </p:pic>
      <p:pic>
        <p:nvPicPr>
          <p:cNvPr id="56" name="Picture 8" descr="Networks">
            <a:extLst>
              <a:ext uri="{FF2B5EF4-FFF2-40B4-BE49-F238E27FC236}">
                <a16:creationId xmlns:a16="http://schemas.microsoft.com/office/drawing/2014/main" id="{19D4D713-A707-4A70-B643-45A016F96F0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57" name="Google Shape;111;p16" descr="Information and Knowledge Representation, Retrieval, and Reasoning LAB">
            <a:extLst>
              <a:ext uri="{FF2B5EF4-FFF2-40B4-BE49-F238E27FC236}">
                <a16:creationId xmlns:a16="http://schemas.microsoft.com/office/drawing/2014/main" id="{FE83ADBF-6001-44C1-80A1-7A0C9CD59876}"/>
              </a:ext>
            </a:extLst>
          </p:cNvPr>
          <p:cNvPicPr preferRelativeResize="0"/>
          <p:nvPr/>
        </p:nvPicPr>
        <p:blipFill rotWithShape="1">
          <a:blip r:embed="rId13">
            <a:alphaModFix/>
          </a:blip>
          <a:srcRect/>
          <a:stretch/>
        </p:blipFill>
        <p:spPr>
          <a:xfrm>
            <a:off x="11527498" y="800100"/>
            <a:ext cx="665450" cy="616106"/>
          </a:xfrm>
          <a:prstGeom prst="rect">
            <a:avLst/>
          </a:prstGeom>
          <a:solidFill>
            <a:schemeClr val="bg1"/>
          </a:solidFill>
          <a:ln>
            <a:noFill/>
          </a:ln>
        </p:spPr>
      </p:pic>
    </p:spTree>
    <p:extLst>
      <p:ext uri="{BB962C8B-B14F-4D97-AF65-F5344CB8AC3E}">
        <p14:creationId xmlns:p14="http://schemas.microsoft.com/office/powerpoint/2010/main" val="3479752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7" name="Picture 8" descr="Networks">
            <a:extLst>
              <a:ext uri="{FF2B5EF4-FFF2-40B4-BE49-F238E27FC236}">
                <a16:creationId xmlns:a16="http://schemas.microsoft.com/office/drawing/2014/main" id="{2F3422DC-BDB7-4014-A96B-087F36B68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27"/>
            <a:ext cx="12196674" cy="6855372"/>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a16="http://schemas.microsoft.com/office/drawing/2014/main" id="{02FFB9D7-CF04-449B-9166-5737A028CF25}"/>
              </a:ext>
            </a:extLst>
          </p:cNvPr>
          <p:cNvSpPr/>
          <p:nvPr/>
        </p:nvSpPr>
        <p:spPr>
          <a:xfrm>
            <a:off x="1424066" y="1558977"/>
            <a:ext cx="9218950" cy="37925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b="1" dirty="0">
                <a:solidFill>
                  <a:schemeClr val="tx1"/>
                </a:solidFill>
              </a:rPr>
              <a:t>THANK YOU</a:t>
            </a:r>
            <a:endParaRPr lang="it-IT" b="1" dirty="0">
              <a:solidFill>
                <a:schemeClr val="tx1"/>
              </a:solidFill>
            </a:endParaRPr>
          </a:p>
        </p:txBody>
      </p:sp>
    </p:spTree>
    <p:extLst>
      <p:ext uri="{BB962C8B-B14F-4D97-AF65-F5344CB8AC3E}">
        <p14:creationId xmlns:p14="http://schemas.microsoft.com/office/powerpoint/2010/main" val="2382125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55" name="Rettangolo 54">
            <a:extLst>
              <a:ext uri="{FF2B5EF4-FFF2-40B4-BE49-F238E27FC236}">
                <a16:creationId xmlns:a16="http://schemas.microsoft.com/office/drawing/2014/main" id="{C6668FE7-FE9E-4EF6-8995-9A0E19D7B678}"/>
              </a:ext>
            </a:extLst>
          </p:cNvPr>
          <p:cNvSpPr/>
          <p:nvPr/>
        </p:nvSpPr>
        <p:spPr>
          <a:xfrm>
            <a:off x="0" y="-1905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US" sz="3600" dirty="0"/>
              <a:t>Desiderata of a Counterfactual Explanation</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56" name="Picture 8" descr="Networks">
            <a:extLst>
              <a:ext uri="{FF2B5EF4-FFF2-40B4-BE49-F238E27FC236}">
                <a16:creationId xmlns:a16="http://schemas.microsoft.com/office/drawing/2014/main" id="{19D4D713-A707-4A70-B643-45A016F96F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57" name="Google Shape;111;p16" descr="Information and Knowledge Representation, Retrieval, and Reasoning LAB">
            <a:extLst>
              <a:ext uri="{FF2B5EF4-FFF2-40B4-BE49-F238E27FC236}">
                <a16:creationId xmlns:a16="http://schemas.microsoft.com/office/drawing/2014/main" id="{FE83ADBF-6001-44C1-80A1-7A0C9CD59876}"/>
              </a:ext>
            </a:extLst>
          </p:cNvPr>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sp>
        <p:nvSpPr>
          <p:cNvPr id="33" name="CasellaDiTesto 32">
            <a:extLst>
              <a:ext uri="{FF2B5EF4-FFF2-40B4-BE49-F238E27FC236}">
                <a16:creationId xmlns:a16="http://schemas.microsoft.com/office/drawing/2014/main" id="{53D5A453-07DD-4DBA-9133-22E4AD18DFF0}"/>
              </a:ext>
            </a:extLst>
          </p:cNvPr>
          <p:cNvSpPr txBox="1"/>
          <p:nvPr/>
        </p:nvSpPr>
        <p:spPr>
          <a:xfrm>
            <a:off x="117050" y="1111022"/>
            <a:ext cx="11310199" cy="4708981"/>
          </a:xfrm>
          <a:prstGeom prst="rect">
            <a:avLst/>
          </a:prstGeom>
          <a:noFill/>
        </p:spPr>
        <p:txBody>
          <a:bodyPr wrap="square" rtlCol="0">
            <a:spAutoFit/>
          </a:bodyPr>
          <a:lstStyle/>
          <a:p>
            <a:r>
              <a:rPr lang="en-US" sz="2000" dirty="0">
                <a:solidFill>
                  <a:srgbClr val="000000">
                    <a:lumMod val="65000"/>
                    <a:lumOff val="35000"/>
                  </a:srgbClr>
                </a:solidFill>
                <a:latin typeface="Calibri" panose="020F0502020204030204" pitchFamily="34" charset="0"/>
                <a:cs typeface="Calibri" panose="020F0502020204030204" pitchFamily="34" charset="0"/>
              </a:rPr>
              <a:t>In the generation of the </a:t>
            </a:r>
            <a:r>
              <a:rPr lang="en-US" sz="2000" b="1" dirty="0">
                <a:solidFill>
                  <a:srgbClr val="000000">
                    <a:lumMod val="65000"/>
                    <a:lumOff val="35000"/>
                  </a:srgbClr>
                </a:solidFill>
                <a:latin typeface="Calibri" panose="020F0502020204030204" pitchFamily="34" charset="0"/>
                <a:cs typeface="Calibri" panose="020F0502020204030204" pitchFamily="34" charset="0"/>
              </a:rPr>
              <a:t>counterfactual examples</a:t>
            </a:r>
            <a:r>
              <a:rPr lang="en-US" sz="2000" dirty="0">
                <a:solidFill>
                  <a:srgbClr val="000000">
                    <a:lumMod val="65000"/>
                    <a:lumOff val="35000"/>
                  </a:srgbClr>
                </a:solidFill>
                <a:latin typeface="Calibri" panose="020F0502020204030204" pitchFamily="34" charset="0"/>
                <a:cs typeface="Calibri" panose="020F0502020204030204" pitchFamily="34" charset="0"/>
              </a:rPr>
              <a:t>, it</a:t>
            </a:r>
            <a:r>
              <a:rPr lang="en-US" sz="2000" b="1" dirty="0">
                <a:solidFill>
                  <a:srgbClr val="000000">
                    <a:lumMod val="65000"/>
                    <a:lumOff val="35000"/>
                  </a:srgbClr>
                </a:solidFill>
                <a:latin typeface="Calibri" panose="020F0502020204030204" pitchFamily="34" charset="0"/>
                <a:cs typeface="Calibri" panose="020F0502020204030204" pitchFamily="34" charset="0"/>
              </a:rPr>
              <a:t> </a:t>
            </a:r>
            <a:r>
              <a:rPr lang="en-US" sz="2000" dirty="0">
                <a:solidFill>
                  <a:srgbClr val="000000">
                    <a:lumMod val="65000"/>
                    <a:lumOff val="35000"/>
                  </a:srgbClr>
                </a:solidFill>
                <a:latin typeface="Calibri" panose="020F0502020204030204" pitchFamily="34" charset="0"/>
                <a:cs typeface="Calibri" panose="020F0502020204030204" pitchFamily="34" charset="0"/>
              </a:rPr>
              <a:t>is important to provide the following criteria:</a:t>
            </a:r>
          </a:p>
          <a:p>
            <a:endParaRPr lang="en-US" sz="2000" dirty="0">
              <a:solidFill>
                <a:srgbClr val="000000">
                  <a:lumMod val="65000"/>
                  <a:lumOff val="35000"/>
                </a:srgb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rgbClr val="000000">
                    <a:lumMod val="65000"/>
                    <a:lumOff val="35000"/>
                  </a:srgbClr>
                </a:solidFill>
                <a:latin typeface="Calibri" panose="020F0502020204030204" pitchFamily="34" charset="0"/>
                <a:cs typeface="Calibri" panose="020F0502020204030204" pitchFamily="34" charset="0"/>
              </a:rPr>
              <a:t>Provide the nearest counterfactual (in the space of features, with respect to the observation to be explained) </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a:t>
            </a:r>
            <a:r>
              <a:rPr lang="en-US" sz="2000" b="1" i="1"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Proximity</a:t>
            </a:r>
            <a:endParaRPr lang="en-US" sz="2000" b="1" i="1" dirty="0">
              <a:solidFill>
                <a:srgbClr val="000000">
                  <a:lumMod val="65000"/>
                  <a:lumOff val="35000"/>
                </a:srgb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rgbClr val="000000">
                    <a:lumMod val="65000"/>
                    <a:lumOff val="35000"/>
                  </a:srgbClr>
                </a:solidFill>
                <a:latin typeface="Calibri" panose="020F0502020204030204" pitchFamily="34" charset="0"/>
                <a:cs typeface="Calibri" panose="020F0502020204030204" pitchFamily="34" charset="0"/>
              </a:rPr>
              <a:t>Low number of feature change </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a:t>
            </a:r>
            <a:r>
              <a:rPr lang="en-US" sz="2000" b="1" i="1"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Sparsity</a:t>
            </a:r>
            <a:endParaRPr lang="en-US" sz="2000" b="1" i="1" dirty="0">
              <a:solidFill>
                <a:srgbClr val="000000">
                  <a:lumMod val="65000"/>
                  <a:lumOff val="35000"/>
                </a:srgb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rgbClr val="000000">
                    <a:lumMod val="65000"/>
                    <a:lumOff val="35000"/>
                  </a:srgbClr>
                </a:solidFill>
                <a:latin typeface="Calibri" panose="020F0502020204030204" pitchFamily="34" charset="0"/>
                <a:cs typeface="Calibri" panose="020F0502020204030204" pitchFamily="34" charset="0"/>
              </a:rPr>
              <a:t>Producing more than one counterfactual explanation, as diverse as possible</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a:t>
            </a:r>
            <a:r>
              <a:rPr lang="en-US" sz="2000" b="1" i="1" dirty="0">
                <a:solidFill>
                  <a:srgbClr val="000000">
                    <a:lumMod val="65000"/>
                    <a:lumOff val="35000"/>
                  </a:srgbClr>
                </a:solidFill>
                <a:latin typeface="Calibri" panose="020F0502020204030204" pitchFamily="34" charset="0"/>
                <a:cs typeface="Calibri" panose="020F0502020204030204" pitchFamily="34" charset="0"/>
              </a:rPr>
              <a:t>Diversity</a:t>
            </a:r>
          </a:p>
          <a:p>
            <a:pPr marL="285750" indent="-285750">
              <a:buFont typeface="Arial" panose="020B0604020202020204" pitchFamily="34" charset="0"/>
              <a:buChar char="•"/>
            </a:pPr>
            <a:r>
              <a:rPr lang="en-US" sz="2000" dirty="0">
                <a:solidFill>
                  <a:srgbClr val="000000">
                    <a:lumMod val="65000"/>
                    <a:lumOff val="35000"/>
                  </a:srgbClr>
                </a:solidFill>
                <a:latin typeface="Calibri" panose="020F0502020204030204" pitchFamily="34" charset="0"/>
                <a:cs typeface="Calibri" panose="020F0502020204030204" pitchFamily="34" charset="0"/>
              </a:rPr>
              <a:t>Provide a counterfactual closer as possible to the distribution of the “observed dataset “ in the lower times as possible </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a:t>
            </a:r>
            <a:r>
              <a:rPr lang="en-US" sz="2000" b="1" i="1"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Prototypes/ C</a:t>
            </a:r>
            <a:r>
              <a:rPr lang="en-US" sz="2000" b="1" i="1" dirty="0">
                <a:solidFill>
                  <a:srgbClr val="000000">
                    <a:lumMod val="65000"/>
                    <a:lumOff val="35000"/>
                  </a:srgbClr>
                </a:solidFill>
                <a:latin typeface="Calibri" panose="020F0502020204030204" pitchFamily="34" charset="0"/>
                <a:cs typeface="Calibri" panose="020F0502020204030204" pitchFamily="34" charset="0"/>
              </a:rPr>
              <a:t>omputational Efficiency</a:t>
            </a:r>
            <a:endParaRPr lang="en-US" sz="2000" b="1" i="1"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endParaRPr>
          </a:p>
          <a:p>
            <a:pPr marL="285750" indent="-285750">
              <a:buFont typeface="Arial" panose="020B0604020202020204" pitchFamily="34" charset="0"/>
              <a:buChar char="•"/>
            </a:pP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Provide to the user </a:t>
            </a:r>
            <a:r>
              <a:rPr lang="en-US" sz="2000" u="sng"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recourse</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instead of </a:t>
            </a:r>
            <a:r>
              <a:rPr lang="en-US" sz="2000" u="sng"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explainability:</a:t>
            </a:r>
            <a:endPar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endParaRPr>
          </a:p>
          <a:p>
            <a:pPr lvl="8"/>
            <a:r>
              <a:rPr lang="en-US" sz="2000" i="1" dirty="0">
                <a:solidFill>
                  <a:srgbClr val="000000">
                    <a:lumMod val="65000"/>
                    <a:lumOff val="35000"/>
                  </a:srgbClr>
                </a:solidFill>
                <a:latin typeface="Calibri" panose="020F0502020204030204" pitchFamily="34" charset="0"/>
                <a:cs typeface="Calibri" panose="020F0502020204030204" pitchFamily="34" charset="0"/>
              </a:rPr>
              <a:t>	</a:t>
            </a:r>
            <a:r>
              <a:rPr lang="en-US" sz="2000" b="1" i="1" dirty="0">
                <a:solidFill>
                  <a:srgbClr val="000000">
                    <a:lumMod val="65000"/>
                    <a:lumOff val="35000"/>
                  </a:srgbClr>
                </a:solidFill>
                <a:latin typeface="Calibri" panose="020F0502020204030204" pitchFamily="34" charset="0"/>
                <a:cs typeface="Calibri" panose="020F0502020204030204" pitchFamily="34" charset="0"/>
              </a:rPr>
              <a:t>explanation</a:t>
            </a:r>
            <a:r>
              <a:rPr lang="en-US" sz="2000" dirty="0">
                <a:solidFill>
                  <a:srgbClr val="000000">
                    <a:lumMod val="65000"/>
                    <a:lumOff val="35000"/>
                  </a:srgbClr>
                </a:solidFill>
                <a:latin typeface="Calibri" panose="020F0502020204030204" pitchFamily="34" charset="0"/>
                <a:cs typeface="Calibri" panose="020F0502020204030204" pitchFamily="34" charset="0"/>
              </a:rPr>
              <a:t>: what prole would have led to receiving a different outcome?</a:t>
            </a:r>
          </a:p>
          <a:p>
            <a:pPr lvl="8"/>
            <a:r>
              <a:rPr lang="en-US" sz="2000" i="1" dirty="0">
                <a:solidFill>
                  <a:srgbClr val="000000">
                    <a:lumMod val="65000"/>
                    <a:lumOff val="35000"/>
                  </a:srgbClr>
                </a:solidFill>
                <a:latin typeface="Calibri" panose="020F0502020204030204" pitchFamily="34" charset="0"/>
                <a:cs typeface="Calibri" panose="020F0502020204030204" pitchFamily="34" charset="0"/>
              </a:rPr>
              <a:t>	</a:t>
            </a:r>
            <a:r>
              <a:rPr lang="en-US" sz="2000" b="1" i="1" dirty="0">
                <a:solidFill>
                  <a:srgbClr val="00B050"/>
                </a:solidFill>
                <a:latin typeface="Calibri" panose="020F0502020204030204" pitchFamily="34" charset="0"/>
                <a:cs typeface="Calibri" panose="020F0502020204030204" pitchFamily="34" charset="0"/>
              </a:rPr>
              <a:t>recourse</a:t>
            </a:r>
            <a:r>
              <a:rPr lang="en-US" sz="2000" dirty="0">
                <a:solidFill>
                  <a:srgbClr val="000000">
                    <a:lumMod val="65000"/>
                    <a:lumOff val="35000"/>
                  </a:srgbClr>
                </a:solidFill>
                <a:latin typeface="Calibri" panose="020F0502020204030204" pitchFamily="34" charset="0"/>
                <a:cs typeface="Calibri" panose="020F0502020204030204" pitchFamily="34" charset="0"/>
              </a:rPr>
              <a:t>: what actions would have led me to reach such profile?</a:t>
            </a:r>
            <a:endPar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endParaRPr>
          </a:p>
          <a:p>
            <a:endParaRPr lang="en-US" sz="2000" u="sng"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endParaRPr>
          </a:p>
          <a:p>
            <a:pPr marL="285750" indent="-285750">
              <a:buFont typeface="Arial" panose="020B0604020202020204" pitchFamily="34" charset="0"/>
              <a:buChar char="•"/>
            </a:pPr>
            <a:r>
              <a:rPr lang="en-US" sz="2000" dirty="0">
                <a:solidFill>
                  <a:srgbClr val="000000">
                    <a:lumMod val="65000"/>
                    <a:lumOff val="35000"/>
                  </a:srgbClr>
                </a:solidFill>
                <a:latin typeface="Calibri" panose="020F0502020204030204" pitchFamily="34" charset="0"/>
                <a:cs typeface="Calibri" panose="020F0502020204030204" pitchFamily="34" charset="0"/>
              </a:rPr>
              <a:t>Provide </a:t>
            </a:r>
            <a:r>
              <a:rPr lang="en-US" sz="2000" b="1" i="1" dirty="0">
                <a:solidFill>
                  <a:srgbClr val="00B050"/>
                </a:solidFill>
                <a:latin typeface="Calibri" panose="020F0502020204030204" pitchFamily="34" charset="0"/>
                <a:cs typeface="Calibri" panose="020F0502020204030204" pitchFamily="34" charset="0"/>
                <a:sym typeface="Wingdings" panose="05000000000000000000" pitchFamily="2" charset="2"/>
              </a:rPr>
              <a:t>plausible</a:t>
            </a:r>
            <a:r>
              <a:rPr lang="en-US" sz="2000" i="1"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action: </a:t>
            </a:r>
            <a:r>
              <a:rPr lang="en-US" sz="2000" dirty="0">
                <a:solidFill>
                  <a:srgbClr val="000000">
                    <a:lumMod val="65000"/>
                    <a:lumOff val="35000"/>
                  </a:srgbClr>
                </a:solidFill>
                <a:latin typeface="Calibri" panose="020F0502020204030204" pitchFamily="34" charset="0"/>
                <a:cs typeface="Calibri" panose="020F0502020204030204" pitchFamily="34" charset="0"/>
              </a:rPr>
              <a:t>conditions on the feature space that pertain to have a realistic counterfactual explanation with respect to the training data distribution</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a:t>
            </a:r>
          </a:p>
          <a:p>
            <a:pPr marL="285750" indent="-285750">
              <a:buFont typeface="Arial" panose="020B0604020202020204" pitchFamily="34" charset="0"/>
              <a:buChar char="•"/>
            </a:pP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Provide </a:t>
            </a:r>
            <a:r>
              <a:rPr lang="en-US" sz="2000" b="1" i="1" dirty="0">
                <a:solidFill>
                  <a:srgbClr val="00B050"/>
                </a:solidFill>
                <a:latin typeface="Calibri" panose="020F0502020204030204" pitchFamily="34" charset="0"/>
                <a:cs typeface="Calibri" panose="020F0502020204030204" pitchFamily="34" charset="0"/>
                <a:sym typeface="Wingdings" panose="05000000000000000000" pitchFamily="2" charset="2"/>
              </a:rPr>
              <a:t>feasible</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action: </a:t>
            </a:r>
            <a:r>
              <a:rPr lang="en-US" sz="2000" dirty="0">
                <a:solidFill>
                  <a:srgbClr val="000000">
                    <a:lumMod val="65000"/>
                    <a:lumOff val="35000"/>
                  </a:srgbClr>
                </a:solidFill>
                <a:latin typeface="Calibri" panose="020F0502020204030204" pitchFamily="34" charset="0"/>
                <a:cs typeface="Calibri" panose="020F0502020204030204" pitchFamily="34" charset="0"/>
              </a:rPr>
              <a:t>conditions on the actions needed to reach some point in feature space. </a:t>
            </a:r>
            <a:endParaRPr lang="en-US" sz="2000" i="1" dirty="0">
              <a:solidFill>
                <a:srgbClr val="000000">
                  <a:lumMod val="65000"/>
                  <a:lumOff val="3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9987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55" name="Rettangolo 54">
            <a:extLst>
              <a:ext uri="{FF2B5EF4-FFF2-40B4-BE49-F238E27FC236}">
                <a16:creationId xmlns:a16="http://schemas.microsoft.com/office/drawing/2014/main" id="{C6668FE7-FE9E-4EF6-8995-9A0E19D7B6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US" sz="3600" dirty="0"/>
              <a:t>Desiderata of a Counterfactual Explanation</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56" name="Picture 8" descr="Networks">
            <a:extLst>
              <a:ext uri="{FF2B5EF4-FFF2-40B4-BE49-F238E27FC236}">
                <a16:creationId xmlns:a16="http://schemas.microsoft.com/office/drawing/2014/main" id="{19D4D713-A707-4A70-B643-45A016F96F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57" name="Google Shape;111;p16" descr="Information and Knowledge Representation, Retrieval, and Reasoning LAB">
            <a:extLst>
              <a:ext uri="{FF2B5EF4-FFF2-40B4-BE49-F238E27FC236}">
                <a16:creationId xmlns:a16="http://schemas.microsoft.com/office/drawing/2014/main" id="{FE83ADBF-6001-44C1-80A1-7A0C9CD59876}"/>
              </a:ext>
            </a:extLst>
          </p:cNvPr>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sp>
        <p:nvSpPr>
          <p:cNvPr id="33" name="CasellaDiTesto 32">
            <a:extLst>
              <a:ext uri="{FF2B5EF4-FFF2-40B4-BE49-F238E27FC236}">
                <a16:creationId xmlns:a16="http://schemas.microsoft.com/office/drawing/2014/main" id="{53D5A453-07DD-4DBA-9133-22E4AD18DFF0}"/>
              </a:ext>
            </a:extLst>
          </p:cNvPr>
          <p:cNvSpPr txBox="1"/>
          <p:nvPr/>
        </p:nvSpPr>
        <p:spPr>
          <a:xfrm>
            <a:off x="117050" y="1111022"/>
            <a:ext cx="11310199" cy="4708981"/>
          </a:xfrm>
          <a:prstGeom prst="rect">
            <a:avLst/>
          </a:prstGeom>
          <a:noFill/>
        </p:spPr>
        <p:txBody>
          <a:bodyPr wrap="square" rtlCol="0">
            <a:spAutoFit/>
          </a:bodyPr>
          <a:lstStyle/>
          <a:p>
            <a:r>
              <a:rPr lang="en-US" sz="2000" dirty="0">
                <a:solidFill>
                  <a:srgbClr val="000000">
                    <a:lumMod val="65000"/>
                    <a:lumOff val="35000"/>
                  </a:srgbClr>
                </a:solidFill>
                <a:latin typeface="Calibri" panose="020F0502020204030204" pitchFamily="34" charset="0"/>
                <a:cs typeface="Calibri" panose="020F0502020204030204" pitchFamily="34" charset="0"/>
              </a:rPr>
              <a:t>In the generation of the </a:t>
            </a:r>
            <a:r>
              <a:rPr lang="en-US" sz="2000" b="1" dirty="0">
                <a:solidFill>
                  <a:srgbClr val="000000">
                    <a:lumMod val="65000"/>
                    <a:lumOff val="35000"/>
                  </a:srgbClr>
                </a:solidFill>
                <a:latin typeface="Calibri" panose="020F0502020204030204" pitchFamily="34" charset="0"/>
                <a:cs typeface="Calibri" panose="020F0502020204030204" pitchFamily="34" charset="0"/>
              </a:rPr>
              <a:t>counterfactual examples</a:t>
            </a:r>
            <a:r>
              <a:rPr lang="en-US" sz="2000" dirty="0">
                <a:solidFill>
                  <a:srgbClr val="000000">
                    <a:lumMod val="65000"/>
                    <a:lumOff val="35000"/>
                  </a:srgbClr>
                </a:solidFill>
                <a:latin typeface="Calibri" panose="020F0502020204030204" pitchFamily="34" charset="0"/>
                <a:cs typeface="Calibri" panose="020F0502020204030204" pitchFamily="34" charset="0"/>
              </a:rPr>
              <a:t>, it</a:t>
            </a:r>
            <a:r>
              <a:rPr lang="en-US" sz="2000" b="1" dirty="0">
                <a:solidFill>
                  <a:srgbClr val="000000">
                    <a:lumMod val="65000"/>
                    <a:lumOff val="35000"/>
                  </a:srgbClr>
                </a:solidFill>
                <a:latin typeface="Calibri" panose="020F0502020204030204" pitchFamily="34" charset="0"/>
                <a:cs typeface="Calibri" panose="020F0502020204030204" pitchFamily="34" charset="0"/>
              </a:rPr>
              <a:t> </a:t>
            </a:r>
            <a:r>
              <a:rPr lang="en-US" sz="2000" dirty="0">
                <a:solidFill>
                  <a:srgbClr val="000000">
                    <a:lumMod val="65000"/>
                    <a:lumOff val="35000"/>
                  </a:srgbClr>
                </a:solidFill>
                <a:latin typeface="Calibri" panose="020F0502020204030204" pitchFamily="34" charset="0"/>
                <a:cs typeface="Calibri" panose="020F0502020204030204" pitchFamily="34" charset="0"/>
              </a:rPr>
              <a:t>is important to provide the following criteria:</a:t>
            </a:r>
          </a:p>
          <a:p>
            <a:endParaRPr lang="en-US" sz="2000" dirty="0">
              <a:solidFill>
                <a:srgbClr val="000000">
                  <a:lumMod val="65000"/>
                  <a:lumOff val="35000"/>
                </a:srgb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rgbClr val="000000">
                    <a:lumMod val="65000"/>
                    <a:lumOff val="35000"/>
                  </a:srgbClr>
                </a:solidFill>
                <a:latin typeface="Calibri" panose="020F0502020204030204" pitchFamily="34" charset="0"/>
                <a:cs typeface="Calibri" panose="020F0502020204030204" pitchFamily="34" charset="0"/>
              </a:rPr>
              <a:t>Provide the nearest counterfactual (in the space of features, with respect to the observation to be explained) </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a:t>
            </a:r>
            <a:r>
              <a:rPr lang="en-US" sz="2000" b="1" i="1"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Proximity</a:t>
            </a:r>
            <a:endParaRPr lang="en-US" sz="2000" b="1" i="1" dirty="0">
              <a:solidFill>
                <a:srgbClr val="000000">
                  <a:lumMod val="65000"/>
                  <a:lumOff val="35000"/>
                </a:srgb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rgbClr val="000000">
                    <a:lumMod val="65000"/>
                    <a:lumOff val="35000"/>
                  </a:srgbClr>
                </a:solidFill>
                <a:latin typeface="Calibri" panose="020F0502020204030204" pitchFamily="34" charset="0"/>
                <a:cs typeface="Calibri" panose="020F0502020204030204" pitchFamily="34" charset="0"/>
              </a:rPr>
              <a:t>Low number of feature change </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a:t>
            </a:r>
            <a:r>
              <a:rPr lang="en-US" sz="2000" b="1" i="1"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Sparsity</a:t>
            </a:r>
            <a:endParaRPr lang="en-US" sz="2000" b="1" i="1" dirty="0">
              <a:solidFill>
                <a:srgbClr val="000000">
                  <a:lumMod val="65000"/>
                  <a:lumOff val="35000"/>
                </a:srgb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rgbClr val="000000">
                    <a:lumMod val="65000"/>
                    <a:lumOff val="35000"/>
                  </a:srgbClr>
                </a:solidFill>
                <a:latin typeface="Calibri" panose="020F0502020204030204" pitchFamily="34" charset="0"/>
                <a:cs typeface="Calibri" panose="020F0502020204030204" pitchFamily="34" charset="0"/>
              </a:rPr>
              <a:t>Producing more than one counterfactual explanation, as diverse as possible</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a:t>
            </a:r>
            <a:r>
              <a:rPr lang="en-US" sz="2000" b="1" i="1" dirty="0">
                <a:solidFill>
                  <a:srgbClr val="000000">
                    <a:lumMod val="65000"/>
                    <a:lumOff val="35000"/>
                  </a:srgbClr>
                </a:solidFill>
                <a:latin typeface="Calibri" panose="020F0502020204030204" pitchFamily="34" charset="0"/>
                <a:cs typeface="Calibri" panose="020F0502020204030204" pitchFamily="34" charset="0"/>
              </a:rPr>
              <a:t>Diversity</a:t>
            </a:r>
          </a:p>
          <a:p>
            <a:pPr marL="285750" indent="-285750">
              <a:buFont typeface="Arial" panose="020B0604020202020204" pitchFamily="34" charset="0"/>
              <a:buChar char="•"/>
            </a:pPr>
            <a:r>
              <a:rPr lang="en-US" sz="2000" dirty="0">
                <a:solidFill>
                  <a:srgbClr val="000000">
                    <a:lumMod val="65000"/>
                    <a:lumOff val="35000"/>
                  </a:srgbClr>
                </a:solidFill>
                <a:latin typeface="Calibri" panose="020F0502020204030204" pitchFamily="34" charset="0"/>
                <a:cs typeface="Calibri" panose="020F0502020204030204" pitchFamily="34" charset="0"/>
              </a:rPr>
              <a:t>Provide a counterfactual closer as possible to the distribution of the “observed dataset “ in the lower times as possible </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a:t>
            </a:r>
            <a:r>
              <a:rPr lang="en-US" sz="2000" b="1" i="1"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Prototypes/ C</a:t>
            </a:r>
            <a:r>
              <a:rPr lang="en-US" sz="2000" b="1" i="1" dirty="0">
                <a:solidFill>
                  <a:srgbClr val="000000">
                    <a:lumMod val="65000"/>
                    <a:lumOff val="35000"/>
                  </a:srgbClr>
                </a:solidFill>
                <a:latin typeface="Calibri" panose="020F0502020204030204" pitchFamily="34" charset="0"/>
                <a:cs typeface="Calibri" panose="020F0502020204030204" pitchFamily="34" charset="0"/>
              </a:rPr>
              <a:t>omputational Efficiency</a:t>
            </a:r>
            <a:endParaRPr lang="en-US" sz="2000" b="1" i="1"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endParaRPr>
          </a:p>
          <a:p>
            <a:pPr marL="285750" indent="-285750">
              <a:buFont typeface="Arial" panose="020B0604020202020204" pitchFamily="34" charset="0"/>
              <a:buChar char="•"/>
            </a:pP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Provide to the user </a:t>
            </a:r>
            <a:r>
              <a:rPr lang="en-US" sz="2000" u="sng"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recourse</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instead of </a:t>
            </a:r>
            <a:r>
              <a:rPr lang="en-US" sz="2000" u="sng"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explainability:</a:t>
            </a:r>
            <a:endPar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endParaRPr>
          </a:p>
          <a:p>
            <a:pPr lvl="8"/>
            <a:r>
              <a:rPr lang="en-US" sz="2000" i="1" dirty="0">
                <a:solidFill>
                  <a:srgbClr val="000000">
                    <a:lumMod val="65000"/>
                    <a:lumOff val="35000"/>
                  </a:srgbClr>
                </a:solidFill>
                <a:latin typeface="Calibri" panose="020F0502020204030204" pitchFamily="34" charset="0"/>
                <a:cs typeface="Calibri" panose="020F0502020204030204" pitchFamily="34" charset="0"/>
              </a:rPr>
              <a:t>	</a:t>
            </a:r>
            <a:r>
              <a:rPr lang="en-US" sz="2000" b="1" i="1" dirty="0">
                <a:solidFill>
                  <a:srgbClr val="000000">
                    <a:lumMod val="65000"/>
                    <a:lumOff val="35000"/>
                  </a:srgbClr>
                </a:solidFill>
                <a:latin typeface="Calibri" panose="020F0502020204030204" pitchFamily="34" charset="0"/>
                <a:cs typeface="Calibri" panose="020F0502020204030204" pitchFamily="34" charset="0"/>
              </a:rPr>
              <a:t>explanation</a:t>
            </a:r>
            <a:r>
              <a:rPr lang="en-US" sz="2000" dirty="0">
                <a:solidFill>
                  <a:srgbClr val="000000">
                    <a:lumMod val="65000"/>
                    <a:lumOff val="35000"/>
                  </a:srgbClr>
                </a:solidFill>
                <a:latin typeface="Calibri" panose="020F0502020204030204" pitchFamily="34" charset="0"/>
                <a:cs typeface="Calibri" panose="020F0502020204030204" pitchFamily="34" charset="0"/>
              </a:rPr>
              <a:t>: what prole would have led to receiving a different outcome?</a:t>
            </a:r>
          </a:p>
          <a:p>
            <a:pPr lvl="8"/>
            <a:r>
              <a:rPr lang="en-US" sz="2000" i="1" dirty="0">
                <a:solidFill>
                  <a:srgbClr val="000000">
                    <a:lumMod val="65000"/>
                    <a:lumOff val="35000"/>
                  </a:srgbClr>
                </a:solidFill>
                <a:latin typeface="Calibri" panose="020F0502020204030204" pitchFamily="34" charset="0"/>
                <a:cs typeface="Calibri" panose="020F0502020204030204" pitchFamily="34" charset="0"/>
              </a:rPr>
              <a:t>	</a:t>
            </a:r>
            <a:r>
              <a:rPr lang="en-US" sz="2000" b="1" i="1" dirty="0">
                <a:solidFill>
                  <a:srgbClr val="00B050"/>
                </a:solidFill>
                <a:latin typeface="Calibri" panose="020F0502020204030204" pitchFamily="34" charset="0"/>
                <a:cs typeface="Calibri" panose="020F0502020204030204" pitchFamily="34" charset="0"/>
              </a:rPr>
              <a:t>recourse</a:t>
            </a:r>
            <a:r>
              <a:rPr lang="en-US" sz="2000" dirty="0">
                <a:solidFill>
                  <a:srgbClr val="000000">
                    <a:lumMod val="65000"/>
                    <a:lumOff val="35000"/>
                  </a:srgbClr>
                </a:solidFill>
                <a:latin typeface="Calibri" panose="020F0502020204030204" pitchFamily="34" charset="0"/>
                <a:cs typeface="Calibri" panose="020F0502020204030204" pitchFamily="34" charset="0"/>
              </a:rPr>
              <a:t>: what actions would have led me to reach such profile?</a:t>
            </a:r>
            <a:endPar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endParaRPr>
          </a:p>
          <a:p>
            <a:endParaRPr lang="en-US" sz="2000" u="sng"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endParaRPr>
          </a:p>
          <a:p>
            <a:pPr marL="285750" indent="-285750">
              <a:buFont typeface="Arial" panose="020B0604020202020204" pitchFamily="34" charset="0"/>
              <a:buChar char="•"/>
            </a:pPr>
            <a:r>
              <a:rPr lang="en-US" sz="2000" dirty="0">
                <a:solidFill>
                  <a:srgbClr val="000000">
                    <a:lumMod val="65000"/>
                    <a:lumOff val="35000"/>
                  </a:srgbClr>
                </a:solidFill>
                <a:latin typeface="Calibri" panose="020F0502020204030204" pitchFamily="34" charset="0"/>
                <a:cs typeface="Calibri" panose="020F0502020204030204" pitchFamily="34" charset="0"/>
              </a:rPr>
              <a:t>Provide </a:t>
            </a:r>
            <a:r>
              <a:rPr lang="en-US" sz="2000" b="1" i="1" dirty="0">
                <a:solidFill>
                  <a:srgbClr val="00B050"/>
                </a:solidFill>
                <a:latin typeface="Calibri" panose="020F0502020204030204" pitchFamily="34" charset="0"/>
                <a:cs typeface="Calibri" panose="020F0502020204030204" pitchFamily="34" charset="0"/>
                <a:sym typeface="Wingdings" panose="05000000000000000000" pitchFamily="2" charset="2"/>
              </a:rPr>
              <a:t>plausible</a:t>
            </a:r>
            <a:r>
              <a:rPr lang="en-US" sz="2000" i="1"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action: </a:t>
            </a:r>
            <a:r>
              <a:rPr lang="en-US" sz="2000" dirty="0">
                <a:solidFill>
                  <a:srgbClr val="000000">
                    <a:lumMod val="65000"/>
                    <a:lumOff val="35000"/>
                  </a:srgbClr>
                </a:solidFill>
                <a:latin typeface="Calibri" panose="020F0502020204030204" pitchFamily="34" charset="0"/>
                <a:cs typeface="Calibri" panose="020F0502020204030204" pitchFamily="34" charset="0"/>
              </a:rPr>
              <a:t>conditions on the feature space that pertain to have a realistic counterfactual explanation with respect to the training data distribution</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a:t>
            </a:r>
          </a:p>
          <a:p>
            <a:pPr marL="285750" indent="-285750">
              <a:buFont typeface="Arial" panose="020B0604020202020204" pitchFamily="34" charset="0"/>
              <a:buChar char="•"/>
            </a:pP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Provide </a:t>
            </a:r>
            <a:r>
              <a:rPr lang="en-US" sz="2000" b="1" i="1" dirty="0">
                <a:solidFill>
                  <a:srgbClr val="00B050"/>
                </a:solidFill>
                <a:latin typeface="Calibri" panose="020F0502020204030204" pitchFamily="34" charset="0"/>
                <a:cs typeface="Calibri" panose="020F0502020204030204" pitchFamily="34" charset="0"/>
                <a:sym typeface="Wingdings" panose="05000000000000000000" pitchFamily="2" charset="2"/>
              </a:rPr>
              <a:t>feasible</a:t>
            </a:r>
            <a:r>
              <a:rPr lang="en-US" sz="2000" dirty="0">
                <a:solidFill>
                  <a:srgbClr val="000000">
                    <a:lumMod val="65000"/>
                    <a:lumOff val="35000"/>
                  </a:srgbClr>
                </a:solidFill>
                <a:latin typeface="Calibri" panose="020F0502020204030204" pitchFamily="34" charset="0"/>
                <a:cs typeface="Calibri" panose="020F0502020204030204" pitchFamily="34" charset="0"/>
                <a:sym typeface="Wingdings" panose="05000000000000000000" pitchFamily="2" charset="2"/>
              </a:rPr>
              <a:t> action: </a:t>
            </a:r>
            <a:r>
              <a:rPr lang="en-US" sz="2000" dirty="0">
                <a:solidFill>
                  <a:srgbClr val="000000">
                    <a:lumMod val="65000"/>
                    <a:lumOff val="35000"/>
                  </a:srgbClr>
                </a:solidFill>
                <a:latin typeface="Calibri" panose="020F0502020204030204" pitchFamily="34" charset="0"/>
                <a:cs typeface="Calibri" panose="020F0502020204030204" pitchFamily="34" charset="0"/>
              </a:rPr>
              <a:t>conditions on the actions needed to reach some point in feature space. </a:t>
            </a:r>
            <a:endParaRPr lang="en-US" sz="2000" i="1" dirty="0">
              <a:solidFill>
                <a:srgbClr val="000000">
                  <a:lumMod val="65000"/>
                  <a:lumOff val="35000"/>
                </a:srgbClr>
              </a:solidFill>
              <a:latin typeface="Calibri" panose="020F0502020204030204" pitchFamily="34" charset="0"/>
              <a:cs typeface="Calibri" panose="020F0502020204030204" pitchFamily="34" charset="0"/>
            </a:endParaRPr>
          </a:p>
        </p:txBody>
      </p:sp>
      <p:sp>
        <p:nvSpPr>
          <p:cNvPr id="13" name="Rettangolo 12">
            <a:extLst>
              <a:ext uri="{FF2B5EF4-FFF2-40B4-BE49-F238E27FC236}">
                <a16:creationId xmlns:a16="http://schemas.microsoft.com/office/drawing/2014/main" id="{631734E9-860A-4871-8C51-D537064651DD}"/>
              </a:ext>
            </a:extLst>
          </p:cNvPr>
          <p:cNvSpPr/>
          <p:nvPr/>
        </p:nvSpPr>
        <p:spPr>
          <a:xfrm>
            <a:off x="116101" y="4191000"/>
            <a:ext cx="11273119" cy="164805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latin typeface="Calibri" panose="020F0502020204030204" pitchFamily="34" charset="0"/>
              <a:cs typeface="Calibri" panose="020F0502020204030204" pitchFamily="34" charset="0"/>
            </a:endParaRPr>
          </a:p>
        </p:txBody>
      </p:sp>
      <p:cxnSp>
        <p:nvCxnSpPr>
          <p:cNvPr id="14" name="Connettore 2 13">
            <a:extLst>
              <a:ext uri="{FF2B5EF4-FFF2-40B4-BE49-F238E27FC236}">
                <a16:creationId xmlns:a16="http://schemas.microsoft.com/office/drawing/2014/main" id="{596BEF45-1A8D-428A-8901-7965D2F96426}"/>
              </a:ext>
            </a:extLst>
          </p:cNvPr>
          <p:cNvCxnSpPr>
            <a:cxnSpLocks/>
            <a:stCxn id="13" idx="2"/>
            <a:endCxn id="15" idx="0"/>
          </p:cNvCxnSpPr>
          <p:nvPr/>
        </p:nvCxnSpPr>
        <p:spPr>
          <a:xfrm>
            <a:off x="5752661" y="5839053"/>
            <a:ext cx="2454" cy="447835"/>
          </a:xfrm>
          <a:prstGeom prst="straightConnector1">
            <a:avLst/>
          </a:prstGeom>
          <a:noFill/>
          <a:ln>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5" name="Rettangolo 14">
            <a:extLst>
              <a:ext uri="{FF2B5EF4-FFF2-40B4-BE49-F238E27FC236}">
                <a16:creationId xmlns:a16="http://schemas.microsoft.com/office/drawing/2014/main" id="{62A66E64-5133-4D2A-9267-1A2365D1476C}"/>
              </a:ext>
            </a:extLst>
          </p:cNvPr>
          <p:cNvSpPr/>
          <p:nvPr/>
        </p:nvSpPr>
        <p:spPr>
          <a:xfrm>
            <a:off x="118555" y="6286888"/>
            <a:ext cx="11273119" cy="461665"/>
          </a:xfrm>
          <a:prstGeom prst="rect">
            <a:avLst/>
          </a:prstGeom>
        </p:spPr>
        <p:txBody>
          <a:bodyPr wrap="square">
            <a:spAutoFit/>
          </a:bodyPr>
          <a:lstStyle/>
          <a:p>
            <a:r>
              <a:rPr lang="en-US" sz="2400" i="1" dirty="0">
                <a:solidFill>
                  <a:schemeClr val="tx1">
                    <a:lumMod val="65000"/>
                    <a:lumOff val="35000"/>
                  </a:schemeClr>
                </a:solidFill>
                <a:latin typeface="Calibri" panose="020F0502020204030204" pitchFamily="34" charset="0"/>
                <a:cs typeface="Calibri" panose="020F0502020204030204" pitchFamily="34" charset="0"/>
              </a:rPr>
              <a:t>These criteria can be reached by capturing the underlying </a:t>
            </a:r>
            <a:r>
              <a:rPr lang="en-US" sz="2400" b="1" i="1" dirty="0">
                <a:solidFill>
                  <a:srgbClr val="00B050"/>
                </a:solidFill>
                <a:latin typeface="Calibri" panose="020F0502020204030204" pitchFamily="34" charset="0"/>
                <a:cs typeface="Calibri" panose="020F0502020204030204" pitchFamily="34" charset="0"/>
              </a:rPr>
              <a:t>causal relations </a:t>
            </a:r>
            <a:r>
              <a:rPr lang="en-US" sz="2400" i="1" dirty="0">
                <a:solidFill>
                  <a:schemeClr val="tx1">
                    <a:lumMod val="65000"/>
                    <a:lumOff val="35000"/>
                  </a:schemeClr>
                </a:solidFill>
                <a:latin typeface="Calibri" panose="020F0502020204030204" pitchFamily="34" charset="0"/>
                <a:cs typeface="Calibri" panose="020F0502020204030204" pitchFamily="34" charset="0"/>
              </a:rPr>
              <a:t>from the data</a:t>
            </a:r>
          </a:p>
        </p:txBody>
      </p:sp>
    </p:spTree>
    <p:extLst>
      <p:ext uri="{BB962C8B-B14F-4D97-AF65-F5344CB8AC3E}">
        <p14:creationId xmlns:p14="http://schemas.microsoft.com/office/powerpoint/2010/main" val="326244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Calibri" panose="020F0502020204030204" pitchFamily="34" charset="0"/>
                <a:cs typeface="Calibri" panose="020F0502020204030204" pitchFamily="34" charset="0"/>
              </a:rPr>
              <a:t>Feature Constraints</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sp>
        <p:nvSpPr>
          <p:cNvPr id="20" name="Google Shape;135;p26">
            <a:extLst>
              <a:ext uri="{FF2B5EF4-FFF2-40B4-BE49-F238E27FC236}">
                <a16:creationId xmlns:a16="http://schemas.microsoft.com/office/drawing/2014/main" id="{AC74FAFC-4CA8-40B1-8E87-4B3D8D8D7FFC}"/>
              </a:ext>
            </a:extLst>
          </p:cNvPr>
          <p:cNvSpPr txBox="1">
            <a:spLocks noGrp="1"/>
          </p:cNvSpPr>
          <p:nvPr>
            <p:ph type="body" idx="1"/>
          </p:nvPr>
        </p:nvSpPr>
        <p:spPr>
          <a:xfrm>
            <a:off x="283660" y="965301"/>
            <a:ext cx="10517689" cy="4844937"/>
          </a:xfrm>
          <a:prstGeom prst="rect">
            <a:avLst/>
          </a:prstGeom>
        </p:spPr>
        <p:txBody>
          <a:bodyPr spcFirstLastPara="1" wrap="square" lIns="91425" tIns="91425" rIns="91425" bIns="91425" anchor="t" anchorCtr="0">
            <a:normAutofit/>
          </a:bodyPr>
          <a:lstStyle/>
          <a:p>
            <a:pPr marL="1028700" lvl="2" indent="0">
              <a:spcBef>
                <a:spcPts val="1200"/>
              </a:spcBef>
              <a:buNone/>
            </a:pPr>
            <a:r>
              <a:rPr lang="en-US" sz="2800" dirty="0">
                <a:solidFill>
                  <a:schemeClr val="tx1">
                    <a:lumMod val="65000"/>
                    <a:lumOff val="35000"/>
                  </a:schemeClr>
                </a:solidFill>
                <a:latin typeface="Calibri" panose="020F0502020204030204" pitchFamily="34" charset="0"/>
                <a:cs typeface="Calibri" panose="020F0502020204030204" pitchFamily="34" charset="0"/>
              </a:rPr>
              <a:t>Regarding the </a:t>
            </a:r>
            <a:r>
              <a:rPr lang="en-US" sz="2800" b="1" i="1" dirty="0">
                <a:solidFill>
                  <a:srgbClr val="00B050"/>
                </a:solidFill>
                <a:latin typeface="Calibri" panose="020F0502020204030204" pitchFamily="34" charset="0"/>
                <a:cs typeface="Calibri" panose="020F0502020204030204" pitchFamily="34" charset="0"/>
              </a:rPr>
              <a:t>feasibility</a:t>
            </a:r>
            <a:r>
              <a:rPr lang="en-US" sz="2800" dirty="0">
                <a:solidFill>
                  <a:schemeClr val="tx1">
                    <a:lumMod val="65000"/>
                    <a:lumOff val="35000"/>
                  </a:schemeClr>
                </a:solidFill>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a:t>
            </a:r>
            <a:r>
              <a:rPr lang="en-US" sz="2800" dirty="0">
                <a:solidFill>
                  <a:schemeClr val="tx1">
                    <a:lumMod val="65000"/>
                    <a:lumOff val="35000"/>
                  </a:schemeClr>
                </a:solidFill>
                <a:latin typeface="Calibri" panose="020F0502020204030204" pitchFamily="34" charset="0"/>
                <a:cs typeface="Calibri" panose="020F0502020204030204" pitchFamily="34" charset="0"/>
              </a:rPr>
              <a:t>it is also useful </a:t>
            </a:r>
            <a:r>
              <a:rPr lang="en-US" sz="2600" dirty="0">
                <a:solidFill>
                  <a:schemeClr val="tx1">
                    <a:lumMod val="65000"/>
                    <a:lumOff val="35000"/>
                  </a:schemeClr>
                </a:solidFill>
                <a:latin typeface="Calibri" panose="020F0502020204030204" pitchFamily="34" charset="0"/>
                <a:cs typeface="Calibri" panose="020F0502020204030204" pitchFamily="34" charset="0"/>
              </a:rPr>
              <a:t>to define (</a:t>
            </a:r>
            <a:r>
              <a:rPr lang="en-US" sz="2400" dirty="0">
                <a:solidFill>
                  <a:schemeClr val="tx1">
                    <a:lumMod val="65000"/>
                    <a:lumOff val="35000"/>
                  </a:schemeClr>
                </a:solidFill>
                <a:latin typeface="Calibri" panose="020F0502020204030204" pitchFamily="34" charset="0"/>
                <a:cs typeface="Calibri" panose="020F0502020204030204" pitchFamily="34" charset="0"/>
              </a:rPr>
              <a:t>Karimi et al., Algorithmic recourse: from counterfactual explanations to interventions.</a:t>
            </a:r>
            <a:r>
              <a:rPr lang="en-US" sz="2800" dirty="0">
                <a:solidFill>
                  <a:schemeClr val="tx1">
                    <a:lumMod val="65000"/>
                    <a:lumOff val="35000"/>
                  </a:schemeClr>
                </a:solidFill>
                <a:latin typeface="Calibri" panose="020F0502020204030204" pitchFamily="34" charset="0"/>
                <a:cs typeface="Calibri" panose="020F0502020204030204" pitchFamily="34" charset="0"/>
              </a:rPr>
              <a:t>):</a:t>
            </a:r>
          </a:p>
          <a:p>
            <a:pPr marL="1028700" lvl="2" indent="0">
              <a:spcBef>
                <a:spcPts val="1200"/>
              </a:spcBef>
              <a:buNone/>
            </a:pPr>
            <a:r>
              <a:rPr lang="en-US" sz="2600" b="1" dirty="0">
                <a:solidFill>
                  <a:schemeClr val="tx1">
                    <a:lumMod val="65000"/>
                    <a:lumOff val="35000"/>
                  </a:schemeClr>
                </a:solidFill>
                <a:latin typeface="Calibri" panose="020F0502020204030204" pitchFamily="34" charset="0"/>
                <a:cs typeface="Calibri" panose="020F0502020204030204" pitchFamily="34" charset="0"/>
              </a:rPr>
              <a:t>Immutable features</a:t>
            </a:r>
            <a:r>
              <a:rPr lang="en-US" sz="2600" dirty="0">
                <a:solidFill>
                  <a:schemeClr val="tx1">
                    <a:lumMod val="65000"/>
                    <a:lumOff val="35000"/>
                  </a:schemeClr>
                </a:solidFill>
                <a:latin typeface="Calibri" panose="020F0502020204030204" pitchFamily="34" charset="0"/>
                <a:cs typeface="Calibri" panose="020F0502020204030204" pitchFamily="34" charset="0"/>
              </a:rPr>
              <a:t>, as those that cannot change in any way, neither for direct intervention nor for indirect consequences of changes in other variables;</a:t>
            </a:r>
          </a:p>
          <a:p>
            <a:pPr marL="1028700" lvl="2" indent="0">
              <a:spcBef>
                <a:spcPts val="0"/>
              </a:spcBef>
              <a:buNone/>
            </a:pPr>
            <a:r>
              <a:rPr lang="en-US" sz="2600" b="1" dirty="0">
                <a:solidFill>
                  <a:schemeClr val="tx1">
                    <a:lumMod val="65000"/>
                    <a:lumOff val="35000"/>
                  </a:schemeClr>
                </a:solidFill>
                <a:latin typeface="Calibri" panose="020F0502020204030204" pitchFamily="34" charset="0"/>
                <a:cs typeface="Calibri" panose="020F0502020204030204" pitchFamily="34" charset="0"/>
              </a:rPr>
              <a:t>Mutable but non-actionable features</a:t>
            </a:r>
            <a:r>
              <a:rPr lang="en-US" sz="2600" dirty="0">
                <a:solidFill>
                  <a:schemeClr val="tx1">
                    <a:lumMod val="65000"/>
                    <a:lumOff val="35000"/>
                  </a:schemeClr>
                </a:solidFill>
                <a:latin typeface="Calibri" panose="020F0502020204030204" pitchFamily="34" charset="0"/>
                <a:cs typeface="Calibri" panose="020F0502020204030204" pitchFamily="34" charset="0"/>
              </a:rPr>
              <a:t>, as those that can change due to the changes in other connected features, but cannot be directly intervened upon (such as rating in the example above);</a:t>
            </a:r>
          </a:p>
          <a:p>
            <a:pPr marL="1028700" lvl="2" indent="0">
              <a:spcBef>
                <a:spcPts val="0"/>
              </a:spcBef>
              <a:buNone/>
            </a:pPr>
            <a:r>
              <a:rPr lang="en-US" sz="2600" b="1" dirty="0">
                <a:solidFill>
                  <a:schemeClr val="tx1">
                    <a:lumMod val="65000"/>
                    <a:lumOff val="35000"/>
                  </a:schemeClr>
                </a:solidFill>
                <a:latin typeface="Calibri" panose="020F0502020204030204" pitchFamily="34" charset="0"/>
                <a:cs typeface="Calibri" panose="020F0502020204030204" pitchFamily="34" charset="0"/>
              </a:rPr>
              <a:t>Actionable features</a:t>
            </a:r>
            <a:r>
              <a:rPr lang="en-US" sz="2600" dirty="0">
                <a:solidFill>
                  <a:schemeClr val="tx1">
                    <a:lumMod val="65000"/>
                    <a:lumOff val="35000"/>
                  </a:schemeClr>
                </a:solidFill>
                <a:latin typeface="Calibri" panose="020F0502020204030204" pitchFamily="34" charset="0"/>
                <a:cs typeface="Calibri" panose="020F0502020204030204" pitchFamily="34" charset="0"/>
              </a:rPr>
              <a:t>, as the ones that can vary both due to indirect and direct interventions.</a:t>
            </a:r>
          </a:p>
          <a:p>
            <a:pPr marL="0" lvl="0" indent="0" algn="l" rtl="0">
              <a:spcBef>
                <a:spcPts val="1200"/>
              </a:spcBef>
              <a:spcAft>
                <a:spcPts val="1200"/>
              </a:spcAft>
              <a:buNone/>
            </a:pPr>
            <a:endParaRPr lang="en-US" sz="2800" dirty="0">
              <a:latin typeface="Calibri" panose="020F0502020204030204" pitchFamily="34" charset="0"/>
              <a:cs typeface="Calibri" panose="020F0502020204030204" pitchFamily="34" charset="0"/>
            </a:endParaRPr>
          </a:p>
        </p:txBody>
      </p:sp>
      <p:pic>
        <p:nvPicPr>
          <p:cNvPr id="7" name="Elemento grafico 6" descr="Stop">
            <a:extLst>
              <a:ext uri="{FF2B5EF4-FFF2-40B4-BE49-F238E27FC236}">
                <a16:creationId xmlns:a16="http://schemas.microsoft.com/office/drawing/2014/main" id="{D45CBCE7-A8A8-4C9A-BB8D-087B01CD0B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338" y="2525753"/>
            <a:ext cx="704850" cy="704850"/>
          </a:xfrm>
          <a:prstGeom prst="rect">
            <a:avLst/>
          </a:prstGeom>
        </p:spPr>
      </p:pic>
      <p:pic>
        <p:nvPicPr>
          <p:cNvPr id="22" name="Elemento grafico 21" descr="Termina">
            <a:extLst>
              <a:ext uri="{FF2B5EF4-FFF2-40B4-BE49-F238E27FC236}">
                <a16:creationId xmlns:a16="http://schemas.microsoft.com/office/drawing/2014/main" id="{49B8D719-1D74-4DE7-BB65-292E491139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7324" y="3391185"/>
            <a:ext cx="729864" cy="729864"/>
          </a:xfrm>
          <a:prstGeom prst="rect">
            <a:avLst/>
          </a:prstGeom>
        </p:spPr>
      </p:pic>
      <p:pic>
        <p:nvPicPr>
          <p:cNvPr id="24" name="Elemento grafico 23" descr="Riproduci">
            <a:extLst>
              <a:ext uri="{FF2B5EF4-FFF2-40B4-BE49-F238E27FC236}">
                <a16:creationId xmlns:a16="http://schemas.microsoft.com/office/drawing/2014/main" id="{84DAAEB3-0C09-4D5F-AD59-F04470BD3C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2026" y="4591620"/>
            <a:ext cx="729864" cy="729864"/>
          </a:xfrm>
          <a:prstGeom prst="rect">
            <a:avLst/>
          </a:prstGeom>
        </p:spPr>
      </p:pic>
    </p:spTree>
    <p:extLst>
      <p:ext uri="{BB962C8B-B14F-4D97-AF65-F5344CB8AC3E}">
        <p14:creationId xmlns:p14="http://schemas.microsoft.com/office/powerpoint/2010/main" val="222370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1905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mj-lt"/>
                <a:cs typeface="Calibri" panose="020F0502020204030204" pitchFamily="34" charset="0"/>
              </a:rPr>
              <a:t>CEILS contributions</a:t>
            </a: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sp>
        <p:nvSpPr>
          <p:cNvPr id="16" name="Google Shape;85;p18">
            <a:extLst>
              <a:ext uri="{FF2B5EF4-FFF2-40B4-BE49-F238E27FC236}">
                <a16:creationId xmlns:a16="http://schemas.microsoft.com/office/drawing/2014/main" id="{5A75F47C-457E-44F3-B780-6F692EA14616}"/>
              </a:ext>
            </a:extLst>
          </p:cNvPr>
          <p:cNvSpPr txBox="1">
            <a:spLocks/>
          </p:cNvSpPr>
          <p:nvPr/>
        </p:nvSpPr>
        <p:spPr>
          <a:xfrm>
            <a:off x="283661" y="1014337"/>
            <a:ext cx="11105560" cy="385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Bef>
                <a:spcPts val="1200"/>
              </a:spcBef>
              <a:buSzPts val="358"/>
              <a:buFont typeface="Arial"/>
              <a:buNone/>
            </a:pPr>
            <a:r>
              <a:rPr lang="en-US" sz="2600" dirty="0">
                <a:solidFill>
                  <a:schemeClr val="tx1">
                    <a:lumMod val="65000"/>
                    <a:lumOff val="35000"/>
                  </a:schemeClr>
                </a:solidFill>
                <a:latin typeface="Calibri" panose="020F0502020204030204" pitchFamily="34" charset="0"/>
                <a:cs typeface="Calibri" panose="020F0502020204030204" pitchFamily="34" charset="0"/>
              </a:rPr>
              <a:t>Generate explanations and corresponding recommendations by searching for </a:t>
            </a:r>
            <a:r>
              <a:rPr lang="en-US" sz="2600" b="1" i="1" dirty="0">
                <a:solidFill>
                  <a:srgbClr val="00B050"/>
                </a:solidFill>
                <a:latin typeface="Calibri" panose="020F0502020204030204" pitchFamily="34" charset="0"/>
                <a:cs typeface="Calibri" panose="020F0502020204030204" pitchFamily="34" charset="0"/>
              </a:rPr>
              <a:t>nearest counterfactuals in a latent space </a:t>
            </a:r>
            <a:r>
              <a:rPr lang="en-US" sz="2600" dirty="0">
                <a:solidFill>
                  <a:schemeClr val="tx1">
                    <a:lumMod val="65000"/>
                    <a:lumOff val="35000"/>
                  </a:schemeClr>
                </a:solidFill>
                <a:latin typeface="Calibri" panose="020F0502020204030204" pitchFamily="34" charset="0"/>
                <a:cs typeface="Calibri" panose="020F0502020204030204" pitchFamily="34" charset="0"/>
              </a:rPr>
              <a:t>representing the residual degrees of freedom once the causal structure of the problem is considered. </a:t>
            </a:r>
          </a:p>
          <a:p>
            <a:pPr marL="0" indent="0">
              <a:spcBef>
                <a:spcPts val="1200"/>
              </a:spcBef>
              <a:buSzPts val="358"/>
              <a:buFont typeface="Arial"/>
              <a:buNone/>
            </a:pPr>
            <a:endParaRPr lang="en-US" sz="2600" dirty="0">
              <a:solidFill>
                <a:schemeClr val="tx1">
                  <a:lumMod val="65000"/>
                  <a:lumOff val="35000"/>
                </a:schemeClr>
              </a:solidFill>
              <a:latin typeface="Calibri" panose="020F0502020204030204" pitchFamily="34" charset="0"/>
              <a:cs typeface="Calibri" panose="020F0502020204030204" pitchFamily="34" charset="0"/>
            </a:endParaRPr>
          </a:p>
          <a:p>
            <a:pPr marL="0" indent="0">
              <a:spcBef>
                <a:spcPts val="1200"/>
              </a:spcBef>
              <a:buSzPts val="358"/>
              <a:buFont typeface="Arial"/>
              <a:buNone/>
            </a:pPr>
            <a:r>
              <a:rPr lang="en-US" sz="2600" dirty="0">
                <a:solidFill>
                  <a:schemeClr val="tx1">
                    <a:lumMod val="65000"/>
                    <a:lumOff val="35000"/>
                  </a:schemeClr>
                </a:solidFill>
                <a:latin typeface="Calibri" panose="020F0502020204030204" pitchFamily="34" charset="0"/>
                <a:cs typeface="Calibri" panose="020F0502020204030204" pitchFamily="34" charset="0"/>
              </a:rPr>
              <a:t>In a nutshell, CEILS does the following:</a:t>
            </a:r>
          </a:p>
          <a:p>
            <a:pPr indent="-344901">
              <a:spcBef>
                <a:spcPts val="1200"/>
              </a:spcBef>
              <a:buSzPts val="1832"/>
              <a:buFont typeface="Arial"/>
              <a:buAutoNum type="arabicPeriod"/>
            </a:pPr>
            <a:r>
              <a:rPr lang="en-US" sz="2600" dirty="0">
                <a:solidFill>
                  <a:schemeClr val="tx1">
                    <a:lumMod val="65000"/>
                    <a:lumOff val="35000"/>
                  </a:schemeClr>
                </a:solidFill>
                <a:latin typeface="Calibri" panose="020F0502020204030204" pitchFamily="34" charset="0"/>
                <a:cs typeface="Calibri" panose="020F0502020204030204" pitchFamily="34" charset="0"/>
              </a:rPr>
              <a:t>Use the SCM to translate the problem from feature space to the space of exogenous and root variables (latent space);</a:t>
            </a:r>
          </a:p>
          <a:p>
            <a:pPr indent="-344901">
              <a:buSzPts val="1832"/>
              <a:buFont typeface="Arial"/>
              <a:buAutoNum type="arabicPeriod"/>
            </a:pPr>
            <a:r>
              <a:rPr lang="en-US" sz="2600" dirty="0">
                <a:solidFill>
                  <a:schemeClr val="tx1">
                    <a:lumMod val="65000"/>
                    <a:lumOff val="35000"/>
                  </a:schemeClr>
                </a:solidFill>
                <a:latin typeface="Calibri" panose="020F0502020204030204" pitchFamily="34" charset="0"/>
                <a:cs typeface="Calibri" panose="020F0502020204030204" pitchFamily="34" charset="0"/>
              </a:rPr>
              <a:t>Apply an arbitrary counterfactual explanation optimizer on latent space;</a:t>
            </a:r>
          </a:p>
          <a:p>
            <a:pPr indent="-344901">
              <a:buSzPts val="1832"/>
              <a:buFont typeface="Arial"/>
              <a:buAutoNum type="arabicPeriod"/>
            </a:pPr>
            <a:r>
              <a:rPr lang="en-US" sz="2600" dirty="0">
                <a:solidFill>
                  <a:schemeClr val="tx1">
                    <a:lumMod val="65000"/>
                    <a:lumOff val="35000"/>
                  </a:schemeClr>
                </a:solidFill>
                <a:latin typeface="Calibri" panose="020F0502020204030204" pitchFamily="34" charset="0"/>
                <a:cs typeface="Calibri" panose="020F0502020204030204" pitchFamily="34" charset="0"/>
              </a:rPr>
              <a:t>Translate counterfactuals back to the original feature space.</a:t>
            </a:r>
          </a:p>
        </p:txBody>
      </p:sp>
    </p:spTree>
    <p:extLst>
      <p:ext uri="{BB962C8B-B14F-4D97-AF65-F5344CB8AC3E}">
        <p14:creationId xmlns:p14="http://schemas.microsoft.com/office/powerpoint/2010/main" val="2002519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4940" y="813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it" sz="3600" dirty="0"/>
              <a:t>CEILS </a:t>
            </a:r>
            <a:r>
              <a:rPr lang="it-IT" sz="3600" dirty="0"/>
              <a:t>building blocks</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sp>
        <p:nvSpPr>
          <p:cNvPr id="7" name="CasellaDiTesto 6">
            <a:extLst>
              <a:ext uri="{FF2B5EF4-FFF2-40B4-BE49-F238E27FC236}">
                <a16:creationId xmlns:a16="http://schemas.microsoft.com/office/drawing/2014/main" id="{8BD24C40-873F-49E2-9FCF-D545253BA78D}"/>
              </a:ext>
            </a:extLst>
          </p:cNvPr>
          <p:cNvSpPr txBox="1"/>
          <p:nvPr/>
        </p:nvSpPr>
        <p:spPr>
          <a:xfrm>
            <a:off x="-40939" y="1627668"/>
            <a:ext cx="2443709" cy="830997"/>
          </a:xfrm>
          <a:prstGeom prst="rect">
            <a:avLst/>
          </a:prstGeom>
          <a:noFill/>
        </p:spPr>
        <p:txBody>
          <a:bodyPr wrap="square" rtlCol="0">
            <a:spAutoFit/>
          </a:bodyPr>
          <a:lstStyle/>
          <a:p>
            <a:pPr algn="ctr"/>
            <a:r>
              <a:rPr lang="it-IT" sz="2400" b="1" dirty="0">
                <a:solidFill>
                  <a:schemeClr val="tx1">
                    <a:lumMod val="50000"/>
                    <a:lumOff val="50000"/>
                  </a:schemeClr>
                </a:solidFill>
                <a:latin typeface="Calibri" panose="020F0502020204030204" pitchFamily="34" charset="0"/>
                <a:cs typeface="Calibri" panose="020F0502020204030204" pitchFamily="34" charset="0"/>
              </a:rPr>
              <a:t>Project the </a:t>
            </a:r>
            <a:br>
              <a:rPr lang="it-IT" sz="2400" b="1" dirty="0">
                <a:solidFill>
                  <a:schemeClr val="tx1">
                    <a:lumMod val="50000"/>
                    <a:lumOff val="50000"/>
                  </a:schemeClr>
                </a:solidFill>
                <a:latin typeface="Calibri" panose="020F0502020204030204" pitchFamily="34" charset="0"/>
                <a:cs typeface="Calibri" panose="020F0502020204030204" pitchFamily="34" charset="0"/>
              </a:rPr>
            </a:br>
            <a:r>
              <a:rPr lang="it-IT" sz="2400" b="1" dirty="0" err="1">
                <a:solidFill>
                  <a:schemeClr val="tx1">
                    <a:lumMod val="50000"/>
                    <a:lumOff val="50000"/>
                  </a:schemeClr>
                </a:solidFill>
                <a:latin typeface="Calibri" panose="020F0502020204030204" pitchFamily="34" charset="0"/>
                <a:cs typeface="Calibri" panose="020F0502020204030204" pitchFamily="34" charset="0"/>
              </a:rPr>
              <a:t>Causal</a:t>
            </a:r>
            <a:r>
              <a:rPr lang="it-IT" sz="2400" b="1" dirty="0">
                <a:solidFill>
                  <a:schemeClr val="tx1">
                    <a:lumMod val="50000"/>
                    <a:lumOff val="50000"/>
                  </a:schemeClr>
                </a:solidFill>
                <a:latin typeface="Calibri" panose="020F0502020204030204" pitchFamily="34" charset="0"/>
                <a:cs typeface="Calibri" panose="020F0502020204030204" pitchFamily="34" charset="0"/>
              </a:rPr>
              <a:t> </a:t>
            </a:r>
            <a:r>
              <a:rPr lang="it-IT" sz="2400" b="1" dirty="0" err="1">
                <a:solidFill>
                  <a:schemeClr val="tx1">
                    <a:lumMod val="50000"/>
                    <a:lumOff val="50000"/>
                  </a:schemeClr>
                </a:solidFill>
                <a:latin typeface="Calibri" panose="020F0502020204030204" pitchFamily="34" charset="0"/>
                <a:cs typeface="Calibri" panose="020F0502020204030204" pitchFamily="34" charset="0"/>
              </a:rPr>
              <a:t>Graph</a:t>
            </a:r>
            <a:endParaRPr lang="it-IT" sz="24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4C250B5F-31D3-47AB-85BD-87BABEB75BF0}"/>
              </a:ext>
            </a:extLst>
          </p:cNvPr>
          <p:cNvSpPr txBox="1"/>
          <p:nvPr/>
        </p:nvSpPr>
        <p:spPr>
          <a:xfrm>
            <a:off x="2150338" y="1652398"/>
            <a:ext cx="2443709" cy="830997"/>
          </a:xfrm>
          <a:prstGeom prst="rect">
            <a:avLst/>
          </a:prstGeom>
          <a:noFill/>
        </p:spPr>
        <p:txBody>
          <a:bodyPr wrap="square" rtlCol="0">
            <a:spAutoFit/>
          </a:bodyPr>
          <a:lstStyle/>
          <a:p>
            <a:pPr algn="ctr"/>
            <a:r>
              <a:rPr lang="it-IT" sz="2400" b="1" dirty="0" err="1">
                <a:solidFill>
                  <a:schemeClr val="tx1">
                    <a:lumMod val="50000"/>
                    <a:lumOff val="50000"/>
                  </a:schemeClr>
                </a:solidFill>
                <a:latin typeface="Calibri" panose="020F0502020204030204" pitchFamily="34" charset="0"/>
                <a:cs typeface="Calibri" panose="020F0502020204030204" pitchFamily="34" charset="0"/>
              </a:rPr>
              <a:t>Structural</a:t>
            </a:r>
            <a:r>
              <a:rPr lang="it-IT" sz="2400" b="1" dirty="0">
                <a:solidFill>
                  <a:schemeClr val="tx1">
                    <a:lumMod val="50000"/>
                    <a:lumOff val="50000"/>
                  </a:schemeClr>
                </a:solidFill>
                <a:latin typeface="Calibri" panose="020F0502020204030204" pitchFamily="34" charset="0"/>
                <a:cs typeface="Calibri" panose="020F0502020204030204" pitchFamily="34" charset="0"/>
              </a:rPr>
              <a:t> Equation</a:t>
            </a:r>
          </a:p>
        </p:txBody>
      </p:sp>
      <p:sp>
        <p:nvSpPr>
          <p:cNvPr id="9" name="CasellaDiTesto 8">
            <a:extLst>
              <a:ext uri="{FF2B5EF4-FFF2-40B4-BE49-F238E27FC236}">
                <a16:creationId xmlns:a16="http://schemas.microsoft.com/office/drawing/2014/main" id="{C419ABFB-783C-42C2-904F-451BC65430FC}"/>
              </a:ext>
            </a:extLst>
          </p:cNvPr>
          <p:cNvSpPr txBox="1"/>
          <p:nvPr/>
        </p:nvSpPr>
        <p:spPr>
          <a:xfrm>
            <a:off x="4408303" y="1627668"/>
            <a:ext cx="2443709" cy="830997"/>
          </a:xfrm>
          <a:prstGeom prst="rect">
            <a:avLst/>
          </a:prstGeom>
          <a:noFill/>
        </p:spPr>
        <p:txBody>
          <a:bodyPr wrap="square" rtlCol="0">
            <a:spAutoFit/>
          </a:bodyPr>
          <a:lstStyle/>
          <a:p>
            <a:pPr algn="ctr"/>
            <a:r>
              <a:rPr lang="it-IT" sz="2400" b="1" dirty="0">
                <a:solidFill>
                  <a:schemeClr val="tx1">
                    <a:lumMod val="50000"/>
                    <a:lumOff val="50000"/>
                  </a:schemeClr>
                </a:solidFill>
                <a:latin typeface="Calibri" panose="020F0502020204030204" pitchFamily="34" charset="0"/>
                <a:cs typeface="Calibri" panose="020F0502020204030204" pitchFamily="34" charset="0"/>
              </a:rPr>
              <a:t>Generate </a:t>
            </a:r>
            <a:r>
              <a:rPr lang="it-IT" sz="2400" b="1" dirty="0" err="1">
                <a:solidFill>
                  <a:schemeClr val="tx1">
                    <a:lumMod val="50000"/>
                    <a:lumOff val="50000"/>
                  </a:schemeClr>
                </a:solidFill>
                <a:latin typeface="Calibri" panose="020F0502020204030204" pitchFamily="34" charset="0"/>
                <a:cs typeface="Calibri" panose="020F0502020204030204" pitchFamily="34" charset="0"/>
              </a:rPr>
              <a:t>Conterfactual</a:t>
            </a:r>
            <a:endParaRPr lang="it-IT" sz="24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5ED882A8-32BE-4FF2-A0D8-796E5BED5B7B}"/>
              </a:ext>
            </a:extLst>
          </p:cNvPr>
          <p:cNvSpPr txBox="1"/>
          <p:nvPr/>
        </p:nvSpPr>
        <p:spPr>
          <a:xfrm>
            <a:off x="6803581" y="1627668"/>
            <a:ext cx="2443709" cy="830997"/>
          </a:xfrm>
          <a:prstGeom prst="rect">
            <a:avLst/>
          </a:prstGeom>
          <a:noFill/>
        </p:spPr>
        <p:txBody>
          <a:bodyPr wrap="square" rtlCol="0">
            <a:spAutoFit/>
          </a:bodyPr>
          <a:lstStyle/>
          <a:p>
            <a:pPr algn="ctr"/>
            <a:r>
              <a:rPr lang="it-IT" sz="2400" b="1" dirty="0" err="1">
                <a:solidFill>
                  <a:schemeClr val="tx1">
                    <a:lumMod val="50000"/>
                    <a:lumOff val="50000"/>
                  </a:schemeClr>
                </a:solidFill>
                <a:latin typeface="Calibri" panose="020F0502020204030204" pitchFamily="34" charset="0"/>
                <a:cs typeface="Calibri" panose="020F0502020204030204" pitchFamily="34" charset="0"/>
              </a:rPr>
              <a:t>Recommended</a:t>
            </a:r>
            <a:r>
              <a:rPr lang="it-IT" sz="2400" b="1" dirty="0">
                <a:solidFill>
                  <a:schemeClr val="tx1">
                    <a:lumMod val="50000"/>
                    <a:lumOff val="50000"/>
                  </a:schemeClr>
                </a:solidFill>
                <a:latin typeface="Calibri" panose="020F0502020204030204" pitchFamily="34" charset="0"/>
                <a:cs typeface="Calibri" panose="020F0502020204030204" pitchFamily="34" charset="0"/>
              </a:rPr>
              <a:t> actions</a:t>
            </a:r>
          </a:p>
        </p:txBody>
      </p:sp>
      <p:sp>
        <p:nvSpPr>
          <p:cNvPr id="15" name="CasellaDiTesto 14">
            <a:extLst>
              <a:ext uri="{FF2B5EF4-FFF2-40B4-BE49-F238E27FC236}">
                <a16:creationId xmlns:a16="http://schemas.microsoft.com/office/drawing/2014/main" id="{0080A44D-CE5B-454D-B9CD-5F9D18CCB179}"/>
              </a:ext>
            </a:extLst>
          </p:cNvPr>
          <p:cNvSpPr txBox="1"/>
          <p:nvPr/>
        </p:nvSpPr>
        <p:spPr>
          <a:xfrm>
            <a:off x="9113251" y="1566979"/>
            <a:ext cx="2443709" cy="830997"/>
          </a:xfrm>
          <a:prstGeom prst="rect">
            <a:avLst/>
          </a:prstGeom>
          <a:noFill/>
        </p:spPr>
        <p:txBody>
          <a:bodyPr wrap="square" rtlCol="0">
            <a:spAutoFit/>
          </a:bodyPr>
          <a:lstStyle/>
          <a:p>
            <a:pPr algn="ctr"/>
            <a:r>
              <a:rPr lang="it-IT" sz="2400" b="1" dirty="0" err="1">
                <a:solidFill>
                  <a:schemeClr val="tx1">
                    <a:lumMod val="50000"/>
                    <a:lumOff val="50000"/>
                  </a:schemeClr>
                </a:solidFill>
                <a:latin typeface="Calibri" panose="020F0502020204030204" pitchFamily="34" charset="0"/>
                <a:cs typeface="Calibri" panose="020F0502020204030204" pitchFamily="34" charset="0"/>
              </a:rPr>
              <a:t>Evaluate</a:t>
            </a:r>
            <a:r>
              <a:rPr lang="it-IT" sz="2400" b="1" dirty="0">
                <a:solidFill>
                  <a:schemeClr val="tx1">
                    <a:lumMod val="50000"/>
                    <a:lumOff val="50000"/>
                  </a:schemeClr>
                </a:solidFill>
                <a:latin typeface="Calibri" panose="020F0502020204030204" pitchFamily="34" charset="0"/>
                <a:cs typeface="Calibri" panose="020F0502020204030204" pitchFamily="34" charset="0"/>
              </a:rPr>
              <a:t> </a:t>
            </a:r>
            <a:br>
              <a:rPr lang="it-IT" sz="2400" b="1" dirty="0">
                <a:solidFill>
                  <a:schemeClr val="tx1">
                    <a:lumMod val="50000"/>
                    <a:lumOff val="50000"/>
                  </a:schemeClr>
                </a:solidFill>
                <a:latin typeface="Calibri" panose="020F0502020204030204" pitchFamily="34" charset="0"/>
                <a:cs typeface="Calibri" panose="020F0502020204030204" pitchFamily="34" charset="0"/>
              </a:rPr>
            </a:br>
            <a:r>
              <a:rPr lang="it-IT" sz="2400" b="1" dirty="0" err="1">
                <a:solidFill>
                  <a:schemeClr val="tx1">
                    <a:lumMod val="50000"/>
                    <a:lumOff val="50000"/>
                  </a:schemeClr>
                </a:solidFill>
                <a:latin typeface="Calibri" panose="020F0502020204030204" pitchFamily="34" charset="0"/>
                <a:cs typeface="Calibri" panose="020F0502020204030204" pitchFamily="34" charset="0"/>
              </a:rPr>
              <a:t>Counterfactual</a:t>
            </a:r>
            <a:endParaRPr lang="it-IT" sz="24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1" name="Ovale 20">
            <a:extLst>
              <a:ext uri="{FF2B5EF4-FFF2-40B4-BE49-F238E27FC236}">
                <a16:creationId xmlns:a16="http://schemas.microsoft.com/office/drawing/2014/main" id="{486FFC1F-1ACC-4266-9FA3-EAF49D65BE39}"/>
              </a:ext>
            </a:extLst>
          </p:cNvPr>
          <p:cNvSpPr/>
          <p:nvPr/>
        </p:nvSpPr>
        <p:spPr>
          <a:xfrm>
            <a:off x="292164" y="2611472"/>
            <a:ext cx="1656502" cy="1640777"/>
          </a:xfrm>
          <a:prstGeom prst="ellipse">
            <a:avLst/>
          </a:prstGeom>
          <a:noFill/>
          <a:ln w="7620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Triangolo isoscele 21">
            <a:extLst>
              <a:ext uri="{FF2B5EF4-FFF2-40B4-BE49-F238E27FC236}">
                <a16:creationId xmlns:a16="http://schemas.microsoft.com/office/drawing/2014/main" id="{C10BDFF5-2C7D-4237-B771-2E7633AF7D9A}"/>
              </a:ext>
            </a:extLst>
          </p:cNvPr>
          <p:cNvSpPr/>
          <p:nvPr/>
        </p:nvSpPr>
        <p:spPr>
          <a:xfrm rot="5400000">
            <a:off x="1573725" y="3366880"/>
            <a:ext cx="1190735" cy="129963"/>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 name="Ovale 22">
            <a:extLst>
              <a:ext uri="{FF2B5EF4-FFF2-40B4-BE49-F238E27FC236}">
                <a16:creationId xmlns:a16="http://schemas.microsoft.com/office/drawing/2014/main" id="{405BDA78-FDD1-4183-9B80-1DBCBAC26684}"/>
              </a:ext>
            </a:extLst>
          </p:cNvPr>
          <p:cNvSpPr/>
          <p:nvPr/>
        </p:nvSpPr>
        <p:spPr>
          <a:xfrm>
            <a:off x="2545767" y="2611472"/>
            <a:ext cx="1656502" cy="1640777"/>
          </a:xfrm>
          <a:prstGeom prst="ellipse">
            <a:avLst/>
          </a:prstGeom>
          <a:noFill/>
          <a:ln w="7620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4" name="Triangolo isoscele 23">
            <a:extLst>
              <a:ext uri="{FF2B5EF4-FFF2-40B4-BE49-F238E27FC236}">
                <a16:creationId xmlns:a16="http://schemas.microsoft.com/office/drawing/2014/main" id="{CB2E8854-E5E3-4657-AFC8-3A95DA763F5A}"/>
              </a:ext>
            </a:extLst>
          </p:cNvPr>
          <p:cNvSpPr/>
          <p:nvPr/>
        </p:nvSpPr>
        <p:spPr>
          <a:xfrm rot="5400000">
            <a:off x="3906290" y="3366880"/>
            <a:ext cx="1190735" cy="129963"/>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5" name="Ovale 24">
            <a:extLst>
              <a:ext uri="{FF2B5EF4-FFF2-40B4-BE49-F238E27FC236}">
                <a16:creationId xmlns:a16="http://schemas.microsoft.com/office/drawing/2014/main" id="{866B5B56-A734-482E-A10E-2D632181A51B}"/>
              </a:ext>
            </a:extLst>
          </p:cNvPr>
          <p:cNvSpPr/>
          <p:nvPr/>
        </p:nvSpPr>
        <p:spPr>
          <a:xfrm>
            <a:off x="4741406" y="2611472"/>
            <a:ext cx="1656502" cy="1640777"/>
          </a:xfrm>
          <a:prstGeom prst="ellipse">
            <a:avLst/>
          </a:prstGeom>
          <a:noFill/>
          <a:ln w="7620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26" name="Triangolo isoscele 25">
            <a:extLst>
              <a:ext uri="{FF2B5EF4-FFF2-40B4-BE49-F238E27FC236}">
                <a16:creationId xmlns:a16="http://schemas.microsoft.com/office/drawing/2014/main" id="{F5F2AC9E-E2F0-4806-9522-4C4A5CA66AA4}"/>
              </a:ext>
            </a:extLst>
          </p:cNvPr>
          <p:cNvSpPr/>
          <p:nvPr/>
        </p:nvSpPr>
        <p:spPr>
          <a:xfrm rot="5400000">
            <a:off x="6238856" y="3366880"/>
            <a:ext cx="1190735" cy="129963"/>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7" name="Ovale 26">
            <a:extLst>
              <a:ext uri="{FF2B5EF4-FFF2-40B4-BE49-F238E27FC236}">
                <a16:creationId xmlns:a16="http://schemas.microsoft.com/office/drawing/2014/main" id="{8C3E34AD-B9E9-4256-9AA7-CFEA23C0B7EE}"/>
              </a:ext>
            </a:extLst>
          </p:cNvPr>
          <p:cNvSpPr/>
          <p:nvPr/>
        </p:nvSpPr>
        <p:spPr>
          <a:xfrm>
            <a:off x="7136683" y="2611472"/>
            <a:ext cx="1656502" cy="1640777"/>
          </a:xfrm>
          <a:prstGeom prst="ellipse">
            <a:avLst/>
          </a:prstGeom>
          <a:noFill/>
          <a:ln w="7620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28" name="Triangolo isoscele 27">
            <a:extLst>
              <a:ext uri="{FF2B5EF4-FFF2-40B4-BE49-F238E27FC236}">
                <a16:creationId xmlns:a16="http://schemas.microsoft.com/office/drawing/2014/main" id="{C932CF53-2F37-4624-84B3-EDE5E8E4C7C7}"/>
              </a:ext>
            </a:extLst>
          </p:cNvPr>
          <p:cNvSpPr/>
          <p:nvPr/>
        </p:nvSpPr>
        <p:spPr>
          <a:xfrm rot="5400000">
            <a:off x="8571420" y="3366880"/>
            <a:ext cx="1190735" cy="129963"/>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9" name="Ovale 28">
            <a:extLst>
              <a:ext uri="{FF2B5EF4-FFF2-40B4-BE49-F238E27FC236}">
                <a16:creationId xmlns:a16="http://schemas.microsoft.com/office/drawing/2014/main" id="{8BC18A27-2ECC-4882-8AF8-F26594A277EA}"/>
              </a:ext>
            </a:extLst>
          </p:cNvPr>
          <p:cNvSpPr/>
          <p:nvPr/>
        </p:nvSpPr>
        <p:spPr>
          <a:xfrm>
            <a:off x="9504820" y="2611472"/>
            <a:ext cx="1656502" cy="1640777"/>
          </a:xfrm>
          <a:prstGeom prst="ellipse">
            <a:avLst/>
          </a:prstGeom>
          <a:noFill/>
          <a:ln w="7620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30" name="Elemento grafico 29" descr="Atomo">
            <a:extLst>
              <a:ext uri="{FF2B5EF4-FFF2-40B4-BE49-F238E27FC236}">
                <a16:creationId xmlns:a16="http://schemas.microsoft.com/office/drawing/2014/main" id="{5C4F868C-C86C-457E-88BF-D7D0B49ED6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3403" y="2905834"/>
            <a:ext cx="1041231" cy="1031345"/>
          </a:xfrm>
          <a:prstGeom prst="rect">
            <a:avLst/>
          </a:prstGeom>
        </p:spPr>
      </p:pic>
      <p:pic>
        <p:nvPicPr>
          <p:cNvPr id="31" name="Elemento grafico 30" descr="Connessioni">
            <a:extLst>
              <a:ext uri="{FF2B5EF4-FFF2-40B4-BE49-F238E27FC236}">
                <a16:creationId xmlns:a16="http://schemas.microsoft.com/office/drawing/2014/main" id="{966F44F7-3CD0-4704-AE2A-2B5B913870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9799" y="2916189"/>
            <a:ext cx="1041231" cy="1031345"/>
          </a:xfrm>
          <a:prstGeom prst="rect">
            <a:avLst/>
          </a:prstGeom>
        </p:spPr>
      </p:pic>
      <p:pic>
        <p:nvPicPr>
          <p:cNvPr id="33" name="Elemento grafico 32" descr="Playbook">
            <a:extLst>
              <a:ext uri="{FF2B5EF4-FFF2-40B4-BE49-F238E27FC236}">
                <a16:creationId xmlns:a16="http://schemas.microsoft.com/office/drawing/2014/main" id="{040C78EB-77F4-4AE9-ABE8-2C5293D728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49829" y="2905834"/>
            <a:ext cx="1041231" cy="1031345"/>
          </a:xfrm>
          <a:prstGeom prst="rect">
            <a:avLst/>
          </a:prstGeom>
        </p:spPr>
      </p:pic>
      <p:pic>
        <p:nvPicPr>
          <p:cNvPr id="4" name="Elemento grafico 3" descr="Ricerca">
            <a:extLst>
              <a:ext uri="{FF2B5EF4-FFF2-40B4-BE49-F238E27FC236}">
                <a16:creationId xmlns:a16="http://schemas.microsoft.com/office/drawing/2014/main" id="{6D516CA8-5EB8-4FF7-A7CE-5E52B151D6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62182" y="2895971"/>
            <a:ext cx="1009733" cy="1009733"/>
          </a:xfrm>
          <a:prstGeom prst="rect">
            <a:avLst/>
          </a:prstGeom>
        </p:spPr>
      </p:pic>
      <p:pic>
        <p:nvPicPr>
          <p:cNvPr id="6" name="Elemento grafico 5" descr="Stretta di mano">
            <a:extLst>
              <a:ext uri="{FF2B5EF4-FFF2-40B4-BE49-F238E27FC236}">
                <a16:creationId xmlns:a16="http://schemas.microsoft.com/office/drawing/2014/main" id="{41CECE62-9F02-404E-AC02-9AEB2205CE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33880" y="2871561"/>
            <a:ext cx="1065618" cy="1065618"/>
          </a:xfrm>
          <a:prstGeom prst="rect">
            <a:avLst/>
          </a:prstGeom>
        </p:spPr>
      </p:pic>
    </p:spTree>
    <p:extLst>
      <p:ext uri="{BB962C8B-B14F-4D97-AF65-F5344CB8AC3E}">
        <p14:creationId xmlns:p14="http://schemas.microsoft.com/office/powerpoint/2010/main" val="249004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9"/>
        <p:cNvGrpSpPr/>
        <p:nvPr/>
      </p:nvGrpSpPr>
      <p:grpSpPr>
        <a:xfrm>
          <a:off x="0" y="0"/>
          <a:ext cx="0" cy="0"/>
          <a:chOff x="0" y="0"/>
          <a:chExt cx="0" cy="0"/>
        </a:xfrm>
      </p:grpSpPr>
      <p:sp>
        <p:nvSpPr>
          <p:cNvPr id="13" name="Rettangolo 12">
            <a:extLst>
              <a:ext uri="{FF2B5EF4-FFF2-40B4-BE49-F238E27FC236}">
                <a16:creationId xmlns:a16="http://schemas.microsoft.com/office/drawing/2014/main" id="{7F18A155-A145-4F61-A5A9-C7D70A60D0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11" name="Google Shape;131;p18">
            <a:extLst>
              <a:ext uri="{FF2B5EF4-FFF2-40B4-BE49-F238E27FC236}">
                <a16:creationId xmlns:a16="http://schemas.microsoft.com/office/drawing/2014/main" id="{22635A1B-4D15-431C-849B-15F57825FC07}"/>
              </a:ext>
            </a:extLst>
          </p:cNvPr>
          <p:cNvSpPr txBox="1">
            <a:spLocks/>
          </p:cNvSpPr>
          <p:nvPr/>
        </p:nvSpPr>
        <p:spPr>
          <a:xfrm>
            <a:off x="283661" y="8136"/>
            <a:ext cx="10844533" cy="636000"/>
          </a:xfrm>
          <a:prstGeom prst="rect">
            <a:avLst/>
          </a:prstGeom>
          <a:no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84455" algn="just">
              <a:lnSpc>
                <a:spcPct val="100000"/>
              </a:lnSpc>
              <a:buSzPts val="2270"/>
            </a:pPr>
            <a:r>
              <a:rPr lang="en-GB" sz="3600" dirty="0">
                <a:latin typeface="+mj-lt"/>
                <a:cs typeface="Calibri" panose="020F0502020204030204" pitchFamily="34" charset="0"/>
              </a:rPr>
              <a:t>Project the Causal Graph</a:t>
            </a:r>
            <a:endParaRPr lang="en-GB" sz="3600" dirty="0">
              <a:latin typeface="+mj-lt"/>
              <a:ea typeface="Century Gothic"/>
              <a:cs typeface="Century Gothic"/>
              <a:sym typeface="Century Gothic"/>
            </a:endParaRPr>
          </a:p>
        </p:txBody>
      </p:sp>
      <p:cxnSp>
        <p:nvCxnSpPr>
          <p:cNvPr id="12" name="Connettore diritto 11">
            <a:extLst>
              <a:ext uri="{FF2B5EF4-FFF2-40B4-BE49-F238E27FC236}">
                <a16:creationId xmlns:a16="http://schemas.microsoft.com/office/drawing/2014/main" id="{F63C46AC-92DC-4041-A9E7-C5212994BDBA}"/>
              </a:ext>
            </a:extLst>
          </p:cNvPr>
          <p:cNvCxnSpPr/>
          <p:nvPr/>
        </p:nvCxnSpPr>
        <p:spPr>
          <a:xfrm>
            <a:off x="522026" y="644136"/>
            <a:ext cx="1086719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pic>
        <p:nvPicPr>
          <p:cNvPr id="14" name="Picture 8" descr="Networks">
            <a:extLst>
              <a:ext uri="{FF2B5EF4-FFF2-40B4-BE49-F238E27FC236}">
                <a16:creationId xmlns:a16="http://schemas.microsoft.com/office/drawing/2014/main" id="{1157F07E-E2DF-4526-8575-DD3D900D7D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47"/>
          <a:stretch/>
        </p:blipFill>
        <p:spPr bwMode="auto">
          <a:xfrm>
            <a:off x="11527498" y="-19050"/>
            <a:ext cx="677228" cy="6885186"/>
          </a:xfrm>
          <a:prstGeom prst="rect">
            <a:avLst/>
          </a:prstGeom>
          <a:noFill/>
          <a:extLst>
            <a:ext uri="{909E8E84-426E-40DD-AFC4-6F175D3DCCD1}">
              <a14:hiddenFill xmlns:a14="http://schemas.microsoft.com/office/drawing/2010/main">
                <a:solidFill>
                  <a:srgbClr val="FFFFFF"/>
                </a:solidFill>
              </a14:hiddenFill>
            </a:ext>
          </a:extLst>
        </p:spPr>
      </p:pic>
      <p:pic>
        <p:nvPicPr>
          <p:cNvPr id="111" name="Google Shape;111;p16" descr="Information and Knowledge Representation, Retrieval, and Reasoning LAB"/>
          <p:cNvPicPr preferRelativeResize="0"/>
          <p:nvPr/>
        </p:nvPicPr>
        <p:blipFill rotWithShape="1">
          <a:blip r:embed="rId4">
            <a:alphaModFix/>
          </a:blip>
          <a:srcRect/>
          <a:stretch/>
        </p:blipFill>
        <p:spPr>
          <a:xfrm>
            <a:off x="11527498" y="800100"/>
            <a:ext cx="665450" cy="616106"/>
          </a:xfrm>
          <a:prstGeom prst="rect">
            <a:avLst/>
          </a:prstGeom>
          <a:solidFill>
            <a:schemeClr val="bg1"/>
          </a:solidFill>
          <a:ln>
            <a:noFill/>
          </a:ln>
        </p:spPr>
      </p:pic>
      <p:grpSp>
        <p:nvGrpSpPr>
          <p:cNvPr id="3" name="Gruppo 2">
            <a:extLst>
              <a:ext uri="{FF2B5EF4-FFF2-40B4-BE49-F238E27FC236}">
                <a16:creationId xmlns:a16="http://schemas.microsoft.com/office/drawing/2014/main" id="{B04B44BB-A497-4C68-A024-AC45E104E8B4}"/>
              </a:ext>
            </a:extLst>
          </p:cNvPr>
          <p:cNvGrpSpPr/>
          <p:nvPr/>
        </p:nvGrpSpPr>
        <p:grpSpPr>
          <a:xfrm>
            <a:off x="7448550" y="50722"/>
            <a:ext cx="4009810" cy="550828"/>
            <a:chOff x="7174088" y="50722"/>
            <a:chExt cx="4284272" cy="550828"/>
          </a:xfrm>
        </p:grpSpPr>
        <p:sp>
          <p:nvSpPr>
            <p:cNvPr id="7" name="Ovale 6">
              <a:extLst>
                <a:ext uri="{FF2B5EF4-FFF2-40B4-BE49-F238E27FC236}">
                  <a16:creationId xmlns:a16="http://schemas.microsoft.com/office/drawing/2014/main" id="{0D7D7CBF-152E-4025-973F-2C7F1C6F967E}"/>
                </a:ext>
              </a:extLst>
            </p:cNvPr>
            <p:cNvSpPr/>
            <p:nvPr/>
          </p:nvSpPr>
          <p:spPr>
            <a:xfrm>
              <a:off x="7174088" y="50722"/>
              <a:ext cx="652940" cy="550828"/>
            </a:xfrm>
            <a:prstGeom prst="ellipse">
              <a:avLst/>
            </a:prstGeom>
            <a:solidFill>
              <a:srgbClr val="00B050"/>
            </a:solid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riangolo isoscele 7">
              <a:extLst>
                <a:ext uri="{FF2B5EF4-FFF2-40B4-BE49-F238E27FC236}">
                  <a16:creationId xmlns:a16="http://schemas.microsoft.com/office/drawing/2014/main" id="{DF51C3F5-CBFA-4230-8559-0426157B6A24}"/>
                </a:ext>
              </a:extLst>
            </p:cNvPr>
            <p:cNvSpPr/>
            <p:nvPr/>
          </p:nvSpPr>
          <p:spPr>
            <a:xfrm rot="5400000">
              <a:off x="7714041"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Ovale 8">
              <a:extLst>
                <a:ext uri="{FF2B5EF4-FFF2-40B4-BE49-F238E27FC236}">
                  <a16:creationId xmlns:a16="http://schemas.microsoft.com/office/drawing/2014/main" id="{46A5609B-0FE3-4719-9897-F2B2A54D6842}"/>
                </a:ext>
              </a:extLst>
            </p:cNvPr>
            <p:cNvSpPr/>
            <p:nvPr/>
          </p:nvSpPr>
          <p:spPr>
            <a:xfrm>
              <a:off x="8062386"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riangolo isoscele 9">
              <a:extLst>
                <a:ext uri="{FF2B5EF4-FFF2-40B4-BE49-F238E27FC236}">
                  <a16:creationId xmlns:a16="http://schemas.microsoft.com/office/drawing/2014/main" id="{5FB4D864-1FF5-4C22-A0EC-0BDD991AC33E}"/>
                </a:ext>
              </a:extLst>
            </p:cNvPr>
            <p:cNvSpPr/>
            <p:nvPr/>
          </p:nvSpPr>
          <p:spPr>
            <a:xfrm rot="5400000">
              <a:off x="8633463"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e 14">
              <a:extLst>
                <a:ext uri="{FF2B5EF4-FFF2-40B4-BE49-F238E27FC236}">
                  <a16:creationId xmlns:a16="http://schemas.microsoft.com/office/drawing/2014/main" id="{3D4FA5CD-6D3F-4A38-86E9-34D84FADDB98}"/>
                </a:ext>
              </a:extLst>
            </p:cNvPr>
            <p:cNvSpPr/>
            <p:nvPr/>
          </p:nvSpPr>
          <p:spPr>
            <a:xfrm>
              <a:off x="8927836"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6" name="Triangolo isoscele 15">
              <a:extLst>
                <a:ext uri="{FF2B5EF4-FFF2-40B4-BE49-F238E27FC236}">
                  <a16:creationId xmlns:a16="http://schemas.microsoft.com/office/drawing/2014/main" id="{19448159-2A22-4067-862F-35F0B80D18DE}"/>
                </a:ext>
              </a:extLst>
            </p:cNvPr>
            <p:cNvSpPr/>
            <p:nvPr/>
          </p:nvSpPr>
          <p:spPr>
            <a:xfrm rot="5400000">
              <a:off x="9552885"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e 16">
              <a:extLst>
                <a:ext uri="{FF2B5EF4-FFF2-40B4-BE49-F238E27FC236}">
                  <a16:creationId xmlns:a16="http://schemas.microsoft.com/office/drawing/2014/main" id="{EFE2EAD2-B941-47ED-9454-5E2BB8A70ECD}"/>
                </a:ext>
              </a:extLst>
            </p:cNvPr>
            <p:cNvSpPr/>
            <p:nvPr/>
          </p:nvSpPr>
          <p:spPr>
            <a:xfrm>
              <a:off x="9871977" y="50722"/>
              <a:ext cx="652940" cy="550828"/>
            </a:xfrm>
            <a:prstGeom prst="ellipse">
              <a:avLst/>
            </a:prstGeom>
            <a:noFill/>
            <a:ln w="19050" cap="flat" cmpd="sng" algn="ctr">
              <a:solidFill>
                <a:srgbClr val="00B050"/>
              </a:solidFill>
              <a:prstDash val="solid"/>
              <a:miter lim="800000"/>
            </a:ln>
            <a:effectLst/>
          </p:spPr>
          <p:txBody>
            <a:bodyPr rtlCol="0" anchor="ctr"/>
            <a:lstStyle/>
            <a:p>
              <a:pPr algn="ctr" eaLnBrk="0" fontAlgn="base" hangingPunct="0">
                <a:spcBef>
                  <a:spcPct val="0"/>
                </a:spcBef>
                <a:spcAft>
                  <a:spcPct val="0"/>
                </a:spcAft>
                <a:buClrTx/>
              </a:pPr>
              <a:endParaRPr lang="it-IT" sz="1800" kern="1200">
                <a:solidFill>
                  <a:prstClr val="white"/>
                </a:solidFill>
                <a:latin typeface="Calibri" panose="020F0502020204030204" pitchFamily="34" charset="0"/>
                <a:ea typeface="+mn-ea"/>
                <a:cs typeface="Calibri" panose="020F0502020204030204" pitchFamily="34" charset="0"/>
              </a:endParaRPr>
            </a:p>
          </p:txBody>
        </p:sp>
        <p:sp>
          <p:nvSpPr>
            <p:cNvPr id="18" name="Triangolo isoscele 17">
              <a:extLst>
                <a:ext uri="{FF2B5EF4-FFF2-40B4-BE49-F238E27FC236}">
                  <a16:creationId xmlns:a16="http://schemas.microsoft.com/office/drawing/2014/main" id="{DEAEBEED-8B9E-419C-8224-67BCE2A66B40}"/>
                </a:ext>
              </a:extLst>
            </p:cNvPr>
            <p:cNvSpPr/>
            <p:nvPr/>
          </p:nvSpPr>
          <p:spPr>
            <a:xfrm rot="5400000">
              <a:off x="10472307" y="300523"/>
              <a:ext cx="399744" cy="51227"/>
            </a:xfrm>
            <a:prstGeom prst="triangle">
              <a:avLst/>
            </a:prstGeom>
            <a:solidFill>
              <a:srgbClr val="A8D3AC"/>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e 18">
              <a:extLst>
                <a:ext uri="{FF2B5EF4-FFF2-40B4-BE49-F238E27FC236}">
                  <a16:creationId xmlns:a16="http://schemas.microsoft.com/office/drawing/2014/main" id="{659944EB-9BDE-44F6-957F-F3A8145E0E77}"/>
                </a:ext>
              </a:extLst>
            </p:cNvPr>
            <p:cNvSpPr/>
            <p:nvPr/>
          </p:nvSpPr>
          <p:spPr>
            <a:xfrm>
              <a:off x="10805420" y="50722"/>
              <a:ext cx="652940" cy="550828"/>
            </a:xfrm>
            <a:prstGeom prst="ellipse">
              <a:avLst/>
            </a:prstGeom>
            <a:noFill/>
            <a:ln w="19050" cap="flat" cmpd="sng" algn="ctr">
              <a:solidFill>
                <a:srgbClr val="00B05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Elemento grafico 19" descr="Atomo">
              <a:extLst>
                <a:ext uri="{FF2B5EF4-FFF2-40B4-BE49-F238E27FC236}">
                  <a16:creationId xmlns:a16="http://schemas.microsoft.com/office/drawing/2014/main" id="{CC61CE4E-BC97-4C07-A57C-9979D46D2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3646" y="149543"/>
              <a:ext cx="410420" cy="346235"/>
            </a:xfrm>
            <a:prstGeom prst="rect">
              <a:avLst/>
            </a:prstGeom>
          </p:spPr>
        </p:pic>
        <p:pic>
          <p:nvPicPr>
            <p:cNvPr id="21" name="Elemento grafico 20" descr="Connessioni">
              <a:extLst>
                <a:ext uri="{FF2B5EF4-FFF2-40B4-BE49-F238E27FC236}">
                  <a16:creationId xmlns:a16="http://schemas.microsoft.com/office/drawing/2014/main" id="{95E774AA-4329-4D7F-814D-7872075E95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5348" y="153019"/>
              <a:ext cx="410420" cy="346235"/>
            </a:xfrm>
            <a:prstGeom prst="rect">
              <a:avLst/>
            </a:prstGeom>
          </p:spPr>
        </p:pic>
        <p:pic>
          <p:nvPicPr>
            <p:cNvPr id="22" name="Elemento grafico 21" descr="Playbook">
              <a:extLst>
                <a:ext uri="{FF2B5EF4-FFF2-40B4-BE49-F238E27FC236}">
                  <a16:creationId xmlns:a16="http://schemas.microsoft.com/office/drawing/2014/main" id="{320D9657-5B53-4BC3-B5B1-BC85F87958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9406" y="149543"/>
              <a:ext cx="410420" cy="346235"/>
            </a:xfrm>
            <a:prstGeom prst="rect">
              <a:avLst/>
            </a:prstGeom>
          </p:spPr>
        </p:pic>
        <p:pic>
          <p:nvPicPr>
            <p:cNvPr id="23" name="Elemento grafico 22" descr="Ricerca">
              <a:extLst>
                <a:ext uri="{FF2B5EF4-FFF2-40B4-BE49-F238E27FC236}">
                  <a16:creationId xmlns:a16="http://schemas.microsoft.com/office/drawing/2014/main" id="{4B720ECB-0F88-4714-A899-6BE762EBB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6281" y="146232"/>
              <a:ext cx="398004" cy="338979"/>
            </a:xfrm>
            <a:prstGeom prst="rect">
              <a:avLst/>
            </a:prstGeom>
          </p:spPr>
        </p:pic>
        <p:pic>
          <p:nvPicPr>
            <p:cNvPr id="24" name="Elemento grafico 23" descr="Stretta di mano">
              <a:extLst>
                <a:ext uri="{FF2B5EF4-FFF2-40B4-BE49-F238E27FC236}">
                  <a16:creationId xmlns:a16="http://schemas.microsoft.com/office/drawing/2014/main" id="{B7DFE2D5-ED55-49C1-91AF-43BF3639FA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9122" y="138037"/>
              <a:ext cx="420032" cy="357740"/>
            </a:xfrm>
            <a:prstGeom prst="rect">
              <a:avLst/>
            </a:prstGeom>
          </p:spPr>
        </p:pic>
      </p:grpSp>
      <p:sp>
        <p:nvSpPr>
          <p:cNvPr id="27" name="Rettangolo 26">
            <a:extLst>
              <a:ext uri="{FF2B5EF4-FFF2-40B4-BE49-F238E27FC236}">
                <a16:creationId xmlns:a16="http://schemas.microsoft.com/office/drawing/2014/main" id="{50F1DB25-306E-4041-B1F5-C95E07E25CF7}"/>
              </a:ext>
            </a:extLst>
          </p:cNvPr>
          <p:cNvSpPr/>
          <p:nvPr/>
        </p:nvSpPr>
        <p:spPr>
          <a:xfrm>
            <a:off x="1509347" y="8154725"/>
            <a:ext cx="5421677" cy="369332"/>
          </a:xfrm>
          <a:prstGeom prst="rect">
            <a:avLst/>
          </a:prstGeom>
        </p:spPr>
        <p:txBody>
          <a:bodyPr wrap="none">
            <a:spAutoFit/>
          </a:bodyPr>
          <a:lstStyle/>
          <a:p>
            <a:r>
              <a:rPr lang="en-US" sz="1800" dirty="0">
                <a:solidFill>
                  <a:schemeClr val="dk2"/>
                </a:solidFill>
                <a:latin typeface="Calibri" panose="020F0502020204030204" pitchFamily="34" charset="0"/>
                <a:cs typeface="Calibri" panose="020F0502020204030204" pitchFamily="34" charset="0"/>
              </a:rPr>
              <a:t>We assume Causal sufficiency (no hidden confounders)</a:t>
            </a:r>
            <a:endParaRPr lang="it-IT" sz="1800" dirty="0">
              <a:solidFill>
                <a:schemeClr val="dk2"/>
              </a:solidFill>
              <a:latin typeface="Calibri" panose="020F0502020204030204" pitchFamily="34" charset="0"/>
              <a:cs typeface="Calibri" panose="020F0502020204030204" pitchFamily="34" charset="0"/>
            </a:endParaRPr>
          </a:p>
        </p:txBody>
      </p:sp>
      <p:sp>
        <p:nvSpPr>
          <p:cNvPr id="5" name="Rettangolo 4">
            <a:extLst>
              <a:ext uri="{FF2B5EF4-FFF2-40B4-BE49-F238E27FC236}">
                <a16:creationId xmlns:a16="http://schemas.microsoft.com/office/drawing/2014/main" id="{8140FB78-A0C4-4182-AE2B-D4FBA3757455}"/>
              </a:ext>
            </a:extLst>
          </p:cNvPr>
          <p:cNvSpPr/>
          <p:nvPr/>
        </p:nvSpPr>
        <p:spPr>
          <a:xfrm>
            <a:off x="215470" y="950438"/>
            <a:ext cx="11242890" cy="1015663"/>
          </a:xfrm>
          <a:prstGeom prst="rect">
            <a:avLst/>
          </a:prstGeom>
        </p:spPr>
        <p:txBody>
          <a:bodyPr wrap="square">
            <a:spAutoFit/>
          </a:bodyPr>
          <a:lstStyle/>
          <a:p>
            <a:r>
              <a:rPr lang="en-US" sz="2000" dirty="0">
                <a:solidFill>
                  <a:srgbClr val="262626"/>
                </a:solidFill>
                <a:latin typeface="Calibri" panose="020F0502020204030204" pitchFamily="34" charset="0"/>
                <a:cs typeface="Calibri" panose="020F0502020204030204" pitchFamily="34" charset="0"/>
                <a:sym typeface="Gill Sans"/>
              </a:rPr>
              <a:t>Modeling causal knowledge is complex and challenging since it requires an actual understanding of the relations, beyond statistical evidence.  In general, it is important that domain experts validate the relations detected by the causal discovery routine or include new ones when deemed necessary.</a:t>
            </a:r>
            <a:endParaRPr lang="it-IT" sz="2000" dirty="0">
              <a:solidFill>
                <a:srgbClr val="262626"/>
              </a:solidFill>
              <a:latin typeface="Calibri" panose="020F0502020204030204" pitchFamily="34" charset="0"/>
              <a:cs typeface="Calibri" panose="020F0502020204030204" pitchFamily="34" charset="0"/>
              <a:sym typeface="Gill Sans"/>
            </a:endParaRPr>
          </a:p>
        </p:txBody>
      </p:sp>
      <p:pic>
        <p:nvPicPr>
          <p:cNvPr id="30" name="Elemento grafico 29" descr="Ripetere">
            <a:extLst>
              <a:ext uri="{FF2B5EF4-FFF2-40B4-BE49-F238E27FC236}">
                <a16:creationId xmlns:a16="http://schemas.microsoft.com/office/drawing/2014/main" id="{3E5171C8-AC14-4D70-98B2-6897F4F2A0F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69635" y="2653066"/>
            <a:ext cx="2272584" cy="2272584"/>
          </a:xfrm>
          <a:prstGeom prst="rect">
            <a:avLst/>
          </a:prstGeom>
        </p:spPr>
      </p:pic>
      <p:sp>
        <p:nvSpPr>
          <p:cNvPr id="32" name="CasellaDiTesto 31">
            <a:extLst>
              <a:ext uri="{FF2B5EF4-FFF2-40B4-BE49-F238E27FC236}">
                <a16:creationId xmlns:a16="http://schemas.microsoft.com/office/drawing/2014/main" id="{78B230DC-02DA-48F9-96CA-561E697AD2AF}"/>
              </a:ext>
            </a:extLst>
          </p:cNvPr>
          <p:cNvSpPr txBox="1"/>
          <p:nvPr/>
        </p:nvSpPr>
        <p:spPr>
          <a:xfrm>
            <a:off x="4524717" y="1995616"/>
            <a:ext cx="2443709" cy="830997"/>
          </a:xfrm>
          <a:prstGeom prst="rect">
            <a:avLst/>
          </a:prstGeom>
          <a:noFill/>
        </p:spPr>
        <p:txBody>
          <a:bodyPr wrap="square" rtlCol="0">
            <a:spAutoFit/>
          </a:bodyPr>
          <a:lstStyle/>
          <a:p>
            <a:pPr algn="ctr"/>
            <a:r>
              <a:rPr lang="it-IT" sz="2400" b="1" dirty="0" err="1">
                <a:solidFill>
                  <a:schemeClr val="tx1">
                    <a:lumMod val="50000"/>
                    <a:lumOff val="50000"/>
                  </a:schemeClr>
                </a:solidFill>
                <a:latin typeface="Calibri" panose="020F0502020204030204" pitchFamily="34" charset="0"/>
                <a:cs typeface="Calibri" panose="020F0502020204030204" pitchFamily="34" charset="0"/>
              </a:rPr>
              <a:t>Learn</a:t>
            </a:r>
            <a:r>
              <a:rPr lang="it-IT" sz="2400" b="1" dirty="0">
                <a:solidFill>
                  <a:schemeClr val="tx1">
                    <a:lumMod val="50000"/>
                    <a:lumOff val="50000"/>
                  </a:schemeClr>
                </a:solidFill>
                <a:latin typeface="Calibri" panose="020F0502020204030204" pitchFamily="34" charset="0"/>
                <a:cs typeface="Calibri" panose="020F0502020204030204" pitchFamily="34" charset="0"/>
              </a:rPr>
              <a:t> </a:t>
            </a:r>
            <a:r>
              <a:rPr lang="it-IT" sz="2400" b="1" dirty="0" err="1">
                <a:solidFill>
                  <a:schemeClr val="tx1">
                    <a:lumMod val="50000"/>
                    <a:lumOff val="50000"/>
                  </a:schemeClr>
                </a:solidFill>
                <a:latin typeface="Calibri" panose="020F0502020204030204" pitchFamily="34" charset="0"/>
                <a:cs typeface="Calibri" panose="020F0502020204030204" pitchFamily="34" charset="0"/>
              </a:rPr>
              <a:t>Causal</a:t>
            </a:r>
            <a:r>
              <a:rPr lang="it-IT" sz="2400" b="1" dirty="0">
                <a:solidFill>
                  <a:schemeClr val="tx1">
                    <a:lumMod val="50000"/>
                    <a:lumOff val="50000"/>
                  </a:schemeClr>
                </a:solidFill>
                <a:latin typeface="Calibri" panose="020F0502020204030204" pitchFamily="34" charset="0"/>
                <a:cs typeface="Calibri" panose="020F0502020204030204" pitchFamily="34" charset="0"/>
              </a:rPr>
              <a:t> Network</a:t>
            </a:r>
          </a:p>
        </p:txBody>
      </p:sp>
      <p:sp>
        <p:nvSpPr>
          <p:cNvPr id="33" name="CasellaDiTesto 32">
            <a:extLst>
              <a:ext uri="{FF2B5EF4-FFF2-40B4-BE49-F238E27FC236}">
                <a16:creationId xmlns:a16="http://schemas.microsoft.com/office/drawing/2014/main" id="{397EB909-027D-4439-A3CA-8BC9CE9D2481}"/>
              </a:ext>
            </a:extLst>
          </p:cNvPr>
          <p:cNvSpPr txBox="1"/>
          <p:nvPr/>
        </p:nvSpPr>
        <p:spPr>
          <a:xfrm>
            <a:off x="6939754" y="3317581"/>
            <a:ext cx="2443709" cy="830997"/>
          </a:xfrm>
          <a:prstGeom prst="rect">
            <a:avLst/>
          </a:prstGeom>
          <a:noFill/>
        </p:spPr>
        <p:txBody>
          <a:bodyPr wrap="square" rtlCol="0">
            <a:spAutoFit/>
          </a:bodyPr>
          <a:lstStyle/>
          <a:p>
            <a:pPr algn="ctr"/>
            <a:r>
              <a:rPr lang="it-IT" sz="2400" b="1" dirty="0">
                <a:solidFill>
                  <a:schemeClr val="tx1">
                    <a:lumMod val="50000"/>
                    <a:lumOff val="50000"/>
                  </a:schemeClr>
                </a:solidFill>
                <a:latin typeface="Calibri" panose="020F0502020204030204" pitchFamily="34" charset="0"/>
                <a:cs typeface="Calibri" panose="020F0502020204030204" pitchFamily="34" charset="0"/>
              </a:rPr>
              <a:t>Domain Expert</a:t>
            </a:r>
            <a:br>
              <a:rPr lang="it-IT" sz="2400" b="1" dirty="0">
                <a:solidFill>
                  <a:schemeClr val="tx1">
                    <a:lumMod val="50000"/>
                    <a:lumOff val="50000"/>
                  </a:schemeClr>
                </a:solidFill>
                <a:latin typeface="Calibri" panose="020F0502020204030204" pitchFamily="34" charset="0"/>
                <a:cs typeface="Calibri" panose="020F0502020204030204" pitchFamily="34" charset="0"/>
              </a:rPr>
            </a:br>
            <a:r>
              <a:rPr lang="it-IT" sz="2400" b="1" dirty="0">
                <a:solidFill>
                  <a:schemeClr val="tx1">
                    <a:lumMod val="50000"/>
                    <a:lumOff val="50000"/>
                  </a:schemeClr>
                </a:solidFill>
                <a:latin typeface="Calibri" panose="020F0502020204030204" pitchFamily="34" charset="0"/>
                <a:cs typeface="Calibri" panose="020F0502020204030204" pitchFamily="34" charset="0"/>
              </a:rPr>
              <a:t>Knowledge</a:t>
            </a:r>
          </a:p>
        </p:txBody>
      </p:sp>
      <p:sp>
        <p:nvSpPr>
          <p:cNvPr id="34" name="CasellaDiTesto 33">
            <a:extLst>
              <a:ext uri="{FF2B5EF4-FFF2-40B4-BE49-F238E27FC236}">
                <a16:creationId xmlns:a16="http://schemas.microsoft.com/office/drawing/2014/main" id="{1CEC16CA-8F43-48FC-817F-5F1123E51CF0}"/>
              </a:ext>
            </a:extLst>
          </p:cNvPr>
          <p:cNvSpPr txBox="1"/>
          <p:nvPr/>
        </p:nvSpPr>
        <p:spPr>
          <a:xfrm>
            <a:off x="2163617" y="3373860"/>
            <a:ext cx="2443709" cy="830997"/>
          </a:xfrm>
          <a:prstGeom prst="rect">
            <a:avLst/>
          </a:prstGeom>
          <a:noFill/>
        </p:spPr>
        <p:txBody>
          <a:bodyPr wrap="square" rtlCol="0">
            <a:spAutoFit/>
          </a:bodyPr>
          <a:lstStyle/>
          <a:p>
            <a:pPr algn="ctr"/>
            <a:r>
              <a:rPr lang="it-IT" sz="2400" b="1" dirty="0" err="1">
                <a:solidFill>
                  <a:schemeClr val="tx1">
                    <a:lumMod val="50000"/>
                    <a:lumOff val="50000"/>
                  </a:schemeClr>
                </a:solidFill>
                <a:latin typeface="Calibri" panose="020F0502020204030204" pitchFamily="34" charset="0"/>
                <a:cs typeface="Calibri" panose="020F0502020204030204" pitchFamily="34" charset="0"/>
              </a:rPr>
              <a:t>Observational</a:t>
            </a:r>
            <a:r>
              <a:rPr lang="it-IT" sz="2400" b="1" dirty="0">
                <a:solidFill>
                  <a:schemeClr val="tx1">
                    <a:lumMod val="50000"/>
                    <a:lumOff val="50000"/>
                  </a:schemeClr>
                </a:solidFill>
                <a:latin typeface="Calibri" panose="020F0502020204030204" pitchFamily="34" charset="0"/>
                <a:cs typeface="Calibri" panose="020F0502020204030204" pitchFamily="34" charset="0"/>
              </a:rPr>
              <a:t> Data</a:t>
            </a:r>
          </a:p>
        </p:txBody>
      </p:sp>
      <p:sp>
        <p:nvSpPr>
          <p:cNvPr id="31" name="Rettangolo 30">
            <a:extLst>
              <a:ext uri="{FF2B5EF4-FFF2-40B4-BE49-F238E27FC236}">
                <a16:creationId xmlns:a16="http://schemas.microsoft.com/office/drawing/2014/main" id="{C2706A84-0428-49CD-98CB-11E6163A8B13}"/>
              </a:ext>
            </a:extLst>
          </p:cNvPr>
          <p:cNvSpPr/>
          <p:nvPr/>
        </p:nvSpPr>
        <p:spPr>
          <a:xfrm>
            <a:off x="1506515" y="4913249"/>
            <a:ext cx="8398824" cy="1631216"/>
          </a:xfrm>
          <a:prstGeom prst="rect">
            <a:avLst/>
          </a:prstGeom>
        </p:spPr>
        <p:txBody>
          <a:bodyPr wrap="square">
            <a:spAutoFit/>
          </a:bodyPr>
          <a:lstStyle/>
          <a:p>
            <a:pPr algn="ctr"/>
            <a:r>
              <a:rPr lang="en-GB" sz="2000" dirty="0">
                <a:solidFill>
                  <a:srgbClr val="262626"/>
                </a:solidFill>
                <a:latin typeface="Calibri" panose="020F0502020204030204" pitchFamily="34" charset="0"/>
                <a:cs typeface="Calibri" panose="020F0502020204030204" pitchFamily="34" charset="0"/>
              </a:rPr>
              <a:t>Some Algorithm to learn </a:t>
            </a:r>
            <a:r>
              <a:rPr lang="en-GB" sz="2000" b="1" dirty="0">
                <a:solidFill>
                  <a:srgbClr val="262626"/>
                </a:solidFill>
                <a:latin typeface="Calibri" panose="020F0502020204030204" pitchFamily="34" charset="0"/>
                <a:cs typeface="Calibri" panose="020F0502020204030204" pitchFamily="34" charset="0"/>
              </a:rPr>
              <a:t>causal network </a:t>
            </a:r>
            <a:r>
              <a:rPr lang="en-GB" sz="2000" dirty="0">
                <a:solidFill>
                  <a:srgbClr val="262626"/>
                </a:solidFill>
                <a:latin typeface="Calibri" panose="020F0502020204030204" pitchFamily="34" charset="0"/>
                <a:cs typeface="Calibri" panose="020F0502020204030204" pitchFamily="34" charset="0"/>
              </a:rPr>
              <a:t>from </a:t>
            </a:r>
            <a:r>
              <a:rPr lang="en-GB" sz="2000" b="1" dirty="0">
                <a:solidFill>
                  <a:srgbClr val="262626"/>
                </a:solidFill>
                <a:latin typeface="Calibri" panose="020F0502020204030204" pitchFamily="34" charset="0"/>
                <a:cs typeface="Calibri" panose="020F0502020204030204" pitchFamily="34" charset="0"/>
              </a:rPr>
              <a:t>observational data</a:t>
            </a:r>
            <a:r>
              <a:rPr lang="en-GB" sz="2000" dirty="0">
                <a:solidFill>
                  <a:srgbClr val="262626"/>
                </a:solidFill>
                <a:latin typeface="Calibri" panose="020F0502020204030204" pitchFamily="34" charset="0"/>
                <a:cs typeface="Calibri" panose="020F0502020204030204" pitchFamily="34" charset="0"/>
              </a:rPr>
              <a:t>: </a:t>
            </a:r>
          </a:p>
          <a:p>
            <a:pPr marL="342900" indent="-342900" algn="ctr">
              <a:buFont typeface="Arial" panose="020B0604020202020204" pitchFamily="34" charset="0"/>
              <a:buChar char="•"/>
            </a:pPr>
            <a:r>
              <a:rPr lang="en-GB" sz="2000" dirty="0">
                <a:solidFill>
                  <a:srgbClr val="262626"/>
                </a:solidFill>
                <a:latin typeface="Calibri" panose="020F0502020204030204" pitchFamily="34" charset="0"/>
                <a:cs typeface="Calibri" panose="020F0502020204030204" pitchFamily="34" charset="0"/>
              </a:rPr>
              <a:t>Constraint-based algorithms</a:t>
            </a:r>
          </a:p>
          <a:p>
            <a:pPr marL="342900" indent="-342900" algn="ctr">
              <a:buFont typeface="Arial" panose="020B0604020202020204" pitchFamily="34" charset="0"/>
              <a:buChar char="•"/>
            </a:pPr>
            <a:r>
              <a:rPr lang="en-GB" sz="2000" dirty="0">
                <a:solidFill>
                  <a:srgbClr val="262626"/>
                </a:solidFill>
                <a:latin typeface="Calibri" panose="020F0502020204030204" pitchFamily="34" charset="0"/>
                <a:cs typeface="Calibri" panose="020F0502020204030204" pitchFamily="34" charset="0"/>
              </a:rPr>
              <a:t>The PC algorithm</a:t>
            </a:r>
          </a:p>
          <a:p>
            <a:pPr marL="342900" indent="-342900" algn="ctr">
              <a:buFont typeface="Arial" panose="020B0604020202020204" pitchFamily="34" charset="0"/>
              <a:buChar char="•"/>
            </a:pPr>
            <a:r>
              <a:rPr lang="en-GB" sz="2000" dirty="0">
                <a:solidFill>
                  <a:srgbClr val="262626"/>
                </a:solidFill>
                <a:latin typeface="Calibri" panose="020F0502020204030204" pitchFamily="34" charset="0"/>
                <a:cs typeface="Calibri" panose="020F0502020204030204" pitchFamily="34" charset="0"/>
              </a:rPr>
              <a:t>Semi-parametric causal discovery</a:t>
            </a:r>
          </a:p>
          <a:p>
            <a:pPr marL="342900" indent="-342900" algn="ctr">
              <a:buFont typeface="Arial" panose="020B0604020202020204" pitchFamily="34" charset="0"/>
              <a:buChar char="•"/>
            </a:pPr>
            <a:r>
              <a:rPr lang="en-GB" sz="2000" dirty="0">
                <a:solidFill>
                  <a:srgbClr val="262626"/>
                </a:solidFill>
                <a:latin typeface="Calibri" panose="020F0502020204030204" pitchFamily="34" charset="0"/>
                <a:cs typeface="Calibri" panose="020F0502020204030204" pitchFamily="34" charset="0"/>
              </a:rPr>
              <a:t>Additional topics</a:t>
            </a:r>
          </a:p>
        </p:txBody>
      </p:sp>
    </p:spTree>
    <p:extLst>
      <p:ext uri="{BB962C8B-B14F-4D97-AF65-F5344CB8AC3E}">
        <p14:creationId xmlns:p14="http://schemas.microsoft.com/office/powerpoint/2010/main" val="3228318241"/>
      </p:ext>
    </p:extLst>
  </p:cSld>
  <p:clrMapOvr>
    <a:masterClrMapping/>
  </p:clrMapOvr>
</p:sld>
</file>

<file path=ppt/theme/theme1.xml><?xml version="1.0" encoding="utf-8"?>
<a:theme xmlns:a="http://schemas.openxmlformats.org/drawingml/2006/main" name="Parcel">
  <a:themeElements>
    <a:clrScheme name="Gre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Gre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12138</TotalTime>
  <Words>2794</Words>
  <Application>Microsoft Office PowerPoint</Application>
  <PresentationFormat>Widescreen</PresentationFormat>
  <Paragraphs>290</Paragraphs>
  <Slides>30</Slides>
  <Notes>30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30</vt:i4>
      </vt:variant>
    </vt:vector>
  </HeadingPairs>
  <TitlesOfParts>
    <vt:vector size="38" baseType="lpstr">
      <vt:lpstr>Arial</vt:lpstr>
      <vt:lpstr>Blackadder ITC</vt:lpstr>
      <vt:lpstr>Calibri</vt:lpstr>
      <vt:lpstr>Cambria Math</vt:lpstr>
      <vt:lpstr>Century Gothic</vt:lpstr>
      <vt:lpstr>Gill Sans</vt:lpstr>
      <vt:lpstr>Parcel</vt:lpstr>
      <vt:lpstr>Parcel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Andrea Seveso</cp:lastModifiedBy>
  <cp:revision>130</cp:revision>
  <dcterms:modified xsi:type="dcterms:W3CDTF">2021-11-30T09:27:41Z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5fe31f-9de1-4167-a753-111c0df8115f_Enabled">
    <vt:lpwstr>true</vt:lpwstr>
  </property>
  <property fmtid="{D5CDD505-2E9C-101B-9397-08002B2CF9AE}" pid="3" name="MSIP_Label_5f5fe31f-9de1-4167-a753-111c0df8115f_SetDate">
    <vt:lpwstr>2021-09-01T08:13:16Z</vt:lpwstr>
  </property>
  <property fmtid="{D5CDD505-2E9C-101B-9397-08002B2CF9AE}" pid="4" name="MSIP_Label_5f5fe31f-9de1-4167-a753-111c0df8115f_Method">
    <vt:lpwstr>Standard</vt:lpwstr>
  </property>
  <property fmtid="{D5CDD505-2E9C-101B-9397-08002B2CF9AE}" pid="5" name="MSIP_Label_5f5fe31f-9de1-4167-a753-111c0df8115f_Name">
    <vt:lpwstr>5f5fe31f-9de1-4167-a753-111c0df8115f</vt:lpwstr>
  </property>
  <property fmtid="{D5CDD505-2E9C-101B-9397-08002B2CF9AE}" pid="6" name="MSIP_Label_5f5fe31f-9de1-4167-a753-111c0df8115f_SiteId">
    <vt:lpwstr>cc4baf00-15c9-48dd-9f59-88c98bde2be7</vt:lpwstr>
  </property>
  <property fmtid="{D5CDD505-2E9C-101B-9397-08002B2CF9AE}" pid="7" name="MSIP_Label_5f5fe31f-9de1-4167-a753-111c0df8115f_ActionId">
    <vt:lpwstr>c79d7d69-6bf1-444b-a9ac-2fb27686d54f</vt:lpwstr>
  </property>
  <property fmtid="{D5CDD505-2E9C-101B-9397-08002B2CF9AE}" pid="8" name="MSIP_Label_5f5fe31f-9de1-4167-a753-111c0df8115f_ContentBits">
    <vt:lpwstr>0</vt:lpwstr>
  </property>
</Properties>
</file>