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69" r:id="rId6"/>
    <p:sldId id="262" r:id="rId7"/>
    <p:sldId id="258" r:id="rId8"/>
    <p:sldId id="264" r:id="rId9"/>
    <p:sldId id="263" r:id="rId10"/>
    <p:sldId id="267" r:id="rId11"/>
    <p:sldId id="265" r:id="rId12"/>
    <p:sldId id="266" r:id="rId13"/>
    <p:sldId id="272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D22C1-EB71-472A-AF6D-A4B4138CDAF0}" type="datetimeFigureOut">
              <a:rPr lang="fr-FR" smtClean="0"/>
              <a:t>01/12/2021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F3A60-C990-4A54-8411-CE24F28B1C4E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316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C9FC-96B9-442C-A246-959A50ACC96C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15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596A-9C05-4D60-8935-45B9E446C498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19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529EC-DCA1-4EC7-833A-04D058C1227F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10189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648A-F22A-434E-95C7-D98A05DA2085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0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9A50-9775-44E0-9EEC-A5413641D826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98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3F7F-7106-469B-92DE-AA994C1DC062}" type="datetime1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306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E225-65F0-4D4A-A733-176CF7AD8931}" type="datetime1">
              <a:rPr lang="it-IT" smtClean="0"/>
              <a:t>01/12/2021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5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1650-B2FD-4D74-A7F7-69F87BCCB9C7}" type="datetime1">
              <a:rPr lang="it-IT" smtClean="0"/>
              <a:t>01/12/2021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46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3713-0A65-4DF0-A8A0-CFF5C7B12966}" type="datetime1">
              <a:rPr lang="it-IT" smtClean="0"/>
              <a:t>01/12/2021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98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524-759D-4F71-9084-8C4E19B9654A}" type="datetime1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26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6CC6-7C29-4B86-AB94-CC453A9D3F86}" type="datetime1">
              <a:rPr lang="it-IT" smtClean="0"/>
              <a:t>01/12/2021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46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29EC-DCA1-4EC7-833A-04D058C1227F}" type="datetime1">
              <a:rPr lang="it-IT" smtClean="0"/>
              <a:t>01/12/2021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59AE0-49B6-42FB-9ACD-4F02139913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20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41247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it-IT" sz="5400"/>
              <a:t>EN et Y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41247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it-IT"/>
              <a:t>Les pronoms compléments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C1055F0-EF59-4B6D-A83E-8F850EB20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79129" y="587979"/>
            <a:ext cx="5564058" cy="55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7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CE50E5B-6051-473B-A39F-8E55A4738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0566" y="1750649"/>
            <a:ext cx="8085865" cy="2800395"/>
          </a:xfrm>
        </p:spPr>
        <p:txBody>
          <a:bodyPr anchor="ctr">
            <a:normAutofit/>
          </a:bodyPr>
          <a:lstStyle/>
          <a:p>
            <a:r>
              <a:rPr lang="it-IT" sz="2000"/>
              <a:t>EN remplace un </a:t>
            </a:r>
            <a:r>
              <a:rPr lang="it-IT" sz="2000" b="1"/>
              <a:t>complément de lieu </a:t>
            </a:r>
            <a:r>
              <a:rPr lang="it-IT" sz="2000"/>
              <a:t>introduit par la préposition </a:t>
            </a:r>
            <a:r>
              <a:rPr lang="it-IT" sz="2000">
                <a:solidFill>
                  <a:srgbClr val="FF0000"/>
                </a:solidFill>
              </a:rPr>
              <a:t>de</a:t>
            </a:r>
            <a:r>
              <a:rPr lang="it-IT" sz="2000"/>
              <a:t> (provenance)</a:t>
            </a:r>
          </a:p>
          <a:p>
            <a:endParaRPr lang="it-IT" sz="2000"/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Tu </a:t>
            </a:r>
            <a:r>
              <a:rPr lang="it-IT" sz="2000" b="1"/>
              <a:t>viens de </a:t>
            </a:r>
            <a:r>
              <a:rPr lang="it-IT" sz="2000"/>
              <a:t>la piscine ? – Oui, j’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viens.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Nous sommes </a:t>
            </a:r>
            <a:r>
              <a:rPr lang="it-IT" sz="2000" b="1"/>
              <a:t>sortis de </a:t>
            </a:r>
            <a:r>
              <a:rPr lang="it-IT" sz="2000"/>
              <a:t>l’autoroute ? – Oui, on 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est sorti.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65A9046-5937-461F-8B7E-C93336E8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828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E917520-50E9-4E5E-8F07-67BB88EC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9589" y="1483569"/>
            <a:ext cx="8992235" cy="3278931"/>
          </a:xfrm>
        </p:spPr>
        <p:txBody>
          <a:bodyPr anchor="t">
            <a:normAutofit/>
          </a:bodyPr>
          <a:lstStyle/>
          <a:p>
            <a:r>
              <a:rPr lang="it-IT" sz="2000" b="1"/>
              <a:t>En</a:t>
            </a:r>
            <a:r>
              <a:rPr lang="it-IT" sz="2000"/>
              <a:t> s’emploie avec les constructions impersonnelles et dans des expressions figées</a:t>
            </a:r>
          </a:p>
          <a:p>
            <a:endParaRPr lang="it-IT" sz="2000"/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/>
              <a:t>Il y </a:t>
            </a: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</a:t>
            </a:r>
            <a:r>
              <a:rPr lang="it-IT" sz="1600"/>
              <a:t>, il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reste, il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manque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/>
              <a:t>S’</a:t>
            </a: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aller </a:t>
            </a:r>
            <a:r>
              <a:rPr lang="it-IT" sz="1600"/>
              <a:t>→ Va-t-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! Ils s’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vont demain.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avoir assez</a:t>
            </a:r>
            <a:r>
              <a:rPr lang="it-IT" sz="1600"/>
              <a:t>.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avoir marre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arriver à </a:t>
            </a:r>
            <a:r>
              <a:rPr lang="it-IT" sz="1600"/>
              <a:t>→ J’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suis arrivée au point de ne plus sortir.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it-IT" sz="1600" b="1">
                <a:solidFill>
                  <a:srgbClr val="FF0000"/>
                </a:solidFill>
              </a:rPr>
              <a:t>En</a:t>
            </a:r>
            <a:r>
              <a:rPr lang="it-IT" sz="1600" b="1"/>
              <a:t> vouloir </a:t>
            </a:r>
            <a:r>
              <a:rPr lang="it-IT" sz="1600"/>
              <a:t>→ Il lui </a:t>
            </a:r>
            <a:r>
              <a:rPr lang="it-IT" sz="1600">
                <a:solidFill>
                  <a:srgbClr val="FF0000"/>
                </a:solidFill>
              </a:rPr>
              <a:t>en</a:t>
            </a:r>
            <a:r>
              <a:rPr lang="it-IT" sz="1600"/>
              <a:t> veut beaucoup de ne pas avoir répondu à son mail.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C2B317-2C69-4D77-843E-9E8F0217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 sz="2000">
                <a:solidFill>
                  <a:srgbClr val="FFFFFF"/>
                </a:solidFill>
              </a:rPr>
              <a:t>11</a:t>
            </a:r>
            <a:r>
              <a:rPr lang="it-IT" sz="200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16330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it-IT" sz="7200" b="1"/>
              <a:t>Y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AC7A69-D429-42E7-A851-276E2E44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it-IT" sz="1700"/>
              <a:t>Remplace un nom de chose précédé de la</a:t>
            </a:r>
            <a:r>
              <a:rPr lang="it-IT" sz="1700">
                <a:solidFill>
                  <a:srgbClr val="FF0000"/>
                </a:solidFill>
              </a:rPr>
              <a:t> préposition</a:t>
            </a:r>
            <a:r>
              <a:rPr lang="it-IT" sz="1700"/>
              <a:t> </a:t>
            </a:r>
            <a:r>
              <a:rPr lang="it-IT" sz="1700" b="1"/>
              <a:t>à</a:t>
            </a:r>
            <a:r>
              <a:rPr lang="it-IT" sz="1700"/>
              <a:t>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Tu aimes jouer </a:t>
            </a:r>
            <a:r>
              <a:rPr lang="it-IT" sz="1700" b="1"/>
              <a:t>aux</a:t>
            </a:r>
            <a:r>
              <a:rPr lang="it-IT" sz="1700"/>
              <a:t> échecs? - Oui, mais je suis nul, je n’</a:t>
            </a:r>
            <a:r>
              <a:rPr lang="it-IT" sz="1700">
                <a:solidFill>
                  <a:srgbClr val="FF0000"/>
                </a:solidFill>
              </a:rPr>
              <a:t>y</a:t>
            </a:r>
            <a:r>
              <a:rPr lang="it-IT" sz="1700"/>
              <a:t> joue presque jamais.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Tu travailles </a:t>
            </a:r>
            <a:r>
              <a:rPr lang="it-IT" sz="1700" b="1"/>
              <a:t>à</a:t>
            </a:r>
            <a:r>
              <a:rPr lang="it-IT" sz="1700"/>
              <a:t> ce projet depuis combien de temps? - J’</a:t>
            </a:r>
            <a:r>
              <a:rPr lang="it-IT" sz="1700">
                <a:solidFill>
                  <a:srgbClr val="FF0000"/>
                </a:solidFill>
              </a:rPr>
              <a:t>y </a:t>
            </a:r>
            <a:r>
              <a:rPr lang="it-IT" sz="1700"/>
              <a:t>travaille depuis trop longtemps.</a:t>
            </a:r>
          </a:p>
          <a:p>
            <a:endParaRPr lang="it-IT" sz="1700" i="1"/>
          </a:p>
          <a:p>
            <a:r>
              <a:rPr lang="it-IT" sz="1700"/>
              <a:t>Remplace un </a:t>
            </a:r>
            <a:r>
              <a:rPr lang="it-IT" sz="1700">
                <a:solidFill>
                  <a:srgbClr val="FF0000"/>
                </a:solidFill>
              </a:rPr>
              <a:t>complément de lieu </a:t>
            </a:r>
            <a:r>
              <a:rPr lang="it-IT" sz="1700"/>
              <a:t>(sauf s’il est précédé de la préposition </a:t>
            </a:r>
            <a:r>
              <a:rPr lang="it-IT" sz="1700" b="1"/>
              <a:t>de</a:t>
            </a:r>
            <a:r>
              <a:rPr lang="it-IT" sz="1700"/>
              <a:t>) :</a:t>
            </a:r>
            <a:r>
              <a:rPr lang="it-IT" sz="1700" i="1"/>
              <a:t>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700"/>
              <a:t>Ça fait longtemps que tu travailles </a:t>
            </a:r>
            <a:r>
              <a:rPr lang="it-IT" sz="1700" b="1"/>
              <a:t>dans</a:t>
            </a:r>
            <a:r>
              <a:rPr lang="it-IT" sz="1700"/>
              <a:t> cette boîte? – J’</a:t>
            </a:r>
            <a:r>
              <a:rPr lang="it-IT" sz="1700">
                <a:solidFill>
                  <a:srgbClr val="FF0000"/>
                </a:solidFill>
              </a:rPr>
              <a:t>y</a:t>
            </a:r>
            <a:r>
              <a:rPr lang="it-IT" sz="1700"/>
              <a:t> travaille depuis un an.</a:t>
            </a:r>
          </a:p>
          <a:p>
            <a:endParaRPr lang="it-IT" sz="17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F5F3BA-DCF7-4D90-954C-41966571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23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17C625-E3E1-438C-9EF8-541BD2EB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7831051" cy="1129187"/>
          </a:xfrm>
        </p:spPr>
        <p:txBody>
          <a:bodyPr anchor="ctr">
            <a:normAutofit/>
          </a:bodyPr>
          <a:lstStyle/>
          <a:p>
            <a:r>
              <a:rPr lang="it-IT" sz="4000"/>
              <a:t>Ordre des pronoms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9E7C62-AA9C-41F3-8AD6-AEF7CA5B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B2755C-D0D9-457A-8544-52E6AC04C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218" y="3870035"/>
            <a:ext cx="8129732" cy="2178339"/>
          </a:xfrm>
        </p:spPr>
        <p:txBody>
          <a:bodyPr anchor="t">
            <a:normAutofit fontScale="32500" lnSpcReduction="20000"/>
          </a:bodyPr>
          <a:lstStyle/>
          <a:p>
            <a:pPr marL="0" indent="0">
              <a:buNone/>
            </a:pPr>
            <a:r>
              <a:rPr lang="fr-FR" sz="4900" b="1"/>
              <a:t>Exemples</a:t>
            </a:r>
            <a:r>
              <a:rPr lang="fr-FR" sz="4900"/>
              <a:t> : La vérité, à ma mère, je </a:t>
            </a:r>
            <a:r>
              <a:rPr lang="fr-FR" sz="4900">
                <a:solidFill>
                  <a:srgbClr val="FF0000"/>
                </a:solidFill>
              </a:rPr>
              <a:t>la lui </a:t>
            </a:r>
            <a:r>
              <a:rPr lang="fr-FR" sz="4900"/>
              <a:t>ai toujours dite.</a:t>
            </a:r>
          </a:p>
          <a:p>
            <a:pPr marL="0" indent="0">
              <a:buNone/>
            </a:pPr>
            <a:r>
              <a:rPr lang="fr-FR" sz="4900"/>
              <a:t>	Qu’il s’entraîne pour le marathon, il </a:t>
            </a:r>
            <a:r>
              <a:rPr lang="fr-FR" sz="4900">
                <a:solidFill>
                  <a:srgbClr val="FF0000"/>
                </a:solidFill>
              </a:rPr>
              <a:t>nous le </a:t>
            </a:r>
            <a:r>
              <a:rPr lang="fr-FR" sz="4900"/>
              <a:t>répète tous les jours.</a:t>
            </a:r>
          </a:p>
          <a:p>
            <a:pPr marL="0" indent="0">
              <a:buNone/>
            </a:pPr>
            <a:r>
              <a:rPr lang="fr-FR" sz="4900"/>
              <a:t>	Leurs économies, à leurs enfants, </a:t>
            </a:r>
            <a:r>
              <a:rPr lang="fr-FR" sz="4900">
                <a:solidFill>
                  <a:srgbClr val="FF0000"/>
                </a:solidFill>
              </a:rPr>
              <a:t>ils les leur </a:t>
            </a:r>
            <a:r>
              <a:rPr lang="fr-FR" sz="4900"/>
              <a:t>ont confiées.</a:t>
            </a:r>
            <a:r>
              <a:rPr lang="it-IT" sz="4900"/>
              <a:t> </a:t>
            </a:r>
          </a:p>
          <a:p>
            <a:pPr marL="0" indent="0">
              <a:buNone/>
            </a:pPr>
            <a:r>
              <a:rPr lang="it-IT" sz="4900"/>
              <a:t>	Je ne connaissais pas cette histoire, tu ne </a:t>
            </a:r>
            <a:r>
              <a:rPr lang="it-IT" sz="4900">
                <a:solidFill>
                  <a:srgbClr val="FF0000"/>
                </a:solidFill>
              </a:rPr>
              <a:t>m’en</a:t>
            </a:r>
            <a:r>
              <a:rPr lang="it-IT" sz="4900"/>
              <a:t> a jamais parlé.</a:t>
            </a:r>
          </a:p>
          <a:p>
            <a:pPr marL="0" indent="0">
              <a:buNone/>
            </a:pPr>
            <a:r>
              <a:rPr lang="it-IT" sz="4900"/>
              <a:t>	Tu ne vas jamais au cinéma, et pourtant il </a:t>
            </a:r>
            <a:r>
              <a:rPr lang="it-IT" sz="4900">
                <a:solidFill>
                  <a:srgbClr val="FF0000"/>
                </a:solidFill>
              </a:rPr>
              <a:t>t’y</a:t>
            </a:r>
            <a:r>
              <a:rPr lang="it-IT" sz="4900"/>
              <a:t> invite continuellement.</a:t>
            </a:r>
          </a:p>
          <a:p>
            <a:endParaRPr lang="it-IT" sz="2400"/>
          </a:p>
          <a:p>
            <a:pPr marL="0" indent="0">
              <a:buNone/>
            </a:pPr>
            <a:r>
              <a:rPr lang="it-IT" sz="3700"/>
              <a:t>Notez que la première et la troisième colonne s’excluent.</a:t>
            </a:r>
          </a:p>
          <a:p>
            <a:endParaRPr lang="fr-FR" sz="2400"/>
          </a:p>
          <a:p>
            <a:endParaRPr lang="fr-FR" sz="24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FE38BD1-7EC1-46D5-B190-7CF70055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it-IT" sz="2000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B376EF1-26B5-40CB-962F-5712D925F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938" y="2135188"/>
            <a:ext cx="7215924" cy="140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31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9595196" cy="1276969"/>
          </a:xfrm>
        </p:spPr>
        <p:txBody>
          <a:bodyPr anchor="ctr">
            <a:normAutofit/>
          </a:bodyPr>
          <a:lstStyle/>
          <a:p>
            <a:r>
              <a:rPr lang="it-IT" sz="5000"/>
              <a:t>    </a:t>
            </a:r>
            <a:r>
              <a:rPr lang="it-IT" sz="4000"/>
              <a:t>Règles sur l’ordre et la place des pronoms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1F6E30-C345-46B0-B34F-BDA59CB7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240" y="2512291"/>
            <a:ext cx="9401233" cy="3257573"/>
          </a:xfrm>
        </p:spPr>
        <p:txBody>
          <a:bodyPr anchor="t">
            <a:normAutofit/>
          </a:bodyPr>
          <a:lstStyle/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/>
              <a:t>Il ne peut jamais y avoir plus de deux pronoms compléments liés au même verbe.</a:t>
            </a:r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 b="1"/>
              <a:t>Y</a:t>
            </a:r>
            <a:r>
              <a:rPr lang="it-IT" sz="1600"/>
              <a:t> et </a:t>
            </a:r>
            <a:r>
              <a:rPr lang="it-IT" sz="1600" b="1"/>
              <a:t>EN</a:t>
            </a:r>
            <a:r>
              <a:rPr lang="it-IT" sz="1600"/>
              <a:t> ne s’emploient jamais en même temps, sauf dans l’expression </a:t>
            </a:r>
            <a:r>
              <a:rPr lang="it-IT" sz="1600" i="1">
                <a:solidFill>
                  <a:srgbClr val="FF0000"/>
                </a:solidFill>
              </a:rPr>
              <a:t>Il y en a</a:t>
            </a:r>
            <a:endParaRPr lang="it-IT" sz="1600" i="1"/>
          </a:p>
          <a:p>
            <a:pPr lvl="1">
              <a:lnSpc>
                <a:spcPct val="150000"/>
              </a:lnSpc>
              <a:buFont typeface="Calibri" panose="020F0502020204030204" pitchFamily="34" charset="0"/>
              <a:buChar char="­"/>
            </a:pPr>
            <a:r>
              <a:rPr lang="it-IT" sz="1600" b="1"/>
              <a:t>Y</a:t>
            </a:r>
            <a:r>
              <a:rPr lang="it-IT" sz="1600"/>
              <a:t> ou </a:t>
            </a:r>
            <a:r>
              <a:rPr lang="it-IT" sz="1600" b="1"/>
              <a:t>EN</a:t>
            </a:r>
            <a:r>
              <a:rPr lang="it-IT" sz="1600"/>
              <a:t> sont toujours en dernière position.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­"/>
            </a:pPr>
            <a:r>
              <a:rPr lang="it-IT" sz="1600"/>
              <a:t>Les pronoms compléments sont placés </a:t>
            </a:r>
            <a:r>
              <a:rPr lang="it-IT" sz="1600" b="1"/>
              <a:t>devant le verbe </a:t>
            </a:r>
            <a:r>
              <a:rPr lang="it-IT" sz="1600"/>
              <a:t>dont ils dépendent (devant l’auxiliaire si c’est un temps composé, devant l’infinitif s’il est précédé d’un verbe modal, après l’adverbe de négation). </a:t>
            </a:r>
          </a:p>
          <a:p>
            <a:pPr marL="457200" lvl="1" indent="0">
              <a:buNone/>
            </a:pPr>
            <a:r>
              <a:rPr lang="it-IT" sz="1600"/>
              <a:t>      Exemples : </a:t>
            </a:r>
            <a:r>
              <a:rPr lang="it-IT" sz="1600" i="1"/>
              <a:t>Je </a:t>
            </a:r>
            <a:r>
              <a:rPr lang="it-IT" sz="1600" i="1">
                <a:solidFill>
                  <a:srgbClr val="FF0000"/>
                </a:solidFill>
              </a:rPr>
              <a:t>vous l’</a:t>
            </a:r>
            <a:r>
              <a:rPr lang="it-IT" sz="1600" i="1"/>
              <a:t>offre</a:t>
            </a:r>
            <a:r>
              <a:rPr lang="it-IT" sz="1600"/>
              <a:t>; </a:t>
            </a:r>
            <a:r>
              <a:rPr lang="it-IT" sz="1600" i="1"/>
              <a:t>Il ne </a:t>
            </a:r>
            <a:r>
              <a:rPr lang="it-IT" sz="1600" i="1">
                <a:solidFill>
                  <a:srgbClr val="FF0000"/>
                </a:solidFill>
              </a:rPr>
              <a:t>le lui</a:t>
            </a:r>
            <a:r>
              <a:rPr lang="it-IT" sz="1600" i="1"/>
              <a:t> a pas dit</a:t>
            </a:r>
            <a:r>
              <a:rPr lang="it-IT" sz="1600"/>
              <a:t>; </a:t>
            </a:r>
            <a:r>
              <a:rPr lang="it-IT" sz="1600" i="1"/>
              <a:t>Nous pouvons </a:t>
            </a:r>
            <a:r>
              <a:rPr lang="it-IT" sz="1600" i="1">
                <a:solidFill>
                  <a:srgbClr val="FF0000"/>
                </a:solidFill>
              </a:rPr>
              <a:t>nous en</a:t>
            </a:r>
            <a:r>
              <a:rPr lang="it-IT" sz="1600" i="1"/>
              <a:t> aller</a:t>
            </a:r>
            <a:r>
              <a:rPr lang="it-IT" sz="1600"/>
              <a:t>. </a:t>
            </a:r>
          </a:p>
          <a:p>
            <a:pPr marL="457200" lvl="1" indent="0">
              <a:buNone/>
            </a:pPr>
            <a:r>
              <a:rPr lang="it-IT" sz="1600"/>
              <a:t>      Seule exception : l’impératif affirmatif.</a:t>
            </a:r>
          </a:p>
          <a:p>
            <a:pPr marL="0" indent="0">
              <a:buNone/>
            </a:pPr>
            <a:endParaRPr lang="it-IT" sz="15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3178FA-2379-400C-B771-C9C964DC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26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2F3F5B-1EFC-4F9D-95F8-821A0E94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6"/>
            <a:ext cx="7773035" cy="959180"/>
          </a:xfrm>
        </p:spPr>
        <p:txBody>
          <a:bodyPr anchor="ctr">
            <a:norm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F7CD29-D7A8-4C17-B979-F1122B5A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3E5C94-2E9E-42D1-985D-C51D186F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66623" y="5436986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E386FC7-993D-469C-BC76-FA9E1B219020}"/>
              </a:ext>
            </a:extLst>
          </p:cNvPr>
          <p:cNvSpPr txBox="1"/>
          <p:nvPr/>
        </p:nvSpPr>
        <p:spPr>
          <a:xfrm>
            <a:off x="1255343" y="2186106"/>
            <a:ext cx="4830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Répondez librement.</a:t>
            </a:r>
          </a:p>
          <a:p>
            <a:r>
              <a:rPr lang="fr-FR"/>
              <a:t>– Est-ce que vous avez une voiture ? 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Avez-vous un garage ? </a:t>
            </a:r>
          </a:p>
          <a:p>
            <a:r>
              <a:rPr lang="fr-FR"/>
              <a:t>– Oui, j’en ai un. Non, je n’en ai pas.</a:t>
            </a:r>
          </a:p>
          <a:p>
            <a:r>
              <a:rPr lang="fr-FR"/>
              <a:t>– Avez-vous une carte de crédit ? 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Avez-vous une carte de transport ?</a:t>
            </a:r>
          </a:p>
          <a:p>
            <a:r>
              <a:rPr lang="fr-FR"/>
              <a:t>– Oui, j’en ai une. Non, je n’en ai pas.</a:t>
            </a:r>
          </a:p>
          <a:p>
            <a:r>
              <a:rPr lang="fr-FR"/>
              <a:t>– Est-ce que votre professeur a des lunettes?</a:t>
            </a:r>
          </a:p>
          <a:p>
            <a:r>
              <a:rPr lang="fr-FR"/>
              <a:t>– Oui, il/elle en a. Non, il elle n’en a pas.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1691B32-EB41-4F62-9045-715201266056}"/>
              </a:ext>
            </a:extLst>
          </p:cNvPr>
          <p:cNvSpPr txBox="1"/>
          <p:nvPr/>
        </p:nvSpPr>
        <p:spPr>
          <a:xfrm>
            <a:off x="6132946" y="2382983"/>
            <a:ext cx="4950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– Est-ce que vos voisins ont un chien ?</a:t>
            </a:r>
          </a:p>
          <a:p>
            <a:r>
              <a:rPr lang="fr-FR"/>
              <a:t>– Oui, ils en ont un. Non, ils n’en ont pas.</a:t>
            </a:r>
          </a:p>
          <a:p>
            <a:r>
              <a:rPr lang="fr-FR"/>
              <a:t>– Mangez-vous beaucoup de pâtes ? </a:t>
            </a:r>
          </a:p>
          <a:p>
            <a:r>
              <a:rPr lang="fr-FR"/>
              <a:t>– Oui, j’en mange beaucoup. Non. je n’en mange pas beaucoup.</a:t>
            </a:r>
          </a:p>
          <a:p>
            <a:r>
              <a:rPr lang="fr-FR"/>
              <a:t>– Avez-vous un piano ? </a:t>
            </a:r>
          </a:p>
          <a:p>
            <a:r>
              <a:rPr lang="fr-FR"/>
              <a:t>– Oui, j’en ai un. Non, je n’en ai pas. </a:t>
            </a:r>
          </a:p>
          <a:p>
            <a:r>
              <a:rPr lang="fr-FR"/>
              <a:t>– Mettez-vous du parfum ?</a:t>
            </a:r>
          </a:p>
          <a:p>
            <a:r>
              <a:rPr lang="fr-FR"/>
              <a:t>– Oui, j’en mets. Non, je n’en mets pas. </a:t>
            </a:r>
          </a:p>
          <a:p>
            <a:r>
              <a:rPr lang="fr-FR"/>
              <a:t>– Portez-vous une montre ? </a:t>
            </a:r>
          </a:p>
          <a:p>
            <a:r>
              <a:rPr lang="fr-FR"/>
              <a:t>– Oui, j’en porte une. Non, je n’en porte pas.</a:t>
            </a:r>
          </a:p>
        </p:txBody>
      </p:sp>
    </p:spTree>
    <p:extLst>
      <p:ext uri="{BB962C8B-B14F-4D97-AF65-F5344CB8AC3E}">
        <p14:creationId xmlns:p14="http://schemas.microsoft.com/office/powerpoint/2010/main" val="26622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8A125F-5385-45D8-AE40-FF3A39DF5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740" y="891215"/>
            <a:ext cx="9471956" cy="1137111"/>
          </a:xfrm>
        </p:spPr>
        <p:txBody>
          <a:bodyPr>
            <a:normAutofit/>
          </a:bodyPr>
          <a:lstStyle/>
          <a:p>
            <a:r>
              <a:rPr lang="it-IT" sz="4000"/>
              <a:t>Exercice</a:t>
            </a:r>
            <a:endParaRPr lang="fr-FR" sz="4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1F2F66-07E9-4A4A-8B19-7DD199D1F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5339182-3B91-495B-9DC8-3CD80302F4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887" y="1798315"/>
            <a:ext cx="7745969" cy="1433003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FBD1E9-35D4-4ED8-BAC1-EC1774D05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9825" y="3670131"/>
            <a:ext cx="8417412" cy="22965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1600" b="1"/>
              <a:t>Répondez aux questions à partir du texte en utilisant </a:t>
            </a:r>
            <a:r>
              <a:rPr lang="it-IT" sz="1600" b="1">
                <a:solidFill>
                  <a:srgbClr val="FF0000"/>
                </a:solidFill>
              </a:rPr>
              <a:t>y</a:t>
            </a:r>
            <a:endParaRPr lang="fr-FR" sz="1600" b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1600"/>
              <a:t>1. Antoine va au Louvre avec qui ? Il 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va avec Isabelle.</a:t>
            </a:r>
          </a:p>
          <a:p>
            <a:pPr marL="0" indent="0">
              <a:buNone/>
            </a:pPr>
            <a:r>
              <a:rPr lang="fr-FR" sz="1600"/>
              <a:t>2. Est-ce que Gloria s’intéresse à la science ? Oui, elle s’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intéresse.</a:t>
            </a:r>
          </a:p>
          <a:p>
            <a:pPr marL="0" indent="0">
              <a:buNone/>
            </a:pPr>
            <a:r>
              <a:rPr lang="fr-FR" sz="1600"/>
              <a:t>3. Est-ce qu’elle s’intéresse à la peinture ? Non, elle ne s’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intéresse pas.</a:t>
            </a:r>
          </a:p>
          <a:p>
            <a:pPr marL="0" indent="0">
              <a:buNone/>
            </a:pPr>
            <a:r>
              <a:rPr lang="fr-FR" sz="1600"/>
              <a:t>4. Antoine va au Louvre en voiture ? Non, il n’</a:t>
            </a:r>
            <a:r>
              <a:rPr lang="fr-FR" sz="1600">
                <a:solidFill>
                  <a:srgbClr val="FF0000"/>
                </a:solidFill>
              </a:rPr>
              <a:t>y </a:t>
            </a:r>
            <a:r>
              <a:rPr lang="fr-FR" sz="1600"/>
              <a:t>va pas en voiture / Non, il 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va à pied.</a:t>
            </a:r>
          </a:p>
          <a:p>
            <a:pPr marL="0" indent="0">
              <a:buNone/>
            </a:pPr>
            <a:r>
              <a:rPr lang="fr-FR" sz="1600"/>
              <a:t>5. Gloria et François vont à la Villette en métro ? Non, ils n’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vont pas en métro / Non, ils </a:t>
            </a:r>
            <a:r>
              <a:rPr lang="fr-FR" sz="1600">
                <a:solidFill>
                  <a:srgbClr val="FF0000"/>
                </a:solidFill>
              </a:rPr>
              <a:t>y</a:t>
            </a:r>
            <a:r>
              <a:rPr lang="fr-FR" sz="1600"/>
              <a:t> vont en bicyclette.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C699A7-719E-4D9F-9AAF-66075EB8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278" y="5492404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1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Triangle 5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6600"/>
              <a:t>Rappel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488E1F7-1864-46CB-AD5F-9D4F6E3E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61" name="Straight Connector 5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egnaposto contenuto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LE, LA LES</a:t>
            </a:r>
          </a:p>
          <a:p>
            <a:endParaRPr lang="it-IT" sz="2000" b="1"/>
          </a:p>
          <a:p>
            <a:r>
              <a:rPr lang="it-IT" sz="2000"/>
              <a:t>remplacent un </a:t>
            </a:r>
            <a:r>
              <a:rPr lang="it-IT" sz="2000" b="1"/>
              <a:t>complément d’objet direct </a:t>
            </a:r>
            <a:r>
              <a:rPr lang="it-IT" sz="2000"/>
              <a:t>du verbe.</a:t>
            </a:r>
          </a:p>
          <a:p>
            <a:r>
              <a:rPr lang="it-IT" sz="2000"/>
              <a:t>remplacent des noms déterminés, c’est-à-dire </a:t>
            </a:r>
            <a:r>
              <a:rPr lang="it-IT" sz="2000" b="1"/>
              <a:t>précédés d’un article défini, d’un adjectif démonstratif ou d’un adjectif possessif.</a:t>
            </a:r>
          </a:p>
          <a:p>
            <a:r>
              <a:rPr lang="it-IT" sz="2000"/>
              <a:t>se placent avant le verbe ou l’auxiliaire, mais après le sujet.</a:t>
            </a:r>
          </a:p>
          <a:p>
            <a:pPr marL="0" indent="0">
              <a:buNone/>
            </a:pPr>
            <a:endParaRPr lang="it-IT" sz="20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4B67D0-2872-4E30-A622-34F99C4C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9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5600"/>
              <a:t>Exemples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CD3DFB-49FE-407A-8DC9-0242195D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1599" y="1930400"/>
            <a:ext cx="5671127" cy="2078182"/>
          </a:xfrm>
        </p:spPr>
        <p:txBody>
          <a:bodyPr anchor="ctr">
            <a:normAutofit lnSpcReduction="10000"/>
          </a:bodyPr>
          <a:lstStyle/>
          <a:p>
            <a:endParaRPr lang="it-IT" sz="2400" b="1"/>
          </a:p>
          <a:p>
            <a:endParaRPr lang="it-IT" sz="2400" b="1"/>
          </a:p>
          <a:p>
            <a:r>
              <a:rPr lang="it-IT" sz="2000" b="1"/>
              <a:t>Cette</a:t>
            </a:r>
            <a:r>
              <a:rPr lang="it-IT" sz="2000"/>
              <a:t> fille, je </a:t>
            </a:r>
            <a:r>
              <a:rPr lang="it-IT" sz="2000">
                <a:solidFill>
                  <a:srgbClr val="FF0000"/>
                </a:solidFill>
              </a:rPr>
              <a:t>la</a:t>
            </a:r>
            <a:r>
              <a:rPr lang="it-IT" sz="2000"/>
              <a:t> vois tous les matins dans l’autobus.</a:t>
            </a:r>
          </a:p>
          <a:p>
            <a:r>
              <a:rPr lang="it-IT" sz="2000" b="1"/>
              <a:t>Ses</a:t>
            </a:r>
            <a:r>
              <a:rPr lang="it-IT" sz="2000"/>
              <a:t> économies, elle </a:t>
            </a:r>
            <a:r>
              <a:rPr lang="it-IT" sz="2000">
                <a:solidFill>
                  <a:srgbClr val="FF0000"/>
                </a:solidFill>
              </a:rPr>
              <a:t>les</a:t>
            </a:r>
            <a:r>
              <a:rPr lang="it-IT" sz="2000"/>
              <a:t> a très bien gérées.</a:t>
            </a:r>
          </a:p>
          <a:p>
            <a:r>
              <a:rPr lang="it-IT" sz="2000" b="1"/>
              <a:t>Les</a:t>
            </a:r>
            <a:r>
              <a:rPr lang="it-IT" sz="2000"/>
              <a:t> autres, ça ne </a:t>
            </a:r>
            <a:r>
              <a:rPr lang="it-IT" sz="2000">
                <a:solidFill>
                  <a:srgbClr val="FF0000"/>
                </a:solidFill>
              </a:rPr>
              <a:t>les</a:t>
            </a:r>
            <a:r>
              <a:rPr lang="it-IT" sz="2000"/>
              <a:t> regarde pas.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E250A0-76B5-4F5C-B7E8-60272358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1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3600"/>
              <a:t>Les pronoms compléments d’objet indirect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8833B5-6111-4BF4-9806-FBF15B4E4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53025" y="1095375"/>
            <a:ext cx="5457825" cy="49720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LUI, LEUR</a:t>
            </a:r>
          </a:p>
          <a:p>
            <a:r>
              <a:rPr lang="it-IT" sz="2000"/>
              <a:t>Ils remplacent un complément d’objet indirect du verbe (complément précédé de la préposition </a:t>
            </a:r>
            <a:r>
              <a:rPr lang="it-IT" sz="2000" b="1"/>
              <a:t>à</a:t>
            </a:r>
            <a:r>
              <a:rPr lang="it-IT" sz="2000"/>
              <a:t>) qui représente une </a:t>
            </a:r>
            <a:r>
              <a:rPr lang="it-IT" sz="2000" b="1"/>
              <a:t>personne</a:t>
            </a:r>
            <a:r>
              <a:rPr lang="it-IT" sz="2000"/>
              <a:t>.</a:t>
            </a:r>
          </a:p>
          <a:p>
            <a:r>
              <a:rPr lang="it-IT" sz="200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Nous restons en contact avec nos clients, nous </a:t>
            </a:r>
            <a:r>
              <a:rPr lang="it-IT" sz="2000">
                <a:solidFill>
                  <a:srgbClr val="FF0000"/>
                </a:solidFill>
              </a:rPr>
              <a:t>leur</a:t>
            </a:r>
            <a:r>
              <a:rPr lang="it-IT" sz="2000"/>
              <a:t> envoyons des cartes pour les fêtes (nous envoyons des cartes </a:t>
            </a:r>
            <a:r>
              <a:rPr lang="it-IT" sz="2000" b="1" u="sng"/>
              <a:t>à</a:t>
            </a:r>
            <a:r>
              <a:rPr lang="it-IT" sz="2000" u="sng"/>
              <a:t> nos clients</a:t>
            </a:r>
            <a:r>
              <a:rPr lang="it-IT" sz="2000"/>
              <a:t>).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J’ai averti le concierge, je </a:t>
            </a:r>
            <a:r>
              <a:rPr lang="it-IT" sz="2000">
                <a:solidFill>
                  <a:srgbClr val="FF0000"/>
                </a:solidFill>
              </a:rPr>
              <a:t>lui</a:t>
            </a:r>
            <a:r>
              <a:rPr lang="it-IT" sz="2000"/>
              <a:t> ai dit de me réveiller à sept heures (j’ai dit </a:t>
            </a:r>
            <a:r>
              <a:rPr lang="it-IT" sz="2000" b="1" u="sng"/>
              <a:t>au</a:t>
            </a:r>
            <a:r>
              <a:rPr lang="it-IT" sz="2000" u="sng"/>
              <a:t> concierge</a:t>
            </a:r>
            <a:r>
              <a:rPr lang="it-IT" sz="2000"/>
              <a:t>).</a:t>
            </a:r>
          </a:p>
          <a:p>
            <a:endParaRPr lang="it-IT" sz="20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5E11A8-F364-4084-8927-A75A8425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38914" y="5427749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2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5600"/>
              <a:t>Attention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16F19B-0C51-4C2A-94BF-749A8256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30041" y="1160318"/>
            <a:ext cx="6248400" cy="44577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1600"/>
              <a:t>On utilise principalement les pronoms indirects  avec les verbes de communication qui se construisent en français avec la préposition  </a:t>
            </a:r>
            <a:r>
              <a:rPr lang="fr-FR" sz="1600" b="1"/>
              <a:t>à</a:t>
            </a:r>
            <a:r>
              <a:rPr lang="fr-FR" sz="1600"/>
              <a:t> 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parler à                 téléphoner à           écrire à             répondre à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demander à          emprunter à           prêter à            rendre à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dire à                      offrir à                     sourire à           souhaiter à, etc.</a:t>
            </a:r>
          </a:p>
          <a:p>
            <a:pPr marL="0" indent="0">
              <a:buNone/>
            </a:pPr>
            <a:endParaRPr lang="fr-FR" sz="1600"/>
          </a:p>
          <a:p>
            <a:pPr marL="0" indent="0">
              <a:buNone/>
            </a:pPr>
            <a:r>
              <a:rPr lang="fr-FR" sz="1600"/>
              <a:t>Autres verbes courants qui se construisent avec un pronom indirect 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Ressembler à               plaire à            aller à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Sa fille </a:t>
            </a:r>
            <a:r>
              <a:rPr lang="fr-FR" sz="1600">
                <a:solidFill>
                  <a:srgbClr val="FF0000"/>
                </a:solidFill>
              </a:rPr>
              <a:t>lui</a:t>
            </a:r>
            <a:r>
              <a:rPr lang="fr-FR" sz="1600"/>
              <a:t> ressemble. Paris </a:t>
            </a:r>
            <a:r>
              <a:rPr lang="fr-FR" sz="1600">
                <a:solidFill>
                  <a:srgbClr val="FF0000"/>
                </a:solidFill>
              </a:rPr>
              <a:t>lui</a:t>
            </a:r>
            <a:r>
              <a:rPr lang="fr-FR" sz="1600"/>
              <a:t> plaît. Le rouge </a:t>
            </a:r>
            <a:r>
              <a:rPr lang="fr-FR" sz="1600">
                <a:solidFill>
                  <a:srgbClr val="FF0000"/>
                </a:solidFill>
              </a:rPr>
              <a:t>lui</a:t>
            </a:r>
            <a:r>
              <a:rPr lang="fr-FR" sz="1600"/>
              <a:t> va bien.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Mais </a:t>
            </a:r>
            <a:r>
              <a:rPr lang="fr-FR" sz="1600" i="1"/>
              <a:t>penser à, s’intéresser à, s’attacher à, faire attention à, tenir à </a:t>
            </a:r>
            <a:r>
              <a:rPr lang="fr-FR" sz="1600"/>
              <a:t>sont suivis d’un pronom tonique.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600"/>
              <a:t>Je pense </a:t>
            </a:r>
            <a:r>
              <a:rPr lang="fr-FR" sz="1600">
                <a:solidFill>
                  <a:srgbClr val="FF0000"/>
                </a:solidFill>
              </a:rPr>
              <a:t>à lui</a:t>
            </a:r>
            <a:r>
              <a:rPr lang="fr-FR" sz="1600"/>
              <a:t>.                                      Je m’intéresse </a:t>
            </a:r>
            <a:r>
              <a:rPr lang="fr-FR" sz="1600">
                <a:solidFill>
                  <a:srgbClr val="FF0000"/>
                </a:solidFill>
              </a:rPr>
              <a:t>à lui</a:t>
            </a:r>
            <a:r>
              <a:rPr lang="fr-FR" sz="1600"/>
              <a:t>.</a:t>
            </a:r>
          </a:p>
          <a:p>
            <a:endParaRPr lang="it-IT" sz="11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8421C9A-5AC1-497B-85E8-16B7EB3E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12805" y="5436986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14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ctr"/>
            <a:r>
              <a:rPr lang="it-IT" sz="4000"/>
              <a:t>ME, TE, NOUS, VOUS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60A70B-3B66-4D17-B6CE-996A4391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5259" y="1648870"/>
            <a:ext cx="5754485" cy="4253166"/>
          </a:xfrm>
        </p:spPr>
        <p:txBody>
          <a:bodyPr anchor="ctr">
            <a:normAutofit/>
          </a:bodyPr>
          <a:lstStyle/>
          <a:p>
            <a:r>
              <a:rPr lang="it-IT" sz="2000"/>
              <a:t>Pronoms compléments d’objet direct ou indirect de la 1° et 2° personnes du singulier et du pluriel.</a:t>
            </a:r>
          </a:p>
          <a:p>
            <a:pPr marL="0" indent="0">
              <a:buNone/>
            </a:pPr>
            <a:endParaRPr lang="it-IT" sz="2000"/>
          </a:p>
          <a:p>
            <a:pPr marL="457200" lvl="1" indent="0">
              <a:buNone/>
            </a:pPr>
            <a:r>
              <a:rPr lang="it-IT" sz="1800"/>
              <a:t>Mon frère </a:t>
            </a:r>
            <a:r>
              <a:rPr lang="it-IT" sz="1800">
                <a:solidFill>
                  <a:srgbClr val="FF0000"/>
                </a:solidFill>
              </a:rPr>
              <a:t>m’</a:t>
            </a:r>
            <a:r>
              <a:rPr lang="it-IT" sz="1800"/>
              <a:t>a téléphoné (complément d’objet indirect)</a:t>
            </a:r>
          </a:p>
          <a:p>
            <a:pPr marL="457200" lvl="1" indent="0">
              <a:buNone/>
            </a:pPr>
            <a:r>
              <a:rPr lang="it-IT" sz="1800"/>
              <a:t>Ta mère </a:t>
            </a:r>
            <a:r>
              <a:rPr lang="it-IT" sz="1800">
                <a:solidFill>
                  <a:srgbClr val="FF0000"/>
                </a:solidFill>
              </a:rPr>
              <a:t>t’</a:t>
            </a:r>
            <a:r>
              <a:rPr lang="it-IT" sz="1800"/>
              <a:t>a écrit (complément d’objet indirect)</a:t>
            </a:r>
          </a:p>
          <a:p>
            <a:pPr marL="457200" lvl="1" indent="0">
              <a:buNone/>
            </a:pPr>
            <a:r>
              <a:rPr lang="it-IT" sz="1800"/>
              <a:t>Je </a:t>
            </a: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ai vus hier (complément d’objet direct)</a:t>
            </a:r>
          </a:p>
          <a:p>
            <a:pPr marL="457200" lvl="1" indent="0">
              <a:buNone/>
            </a:pPr>
            <a:r>
              <a:rPr lang="it-IT" sz="1800"/>
              <a:t>Il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connaît tous (complément d’objet direct)</a:t>
            </a:r>
          </a:p>
          <a:p>
            <a:endParaRPr lang="it-IT" sz="2400"/>
          </a:p>
          <a:p>
            <a:endParaRPr lang="it-IT" sz="24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2B71F4-933C-4D07-AD37-EACAC13D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it-IT" sz="200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6487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6600"/>
              <a:t>Le pronom EN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243175D-5FC3-4888-B921-C9DC33D9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43475" y="733425"/>
            <a:ext cx="6296025" cy="5267325"/>
          </a:xfrm>
        </p:spPr>
        <p:txBody>
          <a:bodyPr anchor="ctr">
            <a:normAutofit/>
          </a:bodyPr>
          <a:lstStyle/>
          <a:p>
            <a:r>
              <a:rPr lang="it-IT" sz="1800"/>
              <a:t>Quand les noms </a:t>
            </a:r>
            <a:r>
              <a:rPr lang="it-IT" sz="1800" b="1"/>
              <a:t>complément d’objet direct </a:t>
            </a:r>
            <a:r>
              <a:rPr lang="it-IT" sz="1800"/>
              <a:t>ne sont pas déterminés (précédés d’un article indéfini ou partitif), on doit employer le pronom </a:t>
            </a:r>
            <a:r>
              <a:rPr lang="it-IT" sz="1800" b="1"/>
              <a:t>en</a:t>
            </a:r>
            <a:r>
              <a:rPr lang="it-IT" sz="1800"/>
              <a:t>.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remplace un nom précédé d’un article partitif</a:t>
            </a:r>
          </a:p>
          <a:p>
            <a:pPr marL="457200" lvl="1" indent="0">
              <a:buNone/>
            </a:pPr>
            <a:r>
              <a:rPr lang="it-IT" sz="1800"/>
              <a:t>	Tu veux </a:t>
            </a:r>
            <a:r>
              <a:rPr lang="it-IT" sz="1800" b="1"/>
              <a:t>du</a:t>
            </a:r>
            <a:r>
              <a:rPr lang="it-IT" sz="1800"/>
              <a:t> thé ? – Oui, j’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veux bien.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/>
              <a:t>Il remplace un nom précédé de l’article indéfini </a:t>
            </a:r>
            <a:r>
              <a:rPr lang="it-IT" sz="1800" b="1"/>
              <a:t>un</a:t>
            </a:r>
            <a:r>
              <a:rPr lang="it-IT" sz="1800"/>
              <a:t>, </a:t>
            </a:r>
            <a:r>
              <a:rPr lang="it-IT" sz="1800" b="1"/>
              <a:t>une</a:t>
            </a:r>
            <a:r>
              <a:rPr lang="it-IT" sz="1800"/>
              <a:t>, </a:t>
            </a:r>
            <a:r>
              <a:rPr lang="it-IT" sz="1800" b="1"/>
              <a:t>des</a:t>
            </a:r>
          </a:p>
          <a:p>
            <a:pPr marL="457200" lvl="1" indent="0">
              <a:buNone/>
            </a:pPr>
            <a:r>
              <a:rPr lang="it-IT" sz="1800"/>
              <a:t>	Tu as </a:t>
            </a:r>
            <a:r>
              <a:rPr lang="it-IT" sz="1800" b="1"/>
              <a:t>un</a:t>
            </a:r>
            <a:r>
              <a:rPr lang="it-IT" sz="1800"/>
              <a:t> stylo ? – Oui, j’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ai un</a:t>
            </a:r>
          </a:p>
          <a:p>
            <a:pPr marL="914400" lvl="2" indent="0">
              <a:buNone/>
            </a:pPr>
            <a:r>
              <a:rPr lang="it-IT" sz="1800"/>
              <a:t>Elle a des enfants ? – Oui, elle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 trois. / Non, elle n’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 pas.</a:t>
            </a:r>
          </a:p>
          <a:p>
            <a:pPr marL="457200" lvl="1" indent="0">
              <a:buNone/>
            </a:pPr>
            <a:r>
              <a:rPr lang="it-IT" sz="1800"/>
              <a:t>	Tu veux </a:t>
            </a:r>
            <a:r>
              <a:rPr lang="it-IT" sz="1800" b="1"/>
              <a:t>des</a:t>
            </a:r>
            <a:r>
              <a:rPr lang="it-IT" sz="1800"/>
              <a:t> fraises ? – Oui, je vais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 acheter.</a:t>
            </a:r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r>
              <a:rPr lang="it-IT" sz="1800"/>
              <a:t>NB : on répète </a:t>
            </a:r>
            <a:r>
              <a:rPr lang="it-IT" sz="1800" b="1"/>
              <a:t>un</a:t>
            </a:r>
            <a:r>
              <a:rPr lang="it-IT" sz="1800"/>
              <a:t> et </a:t>
            </a:r>
            <a:r>
              <a:rPr lang="it-IT" sz="1800" b="1"/>
              <a:t>une</a:t>
            </a:r>
            <a:r>
              <a:rPr lang="it-IT" sz="1800"/>
              <a:t> après le verbe, pas </a:t>
            </a:r>
            <a:r>
              <a:rPr lang="it-IT" sz="1800" b="1"/>
              <a:t>des</a:t>
            </a:r>
            <a:r>
              <a:rPr lang="it-IT" sz="1800"/>
              <a:t>. Si le verbe est négatif, on emploie seulement </a:t>
            </a:r>
            <a:r>
              <a:rPr lang="it-IT" sz="1800" b="1"/>
              <a:t>en</a:t>
            </a:r>
            <a:r>
              <a:rPr lang="it-IT" sz="1800"/>
              <a:t> avant le verbe.</a:t>
            </a:r>
          </a:p>
          <a:p>
            <a:pPr marL="457200" lvl="1" indent="0">
              <a:buNone/>
            </a:pPr>
            <a:endParaRPr lang="it-IT" sz="1800"/>
          </a:p>
          <a:p>
            <a:pPr marL="457200" lvl="1" indent="0">
              <a:buNone/>
            </a:pPr>
            <a:r>
              <a:rPr lang="it-IT" sz="1800"/>
              <a:t>Avec </a:t>
            </a:r>
            <a:r>
              <a:rPr lang="it-IT" sz="1800">
                <a:solidFill>
                  <a:srgbClr val="FF0000"/>
                </a:solidFill>
              </a:rPr>
              <a:t>en</a:t>
            </a:r>
            <a:r>
              <a:rPr lang="it-IT" sz="1800"/>
              <a:t>, il n’y a pas d’accord du participe passé au passé composé.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it-IT" sz="11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511A067-4DF4-4C1E-BD63-87C2963E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03568" y="5529349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5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it-IT" sz="5600"/>
              <a:t>Attention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308D98C-462E-4F31-8411-7B63A867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fr-FR" sz="1900"/>
              <a:t>Avec </a:t>
            </a:r>
            <a:r>
              <a:rPr lang="fr-FR" sz="1900" i="1"/>
              <a:t>aimer</a:t>
            </a:r>
            <a:r>
              <a:rPr lang="fr-FR" sz="1900"/>
              <a:t> et </a:t>
            </a:r>
            <a:r>
              <a:rPr lang="fr-FR" sz="1900" i="1"/>
              <a:t>connaître</a:t>
            </a:r>
            <a:r>
              <a:rPr lang="fr-FR" sz="1900"/>
              <a:t>, </a:t>
            </a:r>
            <a:r>
              <a:rPr lang="fr-FR" sz="1900" b="1"/>
              <a:t>le, la, les </a:t>
            </a:r>
            <a:r>
              <a:rPr lang="fr-FR" sz="1900"/>
              <a:t>renvoient de préférence à des personnes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aimes bien Julie ?                             – Oui, je </a:t>
            </a:r>
            <a:r>
              <a:rPr lang="fr-FR" sz="1900">
                <a:solidFill>
                  <a:srgbClr val="FF0000"/>
                </a:solidFill>
              </a:rPr>
              <a:t>l’</a:t>
            </a:r>
            <a:r>
              <a:rPr lang="fr-FR" sz="1900"/>
              <a:t>aime bien.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connais son père ?                           – Oui, je </a:t>
            </a:r>
            <a:r>
              <a:rPr lang="fr-FR" sz="1900">
                <a:solidFill>
                  <a:srgbClr val="FF0000"/>
                </a:solidFill>
              </a:rPr>
              <a:t>le</a:t>
            </a:r>
            <a:r>
              <a:rPr lang="fr-FR" sz="1900" b="1"/>
              <a:t> </a:t>
            </a:r>
            <a:r>
              <a:rPr lang="fr-FR" sz="1900"/>
              <a:t>connais.</a:t>
            </a:r>
          </a:p>
          <a:p>
            <a:pPr lvl="1">
              <a:buFont typeface="Calibri" panose="020F0502020204030204" pitchFamily="34" charset="0"/>
              <a:buChar char="­"/>
            </a:pPr>
            <a:endParaRPr lang="fr-FR" sz="1900"/>
          </a:p>
          <a:p>
            <a:r>
              <a:rPr lang="fr-FR" sz="1900"/>
              <a:t>Pour les objets, répondez  plutôt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aimes les huîtres ? – Oui, j’aime </a:t>
            </a:r>
            <a:r>
              <a:rPr lang="fr-FR" sz="1900">
                <a:solidFill>
                  <a:srgbClr val="FF0000"/>
                </a:solidFill>
              </a:rPr>
              <a:t>ça</a:t>
            </a:r>
            <a:r>
              <a:rPr lang="fr-FR" sz="190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900"/>
              <a:t>Tu connais le Tai Chi? – Oui, je connais.       </a:t>
            </a:r>
            <a:endParaRPr lang="it-IT" sz="19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489D21-96ED-4D68-9BC7-E2FBD42E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it-IT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D61635A-7873-482B-A57C-8869B886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2374833" y="3246436"/>
            <a:ext cx="5607882" cy="365125"/>
          </a:xfrm>
        </p:spPr>
        <p:txBody>
          <a:bodyPr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 sz="1150">
                <a:solidFill>
                  <a:schemeClr val="tx1">
                    <a:lumMod val="85000"/>
                    <a:lumOff val="15000"/>
                  </a:schemeClr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3890" y="2016969"/>
            <a:ext cx="8074815" cy="2800395"/>
          </a:xfrm>
        </p:spPr>
        <p:txBody>
          <a:bodyPr anchor="t">
            <a:normAutofit/>
          </a:bodyPr>
          <a:lstStyle/>
          <a:p>
            <a:r>
              <a:rPr lang="it-IT" sz="2000" b="1"/>
              <a:t>En</a:t>
            </a:r>
            <a:r>
              <a:rPr lang="it-IT" sz="2000"/>
              <a:t> remplace un complément exprimant une </a:t>
            </a:r>
            <a:r>
              <a:rPr lang="it-IT" sz="2000" b="1"/>
              <a:t>quantité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Est-ce que tu regardes beaucoup </a:t>
            </a:r>
            <a:r>
              <a:rPr lang="it-IT" sz="2000" u="sng"/>
              <a:t>de séries </a:t>
            </a:r>
            <a:r>
              <a:rPr lang="it-IT" sz="2000"/>
              <a:t>?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/>
              <a:t>Oui, j’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regarde         beaucoup</a:t>
            </a:r>
          </a:p>
          <a:p>
            <a:pPr marL="457200" lvl="1" indent="0">
              <a:buNone/>
            </a:pPr>
            <a:r>
              <a:rPr lang="it-IT" sz="2000"/>
              <a:t>			   un peu</a:t>
            </a:r>
          </a:p>
          <a:p>
            <a:pPr marL="2743200" lvl="6" indent="0">
              <a:buNone/>
            </a:pPr>
            <a:r>
              <a:rPr lang="it-IT" sz="2000"/>
              <a:t>   quelques-unes</a:t>
            </a:r>
          </a:p>
          <a:p>
            <a:pPr marL="2743200" lvl="6" indent="0">
              <a:buNone/>
            </a:pPr>
            <a:r>
              <a:rPr lang="it-IT" sz="2000"/>
              <a:t>    plusieurs </a:t>
            </a:r>
          </a:p>
          <a:p>
            <a:pPr marL="2743200" lvl="6" indent="0">
              <a:buNone/>
            </a:pPr>
            <a:r>
              <a:rPr lang="it-IT" sz="2000"/>
              <a:t>    un grand nombre</a:t>
            </a:r>
          </a:p>
          <a:p>
            <a:pPr marL="2743200" lvl="6" indent="0">
              <a:buNone/>
            </a:pPr>
            <a:r>
              <a:rPr lang="it-IT" sz="2000"/>
              <a:t>    trois ou quatre par an</a:t>
            </a:r>
          </a:p>
          <a:p>
            <a:endParaRPr lang="it-IT" sz="200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FCA5F5-1E21-4AEF-B92A-78118908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67A59AE0-49B6-42FB-9ACD-4F0213991376}" type="slidenum">
              <a:rPr lang="it-IT" sz="2000">
                <a:solidFill>
                  <a:schemeClr val="tx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it-IT" sz="2000">
              <a:solidFill>
                <a:schemeClr val="tx1"/>
              </a:solidFill>
            </a:endParaRPr>
          </a:p>
        </p:txBody>
      </p:sp>
      <p:sp>
        <p:nvSpPr>
          <p:cNvPr id="11" name="Parentesi graffa aperta 10">
            <a:extLst>
              <a:ext uri="{FF2B5EF4-FFF2-40B4-BE49-F238E27FC236}">
                <a16:creationId xmlns:a16="http://schemas.microsoft.com/office/drawing/2014/main" id="{0050D50D-8E75-4955-9FAF-943AAAC67B68}"/>
              </a:ext>
            </a:extLst>
          </p:cNvPr>
          <p:cNvSpPr/>
          <p:nvPr/>
        </p:nvSpPr>
        <p:spPr>
          <a:xfrm>
            <a:off x="4524086" y="2728644"/>
            <a:ext cx="209839" cy="1967182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75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o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FFF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1503</Words>
  <Application>Microsoft Office PowerPoint</Application>
  <PresentationFormat>Widescreen</PresentationFormat>
  <Paragraphs>158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EN et Y</vt:lpstr>
      <vt:lpstr>Rappel</vt:lpstr>
      <vt:lpstr>Exemples </vt:lpstr>
      <vt:lpstr>Les pronoms compléments d’objet indirect</vt:lpstr>
      <vt:lpstr>Attention </vt:lpstr>
      <vt:lpstr>ME, TE, NOUS, VOUS</vt:lpstr>
      <vt:lpstr>Le pronom EN</vt:lpstr>
      <vt:lpstr>Attention </vt:lpstr>
      <vt:lpstr>Presentazione standard di PowerPoint</vt:lpstr>
      <vt:lpstr>Presentazione standard di PowerPoint</vt:lpstr>
      <vt:lpstr>Presentazione standard di PowerPoint</vt:lpstr>
      <vt:lpstr>Y</vt:lpstr>
      <vt:lpstr>Ordre des pronoms</vt:lpstr>
      <vt:lpstr>    Règles sur l’ordre et la place des pronoms</vt:lpstr>
      <vt:lpstr>Exercice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et Y</dc:title>
  <dc:creator>laura.kreyder</dc:creator>
  <cp:lastModifiedBy>laura.kreyder@unimib.it</cp:lastModifiedBy>
  <cp:revision>24</cp:revision>
  <dcterms:created xsi:type="dcterms:W3CDTF">2020-11-15T15:50:52Z</dcterms:created>
  <dcterms:modified xsi:type="dcterms:W3CDTF">2021-12-01T20:27:52Z</dcterms:modified>
</cp:coreProperties>
</file>