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5"/>
  </p:notesMasterIdLst>
  <p:sldIdLst>
    <p:sldId id="256" r:id="rId2"/>
    <p:sldId id="273" r:id="rId3"/>
    <p:sldId id="296" r:id="rId4"/>
    <p:sldId id="257" r:id="rId5"/>
    <p:sldId id="303" r:id="rId6"/>
    <p:sldId id="261" r:id="rId7"/>
    <p:sldId id="301" r:id="rId8"/>
    <p:sldId id="302" r:id="rId9"/>
    <p:sldId id="353" r:id="rId10"/>
    <p:sldId id="282" r:id="rId11"/>
    <p:sldId id="283" r:id="rId12"/>
    <p:sldId id="278" r:id="rId13"/>
    <p:sldId id="279" r:id="rId14"/>
    <p:sldId id="290" r:id="rId15"/>
    <p:sldId id="258" r:id="rId16"/>
    <p:sldId id="289" r:id="rId17"/>
    <p:sldId id="312" r:id="rId18"/>
    <p:sldId id="313" r:id="rId19"/>
    <p:sldId id="314" r:id="rId20"/>
    <p:sldId id="315" r:id="rId21"/>
    <p:sldId id="316" r:id="rId22"/>
    <p:sldId id="265" r:id="rId23"/>
    <p:sldId id="287" r:id="rId24"/>
    <p:sldId id="340" r:id="rId25"/>
    <p:sldId id="339" r:id="rId26"/>
    <p:sldId id="355" r:id="rId27"/>
    <p:sldId id="294" r:id="rId28"/>
    <p:sldId id="319" r:id="rId29"/>
    <p:sldId id="320" r:id="rId30"/>
    <p:sldId id="341" r:id="rId31"/>
    <p:sldId id="272" r:id="rId32"/>
    <p:sldId id="308" r:id="rId33"/>
    <p:sldId id="347" r:id="rId34"/>
    <p:sldId id="291" r:id="rId35"/>
    <p:sldId id="307" r:id="rId36"/>
    <p:sldId id="356" r:id="rId37"/>
    <p:sldId id="354" r:id="rId38"/>
    <p:sldId id="263" r:id="rId39"/>
    <p:sldId id="295" r:id="rId40"/>
    <p:sldId id="259" r:id="rId41"/>
    <p:sldId id="336" r:id="rId42"/>
    <p:sldId id="337" r:id="rId43"/>
    <p:sldId id="357" r:id="rId44"/>
    <p:sldId id="326" r:id="rId45"/>
    <p:sldId id="338" r:id="rId46"/>
    <p:sldId id="331" r:id="rId47"/>
    <p:sldId id="300" r:id="rId48"/>
    <p:sldId id="328" r:id="rId49"/>
    <p:sldId id="304" r:id="rId50"/>
    <p:sldId id="323" r:id="rId51"/>
    <p:sldId id="305" r:id="rId52"/>
    <p:sldId id="260" r:id="rId53"/>
    <p:sldId id="333" r:id="rId54"/>
    <p:sldId id="334" r:id="rId55"/>
    <p:sldId id="335" r:id="rId56"/>
    <p:sldId id="286" r:id="rId57"/>
    <p:sldId id="271" r:id="rId58"/>
    <p:sldId id="267" r:id="rId59"/>
    <p:sldId id="268" r:id="rId60"/>
    <p:sldId id="348" r:id="rId61"/>
    <p:sldId id="349" r:id="rId62"/>
    <p:sldId id="350" r:id="rId63"/>
    <p:sldId id="351" r:id="rId64"/>
    <p:sldId id="345" r:id="rId65"/>
    <p:sldId id="332" r:id="rId66"/>
    <p:sldId id="280" r:id="rId67"/>
    <p:sldId id="277" r:id="rId68"/>
    <p:sldId id="311" r:id="rId69"/>
    <p:sldId id="343" r:id="rId70"/>
    <p:sldId id="342" r:id="rId71"/>
    <p:sldId id="344" r:id="rId72"/>
    <p:sldId id="288" r:id="rId73"/>
    <p:sldId id="346" r:id="rId74"/>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3" d="100"/>
          <a:sy n="103" d="100"/>
        </p:scale>
        <p:origin x="-1560"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013738-E037-E942-A720-AFA73A53B3D8}" type="datetimeFigureOut">
              <a:rPr lang="it-IT" smtClean="0"/>
              <a:t>03/12/21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DB3538-7E84-EB43-947D-C55B9C06ED0C}" type="slidenum">
              <a:rPr lang="it-IT" smtClean="0"/>
              <a:t>‹n.›</a:t>
            </a:fld>
            <a:endParaRPr lang="it-IT"/>
          </a:p>
        </p:txBody>
      </p:sp>
    </p:spTree>
    <p:extLst>
      <p:ext uri="{BB962C8B-B14F-4D97-AF65-F5344CB8AC3E}">
        <p14:creationId xmlns:p14="http://schemas.microsoft.com/office/powerpoint/2010/main" val="31627914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What</a:t>
            </a:r>
            <a:r>
              <a:rPr lang="it-IT" baseline="0" dirty="0" smtClean="0"/>
              <a:t> </a:t>
            </a:r>
            <a:r>
              <a:rPr lang="it-IT" baseline="0" dirty="0" err="1" smtClean="0"/>
              <a:t>is</a:t>
            </a:r>
            <a:r>
              <a:rPr lang="it-IT" baseline="0" dirty="0" smtClean="0"/>
              <a:t> </a:t>
            </a:r>
            <a:r>
              <a:rPr lang="it-IT" baseline="0" dirty="0" err="1" smtClean="0"/>
              <a:t>your</a:t>
            </a:r>
            <a:r>
              <a:rPr lang="it-IT" baseline="0" dirty="0" smtClean="0"/>
              <a:t> </a:t>
            </a:r>
            <a:r>
              <a:rPr lang="it-IT" baseline="0" dirty="0" err="1" smtClean="0"/>
              <a:t>definition</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09DB3538-7E84-EB43-947D-C55B9C06ED0C}" type="slidenum">
              <a:rPr lang="it-IT" smtClean="0"/>
              <a:t>1</a:t>
            </a:fld>
            <a:endParaRPr lang="it-IT"/>
          </a:p>
        </p:txBody>
      </p:sp>
    </p:spTree>
    <p:extLst>
      <p:ext uri="{BB962C8B-B14F-4D97-AF65-F5344CB8AC3E}">
        <p14:creationId xmlns:p14="http://schemas.microsoft.com/office/powerpoint/2010/main" val="267424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Logo </a:t>
            </a:r>
            <a:r>
              <a:rPr lang="it-IT" dirty="0" err="1" smtClean="0"/>
              <a:t>change</a:t>
            </a:r>
            <a:r>
              <a:rPr lang="it-IT" baseline="0" dirty="0" smtClean="0"/>
              <a:t> </a:t>
            </a:r>
            <a:r>
              <a:rPr lang="it-IT" baseline="0" dirty="0" err="1" smtClean="0"/>
              <a:t>is</a:t>
            </a:r>
            <a:r>
              <a:rPr lang="it-IT" baseline="0" dirty="0" smtClean="0"/>
              <a:t> easy</a:t>
            </a:r>
          </a:p>
          <a:p>
            <a:r>
              <a:rPr lang="it-IT" baseline="0" dirty="0" err="1" smtClean="0"/>
              <a:t>Has</a:t>
            </a:r>
            <a:r>
              <a:rPr lang="it-IT" baseline="0" dirty="0" smtClean="0"/>
              <a:t> </a:t>
            </a:r>
            <a:r>
              <a:rPr lang="it-IT" baseline="0" dirty="0" err="1" smtClean="0"/>
              <a:t>direction</a:t>
            </a:r>
            <a:r>
              <a:rPr lang="it-IT" baseline="0" dirty="0" smtClean="0"/>
              <a:t>, company </a:t>
            </a:r>
            <a:r>
              <a:rPr lang="it-IT" baseline="0" dirty="0" err="1" smtClean="0"/>
              <a:t>philosophy</a:t>
            </a:r>
            <a:r>
              <a:rPr lang="it-IT" baseline="0" dirty="0" smtClean="0"/>
              <a:t> </a:t>
            </a:r>
            <a:r>
              <a:rPr lang="it-IT" baseline="0" dirty="0" err="1" smtClean="0"/>
              <a:t>changed</a:t>
            </a:r>
            <a:r>
              <a:rPr lang="it-IT" baseline="0" dirty="0" smtClean="0"/>
              <a:t> ?  </a:t>
            </a:r>
            <a:r>
              <a:rPr lang="it-IT" baseline="0" dirty="0" err="1" smtClean="0"/>
              <a:t>It</a:t>
            </a:r>
            <a:r>
              <a:rPr lang="it-IT" baseline="0" dirty="0" smtClean="0"/>
              <a:t> must be </a:t>
            </a:r>
            <a:r>
              <a:rPr lang="it-IT" baseline="0" dirty="0" err="1" smtClean="0"/>
              <a:t>communicated</a:t>
            </a:r>
            <a:endParaRPr lang="it-IT" baseline="0" dirty="0" smtClean="0"/>
          </a:p>
          <a:p>
            <a:r>
              <a:rPr lang="it-IT" baseline="0" dirty="0" smtClean="0"/>
              <a:t>Apple Computer ... to Apple  (</a:t>
            </a:r>
            <a:r>
              <a:rPr lang="it-IT" baseline="0" dirty="0" err="1" smtClean="0"/>
              <a:t>not</a:t>
            </a:r>
            <a:r>
              <a:rPr lang="it-IT" baseline="0" dirty="0" smtClean="0"/>
              <a:t> just a </a:t>
            </a:r>
            <a:r>
              <a:rPr lang="it-IT" baseline="0" dirty="0" err="1" smtClean="0"/>
              <a:t>one</a:t>
            </a:r>
            <a:r>
              <a:rPr lang="it-IT" baseline="0" dirty="0" smtClean="0"/>
              <a:t> </a:t>
            </a:r>
            <a:r>
              <a:rPr lang="it-IT" baseline="0" dirty="0" err="1" smtClean="0"/>
              <a:t>product</a:t>
            </a:r>
            <a:r>
              <a:rPr lang="it-IT" baseline="0" dirty="0" smtClean="0"/>
              <a:t> company)</a:t>
            </a:r>
          </a:p>
          <a:p>
            <a:r>
              <a:rPr lang="it-IT" baseline="0" dirty="0" smtClean="0"/>
              <a:t>Just </a:t>
            </a:r>
            <a:r>
              <a:rPr lang="it-IT" baseline="0" dirty="0" err="1" smtClean="0"/>
              <a:t>happened</a:t>
            </a:r>
            <a:r>
              <a:rPr lang="it-IT" baseline="0" dirty="0" smtClean="0"/>
              <a:t>:  </a:t>
            </a:r>
            <a:r>
              <a:rPr lang="it-IT" baseline="0" dirty="0" err="1" smtClean="0"/>
              <a:t>Wall</a:t>
            </a:r>
            <a:r>
              <a:rPr lang="it-IT" baseline="0" dirty="0" smtClean="0"/>
              <a:t> Street </a:t>
            </a:r>
            <a:r>
              <a:rPr lang="it-IT" baseline="0" dirty="0" err="1" smtClean="0"/>
              <a:t>Institute</a:t>
            </a:r>
            <a:r>
              <a:rPr lang="it-IT" baseline="0" dirty="0" smtClean="0"/>
              <a:t> </a:t>
            </a:r>
            <a:r>
              <a:rPr lang="it-IT" baseline="0" dirty="0" err="1" smtClean="0"/>
              <a:t>changed</a:t>
            </a:r>
            <a:r>
              <a:rPr lang="it-IT" baseline="0" dirty="0" smtClean="0"/>
              <a:t> to </a:t>
            </a:r>
            <a:r>
              <a:rPr lang="it-IT" baseline="0" dirty="0" err="1" smtClean="0"/>
              <a:t>Wall</a:t>
            </a:r>
            <a:r>
              <a:rPr lang="it-IT" baseline="0" dirty="0" smtClean="0"/>
              <a:t> Street English</a:t>
            </a:r>
            <a:endParaRPr lang="it-IT" dirty="0"/>
          </a:p>
        </p:txBody>
      </p:sp>
      <p:sp>
        <p:nvSpPr>
          <p:cNvPr id="4" name="Segnaposto numero diapositiva 3"/>
          <p:cNvSpPr>
            <a:spLocks noGrp="1"/>
          </p:cNvSpPr>
          <p:nvPr>
            <p:ph type="sldNum" sz="quarter" idx="10"/>
          </p:nvPr>
        </p:nvSpPr>
        <p:spPr/>
        <p:txBody>
          <a:bodyPr/>
          <a:lstStyle/>
          <a:p>
            <a:fld id="{09DB3538-7E84-EB43-947D-C55B9C06ED0C}" type="slidenum">
              <a:rPr lang="it-IT" smtClean="0"/>
              <a:t>52</a:t>
            </a:fld>
            <a:endParaRPr lang="it-IT"/>
          </a:p>
        </p:txBody>
      </p:sp>
    </p:spTree>
    <p:extLst>
      <p:ext uri="{BB962C8B-B14F-4D97-AF65-F5344CB8AC3E}">
        <p14:creationId xmlns:p14="http://schemas.microsoft.com/office/powerpoint/2010/main" val="859302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dirty="0" smtClean="0"/>
              <a:t>Apple</a:t>
            </a:r>
            <a:r>
              <a:rPr lang="it-IT" baseline="0" dirty="0" smtClean="0"/>
              <a:t> &amp; Virgin: </a:t>
            </a:r>
            <a:r>
              <a:rPr lang="it-IT" baseline="0" dirty="0" err="1" smtClean="0"/>
              <a:t>h</a:t>
            </a:r>
            <a:r>
              <a:rPr lang="it-IT" dirty="0" err="1" smtClean="0"/>
              <a:t>ow</a:t>
            </a:r>
            <a:r>
              <a:rPr lang="it-IT" dirty="0" smtClean="0"/>
              <a:t> are company </a:t>
            </a:r>
            <a:r>
              <a:rPr lang="it-IT" dirty="0" err="1" smtClean="0"/>
              <a:t>philosophies</a:t>
            </a:r>
            <a:r>
              <a:rPr lang="it-IT" dirty="0" smtClean="0"/>
              <a:t> </a:t>
            </a:r>
            <a:r>
              <a:rPr lang="it-IT" dirty="0" err="1" smtClean="0"/>
              <a:t>different</a:t>
            </a:r>
            <a:r>
              <a:rPr lang="it-IT" dirty="0" smtClean="0"/>
              <a:t> ?</a:t>
            </a:r>
            <a:r>
              <a:rPr lang="it-IT" baseline="0" dirty="0" smtClean="0"/>
              <a:t>  </a:t>
            </a:r>
            <a:r>
              <a:rPr lang="it-IT" baseline="0" dirty="0" err="1" smtClean="0"/>
              <a:t>how</a:t>
            </a:r>
            <a:r>
              <a:rPr lang="it-IT" baseline="0" dirty="0" smtClean="0"/>
              <a:t> </a:t>
            </a:r>
            <a:r>
              <a:rPr lang="it-IT" baseline="0" dirty="0" err="1" smtClean="0"/>
              <a:t>does</a:t>
            </a:r>
            <a:r>
              <a:rPr lang="it-IT" baseline="0" dirty="0" smtClean="0"/>
              <a:t> </a:t>
            </a:r>
            <a:r>
              <a:rPr lang="it-IT" baseline="0" dirty="0" err="1" smtClean="0"/>
              <a:t>their</a:t>
            </a:r>
            <a:r>
              <a:rPr lang="it-IT" baseline="0" dirty="0" smtClean="0"/>
              <a:t> </a:t>
            </a:r>
            <a:r>
              <a:rPr lang="it-IT" baseline="0" dirty="0" err="1" smtClean="0"/>
              <a:t>approach</a:t>
            </a:r>
            <a:r>
              <a:rPr lang="it-IT" baseline="0" dirty="0" smtClean="0"/>
              <a:t> to the market </a:t>
            </a:r>
            <a:r>
              <a:rPr lang="it-IT" baseline="0" dirty="0" err="1" smtClean="0"/>
              <a:t>differ</a:t>
            </a:r>
            <a:r>
              <a:rPr lang="it-IT" baseline="0" dirty="0" smtClean="0"/>
              <a:t> ?</a:t>
            </a:r>
            <a:endParaRPr lang="it-IT" dirty="0" smtClean="0"/>
          </a:p>
          <a:p>
            <a:endParaRPr lang="it-IT" dirty="0"/>
          </a:p>
        </p:txBody>
      </p:sp>
      <p:sp>
        <p:nvSpPr>
          <p:cNvPr id="4" name="Segnaposto numero diapositiva 3"/>
          <p:cNvSpPr>
            <a:spLocks noGrp="1"/>
          </p:cNvSpPr>
          <p:nvPr>
            <p:ph type="sldNum" sz="quarter" idx="10"/>
          </p:nvPr>
        </p:nvSpPr>
        <p:spPr/>
        <p:txBody>
          <a:bodyPr/>
          <a:lstStyle/>
          <a:p>
            <a:fld id="{09DB3538-7E84-EB43-947D-C55B9C06ED0C}" type="slidenum">
              <a:rPr lang="it-IT" smtClean="0"/>
              <a:t>58</a:t>
            </a:fld>
            <a:endParaRPr lang="it-IT"/>
          </a:p>
        </p:txBody>
      </p:sp>
    </p:spTree>
    <p:extLst>
      <p:ext uri="{BB962C8B-B14F-4D97-AF65-F5344CB8AC3E}">
        <p14:creationId xmlns:p14="http://schemas.microsoft.com/office/powerpoint/2010/main" val="140390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9DB3538-7E84-EB43-947D-C55B9C06ED0C}" type="slidenum">
              <a:rPr lang="it-IT" smtClean="0"/>
              <a:t>59</a:t>
            </a:fld>
            <a:endParaRPr lang="it-IT"/>
          </a:p>
        </p:txBody>
      </p:sp>
    </p:spTree>
    <p:extLst>
      <p:ext uri="{BB962C8B-B14F-4D97-AF65-F5344CB8AC3E}">
        <p14:creationId xmlns:p14="http://schemas.microsoft.com/office/powerpoint/2010/main" val="2617612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9DB3538-7E84-EB43-947D-C55B9C06ED0C}" type="slidenum">
              <a:rPr lang="it-IT" smtClean="0"/>
              <a:t>67</a:t>
            </a:fld>
            <a:endParaRPr lang="it-IT"/>
          </a:p>
        </p:txBody>
      </p:sp>
    </p:spTree>
    <p:extLst>
      <p:ext uri="{BB962C8B-B14F-4D97-AF65-F5344CB8AC3E}">
        <p14:creationId xmlns:p14="http://schemas.microsoft.com/office/powerpoint/2010/main" val="2509577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9DB3538-7E84-EB43-947D-C55B9C06ED0C}" type="slidenum">
              <a:rPr lang="it-IT" smtClean="0"/>
              <a:t>69</a:t>
            </a:fld>
            <a:endParaRPr lang="it-IT"/>
          </a:p>
        </p:txBody>
      </p:sp>
    </p:spTree>
    <p:extLst>
      <p:ext uri="{BB962C8B-B14F-4D97-AF65-F5344CB8AC3E}">
        <p14:creationId xmlns:p14="http://schemas.microsoft.com/office/powerpoint/2010/main" val="2509577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9DB3538-7E84-EB43-947D-C55B9C06ED0C}" type="slidenum">
              <a:rPr lang="it-IT" smtClean="0"/>
              <a:t>71</a:t>
            </a:fld>
            <a:endParaRPr lang="it-IT"/>
          </a:p>
        </p:txBody>
      </p:sp>
    </p:spTree>
    <p:extLst>
      <p:ext uri="{BB962C8B-B14F-4D97-AF65-F5344CB8AC3E}">
        <p14:creationId xmlns:p14="http://schemas.microsoft.com/office/powerpoint/2010/main" val="437428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9DB3538-7E84-EB43-947D-C55B9C06ED0C}" type="slidenum">
              <a:rPr lang="it-IT" smtClean="0"/>
              <a:t>4</a:t>
            </a:fld>
            <a:endParaRPr lang="it-IT"/>
          </a:p>
        </p:txBody>
      </p:sp>
    </p:spTree>
    <p:extLst>
      <p:ext uri="{BB962C8B-B14F-4D97-AF65-F5344CB8AC3E}">
        <p14:creationId xmlns:p14="http://schemas.microsoft.com/office/powerpoint/2010/main" val="4176460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9DB3538-7E84-EB43-947D-C55B9C06ED0C}" type="slidenum">
              <a:rPr lang="it-IT" smtClean="0"/>
              <a:t>15</a:t>
            </a:fld>
            <a:endParaRPr lang="it-IT"/>
          </a:p>
        </p:txBody>
      </p:sp>
    </p:spTree>
    <p:extLst>
      <p:ext uri="{BB962C8B-B14F-4D97-AF65-F5344CB8AC3E}">
        <p14:creationId xmlns:p14="http://schemas.microsoft.com/office/powerpoint/2010/main" val="1345111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Examples</a:t>
            </a:r>
            <a:r>
              <a:rPr lang="it-IT" dirty="0" smtClean="0"/>
              <a:t>:</a:t>
            </a:r>
            <a:r>
              <a:rPr lang="it-IT" baseline="0" dirty="0" smtClean="0"/>
              <a:t>  Lego, </a:t>
            </a:r>
            <a:r>
              <a:rPr lang="it-IT" baseline="0" dirty="0" err="1" smtClean="0"/>
              <a:t>Sure</a:t>
            </a:r>
            <a:r>
              <a:rPr lang="it-IT" baseline="0" dirty="0" smtClean="0"/>
              <a:t> (</a:t>
            </a:r>
            <a:r>
              <a:rPr lang="it-IT" baseline="0" dirty="0" err="1" smtClean="0"/>
              <a:t>deodorant</a:t>
            </a:r>
            <a:r>
              <a:rPr lang="it-IT" baseline="0" dirty="0" smtClean="0"/>
              <a:t>)</a:t>
            </a:r>
            <a:endParaRPr lang="it-IT" dirty="0" smtClean="0"/>
          </a:p>
          <a:p>
            <a:r>
              <a:rPr lang="it-IT" dirty="0" err="1" smtClean="0"/>
              <a:t>Foreign</a:t>
            </a:r>
            <a:r>
              <a:rPr lang="it-IT" dirty="0" smtClean="0"/>
              <a:t> </a:t>
            </a:r>
            <a:r>
              <a:rPr lang="it-IT" dirty="0" err="1" smtClean="0"/>
              <a:t>language</a:t>
            </a:r>
            <a:r>
              <a:rPr lang="it-IT" dirty="0" smtClean="0"/>
              <a:t> </a:t>
            </a:r>
            <a:r>
              <a:rPr lang="it-IT" dirty="0" err="1" smtClean="0"/>
              <a:t>problems</a:t>
            </a:r>
            <a:r>
              <a:rPr lang="it-IT" dirty="0" smtClean="0"/>
              <a:t> must be </a:t>
            </a:r>
            <a:r>
              <a:rPr lang="it-IT" dirty="0" err="1" smtClean="0"/>
              <a:t>checked</a:t>
            </a:r>
            <a:r>
              <a:rPr lang="it-IT" dirty="0" smtClean="0"/>
              <a:t> out:</a:t>
            </a:r>
          </a:p>
          <a:p>
            <a:r>
              <a:rPr lang="it-IT" dirty="0" smtClean="0"/>
              <a:t>Clairol</a:t>
            </a:r>
            <a:r>
              <a:rPr lang="it-IT" baseline="0" dirty="0" smtClean="0"/>
              <a:t> “</a:t>
            </a:r>
            <a:r>
              <a:rPr lang="it-IT" baseline="0" dirty="0" err="1" smtClean="0"/>
              <a:t>Mist</a:t>
            </a:r>
            <a:r>
              <a:rPr lang="it-IT" baseline="0" dirty="0" smtClean="0"/>
              <a:t> </a:t>
            </a:r>
            <a:r>
              <a:rPr lang="it-IT" baseline="0" dirty="0" err="1" smtClean="0"/>
              <a:t>Stick</a:t>
            </a:r>
            <a:r>
              <a:rPr lang="it-IT" baseline="0" dirty="0" smtClean="0"/>
              <a:t>” ..... in </a:t>
            </a:r>
            <a:r>
              <a:rPr lang="it-IT" baseline="0" dirty="0" err="1" smtClean="0"/>
              <a:t>German</a:t>
            </a:r>
            <a:r>
              <a:rPr lang="it-IT" baseline="0" dirty="0" smtClean="0"/>
              <a:t>, </a:t>
            </a:r>
            <a:r>
              <a:rPr lang="it-IT" baseline="0" dirty="0" err="1" smtClean="0"/>
              <a:t>mist</a:t>
            </a:r>
            <a:r>
              <a:rPr lang="it-IT" baseline="0" dirty="0" smtClean="0"/>
              <a:t> </a:t>
            </a:r>
            <a:r>
              <a:rPr lang="it-IT" baseline="0" dirty="0" err="1" smtClean="0"/>
              <a:t>means</a:t>
            </a:r>
            <a:r>
              <a:rPr lang="it-IT" baseline="0" dirty="0" smtClean="0"/>
              <a:t> </a:t>
            </a:r>
            <a:r>
              <a:rPr lang="it-IT" baseline="0" dirty="0" err="1" smtClean="0"/>
              <a:t>manure</a:t>
            </a:r>
            <a:r>
              <a:rPr lang="it-IT" baseline="0" dirty="0" smtClean="0"/>
              <a:t> (letame)</a:t>
            </a:r>
            <a:endParaRPr lang="it-IT" dirty="0" smtClean="0"/>
          </a:p>
          <a:p>
            <a:endParaRPr lang="it-IT" dirty="0"/>
          </a:p>
        </p:txBody>
      </p:sp>
      <p:sp>
        <p:nvSpPr>
          <p:cNvPr id="4" name="Segnaposto numero diapositiva 3"/>
          <p:cNvSpPr>
            <a:spLocks noGrp="1"/>
          </p:cNvSpPr>
          <p:nvPr>
            <p:ph type="sldNum" sz="quarter" idx="10"/>
          </p:nvPr>
        </p:nvSpPr>
        <p:spPr/>
        <p:txBody>
          <a:bodyPr/>
          <a:lstStyle/>
          <a:p>
            <a:fld id="{09DB3538-7E84-EB43-947D-C55B9C06ED0C}" type="slidenum">
              <a:rPr lang="it-IT" smtClean="0"/>
              <a:t>22</a:t>
            </a:fld>
            <a:endParaRPr lang="it-IT"/>
          </a:p>
        </p:txBody>
      </p:sp>
    </p:spTree>
    <p:extLst>
      <p:ext uri="{BB962C8B-B14F-4D97-AF65-F5344CB8AC3E}">
        <p14:creationId xmlns:p14="http://schemas.microsoft.com/office/powerpoint/2010/main" val="2861266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9DB3538-7E84-EB43-947D-C55B9C06ED0C}" type="slidenum">
              <a:rPr lang="it-IT" smtClean="0"/>
              <a:t>34</a:t>
            </a:fld>
            <a:endParaRPr lang="it-IT"/>
          </a:p>
        </p:txBody>
      </p:sp>
    </p:spTree>
    <p:extLst>
      <p:ext uri="{BB962C8B-B14F-4D97-AF65-F5344CB8AC3E}">
        <p14:creationId xmlns:p14="http://schemas.microsoft.com/office/powerpoint/2010/main" val="3468793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9DB3538-7E84-EB43-947D-C55B9C06ED0C}" type="slidenum">
              <a:rPr lang="it-IT" smtClean="0"/>
              <a:t>35</a:t>
            </a:fld>
            <a:endParaRPr lang="it-IT"/>
          </a:p>
        </p:txBody>
      </p:sp>
    </p:spTree>
    <p:extLst>
      <p:ext uri="{BB962C8B-B14F-4D97-AF65-F5344CB8AC3E}">
        <p14:creationId xmlns:p14="http://schemas.microsoft.com/office/powerpoint/2010/main" val="822327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9DB3538-7E84-EB43-947D-C55B9C06ED0C}" type="slidenum">
              <a:rPr lang="it-IT" smtClean="0"/>
              <a:t>40</a:t>
            </a:fld>
            <a:endParaRPr lang="it-IT"/>
          </a:p>
        </p:txBody>
      </p:sp>
    </p:spTree>
    <p:extLst>
      <p:ext uri="{BB962C8B-B14F-4D97-AF65-F5344CB8AC3E}">
        <p14:creationId xmlns:p14="http://schemas.microsoft.com/office/powerpoint/2010/main" val="3174176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9DB3538-7E84-EB43-947D-C55B9C06ED0C}" type="slidenum">
              <a:rPr lang="it-IT" smtClean="0"/>
              <a:t>46</a:t>
            </a:fld>
            <a:endParaRPr lang="it-IT"/>
          </a:p>
        </p:txBody>
      </p:sp>
    </p:spTree>
    <p:extLst>
      <p:ext uri="{BB962C8B-B14F-4D97-AF65-F5344CB8AC3E}">
        <p14:creationId xmlns:p14="http://schemas.microsoft.com/office/powerpoint/2010/main" val="1544126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Mars </a:t>
            </a:r>
            <a:r>
              <a:rPr lang="it-IT" dirty="0" err="1" smtClean="0"/>
              <a:t>chocolate</a:t>
            </a:r>
            <a:r>
              <a:rPr lang="it-IT" dirty="0" smtClean="0"/>
              <a:t> </a:t>
            </a:r>
            <a:r>
              <a:rPr lang="it-IT" dirty="0" err="1" smtClean="0"/>
              <a:t>bars</a:t>
            </a:r>
            <a:r>
              <a:rPr lang="it-IT" dirty="0" smtClean="0"/>
              <a:t>... </a:t>
            </a:r>
            <a:r>
              <a:rPr lang="it-IT" dirty="0" err="1" smtClean="0"/>
              <a:t>introduced</a:t>
            </a:r>
            <a:r>
              <a:rPr lang="it-IT" dirty="0" smtClean="0"/>
              <a:t> Mars </a:t>
            </a:r>
            <a:r>
              <a:rPr lang="it-IT" dirty="0" err="1" smtClean="0"/>
              <a:t>ice</a:t>
            </a:r>
            <a:r>
              <a:rPr lang="it-IT" dirty="0" smtClean="0"/>
              <a:t> </a:t>
            </a:r>
            <a:r>
              <a:rPr lang="it-IT" dirty="0" err="1" smtClean="0"/>
              <a:t>cream</a:t>
            </a:r>
            <a:r>
              <a:rPr lang="it-IT" dirty="0" smtClean="0"/>
              <a:t> </a:t>
            </a:r>
            <a:r>
              <a:rPr lang="it-IT" dirty="0" err="1" smtClean="0"/>
              <a:t>bars</a:t>
            </a:r>
            <a:r>
              <a:rPr lang="it-IT" dirty="0" smtClean="0"/>
              <a:t>  (</a:t>
            </a:r>
            <a:r>
              <a:rPr lang="it-IT" dirty="0" err="1" smtClean="0"/>
              <a:t>strategic</a:t>
            </a:r>
            <a:r>
              <a:rPr lang="it-IT" dirty="0" smtClean="0"/>
              <a:t> to </a:t>
            </a:r>
            <a:r>
              <a:rPr lang="it-IT" dirty="0" err="1" smtClean="0"/>
              <a:t>avoid</a:t>
            </a:r>
            <a:r>
              <a:rPr lang="it-IT" dirty="0" smtClean="0"/>
              <a:t> </a:t>
            </a:r>
            <a:r>
              <a:rPr lang="it-IT" dirty="0" err="1" smtClean="0"/>
              <a:t>seasonality</a:t>
            </a:r>
            <a:r>
              <a:rPr lang="it-IT" dirty="0" smtClean="0"/>
              <a:t> sales </a:t>
            </a:r>
            <a:r>
              <a:rPr lang="it-IT" dirty="0" err="1" smtClean="0"/>
              <a:t>slumps</a:t>
            </a:r>
            <a:r>
              <a:rPr lang="it-IT" dirty="0" smtClean="0"/>
              <a:t>)</a:t>
            </a:r>
          </a:p>
          <a:p>
            <a:r>
              <a:rPr lang="it-IT" dirty="0" smtClean="0"/>
              <a:t>Harley Davidson ( </a:t>
            </a:r>
            <a:r>
              <a:rPr lang="it-IT" dirty="0" err="1" smtClean="0"/>
              <a:t>rugged</a:t>
            </a:r>
            <a:r>
              <a:rPr lang="it-IT" dirty="0" smtClean="0"/>
              <a:t>, </a:t>
            </a:r>
            <a:r>
              <a:rPr lang="it-IT" dirty="0" err="1" smtClean="0"/>
              <a:t>tough</a:t>
            </a:r>
            <a:r>
              <a:rPr lang="it-IT" dirty="0" smtClean="0"/>
              <a:t>, </a:t>
            </a:r>
            <a:r>
              <a:rPr lang="it-IT" dirty="0" err="1" smtClean="0"/>
              <a:t>masculine</a:t>
            </a:r>
            <a:r>
              <a:rPr lang="it-IT" dirty="0" smtClean="0"/>
              <a:t>, wild)... </a:t>
            </a:r>
            <a:r>
              <a:rPr lang="it-IT" dirty="0" err="1" smtClean="0"/>
              <a:t>Used</a:t>
            </a:r>
            <a:r>
              <a:rPr lang="it-IT" dirty="0" smtClean="0"/>
              <a:t> HR brand on</a:t>
            </a:r>
            <a:r>
              <a:rPr lang="it-IT" baseline="0" dirty="0" smtClean="0"/>
              <a:t> line of borse frigo, baby </a:t>
            </a:r>
            <a:r>
              <a:rPr lang="it-IT" baseline="0" dirty="0" err="1" smtClean="0"/>
              <a:t>clothes</a:t>
            </a:r>
            <a:r>
              <a:rPr lang="it-IT" baseline="0" dirty="0" smtClean="0"/>
              <a:t>, </a:t>
            </a:r>
            <a:r>
              <a:rPr lang="it-IT" baseline="0" dirty="0" err="1" smtClean="0"/>
              <a:t>fragrances</a:t>
            </a:r>
            <a:r>
              <a:rPr lang="it-IT" baseline="0" dirty="0" smtClean="0"/>
              <a:t>... </a:t>
            </a:r>
            <a:r>
              <a:rPr lang="it-IT" baseline="0" dirty="0" err="1" smtClean="0"/>
              <a:t>was</a:t>
            </a:r>
            <a:r>
              <a:rPr lang="it-IT" baseline="0" dirty="0" smtClean="0"/>
              <a:t> a </a:t>
            </a:r>
            <a:r>
              <a:rPr lang="it-IT" baseline="0" dirty="0" err="1" smtClean="0"/>
              <a:t>disaster</a:t>
            </a:r>
            <a:r>
              <a:rPr lang="it-IT" baseline="0" dirty="0" smtClean="0"/>
              <a:t> and</a:t>
            </a:r>
          </a:p>
          <a:p>
            <a:r>
              <a:rPr lang="it-IT" baseline="0" dirty="0" err="1" smtClean="0"/>
              <a:t>they</a:t>
            </a:r>
            <a:r>
              <a:rPr lang="it-IT" baseline="0" dirty="0" smtClean="0"/>
              <a:t> </a:t>
            </a:r>
            <a:r>
              <a:rPr lang="it-IT" baseline="0" dirty="0" err="1" smtClean="0"/>
              <a:t>pulled</a:t>
            </a:r>
            <a:r>
              <a:rPr lang="it-IT" baseline="0" dirty="0" smtClean="0"/>
              <a:t> out of </a:t>
            </a:r>
            <a:r>
              <a:rPr lang="it-IT" baseline="0" dirty="0" err="1" smtClean="0"/>
              <a:t>this</a:t>
            </a:r>
            <a:r>
              <a:rPr lang="it-IT" baseline="0" dirty="0" smtClean="0"/>
              <a:t> marketing </a:t>
            </a:r>
            <a:r>
              <a:rPr lang="it-IT" baseline="0" dirty="0" err="1" smtClean="0"/>
              <a:t>direction</a:t>
            </a:r>
            <a:r>
              <a:rPr lang="it-IT" baseline="0" dirty="0" smtClean="0"/>
              <a:t> </a:t>
            </a:r>
            <a:r>
              <a:rPr lang="it-IT" baseline="0" dirty="0" err="1" smtClean="0"/>
              <a:t>as</a:t>
            </a:r>
            <a:r>
              <a:rPr lang="it-IT" baseline="0" dirty="0" smtClean="0"/>
              <a:t> </a:t>
            </a:r>
            <a:r>
              <a:rPr lang="it-IT" baseline="0" dirty="0" err="1" smtClean="0"/>
              <a:t>it</a:t>
            </a:r>
            <a:r>
              <a:rPr lang="it-IT" baseline="0" dirty="0" smtClean="0"/>
              <a:t> </a:t>
            </a:r>
            <a:r>
              <a:rPr lang="it-IT" baseline="0" dirty="0" err="1" smtClean="0"/>
              <a:t>could</a:t>
            </a:r>
            <a:r>
              <a:rPr lang="it-IT" baseline="0" dirty="0" smtClean="0"/>
              <a:t> </a:t>
            </a:r>
            <a:r>
              <a:rPr lang="it-IT" baseline="0" dirty="0" err="1" smtClean="0"/>
              <a:t>damage</a:t>
            </a:r>
            <a:r>
              <a:rPr lang="it-IT" baseline="0" dirty="0" smtClean="0"/>
              <a:t> the core brand image.</a:t>
            </a:r>
          </a:p>
          <a:p>
            <a:endParaRPr lang="it-IT" dirty="0"/>
          </a:p>
        </p:txBody>
      </p:sp>
      <p:sp>
        <p:nvSpPr>
          <p:cNvPr id="4" name="Segnaposto numero diapositiva 3"/>
          <p:cNvSpPr>
            <a:spLocks noGrp="1"/>
          </p:cNvSpPr>
          <p:nvPr>
            <p:ph type="sldNum" sz="quarter" idx="10"/>
          </p:nvPr>
        </p:nvSpPr>
        <p:spPr/>
        <p:txBody>
          <a:bodyPr/>
          <a:lstStyle/>
          <a:p>
            <a:fld id="{09DB3538-7E84-EB43-947D-C55B9C06ED0C}" type="slidenum">
              <a:rPr lang="it-IT" smtClean="0"/>
              <a:t>47</a:t>
            </a:fld>
            <a:endParaRPr lang="it-IT"/>
          </a:p>
        </p:txBody>
      </p:sp>
    </p:spTree>
    <p:extLst>
      <p:ext uri="{BB962C8B-B14F-4D97-AF65-F5344CB8AC3E}">
        <p14:creationId xmlns:p14="http://schemas.microsoft.com/office/powerpoint/2010/main" val="470819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6B7BB072-7DF9-3946-A8DA-6A6EE4A1CFDD}" type="datetimeFigureOut">
              <a:rPr lang="it-IT" smtClean="0"/>
              <a:t>03/12/21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D58A4C0-C210-9641-BB49-BFE4CAF23900}" type="slidenum">
              <a:rPr lang="it-IT" smtClean="0"/>
              <a:t>‹n.›</a:t>
            </a:fld>
            <a:endParaRPr lang="it-IT"/>
          </a:p>
        </p:txBody>
      </p:sp>
    </p:spTree>
    <p:extLst>
      <p:ext uri="{BB962C8B-B14F-4D97-AF65-F5344CB8AC3E}">
        <p14:creationId xmlns:p14="http://schemas.microsoft.com/office/powerpoint/2010/main" val="1702581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B7BB072-7DF9-3946-A8DA-6A6EE4A1CFDD}" type="datetimeFigureOut">
              <a:rPr lang="it-IT" smtClean="0"/>
              <a:t>03/12/21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D58A4C0-C210-9641-BB49-BFE4CAF23900}" type="slidenum">
              <a:rPr lang="it-IT" smtClean="0"/>
              <a:t>‹n.›</a:t>
            </a:fld>
            <a:endParaRPr lang="it-IT"/>
          </a:p>
        </p:txBody>
      </p:sp>
    </p:spTree>
    <p:extLst>
      <p:ext uri="{BB962C8B-B14F-4D97-AF65-F5344CB8AC3E}">
        <p14:creationId xmlns:p14="http://schemas.microsoft.com/office/powerpoint/2010/main" val="3405841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B7BB072-7DF9-3946-A8DA-6A6EE4A1CFDD}" type="datetimeFigureOut">
              <a:rPr lang="it-IT" smtClean="0"/>
              <a:t>03/12/21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D58A4C0-C210-9641-BB49-BFE4CAF23900}" type="slidenum">
              <a:rPr lang="it-IT" smtClean="0"/>
              <a:t>‹n.›</a:t>
            </a:fld>
            <a:endParaRPr lang="it-IT"/>
          </a:p>
        </p:txBody>
      </p:sp>
    </p:spTree>
    <p:extLst>
      <p:ext uri="{BB962C8B-B14F-4D97-AF65-F5344CB8AC3E}">
        <p14:creationId xmlns:p14="http://schemas.microsoft.com/office/powerpoint/2010/main" val="383357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B7BB072-7DF9-3946-A8DA-6A6EE4A1CFDD}" type="datetimeFigureOut">
              <a:rPr lang="it-IT" smtClean="0"/>
              <a:t>03/12/21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D58A4C0-C210-9641-BB49-BFE4CAF23900}" type="slidenum">
              <a:rPr lang="it-IT" smtClean="0"/>
              <a:t>‹n.›</a:t>
            </a:fld>
            <a:endParaRPr lang="it-IT"/>
          </a:p>
        </p:txBody>
      </p:sp>
    </p:spTree>
    <p:extLst>
      <p:ext uri="{BB962C8B-B14F-4D97-AF65-F5344CB8AC3E}">
        <p14:creationId xmlns:p14="http://schemas.microsoft.com/office/powerpoint/2010/main" val="254775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6B7BB072-7DF9-3946-A8DA-6A6EE4A1CFDD}" type="datetimeFigureOut">
              <a:rPr lang="it-IT" smtClean="0"/>
              <a:t>03/12/21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D58A4C0-C210-9641-BB49-BFE4CAF23900}" type="slidenum">
              <a:rPr lang="it-IT" smtClean="0"/>
              <a:t>‹n.›</a:t>
            </a:fld>
            <a:endParaRPr lang="it-IT"/>
          </a:p>
        </p:txBody>
      </p:sp>
    </p:spTree>
    <p:extLst>
      <p:ext uri="{BB962C8B-B14F-4D97-AF65-F5344CB8AC3E}">
        <p14:creationId xmlns:p14="http://schemas.microsoft.com/office/powerpoint/2010/main" val="4051041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6B7BB072-7DF9-3946-A8DA-6A6EE4A1CFDD}" type="datetimeFigureOut">
              <a:rPr lang="it-IT" smtClean="0"/>
              <a:t>03/12/21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D58A4C0-C210-9641-BB49-BFE4CAF23900}" type="slidenum">
              <a:rPr lang="it-IT" smtClean="0"/>
              <a:t>‹n.›</a:t>
            </a:fld>
            <a:endParaRPr lang="it-IT"/>
          </a:p>
        </p:txBody>
      </p:sp>
    </p:spTree>
    <p:extLst>
      <p:ext uri="{BB962C8B-B14F-4D97-AF65-F5344CB8AC3E}">
        <p14:creationId xmlns:p14="http://schemas.microsoft.com/office/powerpoint/2010/main" val="2114177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B7BB072-7DF9-3946-A8DA-6A6EE4A1CFDD}" type="datetimeFigureOut">
              <a:rPr lang="it-IT" smtClean="0"/>
              <a:t>03/12/21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D58A4C0-C210-9641-BB49-BFE4CAF23900}" type="slidenum">
              <a:rPr lang="it-IT" smtClean="0"/>
              <a:t>‹n.›</a:t>
            </a:fld>
            <a:endParaRPr lang="it-IT"/>
          </a:p>
        </p:txBody>
      </p:sp>
    </p:spTree>
    <p:extLst>
      <p:ext uri="{BB962C8B-B14F-4D97-AF65-F5344CB8AC3E}">
        <p14:creationId xmlns:p14="http://schemas.microsoft.com/office/powerpoint/2010/main" val="66518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6B7BB072-7DF9-3946-A8DA-6A6EE4A1CFDD}" type="datetimeFigureOut">
              <a:rPr lang="it-IT" smtClean="0"/>
              <a:t>03/12/21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D58A4C0-C210-9641-BB49-BFE4CAF23900}" type="slidenum">
              <a:rPr lang="it-IT" smtClean="0"/>
              <a:t>‹n.›</a:t>
            </a:fld>
            <a:endParaRPr lang="it-IT"/>
          </a:p>
        </p:txBody>
      </p:sp>
    </p:spTree>
    <p:extLst>
      <p:ext uri="{BB962C8B-B14F-4D97-AF65-F5344CB8AC3E}">
        <p14:creationId xmlns:p14="http://schemas.microsoft.com/office/powerpoint/2010/main" val="30117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B7BB072-7DF9-3946-A8DA-6A6EE4A1CFDD}" type="datetimeFigureOut">
              <a:rPr lang="it-IT" smtClean="0"/>
              <a:t>03/12/21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D58A4C0-C210-9641-BB49-BFE4CAF23900}" type="slidenum">
              <a:rPr lang="it-IT" smtClean="0"/>
              <a:t>‹n.›</a:t>
            </a:fld>
            <a:endParaRPr lang="it-IT"/>
          </a:p>
        </p:txBody>
      </p:sp>
    </p:spTree>
    <p:extLst>
      <p:ext uri="{BB962C8B-B14F-4D97-AF65-F5344CB8AC3E}">
        <p14:creationId xmlns:p14="http://schemas.microsoft.com/office/powerpoint/2010/main" val="3330444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B7BB072-7DF9-3946-A8DA-6A6EE4A1CFDD}" type="datetimeFigureOut">
              <a:rPr lang="it-IT" smtClean="0"/>
              <a:t>03/12/21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D58A4C0-C210-9641-BB49-BFE4CAF23900}" type="slidenum">
              <a:rPr lang="it-IT" smtClean="0"/>
              <a:t>‹n.›</a:t>
            </a:fld>
            <a:endParaRPr lang="it-IT"/>
          </a:p>
        </p:txBody>
      </p:sp>
    </p:spTree>
    <p:extLst>
      <p:ext uri="{BB962C8B-B14F-4D97-AF65-F5344CB8AC3E}">
        <p14:creationId xmlns:p14="http://schemas.microsoft.com/office/powerpoint/2010/main" val="120506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B7BB072-7DF9-3946-A8DA-6A6EE4A1CFDD}" type="datetimeFigureOut">
              <a:rPr lang="it-IT" smtClean="0"/>
              <a:t>03/12/21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D58A4C0-C210-9641-BB49-BFE4CAF23900}" type="slidenum">
              <a:rPr lang="it-IT" smtClean="0"/>
              <a:t>‹n.›</a:t>
            </a:fld>
            <a:endParaRPr lang="it-IT"/>
          </a:p>
        </p:txBody>
      </p:sp>
    </p:spTree>
    <p:extLst>
      <p:ext uri="{BB962C8B-B14F-4D97-AF65-F5344CB8AC3E}">
        <p14:creationId xmlns:p14="http://schemas.microsoft.com/office/powerpoint/2010/main" val="41904964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7BB072-7DF9-3946-A8DA-6A6EE4A1CFDD}" type="datetimeFigureOut">
              <a:rPr lang="it-IT" smtClean="0"/>
              <a:t>03/12/21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8A4C0-C210-9641-BB49-BFE4CAF23900}" type="slidenum">
              <a:rPr lang="it-IT" smtClean="0"/>
              <a:t>‹n.›</a:t>
            </a:fld>
            <a:endParaRPr lang="it-IT"/>
          </a:p>
        </p:txBody>
      </p:sp>
    </p:spTree>
    <p:extLst>
      <p:ext uri="{BB962C8B-B14F-4D97-AF65-F5344CB8AC3E}">
        <p14:creationId xmlns:p14="http://schemas.microsoft.com/office/powerpoint/2010/main" val="2482454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hyperlink" Target="http://www.businessdictionary.com/definition/product.html" TargetMode="External"/><Relationship Id="rId20" Type="http://schemas.openxmlformats.org/officeDocument/2006/relationships/hyperlink" Target="http://www.businessdictionary.com/definition/represent.html" TargetMode="External"/><Relationship Id="rId21" Type="http://schemas.openxmlformats.org/officeDocument/2006/relationships/hyperlink" Target="http://www.businessdictionary.com/definition/call.html" TargetMode="External"/><Relationship Id="rId22" Type="http://schemas.openxmlformats.org/officeDocument/2006/relationships/hyperlink" Target="http://www.businessdictionary.com/definition/brand-name.html" TargetMode="External"/><Relationship Id="rId10" Type="http://schemas.openxmlformats.org/officeDocument/2006/relationships/hyperlink" Target="http://www.businessdictionary.com/definition/competitor.html" TargetMode="External"/><Relationship Id="rId11" Type="http://schemas.openxmlformats.org/officeDocument/2006/relationships/hyperlink" Target="http://www.businessdictionary.com/definition/overtime.html" TargetMode="External"/><Relationship Id="rId12" Type="http://schemas.openxmlformats.org/officeDocument/2006/relationships/hyperlink" Target="http://www.businessdictionary.com/definition/associated.html" TargetMode="External"/><Relationship Id="rId13" Type="http://schemas.openxmlformats.org/officeDocument/2006/relationships/hyperlink" Target="http://www.businessdictionary.com/definition/quality.html" TargetMode="External"/><Relationship Id="rId14" Type="http://schemas.openxmlformats.org/officeDocument/2006/relationships/hyperlink" Target="http://www.businessdictionary.com/definition/satisfaction.html" TargetMode="External"/><Relationship Id="rId15" Type="http://schemas.openxmlformats.org/officeDocument/2006/relationships/hyperlink" Target="http://www.businessdictionary.com/definition/consumer.html" TargetMode="External"/><Relationship Id="rId16" Type="http://schemas.openxmlformats.org/officeDocument/2006/relationships/hyperlink" Target="http://www.businessdictionary.com/definition/benefit.html" TargetMode="External"/><Relationship Id="rId17" Type="http://schemas.openxmlformats.org/officeDocument/2006/relationships/hyperlink" Target="http://www.businessdictionary.com/definition/value.html" TargetMode="External"/><Relationship Id="rId18" Type="http://schemas.openxmlformats.org/officeDocument/2006/relationships/hyperlink" Target="http://www.businessdictionary.com/definition/legal-name.html" TargetMode="External"/><Relationship Id="rId19" Type="http://schemas.openxmlformats.org/officeDocument/2006/relationships/hyperlink" Target="http://www.businessdictionary.com/definition/trademark.html" TargetMode="External"/><Relationship Id="rId1" Type="http://schemas.openxmlformats.org/officeDocument/2006/relationships/slideLayout" Target="../slideLayouts/slideLayout2.xml"/><Relationship Id="rId2" Type="http://schemas.openxmlformats.org/officeDocument/2006/relationships/hyperlink" Target="http://www.businessdictionary.com/definition/design.html" TargetMode="External"/><Relationship Id="rId3" Type="http://schemas.openxmlformats.org/officeDocument/2006/relationships/hyperlink" Target="http://www.businessdictionary.com/definition/sign.html" TargetMode="External"/><Relationship Id="rId4" Type="http://schemas.openxmlformats.org/officeDocument/2006/relationships/hyperlink" Target="http://www.businessdictionary.com/definition/symbol.html" TargetMode="External"/><Relationship Id="rId5" Type="http://schemas.openxmlformats.org/officeDocument/2006/relationships/hyperlink" Target="http://www.businessdictionary.com/definition/word.html" TargetMode="External"/><Relationship Id="rId6" Type="http://schemas.openxmlformats.org/officeDocument/2006/relationships/hyperlink" Target="http://www.businessdictionary.com/definition/combination.html" TargetMode="External"/><Relationship Id="rId7" Type="http://schemas.openxmlformats.org/officeDocument/2006/relationships/hyperlink" Target="http://www.businessdictionary.com/definition/employed.html" TargetMode="External"/><Relationship Id="rId8" Type="http://schemas.openxmlformats.org/officeDocument/2006/relationships/hyperlink" Target="http://www.businessdictionary.com/definition/image.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Intangible_asset" TargetMode="External"/><Relationship Id="rId3" Type="http://schemas.openxmlformats.org/officeDocument/2006/relationships/hyperlink" Target="https://en.wikipedia.org/wiki/Brand_valuat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peopletree.co.uk/about-us/fair-trade-fashion" TargetMode="External"/><Relationship Id="rId4" Type="http://schemas.openxmlformats.org/officeDocument/2006/relationships/hyperlink" Target="https://www.peopletree.co.uk/about-us/sustainable-fashion" TargetMode="External"/><Relationship Id="rId5" Type="http://schemas.openxmlformats.org/officeDocument/2006/relationships/hyperlink" Target="http://www.peopletree.co.uk/about-us/organic-cotton" TargetMode="External"/><Relationship Id="rId6" Type="http://schemas.openxmlformats.org/officeDocument/2006/relationships/hyperlink" Target="http://www.peopletree.co.uk/about-us/how-our-products-are-made/hand-printed"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204359"/>
            <a:ext cx="7772400" cy="2014563"/>
          </a:xfrm>
        </p:spPr>
        <p:txBody>
          <a:bodyPr>
            <a:normAutofit/>
          </a:bodyPr>
          <a:lstStyle/>
          <a:p>
            <a:r>
              <a:rPr lang="it-IT" sz="5400" b="1" dirty="0" err="1" smtClean="0">
                <a:ln w="17780" cmpd="sng">
                  <a:solidFill>
                    <a:schemeClr val="accent1">
                      <a:tint val="3000"/>
                    </a:schemeClr>
                  </a:solidFill>
                  <a:prstDash val="solid"/>
                  <a:miter lim="800000"/>
                </a:ln>
                <a:solidFill>
                  <a:srgbClr val="0000FF"/>
                </a:solidFill>
                <a:effectLst>
                  <a:outerShdw blurRad="55000" dist="50800" dir="5400000" algn="tl">
                    <a:srgbClr val="000000">
                      <a:alpha val="33000"/>
                    </a:srgbClr>
                  </a:outerShdw>
                </a:effectLst>
              </a:rPr>
              <a:t>Branding</a:t>
            </a:r>
            <a:endParaRPr lang="it-IT" sz="5400" b="1" dirty="0">
              <a:ln w="17780" cmpd="sng">
                <a:solidFill>
                  <a:schemeClr val="accent1">
                    <a:tint val="3000"/>
                  </a:schemeClr>
                </a:solidFill>
                <a:prstDash val="solid"/>
                <a:miter lim="800000"/>
              </a:ln>
              <a:solidFill>
                <a:srgbClr val="0000FF"/>
              </a:solidFill>
              <a:effectLst>
                <a:outerShdw blurRad="55000" dist="50800" dir="5400000" algn="tl">
                  <a:srgbClr val="000000">
                    <a:alpha val="33000"/>
                  </a:srgbClr>
                </a:outerShdw>
              </a:effectLst>
            </a:endParaRPr>
          </a:p>
        </p:txBody>
      </p:sp>
      <p:sp>
        <p:nvSpPr>
          <p:cNvPr id="3" name="Sottotitolo 2"/>
          <p:cNvSpPr>
            <a:spLocks noGrp="1"/>
          </p:cNvSpPr>
          <p:nvPr>
            <p:ph type="subTitle" idx="1"/>
          </p:nvPr>
        </p:nvSpPr>
        <p:spPr/>
        <p:txBody>
          <a:bodyPr/>
          <a:lstStyle/>
          <a:p>
            <a:r>
              <a:rPr lang="it-IT" dirty="0" err="1" smtClean="0">
                <a:solidFill>
                  <a:schemeClr val="accent1">
                    <a:lumMod val="75000"/>
                  </a:schemeClr>
                </a:solidFill>
              </a:rPr>
              <a:t>What</a:t>
            </a:r>
            <a:r>
              <a:rPr lang="it-IT" dirty="0" smtClean="0">
                <a:solidFill>
                  <a:schemeClr val="accent1">
                    <a:lumMod val="75000"/>
                  </a:schemeClr>
                </a:solidFill>
              </a:rPr>
              <a:t> </a:t>
            </a:r>
            <a:r>
              <a:rPr lang="it-IT" dirty="0" err="1" smtClean="0">
                <a:solidFill>
                  <a:schemeClr val="accent1">
                    <a:lumMod val="75000"/>
                  </a:schemeClr>
                </a:solidFill>
              </a:rPr>
              <a:t>is</a:t>
            </a:r>
            <a:r>
              <a:rPr lang="it-IT" dirty="0" smtClean="0">
                <a:solidFill>
                  <a:schemeClr val="accent1">
                    <a:lumMod val="75000"/>
                  </a:schemeClr>
                </a:solidFill>
              </a:rPr>
              <a:t> </a:t>
            </a:r>
            <a:r>
              <a:rPr lang="it-IT" dirty="0" err="1" smtClean="0">
                <a:solidFill>
                  <a:schemeClr val="accent1">
                    <a:lumMod val="75000"/>
                  </a:schemeClr>
                </a:solidFill>
              </a:rPr>
              <a:t>it</a:t>
            </a:r>
            <a:r>
              <a:rPr lang="it-IT" dirty="0" smtClean="0">
                <a:solidFill>
                  <a:schemeClr val="accent1">
                    <a:lumMod val="75000"/>
                  </a:schemeClr>
                </a:solidFill>
              </a:rPr>
              <a:t> and </a:t>
            </a:r>
            <a:r>
              <a:rPr lang="it-IT" dirty="0" err="1" smtClean="0">
                <a:solidFill>
                  <a:schemeClr val="accent1">
                    <a:lumMod val="75000"/>
                  </a:schemeClr>
                </a:solidFill>
              </a:rPr>
              <a:t>why</a:t>
            </a:r>
            <a:r>
              <a:rPr lang="it-IT" dirty="0" smtClean="0">
                <a:solidFill>
                  <a:schemeClr val="accent1">
                    <a:lumMod val="75000"/>
                  </a:schemeClr>
                </a:solidFill>
              </a:rPr>
              <a:t> </a:t>
            </a:r>
            <a:r>
              <a:rPr lang="it-IT" dirty="0" err="1" smtClean="0">
                <a:solidFill>
                  <a:schemeClr val="accent1">
                    <a:lumMod val="75000"/>
                  </a:schemeClr>
                </a:solidFill>
              </a:rPr>
              <a:t>is</a:t>
            </a:r>
            <a:r>
              <a:rPr lang="it-IT" dirty="0" smtClean="0">
                <a:solidFill>
                  <a:schemeClr val="accent1">
                    <a:lumMod val="75000"/>
                  </a:schemeClr>
                </a:solidFill>
              </a:rPr>
              <a:t> </a:t>
            </a:r>
            <a:r>
              <a:rPr lang="it-IT" dirty="0" err="1" smtClean="0">
                <a:solidFill>
                  <a:schemeClr val="accent1">
                    <a:lumMod val="75000"/>
                  </a:schemeClr>
                </a:solidFill>
              </a:rPr>
              <a:t>it</a:t>
            </a:r>
            <a:r>
              <a:rPr lang="it-IT" dirty="0" smtClean="0">
                <a:solidFill>
                  <a:schemeClr val="accent1">
                    <a:lumMod val="75000"/>
                  </a:schemeClr>
                </a:solidFill>
              </a:rPr>
              <a:t> </a:t>
            </a:r>
            <a:r>
              <a:rPr lang="it-IT" dirty="0" err="1" smtClean="0">
                <a:solidFill>
                  <a:schemeClr val="accent1">
                    <a:lumMod val="75000"/>
                  </a:schemeClr>
                </a:solidFill>
              </a:rPr>
              <a:t>important ?</a:t>
            </a:r>
            <a:endParaRPr lang="it-IT" dirty="0">
              <a:solidFill>
                <a:schemeClr val="accent1">
                  <a:lumMod val="75000"/>
                </a:schemeClr>
              </a:solidFill>
            </a:endParaRPr>
          </a:p>
        </p:txBody>
      </p:sp>
    </p:spTree>
    <p:extLst>
      <p:ext uri="{BB962C8B-B14F-4D97-AF65-F5344CB8AC3E}">
        <p14:creationId xmlns:p14="http://schemas.microsoft.com/office/powerpoint/2010/main" val="246198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81758" y="541197"/>
            <a:ext cx="6474877" cy="885676"/>
          </a:xfrm>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r>
              <a:rPr lang="it-IT" dirty="0" smtClean="0">
                <a:solidFill>
                  <a:srgbClr val="0000FF"/>
                </a:solidFill>
                <a:latin typeface="Santa Fe LET"/>
                <a:cs typeface="Santa Fe LET"/>
              </a:rPr>
              <a:t/>
            </a:r>
            <a:br>
              <a:rPr lang="it-IT" dirty="0" smtClean="0">
                <a:solidFill>
                  <a:srgbClr val="0000FF"/>
                </a:solidFill>
                <a:latin typeface="Santa Fe LET"/>
                <a:cs typeface="Santa Fe LET"/>
              </a:rPr>
            </a:br>
            <a:endParaRPr lang="it-IT" dirty="0">
              <a:solidFill>
                <a:srgbClr val="0000FF"/>
              </a:solidFill>
              <a:latin typeface="Santa Fe LET"/>
              <a:cs typeface="Santa Fe LET"/>
            </a:endParaRPr>
          </a:p>
        </p:txBody>
      </p:sp>
      <p:sp>
        <p:nvSpPr>
          <p:cNvPr id="3" name="Segnaposto contenuto 2"/>
          <p:cNvSpPr>
            <a:spLocks noGrp="1"/>
          </p:cNvSpPr>
          <p:nvPr>
            <p:ph idx="1"/>
          </p:nvPr>
        </p:nvSpPr>
        <p:spPr>
          <a:xfrm>
            <a:off x="442894" y="2101107"/>
            <a:ext cx="8229600" cy="4025055"/>
          </a:xfrm>
        </p:spPr>
        <p:txBody>
          <a:bodyPr>
            <a:normAutofit/>
          </a:bodyPr>
          <a:lstStyle/>
          <a:p>
            <a:endParaRPr lang="it-IT" sz="2800" dirty="0" smtClean="0"/>
          </a:p>
          <a:p>
            <a:pPr marL="0" indent="0">
              <a:buNone/>
            </a:pPr>
            <a:r>
              <a:rPr lang="it-IT" sz="2800" dirty="0" err="1" smtClean="0"/>
              <a:t>One</a:t>
            </a:r>
            <a:r>
              <a:rPr lang="it-IT" sz="2800" dirty="0" smtClean="0"/>
              <a:t> of the </a:t>
            </a:r>
            <a:r>
              <a:rPr lang="it-IT" sz="2800" dirty="0" err="1" smtClean="0"/>
              <a:t>most</a:t>
            </a:r>
            <a:r>
              <a:rPr lang="it-IT" sz="2800" dirty="0" smtClean="0"/>
              <a:t> </a:t>
            </a:r>
            <a:r>
              <a:rPr lang="it-IT" sz="2800" dirty="0" err="1" smtClean="0"/>
              <a:t>recognized</a:t>
            </a:r>
            <a:r>
              <a:rPr lang="it-IT" sz="2800" dirty="0" smtClean="0"/>
              <a:t> </a:t>
            </a:r>
            <a:r>
              <a:rPr lang="it-IT" sz="2800" dirty="0" err="1" smtClean="0"/>
              <a:t>brands</a:t>
            </a:r>
            <a:r>
              <a:rPr lang="it-IT" sz="2800" dirty="0" smtClean="0"/>
              <a:t> in the world</a:t>
            </a:r>
          </a:p>
          <a:p>
            <a:pPr marL="0" indent="0">
              <a:buNone/>
            </a:pPr>
            <a:endParaRPr lang="it-IT" sz="2800" dirty="0"/>
          </a:p>
          <a:p>
            <a:pPr marL="0" indent="0">
              <a:buNone/>
            </a:pPr>
            <a:r>
              <a:rPr lang="it-IT" sz="2800" dirty="0" err="1" smtClean="0"/>
              <a:t>This</a:t>
            </a:r>
            <a:r>
              <a:rPr lang="it-IT" sz="2800" dirty="0" smtClean="0"/>
              <a:t> </a:t>
            </a:r>
            <a:r>
              <a:rPr lang="it-IT" sz="2800" dirty="0" err="1" smtClean="0"/>
              <a:t>is</a:t>
            </a:r>
            <a:r>
              <a:rPr lang="it-IT" sz="2800" dirty="0" smtClean="0"/>
              <a:t> the 36th </a:t>
            </a:r>
            <a:r>
              <a:rPr lang="it-IT" sz="2800" dirty="0" err="1" smtClean="0"/>
              <a:t>anniversary</a:t>
            </a:r>
            <a:r>
              <a:rPr lang="it-IT" sz="2800" dirty="0" smtClean="0"/>
              <a:t> of </a:t>
            </a:r>
            <a:r>
              <a:rPr lang="it-IT" sz="2800" dirty="0" err="1" smtClean="0"/>
              <a:t>one</a:t>
            </a:r>
            <a:r>
              <a:rPr lang="it-IT" sz="2800" dirty="0" smtClean="0"/>
              <a:t> of the </a:t>
            </a:r>
            <a:r>
              <a:rPr lang="it-IT" sz="2800" dirty="0" err="1" smtClean="0"/>
              <a:t>biggest</a:t>
            </a:r>
            <a:r>
              <a:rPr lang="it-IT" sz="2800" dirty="0" smtClean="0"/>
              <a:t> brand</a:t>
            </a:r>
          </a:p>
          <a:p>
            <a:pPr marL="0" indent="0">
              <a:buNone/>
            </a:pPr>
            <a:r>
              <a:rPr lang="it-IT" sz="2800" dirty="0" err="1" smtClean="0"/>
              <a:t>mistakes</a:t>
            </a:r>
            <a:r>
              <a:rPr lang="it-IT" sz="2800" dirty="0" smtClean="0"/>
              <a:t> in </a:t>
            </a:r>
            <a:r>
              <a:rPr lang="it-IT" sz="2800" dirty="0" err="1" smtClean="0"/>
              <a:t>history</a:t>
            </a:r>
            <a:r>
              <a:rPr lang="it-IT" sz="2800" dirty="0" smtClean="0"/>
              <a:t>.</a:t>
            </a:r>
          </a:p>
          <a:p>
            <a:pPr marL="0" indent="0">
              <a:buNone/>
            </a:pPr>
            <a:endParaRPr lang="it-IT" sz="2800" dirty="0"/>
          </a:p>
          <a:p>
            <a:pPr marL="0" indent="0">
              <a:buNone/>
            </a:pPr>
            <a:r>
              <a:rPr lang="it-IT" sz="2800" dirty="0" err="1" smtClean="0"/>
              <a:t>What</a:t>
            </a:r>
            <a:r>
              <a:rPr lang="it-IT" sz="2800" dirty="0" smtClean="0"/>
              <a:t> </a:t>
            </a:r>
            <a:r>
              <a:rPr lang="it-IT" sz="2800" dirty="0" err="1" smtClean="0"/>
              <a:t>happened</a:t>
            </a:r>
            <a:r>
              <a:rPr lang="it-IT" sz="2800" dirty="0" smtClean="0"/>
              <a:t> in 1985 ?  </a:t>
            </a:r>
            <a:endParaRPr lang="it-IT" sz="2800" dirty="0"/>
          </a:p>
        </p:txBody>
      </p:sp>
      <p:pic>
        <p:nvPicPr>
          <p:cNvPr id="5" name="Immagine 4"/>
          <p:cNvPicPr>
            <a:picLocks noChangeAspect="1"/>
          </p:cNvPicPr>
          <p:nvPr/>
        </p:nvPicPr>
        <p:blipFill>
          <a:blip r:embed="rId2"/>
          <a:stretch>
            <a:fillRect/>
          </a:stretch>
        </p:blipFill>
        <p:spPr>
          <a:xfrm>
            <a:off x="2349500" y="462797"/>
            <a:ext cx="4445000" cy="1325562"/>
          </a:xfrm>
          <a:prstGeom prst="rect">
            <a:avLst/>
          </a:prstGeom>
        </p:spPr>
      </p:pic>
    </p:spTree>
    <p:extLst>
      <p:ext uri="{BB962C8B-B14F-4D97-AF65-F5344CB8AC3E}">
        <p14:creationId xmlns:p14="http://schemas.microsoft.com/office/powerpoint/2010/main" val="1518051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Introduction</a:t>
            </a:r>
            <a:r>
              <a:rPr lang="it-IT" dirty="0" smtClean="0"/>
              <a:t> of </a:t>
            </a:r>
            <a:br>
              <a:rPr lang="it-IT" dirty="0" smtClean="0"/>
            </a:br>
            <a:r>
              <a:rPr lang="it-IT" dirty="0" smtClean="0"/>
              <a:t>New Coke</a:t>
            </a:r>
            <a:endParaRPr lang="it-IT" dirty="0"/>
          </a:p>
        </p:txBody>
      </p:sp>
      <p:pic>
        <p:nvPicPr>
          <p:cNvPr id="4" name="Segnaposto contenuto 3" descr="new_coke_great_taste.jpg"/>
          <p:cNvPicPr>
            <a:picLocks noGrp="1" noChangeAspect="1"/>
          </p:cNvPicPr>
          <p:nvPr>
            <p:ph idx="1"/>
          </p:nvPr>
        </p:nvPicPr>
        <p:blipFill>
          <a:blip r:embed="rId2">
            <a:extLst>
              <a:ext uri="{28A0092B-C50C-407E-A947-70E740481C1C}">
                <a14:useLocalDpi xmlns:a14="http://schemas.microsoft.com/office/drawing/2010/main" val="0"/>
              </a:ext>
            </a:extLst>
          </a:blip>
          <a:srcRect l="-33876" r="-33876"/>
          <a:stretch>
            <a:fillRect/>
          </a:stretch>
        </p:blipFill>
        <p:spPr>
          <a:xfrm>
            <a:off x="1984375" y="1568569"/>
            <a:ext cx="5127624" cy="4432182"/>
          </a:xfrm>
        </p:spPr>
      </p:pic>
    </p:spTree>
    <p:extLst>
      <p:ext uri="{BB962C8B-B14F-4D97-AF65-F5344CB8AC3E}">
        <p14:creationId xmlns:p14="http://schemas.microsoft.com/office/powerpoint/2010/main" val="3894705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smtClean="0">
                <a:solidFill>
                  <a:schemeClr val="tx2"/>
                </a:solidFill>
              </a:rPr>
              <a:t>Volkswagen</a:t>
            </a:r>
            <a:endParaRPr lang="it-IT" b="1" dirty="0">
              <a:solidFill>
                <a:schemeClr val="tx2"/>
              </a:solidFill>
            </a:endParaRPr>
          </a:p>
        </p:txBody>
      </p:sp>
      <p:sp>
        <p:nvSpPr>
          <p:cNvPr id="3" name="Content Placeholder 2"/>
          <p:cNvSpPr>
            <a:spLocks noGrp="1"/>
          </p:cNvSpPr>
          <p:nvPr>
            <p:ph idx="1"/>
          </p:nvPr>
        </p:nvSpPr>
        <p:spPr/>
        <p:txBody>
          <a:bodyPr/>
          <a:lstStyle/>
          <a:p>
            <a:r>
              <a:rPr lang="it-IT" dirty="0" smtClean="0"/>
              <a:t>The brand</a:t>
            </a:r>
          </a:p>
          <a:p>
            <a:endParaRPr lang="it-IT" dirty="0"/>
          </a:p>
          <a:p>
            <a:endParaRPr lang="it-IT" dirty="0" smtClean="0"/>
          </a:p>
          <a:p>
            <a:endParaRPr lang="it-IT" dirty="0" smtClean="0"/>
          </a:p>
          <a:p>
            <a:endParaRPr lang="it-IT" dirty="0" smtClean="0"/>
          </a:p>
          <a:p>
            <a:r>
              <a:rPr lang="it-IT" dirty="0" smtClean="0"/>
              <a:t>Before ……………….. and </a:t>
            </a:r>
            <a:r>
              <a:rPr lang="it-IT" u="sng" dirty="0" smtClean="0"/>
              <a:t>after</a:t>
            </a:r>
            <a:r>
              <a:rPr lang="it-IT" dirty="0" smtClean="0"/>
              <a:t> Sept 2015</a:t>
            </a:r>
          </a:p>
          <a:p>
            <a:pPr marL="0" indent="0">
              <a:buNone/>
            </a:pPr>
            <a:endParaRPr lang="it-IT" dirty="0" smtClean="0"/>
          </a:p>
          <a:p>
            <a:pPr marL="0" indent="0">
              <a:buNone/>
            </a:pPr>
            <a:endParaRPr lang="it-IT"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2217" y="1600200"/>
            <a:ext cx="2667681" cy="2391714"/>
          </a:xfrm>
          <a:prstGeom prst="rect">
            <a:avLst/>
          </a:prstGeom>
        </p:spPr>
      </p:pic>
    </p:spTree>
    <p:extLst>
      <p:ext uri="{BB962C8B-B14F-4D97-AF65-F5344CB8AC3E}">
        <p14:creationId xmlns:p14="http://schemas.microsoft.com/office/powerpoint/2010/main" val="14603291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VW: Brand Disaster</a:t>
            </a:r>
            <a:endParaRPr lang="it-IT" dirty="0"/>
          </a:p>
        </p:txBody>
      </p:sp>
      <p:sp>
        <p:nvSpPr>
          <p:cNvPr id="3" name="Content Placeholder 2"/>
          <p:cNvSpPr>
            <a:spLocks noGrp="1"/>
          </p:cNvSpPr>
          <p:nvPr>
            <p:ph idx="1"/>
          </p:nvPr>
        </p:nvSpPr>
        <p:spPr/>
        <p:txBody>
          <a:bodyPr/>
          <a:lstStyle/>
          <a:p>
            <a:endParaRPr lang="it-IT" dirty="0" smtClean="0"/>
          </a:p>
          <a:p>
            <a:endParaRPr lang="it-IT" dirty="0"/>
          </a:p>
          <a:p>
            <a:pPr marL="0" indent="0">
              <a:buNone/>
            </a:pPr>
            <a:r>
              <a:rPr lang="it-IT" dirty="0" smtClean="0"/>
              <a:t>                               </a:t>
            </a:r>
            <a:endParaRPr lang="it-IT"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760538"/>
            <a:ext cx="5011358" cy="3758519"/>
          </a:xfrm>
          <a:prstGeom prst="rect">
            <a:avLst/>
          </a:prstGeom>
        </p:spPr>
      </p:pic>
    </p:spTree>
    <p:extLst>
      <p:ext uri="{BB962C8B-B14F-4D97-AF65-F5344CB8AC3E}">
        <p14:creationId xmlns:p14="http://schemas.microsoft.com/office/powerpoint/2010/main" val="42566489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800000"/>
                </a:solidFill>
                <a:latin typeface="Bradley Hand ITC TT-Bold"/>
                <a:cs typeface="Bradley Hand ITC TT-Bold"/>
              </a:rPr>
              <a:t>Damage</a:t>
            </a:r>
            <a:r>
              <a:rPr lang="it-IT" b="1" dirty="0" smtClean="0">
                <a:solidFill>
                  <a:srgbClr val="800000"/>
                </a:solidFill>
                <a:latin typeface="Bradley Hand ITC TT-Bold"/>
                <a:cs typeface="Bradley Hand ITC TT-Bold"/>
              </a:rPr>
              <a:t> control</a:t>
            </a:r>
            <a:endParaRPr lang="it-IT" b="1" dirty="0">
              <a:solidFill>
                <a:srgbClr val="800000"/>
              </a:solidFill>
              <a:latin typeface="Bradley Hand ITC TT-Bold"/>
              <a:cs typeface="Bradley Hand ITC TT-Bold"/>
            </a:endParaRPr>
          </a:p>
        </p:txBody>
      </p:sp>
      <p:sp>
        <p:nvSpPr>
          <p:cNvPr id="3" name="Segnaposto contenuto 2"/>
          <p:cNvSpPr>
            <a:spLocks noGrp="1"/>
          </p:cNvSpPr>
          <p:nvPr>
            <p:ph idx="1"/>
          </p:nvPr>
        </p:nvSpPr>
        <p:spPr/>
        <p:txBody>
          <a:bodyPr>
            <a:normAutofit lnSpcReduction="10000"/>
          </a:bodyPr>
          <a:lstStyle/>
          <a:p>
            <a:pPr marL="0" indent="0">
              <a:buNone/>
            </a:pPr>
            <a:r>
              <a:rPr lang="it-IT" sz="2800" b="1" i="1" dirty="0" smtClean="0"/>
              <a:t>Public Relations:</a:t>
            </a:r>
          </a:p>
          <a:p>
            <a:pPr marL="0" indent="0">
              <a:buNone/>
            </a:pPr>
            <a:endParaRPr lang="it-IT" sz="2800" dirty="0"/>
          </a:p>
          <a:p>
            <a:pPr marL="514350" indent="-514350">
              <a:buAutoNum type="arabicParenR"/>
            </a:pPr>
            <a:r>
              <a:rPr lang="it-IT" sz="2800" dirty="0" smtClean="0"/>
              <a:t>How </a:t>
            </a:r>
            <a:r>
              <a:rPr lang="it-IT" sz="2800" dirty="0" err="1" smtClean="0"/>
              <a:t>did</a:t>
            </a:r>
            <a:r>
              <a:rPr lang="it-IT" sz="2800" dirty="0" smtClean="0"/>
              <a:t> VW </a:t>
            </a:r>
            <a:r>
              <a:rPr lang="it-IT" sz="2800" dirty="0" err="1" smtClean="0"/>
              <a:t>handle</a:t>
            </a:r>
            <a:r>
              <a:rPr lang="it-IT" sz="2800" dirty="0" smtClean="0"/>
              <a:t> the </a:t>
            </a:r>
            <a:r>
              <a:rPr lang="it-IT" sz="2800" dirty="0" err="1" smtClean="0"/>
              <a:t>problem</a:t>
            </a:r>
            <a:r>
              <a:rPr lang="it-IT" sz="2800" dirty="0" smtClean="0"/>
              <a:t> with the public ?</a:t>
            </a:r>
          </a:p>
          <a:p>
            <a:pPr marL="514350" indent="-514350">
              <a:buAutoNum type="arabicParenR"/>
            </a:pPr>
            <a:r>
              <a:rPr lang="it-IT" sz="2800" dirty="0" err="1" smtClean="0"/>
              <a:t>What</a:t>
            </a:r>
            <a:r>
              <a:rPr lang="it-IT" sz="2800" dirty="0" smtClean="0"/>
              <a:t> </a:t>
            </a:r>
            <a:r>
              <a:rPr lang="it-IT" sz="2800" dirty="0" err="1" smtClean="0"/>
              <a:t>has</a:t>
            </a:r>
            <a:r>
              <a:rPr lang="it-IT" sz="2800" dirty="0" smtClean="0"/>
              <a:t> </a:t>
            </a:r>
            <a:r>
              <a:rPr lang="it-IT" sz="2800" dirty="0" err="1" smtClean="0"/>
              <a:t>happened</a:t>
            </a:r>
            <a:r>
              <a:rPr lang="it-IT" sz="2800" dirty="0" smtClean="0"/>
              <a:t> to </a:t>
            </a:r>
            <a:r>
              <a:rPr lang="it-IT" sz="2800" dirty="0" err="1" smtClean="0"/>
              <a:t>their</a:t>
            </a:r>
            <a:r>
              <a:rPr lang="it-IT" sz="2800" dirty="0" smtClean="0"/>
              <a:t> </a:t>
            </a:r>
            <a:r>
              <a:rPr lang="it-IT" sz="2800" dirty="0" err="1" smtClean="0"/>
              <a:t>image,their</a:t>
            </a:r>
            <a:endParaRPr lang="it-IT" sz="2800" dirty="0" smtClean="0"/>
          </a:p>
          <a:p>
            <a:pPr marL="0" indent="0">
              <a:buNone/>
            </a:pPr>
            <a:r>
              <a:rPr lang="it-IT" sz="2800" dirty="0"/>
              <a:t> </a:t>
            </a:r>
            <a:r>
              <a:rPr lang="it-IT" sz="2800" dirty="0" smtClean="0"/>
              <a:t>     sales, market share ?</a:t>
            </a:r>
          </a:p>
          <a:p>
            <a:pPr marL="0" indent="0">
              <a:buNone/>
            </a:pPr>
            <a:r>
              <a:rPr lang="it-IT" sz="2800" dirty="0" smtClean="0"/>
              <a:t>3)  </a:t>
            </a:r>
            <a:r>
              <a:rPr lang="it-IT" sz="2800" dirty="0" err="1" smtClean="0"/>
              <a:t>What</a:t>
            </a:r>
            <a:r>
              <a:rPr lang="it-IT" sz="2800" dirty="0" smtClean="0"/>
              <a:t> </a:t>
            </a:r>
            <a:r>
              <a:rPr lang="it-IT" sz="2800" dirty="0" err="1" smtClean="0"/>
              <a:t>did they do </a:t>
            </a:r>
            <a:r>
              <a:rPr lang="it-IT" sz="2800" dirty="0" smtClean="0"/>
              <a:t>to </a:t>
            </a:r>
            <a:r>
              <a:rPr lang="it-IT" sz="2800" dirty="0" err="1" smtClean="0"/>
              <a:t>repair</a:t>
            </a:r>
            <a:r>
              <a:rPr lang="it-IT" sz="2800" dirty="0" smtClean="0"/>
              <a:t> </a:t>
            </a:r>
            <a:r>
              <a:rPr lang="it-IT" sz="2800" dirty="0" err="1" smtClean="0"/>
              <a:t>their</a:t>
            </a:r>
            <a:r>
              <a:rPr lang="it-IT" sz="2800" dirty="0" smtClean="0"/>
              <a:t> brand?</a:t>
            </a:r>
          </a:p>
          <a:p>
            <a:pPr marL="0" indent="0">
              <a:buNone/>
            </a:pPr>
            <a:r>
              <a:rPr lang="it-IT" sz="2800" dirty="0"/>
              <a:t>4)   Did they recover from this damage ?</a:t>
            </a:r>
            <a:endParaRPr lang="it-IT" sz="2800" dirty="0" smtClean="0"/>
          </a:p>
          <a:p>
            <a:pPr marL="0" indent="0">
              <a:buNone/>
            </a:pPr>
            <a:r>
              <a:rPr lang="it-IT" sz="2800" dirty="0"/>
              <a:t> </a:t>
            </a:r>
            <a:r>
              <a:rPr lang="it-IT" sz="2800" dirty="0" smtClean="0"/>
              <a:t>     </a:t>
            </a:r>
            <a:endParaRPr lang="it-IT" sz="2800" dirty="0"/>
          </a:p>
        </p:txBody>
      </p:sp>
    </p:spTree>
    <p:extLst>
      <p:ext uri="{BB962C8B-B14F-4D97-AF65-F5344CB8AC3E}">
        <p14:creationId xmlns:p14="http://schemas.microsoft.com/office/powerpoint/2010/main" val="3255161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008000"/>
                </a:solidFill>
              </a:rPr>
              <a:t>Brand </a:t>
            </a:r>
            <a:r>
              <a:rPr lang="it-IT" b="1" dirty="0" err="1" smtClean="0">
                <a:solidFill>
                  <a:srgbClr val="008000"/>
                </a:solidFill>
              </a:rPr>
              <a:t>symbolic</a:t>
            </a:r>
            <a:r>
              <a:rPr lang="it-IT" b="1" dirty="0" smtClean="0">
                <a:solidFill>
                  <a:srgbClr val="008000"/>
                </a:solidFill>
              </a:rPr>
              <a:t> </a:t>
            </a:r>
            <a:r>
              <a:rPr lang="it-IT" b="1" dirty="0" err="1" smtClean="0">
                <a:solidFill>
                  <a:srgbClr val="008000"/>
                </a:solidFill>
              </a:rPr>
              <a:t>meanings</a:t>
            </a:r>
            <a:endParaRPr lang="it-IT" b="1" dirty="0">
              <a:solidFill>
                <a:srgbClr val="008000"/>
              </a:solidFill>
            </a:endParaRPr>
          </a:p>
        </p:txBody>
      </p:sp>
      <p:sp>
        <p:nvSpPr>
          <p:cNvPr id="3" name="Segnaposto contenuto 2"/>
          <p:cNvSpPr>
            <a:spLocks noGrp="1"/>
          </p:cNvSpPr>
          <p:nvPr>
            <p:ph idx="1"/>
          </p:nvPr>
        </p:nvSpPr>
        <p:spPr/>
        <p:txBody>
          <a:bodyPr/>
          <a:lstStyle/>
          <a:p>
            <a:r>
              <a:rPr lang="it-IT" dirty="0" err="1" smtClean="0"/>
              <a:t>conveys</a:t>
            </a:r>
            <a:r>
              <a:rPr lang="it-IT" dirty="0" smtClean="0"/>
              <a:t> </a:t>
            </a:r>
            <a:r>
              <a:rPr lang="it-IT" dirty="0" err="1" smtClean="0"/>
              <a:t>certain</a:t>
            </a:r>
            <a:r>
              <a:rPr lang="it-IT" dirty="0" smtClean="0"/>
              <a:t> </a:t>
            </a:r>
            <a:r>
              <a:rPr lang="it-IT" dirty="0" err="1" smtClean="0"/>
              <a:t>attributes</a:t>
            </a:r>
            <a:endParaRPr lang="it-IT" dirty="0" smtClean="0"/>
          </a:p>
          <a:p>
            <a:r>
              <a:rPr lang="it-IT" dirty="0" err="1" smtClean="0"/>
              <a:t>has</a:t>
            </a:r>
            <a:r>
              <a:rPr lang="it-IT" dirty="0" smtClean="0"/>
              <a:t> benefits: (</a:t>
            </a:r>
            <a:r>
              <a:rPr lang="it-IT" dirty="0" err="1" smtClean="0"/>
              <a:t>actual</a:t>
            </a:r>
            <a:r>
              <a:rPr lang="it-IT" dirty="0" smtClean="0"/>
              <a:t>/</a:t>
            </a:r>
            <a:r>
              <a:rPr lang="it-IT" dirty="0" err="1" smtClean="0"/>
              <a:t>psychological</a:t>
            </a:r>
            <a:r>
              <a:rPr lang="it-IT" dirty="0" smtClean="0"/>
              <a:t>)</a:t>
            </a:r>
          </a:p>
          <a:p>
            <a:r>
              <a:rPr lang="it-IT" dirty="0" err="1" smtClean="0"/>
              <a:t>values</a:t>
            </a:r>
            <a:r>
              <a:rPr lang="it-IT" dirty="0" smtClean="0"/>
              <a:t>: the </a:t>
            </a:r>
            <a:r>
              <a:rPr lang="it-IT" dirty="0" err="1" smtClean="0"/>
              <a:t>product</a:t>
            </a:r>
            <a:r>
              <a:rPr lang="it-IT" dirty="0"/>
              <a:t> </a:t>
            </a:r>
            <a:r>
              <a:rPr lang="it-IT" dirty="0" err="1" smtClean="0"/>
              <a:t>represents</a:t>
            </a:r>
            <a:r>
              <a:rPr lang="it-IT" dirty="0" smtClean="0"/>
              <a:t> the producer</a:t>
            </a:r>
          </a:p>
          <a:p>
            <a:r>
              <a:rPr lang="it-IT" dirty="0" smtClean="0"/>
              <a:t>culture</a:t>
            </a:r>
          </a:p>
          <a:p>
            <a:r>
              <a:rPr lang="it-IT" dirty="0" err="1" smtClean="0"/>
              <a:t>personality</a:t>
            </a:r>
            <a:endParaRPr lang="it-IT" dirty="0" smtClean="0"/>
          </a:p>
        </p:txBody>
      </p:sp>
    </p:spTree>
    <p:extLst>
      <p:ext uri="{BB962C8B-B14F-4D97-AF65-F5344CB8AC3E}">
        <p14:creationId xmlns:p14="http://schemas.microsoft.com/office/powerpoint/2010/main" val="2929216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35124" y="1333500"/>
            <a:ext cx="5857875" cy="1323439"/>
          </a:xfrm>
          <a:prstGeom prst="rect">
            <a:avLst/>
          </a:prstGeom>
        </p:spPr>
        <p:txBody>
          <a:bodyPr wrap="square">
            <a:spAutoFit/>
          </a:bodyPr>
          <a:lstStyle/>
          <a:p>
            <a:r>
              <a:rPr lang="it-IT" sz="4000" dirty="0" smtClean="0"/>
              <a:t>   </a:t>
            </a:r>
            <a:r>
              <a:rPr lang="it-IT" sz="4000" dirty="0" err="1" smtClean="0"/>
              <a:t>What</a:t>
            </a:r>
            <a:r>
              <a:rPr lang="it-IT" sz="4000" dirty="0" smtClean="0"/>
              <a:t> </a:t>
            </a:r>
            <a:r>
              <a:rPr lang="it-IT" sz="4000" dirty="0" err="1"/>
              <a:t>does</a:t>
            </a:r>
            <a:r>
              <a:rPr lang="it-IT" sz="4000" dirty="0"/>
              <a:t> the </a:t>
            </a:r>
            <a:r>
              <a:rPr lang="it-IT" sz="4000" dirty="0" err="1"/>
              <a:t>name</a:t>
            </a:r>
            <a:r>
              <a:rPr lang="it-IT" sz="4000" dirty="0"/>
              <a:t> </a:t>
            </a:r>
            <a:r>
              <a:rPr lang="it-IT" sz="4000" dirty="0">
                <a:solidFill>
                  <a:srgbClr val="0000FF"/>
                </a:solidFill>
                <a:latin typeface="Baskerville Old Face"/>
                <a:cs typeface="Baskerville Old Face"/>
              </a:rPr>
              <a:t>Mercedes</a:t>
            </a:r>
            <a:r>
              <a:rPr lang="it-IT" sz="4000" dirty="0"/>
              <a:t> </a:t>
            </a:r>
            <a:r>
              <a:rPr lang="it-IT" sz="4000" dirty="0" err="1"/>
              <a:t>communicate</a:t>
            </a:r>
            <a:r>
              <a:rPr lang="it-IT" sz="4000" dirty="0"/>
              <a:t> ?</a:t>
            </a:r>
          </a:p>
        </p:txBody>
      </p:sp>
    </p:spTree>
    <p:extLst>
      <p:ext uri="{BB962C8B-B14F-4D97-AF65-F5344CB8AC3E}">
        <p14:creationId xmlns:p14="http://schemas.microsoft.com/office/powerpoint/2010/main" val="3624868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80282"/>
            <a:ext cx="8229600" cy="5545881"/>
          </a:xfrm>
        </p:spPr>
        <p:txBody>
          <a:bodyPr/>
          <a:lstStyle/>
          <a:p>
            <a:pPr marL="0" indent="0">
              <a:buNone/>
            </a:pPr>
            <a:r>
              <a:rPr lang="it-IT" dirty="0"/>
              <a:t>High </a:t>
            </a:r>
            <a:r>
              <a:rPr lang="it-IT" dirty="0" err="1"/>
              <a:t>quality</a:t>
            </a:r>
            <a:endParaRPr lang="it-IT" dirty="0"/>
          </a:p>
          <a:p>
            <a:pPr marL="0" indent="0">
              <a:buNone/>
            </a:pPr>
            <a:endParaRPr lang="it-IT"/>
          </a:p>
        </p:txBody>
      </p:sp>
    </p:spTree>
    <p:extLst>
      <p:ext uri="{BB962C8B-B14F-4D97-AF65-F5344CB8AC3E}">
        <p14:creationId xmlns:p14="http://schemas.microsoft.com/office/powerpoint/2010/main" val="1792856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80282"/>
            <a:ext cx="8229600" cy="5545881"/>
          </a:xfrm>
        </p:spPr>
        <p:txBody>
          <a:bodyPr/>
          <a:lstStyle/>
          <a:p>
            <a:r>
              <a:rPr lang="it-IT" dirty="0"/>
              <a:t>High </a:t>
            </a:r>
            <a:r>
              <a:rPr lang="it-IT" dirty="0" err="1"/>
              <a:t>quality</a:t>
            </a:r>
            <a:endParaRPr lang="it-IT" dirty="0"/>
          </a:p>
          <a:p>
            <a:endParaRPr lang="it-IT" dirty="0"/>
          </a:p>
          <a:p>
            <a:r>
              <a:rPr lang="it-IT" dirty="0" err="1"/>
              <a:t>Luxury</a:t>
            </a:r>
            <a:r>
              <a:rPr lang="it-IT" dirty="0"/>
              <a:t> – </a:t>
            </a:r>
            <a:r>
              <a:rPr lang="it-IT" dirty="0" err="1"/>
              <a:t>upper</a:t>
            </a:r>
            <a:r>
              <a:rPr lang="it-IT" dirty="0"/>
              <a:t> </a:t>
            </a:r>
            <a:r>
              <a:rPr lang="it-IT" dirty="0" err="1"/>
              <a:t>class</a:t>
            </a:r>
            <a:endParaRPr lang="it-IT" dirty="0"/>
          </a:p>
          <a:p>
            <a:endParaRPr lang="it-IT"/>
          </a:p>
        </p:txBody>
      </p:sp>
    </p:spTree>
    <p:extLst>
      <p:ext uri="{BB962C8B-B14F-4D97-AF65-F5344CB8AC3E}">
        <p14:creationId xmlns:p14="http://schemas.microsoft.com/office/powerpoint/2010/main" val="1815621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80282"/>
            <a:ext cx="8229600" cy="5545881"/>
          </a:xfrm>
        </p:spPr>
        <p:txBody>
          <a:bodyPr/>
          <a:lstStyle/>
          <a:p>
            <a:r>
              <a:rPr lang="it-IT" dirty="0"/>
              <a:t>High </a:t>
            </a:r>
            <a:r>
              <a:rPr lang="it-IT" dirty="0" err="1"/>
              <a:t>quality</a:t>
            </a:r>
            <a:endParaRPr lang="it-IT" dirty="0"/>
          </a:p>
          <a:p>
            <a:endParaRPr lang="it-IT" dirty="0"/>
          </a:p>
          <a:p>
            <a:r>
              <a:rPr lang="it-IT" dirty="0" err="1"/>
              <a:t>Luxury</a:t>
            </a:r>
            <a:r>
              <a:rPr lang="it-IT" dirty="0"/>
              <a:t> – </a:t>
            </a:r>
            <a:r>
              <a:rPr lang="it-IT" dirty="0" err="1"/>
              <a:t>upper</a:t>
            </a:r>
            <a:r>
              <a:rPr lang="it-IT" dirty="0"/>
              <a:t> </a:t>
            </a:r>
            <a:r>
              <a:rPr lang="it-IT" dirty="0" err="1"/>
              <a:t>class</a:t>
            </a:r>
            <a:endParaRPr lang="it-IT" dirty="0"/>
          </a:p>
          <a:p>
            <a:endParaRPr lang="it-IT" dirty="0"/>
          </a:p>
          <a:p>
            <a:r>
              <a:rPr lang="it-IT" dirty="0" err="1"/>
              <a:t>German</a:t>
            </a:r>
            <a:r>
              <a:rPr lang="it-IT" dirty="0"/>
              <a:t> </a:t>
            </a:r>
            <a:r>
              <a:rPr lang="it-IT" dirty="0" err="1"/>
              <a:t>engineering</a:t>
            </a:r>
            <a:endParaRPr lang="it-IT" dirty="0"/>
          </a:p>
          <a:p>
            <a:endParaRPr lang="it-IT"/>
          </a:p>
        </p:txBody>
      </p:sp>
    </p:spTree>
    <p:extLst>
      <p:ext uri="{BB962C8B-B14F-4D97-AF65-F5344CB8AC3E}">
        <p14:creationId xmlns:p14="http://schemas.microsoft.com/office/powerpoint/2010/main" val="830756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0000"/>
                </a:solidFill>
              </a:rPr>
              <a:t>Brand Definition</a:t>
            </a:r>
            <a:endParaRPr lang="it-IT" dirty="0">
              <a:solidFill>
                <a:srgbClr val="FF0000"/>
              </a:solidFill>
            </a:endParaRPr>
          </a:p>
        </p:txBody>
      </p:sp>
      <p:sp>
        <p:nvSpPr>
          <p:cNvPr id="3" name="Segnaposto contenuto 2"/>
          <p:cNvSpPr>
            <a:spLocks noGrp="1"/>
          </p:cNvSpPr>
          <p:nvPr>
            <p:ph idx="1"/>
          </p:nvPr>
        </p:nvSpPr>
        <p:spPr/>
        <p:txBody>
          <a:bodyPr>
            <a:normAutofit/>
          </a:bodyPr>
          <a:lstStyle/>
          <a:p>
            <a:r>
              <a:rPr lang="it-IT" sz="2400" dirty="0" smtClean="0">
                <a:hlinkClick r:id="rId2"/>
              </a:rPr>
              <a:t>Unique design</a:t>
            </a:r>
            <a:r>
              <a:rPr lang="it-IT" sz="2400" dirty="0">
                <a:hlinkClick r:id="rId2"/>
              </a:rPr>
              <a:t>, </a:t>
            </a:r>
            <a:r>
              <a:rPr lang="it-IT" sz="2400" dirty="0">
                <a:hlinkClick r:id="rId3"/>
              </a:rPr>
              <a:t>sign, </a:t>
            </a:r>
            <a:r>
              <a:rPr lang="it-IT" sz="2400" dirty="0">
                <a:hlinkClick r:id="rId4"/>
              </a:rPr>
              <a:t>symbol, </a:t>
            </a:r>
            <a:r>
              <a:rPr lang="it-IT" sz="2400" dirty="0">
                <a:hlinkClick r:id="rId5"/>
              </a:rPr>
              <a:t>words, or a </a:t>
            </a:r>
            <a:r>
              <a:rPr lang="it-IT" sz="2400" dirty="0">
                <a:hlinkClick r:id="rId6"/>
              </a:rPr>
              <a:t>combination of these, </a:t>
            </a:r>
            <a:r>
              <a:rPr lang="it-IT" sz="2400" dirty="0">
                <a:hlinkClick r:id="rId7"/>
              </a:rPr>
              <a:t>employed in creating an </a:t>
            </a:r>
            <a:r>
              <a:rPr lang="it-IT" sz="2400" dirty="0">
                <a:hlinkClick r:id="rId8"/>
              </a:rPr>
              <a:t>image that identifies a </a:t>
            </a:r>
            <a:r>
              <a:rPr lang="it-IT" sz="2400" dirty="0">
                <a:hlinkClick r:id="rId9"/>
              </a:rPr>
              <a:t>product and differentiates it from its </a:t>
            </a:r>
            <a:r>
              <a:rPr lang="it-IT" sz="2400" dirty="0">
                <a:hlinkClick r:id="rId10"/>
              </a:rPr>
              <a:t>competitors. </a:t>
            </a:r>
            <a:r>
              <a:rPr lang="it-IT" sz="2400" dirty="0">
                <a:hlinkClick r:id="rId11"/>
              </a:rPr>
              <a:t>Over time, this image becomes </a:t>
            </a:r>
            <a:r>
              <a:rPr lang="it-IT" sz="2400" dirty="0">
                <a:hlinkClick r:id="rId12"/>
              </a:rPr>
              <a:t>associated with a level of credibility, </a:t>
            </a:r>
            <a:r>
              <a:rPr lang="it-IT" sz="2400" dirty="0">
                <a:hlinkClick r:id="rId13"/>
              </a:rPr>
              <a:t>quality, and </a:t>
            </a:r>
            <a:r>
              <a:rPr lang="it-IT" sz="2400" dirty="0">
                <a:hlinkClick r:id="rId14"/>
              </a:rPr>
              <a:t>satisfaction in the </a:t>
            </a:r>
            <a:r>
              <a:rPr lang="it-IT" sz="2400" dirty="0">
                <a:hlinkClick r:id="rId15"/>
              </a:rPr>
              <a:t>consumer's </a:t>
            </a:r>
            <a:r>
              <a:rPr lang="it-IT" sz="2400" dirty="0" smtClean="0">
                <a:hlinkClick r:id="rId15"/>
              </a:rPr>
              <a:t>mind.</a:t>
            </a:r>
          </a:p>
          <a:p>
            <a:endParaRPr lang="it-IT" sz="2400" dirty="0">
              <a:hlinkClick r:id="rId15"/>
            </a:endParaRPr>
          </a:p>
          <a:p>
            <a:r>
              <a:rPr lang="it-IT" sz="2400" dirty="0" smtClean="0">
                <a:hlinkClick r:id="rId16"/>
              </a:rPr>
              <a:t>It stands for certain benefits </a:t>
            </a:r>
            <a:r>
              <a:rPr lang="it-IT" sz="2400" dirty="0">
                <a:hlinkClick r:id="rId16"/>
              </a:rPr>
              <a:t>and </a:t>
            </a:r>
            <a:r>
              <a:rPr lang="it-IT" sz="2400" dirty="0">
                <a:hlinkClick r:id="rId17"/>
              </a:rPr>
              <a:t>value. </a:t>
            </a:r>
            <a:endParaRPr lang="it-IT" sz="2400" dirty="0" smtClean="0"/>
          </a:p>
          <a:p>
            <a:endParaRPr lang="it-IT" sz="2400" dirty="0">
              <a:hlinkClick r:id="rId18"/>
            </a:endParaRPr>
          </a:p>
          <a:p>
            <a:r>
              <a:rPr lang="it-IT" sz="2400" dirty="0" smtClean="0">
                <a:hlinkClick r:id="rId18"/>
              </a:rPr>
              <a:t>Legal </a:t>
            </a:r>
            <a:r>
              <a:rPr lang="it-IT" sz="2400" dirty="0">
                <a:hlinkClick r:id="rId18"/>
              </a:rPr>
              <a:t>name for a brand is </a:t>
            </a:r>
            <a:r>
              <a:rPr lang="it-IT" sz="2400" dirty="0">
                <a:hlinkClick r:id="rId19"/>
              </a:rPr>
              <a:t>trademark and, when it identifies or </a:t>
            </a:r>
            <a:r>
              <a:rPr lang="it-IT" sz="2400" dirty="0">
                <a:hlinkClick r:id="rId20"/>
              </a:rPr>
              <a:t>represents a firm, it is </a:t>
            </a:r>
            <a:r>
              <a:rPr lang="it-IT" sz="2400" dirty="0">
                <a:hlinkClick r:id="rId21"/>
              </a:rPr>
              <a:t>called a </a:t>
            </a:r>
            <a:r>
              <a:rPr lang="it-IT" sz="2400" dirty="0">
                <a:hlinkClick r:id="rId22"/>
              </a:rPr>
              <a:t>brand name. </a:t>
            </a:r>
          </a:p>
          <a:p>
            <a:endParaRPr lang="it-IT" sz="2400" dirty="0"/>
          </a:p>
          <a:p>
            <a:pPr marL="0" indent="0">
              <a:buNone/>
            </a:pPr>
            <a:endParaRPr lang="it-IT" sz="1600" dirty="0"/>
          </a:p>
        </p:txBody>
      </p:sp>
    </p:spTree>
    <p:extLst>
      <p:ext uri="{BB962C8B-B14F-4D97-AF65-F5344CB8AC3E}">
        <p14:creationId xmlns:p14="http://schemas.microsoft.com/office/powerpoint/2010/main" val="3613419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37950"/>
            <a:ext cx="8229600" cy="5688214"/>
          </a:xfrm>
        </p:spPr>
        <p:txBody>
          <a:bodyPr/>
          <a:lstStyle/>
          <a:p>
            <a:r>
              <a:rPr lang="it-IT" dirty="0"/>
              <a:t>High </a:t>
            </a:r>
            <a:r>
              <a:rPr lang="it-IT" dirty="0" err="1"/>
              <a:t>quality</a:t>
            </a:r>
            <a:endParaRPr lang="it-IT" dirty="0"/>
          </a:p>
          <a:p>
            <a:endParaRPr lang="it-IT" dirty="0"/>
          </a:p>
          <a:p>
            <a:r>
              <a:rPr lang="it-IT" dirty="0" err="1"/>
              <a:t>Luxury</a:t>
            </a:r>
            <a:r>
              <a:rPr lang="it-IT" dirty="0"/>
              <a:t> – </a:t>
            </a:r>
            <a:r>
              <a:rPr lang="it-IT" dirty="0" err="1"/>
              <a:t>upper</a:t>
            </a:r>
            <a:r>
              <a:rPr lang="it-IT" dirty="0"/>
              <a:t> </a:t>
            </a:r>
            <a:r>
              <a:rPr lang="it-IT" dirty="0" err="1"/>
              <a:t>class</a:t>
            </a:r>
            <a:endParaRPr lang="it-IT" dirty="0"/>
          </a:p>
          <a:p>
            <a:endParaRPr lang="it-IT" dirty="0"/>
          </a:p>
          <a:p>
            <a:r>
              <a:rPr lang="it-IT" dirty="0" err="1"/>
              <a:t>German</a:t>
            </a:r>
            <a:r>
              <a:rPr lang="it-IT" dirty="0"/>
              <a:t> </a:t>
            </a:r>
            <a:r>
              <a:rPr lang="it-IT" dirty="0" err="1"/>
              <a:t>engineering</a:t>
            </a:r>
            <a:endParaRPr lang="it-IT" dirty="0"/>
          </a:p>
          <a:p>
            <a:endParaRPr lang="it-IT" dirty="0"/>
          </a:p>
          <a:p>
            <a:r>
              <a:rPr lang="it-IT" dirty="0"/>
              <a:t>Solid, </a:t>
            </a:r>
            <a:r>
              <a:rPr lang="it-IT" dirty="0" err="1"/>
              <a:t>dependable</a:t>
            </a:r>
            <a:r>
              <a:rPr lang="it-IT" dirty="0"/>
              <a:t>, high performance</a:t>
            </a:r>
          </a:p>
          <a:p>
            <a:pPr marL="0" indent="0">
              <a:buNone/>
            </a:pPr>
            <a:endParaRPr lang="it-IT"/>
          </a:p>
        </p:txBody>
      </p:sp>
    </p:spTree>
    <p:extLst>
      <p:ext uri="{BB962C8B-B14F-4D97-AF65-F5344CB8AC3E}">
        <p14:creationId xmlns:p14="http://schemas.microsoft.com/office/powerpoint/2010/main" val="3138200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306564"/>
            <a:ext cx="8229600" cy="5819599"/>
          </a:xfrm>
        </p:spPr>
        <p:txBody>
          <a:bodyPr>
            <a:normAutofit/>
          </a:bodyPr>
          <a:lstStyle/>
          <a:p>
            <a:r>
              <a:rPr lang="it-IT" sz="2800" dirty="0"/>
              <a:t>High </a:t>
            </a:r>
            <a:r>
              <a:rPr lang="it-IT" sz="2800" dirty="0" err="1"/>
              <a:t>quality</a:t>
            </a:r>
            <a:endParaRPr lang="it-IT" sz="2800" dirty="0"/>
          </a:p>
          <a:p>
            <a:endParaRPr lang="it-IT" sz="2800" dirty="0"/>
          </a:p>
          <a:p>
            <a:r>
              <a:rPr lang="it-IT" sz="2800" dirty="0" err="1"/>
              <a:t>Luxury</a:t>
            </a:r>
            <a:r>
              <a:rPr lang="it-IT" sz="2800" dirty="0"/>
              <a:t> – </a:t>
            </a:r>
            <a:r>
              <a:rPr lang="it-IT" sz="2800" dirty="0" err="1"/>
              <a:t>upper</a:t>
            </a:r>
            <a:r>
              <a:rPr lang="it-IT" sz="2800" dirty="0"/>
              <a:t> </a:t>
            </a:r>
            <a:r>
              <a:rPr lang="it-IT" sz="2800" dirty="0" err="1"/>
              <a:t>class</a:t>
            </a:r>
            <a:endParaRPr lang="it-IT" sz="2800" dirty="0"/>
          </a:p>
          <a:p>
            <a:endParaRPr lang="it-IT" sz="2800" dirty="0"/>
          </a:p>
          <a:p>
            <a:r>
              <a:rPr lang="it-IT" sz="2800" dirty="0" err="1"/>
              <a:t>German</a:t>
            </a:r>
            <a:r>
              <a:rPr lang="it-IT" sz="2800" dirty="0"/>
              <a:t> </a:t>
            </a:r>
            <a:r>
              <a:rPr lang="it-IT" sz="2800" dirty="0" err="1"/>
              <a:t>engineering</a:t>
            </a:r>
          </a:p>
          <a:p>
            <a:endParaRPr lang="it-IT" sz="2800" dirty="0"/>
          </a:p>
          <a:p>
            <a:r>
              <a:rPr lang="it-IT" sz="2800" dirty="0"/>
              <a:t>Solid, </a:t>
            </a:r>
            <a:r>
              <a:rPr lang="it-IT" sz="2800" dirty="0" err="1"/>
              <a:t>dependable</a:t>
            </a:r>
            <a:r>
              <a:rPr lang="it-IT" sz="2800" dirty="0"/>
              <a:t>, high performance</a:t>
            </a:r>
          </a:p>
          <a:p>
            <a:pPr marL="0" indent="0">
              <a:buNone/>
            </a:pPr>
            <a:endParaRPr lang="it-IT" sz="2800" dirty="0"/>
          </a:p>
          <a:p>
            <a:r>
              <a:rPr lang="it-IT" sz="2800" dirty="0" err="1"/>
              <a:t>Prestige</a:t>
            </a:r>
            <a:r>
              <a:rPr lang="it-IT" sz="2800" dirty="0"/>
              <a:t> ….status </a:t>
            </a:r>
            <a:r>
              <a:rPr lang="it-IT" sz="2800" dirty="0" err="1"/>
              <a:t>symbol</a:t>
            </a:r>
            <a:r>
              <a:rPr lang="it-IT" sz="2800" dirty="0"/>
              <a:t> for the </a:t>
            </a:r>
            <a:r>
              <a:rPr lang="it-IT" sz="2800" dirty="0" err="1"/>
              <a:t>owner</a:t>
            </a:r>
            <a:endParaRPr lang="it-IT" sz="2800" dirty="0"/>
          </a:p>
          <a:p>
            <a:endParaRPr lang="it-IT" sz="2800" dirty="0"/>
          </a:p>
          <a:p>
            <a:pPr marL="0" indent="0">
              <a:buNone/>
            </a:pPr>
            <a:endParaRPr lang="it-IT" sz="2800"/>
          </a:p>
        </p:txBody>
      </p:sp>
    </p:spTree>
    <p:extLst>
      <p:ext uri="{BB962C8B-B14F-4D97-AF65-F5344CB8AC3E}">
        <p14:creationId xmlns:p14="http://schemas.microsoft.com/office/powerpoint/2010/main" val="3224747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b="1" spc="50" dirty="0" smtClean="0">
                <a:ln w="11430"/>
                <a:solidFill>
                  <a:srgbClr val="0000FF"/>
                </a:solidFill>
                <a:effectLst>
                  <a:outerShdw blurRad="76200" dist="50800" dir="5400000" algn="tl" rotWithShape="0">
                    <a:srgbClr val="000000">
                      <a:alpha val="65000"/>
                    </a:srgbClr>
                  </a:outerShdw>
                </a:effectLst>
              </a:rPr>
              <a:t>Brand </a:t>
            </a:r>
            <a:r>
              <a:rPr lang="it-IT" b="1" spc="50" dirty="0" err="1" smtClean="0">
                <a:ln w="11430"/>
                <a:solidFill>
                  <a:srgbClr val="0000FF"/>
                </a:solidFill>
                <a:effectLst>
                  <a:outerShdw blurRad="76200" dist="50800" dir="5400000" algn="tl" rotWithShape="0">
                    <a:srgbClr val="000000">
                      <a:alpha val="65000"/>
                    </a:srgbClr>
                  </a:outerShdw>
                </a:effectLst>
              </a:rPr>
              <a:t>Name</a:t>
            </a:r>
            <a:r>
              <a:rPr lang="it-IT"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br>
              <a:rPr lang="it-IT"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it-IT"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Segnaposto contenuto 2"/>
          <p:cNvSpPr>
            <a:spLocks noGrp="1"/>
          </p:cNvSpPr>
          <p:nvPr>
            <p:ph idx="1"/>
          </p:nvPr>
        </p:nvSpPr>
        <p:spPr/>
        <p:txBody>
          <a:bodyPr/>
          <a:lstStyle/>
          <a:p>
            <a:r>
              <a:rPr lang="it-IT" dirty="0" err="1" smtClean="0"/>
              <a:t>Easily</a:t>
            </a:r>
            <a:r>
              <a:rPr lang="it-IT" dirty="0" smtClean="0"/>
              <a:t> </a:t>
            </a:r>
            <a:r>
              <a:rPr lang="it-IT" dirty="0" err="1" smtClean="0"/>
              <a:t>spelled</a:t>
            </a:r>
            <a:r>
              <a:rPr lang="it-IT" dirty="0" smtClean="0"/>
              <a:t>, </a:t>
            </a:r>
            <a:r>
              <a:rPr lang="it-IT" dirty="0" err="1" smtClean="0"/>
              <a:t>remembered</a:t>
            </a:r>
            <a:r>
              <a:rPr lang="it-IT" dirty="0" smtClean="0"/>
              <a:t>, </a:t>
            </a:r>
            <a:r>
              <a:rPr lang="it-IT" dirty="0" err="1" smtClean="0"/>
              <a:t>spoken</a:t>
            </a:r>
            <a:endParaRPr lang="it-IT" dirty="0" smtClean="0"/>
          </a:p>
          <a:p>
            <a:r>
              <a:rPr lang="it-IT" dirty="0" smtClean="0"/>
              <a:t>Indicative of the </a:t>
            </a:r>
            <a:r>
              <a:rPr lang="it-IT" dirty="0" err="1" smtClean="0"/>
              <a:t>product’s</a:t>
            </a:r>
            <a:r>
              <a:rPr lang="it-IT" dirty="0" smtClean="0"/>
              <a:t> major benefits</a:t>
            </a:r>
          </a:p>
          <a:p>
            <a:r>
              <a:rPr lang="it-IT" dirty="0" err="1" smtClean="0"/>
              <a:t>Distinctive</a:t>
            </a:r>
            <a:r>
              <a:rPr lang="it-IT" dirty="0" smtClean="0"/>
              <a:t>, </a:t>
            </a:r>
            <a:r>
              <a:rPr lang="it-IT" dirty="0" err="1" smtClean="0"/>
              <a:t>unique</a:t>
            </a:r>
            <a:endParaRPr lang="it-IT" dirty="0" smtClean="0"/>
          </a:p>
          <a:p>
            <a:r>
              <a:rPr lang="it-IT" dirty="0" err="1" smtClean="0"/>
              <a:t>Capable</a:t>
            </a:r>
            <a:r>
              <a:rPr lang="it-IT" dirty="0" smtClean="0"/>
              <a:t> of </a:t>
            </a:r>
            <a:r>
              <a:rPr lang="it-IT" dirty="0" err="1" smtClean="0"/>
              <a:t>registration</a:t>
            </a:r>
            <a:r>
              <a:rPr lang="it-IT" dirty="0" smtClean="0"/>
              <a:t> </a:t>
            </a:r>
            <a:r>
              <a:rPr lang="it-IT" dirty="0" err="1" smtClean="0"/>
              <a:t>protection</a:t>
            </a:r>
            <a:endParaRPr lang="it-IT" dirty="0"/>
          </a:p>
        </p:txBody>
      </p:sp>
    </p:spTree>
    <p:extLst>
      <p:ext uri="{BB962C8B-B14F-4D97-AF65-F5344CB8AC3E}">
        <p14:creationId xmlns:p14="http://schemas.microsoft.com/office/powerpoint/2010/main" val="39308714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Strong Brand </a:t>
            </a:r>
            <a:r>
              <a:rPr lang="it-IT" dirty="0" err="1" smtClean="0"/>
              <a:t>Names</a:t>
            </a:r>
            <a:r>
              <a:rPr lang="it-IT" dirty="0" smtClean="0"/>
              <a:t>- </a:t>
            </a:r>
            <a:r>
              <a:rPr lang="it-IT" dirty="0" err="1" smtClean="0"/>
              <a:t>Why</a:t>
            </a:r>
            <a:r>
              <a:rPr lang="it-IT" dirty="0" smtClean="0"/>
              <a:t> ?</a:t>
            </a:r>
            <a:endParaRPr lang="it-IT" dirty="0"/>
          </a:p>
        </p:txBody>
      </p:sp>
      <p:pic>
        <p:nvPicPr>
          <p:cNvPr id="4" name="Segnaposto contenuto 3" descr="brand names.png"/>
          <p:cNvPicPr>
            <a:picLocks noGrp="1" noChangeAspect="1"/>
          </p:cNvPicPr>
          <p:nvPr>
            <p:ph idx="1"/>
          </p:nvPr>
        </p:nvPicPr>
        <p:blipFill>
          <a:blip r:embed="rId2">
            <a:extLst>
              <a:ext uri="{28A0092B-C50C-407E-A947-70E740481C1C}">
                <a14:useLocalDpi xmlns:a14="http://schemas.microsoft.com/office/drawing/2010/main" val="0"/>
              </a:ext>
            </a:extLst>
          </a:blip>
          <a:srcRect t="8835" b="8835"/>
          <a:stretch>
            <a:fillRect/>
          </a:stretch>
        </p:blipFill>
        <p:spPr/>
      </p:pic>
    </p:spTree>
    <p:extLst>
      <p:ext uri="{BB962C8B-B14F-4D97-AF65-F5344CB8AC3E}">
        <p14:creationId xmlns:p14="http://schemas.microsoft.com/office/powerpoint/2010/main" val="3610762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2145028"/>
          </a:xfrm>
        </p:spPr>
        <p:txBody>
          <a:bodyPr/>
          <a:lstStyle/>
          <a:p>
            <a:r>
              <a:rPr lang="it-IT" b="1"/>
              <a:t>Why "</a:t>
            </a:r>
            <a:r>
              <a:rPr lang="it-IT" b="1">
                <a:solidFill>
                  <a:srgbClr val="008000"/>
                </a:solidFill>
              </a:rPr>
              <a:t>Amazon</a:t>
            </a:r>
            <a:r>
              <a:rPr lang="it-IT" b="1"/>
              <a:t>" ? </a:t>
            </a:r>
          </a:p>
        </p:txBody>
      </p:sp>
    </p:spTree>
    <p:extLst>
      <p:ext uri="{BB962C8B-B14F-4D97-AF65-F5344CB8AC3E}">
        <p14:creationId xmlns:p14="http://schemas.microsoft.com/office/powerpoint/2010/main" val="1689026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77282" y="854000"/>
            <a:ext cx="7356800" cy="4431983"/>
          </a:xfrm>
          <a:prstGeom prst="rect">
            <a:avLst/>
          </a:prstGeom>
        </p:spPr>
        <p:txBody>
          <a:bodyPr wrap="square">
            <a:spAutoFit/>
          </a:bodyPr>
          <a:lstStyle/>
          <a:p>
            <a:r>
              <a:rPr lang="it-IT" sz="2400"/>
              <a:t>Bezos looked for a brand name that would align with his vision: the earth’s biggest bookstore. Bezos picked up a dictionary and scanned word after word, page after page. In 1995, he discovered the word “Amazon” (lets hope he started alphabetically), as in earth’s largest river.  He liked the homonym for two primary reasons. In the past, websites were listed alphabetically, which meant Amazon would always be higher on the page, giving a slight competitive advantage. And secondly, he picked the largest river in the world to communicate Amazon’s vast selection of books.</a:t>
            </a:r>
            <a:r>
              <a:rPr lang="it-IT"/>
              <a:t> </a:t>
            </a:r>
          </a:p>
          <a:p>
            <a:endParaRPr lang="it-IT"/>
          </a:p>
        </p:txBody>
      </p:sp>
    </p:spTree>
    <p:extLst>
      <p:ext uri="{BB962C8B-B14F-4D97-AF65-F5344CB8AC3E}">
        <p14:creationId xmlns:p14="http://schemas.microsoft.com/office/powerpoint/2010/main" val="1459809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solidFill>
                  <a:srgbClr val="0000FF"/>
                </a:solidFill>
              </a:rPr>
              <a:t>Nestlé</a:t>
            </a:r>
          </a:p>
        </p:txBody>
      </p:sp>
      <p:sp>
        <p:nvSpPr>
          <p:cNvPr id="3" name="Segnaposto contenuto 2"/>
          <p:cNvSpPr>
            <a:spLocks noGrp="1"/>
          </p:cNvSpPr>
          <p:nvPr>
            <p:ph idx="1"/>
          </p:nvPr>
        </p:nvSpPr>
        <p:spPr/>
        <p:txBody>
          <a:bodyPr/>
          <a:lstStyle/>
          <a:p>
            <a:r>
              <a:rPr lang="it-IT"/>
              <a:t>largest food &amp; beverage brand in the world</a:t>
            </a:r>
          </a:p>
          <a:p>
            <a:r>
              <a:rPr lang="it-IT"/>
              <a:t>They own and control over 2000 products</a:t>
            </a:r>
          </a:p>
          <a:p>
            <a:pPr marL="0" indent="0">
              <a:buNone/>
            </a:pPr>
            <a:endParaRPr lang="it-IT"/>
          </a:p>
          <a:p>
            <a:r>
              <a:rPr lang="it-IT"/>
              <a:t>Is the perception of their brand positive, negative or neutral ?</a:t>
            </a:r>
          </a:p>
          <a:p>
            <a:r>
              <a:rPr lang="it-IT"/>
              <a:t>How does the company manage their brand image ?</a:t>
            </a:r>
          </a:p>
          <a:p>
            <a:pPr marL="0" indent="0">
              <a:buNone/>
            </a:pPr>
            <a:endParaRPr lang="it-IT">
              <a:solidFill>
                <a:srgbClr val="008000"/>
              </a:solidFill>
            </a:endParaRPr>
          </a:p>
        </p:txBody>
      </p:sp>
    </p:spTree>
    <p:extLst>
      <p:ext uri="{BB962C8B-B14F-4D97-AF65-F5344CB8AC3E}">
        <p14:creationId xmlns:p14="http://schemas.microsoft.com/office/powerpoint/2010/main" val="1030435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i="1">
                <a:solidFill>
                  <a:srgbClr val="FF0000"/>
                </a:solidFill>
              </a:rPr>
              <a:t>What's in a name ?</a:t>
            </a:r>
            <a:r>
              <a:rPr lang="it-IT"/>
              <a:t/>
            </a:r>
            <a:br>
              <a:rPr lang="it-IT"/>
            </a:br>
            <a:endParaRPr lang="it-IT"/>
          </a:p>
        </p:txBody>
      </p:sp>
      <p:sp>
        <p:nvSpPr>
          <p:cNvPr id="3" name="Segnaposto contenuto 2"/>
          <p:cNvSpPr>
            <a:spLocks noGrp="1"/>
          </p:cNvSpPr>
          <p:nvPr>
            <p:ph idx="1"/>
          </p:nvPr>
        </p:nvSpPr>
        <p:spPr>
          <a:xfrm>
            <a:off x="631825" y="1238251"/>
            <a:ext cx="8229600" cy="5126038"/>
          </a:xfrm>
        </p:spPr>
        <p:txBody>
          <a:bodyPr/>
          <a:lstStyle/>
          <a:p>
            <a:pPr marL="0" indent="0">
              <a:buNone/>
            </a:pPr>
            <a:endParaRPr lang="it-IT" sz="2800"/>
          </a:p>
          <a:p>
            <a:r>
              <a:rPr lang="it-IT" sz="2800"/>
              <a:t>Lego</a:t>
            </a:r>
          </a:p>
          <a:p>
            <a:pPr marL="0" indent="0">
              <a:buNone/>
            </a:pPr>
            <a:endParaRPr lang="it-IT" sz="2800"/>
          </a:p>
          <a:p>
            <a:r>
              <a:rPr lang="it-IT" sz="2800"/>
              <a:t>Sure</a:t>
            </a:r>
          </a:p>
          <a:p>
            <a:endParaRPr lang="it-IT" sz="2800"/>
          </a:p>
          <a:p>
            <a:pPr marL="0" indent="0">
              <a:buNone/>
            </a:pPr>
            <a:endParaRPr lang="it-IT" sz="2800"/>
          </a:p>
          <a:p>
            <a:pPr marL="0" indent="0">
              <a:buNone/>
            </a:pPr>
            <a:endParaRPr lang="it-IT" sz="2800"/>
          </a:p>
          <a:p>
            <a:pPr marL="0" indent="0">
              <a:buNone/>
            </a:pPr>
            <a:endParaRPr lang="it-IT" sz="2800"/>
          </a:p>
        </p:txBody>
      </p:sp>
    </p:spTree>
    <p:extLst>
      <p:ext uri="{BB962C8B-B14F-4D97-AF65-F5344CB8AC3E}">
        <p14:creationId xmlns:p14="http://schemas.microsoft.com/office/powerpoint/2010/main" val="10667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solidFill>
                  <a:srgbClr val="008000"/>
                </a:solidFill>
              </a:rPr>
              <a:t>Before choosing a name:</a:t>
            </a:r>
          </a:p>
        </p:txBody>
      </p:sp>
      <p:sp>
        <p:nvSpPr>
          <p:cNvPr id="3" name="Segnaposto contenuto 2"/>
          <p:cNvSpPr>
            <a:spLocks noGrp="1"/>
          </p:cNvSpPr>
          <p:nvPr>
            <p:ph idx="1"/>
          </p:nvPr>
        </p:nvSpPr>
        <p:spPr/>
        <p:txBody>
          <a:bodyPr/>
          <a:lstStyle/>
          <a:p>
            <a:r>
              <a:rPr lang="it-IT"/>
              <a:t>Think globally </a:t>
            </a:r>
            <a:r>
              <a:rPr lang="mr-IN"/>
              <a:t>–</a:t>
            </a:r>
            <a:r>
              <a:rPr lang="it-IT"/>
              <a:t> check the registry of names already used</a:t>
            </a:r>
          </a:p>
          <a:p>
            <a:r>
              <a:rPr lang="it-IT"/>
              <a:t>Think of cultural misunderstandings</a:t>
            </a:r>
          </a:p>
          <a:p>
            <a:r>
              <a:rPr lang="it-IT"/>
              <a:t>Check with the major languages for any</a:t>
            </a:r>
          </a:p>
          <a:p>
            <a:pPr marL="0" indent="0">
              <a:buNone/>
            </a:pPr>
            <a:r>
              <a:rPr lang="it-IT"/>
              <a:t>    possible embarrassing translations</a:t>
            </a:r>
          </a:p>
        </p:txBody>
      </p:sp>
    </p:spTree>
    <p:extLst>
      <p:ext uri="{BB962C8B-B14F-4D97-AF65-F5344CB8AC3E}">
        <p14:creationId xmlns:p14="http://schemas.microsoft.com/office/powerpoint/2010/main" val="322015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solidFill>
                  <a:srgbClr val="FF0000"/>
                </a:solidFill>
              </a:rPr>
              <a:t>Branding Gaffe</a:t>
            </a:r>
            <a:r>
              <a:rPr lang="it-IT"/>
              <a:t/>
            </a:r>
            <a:br>
              <a:rPr lang="it-IT"/>
            </a:br>
            <a:endParaRPr lang="it-IT"/>
          </a:p>
        </p:txBody>
      </p:sp>
      <p:sp>
        <p:nvSpPr>
          <p:cNvPr id="3" name="Segnaposto contenuto 2"/>
          <p:cNvSpPr>
            <a:spLocks noGrp="1"/>
          </p:cNvSpPr>
          <p:nvPr>
            <p:ph idx="1"/>
          </p:nvPr>
        </p:nvSpPr>
        <p:spPr/>
        <p:txBody>
          <a:bodyPr/>
          <a:lstStyle/>
          <a:p>
            <a:r>
              <a:rPr lang="it-IT"/>
              <a:t>Clairol company:</a:t>
            </a:r>
          </a:p>
          <a:p>
            <a:pPr marL="0" indent="0">
              <a:buNone/>
            </a:pPr>
            <a:r>
              <a:rPr lang="it-IT"/>
              <a:t>    Product: Electric hair curler with steam vapore</a:t>
            </a:r>
          </a:p>
          <a:p>
            <a:pPr marL="0" indent="0">
              <a:buNone/>
            </a:pPr>
            <a:r>
              <a:rPr lang="it-IT"/>
              <a:t>    Name: </a:t>
            </a:r>
            <a:r>
              <a:rPr lang="it-IT" i="1"/>
              <a:t>The Mist Stick</a:t>
            </a:r>
          </a:p>
        </p:txBody>
      </p:sp>
    </p:spTree>
    <p:extLst>
      <p:ext uri="{BB962C8B-B14F-4D97-AF65-F5344CB8AC3E}">
        <p14:creationId xmlns:p14="http://schemas.microsoft.com/office/powerpoint/2010/main" val="1942436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ome brand nam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1" y="-1"/>
            <a:ext cx="8819863" cy="6619875"/>
          </a:xfrm>
          <a:prstGeom prst="rect">
            <a:avLst/>
          </a:prstGeom>
        </p:spPr>
      </p:pic>
    </p:spTree>
    <p:extLst>
      <p:ext uri="{BB962C8B-B14F-4D97-AF65-F5344CB8AC3E}">
        <p14:creationId xmlns:p14="http://schemas.microsoft.com/office/powerpoint/2010/main" val="3117915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solidFill>
                  <a:srgbClr val="FF0000"/>
                </a:solidFill>
              </a:rPr>
              <a:t>Choosing a name</a:t>
            </a:r>
            <a:br>
              <a:rPr lang="it-IT" b="1">
                <a:solidFill>
                  <a:srgbClr val="FF0000"/>
                </a:solidFill>
              </a:rPr>
            </a:br>
            <a:r>
              <a:rPr lang="it-IT" sz="2400"/>
              <a:t>-Where do you start ?</a:t>
            </a:r>
          </a:p>
        </p:txBody>
      </p:sp>
    </p:spTree>
    <p:extLst>
      <p:ext uri="{BB962C8B-B14F-4D97-AF65-F5344CB8AC3E}">
        <p14:creationId xmlns:p14="http://schemas.microsoft.com/office/powerpoint/2010/main" val="371148706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27250" y="158750"/>
            <a:ext cx="4651375" cy="1258887"/>
          </a:xfrm>
        </p:spPr>
        <p:txBody>
          <a:bodyPr>
            <a:normAutofit fontScale="90000"/>
          </a:bodyPr>
          <a:lstStyle/>
          <a:p>
            <a:r>
              <a:rPr lang="it-IT" sz="3100" dirty="0" err="1" smtClean="0">
                <a:effectLst>
                  <a:glow rad="101600">
                    <a:schemeClr val="accent1">
                      <a:satMod val="175000"/>
                      <a:alpha val="40000"/>
                    </a:schemeClr>
                  </a:glow>
                </a:effectLst>
              </a:rPr>
              <a:t/>
            </a:r>
            <a:br>
              <a:rPr lang="it-IT" sz="3100" dirty="0" err="1" smtClean="0">
                <a:effectLst>
                  <a:glow rad="101600">
                    <a:schemeClr val="accent1">
                      <a:satMod val="175000"/>
                      <a:alpha val="40000"/>
                    </a:schemeClr>
                  </a:glow>
                </a:effectLst>
              </a:rPr>
            </a:br>
            <a:r>
              <a:rPr lang="it-IT" sz="3100" dirty="0" err="1">
                <a:effectLst>
                  <a:glow rad="101600">
                    <a:schemeClr val="accent1">
                      <a:satMod val="175000"/>
                      <a:alpha val="40000"/>
                    </a:schemeClr>
                  </a:glow>
                </a:effectLst>
              </a:rPr>
              <a:t/>
            </a:r>
            <a:br>
              <a:rPr lang="it-IT" sz="3100" dirty="0" err="1">
                <a:effectLst>
                  <a:glow rad="101600">
                    <a:schemeClr val="accent1">
                      <a:satMod val="175000"/>
                      <a:alpha val="40000"/>
                    </a:schemeClr>
                  </a:glow>
                </a:effectLst>
              </a:rPr>
            </a:br>
            <a:r>
              <a:rPr lang="it-IT"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Brand Personality</a:t>
            </a:r>
            <a:r>
              <a:rPr lang="it-IT" sz="3100" dirty="0" err="1">
                <a:solidFill>
                  <a:srgbClr val="0000FF"/>
                </a:solidFill>
                <a:effectLst>
                  <a:glow rad="101600">
                    <a:schemeClr val="accent1">
                      <a:satMod val="175000"/>
                      <a:alpha val="40000"/>
                    </a:schemeClr>
                  </a:glow>
                </a:effectLst>
              </a:rPr>
              <a:t/>
            </a:r>
            <a:br>
              <a:rPr lang="it-IT" sz="3100" dirty="0" err="1">
                <a:solidFill>
                  <a:srgbClr val="0000FF"/>
                </a:solidFill>
                <a:effectLst>
                  <a:glow rad="101600">
                    <a:schemeClr val="accent1">
                      <a:satMod val="175000"/>
                      <a:alpha val="40000"/>
                    </a:schemeClr>
                  </a:glow>
                </a:effectLst>
              </a:rPr>
            </a:br>
            <a:r>
              <a:rPr lang="it-IT" sz="2700" dirty="0" err="1" smtClean="0">
                <a:effectLst>
                  <a:glow rad="101600">
                    <a:schemeClr val="accent1">
                      <a:satMod val="175000"/>
                      <a:alpha val="40000"/>
                    </a:schemeClr>
                  </a:glow>
                </a:effectLst>
              </a:rPr>
              <a:t>Psychosocial</a:t>
            </a:r>
            <a:r>
              <a:rPr lang="it-IT" sz="2700" dirty="0" smtClean="0">
                <a:effectLst>
                  <a:glow rad="101600">
                    <a:schemeClr val="accent1">
                      <a:satMod val="175000"/>
                      <a:alpha val="40000"/>
                    </a:schemeClr>
                  </a:glow>
                </a:effectLst>
              </a:rPr>
              <a:t> </a:t>
            </a:r>
            <a:r>
              <a:rPr lang="it-IT" sz="2700" dirty="0" err="1" smtClean="0">
                <a:effectLst>
                  <a:glow rad="101600">
                    <a:schemeClr val="accent1">
                      <a:satMod val="175000"/>
                      <a:alpha val="40000"/>
                    </a:schemeClr>
                  </a:glow>
                </a:effectLst>
              </a:rPr>
              <a:t>meanings</a:t>
            </a:r>
            <a:r>
              <a:rPr lang="it-IT" sz="2700" dirty="0" smtClean="0">
                <a:effectLst>
                  <a:glow rad="101600">
                    <a:schemeClr val="accent1">
                      <a:satMod val="175000"/>
                      <a:alpha val="40000"/>
                    </a:schemeClr>
                  </a:glow>
                </a:effectLst>
              </a:rPr>
              <a:t/>
            </a:r>
            <a:br>
              <a:rPr lang="it-IT" sz="2700" dirty="0" smtClean="0">
                <a:effectLst>
                  <a:glow rad="101600">
                    <a:schemeClr val="accent1">
                      <a:satMod val="175000"/>
                      <a:alpha val="40000"/>
                    </a:schemeClr>
                  </a:glow>
                </a:effectLst>
              </a:rPr>
            </a:br>
            <a:r>
              <a:rPr lang="it-IT" sz="2700" dirty="0" smtClean="0"/>
              <a:t/>
            </a:r>
            <a:br>
              <a:rPr lang="it-IT" sz="2700" dirty="0" smtClean="0"/>
            </a:br>
            <a:endParaRPr lang="it-IT" sz="2700" dirty="0"/>
          </a:p>
        </p:txBody>
      </p:sp>
      <p:sp>
        <p:nvSpPr>
          <p:cNvPr id="3" name="Segnaposto contenuto 2"/>
          <p:cNvSpPr>
            <a:spLocks noGrp="1"/>
          </p:cNvSpPr>
          <p:nvPr>
            <p:ph idx="1"/>
          </p:nvPr>
        </p:nvSpPr>
        <p:spPr/>
        <p:txBody>
          <a:bodyPr>
            <a:normAutofit lnSpcReduction="10000"/>
          </a:bodyPr>
          <a:lstStyle/>
          <a:p>
            <a:r>
              <a:rPr lang="it-IT" dirty="0" err="1" smtClean="0"/>
              <a:t>Sincerity</a:t>
            </a:r>
            <a:r>
              <a:rPr lang="it-IT" dirty="0" smtClean="0"/>
              <a:t>: </a:t>
            </a:r>
            <a:r>
              <a:rPr lang="it-IT" sz="2400" dirty="0" err="1" smtClean="0"/>
              <a:t>Honest</a:t>
            </a:r>
            <a:r>
              <a:rPr lang="it-IT" sz="2400" dirty="0" smtClean="0"/>
              <a:t>, </a:t>
            </a:r>
            <a:r>
              <a:rPr lang="it-IT" sz="2400" dirty="0" err="1" smtClean="0"/>
              <a:t>transparent</a:t>
            </a:r>
            <a:r>
              <a:rPr lang="it-IT" sz="2400" dirty="0" smtClean="0"/>
              <a:t>, </a:t>
            </a:r>
            <a:r>
              <a:rPr lang="it-IT" sz="2400" dirty="0" err="1" smtClean="0"/>
              <a:t>wholesome</a:t>
            </a:r>
            <a:r>
              <a:rPr lang="it-IT" sz="2400" dirty="0" smtClean="0"/>
              <a:t>, </a:t>
            </a:r>
            <a:r>
              <a:rPr lang="it-IT" sz="2400" dirty="0" err="1" smtClean="0"/>
              <a:t>cheerful</a:t>
            </a:r>
            <a:r>
              <a:rPr lang="it-IT" sz="2400" dirty="0" smtClean="0"/>
              <a:t> </a:t>
            </a:r>
          </a:p>
          <a:p>
            <a:endParaRPr lang="it-IT" sz="2400" dirty="0"/>
          </a:p>
          <a:p>
            <a:r>
              <a:rPr lang="it-IT" dirty="0" err="1" smtClean="0"/>
              <a:t>Excitement</a:t>
            </a:r>
            <a:r>
              <a:rPr lang="it-IT" dirty="0" smtClean="0"/>
              <a:t>: </a:t>
            </a:r>
            <a:r>
              <a:rPr lang="it-IT" sz="2400" dirty="0" err="1" smtClean="0"/>
              <a:t>Spirited</a:t>
            </a:r>
            <a:r>
              <a:rPr lang="it-IT" sz="2400" dirty="0" smtClean="0"/>
              <a:t>, </a:t>
            </a:r>
            <a:r>
              <a:rPr lang="it-IT" sz="2400" dirty="0" err="1" smtClean="0"/>
              <a:t>imaginative</a:t>
            </a:r>
            <a:r>
              <a:rPr lang="it-IT" sz="2400" dirty="0" smtClean="0"/>
              <a:t>, </a:t>
            </a:r>
            <a:r>
              <a:rPr lang="it-IT" sz="2400" dirty="0" err="1" smtClean="0"/>
              <a:t>daring</a:t>
            </a:r>
            <a:r>
              <a:rPr lang="it-IT" sz="2400" dirty="0" smtClean="0"/>
              <a:t>, </a:t>
            </a:r>
            <a:r>
              <a:rPr lang="it-IT" sz="2400" dirty="0" err="1" smtClean="0"/>
              <a:t>energetic</a:t>
            </a:r>
            <a:endParaRPr lang="it-IT" sz="2400" dirty="0" smtClean="0"/>
          </a:p>
          <a:p>
            <a:endParaRPr lang="it-IT" sz="2400" dirty="0"/>
          </a:p>
          <a:p>
            <a:r>
              <a:rPr lang="it-IT" dirty="0" err="1" smtClean="0"/>
              <a:t>Competance</a:t>
            </a:r>
            <a:r>
              <a:rPr lang="it-IT" dirty="0" smtClean="0"/>
              <a:t>: </a:t>
            </a:r>
            <a:r>
              <a:rPr lang="it-IT" sz="2400" dirty="0" err="1" smtClean="0"/>
              <a:t>Reliable</a:t>
            </a:r>
            <a:r>
              <a:rPr lang="it-IT" sz="2400" dirty="0" smtClean="0"/>
              <a:t>, </a:t>
            </a:r>
            <a:r>
              <a:rPr lang="it-IT" sz="2400" dirty="0" err="1" smtClean="0"/>
              <a:t>prepared</a:t>
            </a:r>
            <a:r>
              <a:rPr lang="it-IT" sz="2400" dirty="0" smtClean="0"/>
              <a:t>, </a:t>
            </a:r>
            <a:r>
              <a:rPr lang="it-IT" sz="2400" dirty="0" err="1" smtClean="0"/>
              <a:t>intelligent</a:t>
            </a:r>
            <a:r>
              <a:rPr lang="it-IT" sz="2400" dirty="0" smtClean="0"/>
              <a:t>, </a:t>
            </a:r>
            <a:r>
              <a:rPr lang="it-IT" sz="2400" dirty="0" err="1" smtClean="0"/>
              <a:t>successful</a:t>
            </a:r>
            <a:endParaRPr lang="it-IT" sz="2400" dirty="0" smtClean="0"/>
          </a:p>
          <a:p>
            <a:endParaRPr lang="it-IT" sz="2400" dirty="0" smtClean="0"/>
          </a:p>
          <a:p>
            <a:r>
              <a:rPr lang="it-IT" dirty="0" err="1" smtClean="0"/>
              <a:t>Sophistication</a:t>
            </a:r>
            <a:r>
              <a:rPr lang="it-IT" dirty="0" smtClean="0"/>
              <a:t>: </a:t>
            </a:r>
            <a:r>
              <a:rPr lang="it-IT" sz="2400" dirty="0" err="1" smtClean="0"/>
              <a:t>Charming</a:t>
            </a:r>
            <a:r>
              <a:rPr lang="it-IT" sz="2400" dirty="0" smtClean="0"/>
              <a:t>, chic, </a:t>
            </a:r>
            <a:r>
              <a:rPr lang="it-IT" sz="2400" dirty="0" err="1" smtClean="0"/>
              <a:t>upper</a:t>
            </a:r>
            <a:r>
              <a:rPr lang="it-IT" sz="2400" dirty="0" smtClean="0"/>
              <a:t> </a:t>
            </a:r>
            <a:r>
              <a:rPr lang="it-IT" sz="2400" dirty="0" err="1" smtClean="0"/>
              <a:t>class</a:t>
            </a:r>
            <a:endParaRPr lang="it-IT" sz="2400" dirty="0" smtClean="0"/>
          </a:p>
          <a:p>
            <a:endParaRPr lang="it-IT" dirty="0" smtClean="0"/>
          </a:p>
          <a:p>
            <a:r>
              <a:rPr lang="it-IT" dirty="0" err="1" smtClean="0"/>
              <a:t>Ruggedness</a:t>
            </a:r>
            <a:r>
              <a:rPr lang="it-IT" dirty="0" smtClean="0"/>
              <a:t>: </a:t>
            </a:r>
            <a:r>
              <a:rPr lang="it-IT" sz="2400" dirty="0" err="1" smtClean="0"/>
              <a:t>Outdoors</a:t>
            </a:r>
            <a:r>
              <a:rPr lang="it-IT" sz="2400" dirty="0" smtClean="0"/>
              <a:t>, </a:t>
            </a:r>
            <a:r>
              <a:rPr lang="it-IT" sz="2400" dirty="0" err="1" smtClean="0"/>
              <a:t>tough</a:t>
            </a:r>
            <a:r>
              <a:rPr lang="it-IT" sz="2400" dirty="0" smtClean="0"/>
              <a:t>, </a:t>
            </a:r>
            <a:r>
              <a:rPr lang="it-IT" sz="2400" dirty="0" err="1" smtClean="0"/>
              <a:t>durable</a:t>
            </a:r>
            <a:endParaRPr lang="it-IT" dirty="0" smtClean="0"/>
          </a:p>
          <a:p>
            <a:endParaRPr lang="it-IT" sz="2400" dirty="0"/>
          </a:p>
        </p:txBody>
      </p:sp>
    </p:spTree>
    <p:extLst>
      <p:ext uri="{BB962C8B-B14F-4D97-AF65-F5344CB8AC3E}">
        <p14:creationId xmlns:p14="http://schemas.microsoft.com/office/powerpoint/2010/main" val="244896620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0" y="812800"/>
            <a:ext cx="9144000" cy="5214938"/>
          </a:xfrm>
          <a:prstGeom prst="rect">
            <a:avLst/>
          </a:prstGeom>
        </p:spPr>
      </p:pic>
    </p:spTree>
    <p:extLst>
      <p:ext uri="{BB962C8B-B14F-4D97-AF65-F5344CB8AC3E}">
        <p14:creationId xmlns:p14="http://schemas.microsoft.com/office/powerpoint/2010/main" val="291285381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a:solidFill>
                  <a:srgbClr val="0000FF"/>
                </a:solidFill>
              </a:rPr>
              <a:t>The power of a group</a:t>
            </a:r>
          </a:p>
        </p:txBody>
      </p:sp>
      <p:sp>
        <p:nvSpPr>
          <p:cNvPr id="3" name="Segnaposto contenuto 2"/>
          <p:cNvSpPr>
            <a:spLocks noGrp="1"/>
          </p:cNvSpPr>
          <p:nvPr>
            <p:ph idx="1"/>
          </p:nvPr>
        </p:nvSpPr>
        <p:spPr/>
        <p:txBody>
          <a:bodyPr/>
          <a:lstStyle/>
          <a:p>
            <a:r>
              <a:rPr lang="it-IT"/>
              <a:t>Shared thinking... brain power is multiplied</a:t>
            </a:r>
          </a:p>
          <a:p>
            <a:r>
              <a:rPr lang="it-IT"/>
              <a:t>Division of tasks</a:t>
            </a:r>
          </a:p>
          <a:p>
            <a:r>
              <a:rPr lang="it-IT"/>
              <a:t>Productivity increase</a:t>
            </a:r>
          </a:p>
          <a:p>
            <a:r>
              <a:rPr lang="it-IT"/>
              <a:t>Learning to cooperate with people you don't like !</a:t>
            </a:r>
          </a:p>
          <a:p>
            <a:endParaRPr lang="it-IT"/>
          </a:p>
        </p:txBody>
      </p:sp>
    </p:spTree>
    <p:extLst>
      <p:ext uri="{BB962C8B-B14F-4D97-AF65-F5344CB8AC3E}">
        <p14:creationId xmlns:p14="http://schemas.microsoft.com/office/powerpoint/2010/main" val="137002462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64028"/>
          </a:xfrm>
        </p:spPr>
        <p:txBody>
          <a:bodyPr>
            <a:normAutofit/>
          </a:bodyPr>
          <a:lstStyle/>
          <a:p>
            <a:r>
              <a:rPr lang="it-IT" sz="3600" b="1" i="1">
                <a:solidFill>
                  <a:srgbClr val="0000FF"/>
                </a:solidFill>
              </a:rPr>
              <a:t>Class Groups</a:t>
            </a:r>
          </a:p>
        </p:txBody>
      </p:sp>
      <p:sp>
        <p:nvSpPr>
          <p:cNvPr id="3" name="Segnaposto contenuto 2"/>
          <p:cNvSpPr>
            <a:spLocks noGrp="1"/>
          </p:cNvSpPr>
          <p:nvPr>
            <p:ph idx="1"/>
          </p:nvPr>
        </p:nvSpPr>
        <p:spPr>
          <a:xfrm>
            <a:off x="457200" y="1368590"/>
            <a:ext cx="8229600" cy="4757574"/>
          </a:xfrm>
        </p:spPr>
        <p:txBody>
          <a:bodyPr>
            <a:normAutofit/>
          </a:bodyPr>
          <a:lstStyle/>
          <a:p>
            <a:r>
              <a:rPr lang="it-IT" sz="2000" b="1"/>
              <a:t>Agency 1</a:t>
            </a:r>
            <a:r>
              <a:rPr lang="it-IT" sz="2000"/>
              <a:t>:  </a:t>
            </a:r>
            <a:r>
              <a:rPr lang="it-IT" sz="2000" b="1"/>
              <a:t>M. Brocca, </a:t>
            </a:r>
            <a:r>
              <a:rPr lang="it-IT" sz="2000"/>
              <a:t>L. Muhsen, O. Salem, M. Cattaneo, F. Sansone</a:t>
            </a:r>
          </a:p>
          <a:p>
            <a:r>
              <a:rPr lang="it-IT" sz="2000" b="1"/>
              <a:t>Agency 2:  N. Balyan, </a:t>
            </a:r>
            <a:r>
              <a:rPr lang="it-IT" sz="2000"/>
              <a:t>O. Bagdanova, K. Jain, H. Kamal, M. Corti</a:t>
            </a:r>
          </a:p>
          <a:p>
            <a:r>
              <a:rPr lang="it-IT" sz="2000" b="1"/>
              <a:t>Agency 3:  D. Lobuono, </a:t>
            </a:r>
            <a:r>
              <a:rPr lang="it-IT" sz="2000"/>
              <a:t>A. Petakovic, Z. Kiziltunc, F. Vriale, C. Masi</a:t>
            </a:r>
            <a:r>
              <a:rPr lang="it-IT" sz="2000" b="1"/>
              <a:t> </a:t>
            </a:r>
            <a:endParaRPr lang="it-IT" sz="2000"/>
          </a:p>
          <a:p>
            <a:r>
              <a:rPr lang="it-IT" sz="2000" b="1"/>
              <a:t>Agency 4:  R. Plaia, </a:t>
            </a:r>
            <a:r>
              <a:rPr lang="it-IT" sz="2000"/>
              <a:t>N. Rinaldo, D. Rebeccato, A. Rodigari, M. Serra</a:t>
            </a:r>
          </a:p>
          <a:p>
            <a:pPr marL="0" indent="0">
              <a:buNone/>
            </a:pPr>
            <a:endParaRPr lang="it-IT" sz="2800"/>
          </a:p>
          <a:p>
            <a:pPr marL="0" indent="0">
              <a:buNone/>
            </a:pPr>
            <a:r>
              <a:rPr lang="it-IT" sz="1800"/>
              <a:t>* The first person named in the group is designated as the group leader, who will</a:t>
            </a:r>
          </a:p>
          <a:p>
            <a:pPr marL="0" indent="0">
              <a:buNone/>
            </a:pPr>
            <a:r>
              <a:rPr lang="it-IT" sz="1800"/>
              <a:t>    coordinate the group activity and lead the presentation.</a:t>
            </a:r>
          </a:p>
          <a:p>
            <a:pPr marL="0" indent="0">
              <a:buNone/>
            </a:pPr>
            <a:endParaRPr lang="it-IT" sz="1800"/>
          </a:p>
        </p:txBody>
      </p:sp>
    </p:spTree>
    <p:extLst>
      <p:ext uri="{BB962C8B-B14F-4D97-AF65-F5344CB8AC3E}">
        <p14:creationId xmlns:p14="http://schemas.microsoft.com/office/powerpoint/2010/main" val="7621521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a:t>Group Think</a:t>
            </a:r>
          </a:p>
        </p:txBody>
      </p:sp>
      <p:sp>
        <p:nvSpPr>
          <p:cNvPr id="3" name="Segnaposto contenuto 2"/>
          <p:cNvSpPr>
            <a:spLocks noGrp="1"/>
          </p:cNvSpPr>
          <p:nvPr>
            <p:ph idx="1"/>
          </p:nvPr>
        </p:nvSpPr>
        <p:spPr/>
        <p:txBody>
          <a:bodyPr/>
          <a:lstStyle/>
          <a:p>
            <a:r>
              <a:rPr lang="it-IT" sz="2800"/>
              <a:t> Analyze the </a:t>
            </a:r>
            <a:r>
              <a:rPr lang="it-IT" sz="2800" u="sng"/>
              <a:t>Brand Personalities</a:t>
            </a:r>
            <a:r>
              <a:rPr lang="it-IT" sz="2800"/>
              <a:t> of these Brands:</a:t>
            </a:r>
          </a:p>
          <a:p>
            <a:pPr marL="0" indent="0">
              <a:buNone/>
            </a:pPr>
            <a:r>
              <a:rPr lang="it-IT"/>
              <a:t>         </a:t>
            </a:r>
            <a:r>
              <a:rPr lang="it-IT" sz="2800"/>
              <a:t>Timberland             </a:t>
            </a:r>
            <a:r>
              <a:rPr lang="it-IT" sz="2800" b="1">
                <a:latin typeface="Snell Roundhand"/>
                <a:cs typeface="Snell Roundhand"/>
              </a:rPr>
              <a:t>Johnson &amp; Johnson</a:t>
            </a:r>
            <a:r>
              <a:rPr lang="it-IT" sz="2800"/>
              <a:t>    </a:t>
            </a:r>
          </a:p>
          <a:p>
            <a:pPr marL="0" indent="0">
              <a:buNone/>
            </a:pPr>
            <a:r>
              <a:rPr lang="it-IT" sz="2800"/>
              <a:t>           Nike                         Apple</a:t>
            </a:r>
          </a:p>
          <a:p>
            <a:pPr marL="0" indent="0">
              <a:buNone/>
            </a:pPr>
            <a:r>
              <a:rPr lang="it-IT" sz="2800"/>
              <a:t>		Easy Jet                   Pampers</a:t>
            </a:r>
          </a:p>
          <a:p>
            <a:pPr marL="0" indent="0">
              <a:buNone/>
            </a:pPr>
            <a:r>
              <a:rPr lang="it-IT" sz="2800"/>
              <a:t>				</a:t>
            </a:r>
            <a:endParaRPr lang="it-IT" b="1">
              <a:latin typeface="Snell Roundhand"/>
              <a:cs typeface="Snell Roundhand"/>
            </a:endParaRPr>
          </a:p>
          <a:p>
            <a:pPr marL="0" indent="0">
              <a:buNone/>
            </a:pPr>
            <a:r>
              <a:rPr lang="it-IT" sz="2800" b="1">
                <a:cs typeface="Snell Roundhand"/>
              </a:rPr>
              <a:t>Why was the name chosen ?</a:t>
            </a:r>
          </a:p>
          <a:p>
            <a:pPr marL="0" indent="0">
              <a:buNone/>
            </a:pPr>
            <a:r>
              <a:rPr lang="it-IT" sz="2800" b="1">
                <a:cs typeface="Snell Roundhand"/>
              </a:rPr>
              <a:t>Why is the product consistent with their brand name?</a:t>
            </a:r>
            <a:r>
              <a:rPr lang="it-IT" b="1">
                <a:cs typeface="Snell Roundhand"/>
              </a:rPr>
              <a:t> </a:t>
            </a:r>
          </a:p>
          <a:p>
            <a:pPr marL="0" indent="0">
              <a:buNone/>
            </a:pPr>
            <a:endParaRPr lang="it-IT"/>
          </a:p>
          <a:p>
            <a:pPr marL="0" indent="0">
              <a:buNone/>
            </a:pPr>
            <a:endParaRPr lang="it-IT"/>
          </a:p>
          <a:p>
            <a:pPr marL="0" indent="0">
              <a:buNone/>
            </a:pPr>
            <a:endParaRPr lang="it-IT"/>
          </a:p>
        </p:txBody>
      </p:sp>
    </p:spTree>
    <p:extLst>
      <p:ext uri="{BB962C8B-B14F-4D97-AF65-F5344CB8AC3E}">
        <p14:creationId xmlns:p14="http://schemas.microsoft.com/office/powerpoint/2010/main" val="24909496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248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ag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66" y="1459865"/>
            <a:ext cx="3106736" cy="1793446"/>
          </a:xfrm>
          <a:prstGeom prst="rect">
            <a:avLst/>
          </a:prstGeom>
        </p:spPr>
      </p:pic>
      <p:sp>
        <p:nvSpPr>
          <p:cNvPr id="4" name="CasellaDiTesto 3"/>
          <p:cNvSpPr txBox="1"/>
          <p:nvPr/>
        </p:nvSpPr>
        <p:spPr>
          <a:xfrm>
            <a:off x="1763140" y="332882"/>
            <a:ext cx="5696313" cy="769441"/>
          </a:xfrm>
          <a:prstGeom prst="rect">
            <a:avLst/>
          </a:prstGeom>
          <a:noFill/>
        </p:spPr>
        <p:txBody>
          <a:bodyPr wrap="square" rtlCol="0">
            <a:spAutoFit/>
          </a:bodyPr>
          <a:lstStyle/>
          <a:p>
            <a:r>
              <a:rPr lang="it-IT" sz="4400" b="1"/>
              <a:t>Hey, give me a break !!</a:t>
            </a:r>
          </a:p>
        </p:txBody>
      </p:sp>
      <p:pic>
        <p:nvPicPr>
          <p:cNvPr id="5" name="Immagine 4" descr="inde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824" y="3253311"/>
            <a:ext cx="2971337" cy="2985157"/>
          </a:xfrm>
          <a:prstGeom prst="rect">
            <a:avLst/>
          </a:prstGeom>
        </p:spPr>
      </p:pic>
      <p:pic>
        <p:nvPicPr>
          <p:cNvPr id="6" name="Immagine 5" descr="index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5884" y="2857806"/>
            <a:ext cx="1826643" cy="1826643"/>
          </a:xfrm>
          <a:prstGeom prst="rect">
            <a:avLst/>
          </a:prstGeom>
        </p:spPr>
      </p:pic>
    </p:spTree>
    <p:extLst>
      <p:ext uri="{BB962C8B-B14F-4D97-AF65-F5344CB8AC3E}">
        <p14:creationId xmlns:p14="http://schemas.microsoft.com/office/powerpoint/2010/main" val="4042846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85926"/>
          </a:xfrm>
        </p:spPr>
        <p:txBody>
          <a:bodyPr/>
          <a:lstStyle/>
          <a:p>
            <a:r>
              <a:rPr lang="it-IT" dirty="0" smtClean="0">
                <a:solidFill>
                  <a:schemeClr val="accent1">
                    <a:lumMod val="50000"/>
                  </a:schemeClr>
                </a:solidFill>
              </a:rPr>
              <a:t>Brand </a:t>
            </a:r>
            <a:r>
              <a:rPr lang="it-IT" dirty="0" err="1" smtClean="0">
                <a:solidFill>
                  <a:schemeClr val="accent1">
                    <a:lumMod val="50000"/>
                  </a:schemeClr>
                </a:solidFill>
              </a:rPr>
              <a:t>experience</a:t>
            </a:r>
            <a:endParaRPr lang="it-IT" dirty="0">
              <a:solidFill>
                <a:schemeClr val="accent1">
                  <a:lumMod val="50000"/>
                </a:schemeClr>
              </a:solidFill>
            </a:endParaRPr>
          </a:p>
        </p:txBody>
      </p:sp>
      <p:sp>
        <p:nvSpPr>
          <p:cNvPr id="3" name="Segnaposto contenuto 2"/>
          <p:cNvSpPr>
            <a:spLocks noGrp="1"/>
          </p:cNvSpPr>
          <p:nvPr>
            <p:ph idx="1"/>
          </p:nvPr>
        </p:nvSpPr>
        <p:spPr>
          <a:xfrm>
            <a:off x="457200" y="1368589"/>
            <a:ext cx="8229600" cy="5025459"/>
          </a:xfrm>
        </p:spPr>
        <p:txBody>
          <a:bodyPr>
            <a:normAutofit fontScale="70000" lnSpcReduction="20000"/>
          </a:bodyPr>
          <a:lstStyle/>
          <a:p>
            <a:r>
              <a:rPr lang="it-IT" b="1" dirty="0"/>
              <a:t>Your brand </a:t>
            </a:r>
            <a:r>
              <a:rPr lang="it-IT" b="1" dirty="0" err="1"/>
              <a:t>is</a:t>
            </a:r>
            <a:r>
              <a:rPr lang="it-IT" b="1" dirty="0"/>
              <a:t> the </a:t>
            </a:r>
            <a:r>
              <a:rPr lang="it-IT" b="1" dirty="0" err="1"/>
              <a:t>experience</a:t>
            </a:r>
            <a:r>
              <a:rPr lang="it-IT" b="1" dirty="0"/>
              <a:t> </a:t>
            </a:r>
            <a:r>
              <a:rPr lang="it-IT" b="1" dirty="0" err="1"/>
              <a:t>customers</a:t>
            </a:r>
            <a:r>
              <a:rPr lang="it-IT" b="1" dirty="0"/>
              <a:t> </a:t>
            </a:r>
            <a:r>
              <a:rPr lang="it-IT" b="1" dirty="0" err="1"/>
              <a:t>have</a:t>
            </a:r>
            <a:r>
              <a:rPr lang="it-IT" b="1" dirty="0"/>
              <a:t> </a:t>
            </a:r>
            <a:r>
              <a:rPr lang="it-IT" b="1" dirty="0" err="1"/>
              <a:t>when</a:t>
            </a:r>
            <a:r>
              <a:rPr lang="it-IT" b="1" dirty="0"/>
              <a:t> </a:t>
            </a:r>
            <a:r>
              <a:rPr lang="it-IT" b="1" dirty="0" err="1"/>
              <a:t>doing</a:t>
            </a:r>
            <a:r>
              <a:rPr lang="it-IT" b="1" dirty="0"/>
              <a:t> business with </a:t>
            </a:r>
            <a:r>
              <a:rPr lang="it-IT" b="1" dirty="0" err="1"/>
              <a:t>your</a:t>
            </a:r>
            <a:r>
              <a:rPr lang="it-IT" b="1" dirty="0"/>
              <a:t> company. </a:t>
            </a:r>
            <a:r>
              <a:rPr lang="it-IT" dirty="0" err="1"/>
              <a:t>It</a:t>
            </a:r>
            <a:r>
              <a:rPr lang="it-IT" dirty="0"/>
              <a:t> </a:t>
            </a:r>
            <a:r>
              <a:rPr lang="it-IT" dirty="0" err="1"/>
              <a:t>includes</a:t>
            </a:r>
            <a:r>
              <a:rPr lang="it-IT" dirty="0" smtClean="0"/>
              <a:t>:</a:t>
            </a:r>
          </a:p>
          <a:p>
            <a:endParaRPr lang="it-IT" dirty="0"/>
          </a:p>
          <a:p>
            <a:r>
              <a:rPr lang="it-IT" dirty="0"/>
              <a:t>The </a:t>
            </a:r>
            <a:r>
              <a:rPr lang="it-IT" i="1" dirty="0"/>
              <a:t>benefits</a:t>
            </a:r>
            <a:r>
              <a:rPr lang="it-IT" dirty="0"/>
              <a:t> </a:t>
            </a:r>
            <a:r>
              <a:rPr lang="it-IT" dirty="0" err="1" smtClean="0"/>
              <a:t>the customer receives from the brand</a:t>
            </a:r>
            <a:r>
              <a:rPr lang="it-IT" dirty="0" smtClean="0"/>
              <a:t>.  </a:t>
            </a:r>
            <a:r>
              <a:rPr lang="it-IT" dirty="0" err="1" smtClean="0"/>
              <a:t>These</a:t>
            </a:r>
            <a:r>
              <a:rPr lang="it-IT" dirty="0" smtClean="0"/>
              <a:t> </a:t>
            </a:r>
            <a:r>
              <a:rPr lang="it-IT" dirty="0"/>
              <a:t>are </a:t>
            </a:r>
            <a:r>
              <a:rPr lang="it-IT" dirty="0" err="1"/>
              <a:t>things</a:t>
            </a:r>
            <a:r>
              <a:rPr lang="it-IT" dirty="0"/>
              <a:t> </a:t>
            </a:r>
            <a:r>
              <a:rPr lang="it-IT" dirty="0" err="1"/>
              <a:t>like</a:t>
            </a:r>
            <a:r>
              <a:rPr lang="it-IT" dirty="0"/>
              <a:t> more time or </a:t>
            </a:r>
            <a:r>
              <a:rPr lang="it-IT" dirty="0" err="1"/>
              <a:t>money</a:t>
            </a:r>
            <a:r>
              <a:rPr lang="it-IT" dirty="0"/>
              <a:t>, </a:t>
            </a:r>
            <a:r>
              <a:rPr lang="it-IT" dirty="0" err="1"/>
              <a:t>recognition</a:t>
            </a:r>
            <a:r>
              <a:rPr lang="it-IT" dirty="0"/>
              <a:t>, </a:t>
            </a:r>
            <a:r>
              <a:rPr lang="it-IT" dirty="0" err="1"/>
              <a:t>acceptance</a:t>
            </a:r>
            <a:r>
              <a:rPr lang="it-IT" dirty="0"/>
              <a:t>, security or </a:t>
            </a:r>
            <a:r>
              <a:rPr lang="it-IT" dirty="0" err="1"/>
              <a:t>pleasure</a:t>
            </a:r>
            <a:r>
              <a:rPr lang="it-IT" dirty="0"/>
              <a:t>. </a:t>
            </a:r>
            <a:r>
              <a:rPr lang="it-IT" dirty="0" err="1"/>
              <a:t>Does</a:t>
            </a:r>
            <a:r>
              <a:rPr lang="it-IT" dirty="0"/>
              <a:t> </a:t>
            </a:r>
            <a:r>
              <a:rPr lang="it-IT" dirty="0" err="1"/>
              <a:t>your</a:t>
            </a:r>
            <a:r>
              <a:rPr lang="it-IT" dirty="0"/>
              <a:t> </a:t>
            </a:r>
            <a:r>
              <a:rPr lang="it-IT" dirty="0" err="1"/>
              <a:t>product</a:t>
            </a:r>
            <a:r>
              <a:rPr lang="it-IT" dirty="0"/>
              <a:t> or service </a:t>
            </a:r>
            <a:r>
              <a:rPr lang="it-IT" dirty="0" err="1"/>
              <a:t>deliver</a:t>
            </a:r>
            <a:r>
              <a:rPr lang="it-IT" dirty="0"/>
              <a:t> </a:t>
            </a:r>
            <a:r>
              <a:rPr lang="it-IT" dirty="0" err="1"/>
              <a:t>any</a:t>
            </a:r>
            <a:r>
              <a:rPr lang="it-IT" dirty="0"/>
              <a:t> of </a:t>
            </a:r>
            <a:r>
              <a:rPr lang="it-IT" dirty="0" err="1"/>
              <a:t>these</a:t>
            </a:r>
            <a:r>
              <a:rPr lang="it-IT" dirty="0"/>
              <a:t> benefits</a:t>
            </a:r>
            <a:r>
              <a:rPr lang="it-IT" dirty="0" smtClean="0"/>
              <a:t>?</a:t>
            </a:r>
          </a:p>
          <a:p>
            <a:endParaRPr lang="it-IT" dirty="0"/>
          </a:p>
          <a:p>
            <a:r>
              <a:rPr lang="it-IT" dirty="0"/>
              <a:t>The </a:t>
            </a:r>
            <a:r>
              <a:rPr lang="it-IT" dirty="0" err="1"/>
              <a:t>promises</a:t>
            </a:r>
            <a:r>
              <a:rPr lang="it-IT" dirty="0"/>
              <a:t> </a:t>
            </a:r>
            <a:r>
              <a:rPr lang="it-IT" dirty="0" err="1"/>
              <a:t>you</a:t>
            </a:r>
            <a:r>
              <a:rPr lang="it-IT" dirty="0"/>
              <a:t> </a:t>
            </a:r>
            <a:r>
              <a:rPr lang="it-IT" dirty="0" err="1"/>
              <a:t>make</a:t>
            </a:r>
            <a:r>
              <a:rPr lang="it-IT" dirty="0"/>
              <a:t> and </a:t>
            </a:r>
            <a:r>
              <a:rPr lang="it-IT" dirty="0" err="1"/>
              <a:t>keep</a:t>
            </a:r>
            <a:r>
              <a:rPr lang="it-IT" dirty="0"/>
              <a:t>. </a:t>
            </a:r>
            <a:r>
              <a:rPr lang="it-IT" dirty="0" smtClean="0"/>
              <a:t> Do </a:t>
            </a:r>
            <a:r>
              <a:rPr lang="it-IT" dirty="0" err="1"/>
              <a:t>you</a:t>
            </a:r>
            <a:r>
              <a:rPr lang="it-IT" dirty="0"/>
              <a:t> </a:t>
            </a:r>
            <a:r>
              <a:rPr lang="it-IT" dirty="0" err="1"/>
              <a:t>meet</a:t>
            </a:r>
            <a:r>
              <a:rPr lang="it-IT" dirty="0"/>
              <a:t> the </a:t>
            </a:r>
            <a:r>
              <a:rPr lang="it-IT" dirty="0" err="1"/>
              <a:t>deadline</a:t>
            </a:r>
            <a:r>
              <a:rPr lang="it-IT" dirty="0"/>
              <a:t> or delivery date? Do </a:t>
            </a:r>
            <a:r>
              <a:rPr lang="it-IT" dirty="0" err="1"/>
              <a:t>you</a:t>
            </a:r>
            <a:r>
              <a:rPr lang="it-IT" dirty="0"/>
              <a:t> include </a:t>
            </a:r>
            <a:r>
              <a:rPr lang="it-IT" dirty="0" err="1"/>
              <a:t>extras</a:t>
            </a:r>
            <a:r>
              <a:rPr lang="it-IT" dirty="0"/>
              <a:t>, or go </a:t>
            </a:r>
            <a:r>
              <a:rPr lang="it-IT" dirty="0" err="1"/>
              <a:t>above</a:t>
            </a:r>
            <a:r>
              <a:rPr lang="it-IT" dirty="0"/>
              <a:t> and </a:t>
            </a:r>
            <a:r>
              <a:rPr lang="it-IT" dirty="0" err="1"/>
              <a:t>beyond</a:t>
            </a:r>
            <a:r>
              <a:rPr lang="it-IT" dirty="0"/>
              <a:t> the </a:t>
            </a:r>
            <a:r>
              <a:rPr lang="it-IT" dirty="0" err="1"/>
              <a:t>ordinary</a:t>
            </a:r>
            <a:r>
              <a:rPr lang="it-IT" dirty="0"/>
              <a:t>? Do </a:t>
            </a:r>
            <a:r>
              <a:rPr lang="it-IT" dirty="0" err="1"/>
              <a:t>you</a:t>
            </a:r>
            <a:r>
              <a:rPr lang="it-IT" dirty="0"/>
              <a:t> </a:t>
            </a:r>
            <a:r>
              <a:rPr lang="it-IT" dirty="0" err="1"/>
              <a:t>find</a:t>
            </a:r>
            <a:r>
              <a:rPr lang="it-IT" dirty="0"/>
              <a:t> ways to </a:t>
            </a:r>
            <a:r>
              <a:rPr lang="it-IT" dirty="0" err="1"/>
              <a:t>add</a:t>
            </a:r>
            <a:r>
              <a:rPr lang="it-IT" dirty="0"/>
              <a:t> </a:t>
            </a:r>
            <a:r>
              <a:rPr lang="it-IT" dirty="0" err="1"/>
              <a:t>value</a:t>
            </a:r>
            <a:r>
              <a:rPr lang="it-IT" dirty="0" smtClean="0"/>
              <a:t>?</a:t>
            </a:r>
          </a:p>
          <a:p>
            <a:endParaRPr lang="it-IT" dirty="0"/>
          </a:p>
          <a:p>
            <a:r>
              <a:rPr lang="it-IT" dirty="0"/>
              <a:t>How </a:t>
            </a:r>
            <a:r>
              <a:rPr lang="it-IT" dirty="0" err="1"/>
              <a:t>you</a:t>
            </a:r>
            <a:r>
              <a:rPr lang="it-IT" i="1" dirty="0"/>
              <a:t> </a:t>
            </a:r>
            <a:r>
              <a:rPr lang="it-IT" i="1" dirty="0" err="1"/>
              <a:t>follow</a:t>
            </a:r>
            <a:r>
              <a:rPr lang="it-IT" i="1" dirty="0"/>
              <a:t> up</a:t>
            </a:r>
            <a:r>
              <a:rPr lang="it-IT" dirty="0"/>
              <a:t> </a:t>
            </a:r>
            <a:r>
              <a:rPr lang="it-IT" dirty="0" err="1"/>
              <a:t>after</a:t>
            </a:r>
            <a:r>
              <a:rPr lang="it-IT" dirty="0"/>
              <a:t> </a:t>
            </a:r>
            <a:r>
              <a:rPr lang="it-IT" dirty="0" err="1"/>
              <a:t>you’ve</a:t>
            </a:r>
            <a:r>
              <a:rPr lang="it-IT" dirty="0"/>
              <a:t> </a:t>
            </a:r>
            <a:r>
              <a:rPr lang="it-IT" dirty="0" err="1"/>
              <a:t>delivered</a:t>
            </a:r>
            <a:r>
              <a:rPr lang="it-IT" dirty="0"/>
              <a:t>. </a:t>
            </a:r>
            <a:r>
              <a:rPr lang="it-IT" dirty="0" err="1"/>
              <a:t>After sale care:</a:t>
            </a:r>
            <a:r>
              <a:rPr lang="it-IT" dirty="0"/>
              <a:t> </a:t>
            </a:r>
            <a:r>
              <a:rPr lang="it-IT" dirty="0" err="1"/>
              <a:t>your</a:t>
            </a:r>
            <a:r>
              <a:rPr lang="it-IT" dirty="0"/>
              <a:t>  </a:t>
            </a:r>
            <a:r>
              <a:rPr lang="it-IT" dirty="0" err="1"/>
              <a:t>keeping</a:t>
            </a:r>
            <a:r>
              <a:rPr lang="it-IT" dirty="0"/>
              <a:t> in </a:t>
            </a:r>
            <a:r>
              <a:rPr lang="it-IT" dirty="0" err="1"/>
              <a:t>touch</a:t>
            </a:r>
            <a:r>
              <a:rPr lang="it-IT" dirty="0"/>
              <a:t>, </a:t>
            </a:r>
            <a:r>
              <a:rPr lang="it-IT" dirty="0" err="1"/>
              <a:t>how</a:t>
            </a:r>
            <a:r>
              <a:rPr lang="it-IT" dirty="0"/>
              <a:t> </a:t>
            </a:r>
            <a:r>
              <a:rPr lang="it-IT" dirty="0" err="1"/>
              <a:t>you</a:t>
            </a:r>
            <a:r>
              <a:rPr lang="it-IT" dirty="0"/>
              <a:t> deal with </a:t>
            </a:r>
            <a:r>
              <a:rPr lang="it-IT" dirty="0" err="1"/>
              <a:t>problems</a:t>
            </a:r>
            <a:r>
              <a:rPr lang="it-IT" dirty="0"/>
              <a:t> </a:t>
            </a:r>
            <a:r>
              <a:rPr lang="it-IT" dirty="0" err="1"/>
              <a:t>that</a:t>
            </a:r>
            <a:r>
              <a:rPr lang="it-IT" dirty="0"/>
              <a:t> </a:t>
            </a:r>
            <a:r>
              <a:rPr lang="it-IT" dirty="0" err="1"/>
              <a:t>arise</a:t>
            </a:r>
            <a:r>
              <a:rPr lang="it-IT" dirty="0"/>
              <a:t> and </a:t>
            </a:r>
            <a:r>
              <a:rPr lang="it-IT" dirty="0" err="1"/>
              <a:t>how</a:t>
            </a:r>
            <a:r>
              <a:rPr lang="it-IT" dirty="0"/>
              <a:t> </a:t>
            </a:r>
            <a:r>
              <a:rPr lang="it-IT" dirty="0" err="1"/>
              <a:t>you</a:t>
            </a:r>
            <a:r>
              <a:rPr lang="it-IT" dirty="0"/>
              <a:t> </a:t>
            </a:r>
            <a:r>
              <a:rPr lang="it-IT" dirty="0" err="1"/>
              <a:t>nurture</a:t>
            </a:r>
            <a:r>
              <a:rPr lang="it-IT" dirty="0"/>
              <a:t> </a:t>
            </a:r>
            <a:r>
              <a:rPr lang="it-IT" dirty="0" err="1"/>
              <a:t>your</a:t>
            </a:r>
            <a:r>
              <a:rPr lang="it-IT" dirty="0"/>
              <a:t> business </a:t>
            </a:r>
            <a:r>
              <a:rPr lang="it-IT" dirty="0" err="1"/>
              <a:t>relationships</a:t>
            </a:r>
            <a:r>
              <a:rPr lang="it-IT" dirty="0"/>
              <a:t> over time.</a:t>
            </a:r>
          </a:p>
          <a:p>
            <a:endParaRPr lang="it-IT" dirty="0"/>
          </a:p>
        </p:txBody>
      </p:sp>
    </p:spTree>
    <p:extLst>
      <p:ext uri="{BB962C8B-B14F-4D97-AF65-F5344CB8AC3E}">
        <p14:creationId xmlns:p14="http://schemas.microsoft.com/office/powerpoint/2010/main" val="70076415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a:solidFill>
                  <a:srgbClr val="008000"/>
                </a:solidFill>
              </a:rPr>
              <a:t>Customer Journey</a:t>
            </a:r>
          </a:p>
        </p:txBody>
      </p:sp>
      <p:sp>
        <p:nvSpPr>
          <p:cNvPr id="3" name="Segnaposto contenuto 2"/>
          <p:cNvSpPr>
            <a:spLocks noGrp="1"/>
          </p:cNvSpPr>
          <p:nvPr>
            <p:ph idx="1"/>
          </p:nvPr>
        </p:nvSpPr>
        <p:spPr/>
        <p:txBody>
          <a:bodyPr/>
          <a:lstStyle/>
          <a:p>
            <a:r>
              <a:rPr lang="it-IT"/>
              <a:t>Related closely to the Brand Experience</a:t>
            </a:r>
          </a:p>
          <a:p>
            <a:r>
              <a:rPr lang="it-IT"/>
              <a:t>Every "touch point" in the way a customer</a:t>
            </a:r>
          </a:p>
          <a:p>
            <a:pPr marL="0" indent="0">
              <a:buNone/>
            </a:pPr>
            <a:r>
              <a:rPr lang="it-IT"/>
              <a:t>    experiences a company, product or service</a:t>
            </a:r>
          </a:p>
          <a:p>
            <a:pPr marL="0" indent="0">
              <a:buNone/>
            </a:pPr>
            <a:r>
              <a:rPr lang="it-IT"/>
              <a:t>    ..... from discovery, engagement, buying, use</a:t>
            </a:r>
          </a:p>
          <a:p>
            <a:pPr marL="0" indent="0">
              <a:buNone/>
            </a:pPr>
            <a:r>
              <a:rPr lang="it-IT"/>
              <a:t>    and after sales service. </a:t>
            </a:r>
          </a:p>
        </p:txBody>
      </p:sp>
    </p:spTree>
    <p:extLst>
      <p:ext uri="{BB962C8B-B14F-4D97-AF65-F5344CB8AC3E}">
        <p14:creationId xmlns:p14="http://schemas.microsoft.com/office/powerpoint/2010/main" val="17093601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dirty="0" err="1" smtClean="0">
                <a:solidFill>
                  <a:srgbClr val="0000FF"/>
                </a:solidFill>
              </a:rPr>
              <a:t>What</a:t>
            </a:r>
            <a:r>
              <a:rPr lang="it-IT" b="1" i="1" dirty="0" smtClean="0">
                <a:solidFill>
                  <a:srgbClr val="0000FF"/>
                </a:solidFill>
              </a:rPr>
              <a:t> </a:t>
            </a:r>
            <a:r>
              <a:rPr lang="it-IT" b="1" i="1" dirty="0" err="1" smtClean="0">
                <a:solidFill>
                  <a:srgbClr val="0000FF"/>
                </a:solidFill>
              </a:rPr>
              <a:t>is</a:t>
            </a:r>
            <a:r>
              <a:rPr lang="it-IT" b="1" i="1" dirty="0" smtClean="0">
                <a:solidFill>
                  <a:srgbClr val="0000FF"/>
                </a:solidFill>
              </a:rPr>
              <a:t> </a:t>
            </a:r>
            <a:r>
              <a:rPr lang="it-IT" b="1" i="1" dirty="0" err="1" smtClean="0">
                <a:solidFill>
                  <a:srgbClr val="0000FF"/>
                </a:solidFill>
              </a:rPr>
              <a:t>it</a:t>
            </a:r>
            <a:r>
              <a:rPr lang="it-IT" b="1" i="1" dirty="0" smtClean="0">
                <a:solidFill>
                  <a:srgbClr val="0000FF"/>
                </a:solidFill>
              </a:rPr>
              <a:t> ?</a:t>
            </a:r>
            <a:endParaRPr lang="it-IT" b="1" i="1" dirty="0">
              <a:solidFill>
                <a:srgbClr val="0000FF"/>
              </a:solidFill>
            </a:endParaRPr>
          </a:p>
        </p:txBody>
      </p:sp>
      <p:sp>
        <p:nvSpPr>
          <p:cNvPr id="3" name="Segnaposto contenuto 2"/>
          <p:cNvSpPr>
            <a:spLocks noGrp="1"/>
          </p:cNvSpPr>
          <p:nvPr>
            <p:ph idx="1"/>
          </p:nvPr>
        </p:nvSpPr>
        <p:spPr/>
        <p:txBody>
          <a:bodyPr/>
          <a:lstStyle/>
          <a:p>
            <a:r>
              <a:rPr lang="it-IT" dirty="0" smtClean="0"/>
              <a:t>A </a:t>
            </a:r>
            <a:r>
              <a:rPr lang="it-IT" dirty="0" err="1" smtClean="0"/>
              <a:t>symbol</a:t>
            </a:r>
            <a:r>
              <a:rPr lang="it-IT" dirty="0" smtClean="0"/>
              <a:t>, an </a:t>
            </a:r>
            <a:r>
              <a:rPr lang="it-IT" dirty="0" err="1" smtClean="0"/>
              <a:t>identity</a:t>
            </a:r>
            <a:endParaRPr lang="it-IT" dirty="0" smtClean="0"/>
          </a:p>
          <a:p>
            <a:r>
              <a:rPr lang="it-IT" dirty="0" err="1" smtClean="0"/>
              <a:t>Perception</a:t>
            </a:r>
            <a:r>
              <a:rPr lang="it-IT" dirty="0" smtClean="0"/>
              <a:t> of </a:t>
            </a:r>
            <a:r>
              <a:rPr lang="it-IT" dirty="0" err="1" smtClean="0"/>
              <a:t>quality</a:t>
            </a:r>
            <a:r>
              <a:rPr lang="it-IT" dirty="0" smtClean="0"/>
              <a:t>, </a:t>
            </a:r>
            <a:r>
              <a:rPr lang="it-IT" dirty="0" err="1" smtClean="0"/>
              <a:t>stability</a:t>
            </a:r>
            <a:r>
              <a:rPr lang="it-IT" dirty="0" smtClean="0"/>
              <a:t>, service</a:t>
            </a:r>
          </a:p>
          <a:p>
            <a:r>
              <a:rPr lang="it-IT" dirty="0" smtClean="0"/>
              <a:t>A way for a company to </a:t>
            </a:r>
            <a:r>
              <a:rPr lang="it-IT" dirty="0" err="1" smtClean="0"/>
              <a:t>communicate</a:t>
            </a:r>
            <a:r>
              <a:rPr lang="it-IT" dirty="0" smtClean="0"/>
              <a:t> a </a:t>
            </a:r>
            <a:r>
              <a:rPr lang="it-IT" dirty="0" err="1" smtClean="0"/>
              <a:t>product’s</a:t>
            </a:r>
            <a:r>
              <a:rPr lang="it-IT" dirty="0" smtClean="0"/>
              <a:t> </a:t>
            </a:r>
            <a:r>
              <a:rPr lang="it-IT" u="sng" dirty="0" err="1" smtClean="0"/>
              <a:t>value</a:t>
            </a:r>
            <a:r>
              <a:rPr lang="it-IT" dirty="0" smtClean="0"/>
              <a:t>, and the </a:t>
            </a:r>
            <a:r>
              <a:rPr lang="it-IT" u="sng" dirty="0" err="1" smtClean="0"/>
              <a:t>value</a:t>
            </a:r>
            <a:r>
              <a:rPr lang="it-IT" dirty="0" smtClean="0"/>
              <a:t> of the company </a:t>
            </a:r>
            <a:r>
              <a:rPr lang="it-IT" dirty="0" err="1" smtClean="0"/>
              <a:t>that</a:t>
            </a:r>
            <a:r>
              <a:rPr lang="it-IT" dirty="0" smtClean="0"/>
              <a:t> </a:t>
            </a:r>
            <a:r>
              <a:rPr lang="it-IT" dirty="0" err="1" smtClean="0"/>
              <a:t>makes</a:t>
            </a:r>
            <a:r>
              <a:rPr lang="it-IT" dirty="0" smtClean="0"/>
              <a:t> </a:t>
            </a:r>
            <a:r>
              <a:rPr lang="it-IT" dirty="0" err="1" smtClean="0"/>
              <a:t>it</a:t>
            </a:r>
            <a:r>
              <a:rPr lang="it-IT" dirty="0" smtClean="0"/>
              <a:t>.</a:t>
            </a:r>
            <a:endParaRPr lang="it-IT" u="sng" dirty="0" smtClean="0"/>
          </a:p>
          <a:p>
            <a:pPr marL="0" indent="0">
              <a:buNone/>
            </a:pPr>
            <a:endParaRPr lang="it-IT" dirty="0"/>
          </a:p>
        </p:txBody>
      </p:sp>
    </p:spTree>
    <p:extLst>
      <p:ext uri="{BB962C8B-B14F-4D97-AF65-F5344CB8AC3E}">
        <p14:creationId xmlns:p14="http://schemas.microsoft.com/office/powerpoint/2010/main" val="3740552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Brand </a:t>
            </a:r>
            <a:r>
              <a:rPr lang="it-IT"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elements</a:t>
            </a:r>
            <a:endParaRPr lang="it-IT"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Segnaposto contenuto 2"/>
          <p:cNvSpPr>
            <a:spLocks noGrp="1"/>
          </p:cNvSpPr>
          <p:nvPr>
            <p:ph idx="1"/>
          </p:nvPr>
        </p:nvSpPr>
        <p:spPr/>
        <p:txBody>
          <a:bodyPr numCol="2"/>
          <a:lstStyle/>
          <a:p>
            <a:r>
              <a:rPr lang="it-IT" dirty="0" smtClean="0"/>
              <a:t>Brand </a:t>
            </a:r>
            <a:r>
              <a:rPr lang="it-IT" dirty="0" err="1" smtClean="0"/>
              <a:t>Name</a:t>
            </a:r>
            <a:endParaRPr lang="it-IT" dirty="0" smtClean="0"/>
          </a:p>
          <a:p>
            <a:r>
              <a:rPr lang="it-IT" dirty="0" smtClean="0"/>
              <a:t>Brand Identity</a:t>
            </a:r>
          </a:p>
          <a:p>
            <a:r>
              <a:rPr lang="it-IT" dirty="0"/>
              <a:t>Brand </a:t>
            </a:r>
            <a:r>
              <a:rPr lang="it-IT" dirty="0" err="1"/>
              <a:t>awareness</a:t>
            </a:r>
            <a:endParaRPr lang="it-IT" dirty="0" smtClean="0"/>
          </a:p>
          <a:p>
            <a:r>
              <a:rPr lang="it-IT" dirty="0" smtClean="0"/>
              <a:t>Brand Image</a:t>
            </a:r>
          </a:p>
          <a:p>
            <a:r>
              <a:rPr lang="it-IT" dirty="0" smtClean="0"/>
              <a:t>Brand </a:t>
            </a:r>
            <a:r>
              <a:rPr lang="it-IT" dirty="0" err="1" smtClean="0"/>
              <a:t>extension</a:t>
            </a:r>
            <a:endParaRPr lang="it-IT" dirty="0" smtClean="0"/>
          </a:p>
          <a:p>
            <a:r>
              <a:rPr lang="it-IT" dirty="0" smtClean="0"/>
              <a:t>Off-brand</a:t>
            </a:r>
          </a:p>
          <a:p>
            <a:r>
              <a:rPr lang="it-IT" dirty="0" smtClean="0"/>
              <a:t>Brand </a:t>
            </a:r>
            <a:r>
              <a:rPr lang="it-IT" dirty="0" err="1" smtClean="0"/>
              <a:t>equity</a:t>
            </a:r>
            <a:endParaRPr lang="it-IT" dirty="0" smtClean="0"/>
          </a:p>
          <a:p>
            <a:r>
              <a:rPr lang="it-IT" dirty="0" smtClean="0"/>
              <a:t>Brand </a:t>
            </a:r>
            <a:r>
              <a:rPr lang="it-IT" dirty="0" err="1" smtClean="0"/>
              <a:t>Positioning</a:t>
            </a:r>
            <a:endParaRPr lang="it-IT" dirty="0" smtClean="0"/>
          </a:p>
          <a:p>
            <a:r>
              <a:rPr lang="it-IT" dirty="0" smtClean="0"/>
              <a:t>Re-</a:t>
            </a:r>
            <a:r>
              <a:rPr lang="it-IT" dirty="0" err="1" smtClean="0"/>
              <a:t>branding</a:t>
            </a:r>
            <a:endParaRPr lang="it-IT" dirty="0" smtClean="0"/>
          </a:p>
          <a:p>
            <a:r>
              <a:rPr lang="it-IT" dirty="0" smtClean="0"/>
              <a:t>Brand Management</a:t>
            </a:r>
          </a:p>
          <a:p>
            <a:r>
              <a:rPr lang="it-IT" dirty="0"/>
              <a:t>Co-Branding</a:t>
            </a:r>
          </a:p>
        </p:txBody>
      </p:sp>
    </p:spTree>
    <p:extLst>
      <p:ext uri="{BB962C8B-B14F-4D97-AF65-F5344CB8AC3E}">
        <p14:creationId xmlns:p14="http://schemas.microsoft.com/office/powerpoint/2010/main" val="2133049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t>Create a Name </a:t>
            </a:r>
          </a:p>
        </p:txBody>
      </p:sp>
      <p:sp>
        <p:nvSpPr>
          <p:cNvPr id="3" name="Segnaposto contenuto 2"/>
          <p:cNvSpPr>
            <a:spLocks noGrp="1"/>
          </p:cNvSpPr>
          <p:nvPr>
            <p:ph idx="1"/>
          </p:nvPr>
        </p:nvSpPr>
        <p:spPr/>
        <p:txBody>
          <a:bodyPr/>
          <a:lstStyle/>
          <a:p>
            <a:r>
              <a:rPr lang="it-IT">
                <a:solidFill>
                  <a:srgbClr val="FF0000"/>
                </a:solidFill>
                <a:latin typeface="Bradley Hand Bold"/>
                <a:cs typeface="Bradley Hand Bold"/>
              </a:rPr>
              <a:t>Brainstorm</a:t>
            </a:r>
            <a:r>
              <a:rPr lang="it-IT">
                <a:latin typeface="Bradley Hand Bold"/>
                <a:cs typeface="Bradley Hand Bold"/>
              </a:rPr>
              <a:t>:</a:t>
            </a:r>
          </a:p>
          <a:p>
            <a:pPr marL="0" indent="0">
              <a:buNone/>
            </a:pPr>
            <a:r>
              <a:rPr lang="it-IT"/>
              <a:t>    </a:t>
            </a:r>
            <a:r>
              <a:rPr lang="it-IT" b="1"/>
              <a:t>Versace</a:t>
            </a:r>
            <a:r>
              <a:rPr lang="it-IT"/>
              <a:t> is creating a line of fashion sunglasses</a:t>
            </a:r>
          </a:p>
          <a:p>
            <a:pPr marL="0" indent="0">
              <a:buNone/>
            </a:pPr>
            <a:r>
              <a:rPr lang="it-IT"/>
              <a:t>    linked to the sporting life.... strong, bold,</a:t>
            </a:r>
          </a:p>
          <a:p>
            <a:pPr marL="0" indent="0">
              <a:buNone/>
            </a:pPr>
            <a:r>
              <a:rPr lang="it-IT"/>
              <a:t>    durable, stylish, chic</a:t>
            </a:r>
          </a:p>
          <a:p>
            <a:pPr marL="0" indent="0">
              <a:buNone/>
            </a:pPr>
            <a:endParaRPr lang="it-IT"/>
          </a:p>
          <a:p>
            <a:pPr marL="0" indent="0">
              <a:buNone/>
            </a:pPr>
            <a:r>
              <a:rPr lang="it-IT"/>
              <a:t>    What should this sunglass line be called ??</a:t>
            </a:r>
          </a:p>
          <a:p>
            <a:pPr marL="0" indent="0">
              <a:buNone/>
            </a:pPr>
            <a:r>
              <a:rPr lang="it-IT"/>
              <a:t>    </a:t>
            </a:r>
          </a:p>
        </p:txBody>
      </p:sp>
    </p:spTree>
    <p:extLst>
      <p:ext uri="{BB962C8B-B14F-4D97-AF65-F5344CB8AC3E}">
        <p14:creationId xmlns:p14="http://schemas.microsoft.com/office/powerpoint/2010/main" val="23946780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32644"/>
          </a:xfrm>
        </p:spPr>
        <p:txBody>
          <a:bodyPr/>
          <a:lstStyle/>
          <a:p>
            <a:r>
              <a:rPr lang="it-IT"/>
              <a:t>Organize your thoughts</a:t>
            </a:r>
          </a:p>
        </p:txBody>
      </p:sp>
      <p:sp>
        <p:nvSpPr>
          <p:cNvPr id="3" name="Segnaposto contenuto 2"/>
          <p:cNvSpPr>
            <a:spLocks noGrp="1"/>
          </p:cNvSpPr>
          <p:nvPr>
            <p:ph idx="1"/>
          </p:nvPr>
        </p:nvSpPr>
        <p:spPr>
          <a:xfrm>
            <a:off x="457200" y="1259102"/>
            <a:ext cx="8229600" cy="4867061"/>
          </a:xfrm>
        </p:spPr>
        <p:txBody>
          <a:bodyPr>
            <a:normAutofit/>
          </a:bodyPr>
          <a:lstStyle/>
          <a:p>
            <a:pPr marL="0" indent="0">
              <a:buNone/>
            </a:pPr>
            <a:r>
              <a:rPr lang="it-IT" sz="2400">
                <a:solidFill>
                  <a:srgbClr val="FF0000"/>
                </a:solidFill>
              </a:rPr>
              <a:t>   </a:t>
            </a:r>
            <a:r>
              <a:rPr lang="it-IT" sz="2400">
                <a:solidFill>
                  <a:srgbClr val="008000"/>
                </a:solidFill>
              </a:rPr>
              <a:t>First: Understand the client. </a:t>
            </a:r>
            <a:r>
              <a:rPr lang="it-IT" sz="2400" b="1" i="1">
                <a:solidFill>
                  <a:srgbClr val="008000"/>
                </a:solidFill>
              </a:rPr>
              <a:t>Versace: </a:t>
            </a:r>
            <a:r>
              <a:rPr lang="it-IT" sz="2400">
                <a:solidFill>
                  <a:srgbClr val="008000"/>
                </a:solidFill>
              </a:rPr>
              <a:t> Who are they ? Brand  	       values ? </a:t>
            </a:r>
          </a:p>
          <a:p>
            <a:pPr marL="0" indent="0">
              <a:buNone/>
            </a:pPr>
            <a:r>
              <a:rPr lang="it-IT" sz="2400">
                <a:solidFill>
                  <a:srgbClr val="008000"/>
                </a:solidFill>
              </a:rPr>
              <a:t>    </a:t>
            </a:r>
            <a:r>
              <a:rPr lang="it-IT" sz="2400">
                <a:solidFill>
                  <a:srgbClr val="0000FF"/>
                </a:solidFill>
              </a:rPr>
              <a:t>Create key elements:</a:t>
            </a:r>
            <a:endParaRPr lang="it-IT" sz="2400">
              <a:solidFill>
                <a:srgbClr val="FF0000"/>
              </a:solidFill>
            </a:endParaRPr>
          </a:p>
          <a:p>
            <a:pPr marL="0" indent="0">
              <a:buNone/>
            </a:pPr>
            <a:r>
              <a:rPr lang="it-IT" sz="2400">
                <a:solidFill>
                  <a:srgbClr val="FF0000"/>
                </a:solidFill>
              </a:rPr>
              <a:t>     </a:t>
            </a:r>
            <a:r>
              <a:rPr lang="it-IT" sz="2400" u="sng">
                <a:solidFill>
                  <a:srgbClr val="FF0000"/>
                </a:solidFill>
              </a:rPr>
              <a:t>Product</a:t>
            </a:r>
            <a:r>
              <a:rPr lang="it-IT" sz="2400">
                <a:solidFill>
                  <a:srgbClr val="FF0000"/>
                </a:solidFill>
              </a:rPr>
              <a:t>                       </a:t>
            </a:r>
            <a:r>
              <a:rPr lang="it-IT" sz="2400" u="sng">
                <a:solidFill>
                  <a:srgbClr val="FF0000"/>
                </a:solidFill>
              </a:rPr>
              <a:t>Type </a:t>
            </a:r>
            <a:r>
              <a:rPr lang="it-IT" sz="2400">
                <a:solidFill>
                  <a:srgbClr val="FF0000"/>
                </a:solidFill>
              </a:rPr>
              <a:t>                        </a:t>
            </a:r>
            <a:r>
              <a:rPr lang="it-IT" sz="2400" u="sng">
                <a:solidFill>
                  <a:srgbClr val="FF0000"/>
                </a:solidFill>
              </a:rPr>
              <a:t>Feeling</a:t>
            </a:r>
            <a:endParaRPr lang="it-IT" sz="2400"/>
          </a:p>
          <a:p>
            <a:pPr marL="0" indent="0">
              <a:buNone/>
            </a:pPr>
            <a:r>
              <a:rPr lang="it-IT" sz="2400">
                <a:solidFill>
                  <a:srgbClr val="FF0000"/>
                </a:solidFill>
              </a:rPr>
              <a:t>     </a:t>
            </a:r>
            <a:r>
              <a:rPr lang="it-IT" sz="2400"/>
              <a:t>sunglasses                  sporty                      Fashion statement</a:t>
            </a:r>
          </a:p>
          <a:p>
            <a:pPr marL="0" indent="0">
              <a:buNone/>
            </a:pPr>
            <a:r>
              <a:rPr lang="it-IT" sz="2400">
                <a:solidFill>
                  <a:srgbClr val="FF0000"/>
                </a:solidFill>
              </a:rPr>
              <a:t>     </a:t>
            </a:r>
            <a:r>
              <a:rPr lang="it-IT" sz="2400">
                <a:solidFill>
                  <a:srgbClr val="000000"/>
                </a:solidFill>
              </a:rPr>
              <a:t>optics				  activewear              strong style</a:t>
            </a:r>
          </a:p>
          <a:p>
            <a:pPr marL="0" indent="0">
              <a:buNone/>
            </a:pPr>
            <a:r>
              <a:rPr lang="it-IT" sz="2400">
                <a:solidFill>
                  <a:srgbClr val="000000"/>
                </a:solidFill>
              </a:rPr>
              <a:t>     eyewear                     performance           power look</a:t>
            </a:r>
          </a:p>
          <a:p>
            <a:pPr marL="0" indent="0">
              <a:buNone/>
            </a:pPr>
            <a:r>
              <a:rPr lang="it-IT" sz="2400">
                <a:solidFill>
                  <a:srgbClr val="000000"/>
                </a:solidFill>
              </a:rPr>
              <a:t>     "shades"                     champion                sexy strong</a:t>
            </a:r>
          </a:p>
          <a:p>
            <a:pPr marL="0" indent="0">
              <a:buNone/>
            </a:pPr>
            <a:endParaRPr lang="it-IT" sz="2400">
              <a:solidFill>
                <a:srgbClr val="000000"/>
              </a:solidFill>
            </a:endParaRPr>
          </a:p>
          <a:p>
            <a:pPr marL="0" indent="0">
              <a:buNone/>
            </a:pPr>
            <a:r>
              <a:rPr lang="it-IT" sz="2400">
                <a:solidFill>
                  <a:srgbClr val="000000"/>
                </a:solidFill>
              </a:rPr>
              <a:t>      Mix the concepts, use free association with other adjectives  	and make a list of possible names</a:t>
            </a:r>
            <a:endParaRPr lang="it-IT" sz="2400">
              <a:solidFill>
                <a:srgbClr val="FF0000"/>
              </a:solidFill>
            </a:endParaRPr>
          </a:p>
        </p:txBody>
      </p:sp>
    </p:spTree>
    <p:extLst>
      <p:ext uri="{BB962C8B-B14F-4D97-AF65-F5344CB8AC3E}">
        <p14:creationId xmlns:p14="http://schemas.microsoft.com/office/powerpoint/2010/main" val="429034841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806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solidFill>
                  <a:srgbClr val="632523"/>
                </a:solidFill>
              </a:rPr>
              <a:t>First step of </a:t>
            </a:r>
            <a:r>
              <a:rPr lang="it-IT" b="1" i="1">
                <a:solidFill>
                  <a:srgbClr val="632523"/>
                </a:solidFill>
              </a:rPr>
              <a:t>IDENTITY</a:t>
            </a:r>
          </a:p>
        </p:txBody>
      </p:sp>
      <p:sp>
        <p:nvSpPr>
          <p:cNvPr id="3" name="Segnaposto contenuto 2"/>
          <p:cNvSpPr>
            <a:spLocks noGrp="1"/>
          </p:cNvSpPr>
          <p:nvPr>
            <p:ph idx="1"/>
          </p:nvPr>
        </p:nvSpPr>
        <p:spPr/>
        <p:txBody>
          <a:bodyPr/>
          <a:lstStyle/>
          <a:p>
            <a:r>
              <a:rPr lang="it-IT">
                <a:solidFill>
                  <a:srgbClr val="0000FF"/>
                </a:solidFill>
              </a:rPr>
              <a:t>Mission statement</a:t>
            </a:r>
          </a:p>
          <a:p>
            <a:pPr marL="0" indent="0">
              <a:buNone/>
            </a:pPr>
            <a:r>
              <a:rPr lang="it-IT" sz="2400"/>
              <a:t>   -  In few words it indicates the reason for operating your business.  Your </a:t>
            </a:r>
            <a:r>
              <a:rPr lang="it-IT" sz="2400" u="sng"/>
              <a:t>philosophy</a:t>
            </a:r>
            <a:r>
              <a:rPr lang="it-IT" sz="2400"/>
              <a:t>, goal.</a:t>
            </a:r>
          </a:p>
          <a:p>
            <a:pPr marL="0" indent="0">
              <a:buNone/>
            </a:pPr>
            <a:endParaRPr lang="it-IT" sz="2400"/>
          </a:p>
          <a:p>
            <a:pPr marL="0" indent="0">
              <a:buNone/>
            </a:pPr>
            <a:endParaRPr lang="it-IT"/>
          </a:p>
          <a:p>
            <a:pPr marL="0" indent="0">
              <a:buNone/>
            </a:pPr>
            <a:r>
              <a:rPr lang="it-IT"/>
              <a:t>Do you know the Nike mission statement  ?</a:t>
            </a:r>
          </a:p>
        </p:txBody>
      </p:sp>
    </p:spTree>
    <p:extLst>
      <p:ext uri="{BB962C8B-B14F-4D97-AF65-F5344CB8AC3E}">
        <p14:creationId xmlns:p14="http://schemas.microsoft.com/office/powerpoint/2010/main" val="214345657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10125" y="547436"/>
            <a:ext cx="7838495" cy="4524315"/>
          </a:xfrm>
          <a:prstGeom prst="rect">
            <a:avLst/>
          </a:prstGeom>
        </p:spPr>
        <p:txBody>
          <a:bodyPr wrap="square">
            <a:spAutoFit/>
          </a:bodyPr>
          <a:lstStyle/>
          <a:p>
            <a:r>
              <a:rPr lang="it-IT" sz="2400" i="1">
                <a:solidFill>
                  <a:srgbClr val="FF0000"/>
                </a:solidFill>
              </a:rPr>
              <a:t>“To bring inspiration and innovation to every athlete in the world.”</a:t>
            </a:r>
          </a:p>
          <a:p>
            <a:endParaRPr lang="it-IT" sz="2400" i="1"/>
          </a:p>
          <a:p>
            <a:r>
              <a:rPr lang="it-IT" sz="2400"/>
              <a:t>This mission statement is a promise to their customers. Who are their customers? Athletes. What do they aim to do with every  product and customer interaction? Inspire and innovate. </a:t>
            </a:r>
          </a:p>
          <a:p>
            <a:endParaRPr lang="it-IT" sz="2400"/>
          </a:p>
          <a:p>
            <a:r>
              <a:rPr lang="it-IT" sz="2400"/>
              <a:t>This has brought continuity to the marketing strategies for the life of their company.</a:t>
            </a:r>
          </a:p>
          <a:p>
            <a:r>
              <a:rPr lang="it-IT" sz="2400"/>
              <a:t>      Think of their tagline:   </a:t>
            </a:r>
            <a:r>
              <a:rPr lang="it-IT" sz="2400" b="1" i="1">
                <a:latin typeface="Arial"/>
                <a:cs typeface="Arial"/>
              </a:rPr>
              <a:t> </a:t>
            </a:r>
            <a:r>
              <a:rPr lang="it-IT" sz="2400" b="1" i="1">
                <a:solidFill>
                  <a:srgbClr val="0000FF"/>
                </a:solidFill>
                <a:latin typeface="Arial"/>
                <a:cs typeface="Arial"/>
              </a:rPr>
              <a:t>Just Do It</a:t>
            </a:r>
          </a:p>
          <a:p>
            <a:r>
              <a:rPr lang="it-IT" sz="2400" b="1" i="1">
                <a:latin typeface="Arial"/>
                <a:cs typeface="Arial"/>
              </a:rPr>
              <a:t>                                            </a:t>
            </a:r>
            <a:r>
              <a:rPr lang="it-IT" sz="2400">
                <a:latin typeface="Arial"/>
                <a:cs typeface="Arial"/>
              </a:rPr>
              <a:t>(inspiring, call to action)</a:t>
            </a:r>
            <a:endParaRPr lang="it-IT" sz="2400" b="1" i="1">
              <a:latin typeface="Arial"/>
              <a:cs typeface="Arial"/>
            </a:endParaRPr>
          </a:p>
        </p:txBody>
      </p:sp>
    </p:spTree>
    <p:extLst>
      <p:ext uri="{BB962C8B-B14F-4D97-AF65-F5344CB8AC3E}">
        <p14:creationId xmlns:p14="http://schemas.microsoft.com/office/powerpoint/2010/main" val="164527879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solidFill>
                  <a:schemeClr val="accent2"/>
                </a:solidFill>
                <a:latin typeface="Apple Chancery"/>
                <a:cs typeface="Apple Chancery"/>
              </a:rPr>
              <a:t>Johnson &amp; Johnson</a:t>
            </a:r>
            <a:r>
              <a:rPr lang="it-IT">
                <a:solidFill>
                  <a:schemeClr val="accent2"/>
                </a:solidFill>
              </a:rPr>
              <a:t> Credo</a:t>
            </a:r>
          </a:p>
        </p:txBody>
      </p:sp>
      <p:sp>
        <p:nvSpPr>
          <p:cNvPr id="3" name="Segnaposto contenuto 2"/>
          <p:cNvSpPr>
            <a:spLocks noGrp="1"/>
          </p:cNvSpPr>
          <p:nvPr>
            <p:ph idx="1"/>
          </p:nvPr>
        </p:nvSpPr>
        <p:spPr/>
        <p:txBody>
          <a:bodyPr>
            <a:normAutofit/>
          </a:bodyPr>
          <a:lstStyle/>
          <a:p>
            <a:r>
              <a:rPr lang="it-IT" sz="2800">
                <a:solidFill>
                  <a:srgbClr val="0000FF"/>
                </a:solidFill>
              </a:rPr>
              <a:t>"Johnson &amp; Johnson creates a healthy environment where everyone feels their contributions are valuable and contributory to the wellness of humanity.  We spark solutions that create a better, healthier world.”</a:t>
            </a:r>
          </a:p>
        </p:txBody>
      </p:sp>
    </p:spTree>
    <p:extLst>
      <p:ext uri="{BB962C8B-B14F-4D97-AF65-F5344CB8AC3E}">
        <p14:creationId xmlns:p14="http://schemas.microsoft.com/office/powerpoint/2010/main" val="361863215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008000"/>
                </a:solidFill>
              </a:rPr>
              <a:t>Brand  E x t e </a:t>
            </a:r>
            <a:r>
              <a:rPr lang="it-IT" b="1" dirty="0" err="1" smtClean="0">
                <a:solidFill>
                  <a:srgbClr val="008000"/>
                </a:solidFill>
              </a:rPr>
              <a:t>n</a:t>
            </a:r>
            <a:r>
              <a:rPr lang="it-IT" b="1" dirty="0" smtClean="0">
                <a:solidFill>
                  <a:srgbClr val="008000"/>
                </a:solidFill>
              </a:rPr>
              <a:t> t i o </a:t>
            </a:r>
            <a:r>
              <a:rPr lang="it-IT" b="1" dirty="0" err="1" smtClean="0">
                <a:solidFill>
                  <a:srgbClr val="008000"/>
                </a:solidFill>
              </a:rPr>
              <a:t>n</a:t>
            </a:r>
            <a:r>
              <a:rPr lang="it-IT" dirty="0" smtClean="0">
                <a:solidFill>
                  <a:srgbClr val="008000"/>
                </a:solidFill>
              </a:rPr>
              <a:t> </a:t>
            </a:r>
            <a:endParaRPr lang="it-IT" dirty="0">
              <a:solidFill>
                <a:srgbClr val="008000"/>
              </a:solidFill>
            </a:endParaRPr>
          </a:p>
        </p:txBody>
      </p:sp>
      <p:pic>
        <p:nvPicPr>
          <p:cNvPr id="4" name="Segnaposto contenuto 3"/>
          <p:cNvPicPr>
            <a:picLocks noGrp="1" noChangeAspect="1"/>
          </p:cNvPicPr>
          <p:nvPr>
            <p:ph idx="1"/>
          </p:nvPr>
        </p:nvPicPr>
        <p:blipFill>
          <a:blip r:embed="rId3"/>
          <a:srcRect t="13374" b="13374"/>
          <a:stretch>
            <a:fillRect/>
          </a:stretch>
        </p:blipFill>
        <p:spPr/>
      </p:pic>
    </p:spTree>
    <p:extLst>
      <p:ext uri="{BB962C8B-B14F-4D97-AF65-F5344CB8AC3E}">
        <p14:creationId xmlns:p14="http://schemas.microsoft.com/office/powerpoint/2010/main" val="275278768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t>Extentions</a:t>
            </a:r>
          </a:p>
        </p:txBody>
      </p:sp>
      <p:sp>
        <p:nvSpPr>
          <p:cNvPr id="3" name="Segnaposto contenuto 2"/>
          <p:cNvSpPr>
            <a:spLocks noGrp="1"/>
          </p:cNvSpPr>
          <p:nvPr>
            <p:ph idx="1"/>
          </p:nvPr>
        </p:nvSpPr>
        <p:spPr/>
        <p:txBody>
          <a:bodyPr/>
          <a:lstStyle/>
          <a:p>
            <a:r>
              <a:rPr lang="it-IT" sz="2800"/>
              <a:t>Coppertone Sunglasses, Harley Davidson Apparel, Starbucks Frappuccino, Snickers Ice Cream Bars, Cindy Crawford Jewelry, etc.</a:t>
            </a:r>
          </a:p>
          <a:p>
            <a:r>
              <a:rPr lang="it-IT" sz="2800" b="1"/>
              <a:t>Google</a:t>
            </a:r>
            <a:r>
              <a:rPr lang="it-IT" sz="2800"/>
              <a:t>: from search and extended into a hosted email service, web analytic tools, etc.</a:t>
            </a:r>
            <a:endParaRPr lang="it-IT"/>
          </a:p>
          <a:p>
            <a:r>
              <a:rPr lang="it-IT" sz="2800" b="1"/>
              <a:t>Apple</a:t>
            </a:r>
            <a:r>
              <a:rPr lang="it-IT" sz="2800"/>
              <a:t>: from personal computers into MP3 </a:t>
            </a:r>
          </a:p>
          <a:p>
            <a:pPr marL="0" indent="0">
              <a:buNone/>
            </a:pPr>
            <a:r>
              <a:rPr lang="it-IT" sz="2800"/>
              <a:t>    players, phones, pads, etc.</a:t>
            </a:r>
          </a:p>
          <a:p>
            <a:pPr marL="0" indent="0">
              <a:buNone/>
            </a:pPr>
            <a:endParaRPr lang="it-IT" sz="2800"/>
          </a:p>
        </p:txBody>
      </p:sp>
    </p:spTree>
    <p:extLst>
      <p:ext uri="{BB962C8B-B14F-4D97-AF65-F5344CB8AC3E}">
        <p14:creationId xmlns:p14="http://schemas.microsoft.com/office/powerpoint/2010/main" val="293105394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a:solidFill>
                  <a:srgbClr val="3366FF"/>
                </a:solidFill>
              </a:rPr>
              <a:t>Brand Equity</a:t>
            </a:r>
          </a:p>
        </p:txBody>
      </p:sp>
      <p:sp>
        <p:nvSpPr>
          <p:cNvPr id="3" name="Segnaposto contenuto 2"/>
          <p:cNvSpPr>
            <a:spLocks noGrp="1"/>
          </p:cNvSpPr>
          <p:nvPr>
            <p:ph idx="1"/>
          </p:nvPr>
        </p:nvSpPr>
        <p:spPr/>
        <p:txBody>
          <a:bodyPr/>
          <a:lstStyle/>
          <a:p>
            <a:r>
              <a:rPr lang="it-IT"/>
              <a:t>In accounting, a brand defined as an </a:t>
            </a:r>
            <a:r>
              <a:rPr lang="it-IT">
                <a:hlinkClick r:id="rId2" tooltip="Intangible asset"/>
              </a:rPr>
              <a:t>intangible asset</a:t>
            </a:r>
            <a:r>
              <a:rPr lang="it-IT"/>
              <a:t> is often the most valuable asset on a corporation’s balance sheet. Brand owners manage their brands carefully to create shareholder value, and </a:t>
            </a:r>
            <a:r>
              <a:rPr lang="it-IT">
                <a:hlinkClick r:id="rId3" tooltip="Brand valuation"/>
              </a:rPr>
              <a:t>brand valuation</a:t>
            </a:r>
            <a:r>
              <a:rPr lang="it-IT"/>
              <a:t> is an important management technique that ascribes a money value to a brand.</a:t>
            </a:r>
          </a:p>
        </p:txBody>
      </p:sp>
    </p:spTree>
    <p:extLst>
      <p:ext uri="{BB962C8B-B14F-4D97-AF65-F5344CB8AC3E}">
        <p14:creationId xmlns:p14="http://schemas.microsoft.com/office/powerpoint/2010/main" val="9131588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20700" y="381000"/>
            <a:ext cx="8102600" cy="6083300"/>
          </a:xfrm>
          <a:prstGeom prst="rect">
            <a:avLst/>
          </a:prstGeom>
        </p:spPr>
      </p:pic>
    </p:spTree>
    <p:extLst>
      <p:ext uri="{BB962C8B-B14F-4D97-AF65-F5344CB8AC3E}">
        <p14:creationId xmlns:p14="http://schemas.microsoft.com/office/powerpoint/2010/main" val="1599312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67870"/>
            <a:ext cx="8229600" cy="2277334"/>
          </a:xfrm>
        </p:spPr>
        <p:txBody>
          <a:bodyPr/>
          <a:lstStyle/>
          <a:p>
            <a:r>
              <a:rPr lang="it-IT" b="1" i="1">
                <a:solidFill>
                  <a:srgbClr val="0000FF"/>
                </a:solidFill>
              </a:rPr>
              <a:t/>
            </a:r>
            <a:br>
              <a:rPr lang="it-IT" b="1" i="1">
                <a:solidFill>
                  <a:srgbClr val="0000FF"/>
                </a:solidFill>
              </a:rPr>
            </a:br>
            <a:r>
              <a:rPr lang="it-IT" sz="4800" b="1" i="1">
                <a:solidFill>
                  <a:srgbClr val="0000FF"/>
                </a:solidFill>
              </a:rPr>
              <a:t>Positioning</a:t>
            </a:r>
            <a:br>
              <a:rPr lang="it-IT" sz="4800" b="1" i="1">
                <a:solidFill>
                  <a:srgbClr val="0000FF"/>
                </a:solidFill>
              </a:rPr>
            </a:br>
            <a:r>
              <a:rPr lang="it-IT" sz="2800" b="1" i="1">
                <a:solidFill>
                  <a:schemeClr val="accent2">
                    <a:lumMod val="50000"/>
                  </a:schemeClr>
                </a:solidFill>
              </a:rPr>
              <a:t>The Battle for your mind</a:t>
            </a:r>
            <a:r>
              <a:rPr lang="it-IT"/>
              <a:t/>
            </a:r>
            <a:br>
              <a:rPr lang="it-IT"/>
            </a:br>
            <a:r>
              <a:rPr lang="it-IT"/>
              <a:t/>
            </a:r>
            <a:br>
              <a:rPr lang="it-IT"/>
            </a:br>
            <a:endParaRPr lang="it-IT"/>
          </a:p>
        </p:txBody>
      </p:sp>
    </p:spTree>
    <p:extLst>
      <p:ext uri="{BB962C8B-B14F-4D97-AF65-F5344CB8AC3E}">
        <p14:creationId xmlns:p14="http://schemas.microsoft.com/office/powerpoint/2010/main" val="318836800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20700" y="381000"/>
            <a:ext cx="8102600" cy="6083300"/>
          </a:xfrm>
          <a:prstGeom prst="rect">
            <a:avLst/>
          </a:prstGeom>
        </p:spPr>
      </p:pic>
    </p:spTree>
    <p:extLst>
      <p:ext uri="{BB962C8B-B14F-4D97-AF65-F5344CB8AC3E}">
        <p14:creationId xmlns:p14="http://schemas.microsoft.com/office/powerpoint/2010/main" val="198865714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solidFill>
                  <a:schemeClr val="accent2">
                    <a:lumMod val="75000"/>
                  </a:schemeClr>
                </a:solidFill>
              </a:rPr>
              <a:t>Re-</a:t>
            </a:r>
            <a:r>
              <a:rPr lang="it-IT" dirty="0" err="1" smtClean="0">
                <a:solidFill>
                  <a:schemeClr val="accent2">
                    <a:lumMod val="75000"/>
                  </a:schemeClr>
                </a:solidFill>
              </a:rPr>
              <a:t>branding</a:t>
            </a:r>
            <a:r>
              <a:rPr lang="it-IT" dirty="0" smtClean="0">
                <a:solidFill>
                  <a:schemeClr val="accent2">
                    <a:lumMod val="75000"/>
                  </a:schemeClr>
                </a:solidFill>
              </a:rPr>
              <a:t> (logos)</a:t>
            </a:r>
            <a:br>
              <a:rPr lang="it-IT" dirty="0" smtClean="0">
                <a:solidFill>
                  <a:schemeClr val="accent2">
                    <a:lumMod val="75000"/>
                  </a:schemeClr>
                </a:solidFill>
              </a:rPr>
            </a:br>
            <a:r>
              <a:rPr lang="it-IT" sz="2000" dirty="0" smtClean="0"/>
              <a:t>(a corporate </a:t>
            </a:r>
            <a:r>
              <a:rPr lang="it-IT" sz="2000" dirty="0" err="1" smtClean="0"/>
              <a:t>facelift</a:t>
            </a:r>
            <a:r>
              <a:rPr lang="it-IT" sz="2000" dirty="0" smtClean="0"/>
              <a:t>)</a:t>
            </a:r>
            <a:endParaRPr lang="it-IT" dirty="0"/>
          </a:p>
        </p:txBody>
      </p:sp>
      <p:pic>
        <p:nvPicPr>
          <p:cNvPr id="4" name="Segnaposto contenuto 3" descr="36a4475.jpg"/>
          <p:cNvPicPr>
            <a:picLocks noGrp="1" noChangeAspect="1"/>
          </p:cNvPicPr>
          <p:nvPr>
            <p:ph idx="1"/>
          </p:nvPr>
        </p:nvPicPr>
        <p:blipFill>
          <a:blip r:embed="rId3">
            <a:extLst>
              <a:ext uri="{28A0092B-C50C-407E-A947-70E740481C1C}">
                <a14:useLocalDpi xmlns:a14="http://schemas.microsoft.com/office/drawing/2010/main" val="0"/>
              </a:ext>
            </a:extLst>
          </a:blip>
          <a:srcRect l="-29321" r="-29321"/>
          <a:stretch>
            <a:fillRect/>
          </a:stretch>
        </p:blipFill>
        <p:spPr>
          <a:xfrm>
            <a:off x="2150411" y="1812483"/>
            <a:ext cx="5027678" cy="3010726"/>
          </a:xfrm>
        </p:spPr>
      </p:pic>
    </p:spTree>
    <p:extLst>
      <p:ext uri="{BB962C8B-B14F-4D97-AF65-F5344CB8AC3E}">
        <p14:creationId xmlns:p14="http://schemas.microsoft.com/office/powerpoint/2010/main" val="352984668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a:solidFill>
                  <a:srgbClr val="0000FF"/>
                </a:solidFill>
              </a:rPr>
              <a:t>Co-Branding</a:t>
            </a:r>
          </a:p>
        </p:txBody>
      </p:sp>
      <p:sp>
        <p:nvSpPr>
          <p:cNvPr id="3" name="Segnaposto contenuto 2"/>
          <p:cNvSpPr>
            <a:spLocks noGrp="1"/>
          </p:cNvSpPr>
          <p:nvPr>
            <p:ph idx="1"/>
          </p:nvPr>
        </p:nvSpPr>
        <p:spPr/>
        <p:txBody>
          <a:bodyPr>
            <a:normAutofit/>
          </a:bodyPr>
          <a:lstStyle/>
          <a:p>
            <a:r>
              <a:rPr lang="it-IT" sz="2800"/>
              <a:t>The marketing of a product or service under 2 or more brand names</a:t>
            </a:r>
          </a:p>
          <a:p>
            <a:r>
              <a:rPr lang="it-IT" sz="2800"/>
              <a:t>Advantages: cost sharing, risk sharing, greater visibility and customer trust</a:t>
            </a:r>
          </a:p>
          <a:p>
            <a:r>
              <a:rPr lang="it-IT" sz="2800"/>
              <a:t>Examples:  Dell or HP computers + Intel</a:t>
            </a:r>
          </a:p>
          <a:p>
            <a:pPr marL="0" indent="0">
              <a:buNone/>
            </a:pPr>
            <a:r>
              <a:rPr lang="it-IT" sz="2800"/>
              <a:t>                         BMW &amp; Louis Vuitton</a:t>
            </a:r>
          </a:p>
          <a:p>
            <a:pPr marL="0" indent="0">
              <a:buNone/>
            </a:pPr>
            <a:r>
              <a:rPr lang="it-IT" sz="2800"/>
              <a:t>                         Starbucks &amp; Spotify</a:t>
            </a:r>
          </a:p>
          <a:p>
            <a:pPr marL="0" indent="0">
              <a:buNone/>
            </a:pPr>
            <a:r>
              <a:rPr lang="it-IT" sz="2800"/>
              <a:t>                         </a:t>
            </a:r>
          </a:p>
        </p:txBody>
      </p:sp>
    </p:spTree>
    <p:extLst>
      <p:ext uri="{BB962C8B-B14F-4D97-AF65-F5344CB8AC3E}">
        <p14:creationId xmlns:p14="http://schemas.microsoft.com/office/powerpoint/2010/main" val="37204119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04900"/>
          </a:xfrm>
        </p:spPr>
        <p:txBody>
          <a:bodyPr/>
          <a:lstStyle/>
          <a:p>
            <a:r>
              <a:rPr lang="it-IT" b="1" i="1">
                <a:solidFill>
                  <a:srgbClr val="FF6600"/>
                </a:solidFill>
              </a:rPr>
              <a:t>Cross-Branding</a:t>
            </a:r>
          </a:p>
        </p:txBody>
      </p:sp>
      <p:sp>
        <p:nvSpPr>
          <p:cNvPr id="3" name="Segnaposto contenuto 2"/>
          <p:cNvSpPr>
            <a:spLocks noGrp="1"/>
          </p:cNvSpPr>
          <p:nvPr>
            <p:ph idx="1"/>
          </p:nvPr>
        </p:nvSpPr>
        <p:spPr>
          <a:xfrm>
            <a:off x="457200" y="1554716"/>
            <a:ext cx="8229600" cy="3974383"/>
          </a:xfrm>
        </p:spPr>
        <p:txBody>
          <a:bodyPr>
            <a:normAutofit/>
          </a:bodyPr>
          <a:lstStyle/>
          <a:p>
            <a:r>
              <a:rPr lang="it-IT" sz="2800"/>
              <a:t> A marketing strategy which combines two offerings from separate companies. The technique is usually used to sell complementary products or services. Also called </a:t>
            </a:r>
            <a:r>
              <a:rPr lang="it-IT" sz="2800" b="1"/>
              <a:t>cross</a:t>
            </a:r>
            <a:r>
              <a:rPr lang="it-IT" sz="2800"/>
              <a:t> promotion or </a:t>
            </a:r>
            <a:r>
              <a:rPr lang="it-IT" sz="2800" b="1"/>
              <a:t>cross</a:t>
            </a:r>
            <a:r>
              <a:rPr lang="it-IT" sz="2800"/>
              <a:t> merchandising.</a:t>
            </a:r>
          </a:p>
        </p:txBody>
      </p:sp>
    </p:spTree>
    <p:extLst>
      <p:ext uri="{BB962C8B-B14F-4D97-AF65-F5344CB8AC3E}">
        <p14:creationId xmlns:p14="http://schemas.microsoft.com/office/powerpoint/2010/main" val="280091501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3e0f721bd1006afb9079704707513b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996227"/>
          </a:xfrm>
          <a:prstGeom prst="rect">
            <a:avLst/>
          </a:prstGeom>
        </p:spPr>
      </p:pic>
      <p:sp>
        <p:nvSpPr>
          <p:cNvPr id="3" name="CasellaDiTesto 2"/>
          <p:cNvSpPr txBox="1"/>
          <p:nvPr/>
        </p:nvSpPr>
        <p:spPr>
          <a:xfrm>
            <a:off x="1072867" y="5792875"/>
            <a:ext cx="6853210" cy="523220"/>
          </a:xfrm>
          <a:prstGeom prst="rect">
            <a:avLst/>
          </a:prstGeom>
          <a:noFill/>
        </p:spPr>
        <p:txBody>
          <a:bodyPr wrap="square" rtlCol="0">
            <a:spAutoFit/>
          </a:bodyPr>
          <a:lstStyle/>
          <a:p>
            <a:r>
              <a:rPr lang="it-IT" sz="2800" b="1"/>
              <a:t>Cross Branding........... Cross Promotion</a:t>
            </a:r>
          </a:p>
        </p:txBody>
      </p:sp>
    </p:spTree>
    <p:extLst>
      <p:ext uri="{BB962C8B-B14F-4D97-AF65-F5344CB8AC3E}">
        <p14:creationId xmlns:p14="http://schemas.microsoft.com/office/powerpoint/2010/main" val="261402173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49251" y="871220"/>
            <a:ext cx="8397874" cy="5386090"/>
          </a:xfrm>
          <a:prstGeom prst="rect">
            <a:avLst/>
          </a:prstGeom>
        </p:spPr>
        <p:txBody>
          <a:bodyPr wrap="square">
            <a:spAutoFit/>
          </a:bodyPr>
          <a:lstStyle/>
          <a:p>
            <a:r>
              <a:rPr lang="en-US" sz="2000" b="1" dirty="0" smtClean="0"/>
              <a:t>                                 </a:t>
            </a:r>
            <a:r>
              <a:rPr lang="en-US" sz="3200" b="1" dirty="0" smtClean="0"/>
              <a:t>Review of</a:t>
            </a:r>
            <a:r>
              <a:rPr lang="en-US" sz="2000" b="1" dirty="0" smtClean="0"/>
              <a:t>  </a:t>
            </a:r>
            <a:r>
              <a:rPr lang="en-US" sz="3200" b="1" dirty="0" smtClean="0"/>
              <a:t>Definitions</a:t>
            </a:r>
          </a:p>
          <a:p>
            <a:endParaRPr lang="en-US" sz="3200" b="1" dirty="0" smtClean="0"/>
          </a:p>
          <a:p>
            <a:r>
              <a:rPr lang="en-US" sz="2000" b="1" dirty="0"/>
              <a:t>Brand Name.... </a:t>
            </a:r>
            <a:r>
              <a:rPr lang="en-US" sz="2000" dirty="0"/>
              <a:t>unique, remembered, gives the essence of its qualities</a:t>
            </a:r>
            <a:endParaRPr lang="en-US" sz="2000" b="1" dirty="0" smtClean="0"/>
          </a:p>
          <a:p>
            <a:r>
              <a:rPr lang="en-US" sz="2000" b="1" dirty="0" smtClean="0"/>
              <a:t>Brand </a:t>
            </a:r>
            <a:r>
              <a:rPr lang="en-US" sz="2000" b="1" dirty="0"/>
              <a:t>identity </a:t>
            </a:r>
            <a:r>
              <a:rPr lang="en-US" sz="2000" dirty="0" smtClean="0"/>
              <a:t>… </a:t>
            </a:r>
            <a:r>
              <a:rPr lang="en-US" sz="2000" dirty="0"/>
              <a:t>what a company wants people to think about a brand</a:t>
            </a:r>
          </a:p>
          <a:p>
            <a:r>
              <a:rPr lang="en-US" sz="2000" b="1" dirty="0"/>
              <a:t>Brand image</a:t>
            </a:r>
            <a:r>
              <a:rPr lang="en-US" sz="2000" dirty="0"/>
              <a:t>……… what people actually think about the brand</a:t>
            </a:r>
          </a:p>
          <a:p>
            <a:r>
              <a:rPr lang="en-US" sz="2000" b="1" dirty="0"/>
              <a:t>Brand awareness </a:t>
            </a:r>
            <a:r>
              <a:rPr lang="en-US" sz="2000" dirty="0"/>
              <a:t>……….. how much people are aware of the brand</a:t>
            </a:r>
          </a:p>
          <a:p>
            <a:r>
              <a:rPr lang="en-US" sz="2000" b="1" dirty="0"/>
              <a:t>Brand extension</a:t>
            </a:r>
            <a:r>
              <a:rPr lang="en-US" sz="2000" dirty="0"/>
              <a:t>… when a new product or service is added and is associated with the existing brand</a:t>
            </a:r>
          </a:p>
          <a:p>
            <a:r>
              <a:rPr lang="en-US" sz="2000" b="1" dirty="0"/>
              <a:t>Branding</a:t>
            </a:r>
            <a:r>
              <a:rPr lang="en-US" sz="2000" dirty="0"/>
              <a:t>… when a product or service is associated with a brand</a:t>
            </a:r>
          </a:p>
          <a:p>
            <a:r>
              <a:rPr lang="en-US" sz="2000" b="1" dirty="0"/>
              <a:t>Off-brand</a:t>
            </a:r>
            <a:r>
              <a:rPr lang="en-US" sz="2000" dirty="0"/>
              <a:t>…… when a product does not have a particular brand name... usually less expensive, sometimes of less quality...... "a store brand"</a:t>
            </a:r>
          </a:p>
          <a:p>
            <a:r>
              <a:rPr lang="en-US" sz="2000" b="1" dirty="0"/>
              <a:t>Brand equity</a:t>
            </a:r>
            <a:r>
              <a:rPr lang="en-US" sz="2000" dirty="0"/>
              <a:t>… the value that a brand adds to a product or service, a company</a:t>
            </a:r>
          </a:p>
          <a:p>
            <a:r>
              <a:rPr lang="en-US" sz="2000" b="1" dirty="0"/>
              <a:t>Brand positioning</a:t>
            </a:r>
            <a:r>
              <a:rPr lang="en-US" sz="2000" dirty="0"/>
              <a:t>...identifying and trying to occupy a market niche; creating a distinct impression in the customer’s mind</a:t>
            </a:r>
          </a:p>
          <a:p>
            <a:r>
              <a:rPr lang="en-US" sz="2000" b="1" dirty="0"/>
              <a:t>Co-branding... </a:t>
            </a:r>
            <a:r>
              <a:rPr lang="en-US" sz="2000" dirty="0"/>
              <a:t>Brand partnering in selling a common product</a:t>
            </a:r>
            <a:endParaRPr lang="en-US" sz="2000" b="1" dirty="0"/>
          </a:p>
          <a:p>
            <a:r>
              <a:rPr lang="en-US" sz="2000" b="1" dirty="0"/>
              <a:t>Cross branding</a:t>
            </a:r>
            <a:r>
              <a:rPr lang="en-US" sz="2000" dirty="0"/>
              <a:t>...  Brands partnering in doing promotions</a:t>
            </a:r>
            <a:endParaRPr lang="en-US" sz="2000" b="1" dirty="0"/>
          </a:p>
        </p:txBody>
      </p:sp>
    </p:spTree>
    <p:extLst>
      <p:ext uri="{BB962C8B-B14F-4D97-AF65-F5344CB8AC3E}">
        <p14:creationId xmlns:p14="http://schemas.microsoft.com/office/powerpoint/2010/main" val="308608165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1" y="274638"/>
            <a:ext cx="7458406" cy="1020958"/>
          </a:xfrm>
        </p:spPr>
        <p:txBody>
          <a:bodyPr>
            <a:prstTxWarp prst="textStop">
              <a:avLst/>
            </a:prstTxWarp>
          </a:bodyPr>
          <a:lstStyle/>
          <a:p>
            <a:r>
              <a:rPr lang="it-IT" dirty="0" smtClean="0">
                <a:solidFill>
                  <a:schemeClr val="tx2">
                    <a:lumMod val="60000"/>
                    <a:lumOff val="40000"/>
                  </a:schemeClr>
                </a:solidFill>
              </a:rPr>
              <a:t> Building</a:t>
            </a:r>
            <a:r>
              <a:rPr lang="it-IT" dirty="0" smtClean="0"/>
              <a:t> </a:t>
            </a:r>
            <a:r>
              <a:rPr lang="it-IT" dirty="0" smtClean="0">
                <a:solidFill>
                  <a:schemeClr val="accent1">
                    <a:lumMod val="75000"/>
                  </a:schemeClr>
                </a:solidFill>
              </a:rPr>
              <a:t>a</a:t>
            </a:r>
            <a:r>
              <a:rPr lang="it-IT" dirty="0" smtClean="0"/>
              <a:t> </a:t>
            </a:r>
            <a:r>
              <a:rPr lang="it-IT" dirty="0" smtClean="0">
                <a:solidFill>
                  <a:schemeClr val="tx2">
                    <a:lumMod val="50000"/>
                  </a:schemeClr>
                </a:solidFill>
              </a:rPr>
              <a:t>brand</a:t>
            </a:r>
            <a:endParaRPr lang="it-IT" dirty="0">
              <a:solidFill>
                <a:schemeClr val="tx2">
                  <a:lumMod val="50000"/>
                </a:schemeClr>
              </a:solidFill>
            </a:endParaRPr>
          </a:p>
        </p:txBody>
      </p:sp>
      <p:sp>
        <p:nvSpPr>
          <p:cNvPr id="3" name="Segnaposto contenuto 2"/>
          <p:cNvSpPr>
            <a:spLocks noGrp="1"/>
          </p:cNvSpPr>
          <p:nvPr>
            <p:ph idx="1"/>
          </p:nvPr>
        </p:nvSpPr>
        <p:spPr/>
        <p:txBody>
          <a:bodyPr>
            <a:normAutofit/>
          </a:bodyPr>
          <a:lstStyle/>
          <a:p>
            <a:pPr marL="514350" indent="-514350">
              <a:buAutoNum type="arabicParenR"/>
            </a:pPr>
            <a:r>
              <a:rPr lang="it-IT" sz="2400" dirty="0" err="1" smtClean="0"/>
              <a:t>Prominent</a:t>
            </a:r>
            <a:r>
              <a:rPr lang="it-IT" sz="2400" dirty="0" smtClean="0"/>
              <a:t>- in the </a:t>
            </a:r>
            <a:r>
              <a:rPr lang="it-IT" sz="2400" dirty="0" err="1" smtClean="0"/>
              <a:t>minds</a:t>
            </a:r>
            <a:r>
              <a:rPr lang="it-IT" sz="2400" dirty="0" smtClean="0"/>
              <a:t> of </a:t>
            </a:r>
            <a:r>
              <a:rPr lang="it-IT" sz="2400" dirty="0" err="1" smtClean="0"/>
              <a:t>potential</a:t>
            </a:r>
            <a:r>
              <a:rPr lang="it-IT" sz="2400" dirty="0" smtClean="0"/>
              <a:t> buyers</a:t>
            </a:r>
          </a:p>
          <a:p>
            <a:pPr marL="514350" indent="-514350">
              <a:buAutoNum type="arabicParenR"/>
            </a:pPr>
            <a:r>
              <a:rPr lang="it-IT" sz="2400" dirty="0" smtClean="0"/>
              <a:t>Performance – </a:t>
            </a:r>
            <a:r>
              <a:rPr lang="it-IT" sz="2400" dirty="0" err="1" smtClean="0"/>
              <a:t>how</a:t>
            </a:r>
            <a:r>
              <a:rPr lang="it-IT" sz="2400" dirty="0" smtClean="0"/>
              <a:t> </a:t>
            </a:r>
            <a:r>
              <a:rPr lang="it-IT" sz="2400" dirty="0" err="1" smtClean="0"/>
              <a:t>well</a:t>
            </a:r>
            <a:r>
              <a:rPr lang="it-IT" sz="2400" dirty="0" smtClean="0"/>
              <a:t> </a:t>
            </a:r>
            <a:r>
              <a:rPr lang="it-IT" sz="2400" dirty="0" err="1" smtClean="0"/>
              <a:t>does</a:t>
            </a:r>
            <a:r>
              <a:rPr lang="it-IT" sz="2400" dirty="0" smtClean="0"/>
              <a:t> </a:t>
            </a:r>
            <a:r>
              <a:rPr lang="it-IT" sz="2400" dirty="0" err="1" smtClean="0"/>
              <a:t>it</a:t>
            </a:r>
            <a:r>
              <a:rPr lang="it-IT" sz="2400" dirty="0" smtClean="0"/>
              <a:t> work</a:t>
            </a:r>
          </a:p>
          <a:p>
            <a:pPr marL="514350" indent="-514350">
              <a:buAutoNum type="arabicParenR"/>
            </a:pPr>
            <a:r>
              <a:rPr lang="it-IT" sz="2400" dirty="0" err="1" smtClean="0"/>
              <a:t>Imagery</a:t>
            </a:r>
            <a:r>
              <a:rPr lang="it-IT" sz="2400" dirty="0" smtClean="0"/>
              <a:t>-  the “look” (color/packaging)</a:t>
            </a:r>
          </a:p>
          <a:p>
            <a:pPr marL="514350" indent="-514350">
              <a:buAutoNum type="arabicParenR"/>
            </a:pPr>
            <a:r>
              <a:rPr lang="it-IT" sz="2400" dirty="0" err="1" smtClean="0"/>
              <a:t>Judgements</a:t>
            </a:r>
            <a:r>
              <a:rPr lang="it-IT" sz="2400" dirty="0" smtClean="0"/>
              <a:t>- </a:t>
            </a:r>
            <a:r>
              <a:rPr lang="it-IT" sz="2400" dirty="0" err="1" smtClean="0"/>
              <a:t>their</a:t>
            </a:r>
            <a:r>
              <a:rPr lang="it-IT" sz="2400" dirty="0" smtClean="0"/>
              <a:t> </a:t>
            </a:r>
            <a:r>
              <a:rPr lang="it-IT" sz="2400" dirty="0" err="1" smtClean="0"/>
              <a:t>opinions</a:t>
            </a:r>
            <a:r>
              <a:rPr lang="it-IT" sz="2400" dirty="0" smtClean="0"/>
              <a:t> &amp; </a:t>
            </a:r>
            <a:r>
              <a:rPr lang="it-IT" sz="2400" dirty="0" err="1" smtClean="0"/>
              <a:t>evaluations</a:t>
            </a:r>
            <a:r>
              <a:rPr lang="it-IT" sz="2400" dirty="0" smtClean="0"/>
              <a:t> of the </a:t>
            </a:r>
            <a:r>
              <a:rPr lang="it-IT" sz="2400" dirty="0" err="1" smtClean="0"/>
              <a:t>product</a:t>
            </a:r>
            <a:endParaRPr lang="it-IT" sz="2400" dirty="0" smtClean="0"/>
          </a:p>
          <a:p>
            <a:pPr marL="514350" indent="-514350">
              <a:buAutoNum type="arabicParenR"/>
            </a:pPr>
            <a:r>
              <a:rPr lang="it-IT" sz="2400" dirty="0" smtClean="0"/>
              <a:t>Feelings- </a:t>
            </a:r>
            <a:r>
              <a:rPr lang="it-IT" sz="2400" dirty="0" err="1" smtClean="0"/>
              <a:t>emotional</a:t>
            </a:r>
            <a:r>
              <a:rPr lang="it-IT" sz="2400" dirty="0" smtClean="0"/>
              <a:t> </a:t>
            </a:r>
            <a:r>
              <a:rPr lang="it-IT" sz="2400" dirty="0" err="1" smtClean="0"/>
              <a:t>connections</a:t>
            </a:r>
            <a:r>
              <a:rPr lang="it-IT" sz="2400" dirty="0" smtClean="0"/>
              <a:t> </a:t>
            </a:r>
            <a:r>
              <a:rPr lang="it-IT" sz="2400" dirty="0" err="1" smtClean="0"/>
              <a:t>when</a:t>
            </a:r>
            <a:r>
              <a:rPr lang="it-IT" sz="2400" dirty="0" smtClean="0"/>
              <a:t> </a:t>
            </a:r>
            <a:r>
              <a:rPr lang="it-IT" sz="2400" dirty="0" err="1" smtClean="0"/>
              <a:t>using</a:t>
            </a:r>
            <a:r>
              <a:rPr lang="it-IT" sz="2400" dirty="0" smtClean="0"/>
              <a:t> the </a:t>
            </a:r>
            <a:r>
              <a:rPr lang="it-IT" sz="2400" dirty="0" err="1" smtClean="0"/>
              <a:t>product</a:t>
            </a:r>
            <a:endParaRPr lang="it-IT" sz="2400" dirty="0" smtClean="0"/>
          </a:p>
          <a:p>
            <a:pPr marL="514350" indent="-514350">
              <a:buAutoNum type="arabicParenR"/>
            </a:pPr>
            <a:r>
              <a:rPr lang="it-IT" sz="2400" dirty="0" err="1" smtClean="0"/>
              <a:t>Resonance</a:t>
            </a:r>
            <a:r>
              <a:rPr lang="it-IT" sz="2400" dirty="0" smtClean="0"/>
              <a:t>- the </a:t>
            </a:r>
            <a:r>
              <a:rPr lang="it-IT" sz="2400" dirty="0" err="1" smtClean="0"/>
              <a:t>loyal</a:t>
            </a:r>
            <a:r>
              <a:rPr lang="it-IT" sz="2400" dirty="0" smtClean="0"/>
              <a:t> </a:t>
            </a:r>
            <a:r>
              <a:rPr lang="it-IT" sz="2400" dirty="0" err="1" smtClean="0"/>
              <a:t>relationship</a:t>
            </a:r>
            <a:r>
              <a:rPr lang="it-IT" sz="2400" dirty="0" smtClean="0"/>
              <a:t> of the </a:t>
            </a:r>
            <a:r>
              <a:rPr lang="it-IT" sz="2400" dirty="0" err="1" smtClean="0"/>
              <a:t>customer</a:t>
            </a:r>
            <a:r>
              <a:rPr lang="it-IT" sz="2400" dirty="0" smtClean="0"/>
              <a:t> </a:t>
            </a:r>
            <a:r>
              <a:rPr lang="it-IT" sz="2400" dirty="0" err="1" smtClean="0"/>
              <a:t>has</a:t>
            </a:r>
            <a:r>
              <a:rPr lang="it-IT" sz="2400" dirty="0" smtClean="0"/>
              <a:t> </a:t>
            </a:r>
            <a:r>
              <a:rPr lang="it-IT" sz="2400" dirty="0" err="1" smtClean="0"/>
              <a:t>been</a:t>
            </a:r>
            <a:r>
              <a:rPr lang="it-IT" sz="2400" dirty="0" smtClean="0"/>
              <a:t>  			   </a:t>
            </a:r>
            <a:r>
              <a:rPr lang="it-IT" sz="2400" dirty="0" err="1" smtClean="0"/>
              <a:t>established</a:t>
            </a:r>
            <a:r>
              <a:rPr lang="it-IT" sz="2400" dirty="0" smtClean="0"/>
              <a:t>. </a:t>
            </a:r>
          </a:p>
        </p:txBody>
      </p:sp>
    </p:spTree>
    <p:extLst>
      <p:ext uri="{BB962C8B-B14F-4D97-AF65-F5344CB8AC3E}">
        <p14:creationId xmlns:p14="http://schemas.microsoft.com/office/powerpoint/2010/main" val="184296773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000" i="1" dirty="0">
                <a:solidFill>
                  <a:srgbClr val="800000"/>
                </a:solidFill>
              </a:rPr>
              <a:t>Image-quality-feeling-performance</a:t>
            </a:r>
          </a:p>
        </p:txBody>
      </p:sp>
      <p:sp>
        <p:nvSpPr>
          <p:cNvPr id="3" name="Segnaposto contenuto 2"/>
          <p:cNvSpPr>
            <a:spLocks noGrp="1"/>
          </p:cNvSpPr>
          <p:nvPr>
            <p:ph idx="1"/>
          </p:nvPr>
        </p:nvSpPr>
        <p:spPr/>
        <p:txBody>
          <a:bodyPr/>
          <a:lstStyle/>
          <a:p>
            <a:pPr marL="0" indent="0">
              <a:buNone/>
            </a:pPr>
            <a:r>
              <a:rPr lang="it-IT" dirty="0" err="1" smtClean="0"/>
              <a:t>Explains</a:t>
            </a:r>
            <a:r>
              <a:rPr lang="it-IT" dirty="0" smtClean="0"/>
              <a:t> </a:t>
            </a:r>
            <a:r>
              <a:rPr lang="it-IT" dirty="0" err="1" smtClean="0"/>
              <a:t>how</a:t>
            </a:r>
            <a:r>
              <a:rPr lang="it-IT" dirty="0" smtClean="0"/>
              <a:t> </a:t>
            </a:r>
            <a:r>
              <a:rPr lang="it-IT" dirty="0" err="1" smtClean="0"/>
              <a:t>brands</a:t>
            </a:r>
            <a:r>
              <a:rPr lang="it-IT" dirty="0" smtClean="0"/>
              <a:t> work </a:t>
            </a:r>
            <a:r>
              <a:rPr lang="it-IT" dirty="0" err="1" smtClean="0"/>
              <a:t>through</a:t>
            </a:r>
            <a:r>
              <a:rPr lang="it-IT" dirty="0" smtClean="0"/>
              <a:t> </a:t>
            </a:r>
            <a:r>
              <a:rPr lang="it-IT" dirty="0" err="1" smtClean="0"/>
              <a:t>psychological</a:t>
            </a:r>
            <a:r>
              <a:rPr lang="it-IT" dirty="0" smtClean="0"/>
              <a:t> </a:t>
            </a:r>
            <a:r>
              <a:rPr lang="it-IT" dirty="0" err="1" smtClean="0"/>
              <a:t>associations</a:t>
            </a:r>
            <a:r>
              <a:rPr lang="it-IT" dirty="0" smtClean="0"/>
              <a:t> and </a:t>
            </a:r>
            <a:r>
              <a:rPr lang="it-IT" dirty="0" err="1" smtClean="0"/>
              <a:t>personalities</a:t>
            </a:r>
            <a:r>
              <a:rPr lang="it-IT" dirty="0" smtClean="0"/>
              <a:t>.</a:t>
            </a:r>
            <a:endParaRPr lang="it-IT" dirty="0"/>
          </a:p>
          <a:p>
            <a:pPr marL="0" indent="0">
              <a:buNone/>
            </a:pPr>
            <a:endParaRPr lang="it-IT" dirty="0" smtClean="0"/>
          </a:p>
        </p:txBody>
      </p:sp>
      <p:pic>
        <p:nvPicPr>
          <p:cNvPr id="4" name="Immagine 3" descr="DownloadedFi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705" y="2902622"/>
            <a:ext cx="4549653" cy="2879673"/>
          </a:xfrm>
          <a:prstGeom prst="rect">
            <a:avLst/>
          </a:prstGeom>
        </p:spPr>
      </p:pic>
    </p:spTree>
    <p:extLst>
      <p:ext uri="{BB962C8B-B14F-4D97-AF65-F5344CB8AC3E}">
        <p14:creationId xmlns:p14="http://schemas.microsoft.com/office/powerpoint/2010/main" val="179325917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Class Think</a:t>
            </a:r>
            <a:endParaRPr lang="it-IT" sz="2700" dirty="0"/>
          </a:p>
        </p:txBody>
      </p:sp>
      <p:sp>
        <p:nvSpPr>
          <p:cNvPr id="3" name="Segnaposto contenuto 2"/>
          <p:cNvSpPr>
            <a:spLocks noGrp="1"/>
          </p:cNvSpPr>
          <p:nvPr>
            <p:ph idx="1"/>
          </p:nvPr>
        </p:nvSpPr>
        <p:spPr>
          <a:xfrm>
            <a:off x="457200" y="1417638"/>
            <a:ext cx="8229600" cy="4525963"/>
          </a:xfrm>
        </p:spPr>
        <p:txBody>
          <a:bodyPr>
            <a:normAutofit/>
          </a:bodyPr>
          <a:lstStyle/>
          <a:p>
            <a:r>
              <a:rPr lang="it-IT" sz="2400" b="1" dirty="0" err="1" smtClean="0"/>
              <a:t>Virgin Group</a:t>
            </a:r>
            <a:endParaRPr lang="it-IT" sz="2400" b="1" dirty="0" smtClean="0"/>
          </a:p>
          <a:p>
            <a:r>
              <a:rPr lang="it-IT" sz="2400" b="1" dirty="0" smtClean="0"/>
              <a:t>Ralph Lauren</a:t>
            </a:r>
          </a:p>
          <a:p>
            <a:r>
              <a:rPr lang="it-IT" sz="2400" b="1" dirty="0" smtClean="0"/>
              <a:t>Barilla</a:t>
            </a:r>
          </a:p>
          <a:p>
            <a:r>
              <a:rPr lang="it-IT" sz="2400" b="1" dirty="0" smtClean="0"/>
              <a:t>Apple</a:t>
            </a:r>
          </a:p>
          <a:p>
            <a:pPr marL="0" indent="0">
              <a:buNone/>
            </a:pPr>
            <a:endParaRPr lang="it-IT" dirty="0"/>
          </a:p>
          <a:p>
            <a:pPr>
              <a:buAutoNum type="arabicParenR"/>
            </a:pPr>
            <a:r>
              <a:rPr lang="it-IT" sz="2000" dirty="0" err="1" smtClean="0"/>
              <a:t>Psychological</a:t>
            </a:r>
            <a:r>
              <a:rPr lang="it-IT" sz="2000" dirty="0" smtClean="0"/>
              <a:t> image and the core brand values that you feel gives it a certain</a:t>
            </a:r>
            <a:r>
              <a:rPr lang="it-IT" sz="2000" dirty="0"/>
              <a:t> "brand image".</a:t>
            </a:r>
            <a:endParaRPr lang="it-IT" sz="2000" dirty="0" smtClean="0"/>
          </a:p>
          <a:p>
            <a:pPr>
              <a:buAutoNum type="arabicParenR"/>
            </a:pPr>
            <a:endParaRPr lang="it-IT" sz="2000" dirty="0"/>
          </a:p>
          <a:p>
            <a:pPr marL="0" indent="0">
              <a:buNone/>
            </a:pPr>
            <a:r>
              <a:rPr lang="it-IT" sz="2000" dirty="0" smtClean="0"/>
              <a:t> 2)  </a:t>
            </a:r>
            <a:r>
              <a:rPr lang="it-IT" sz="2000" dirty="0" err="1" smtClean="0"/>
              <a:t>What</a:t>
            </a:r>
            <a:r>
              <a:rPr lang="it-IT" sz="2000" dirty="0" smtClean="0"/>
              <a:t> </a:t>
            </a:r>
            <a:r>
              <a:rPr lang="it-IT" sz="2000" dirty="0" err="1" smtClean="0"/>
              <a:t>does</a:t>
            </a:r>
            <a:r>
              <a:rPr lang="it-IT" sz="2000" dirty="0" smtClean="0"/>
              <a:t> the company do to </a:t>
            </a:r>
            <a:r>
              <a:rPr lang="it-IT" sz="2000" dirty="0" err="1" smtClean="0"/>
              <a:t>promote</a:t>
            </a:r>
            <a:r>
              <a:rPr lang="it-IT" sz="2000" dirty="0" smtClean="0"/>
              <a:t> and </a:t>
            </a:r>
            <a:r>
              <a:rPr lang="it-IT" sz="2000" dirty="0" err="1" smtClean="0"/>
              <a:t>reinforce</a:t>
            </a:r>
            <a:r>
              <a:rPr lang="it-IT" sz="2000" dirty="0" smtClean="0"/>
              <a:t> </a:t>
            </a:r>
            <a:r>
              <a:rPr lang="it-IT" sz="2000" dirty="0" err="1" smtClean="0"/>
              <a:t>their</a:t>
            </a:r>
            <a:r>
              <a:rPr lang="it-IT" sz="2000" dirty="0" smtClean="0"/>
              <a:t> brand  	 	  image ?</a:t>
            </a:r>
            <a:endParaRPr lang="it-IT" sz="2000" dirty="0"/>
          </a:p>
        </p:txBody>
      </p:sp>
    </p:spTree>
    <p:extLst>
      <p:ext uri="{BB962C8B-B14F-4D97-AF65-F5344CB8AC3E}">
        <p14:creationId xmlns:p14="http://schemas.microsoft.com/office/powerpoint/2010/main" val="16556703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solidFill>
                  <a:srgbClr val="008000"/>
                </a:solidFill>
              </a:rPr>
              <a:t>So.....Why</a:t>
            </a:r>
            <a:r>
              <a:rPr lang="it-IT" dirty="0">
                <a:solidFill>
                  <a:srgbClr val="008000"/>
                </a:solidFill>
              </a:rPr>
              <a:t> </a:t>
            </a:r>
            <a:r>
              <a:rPr lang="it-IT" dirty="0" smtClean="0">
                <a:solidFill>
                  <a:srgbClr val="008000"/>
                </a:solidFill>
              </a:rPr>
              <a:t>Brand?</a:t>
            </a:r>
            <a:r>
              <a:rPr lang="it-IT" dirty="0" smtClean="0"/>
              <a:t/>
            </a:r>
            <a:br>
              <a:rPr lang="it-IT" dirty="0" smtClean="0"/>
            </a:br>
            <a:endParaRPr lang="it-IT" dirty="0"/>
          </a:p>
        </p:txBody>
      </p:sp>
      <p:sp>
        <p:nvSpPr>
          <p:cNvPr id="3" name="Segnaposto contenuto 2"/>
          <p:cNvSpPr>
            <a:spLocks noGrp="1"/>
          </p:cNvSpPr>
          <p:nvPr>
            <p:ph idx="1"/>
          </p:nvPr>
        </p:nvSpPr>
        <p:spPr/>
        <p:txBody>
          <a:bodyPr/>
          <a:lstStyle/>
          <a:p>
            <a:r>
              <a:rPr lang="it-IT" dirty="0" smtClean="0"/>
              <a:t> Helps people identify an offering quickly and </a:t>
            </a:r>
          </a:p>
          <a:p>
            <a:pPr marL="0" indent="0">
              <a:buNone/>
            </a:pPr>
            <a:r>
              <a:rPr lang="it-IT" dirty="0" smtClean="0"/>
              <a:t>     with a certain degree of </a:t>
            </a:r>
            <a:r>
              <a:rPr lang="it-IT" u="sng" dirty="0" smtClean="0"/>
              <a:t>trust</a:t>
            </a:r>
            <a:r>
              <a:rPr lang="it-IT" dirty="0" smtClean="0"/>
              <a:t>.</a:t>
            </a:r>
          </a:p>
          <a:p>
            <a:pPr marL="0" indent="0">
              <a:buNone/>
            </a:pPr>
            <a:r>
              <a:rPr lang="it-IT" sz="2800" dirty="0" smtClean="0"/>
              <a:t>•</a:t>
            </a:r>
            <a:r>
              <a:rPr lang="it-IT" dirty="0" smtClean="0"/>
              <a:t>   Develops a positive </a:t>
            </a:r>
            <a:r>
              <a:rPr lang="it-IT" dirty="0" err="1" smtClean="0"/>
              <a:t>emotional</a:t>
            </a:r>
            <a:r>
              <a:rPr lang="it-IT" dirty="0" smtClean="0"/>
              <a:t> link to the  	consumer so they are </a:t>
            </a:r>
            <a:r>
              <a:rPr lang="it-IT" u="sng" dirty="0" smtClean="0"/>
              <a:t>reassured</a:t>
            </a:r>
            <a:r>
              <a:rPr lang="it-IT" dirty="0" smtClean="0"/>
              <a:t> with their 	purchase.</a:t>
            </a:r>
          </a:p>
          <a:p>
            <a:pPr marL="0" indent="0">
              <a:buNone/>
            </a:pPr>
            <a:r>
              <a:rPr lang="it-IT" dirty="0" smtClean="0"/>
              <a:t>  </a:t>
            </a:r>
            <a:endParaRPr lang="it-IT" dirty="0"/>
          </a:p>
        </p:txBody>
      </p:sp>
    </p:spTree>
    <p:extLst>
      <p:ext uri="{BB962C8B-B14F-4D97-AF65-F5344CB8AC3E}">
        <p14:creationId xmlns:p14="http://schemas.microsoft.com/office/powerpoint/2010/main" val="3864835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97984"/>
          </a:xfrm>
        </p:spPr>
        <p:txBody>
          <a:bodyPr>
            <a:normAutofit/>
          </a:bodyPr>
          <a:lstStyle/>
          <a:p>
            <a:r>
              <a:rPr lang="mr-IN" sz="4000"/>
              <a:t>–</a:t>
            </a:r>
            <a:r>
              <a:rPr lang="it-IT" sz="4000"/>
              <a:t> the House of Brands model</a:t>
            </a:r>
          </a:p>
        </p:txBody>
      </p:sp>
      <p:sp>
        <p:nvSpPr>
          <p:cNvPr id="3" name="Segnaposto contenuto 2"/>
          <p:cNvSpPr>
            <a:spLocks noGrp="1"/>
          </p:cNvSpPr>
          <p:nvPr>
            <p:ph idx="1"/>
          </p:nvPr>
        </p:nvSpPr>
        <p:spPr>
          <a:xfrm>
            <a:off x="457200" y="1393175"/>
            <a:ext cx="8229600" cy="4732987"/>
          </a:xfrm>
        </p:spPr>
        <p:txBody>
          <a:bodyPr>
            <a:noAutofit/>
          </a:bodyPr>
          <a:lstStyle/>
          <a:p>
            <a:pPr marL="0" indent="0">
              <a:buNone/>
            </a:pPr>
            <a:endParaRPr lang="it-IT" sz="2000"/>
          </a:p>
          <a:p>
            <a:pPr marL="0" indent="0">
              <a:buNone/>
            </a:pPr>
            <a:endParaRPr lang="it-IT" sz="2000"/>
          </a:p>
          <a:p>
            <a:pPr marL="0" indent="0">
              <a:buNone/>
            </a:pPr>
            <a:endParaRPr lang="it-IT" sz="2000"/>
          </a:p>
          <a:p>
            <a:pPr marL="0" indent="0">
              <a:buNone/>
            </a:pPr>
            <a:endParaRPr lang="it-IT" sz="2000"/>
          </a:p>
          <a:p>
            <a:pPr marL="0" indent="0">
              <a:buNone/>
            </a:pPr>
            <a:endParaRPr lang="it-IT" sz="2000"/>
          </a:p>
          <a:p>
            <a:pPr marL="0" indent="0">
              <a:buNone/>
            </a:pPr>
            <a:endParaRPr lang="it-IT" sz="2000"/>
          </a:p>
          <a:p>
            <a:pPr marL="0" indent="0">
              <a:buNone/>
            </a:pPr>
            <a:endParaRPr lang="it-IT" sz="2000"/>
          </a:p>
          <a:p>
            <a:pPr marL="0" indent="0">
              <a:buNone/>
            </a:pPr>
            <a:endParaRPr lang="it-IT" sz="2000"/>
          </a:p>
          <a:p>
            <a:pPr marL="0" indent="0">
              <a:buNone/>
            </a:pPr>
            <a:r>
              <a:rPr lang="it-IT" sz="2000"/>
              <a:t>To understand how a huge global company with over a hundred sub-brands can be consistent with their brand identity, </a:t>
            </a:r>
            <a:r>
              <a:rPr lang="it-IT" sz="2800"/>
              <a:t> read this:</a:t>
            </a:r>
          </a:p>
          <a:p>
            <a:pPr marL="0" indent="0">
              <a:buNone/>
            </a:pPr>
            <a:endParaRPr lang="it-IT" sz="2000"/>
          </a:p>
          <a:p>
            <a:pPr marL="0" indent="0">
              <a:buNone/>
            </a:pPr>
            <a:r>
              <a:rPr lang="en-US" sz="2000">
                <a:solidFill>
                  <a:srgbClr val="0000FF"/>
                </a:solidFill>
              </a:rPr>
              <a:t>https://fabrikbrands.com/virgin-brand-architecture/</a:t>
            </a:r>
            <a:endParaRPr lang="it-IT" sz="2000">
              <a:solidFill>
                <a:srgbClr val="0000FF"/>
              </a:solidFill>
            </a:endParaRPr>
          </a:p>
          <a:p>
            <a:pPr marL="0" indent="0">
              <a:buNone/>
            </a:pPr>
            <a:endParaRPr lang="it-IT" sz="2000"/>
          </a:p>
        </p:txBody>
      </p:sp>
      <p:pic>
        <p:nvPicPr>
          <p:cNvPr id="4" name="Immagine 3" descr="Virgin-House of Bran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02" y="1482276"/>
            <a:ext cx="5018181" cy="2489200"/>
          </a:xfrm>
          <a:prstGeom prst="rect">
            <a:avLst/>
          </a:prstGeom>
        </p:spPr>
      </p:pic>
      <p:pic>
        <p:nvPicPr>
          <p:cNvPr id="5" name="Immagine 4" descr="vi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22" y="182851"/>
            <a:ext cx="1498600" cy="1079500"/>
          </a:xfrm>
          <a:prstGeom prst="rect">
            <a:avLst/>
          </a:prstGeom>
        </p:spPr>
      </p:pic>
    </p:spTree>
    <p:extLst>
      <p:ext uri="{BB962C8B-B14F-4D97-AF65-F5344CB8AC3E}">
        <p14:creationId xmlns:p14="http://schemas.microsoft.com/office/powerpoint/2010/main" val="85665815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i="1">
                <a:solidFill>
                  <a:srgbClr val="660066"/>
                </a:solidFill>
              </a:rPr>
              <a:t>Remember the question ?</a:t>
            </a:r>
          </a:p>
        </p:txBody>
      </p:sp>
      <p:sp>
        <p:nvSpPr>
          <p:cNvPr id="3" name="Segnaposto contenuto 2"/>
          <p:cNvSpPr>
            <a:spLocks noGrp="1"/>
          </p:cNvSpPr>
          <p:nvPr>
            <p:ph idx="1"/>
          </p:nvPr>
        </p:nvSpPr>
        <p:spPr/>
        <p:txBody>
          <a:bodyPr/>
          <a:lstStyle/>
          <a:p>
            <a:endParaRPr lang="it-IT"/>
          </a:p>
          <a:p>
            <a:r>
              <a:rPr lang="it-IT" sz="2800" b="1"/>
              <a:t>So, is Branding that important in Marketing ?</a:t>
            </a:r>
          </a:p>
        </p:txBody>
      </p:sp>
    </p:spTree>
    <p:extLst>
      <p:ext uri="{BB962C8B-B14F-4D97-AF65-F5344CB8AC3E}">
        <p14:creationId xmlns:p14="http://schemas.microsoft.com/office/powerpoint/2010/main" val="192112188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t>Brand Value threats</a:t>
            </a:r>
            <a:br>
              <a:rPr lang="it-IT" b="1"/>
            </a:br>
            <a:endParaRPr lang="it-IT" b="1"/>
          </a:p>
        </p:txBody>
      </p:sp>
      <p:sp>
        <p:nvSpPr>
          <p:cNvPr id="3" name="Segnaposto contenuto 2"/>
          <p:cNvSpPr>
            <a:spLocks noGrp="1"/>
          </p:cNvSpPr>
          <p:nvPr>
            <p:ph idx="1"/>
          </p:nvPr>
        </p:nvSpPr>
        <p:spPr>
          <a:xfrm>
            <a:off x="457200" y="1146596"/>
            <a:ext cx="8229600" cy="4979567"/>
          </a:xfrm>
        </p:spPr>
        <p:txBody>
          <a:bodyPr/>
          <a:lstStyle/>
          <a:p>
            <a:pPr marL="0" indent="0">
              <a:buNone/>
            </a:pPr>
            <a:endParaRPr lang="it-IT"/>
          </a:p>
          <a:p>
            <a:pPr marL="0" indent="0">
              <a:buNone/>
            </a:pPr>
            <a:r>
              <a:rPr lang="it-IT" u="sng"/>
              <a:t> Threats to Traditional Brands</a:t>
            </a:r>
            <a:r>
              <a:rPr lang="it-IT"/>
              <a:t>:</a:t>
            </a:r>
          </a:p>
          <a:p>
            <a:r>
              <a:rPr lang="it-IT"/>
              <a:t>Mobile shopping apps</a:t>
            </a:r>
          </a:p>
          <a:p>
            <a:r>
              <a:rPr lang="it-IT"/>
              <a:t>price-quality comparison apps</a:t>
            </a:r>
          </a:p>
          <a:p>
            <a:r>
              <a:rPr lang="it-IT"/>
              <a:t>consumer recommendations</a:t>
            </a:r>
          </a:p>
          <a:p>
            <a:r>
              <a:rPr lang="it-IT"/>
              <a:t>word of mouth social power</a:t>
            </a:r>
          </a:p>
          <a:p>
            <a:endParaRPr lang="it-IT"/>
          </a:p>
        </p:txBody>
      </p:sp>
    </p:spTree>
    <p:extLst>
      <p:ext uri="{BB962C8B-B14F-4D97-AF65-F5344CB8AC3E}">
        <p14:creationId xmlns:p14="http://schemas.microsoft.com/office/powerpoint/2010/main" val="220798500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bsolute Valu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90" y="228600"/>
            <a:ext cx="3556094" cy="5157319"/>
          </a:xfrm>
          <a:prstGeom prst="rect">
            <a:avLst/>
          </a:prstGeom>
        </p:spPr>
      </p:pic>
      <p:sp>
        <p:nvSpPr>
          <p:cNvPr id="3" name="CasellaDiTesto 2"/>
          <p:cNvSpPr txBox="1"/>
          <p:nvPr/>
        </p:nvSpPr>
        <p:spPr>
          <a:xfrm>
            <a:off x="4303059" y="1245228"/>
            <a:ext cx="4204421" cy="3908762"/>
          </a:xfrm>
          <a:prstGeom prst="rect">
            <a:avLst/>
          </a:prstGeom>
          <a:noFill/>
        </p:spPr>
        <p:txBody>
          <a:bodyPr wrap="square" rtlCol="0">
            <a:spAutoFit/>
          </a:bodyPr>
          <a:lstStyle/>
          <a:p>
            <a:r>
              <a:rPr lang="it-IT" sz="2000" b="1"/>
              <a:t>The end to traditional Marketing ?</a:t>
            </a:r>
          </a:p>
          <a:p>
            <a:endParaRPr lang="it-IT" sz="2000" b="1"/>
          </a:p>
          <a:p>
            <a:r>
              <a:rPr lang="it-IT" sz="2000" b="1"/>
              <a:t>Do we say goodbye to: </a:t>
            </a:r>
          </a:p>
          <a:p>
            <a:endParaRPr lang="it-IT" sz="2000" b="1"/>
          </a:p>
          <a:p>
            <a:r>
              <a:rPr lang="it-IT" sz="2000" b="1"/>
              <a:t>Brand value</a:t>
            </a:r>
          </a:p>
          <a:p>
            <a:r>
              <a:rPr lang="it-IT" sz="2000" b="1"/>
              <a:t>Positioning</a:t>
            </a:r>
          </a:p>
          <a:p>
            <a:r>
              <a:rPr lang="it-IT" sz="2000" b="1"/>
              <a:t>Mass advertising</a:t>
            </a:r>
          </a:p>
          <a:p>
            <a:r>
              <a:rPr lang="it-IT" sz="2000" b="1"/>
              <a:t>Customer loyalty</a:t>
            </a:r>
          </a:p>
          <a:p>
            <a:endParaRPr lang="it-IT" sz="2000" b="1"/>
          </a:p>
          <a:p>
            <a:r>
              <a:rPr lang="it-IT" sz="2000" b="1"/>
              <a:t>             </a:t>
            </a:r>
            <a:r>
              <a:rPr lang="it-IT" sz="2800" b="1"/>
              <a:t>?</a:t>
            </a:r>
            <a:endParaRPr lang="it-IT" sz="2000" b="1"/>
          </a:p>
          <a:p>
            <a:endParaRPr lang="it-IT" sz="2000" b="1"/>
          </a:p>
          <a:p>
            <a:endParaRPr lang="it-IT" sz="2000" b="1"/>
          </a:p>
        </p:txBody>
      </p:sp>
    </p:spTree>
    <p:extLst>
      <p:ext uri="{BB962C8B-B14F-4D97-AF65-F5344CB8AC3E}">
        <p14:creationId xmlns:p14="http://schemas.microsoft.com/office/powerpoint/2010/main" val="280007546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25259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929720"/>
          </a:xfrm>
        </p:spPr>
        <p:txBody>
          <a:bodyPr/>
          <a:lstStyle/>
          <a:p>
            <a:r>
              <a:rPr lang="it-IT" b="1" i="1"/>
              <a:t>Creating a Brand</a:t>
            </a:r>
          </a:p>
        </p:txBody>
      </p:sp>
      <p:pic>
        <p:nvPicPr>
          <p:cNvPr id="5" name="Segnaposto contenuto 4" descr="2014-07-02-Michelangelo-the-Creation-of-Adam-Sistine-Chapel-Vatican-Museum.png"/>
          <p:cNvPicPr>
            <a:picLocks noGrp="1" noChangeAspect="1"/>
          </p:cNvPicPr>
          <p:nvPr>
            <p:ph idx="1"/>
          </p:nvPr>
        </p:nvPicPr>
        <p:blipFill>
          <a:blip r:embed="rId2">
            <a:extLst>
              <a:ext uri="{28A0092B-C50C-407E-A947-70E740481C1C}">
                <a14:useLocalDpi xmlns:a14="http://schemas.microsoft.com/office/drawing/2010/main" val="0"/>
              </a:ext>
            </a:extLst>
          </a:blip>
          <a:srcRect t="11562" b="11562"/>
          <a:stretch>
            <a:fillRect/>
          </a:stretch>
        </p:blipFill>
        <p:spPr/>
      </p:pic>
    </p:spTree>
    <p:extLst>
      <p:ext uri="{BB962C8B-B14F-4D97-AF65-F5344CB8AC3E}">
        <p14:creationId xmlns:p14="http://schemas.microsoft.com/office/powerpoint/2010/main" val="190389387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47949"/>
            <a:ext cx="8229600" cy="1109608"/>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a:cs typeface="Arial Black"/>
              </a:rPr>
              <a:t/>
            </a:r>
            <a:br>
              <a:rPr lang="it-IT"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a:cs typeface="Arial Black"/>
              </a:rPr>
            </a:br>
            <a:r>
              <a:rPr lang="it-IT"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a:cs typeface="Arial Black"/>
              </a:rPr>
              <a:t> </a:t>
            </a:r>
            <a:br>
              <a:rPr lang="it-IT"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a:cs typeface="Arial Black"/>
              </a:rPr>
            </a:br>
            <a:r>
              <a:rPr lang="it-IT"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a:cs typeface="Arial Black"/>
              </a:rPr>
              <a:t>FIRST PRESENTATION</a:t>
            </a:r>
            <a:br>
              <a:rPr lang="it-IT"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a:cs typeface="Arial Black"/>
              </a:rPr>
            </a:br>
            <a:r>
              <a:rPr lang="it-IT" sz="3200" b="1" dirty="0" err="1">
                <a:ln w="10541" cmpd="sng">
                  <a:solidFill>
                    <a:schemeClr val="accent1">
                      <a:shade val="88000"/>
                      <a:satMod val="110000"/>
                    </a:schemeClr>
                  </a:solidFill>
                  <a:prstDash val="solid"/>
                </a:ln>
                <a:solidFill>
                  <a:srgbClr val="FF6600"/>
                </a:solidFill>
                <a:latin typeface="Arial Black"/>
                <a:cs typeface="Arial Black"/>
              </a:rPr>
              <a:t>ADVISING A START-UP</a:t>
            </a:r>
            <a:r>
              <a:rPr lang="it-IT"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it-IT"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it-IT"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Segnaposto contenuto 2"/>
          <p:cNvSpPr>
            <a:spLocks noGrp="1"/>
          </p:cNvSpPr>
          <p:nvPr>
            <p:ph idx="1"/>
          </p:nvPr>
        </p:nvSpPr>
        <p:spPr>
          <a:xfrm>
            <a:off x="457200" y="1600201"/>
            <a:ext cx="8229600" cy="3983644"/>
          </a:xfrm>
        </p:spPr>
        <p:txBody>
          <a:bodyPr/>
          <a:lstStyle/>
          <a:p>
            <a:pPr marL="0" indent="0">
              <a:buNone/>
            </a:pPr>
            <a:r>
              <a:rPr lang="it-IT" sz="2000" dirty="0" smtClean="0"/>
              <a:t>How to </a:t>
            </a:r>
            <a:r>
              <a:rPr lang="it-IT" sz="2000" dirty="0" err="1" smtClean="0"/>
              <a:t>organize</a:t>
            </a:r>
            <a:r>
              <a:rPr lang="it-IT" sz="2000" dirty="0" smtClean="0"/>
              <a:t> the beginning steps of marketing for a </a:t>
            </a:r>
            <a:r>
              <a:rPr lang="it-IT" sz="2000" dirty="0" err="1" smtClean="0"/>
              <a:t>company</a:t>
            </a:r>
            <a:r>
              <a:rPr lang="it-IT" sz="2000" dirty="0" smtClean="0"/>
              <a:t> with an interesting product idea.  However, </a:t>
            </a:r>
            <a:r>
              <a:rPr lang="it-IT" sz="2000" dirty="0" err="1" smtClean="0"/>
              <a:t>it doesn’t</a:t>
            </a:r>
            <a:r>
              <a:rPr lang="it-IT" sz="2000" dirty="0" smtClean="0"/>
              <a:t> </a:t>
            </a:r>
            <a:r>
              <a:rPr lang="it-IT" sz="2000" dirty="0" err="1" smtClean="0"/>
              <a:t>have</a:t>
            </a:r>
            <a:r>
              <a:rPr lang="it-IT" sz="2000" dirty="0" smtClean="0"/>
              <a:t> an identity, a  </a:t>
            </a:r>
            <a:r>
              <a:rPr lang="it-IT" sz="2000" dirty="0" err="1" smtClean="0"/>
              <a:t>developed</a:t>
            </a:r>
            <a:r>
              <a:rPr lang="it-IT" sz="2000" dirty="0" smtClean="0"/>
              <a:t> brand or </a:t>
            </a:r>
            <a:r>
              <a:rPr lang="it-IT" sz="2000" dirty="0" err="1" smtClean="0"/>
              <a:t>solid</a:t>
            </a:r>
            <a:r>
              <a:rPr lang="it-IT" sz="2000" dirty="0" smtClean="0"/>
              <a:t> marketing </a:t>
            </a:r>
            <a:r>
              <a:rPr lang="it-IT" sz="2000" dirty="0" err="1" smtClean="0"/>
              <a:t>direction</a:t>
            </a:r>
            <a:r>
              <a:rPr lang="it-IT" sz="2000" dirty="0" smtClean="0"/>
              <a:t>.</a:t>
            </a:r>
          </a:p>
          <a:p>
            <a:pPr marL="0" indent="0">
              <a:buNone/>
            </a:pPr>
            <a:r>
              <a:rPr lang="it-IT" sz="2000" dirty="0"/>
              <a:t>The company is in the fashion sector and wants your advice regarding: </a:t>
            </a:r>
          </a:p>
          <a:p>
            <a:pPr marL="0" indent="0">
              <a:buNone/>
            </a:pPr>
            <a:r>
              <a:rPr lang="it-IT" sz="2000" dirty="0"/>
              <a:t>-Their name, </a:t>
            </a:r>
          </a:p>
          <a:p>
            <a:pPr marL="0" indent="0">
              <a:buNone/>
            </a:pPr>
            <a:r>
              <a:rPr lang="it-IT" sz="2000" dirty="0"/>
              <a:t>-their approach to have a successful marketing strategy, </a:t>
            </a:r>
          </a:p>
          <a:p>
            <a:pPr marL="0" indent="0">
              <a:buNone/>
            </a:pPr>
            <a:r>
              <a:rPr lang="it-IT" sz="2000" dirty="0"/>
              <a:t>-to be recognized even though they have a limited budget.... how can they  "stand out" in the crowded fashion market ?</a:t>
            </a:r>
          </a:p>
          <a:p>
            <a:pPr marL="0" indent="0">
              <a:buNone/>
            </a:pPr>
            <a:endParaRPr lang="it-IT" sz="2400" dirty="0"/>
          </a:p>
        </p:txBody>
      </p:sp>
    </p:spTree>
    <p:extLst>
      <p:ext uri="{BB962C8B-B14F-4D97-AF65-F5344CB8AC3E}">
        <p14:creationId xmlns:p14="http://schemas.microsoft.com/office/powerpoint/2010/main" val="26308683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43592"/>
          </a:xfrm>
        </p:spPr>
        <p:txBody>
          <a:bodyPr/>
          <a:lstStyle/>
          <a:p>
            <a:r>
              <a:rPr lang="it-IT" b="1" dirty="0" smtClean="0">
                <a:solidFill>
                  <a:srgbClr val="FF6600"/>
                </a:solidFill>
              </a:rPr>
              <a:t>Client </a:t>
            </a:r>
            <a:r>
              <a:rPr lang="it-IT" b="1" dirty="0" err="1">
                <a:solidFill>
                  <a:srgbClr val="FF6600"/>
                </a:solidFill>
              </a:rPr>
              <a:t>brief</a:t>
            </a:r>
            <a:r>
              <a:rPr lang="it-IT" b="1" dirty="0" smtClean="0">
                <a:solidFill>
                  <a:srgbClr val="FF6600"/>
                </a:solidFill>
              </a:rPr>
              <a:t> (Groups 1 &amp; 2) </a:t>
            </a:r>
            <a:endParaRPr lang="it-IT" b="1" dirty="0">
              <a:solidFill>
                <a:srgbClr val="FF6600"/>
              </a:solidFill>
            </a:endParaRPr>
          </a:p>
        </p:txBody>
      </p:sp>
      <p:sp>
        <p:nvSpPr>
          <p:cNvPr id="3" name="Segnaposto contenuto 2"/>
          <p:cNvSpPr>
            <a:spLocks noGrp="1"/>
          </p:cNvSpPr>
          <p:nvPr>
            <p:ph idx="1"/>
          </p:nvPr>
        </p:nvSpPr>
        <p:spPr>
          <a:xfrm>
            <a:off x="457200" y="1204358"/>
            <a:ext cx="8229600" cy="5080203"/>
          </a:xfrm>
        </p:spPr>
        <p:txBody>
          <a:bodyPr>
            <a:normAutofit fontScale="92500" lnSpcReduction="10000"/>
          </a:bodyPr>
          <a:lstStyle/>
          <a:p>
            <a:pPr marL="0" indent="0">
              <a:buNone/>
            </a:pPr>
            <a:r>
              <a:rPr lang="it-IT" sz="1600" dirty="0" smtClean="0"/>
              <a:t>  - The company started 3 months ago with 4 partners (with design and manufacturing experience)</a:t>
            </a:r>
          </a:p>
          <a:p>
            <a:pPr marL="0" indent="0">
              <a:buNone/>
            </a:pPr>
            <a:r>
              <a:rPr lang="it-IT" sz="1600" dirty="0"/>
              <a:t>  - They have prototypes of 15 items already made</a:t>
            </a:r>
          </a:p>
          <a:p>
            <a:pPr marL="0" indent="0">
              <a:buNone/>
            </a:pPr>
            <a:r>
              <a:rPr lang="it-IT" sz="1600" dirty="0"/>
              <a:t>  - The tentative name for the company is </a:t>
            </a:r>
            <a:r>
              <a:rPr lang="it-IT" sz="1600" b="1" dirty="0"/>
              <a:t>"Look Good Fashion"</a:t>
            </a:r>
            <a:r>
              <a:rPr lang="it-IT" sz="1600" dirty="0"/>
              <a:t> but they don't like it.  They don't have a</a:t>
            </a:r>
          </a:p>
          <a:p>
            <a:pPr marL="0" indent="0">
              <a:buNone/>
            </a:pPr>
            <a:r>
              <a:rPr lang="it-IT" sz="1600" dirty="0"/>
              <a:t>     clear idea about how to start and promote their business.  How can their concept help them to find  customers ?</a:t>
            </a:r>
          </a:p>
          <a:p>
            <a:pPr marL="0" indent="0">
              <a:buNone/>
            </a:pPr>
            <a:r>
              <a:rPr lang="it-IT" sz="1600" dirty="0"/>
              <a:t>        </a:t>
            </a:r>
            <a:r>
              <a:rPr lang="it-IT" sz="1600" b="1" dirty="0"/>
              <a:t> Key Facts:</a:t>
            </a:r>
          </a:p>
          <a:p>
            <a:r>
              <a:rPr lang="en-US" sz="1600"/>
              <a:t>Made in Italy design and manufacture</a:t>
            </a:r>
            <a:endParaRPr lang="it-IT" sz="1600"/>
          </a:p>
          <a:p>
            <a:r>
              <a:rPr lang="en-US" sz="1600"/>
              <a:t>All 100% certified organic and Fairtrade materials</a:t>
            </a:r>
            <a:endParaRPr lang="it-IT" sz="1600"/>
          </a:p>
          <a:p>
            <a:r>
              <a:rPr lang="en-US" sz="1600"/>
              <a:t>Comfortable, practical clothing for women</a:t>
            </a:r>
          </a:p>
          <a:p>
            <a:r>
              <a:rPr lang="en-US" sz="1600"/>
              <a:t>From socks, sleepwear, pants, dresses and jackets</a:t>
            </a:r>
            <a:endParaRPr lang="it-IT" sz="1600"/>
          </a:p>
          <a:p>
            <a:r>
              <a:rPr lang="en-US" sz="1600"/>
              <a:t>A fair price  (all items from 70 to 400 euros)</a:t>
            </a:r>
          </a:p>
          <a:p>
            <a:r>
              <a:rPr lang="it-IT" sz="1600"/>
              <a:t>They have an advertising budget of 200,000 euros</a:t>
            </a:r>
            <a:r>
              <a:rPr lang="en-US" sz="1600"/>
              <a:t> </a:t>
            </a:r>
          </a:p>
          <a:p>
            <a:pPr marL="0" indent="0">
              <a:buNone/>
            </a:pPr>
            <a:endParaRPr lang="en-US" sz="1600" dirty="0"/>
          </a:p>
          <a:p>
            <a:pPr marL="0" indent="0">
              <a:buNone/>
            </a:pPr>
            <a:r>
              <a:rPr lang="en-US" sz="1600" dirty="0"/>
              <a:t>        </a:t>
            </a:r>
            <a:r>
              <a:rPr lang="en-US" sz="1600" b="1" dirty="0"/>
              <a:t>Their philosophy:</a:t>
            </a:r>
          </a:p>
          <a:p>
            <a:pPr marL="0" indent="0">
              <a:buNone/>
            </a:pPr>
            <a:r>
              <a:rPr lang="en-US" sz="1600"/>
              <a:t>We make beautiful garments that reflect our values: people and the planet are central to everything we do. Our garments are made with organic cotton and sustainable materials, using traditional skills.</a:t>
            </a:r>
          </a:p>
          <a:p>
            <a:pPr marL="0" indent="0">
              <a:buNone/>
            </a:pPr>
            <a:endParaRPr lang="en-US" sz="1600"/>
          </a:p>
          <a:p>
            <a:pPr marL="0" indent="0">
              <a:buNone/>
            </a:pPr>
            <a:r>
              <a:rPr lang="en-US" sz="1600"/>
              <a:t>We follow the principles of </a:t>
            </a:r>
            <a:r>
              <a:rPr lang="en-US" sz="1600" u="sng">
                <a:hlinkClick r:id="rId3"/>
              </a:rPr>
              <a:t>Fair Trade</a:t>
            </a:r>
            <a:r>
              <a:rPr lang="en-US" sz="1600"/>
              <a:t> in every aspect of our business. We also work hard to ensure that we pioneer </a:t>
            </a:r>
            <a:r>
              <a:rPr lang="en-US" sz="1600" u="sng">
                <a:hlinkClick r:id="rId4"/>
              </a:rPr>
              <a:t>sustainable</a:t>
            </a:r>
            <a:r>
              <a:rPr lang="en-US" sz="1600"/>
              <a:t> methods of production to minimise environmental impact. Not only is the majority of our cotton </a:t>
            </a:r>
            <a:r>
              <a:rPr lang="en-US" sz="1600" u="sng">
                <a:hlinkClick r:id="rId5"/>
              </a:rPr>
              <a:t>certified organic and Fairtrade</a:t>
            </a:r>
            <a:r>
              <a:rPr lang="en-US" sz="1600"/>
              <a:t>, all our clothes are dyed using safe and </a:t>
            </a:r>
            <a:r>
              <a:rPr lang="en-US" sz="1600" u="sng">
                <a:hlinkClick r:id="rId6"/>
              </a:rPr>
              <a:t>azo-free dyes</a:t>
            </a:r>
            <a:r>
              <a:rPr lang="en-US" sz="1600"/>
              <a:t>.</a:t>
            </a:r>
            <a:endParaRPr lang="it-IT" sz="1600"/>
          </a:p>
          <a:p>
            <a:pPr marL="0" indent="0">
              <a:buNone/>
            </a:pPr>
            <a:endParaRPr lang="en-US" sz="1600"/>
          </a:p>
          <a:p>
            <a:pPr marL="0" indent="0">
              <a:buNone/>
            </a:pPr>
            <a:endParaRPr lang="it-IT" sz="1600"/>
          </a:p>
          <a:p>
            <a:pPr marL="0" indent="0">
              <a:buNone/>
            </a:pPr>
            <a:endParaRPr lang="en-US" sz="1600" b="1" dirty="0"/>
          </a:p>
          <a:p>
            <a:pPr marL="0" indent="0">
              <a:buNone/>
            </a:pPr>
            <a:endParaRPr lang="it-IT" sz="1600" dirty="0"/>
          </a:p>
          <a:p>
            <a:pPr marL="0" indent="0">
              <a:buNone/>
            </a:pPr>
            <a:endParaRPr lang="it-IT" sz="1600" dirty="0"/>
          </a:p>
          <a:p>
            <a:pPr marL="0" indent="0">
              <a:buNone/>
            </a:pPr>
            <a:endParaRPr lang="it-IT" sz="2000" dirty="0"/>
          </a:p>
        </p:txBody>
      </p:sp>
    </p:spTree>
    <p:extLst>
      <p:ext uri="{BB962C8B-B14F-4D97-AF65-F5344CB8AC3E}">
        <p14:creationId xmlns:p14="http://schemas.microsoft.com/office/powerpoint/2010/main" val="351724687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eco fash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62" y="1244600"/>
            <a:ext cx="8687275" cy="4142167"/>
          </a:xfrm>
          <a:prstGeom prst="rect">
            <a:avLst/>
          </a:prstGeom>
        </p:spPr>
      </p:pic>
      <p:sp>
        <p:nvSpPr>
          <p:cNvPr id="4" name="CasellaDiTesto 3"/>
          <p:cNvSpPr txBox="1"/>
          <p:nvPr/>
        </p:nvSpPr>
        <p:spPr>
          <a:xfrm>
            <a:off x="2200471" y="5879459"/>
            <a:ext cx="3963039" cy="369332"/>
          </a:xfrm>
          <a:prstGeom prst="rect">
            <a:avLst/>
          </a:prstGeom>
          <a:noFill/>
        </p:spPr>
        <p:txBody>
          <a:bodyPr wrap="square" rtlCol="0">
            <a:spAutoFit/>
          </a:bodyPr>
          <a:lstStyle/>
          <a:p>
            <a:r>
              <a:rPr lang="it-IT" b="1">
                <a:solidFill>
                  <a:srgbClr val="0000FF"/>
                </a:solidFill>
                <a:latin typeface="Lucida Handwriting"/>
                <a:cs typeface="Lucida Handwriting"/>
              </a:rPr>
              <a:t>        LOOK GOOD FASHION</a:t>
            </a:r>
          </a:p>
        </p:txBody>
      </p:sp>
    </p:spTree>
    <p:extLst>
      <p:ext uri="{BB962C8B-B14F-4D97-AF65-F5344CB8AC3E}">
        <p14:creationId xmlns:p14="http://schemas.microsoft.com/office/powerpoint/2010/main" val="46788730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008000"/>
                </a:solidFill>
              </a:rPr>
              <a:t>Client </a:t>
            </a:r>
            <a:r>
              <a:rPr lang="it-IT" b="1" dirty="0" err="1" smtClean="0">
                <a:solidFill>
                  <a:srgbClr val="008000"/>
                </a:solidFill>
              </a:rPr>
              <a:t>Brief</a:t>
            </a:r>
            <a:r>
              <a:rPr lang="it-IT" b="1" dirty="0" smtClean="0">
                <a:solidFill>
                  <a:srgbClr val="008000"/>
                </a:solidFill>
              </a:rPr>
              <a:t> (Groups 3 &amp; 4)</a:t>
            </a:r>
            <a:endParaRPr lang="it-IT" b="1" dirty="0">
              <a:solidFill>
                <a:srgbClr val="008000"/>
              </a:solidFill>
            </a:endParaRPr>
          </a:p>
        </p:txBody>
      </p:sp>
      <p:sp>
        <p:nvSpPr>
          <p:cNvPr id="3" name="Segnaposto contenuto 2"/>
          <p:cNvSpPr>
            <a:spLocks noGrp="1"/>
          </p:cNvSpPr>
          <p:nvPr>
            <p:ph idx="1"/>
          </p:nvPr>
        </p:nvSpPr>
        <p:spPr/>
        <p:txBody>
          <a:bodyPr>
            <a:normAutofit fontScale="92500" lnSpcReduction="10000"/>
          </a:bodyPr>
          <a:lstStyle/>
          <a:p>
            <a:r>
              <a:rPr lang="it-IT" sz="1600" b="1" dirty="0" smtClean="0"/>
              <a:t>Client</a:t>
            </a:r>
            <a:r>
              <a:rPr lang="it-IT" sz="1600" dirty="0" smtClean="0"/>
              <a:t>: 27 </a:t>
            </a:r>
            <a:r>
              <a:rPr lang="it-IT" sz="1600" dirty="0" err="1" smtClean="0"/>
              <a:t>year</a:t>
            </a:r>
            <a:r>
              <a:rPr lang="it-IT" sz="1600" dirty="0" smtClean="0"/>
              <a:t> </a:t>
            </a:r>
            <a:r>
              <a:rPr lang="it-IT" sz="1600" dirty="0" err="1" smtClean="0"/>
              <a:t>old</a:t>
            </a:r>
            <a:r>
              <a:rPr lang="it-IT" sz="1600" dirty="0" smtClean="0"/>
              <a:t> woman, </a:t>
            </a:r>
            <a:r>
              <a:rPr lang="it-IT" sz="1600" dirty="0" err="1" smtClean="0"/>
              <a:t>Italian</a:t>
            </a:r>
            <a:r>
              <a:rPr lang="it-IT" sz="1600" dirty="0" smtClean="0"/>
              <a:t> </a:t>
            </a:r>
            <a:r>
              <a:rPr lang="it-IT" sz="1600" dirty="0" err="1" smtClean="0"/>
              <a:t>born</a:t>
            </a:r>
            <a:r>
              <a:rPr lang="it-IT" sz="1600" dirty="0" smtClean="0"/>
              <a:t> </a:t>
            </a:r>
            <a:r>
              <a:rPr lang="it-IT" sz="1600" dirty="0" err="1" smtClean="0"/>
              <a:t>but</a:t>
            </a:r>
            <a:r>
              <a:rPr lang="it-IT" sz="1600" dirty="0" smtClean="0"/>
              <a:t> </a:t>
            </a:r>
            <a:r>
              <a:rPr lang="it-IT" sz="1600" dirty="0" err="1" smtClean="0"/>
              <a:t>half</a:t>
            </a:r>
            <a:r>
              <a:rPr lang="it-IT" sz="1600" dirty="0" smtClean="0"/>
              <a:t> </a:t>
            </a:r>
            <a:r>
              <a:rPr lang="it-IT" sz="1600" dirty="0" err="1" smtClean="0"/>
              <a:t>her</a:t>
            </a:r>
            <a:r>
              <a:rPr lang="it-IT" sz="1600" dirty="0" smtClean="0"/>
              <a:t> life </a:t>
            </a:r>
            <a:r>
              <a:rPr lang="it-IT" sz="1600" dirty="0" err="1" smtClean="0"/>
              <a:t>lived</a:t>
            </a:r>
            <a:r>
              <a:rPr lang="it-IT" sz="1600" dirty="0" smtClean="0"/>
              <a:t> in Monte Carlo; </a:t>
            </a:r>
            <a:r>
              <a:rPr lang="it-IT" sz="1600" dirty="0" err="1" smtClean="0"/>
              <a:t>she</a:t>
            </a:r>
            <a:r>
              <a:rPr lang="it-IT" sz="1600" dirty="0" smtClean="0"/>
              <a:t> </a:t>
            </a:r>
            <a:r>
              <a:rPr lang="it-IT" sz="1600" dirty="0" err="1" smtClean="0"/>
              <a:t>is</a:t>
            </a:r>
            <a:r>
              <a:rPr lang="it-IT" sz="1600" dirty="0" smtClean="0"/>
              <a:t> an </a:t>
            </a:r>
            <a:r>
              <a:rPr lang="it-IT" sz="1600" dirty="0" err="1" smtClean="0"/>
              <a:t>intelligent</a:t>
            </a:r>
            <a:r>
              <a:rPr lang="it-IT" sz="1600" dirty="0" smtClean="0"/>
              <a:t>, sophisticated woman and </a:t>
            </a:r>
            <a:r>
              <a:rPr lang="it-IT" sz="1600" dirty="0" err="1" smtClean="0"/>
              <a:t>very</a:t>
            </a:r>
            <a:r>
              <a:rPr lang="it-IT" sz="1600" dirty="0" smtClean="0"/>
              <a:t> </a:t>
            </a:r>
            <a:r>
              <a:rPr lang="it-IT" sz="1600" dirty="0" err="1" smtClean="0"/>
              <a:t>determined</a:t>
            </a:r>
            <a:r>
              <a:rPr lang="it-IT" sz="1600" dirty="0" smtClean="0"/>
              <a:t>.  Starting her own company with custom designed purses and accessories, which </a:t>
            </a:r>
            <a:r>
              <a:rPr lang="it-IT" sz="1600" dirty="0" err="1"/>
              <a:t>is</a:t>
            </a:r>
            <a:r>
              <a:rPr lang="it-IT" sz="1600" dirty="0"/>
              <a:t> now </a:t>
            </a:r>
            <a:r>
              <a:rPr lang="it-IT" sz="1600" dirty="0" err="1"/>
              <a:t>called</a:t>
            </a:r>
            <a:r>
              <a:rPr lang="it-IT" sz="1600" dirty="0"/>
              <a:t> Giulia </a:t>
            </a:r>
            <a:r>
              <a:rPr lang="it-IT" sz="1600" dirty="0" err="1"/>
              <a:t>Bags</a:t>
            </a:r>
            <a:r>
              <a:rPr lang="it-IT" sz="1600" dirty="0"/>
              <a:t>. </a:t>
            </a:r>
          </a:p>
          <a:p>
            <a:r>
              <a:rPr lang="it-IT" sz="1600" dirty="0" err="1" smtClean="0"/>
              <a:t>Studied</a:t>
            </a:r>
            <a:r>
              <a:rPr lang="it-IT" sz="1600" dirty="0" smtClean="0"/>
              <a:t> art and design and </a:t>
            </a:r>
            <a:r>
              <a:rPr lang="it-IT" sz="1600" dirty="0" err="1" smtClean="0"/>
              <a:t>has</a:t>
            </a:r>
            <a:r>
              <a:rPr lang="it-IT" sz="1600" dirty="0" smtClean="0"/>
              <a:t> a </a:t>
            </a:r>
            <a:r>
              <a:rPr lang="it-IT" sz="1600" dirty="0" err="1" smtClean="0"/>
              <a:t>passion</a:t>
            </a:r>
            <a:r>
              <a:rPr lang="it-IT" sz="1600" dirty="0" smtClean="0"/>
              <a:t> for </a:t>
            </a:r>
            <a:r>
              <a:rPr lang="it-IT" sz="1600" dirty="0" err="1" smtClean="0"/>
              <a:t>designing</a:t>
            </a:r>
            <a:r>
              <a:rPr lang="it-IT" sz="1600" dirty="0" smtClean="0"/>
              <a:t> </a:t>
            </a:r>
            <a:r>
              <a:rPr lang="it-IT" sz="1600" dirty="0" err="1" smtClean="0"/>
              <a:t>womens</a:t>
            </a:r>
            <a:r>
              <a:rPr lang="it-IT" sz="1600" dirty="0" smtClean="0"/>
              <a:t> </a:t>
            </a:r>
            <a:r>
              <a:rPr lang="it-IT" sz="1600" dirty="0" err="1" smtClean="0"/>
              <a:t>accessories</a:t>
            </a:r>
            <a:r>
              <a:rPr lang="it-IT" sz="1600" dirty="0" smtClean="0"/>
              <a:t>, </a:t>
            </a:r>
            <a:r>
              <a:rPr lang="it-IT" sz="1600" dirty="0" err="1" smtClean="0"/>
              <a:t>particularly</a:t>
            </a:r>
            <a:r>
              <a:rPr lang="it-IT" sz="1600" dirty="0" smtClean="0"/>
              <a:t> </a:t>
            </a:r>
            <a:r>
              <a:rPr lang="it-IT" sz="1600" dirty="0" err="1" smtClean="0"/>
              <a:t>purses</a:t>
            </a:r>
            <a:r>
              <a:rPr lang="it-IT" sz="1600" dirty="0"/>
              <a:t>.</a:t>
            </a:r>
            <a:r>
              <a:rPr lang="it-IT" sz="1600" dirty="0" smtClean="0"/>
              <a:t>  </a:t>
            </a:r>
          </a:p>
          <a:p>
            <a:r>
              <a:rPr lang="it-IT" sz="1600" dirty="0" err="1" smtClean="0"/>
              <a:t>Started</a:t>
            </a:r>
            <a:r>
              <a:rPr lang="it-IT" sz="1600" dirty="0" smtClean="0"/>
              <a:t> last year with a family </a:t>
            </a:r>
            <a:r>
              <a:rPr lang="it-IT" sz="1600" dirty="0" err="1" smtClean="0"/>
              <a:t>loan</a:t>
            </a:r>
            <a:r>
              <a:rPr lang="it-IT" sz="1600" dirty="0" smtClean="0"/>
              <a:t> of 75.000 </a:t>
            </a:r>
            <a:r>
              <a:rPr lang="it-IT" sz="1600" dirty="0" err="1" smtClean="0"/>
              <a:t>euros</a:t>
            </a:r>
            <a:endParaRPr lang="it-IT" sz="1600" dirty="0" smtClean="0"/>
          </a:p>
          <a:p>
            <a:r>
              <a:rPr lang="it-IT" sz="1600" dirty="0" err="1" smtClean="0"/>
              <a:t>Insists</a:t>
            </a:r>
            <a:r>
              <a:rPr lang="it-IT" sz="1600" dirty="0" smtClean="0"/>
              <a:t> on the best </a:t>
            </a:r>
            <a:r>
              <a:rPr lang="it-IT" sz="1600" dirty="0" err="1" smtClean="0"/>
              <a:t>materials</a:t>
            </a:r>
            <a:r>
              <a:rPr lang="it-IT" sz="1600" dirty="0" smtClean="0"/>
              <a:t>, </a:t>
            </a:r>
            <a:r>
              <a:rPr lang="it-IT" sz="1600" dirty="0" err="1" smtClean="0"/>
              <a:t>strictly</a:t>
            </a:r>
            <a:r>
              <a:rPr lang="it-IT" sz="1600" dirty="0" smtClean="0"/>
              <a:t> </a:t>
            </a:r>
            <a:r>
              <a:rPr lang="it-IT" sz="1600" dirty="0" err="1" smtClean="0"/>
              <a:t>handmade</a:t>
            </a:r>
            <a:r>
              <a:rPr lang="it-IT" sz="1600" dirty="0" smtClean="0"/>
              <a:t> in </a:t>
            </a:r>
            <a:r>
              <a:rPr lang="it-IT" sz="1600" dirty="0" err="1" smtClean="0"/>
              <a:t>Italy</a:t>
            </a:r>
            <a:r>
              <a:rPr lang="it-IT" sz="1600" dirty="0" smtClean="0"/>
              <a:t>; </a:t>
            </a:r>
            <a:r>
              <a:rPr lang="it-IT" sz="1600" dirty="0" err="1" smtClean="0"/>
              <a:t>It</a:t>
            </a:r>
            <a:r>
              <a:rPr lang="it-IT" sz="1600" dirty="0" smtClean="0"/>
              <a:t> </a:t>
            </a:r>
            <a:r>
              <a:rPr lang="it-IT" sz="1600" dirty="0" err="1" smtClean="0"/>
              <a:t>is</a:t>
            </a:r>
            <a:r>
              <a:rPr lang="it-IT" sz="1600" dirty="0" smtClean="0"/>
              <a:t> </a:t>
            </a:r>
            <a:r>
              <a:rPr lang="it-IT" sz="1600" dirty="0" err="1" smtClean="0"/>
              <a:t>critical</a:t>
            </a:r>
            <a:r>
              <a:rPr lang="it-IT" sz="1600" dirty="0" smtClean="0"/>
              <a:t> for </a:t>
            </a:r>
            <a:r>
              <a:rPr lang="it-IT" sz="1600" dirty="0" err="1" smtClean="0"/>
              <a:t>her</a:t>
            </a:r>
            <a:r>
              <a:rPr lang="it-IT" sz="1600" dirty="0" smtClean="0"/>
              <a:t> </a:t>
            </a:r>
            <a:r>
              <a:rPr lang="it-IT" sz="1600" dirty="0" err="1" smtClean="0"/>
              <a:t>collections</a:t>
            </a:r>
            <a:r>
              <a:rPr lang="it-IT" sz="1600" dirty="0" smtClean="0"/>
              <a:t>.</a:t>
            </a:r>
          </a:p>
          <a:p>
            <a:r>
              <a:rPr lang="it-IT" sz="1600" dirty="0" err="1" smtClean="0"/>
              <a:t>Likes</a:t>
            </a:r>
            <a:r>
              <a:rPr lang="it-IT" sz="1600" dirty="0" smtClean="0"/>
              <a:t> the idea to be </a:t>
            </a:r>
            <a:r>
              <a:rPr lang="it-IT" sz="1600" dirty="0" err="1" smtClean="0"/>
              <a:t>linked</a:t>
            </a:r>
            <a:r>
              <a:rPr lang="it-IT" sz="1600" dirty="0" smtClean="0"/>
              <a:t> to “made in </a:t>
            </a:r>
            <a:r>
              <a:rPr lang="it-IT" sz="1600" dirty="0" err="1" smtClean="0"/>
              <a:t>Italy</a:t>
            </a:r>
            <a:r>
              <a:rPr lang="it-IT" sz="1600" dirty="0" smtClean="0"/>
              <a:t>” </a:t>
            </a:r>
            <a:r>
              <a:rPr lang="it-IT" sz="1600" dirty="0" err="1" smtClean="0"/>
              <a:t>but</a:t>
            </a:r>
            <a:r>
              <a:rPr lang="it-IT" sz="1600" dirty="0" smtClean="0"/>
              <a:t> </a:t>
            </a:r>
            <a:r>
              <a:rPr lang="it-IT" sz="1600" dirty="0" err="1" smtClean="0"/>
              <a:t>has a</a:t>
            </a:r>
            <a:r>
              <a:rPr lang="it-IT" sz="1600" dirty="0" smtClean="0"/>
              <a:t> very strong </a:t>
            </a:r>
            <a:r>
              <a:rPr lang="it-IT" sz="1600" dirty="0" err="1" smtClean="0"/>
              <a:t>emotional</a:t>
            </a:r>
            <a:r>
              <a:rPr lang="it-IT" sz="1600" dirty="0" smtClean="0"/>
              <a:t> and business connection to Monte Carlo.</a:t>
            </a:r>
          </a:p>
          <a:p>
            <a:r>
              <a:rPr lang="it-IT" sz="1600" dirty="0" err="1" smtClean="0"/>
              <a:t>Has</a:t>
            </a:r>
            <a:r>
              <a:rPr lang="it-IT" sz="1600" dirty="0" smtClean="0"/>
              <a:t> a line of 6 </a:t>
            </a:r>
            <a:r>
              <a:rPr lang="it-IT" sz="1600" dirty="0" err="1" smtClean="0"/>
              <a:t>purses</a:t>
            </a:r>
            <a:r>
              <a:rPr lang="it-IT" sz="1600" dirty="0" smtClean="0"/>
              <a:t> </a:t>
            </a:r>
            <a:r>
              <a:rPr lang="it-IT" sz="1600" dirty="0" err="1" smtClean="0"/>
              <a:t>designed</a:t>
            </a:r>
            <a:r>
              <a:rPr lang="it-IT" sz="1600" dirty="0" smtClean="0"/>
              <a:t> and </a:t>
            </a:r>
            <a:r>
              <a:rPr lang="it-IT" sz="1600" dirty="0" err="1" smtClean="0"/>
              <a:t>currently</a:t>
            </a:r>
            <a:r>
              <a:rPr lang="it-IT" sz="1600" dirty="0" smtClean="0"/>
              <a:t> in 7 </a:t>
            </a:r>
            <a:r>
              <a:rPr lang="it-IT" sz="1600" dirty="0" err="1" smtClean="0"/>
              <a:t>stores</a:t>
            </a:r>
            <a:r>
              <a:rPr lang="it-IT" sz="1600" dirty="0"/>
              <a:t> </a:t>
            </a:r>
            <a:r>
              <a:rPr lang="it-IT" sz="1600" dirty="0" smtClean="0"/>
              <a:t>(6 in </a:t>
            </a:r>
            <a:r>
              <a:rPr lang="it-IT" sz="1600" dirty="0" err="1" smtClean="0"/>
              <a:t>Italy</a:t>
            </a:r>
            <a:r>
              <a:rPr lang="it-IT" sz="1600" dirty="0" smtClean="0"/>
              <a:t> and 1 in Monte Carlo).  </a:t>
            </a:r>
            <a:r>
              <a:rPr lang="it-IT" sz="1600" dirty="0" err="1" smtClean="0"/>
              <a:t>Another</a:t>
            </a:r>
            <a:r>
              <a:rPr lang="it-IT" sz="1600" dirty="0" smtClean="0"/>
              <a:t> 6 </a:t>
            </a:r>
            <a:r>
              <a:rPr lang="it-IT" sz="1600" dirty="0" err="1" smtClean="0"/>
              <a:t>purses</a:t>
            </a:r>
            <a:r>
              <a:rPr lang="it-IT" sz="1600" dirty="0" smtClean="0"/>
              <a:t> are </a:t>
            </a:r>
            <a:r>
              <a:rPr lang="it-IT" sz="1600" dirty="0" err="1" smtClean="0"/>
              <a:t>designed</a:t>
            </a:r>
            <a:r>
              <a:rPr lang="it-IT" sz="1600" dirty="0" smtClean="0"/>
              <a:t> and ready for production for </a:t>
            </a:r>
            <a:r>
              <a:rPr lang="it-IT" sz="1600" dirty="0" err="1" smtClean="0"/>
              <a:t>her</a:t>
            </a:r>
            <a:r>
              <a:rPr lang="it-IT" sz="1600" dirty="0" smtClean="0"/>
              <a:t> Spring </a:t>
            </a:r>
            <a:r>
              <a:rPr lang="it-IT" sz="1600" dirty="0" err="1" smtClean="0"/>
              <a:t>collection</a:t>
            </a:r>
            <a:r>
              <a:rPr lang="it-IT" sz="1600" dirty="0" smtClean="0"/>
              <a:t>.</a:t>
            </a:r>
          </a:p>
          <a:p>
            <a:r>
              <a:rPr lang="it-IT" sz="1600" dirty="0" err="1" smtClean="0"/>
              <a:t>She</a:t>
            </a:r>
            <a:r>
              <a:rPr lang="it-IT" sz="1600" dirty="0" smtClean="0"/>
              <a:t> </a:t>
            </a:r>
            <a:r>
              <a:rPr lang="it-IT" sz="1600" dirty="0" err="1" smtClean="0"/>
              <a:t>sees</a:t>
            </a:r>
            <a:r>
              <a:rPr lang="it-IT" sz="1600" dirty="0" smtClean="0"/>
              <a:t> </a:t>
            </a:r>
            <a:r>
              <a:rPr lang="it-IT" sz="1600" dirty="0" err="1" smtClean="0"/>
              <a:t>her</a:t>
            </a:r>
            <a:r>
              <a:rPr lang="it-IT" sz="1600" dirty="0" smtClean="0"/>
              <a:t> </a:t>
            </a:r>
            <a:r>
              <a:rPr lang="it-IT" sz="1600" dirty="0" err="1" smtClean="0"/>
              <a:t>bags</a:t>
            </a:r>
            <a:r>
              <a:rPr lang="it-IT" sz="1600" dirty="0" smtClean="0"/>
              <a:t> high </a:t>
            </a:r>
            <a:r>
              <a:rPr lang="it-IT" sz="1600" dirty="0" err="1" smtClean="0"/>
              <a:t>quality</a:t>
            </a:r>
            <a:r>
              <a:rPr lang="it-IT" sz="1600" dirty="0" smtClean="0"/>
              <a:t>, chic, </a:t>
            </a:r>
            <a:r>
              <a:rPr lang="it-IT" sz="1600" dirty="0" err="1" smtClean="0"/>
              <a:t>natural</a:t>
            </a:r>
            <a:r>
              <a:rPr lang="it-IT" sz="1600" dirty="0" smtClean="0"/>
              <a:t>,  </a:t>
            </a:r>
            <a:r>
              <a:rPr lang="it-IT" sz="1600" dirty="0" err="1" smtClean="0"/>
              <a:t>practical</a:t>
            </a:r>
            <a:r>
              <a:rPr lang="it-IT" sz="1600" dirty="0" smtClean="0"/>
              <a:t>, </a:t>
            </a:r>
            <a:r>
              <a:rPr lang="it-IT" sz="1600" dirty="0" err="1" smtClean="0"/>
              <a:t>classic</a:t>
            </a:r>
            <a:r>
              <a:rPr lang="it-IT" sz="1600" dirty="0" smtClean="0"/>
              <a:t> </a:t>
            </a:r>
            <a:r>
              <a:rPr lang="it-IT" sz="1600" dirty="0" err="1" smtClean="0"/>
              <a:t>yet</a:t>
            </a:r>
            <a:r>
              <a:rPr lang="it-IT" sz="1600" dirty="0" smtClean="0"/>
              <a:t> with </a:t>
            </a:r>
            <a:r>
              <a:rPr lang="it-IT" sz="1600" dirty="0" err="1" smtClean="0"/>
              <a:t>modern</a:t>
            </a:r>
            <a:r>
              <a:rPr lang="it-IT" sz="1600" dirty="0" smtClean="0"/>
              <a:t> and </a:t>
            </a:r>
            <a:r>
              <a:rPr lang="it-IT" sz="1600" dirty="0" err="1" smtClean="0"/>
              <a:t>fresh</a:t>
            </a:r>
            <a:r>
              <a:rPr lang="it-IT" sz="1600" dirty="0" smtClean="0"/>
              <a:t> </a:t>
            </a:r>
            <a:r>
              <a:rPr lang="it-IT" sz="1600" dirty="0" err="1" smtClean="0"/>
              <a:t>designs</a:t>
            </a:r>
            <a:r>
              <a:rPr lang="it-IT" sz="1600" dirty="0" smtClean="0"/>
              <a:t>, </a:t>
            </a:r>
            <a:r>
              <a:rPr lang="it-IT" sz="1600" dirty="0" err="1" smtClean="0"/>
              <a:t>appealing</a:t>
            </a:r>
            <a:r>
              <a:rPr lang="it-IT" sz="1600" dirty="0" smtClean="0"/>
              <a:t> to </a:t>
            </a:r>
            <a:r>
              <a:rPr lang="it-IT" sz="1600" dirty="0" err="1" smtClean="0"/>
              <a:t>women</a:t>
            </a:r>
            <a:r>
              <a:rPr lang="it-IT" sz="1600" dirty="0" smtClean="0"/>
              <a:t> of success and style… </a:t>
            </a:r>
            <a:r>
              <a:rPr lang="it-IT" sz="1600" dirty="0" err="1" smtClean="0"/>
              <a:t>expensive</a:t>
            </a:r>
            <a:r>
              <a:rPr lang="it-IT" sz="1600" dirty="0"/>
              <a:t> </a:t>
            </a:r>
            <a:r>
              <a:rPr lang="it-IT" sz="1600" dirty="0" err="1" smtClean="0"/>
              <a:t>but</a:t>
            </a:r>
            <a:r>
              <a:rPr lang="it-IT" sz="1600" dirty="0" smtClean="0"/>
              <a:t> </a:t>
            </a:r>
            <a:r>
              <a:rPr lang="it-IT" sz="1600" dirty="0" err="1" smtClean="0"/>
              <a:t>not</a:t>
            </a:r>
            <a:r>
              <a:rPr lang="it-IT" sz="1600" dirty="0" smtClean="0"/>
              <a:t> in the high </a:t>
            </a:r>
            <a:r>
              <a:rPr lang="it-IT" sz="1600" dirty="0" err="1" smtClean="0"/>
              <a:t>luxury</a:t>
            </a:r>
            <a:r>
              <a:rPr lang="it-IT" sz="1600" dirty="0" smtClean="0"/>
              <a:t> </a:t>
            </a:r>
            <a:r>
              <a:rPr lang="it-IT" sz="1600" dirty="0" err="1" smtClean="0"/>
              <a:t>level</a:t>
            </a:r>
            <a:r>
              <a:rPr lang="it-IT" sz="1600" dirty="0" smtClean="0"/>
              <a:t>.</a:t>
            </a:r>
          </a:p>
          <a:p>
            <a:r>
              <a:rPr lang="it-IT" sz="1600" dirty="0" err="1" smtClean="0"/>
              <a:t>Is</a:t>
            </a:r>
            <a:r>
              <a:rPr lang="it-IT" sz="1600" dirty="0" smtClean="0"/>
              <a:t> </a:t>
            </a:r>
            <a:r>
              <a:rPr lang="it-IT" sz="1600" dirty="0" err="1" smtClean="0"/>
              <a:t>doing</a:t>
            </a:r>
            <a:r>
              <a:rPr lang="it-IT" sz="1600" dirty="0" smtClean="0"/>
              <a:t> </a:t>
            </a:r>
            <a:r>
              <a:rPr lang="it-IT" sz="1600" dirty="0" err="1" smtClean="0"/>
              <a:t>all</a:t>
            </a:r>
            <a:r>
              <a:rPr lang="it-IT" sz="1600" dirty="0" smtClean="0"/>
              <a:t> the marketing </a:t>
            </a:r>
            <a:r>
              <a:rPr lang="it-IT" sz="1600" dirty="0" err="1" smtClean="0"/>
              <a:t>herself</a:t>
            </a:r>
            <a:r>
              <a:rPr lang="it-IT" sz="1600" dirty="0" smtClean="0"/>
              <a:t> </a:t>
            </a:r>
            <a:r>
              <a:rPr lang="it-IT" sz="1600" dirty="0" err="1" smtClean="0"/>
              <a:t>but</a:t>
            </a:r>
            <a:r>
              <a:rPr lang="it-IT" sz="1600" dirty="0" smtClean="0"/>
              <a:t> </a:t>
            </a:r>
            <a:r>
              <a:rPr lang="it-IT" sz="1600" dirty="0" err="1" smtClean="0"/>
              <a:t>has</a:t>
            </a:r>
            <a:r>
              <a:rPr lang="it-IT" sz="1600" dirty="0" smtClean="0"/>
              <a:t> 1 </a:t>
            </a:r>
            <a:r>
              <a:rPr lang="it-IT" sz="1600" dirty="0" err="1" smtClean="0"/>
              <a:t>assistant</a:t>
            </a:r>
            <a:r>
              <a:rPr lang="it-IT" sz="1600" dirty="0" smtClean="0"/>
              <a:t> in training.  The </a:t>
            </a:r>
            <a:r>
              <a:rPr lang="it-IT" sz="1600" dirty="0" err="1" smtClean="0"/>
              <a:t>purses</a:t>
            </a:r>
            <a:r>
              <a:rPr lang="it-IT" sz="1600" dirty="0" smtClean="0"/>
              <a:t> are made in Varese (production </a:t>
            </a:r>
            <a:r>
              <a:rPr lang="it-IT" sz="1600" dirty="0" err="1" smtClean="0"/>
              <a:t>limit</a:t>
            </a:r>
            <a:r>
              <a:rPr lang="it-IT" sz="1600" dirty="0" smtClean="0"/>
              <a:t> 25 per </a:t>
            </a:r>
            <a:r>
              <a:rPr lang="it-IT" sz="1600" dirty="0" err="1" smtClean="0"/>
              <a:t>day</a:t>
            </a:r>
            <a:r>
              <a:rPr lang="it-IT" sz="1600" dirty="0" smtClean="0"/>
              <a:t> </a:t>
            </a:r>
            <a:r>
              <a:rPr lang="it-IT" sz="1600" dirty="0" err="1" smtClean="0"/>
              <a:t>but</a:t>
            </a:r>
            <a:r>
              <a:rPr lang="it-IT" sz="1600" dirty="0" smtClean="0"/>
              <a:t> </a:t>
            </a:r>
            <a:r>
              <a:rPr lang="it-IT" sz="1600" dirty="0" err="1" smtClean="0"/>
              <a:t>could</a:t>
            </a:r>
            <a:r>
              <a:rPr lang="it-IT" sz="1600" dirty="0" smtClean="0"/>
              <a:t> be </a:t>
            </a:r>
            <a:r>
              <a:rPr lang="it-IT" sz="1600" dirty="0" err="1" smtClean="0"/>
              <a:t>increased</a:t>
            </a:r>
            <a:r>
              <a:rPr lang="it-IT" sz="1600" dirty="0" smtClean="0"/>
              <a:t> to 100 </a:t>
            </a:r>
            <a:r>
              <a:rPr lang="it-IT" sz="1600" dirty="0" err="1" smtClean="0"/>
              <a:t>if</a:t>
            </a:r>
            <a:r>
              <a:rPr lang="it-IT" sz="1600" dirty="0" smtClean="0"/>
              <a:t> </a:t>
            </a:r>
            <a:r>
              <a:rPr lang="it-IT" sz="1600" dirty="0" err="1" smtClean="0"/>
              <a:t>necessary</a:t>
            </a:r>
            <a:r>
              <a:rPr lang="it-IT" sz="1600" dirty="0" smtClean="0"/>
              <a:t>).</a:t>
            </a:r>
          </a:p>
          <a:p>
            <a:r>
              <a:rPr lang="it-IT" sz="1600" dirty="0" err="1" smtClean="0"/>
              <a:t>Material</a:t>
            </a:r>
            <a:r>
              <a:rPr lang="it-IT" sz="1600" dirty="0" smtClean="0"/>
              <a:t> and </a:t>
            </a:r>
            <a:r>
              <a:rPr lang="it-IT" sz="1600" dirty="0" err="1" smtClean="0"/>
              <a:t>labor</a:t>
            </a:r>
            <a:r>
              <a:rPr lang="it-IT" sz="1600" dirty="0" smtClean="0"/>
              <a:t> </a:t>
            </a:r>
            <a:r>
              <a:rPr lang="it-IT" sz="1600" dirty="0" err="1" smtClean="0"/>
              <a:t>average</a:t>
            </a:r>
            <a:r>
              <a:rPr lang="it-IT" sz="1600" dirty="0" smtClean="0"/>
              <a:t> </a:t>
            </a:r>
            <a:r>
              <a:rPr lang="it-IT" sz="1600" dirty="0" err="1" smtClean="0"/>
              <a:t>cost</a:t>
            </a:r>
            <a:r>
              <a:rPr lang="it-IT" sz="1600" dirty="0" smtClean="0"/>
              <a:t> per </a:t>
            </a:r>
            <a:r>
              <a:rPr lang="it-IT" sz="1600" dirty="0" err="1" smtClean="0"/>
              <a:t>bag</a:t>
            </a:r>
            <a:r>
              <a:rPr lang="it-IT" sz="1600" dirty="0" smtClean="0"/>
              <a:t> </a:t>
            </a:r>
            <a:r>
              <a:rPr lang="it-IT" sz="1600" dirty="0" err="1" smtClean="0"/>
              <a:t>is</a:t>
            </a:r>
            <a:r>
              <a:rPr lang="it-IT" sz="1600" dirty="0" smtClean="0"/>
              <a:t> 70-100 euro); </a:t>
            </a:r>
            <a:r>
              <a:rPr lang="it-IT" sz="1600" dirty="0" err="1" smtClean="0"/>
              <a:t>selling</a:t>
            </a:r>
            <a:r>
              <a:rPr lang="it-IT" sz="1600" dirty="0" smtClean="0"/>
              <a:t> </a:t>
            </a:r>
            <a:r>
              <a:rPr lang="it-IT" sz="1600" dirty="0" err="1" smtClean="0"/>
              <a:t>price</a:t>
            </a:r>
            <a:r>
              <a:rPr lang="it-IT" sz="1600" dirty="0" smtClean="0"/>
              <a:t> </a:t>
            </a:r>
            <a:r>
              <a:rPr lang="it-IT" sz="1600" dirty="0" err="1" smtClean="0"/>
              <a:t>is</a:t>
            </a:r>
            <a:r>
              <a:rPr lang="it-IT" sz="1600" dirty="0" smtClean="0"/>
              <a:t> from 420-500 euro.</a:t>
            </a:r>
          </a:p>
          <a:p>
            <a:r>
              <a:rPr lang="it-IT" sz="1600" dirty="0" err="1" smtClean="0"/>
              <a:t>Wants</a:t>
            </a:r>
            <a:r>
              <a:rPr lang="it-IT" sz="1600" dirty="0" smtClean="0"/>
              <a:t> to </a:t>
            </a:r>
            <a:r>
              <a:rPr lang="it-IT" sz="1600" dirty="0" err="1" smtClean="0"/>
              <a:t>expand</a:t>
            </a:r>
            <a:r>
              <a:rPr lang="it-IT" sz="1600" dirty="0" smtClean="0"/>
              <a:t> the </a:t>
            </a:r>
            <a:r>
              <a:rPr lang="it-IT" sz="1600" dirty="0" err="1" smtClean="0"/>
              <a:t>selling</a:t>
            </a:r>
            <a:r>
              <a:rPr lang="it-IT" sz="1600" dirty="0" smtClean="0"/>
              <a:t> </a:t>
            </a:r>
            <a:r>
              <a:rPr lang="it-IT" sz="1600" dirty="0" err="1" smtClean="0"/>
              <a:t>locations</a:t>
            </a:r>
            <a:r>
              <a:rPr lang="it-IT" sz="1600" dirty="0" smtClean="0"/>
              <a:t> in </a:t>
            </a:r>
            <a:r>
              <a:rPr lang="it-IT" sz="1600" dirty="0" err="1" smtClean="0"/>
              <a:t>Italy</a:t>
            </a:r>
            <a:r>
              <a:rPr lang="it-IT" sz="1600" dirty="0" smtClean="0"/>
              <a:t> and France </a:t>
            </a:r>
            <a:r>
              <a:rPr lang="it-IT" sz="1600" dirty="0" err="1" smtClean="0"/>
              <a:t>initially; advertising money €100.000</a:t>
            </a:r>
            <a:endParaRPr lang="it-IT" sz="1600" dirty="0" smtClean="0"/>
          </a:p>
          <a:p>
            <a:r>
              <a:rPr lang="it-IT" sz="1600" b="1" dirty="0" err="1" smtClean="0"/>
              <a:t>**Needs</a:t>
            </a:r>
            <a:r>
              <a:rPr lang="it-IT" sz="1600" b="1" dirty="0" smtClean="0"/>
              <a:t> marketing </a:t>
            </a:r>
            <a:r>
              <a:rPr lang="it-IT" sz="1600" b="1" dirty="0" err="1" smtClean="0"/>
              <a:t>advice</a:t>
            </a:r>
            <a:r>
              <a:rPr lang="it-IT" sz="1600" b="1" dirty="0" smtClean="0"/>
              <a:t> ( new brand </a:t>
            </a:r>
            <a:r>
              <a:rPr lang="it-IT" sz="1600" b="1" dirty="0" err="1" smtClean="0"/>
              <a:t>name</a:t>
            </a:r>
            <a:r>
              <a:rPr lang="it-IT" sz="1600" b="1" dirty="0" smtClean="0"/>
              <a:t>, marketing model to promote &amp; sell and what you  think is good advice for her company to start to grow)</a:t>
            </a:r>
          </a:p>
          <a:p>
            <a:pPr marL="0" indent="0">
              <a:buNone/>
            </a:pPr>
            <a:endParaRPr lang="it-IT" sz="1600" dirty="0" smtClean="0"/>
          </a:p>
          <a:p>
            <a:pPr marL="0" indent="0">
              <a:buNone/>
            </a:pPr>
            <a:endParaRPr lang="it-IT" sz="2000" dirty="0"/>
          </a:p>
        </p:txBody>
      </p:sp>
    </p:spTree>
    <p:extLst>
      <p:ext uri="{BB962C8B-B14F-4D97-AF65-F5344CB8AC3E}">
        <p14:creationId xmlns:p14="http://schemas.microsoft.com/office/powerpoint/2010/main" val="22831032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20700" y="381000"/>
            <a:ext cx="8102600" cy="6083300"/>
          </a:xfrm>
          <a:prstGeom prst="rect">
            <a:avLst/>
          </a:prstGeom>
        </p:spPr>
      </p:pic>
    </p:spTree>
    <p:extLst>
      <p:ext uri="{BB962C8B-B14F-4D97-AF65-F5344CB8AC3E}">
        <p14:creationId xmlns:p14="http://schemas.microsoft.com/office/powerpoint/2010/main" val="13843680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881101" y="1746422"/>
            <a:ext cx="4228391" cy="1200329"/>
          </a:xfrm>
          <a:prstGeom prst="rect">
            <a:avLst/>
          </a:prstGeom>
          <a:noFill/>
        </p:spPr>
        <p:txBody>
          <a:bodyPr wrap="square" rtlCol="0">
            <a:spAutoFit/>
          </a:bodyPr>
          <a:lstStyle/>
          <a:p>
            <a:endParaRPr lang="it-IT" b="1" u="sng" dirty="0" smtClean="0">
              <a:latin typeface="Californian FB" panose="0207040306080B030204" pitchFamily="18" charset="0"/>
            </a:endParaRPr>
          </a:p>
          <a:p>
            <a:r>
              <a:rPr lang="it-IT" sz="5400" dirty="0" err="1" smtClean="0">
                <a:latin typeface="Mona Lisa Solid ITC TT"/>
                <a:cs typeface="Mona Lisa Solid ITC TT"/>
              </a:rPr>
              <a:t>Giulia Bags</a:t>
            </a:r>
            <a:endParaRPr lang="it-IT" sz="5400" b="1" u="sng" dirty="0">
              <a:latin typeface="Mona Lisa Solid ITC TT"/>
              <a:cs typeface="Mona Lisa Solid ITC TT"/>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309" y="505489"/>
            <a:ext cx="3193210" cy="5957481"/>
          </a:xfrm>
          <a:prstGeom prst="rect">
            <a:avLst/>
          </a:prstGeom>
        </p:spPr>
      </p:pic>
      <p:sp>
        <p:nvSpPr>
          <p:cNvPr id="10" name="Rettangolo 9"/>
          <p:cNvSpPr/>
          <p:nvPr/>
        </p:nvSpPr>
        <p:spPr>
          <a:xfrm>
            <a:off x="5542006" y="2906064"/>
            <a:ext cx="4572000" cy="369332"/>
          </a:xfrm>
          <a:prstGeom prst="rect">
            <a:avLst/>
          </a:prstGeom>
        </p:spPr>
        <p:txBody>
          <a:bodyPr>
            <a:spAutoFit/>
          </a:bodyPr>
          <a:lstStyle/>
          <a:p>
            <a:r>
              <a:rPr lang="it-IT" dirty="0" smtClean="0">
                <a:latin typeface="Californian FB" panose="0207040306080B030204" pitchFamily="18" charset="0"/>
              </a:rPr>
              <a:t> </a:t>
            </a:r>
            <a:endParaRPr lang="it-IT" dirty="0">
              <a:latin typeface="Californian FB" panose="0207040306080B030204" pitchFamily="18" charset="0"/>
            </a:endParaRPr>
          </a:p>
        </p:txBody>
      </p:sp>
    </p:spTree>
    <p:extLst>
      <p:ext uri="{BB962C8B-B14F-4D97-AF65-F5344CB8AC3E}">
        <p14:creationId xmlns:p14="http://schemas.microsoft.com/office/powerpoint/2010/main" val="296850575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38636"/>
          </a:xfrm>
        </p:spPr>
        <p:txBody>
          <a:bodyPr>
            <a:normAutofit/>
          </a:bodyPr>
          <a:lstStyle/>
          <a:p>
            <a:r>
              <a:rPr lang="it-IT" sz="3600" b="1" dirty="0" smtClean="0"/>
              <a:t>What is needed </a:t>
            </a:r>
            <a:endParaRPr lang="it-IT" sz="3600" b="1" dirty="0"/>
          </a:p>
        </p:txBody>
      </p:sp>
      <p:sp>
        <p:nvSpPr>
          <p:cNvPr id="3" name="Segnaposto contenuto 2"/>
          <p:cNvSpPr>
            <a:spLocks noGrp="1"/>
          </p:cNvSpPr>
          <p:nvPr>
            <p:ph idx="1"/>
          </p:nvPr>
        </p:nvSpPr>
        <p:spPr>
          <a:xfrm>
            <a:off x="317500" y="1113274"/>
            <a:ext cx="8369300" cy="5427225"/>
          </a:xfrm>
        </p:spPr>
        <p:txBody>
          <a:bodyPr>
            <a:normAutofit fontScale="25000" lnSpcReduction="20000"/>
          </a:bodyPr>
          <a:lstStyle/>
          <a:p>
            <a:pPr marL="0" indent="0">
              <a:buNone/>
            </a:pPr>
            <a:r>
              <a:rPr lang="it-IT" sz="3600" dirty="0"/>
              <a:t>	</a:t>
            </a:r>
            <a:r>
              <a:rPr lang="it-IT" sz="3600" dirty="0" smtClean="0"/>
              <a:t>				</a:t>
            </a:r>
            <a:r>
              <a:rPr lang="it-IT" sz="7200" b="1" dirty="0" err="1" smtClean="0"/>
              <a:t>Analyze</a:t>
            </a:r>
            <a:r>
              <a:rPr lang="it-IT" sz="7200" b="1" dirty="0" smtClean="0"/>
              <a:t> and </a:t>
            </a:r>
            <a:r>
              <a:rPr lang="it-IT" sz="7200" b="1" dirty="0" err="1" smtClean="0"/>
              <a:t>advise</a:t>
            </a:r>
            <a:r>
              <a:rPr lang="it-IT" sz="7200" b="1" dirty="0" smtClean="0"/>
              <a:t> a start-up:</a:t>
            </a:r>
          </a:p>
          <a:p>
            <a:pPr marL="0" indent="0">
              <a:buNone/>
            </a:pPr>
            <a:endParaRPr lang="it-IT" sz="3600" dirty="0" smtClean="0"/>
          </a:p>
          <a:p>
            <a:endParaRPr lang="it-IT" sz="3600" dirty="0" smtClean="0"/>
          </a:p>
          <a:p>
            <a:pPr marL="0" indent="0">
              <a:buNone/>
            </a:pPr>
            <a:r>
              <a:rPr lang="it-IT" sz="7200" b="1" dirty="0" smtClean="0"/>
              <a:t>** </a:t>
            </a:r>
            <a:r>
              <a:rPr lang="it-IT" sz="7200" b="1" dirty="0" err="1" smtClean="0"/>
              <a:t>Needs</a:t>
            </a:r>
            <a:r>
              <a:rPr lang="it-IT" sz="7200" b="1" dirty="0" smtClean="0"/>
              <a:t>: 1)  a brand </a:t>
            </a:r>
            <a:r>
              <a:rPr lang="it-IT" sz="7200" b="1" dirty="0" err="1" smtClean="0"/>
              <a:t>name</a:t>
            </a:r>
            <a:r>
              <a:rPr lang="it-IT" sz="7200" b="1" dirty="0" smtClean="0"/>
              <a:t>, an image, </a:t>
            </a:r>
          </a:p>
          <a:p>
            <a:pPr marL="0" indent="0">
              <a:buNone/>
            </a:pPr>
            <a:r>
              <a:rPr lang="it-IT" sz="7200" b="1" dirty="0"/>
              <a:t> </a:t>
            </a:r>
            <a:r>
              <a:rPr lang="it-IT" sz="7200" b="1" dirty="0" smtClean="0"/>
              <a:t>                  2)  a </a:t>
            </a:r>
            <a:r>
              <a:rPr lang="it-IT" sz="7200" b="1" dirty="0" err="1" smtClean="0"/>
              <a:t>direction</a:t>
            </a:r>
            <a:r>
              <a:rPr lang="it-IT" sz="7200" b="1" dirty="0" smtClean="0"/>
              <a:t> and </a:t>
            </a:r>
            <a:r>
              <a:rPr lang="it-IT" sz="7200" b="1" dirty="0" err="1" smtClean="0"/>
              <a:t>positioning</a:t>
            </a:r>
            <a:r>
              <a:rPr lang="it-IT" sz="7200" b="1" dirty="0" smtClean="0"/>
              <a:t> </a:t>
            </a:r>
            <a:r>
              <a:rPr lang="it-IT" sz="7200" b="1" dirty="0" err="1" smtClean="0"/>
              <a:t>advice</a:t>
            </a:r>
            <a:r>
              <a:rPr lang="it-IT" sz="7200" b="1" dirty="0" smtClean="0"/>
              <a:t> (</a:t>
            </a:r>
            <a:r>
              <a:rPr lang="it-IT" sz="7200" b="1" dirty="0" err="1" smtClean="0"/>
              <a:t>what</a:t>
            </a:r>
            <a:r>
              <a:rPr lang="it-IT" sz="7200" b="1" dirty="0" smtClean="0"/>
              <a:t> </a:t>
            </a:r>
            <a:r>
              <a:rPr lang="it-IT" sz="7200" b="1" dirty="0" err="1" smtClean="0"/>
              <a:t>exactly</a:t>
            </a:r>
            <a:r>
              <a:rPr lang="it-IT" sz="7200" b="1" dirty="0" smtClean="0"/>
              <a:t> </a:t>
            </a:r>
            <a:r>
              <a:rPr lang="it-IT" sz="7200" b="1" dirty="0" err="1" smtClean="0"/>
              <a:t>is</a:t>
            </a:r>
            <a:r>
              <a:rPr lang="it-IT" sz="7200" b="1" dirty="0" smtClean="0"/>
              <a:t> the market, </a:t>
            </a:r>
            <a:r>
              <a:rPr lang="it-IT" sz="7200" b="1" dirty="0"/>
              <a:t> </a:t>
            </a:r>
            <a:r>
              <a:rPr lang="it-IT" sz="7200" b="1" dirty="0" err="1" smtClean="0"/>
              <a:t>who</a:t>
            </a:r>
            <a:r>
              <a:rPr lang="it-IT" sz="7200" b="1" dirty="0" smtClean="0"/>
              <a:t> </a:t>
            </a:r>
            <a:r>
              <a:rPr lang="it-IT" sz="7200" b="1" dirty="0" err="1" smtClean="0"/>
              <a:t>is</a:t>
            </a:r>
            <a:r>
              <a:rPr lang="it-IT" sz="7200" b="1" dirty="0" smtClean="0"/>
              <a:t>  		       the </a:t>
            </a:r>
            <a:r>
              <a:rPr lang="it-IT" sz="7200" b="1" dirty="0" err="1" smtClean="0"/>
              <a:t>customer</a:t>
            </a:r>
            <a:r>
              <a:rPr lang="it-IT" sz="7200" b="1" dirty="0" smtClean="0"/>
              <a:t> for </a:t>
            </a:r>
            <a:r>
              <a:rPr lang="it-IT" sz="7200" b="1" dirty="0" err="1" smtClean="0"/>
              <a:t>their fashion line</a:t>
            </a:r>
            <a:r>
              <a:rPr lang="it-IT" sz="7200" b="1" dirty="0" smtClean="0"/>
              <a:t> ?)</a:t>
            </a:r>
            <a:endParaRPr lang="it-IT" sz="7200" b="1" dirty="0"/>
          </a:p>
          <a:p>
            <a:pPr marL="0" indent="0">
              <a:buNone/>
            </a:pPr>
            <a:r>
              <a:rPr lang="it-IT" sz="7200" b="1" dirty="0" smtClean="0"/>
              <a:t>               </a:t>
            </a:r>
            <a:r>
              <a:rPr lang="it-IT" sz="7200" b="1" dirty="0"/>
              <a:t> </a:t>
            </a:r>
            <a:r>
              <a:rPr lang="it-IT" sz="7200" b="1" dirty="0" smtClean="0"/>
              <a:t>   3)  the best way to sell the </a:t>
            </a:r>
            <a:r>
              <a:rPr lang="it-IT" sz="7200" b="1" dirty="0" err="1" smtClean="0"/>
              <a:t>product</a:t>
            </a:r>
            <a:r>
              <a:rPr lang="it-IT" sz="7200" b="1" dirty="0" smtClean="0"/>
              <a:t> </a:t>
            </a:r>
          </a:p>
          <a:p>
            <a:pPr marL="0" indent="0">
              <a:buNone/>
            </a:pPr>
            <a:r>
              <a:rPr lang="it-IT" sz="7200" b="1" dirty="0"/>
              <a:t> </a:t>
            </a:r>
            <a:r>
              <a:rPr lang="it-IT" sz="7200" b="1" dirty="0" smtClean="0"/>
              <a:t>                  4) some promotion and advertising </a:t>
            </a:r>
            <a:r>
              <a:rPr lang="it-IT" sz="7200" b="1" dirty="0" err="1" smtClean="0"/>
              <a:t>advice</a:t>
            </a:r>
            <a:r>
              <a:rPr lang="it-IT" sz="7200" b="1" dirty="0" smtClean="0"/>
              <a:t> for a </a:t>
            </a:r>
            <a:r>
              <a:rPr lang="it-IT" sz="7200" b="1" dirty="0" err="1" smtClean="0"/>
              <a:t>low</a:t>
            </a:r>
            <a:r>
              <a:rPr lang="it-IT" sz="7200" b="1" dirty="0" smtClean="0"/>
              <a:t> budget/high  budget </a:t>
            </a:r>
            <a:r>
              <a:rPr lang="it-IT" sz="6200" b="1" dirty="0" smtClean="0"/>
              <a:t> </a:t>
            </a:r>
          </a:p>
          <a:p>
            <a:pPr marL="0" indent="0">
              <a:buNone/>
            </a:pPr>
            <a:r>
              <a:rPr lang="it-IT" sz="6200" b="1" dirty="0"/>
              <a:t>                     </a:t>
            </a:r>
            <a:r>
              <a:rPr lang="it-IT" sz="7200" b="1" dirty="0"/>
              <a:t> 5) A Power point presentation that explains your suggestions to the Client.   		       Don't give specific detail ( precise budget numbers, etc.) but an overall 		       approach.</a:t>
            </a:r>
          </a:p>
          <a:p>
            <a:pPr marL="0" indent="0">
              <a:buNone/>
            </a:pPr>
            <a:endParaRPr lang="it-IT" sz="3600" dirty="0" smtClean="0"/>
          </a:p>
          <a:p>
            <a:pPr marL="0" indent="0">
              <a:buNone/>
            </a:pPr>
            <a:r>
              <a:rPr lang="it-IT" sz="6200" b="1" dirty="0" smtClean="0">
                <a:solidFill>
                  <a:srgbClr val="FF0000"/>
                </a:solidFill>
              </a:rPr>
              <a:t> </a:t>
            </a:r>
            <a:r>
              <a:rPr lang="it-IT" sz="7200" b="1" dirty="0" err="1" smtClean="0">
                <a:solidFill>
                  <a:srgbClr val="FF0000"/>
                </a:solidFill>
              </a:rPr>
              <a:t>Suggestions</a:t>
            </a:r>
            <a:r>
              <a:rPr lang="it-IT" sz="7200" dirty="0" smtClean="0">
                <a:solidFill>
                  <a:srgbClr val="FF0000"/>
                </a:solidFill>
              </a:rPr>
              <a:t>:</a:t>
            </a:r>
          </a:p>
          <a:p>
            <a:pPr marL="0" indent="0">
              <a:buNone/>
            </a:pPr>
            <a:r>
              <a:rPr lang="it-IT" sz="7200" dirty="0" smtClean="0"/>
              <a:t>  </a:t>
            </a:r>
            <a:r>
              <a:rPr lang="it-IT" sz="7200" dirty="0" err="1" smtClean="0"/>
              <a:t>Think</a:t>
            </a:r>
            <a:r>
              <a:rPr lang="it-IT" sz="7200" dirty="0" smtClean="0"/>
              <a:t> </a:t>
            </a:r>
            <a:r>
              <a:rPr lang="it-IT" sz="7200" dirty="0" err="1" smtClean="0"/>
              <a:t>about</a:t>
            </a:r>
            <a:r>
              <a:rPr lang="it-IT" sz="7200" dirty="0" smtClean="0"/>
              <a:t> the </a:t>
            </a:r>
            <a:r>
              <a:rPr lang="it-IT" sz="7200" dirty="0" err="1" smtClean="0"/>
              <a:t>competition</a:t>
            </a:r>
            <a:r>
              <a:rPr lang="it-IT" sz="7200" dirty="0" smtClean="0"/>
              <a:t>; </a:t>
            </a:r>
            <a:r>
              <a:rPr lang="it-IT" sz="7200" dirty="0" err="1" smtClean="0"/>
              <a:t>what</a:t>
            </a:r>
            <a:r>
              <a:rPr lang="it-IT" sz="7200" dirty="0" smtClean="0"/>
              <a:t> </a:t>
            </a:r>
            <a:r>
              <a:rPr lang="it-IT" sz="7200" dirty="0" err="1" smtClean="0"/>
              <a:t>is</a:t>
            </a:r>
            <a:r>
              <a:rPr lang="it-IT" sz="7200" dirty="0" smtClean="0"/>
              <a:t> the </a:t>
            </a:r>
            <a:r>
              <a:rPr lang="it-IT" sz="7200" dirty="0" err="1" smtClean="0"/>
              <a:t>niche</a:t>
            </a:r>
            <a:r>
              <a:rPr lang="it-IT" sz="7200" dirty="0" smtClean="0"/>
              <a:t> for </a:t>
            </a:r>
            <a:r>
              <a:rPr lang="it-IT" sz="7200" dirty="0" err="1" smtClean="0"/>
              <a:t>this</a:t>
            </a:r>
            <a:r>
              <a:rPr lang="it-IT" sz="7200" dirty="0" smtClean="0"/>
              <a:t> </a:t>
            </a:r>
            <a:r>
              <a:rPr lang="it-IT" sz="7200" dirty="0" err="1" smtClean="0"/>
              <a:t>product</a:t>
            </a:r>
            <a:r>
              <a:rPr lang="it-IT" sz="7200" dirty="0" smtClean="0"/>
              <a:t>?</a:t>
            </a:r>
          </a:p>
          <a:p>
            <a:pPr marL="0" indent="0">
              <a:buNone/>
            </a:pPr>
            <a:r>
              <a:rPr lang="it-IT" sz="7200" dirty="0"/>
              <a:t> </a:t>
            </a:r>
            <a:r>
              <a:rPr lang="it-IT" sz="7200" dirty="0" smtClean="0"/>
              <a:t> </a:t>
            </a:r>
            <a:r>
              <a:rPr lang="it-IT" sz="7200" dirty="0"/>
              <a:t>Use </a:t>
            </a:r>
            <a:r>
              <a:rPr lang="it-IT" sz="7200" dirty="0" err="1"/>
              <a:t>psychological</a:t>
            </a:r>
            <a:r>
              <a:rPr lang="it-IT" sz="7200" dirty="0"/>
              <a:t> </a:t>
            </a:r>
            <a:r>
              <a:rPr lang="it-IT" sz="7200" dirty="0" err="1"/>
              <a:t>elements</a:t>
            </a:r>
            <a:r>
              <a:rPr lang="it-IT" sz="7200" dirty="0"/>
              <a:t> of </a:t>
            </a:r>
            <a:r>
              <a:rPr lang="it-IT" sz="7200" dirty="0" err="1"/>
              <a:t>brands</a:t>
            </a:r>
            <a:r>
              <a:rPr lang="it-IT" sz="7200" dirty="0"/>
              <a:t> to match a </a:t>
            </a:r>
            <a:r>
              <a:rPr lang="it-IT" sz="7200" dirty="0" err="1"/>
              <a:t>name</a:t>
            </a:r>
            <a:r>
              <a:rPr lang="it-IT" sz="7200" dirty="0"/>
              <a:t> with the brand </a:t>
            </a:r>
            <a:r>
              <a:rPr lang="it-IT" sz="7200" dirty="0" err="1"/>
              <a:t>identity</a:t>
            </a:r>
            <a:r>
              <a:rPr lang="it-IT" sz="7200" dirty="0"/>
              <a:t> </a:t>
            </a:r>
            <a:r>
              <a:rPr lang="it-IT" sz="7200" dirty="0" err="1"/>
              <a:t>you</a:t>
            </a:r>
            <a:r>
              <a:rPr lang="it-IT" sz="7200" dirty="0"/>
              <a:t>       </a:t>
            </a:r>
            <a:r>
              <a:rPr lang="it-IT" sz="7200" dirty="0" err="1"/>
              <a:t>want</a:t>
            </a:r>
            <a:r>
              <a:rPr lang="it-IT" sz="7200" dirty="0"/>
              <a:t>. </a:t>
            </a:r>
            <a:endParaRPr lang="it-IT" sz="7200" dirty="0" smtClean="0"/>
          </a:p>
          <a:p>
            <a:pPr marL="0" indent="0">
              <a:buNone/>
            </a:pPr>
            <a:r>
              <a:rPr lang="it-IT" sz="7200" dirty="0" smtClean="0"/>
              <a:t>  Use the 5 </a:t>
            </a:r>
            <a:r>
              <a:rPr lang="it-IT" sz="7200" dirty="0" err="1" smtClean="0"/>
              <a:t>P’s</a:t>
            </a:r>
            <a:r>
              <a:rPr lang="it-IT" sz="7200" dirty="0" smtClean="0"/>
              <a:t> </a:t>
            </a:r>
            <a:r>
              <a:rPr lang="it-IT" sz="7200" b="1" dirty="0" smtClean="0"/>
              <a:t>to </a:t>
            </a:r>
            <a:r>
              <a:rPr lang="it-IT" sz="7200" b="1" dirty="0" err="1" smtClean="0"/>
              <a:t>organize</a:t>
            </a:r>
            <a:r>
              <a:rPr lang="it-IT" sz="7200" b="1" dirty="0" smtClean="0"/>
              <a:t> a general </a:t>
            </a:r>
            <a:r>
              <a:rPr lang="it-IT" sz="7200" b="1" dirty="0" err="1" smtClean="0"/>
              <a:t>outline</a:t>
            </a:r>
            <a:r>
              <a:rPr lang="it-IT" sz="7200" b="1" dirty="0" smtClean="0"/>
              <a:t> of a marketing </a:t>
            </a:r>
            <a:r>
              <a:rPr lang="it-IT" sz="7200" b="1" dirty="0" err="1" smtClean="0"/>
              <a:t>approach.</a:t>
            </a:r>
            <a:endParaRPr lang="it-IT" sz="7200" dirty="0" smtClean="0"/>
          </a:p>
          <a:p>
            <a:pPr marL="0" indent="0">
              <a:buNone/>
            </a:pPr>
            <a:r>
              <a:rPr lang="it-IT" sz="7200" dirty="0" smtClean="0"/>
              <a:t>  </a:t>
            </a:r>
            <a:r>
              <a:rPr lang="it-IT" sz="7200" dirty="0" err="1" smtClean="0"/>
              <a:t>What</a:t>
            </a:r>
            <a:r>
              <a:rPr lang="it-IT" sz="7200" dirty="0" smtClean="0"/>
              <a:t> are some </a:t>
            </a:r>
            <a:r>
              <a:rPr lang="it-IT" sz="7200" dirty="0" err="1" smtClean="0"/>
              <a:t>logical</a:t>
            </a:r>
            <a:r>
              <a:rPr lang="it-IT" sz="7200" dirty="0" smtClean="0"/>
              <a:t> </a:t>
            </a:r>
            <a:r>
              <a:rPr lang="it-IT" sz="7200" dirty="0" err="1" smtClean="0"/>
              <a:t>steps</a:t>
            </a:r>
            <a:r>
              <a:rPr lang="it-IT" sz="7200" dirty="0" smtClean="0"/>
              <a:t> </a:t>
            </a:r>
            <a:r>
              <a:rPr lang="it-IT" sz="7200" dirty="0" err="1" smtClean="0"/>
              <a:t>they </a:t>
            </a:r>
            <a:r>
              <a:rPr lang="it-IT" sz="7200" dirty="0" smtClean="0"/>
              <a:t>must </a:t>
            </a:r>
            <a:r>
              <a:rPr lang="it-IT" sz="7200" dirty="0" err="1" smtClean="0"/>
              <a:t>follow</a:t>
            </a:r>
            <a:r>
              <a:rPr lang="it-IT" sz="7200" dirty="0" smtClean="0"/>
              <a:t> to </a:t>
            </a:r>
            <a:r>
              <a:rPr lang="it-IT" sz="7200" dirty="0" err="1" smtClean="0"/>
              <a:t>change</a:t>
            </a:r>
            <a:r>
              <a:rPr lang="it-IT" sz="7200" dirty="0" smtClean="0"/>
              <a:t> </a:t>
            </a:r>
            <a:r>
              <a:rPr lang="it-IT" sz="7200" dirty="0" err="1" smtClean="0"/>
              <a:t>the</a:t>
            </a:r>
            <a:r>
              <a:rPr lang="it-IT" sz="7200" dirty="0" smtClean="0"/>
              <a:t> image and </a:t>
            </a:r>
            <a:r>
              <a:rPr lang="it-IT" sz="7200" dirty="0" err="1" smtClean="0"/>
              <a:t>grow</a:t>
            </a:r>
            <a:r>
              <a:rPr lang="it-IT" sz="7200" dirty="0" smtClean="0"/>
              <a:t> the company ?</a:t>
            </a:r>
          </a:p>
          <a:p>
            <a:pPr marL="0" indent="0">
              <a:buNone/>
            </a:pPr>
            <a:endParaRPr lang="it-IT" sz="7200" dirty="0"/>
          </a:p>
          <a:p>
            <a:pPr marL="0" indent="0">
              <a:buNone/>
            </a:pPr>
            <a:r>
              <a:rPr lang="it-IT" sz="4000" dirty="0"/>
              <a:t>  </a:t>
            </a:r>
            <a:endParaRPr lang="it-IT" sz="4000" dirty="0" smtClean="0"/>
          </a:p>
          <a:p>
            <a:endParaRPr lang="it-IT" dirty="0"/>
          </a:p>
          <a:p>
            <a:pPr marL="0" indent="0">
              <a:buNone/>
            </a:pPr>
            <a:r>
              <a:rPr lang="it-IT" sz="4000" dirty="0" smtClean="0"/>
              <a:t>                 </a:t>
            </a:r>
            <a:endParaRPr lang="it-IT" dirty="0"/>
          </a:p>
          <a:p>
            <a:pPr marL="0" indent="0">
              <a:buNone/>
            </a:pPr>
            <a:endParaRPr lang="it-IT" dirty="0"/>
          </a:p>
        </p:txBody>
      </p:sp>
    </p:spTree>
    <p:extLst>
      <p:ext uri="{BB962C8B-B14F-4D97-AF65-F5344CB8AC3E}">
        <p14:creationId xmlns:p14="http://schemas.microsoft.com/office/powerpoint/2010/main" val="80437722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42131"/>
          </a:xfrm>
        </p:spPr>
        <p:txBody>
          <a:bodyPr/>
          <a:lstStyle/>
          <a:p>
            <a:r>
              <a:rPr lang="it-IT" b="1" i="1" dirty="0" smtClean="0">
                <a:solidFill>
                  <a:srgbClr val="0000FF"/>
                </a:solidFill>
              </a:rPr>
              <a:t>Agency </a:t>
            </a:r>
            <a:r>
              <a:rPr lang="it-IT" b="1" i="1" dirty="0" err="1" smtClean="0">
                <a:solidFill>
                  <a:srgbClr val="0000FF"/>
                </a:solidFill>
              </a:rPr>
              <a:t>tasks</a:t>
            </a:r>
            <a:endParaRPr lang="it-IT" b="1" i="1" dirty="0">
              <a:solidFill>
                <a:srgbClr val="0000FF"/>
              </a:solidFill>
            </a:endParaRPr>
          </a:p>
        </p:txBody>
      </p:sp>
      <p:sp>
        <p:nvSpPr>
          <p:cNvPr id="3" name="Segnaposto contenuto 2"/>
          <p:cNvSpPr>
            <a:spLocks noGrp="1"/>
          </p:cNvSpPr>
          <p:nvPr>
            <p:ph idx="1"/>
          </p:nvPr>
        </p:nvSpPr>
        <p:spPr>
          <a:xfrm>
            <a:off x="457200" y="1237206"/>
            <a:ext cx="8229600" cy="5091150"/>
          </a:xfrm>
        </p:spPr>
        <p:txBody>
          <a:bodyPr>
            <a:normAutofit lnSpcReduction="10000"/>
          </a:bodyPr>
          <a:lstStyle/>
          <a:p>
            <a:endParaRPr lang="it-IT" sz="2400" dirty="0" smtClean="0">
              <a:solidFill>
                <a:srgbClr val="FF0000"/>
              </a:solidFill>
            </a:endParaRPr>
          </a:p>
          <a:p>
            <a:r>
              <a:rPr lang="it-IT" sz="2400" b="1" dirty="0" err="1" smtClean="0">
                <a:solidFill>
                  <a:srgbClr val="FF0000"/>
                </a:solidFill>
              </a:rPr>
              <a:t>Research</a:t>
            </a:r>
            <a:r>
              <a:rPr lang="it-IT" sz="2400" dirty="0"/>
              <a:t> </a:t>
            </a:r>
            <a:r>
              <a:rPr lang="it-IT" sz="2400" dirty="0" smtClean="0"/>
              <a:t>– </a:t>
            </a:r>
            <a:r>
              <a:rPr lang="it-IT" sz="2400" dirty="0" err="1" smtClean="0"/>
              <a:t>what</a:t>
            </a:r>
            <a:r>
              <a:rPr lang="it-IT" sz="2400" dirty="0" smtClean="0"/>
              <a:t> </a:t>
            </a:r>
            <a:r>
              <a:rPr lang="it-IT" sz="2400" dirty="0" err="1" smtClean="0"/>
              <a:t>is</a:t>
            </a:r>
            <a:r>
              <a:rPr lang="it-IT" sz="2400" dirty="0" smtClean="0"/>
              <a:t> the market ? </a:t>
            </a:r>
            <a:r>
              <a:rPr lang="it-IT" sz="2400" dirty="0" err="1" smtClean="0"/>
              <a:t>Who</a:t>
            </a:r>
            <a:r>
              <a:rPr lang="it-IT" sz="2400" dirty="0" smtClean="0"/>
              <a:t> </a:t>
            </a:r>
            <a:r>
              <a:rPr lang="it-IT" sz="2400" dirty="0" err="1" smtClean="0"/>
              <a:t>is</a:t>
            </a:r>
            <a:r>
              <a:rPr lang="it-IT" sz="2400" dirty="0" smtClean="0"/>
              <a:t> the target </a:t>
            </a:r>
            <a:r>
              <a:rPr lang="it-IT" sz="2400" dirty="0" err="1" smtClean="0"/>
              <a:t>customer</a:t>
            </a:r>
            <a:r>
              <a:rPr lang="it-IT" sz="2400" dirty="0" smtClean="0"/>
              <a:t> ?</a:t>
            </a:r>
            <a:r>
              <a:rPr lang="it-IT" sz="2400" dirty="0" smtClean="0">
                <a:solidFill>
                  <a:srgbClr val="000000"/>
                </a:solidFill>
              </a:rPr>
              <a:t>      </a:t>
            </a:r>
            <a:r>
              <a:rPr lang="it-IT" sz="1200" dirty="0" smtClean="0">
                <a:solidFill>
                  <a:srgbClr val="000000"/>
                </a:solidFill>
              </a:rPr>
              <a:t>     </a:t>
            </a:r>
            <a:r>
              <a:rPr lang="it-IT" sz="1200" dirty="0" smtClean="0">
                <a:solidFill>
                  <a:srgbClr val="FF0000"/>
                </a:solidFill>
              </a:rPr>
              <a:t>                    </a:t>
            </a:r>
            <a:endParaRPr lang="it-IT" sz="1200" dirty="0">
              <a:solidFill>
                <a:srgbClr val="FF0000"/>
              </a:solidFill>
            </a:endParaRPr>
          </a:p>
          <a:p>
            <a:r>
              <a:rPr lang="it-IT" sz="2400" b="1" dirty="0" smtClean="0">
                <a:solidFill>
                  <a:srgbClr val="FF0000"/>
                </a:solidFill>
              </a:rPr>
              <a:t>Creative</a:t>
            </a:r>
            <a:r>
              <a:rPr lang="it-IT" sz="2400" dirty="0" smtClean="0"/>
              <a:t> – brand </a:t>
            </a:r>
            <a:r>
              <a:rPr lang="it-IT" sz="2400" dirty="0" err="1" smtClean="0"/>
              <a:t>name</a:t>
            </a:r>
            <a:r>
              <a:rPr lang="it-IT" sz="2400" dirty="0" smtClean="0"/>
              <a:t> and the use of </a:t>
            </a:r>
            <a:r>
              <a:rPr lang="it-IT" sz="2400" dirty="0" err="1" smtClean="0"/>
              <a:t>that</a:t>
            </a:r>
            <a:r>
              <a:rPr lang="it-IT" sz="2400" dirty="0" smtClean="0"/>
              <a:t> </a:t>
            </a:r>
            <a:r>
              <a:rPr lang="it-IT" sz="2400" dirty="0" err="1" smtClean="0"/>
              <a:t>name</a:t>
            </a:r>
            <a:r>
              <a:rPr lang="it-IT" sz="2400" dirty="0" smtClean="0"/>
              <a:t> to create a </a:t>
            </a:r>
            <a:r>
              <a:rPr lang="it-IT" sz="2400" dirty="0" err="1" smtClean="0"/>
              <a:t>product</a:t>
            </a:r>
            <a:r>
              <a:rPr lang="it-IT" sz="2400" dirty="0" smtClean="0"/>
              <a:t> &amp; marketing </a:t>
            </a:r>
            <a:r>
              <a:rPr lang="it-IT" sz="2400" dirty="0" err="1" smtClean="0"/>
              <a:t>identity</a:t>
            </a:r>
            <a:r>
              <a:rPr lang="it-IT" sz="2400" dirty="0" smtClean="0"/>
              <a:t>.  </a:t>
            </a:r>
            <a:r>
              <a:rPr lang="it-IT" sz="2400" dirty="0">
                <a:solidFill>
                  <a:srgbClr val="000000"/>
                </a:solidFill>
              </a:rPr>
              <a:t>How to be </a:t>
            </a:r>
            <a:r>
              <a:rPr lang="it-IT" sz="2400" dirty="0" err="1">
                <a:solidFill>
                  <a:srgbClr val="000000"/>
                </a:solidFill>
              </a:rPr>
              <a:t>known</a:t>
            </a:r>
            <a:r>
              <a:rPr lang="it-IT" sz="2400" dirty="0">
                <a:solidFill>
                  <a:srgbClr val="000000"/>
                </a:solidFill>
              </a:rPr>
              <a:t> in crowded fashion world ?</a:t>
            </a:r>
            <a:endParaRPr lang="it-IT" sz="2400" dirty="0"/>
          </a:p>
          <a:p>
            <a:r>
              <a:rPr lang="it-IT" sz="2400" b="1" dirty="0" err="1" smtClean="0">
                <a:solidFill>
                  <a:srgbClr val="FF0000"/>
                </a:solidFill>
              </a:rPr>
              <a:t>Selling</a:t>
            </a:r>
            <a:r>
              <a:rPr lang="it-IT" sz="2400" b="1" dirty="0" smtClean="0">
                <a:solidFill>
                  <a:srgbClr val="FF0000"/>
                </a:solidFill>
              </a:rPr>
              <a:t> </a:t>
            </a:r>
            <a:r>
              <a:rPr lang="it-IT" sz="2400" b="1" dirty="0" err="1" smtClean="0">
                <a:solidFill>
                  <a:srgbClr val="FF0000"/>
                </a:solidFill>
              </a:rPr>
              <a:t>strategy</a:t>
            </a:r>
            <a:r>
              <a:rPr lang="it-IT" sz="2400" b="1" dirty="0" smtClean="0">
                <a:solidFill>
                  <a:srgbClr val="FF0000"/>
                </a:solidFill>
              </a:rPr>
              <a:t> </a:t>
            </a:r>
            <a:r>
              <a:rPr lang="it-IT" sz="2400" dirty="0" smtClean="0"/>
              <a:t>-  </a:t>
            </a:r>
            <a:r>
              <a:rPr lang="it-IT" sz="2400" dirty="0" err="1" smtClean="0"/>
              <a:t>where</a:t>
            </a:r>
            <a:r>
              <a:rPr lang="it-IT" sz="2400" dirty="0" smtClean="0"/>
              <a:t> to sell, </a:t>
            </a:r>
            <a:r>
              <a:rPr lang="it-IT" sz="2400" dirty="0" err="1" smtClean="0"/>
              <a:t>how</a:t>
            </a:r>
            <a:r>
              <a:rPr lang="it-IT" sz="2400" dirty="0" smtClean="0"/>
              <a:t> to </a:t>
            </a:r>
            <a:r>
              <a:rPr lang="it-IT" sz="2400" dirty="0" err="1" smtClean="0"/>
              <a:t>distribute</a:t>
            </a:r>
            <a:endParaRPr lang="it-IT" sz="2400" dirty="0"/>
          </a:p>
          <a:p>
            <a:r>
              <a:rPr lang="it-IT" sz="2400" b="1" dirty="0" smtClean="0">
                <a:solidFill>
                  <a:srgbClr val="FF0000"/>
                </a:solidFill>
              </a:rPr>
              <a:t>Promotion &amp; advertising </a:t>
            </a:r>
            <a:r>
              <a:rPr lang="it-IT" sz="2400" dirty="0" smtClean="0"/>
              <a:t>-  </a:t>
            </a:r>
            <a:r>
              <a:rPr lang="it-IT" sz="2400" dirty="0" err="1" smtClean="0"/>
              <a:t>advice</a:t>
            </a:r>
            <a:r>
              <a:rPr lang="it-IT" sz="2400" dirty="0" smtClean="0"/>
              <a:t> and </a:t>
            </a:r>
            <a:r>
              <a:rPr lang="it-IT" sz="2400" dirty="0" err="1" smtClean="0"/>
              <a:t>direction</a:t>
            </a:r>
            <a:endParaRPr lang="it-IT" sz="2400" dirty="0" smtClean="0"/>
          </a:p>
          <a:p>
            <a:pPr marL="0" indent="0">
              <a:buNone/>
            </a:pPr>
            <a:r>
              <a:rPr lang="it-IT" sz="2400" dirty="0" smtClean="0">
                <a:solidFill>
                  <a:srgbClr val="FF0000"/>
                </a:solidFill>
              </a:rPr>
              <a:t>		</a:t>
            </a:r>
            <a:r>
              <a:rPr lang="it-IT" sz="2400" dirty="0" smtClean="0">
                <a:solidFill>
                  <a:srgbClr val="0000FF"/>
                </a:solidFill>
              </a:rPr>
              <a:t>** The group leader will moderate the </a:t>
            </a:r>
            <a:r>
              <a:rPr lang="it-IT" sz="2400" dirty="0" err="1" smtClean="0">
                <a:solidFill>
                  <a:srgbClr val="0000FF"/>
                </a:solidFill>
              </a:rPr>
              <a:t>presentation, </a:t>
            </a:r>
          </a:p>
          <a:p>
            <a:pPr marL="0" indent="0">
              <a:buNone/>
            </a:pPr>
            <a:r>
              <a:rPr lang="it-IT" sz="2400" dirty="0" err="1">
                <a:solidFill>
                  <a:srgbClr val="0000FF"/>
                </a:solidFill>
              </a:rPr>
              <a:t>                   does the introduction and gives the conclusion.</a:t>
            </a:r>
          </a:p>
          <a:p>
            <a:pPr marL="0" indent="0">
              <a:buNone/>
            </a:pPr>
            <a:r>
              <a:rPr lang="it-IT" sz="2400" dirty="0" err="1">
                <a:solidFill>
                  <a:srgbClr val="008000"/>
                </a:solidFill>
              </a:rPr>
              <a:t>Format: Powerpoint presentation with each person in the  	 	 	         agency presenting their specialty.</a:t>
            </a:r>
          </a:p>
          <a:p>
            <a:pPr marL="0" indent="0">
              <a:buNone/>
            </a:pPr>
            <a:r>
              <a:rPr lang="it-IT" sz="2400" dirty="0" err="1" smtClean="0">
                <a:solidFill>
                  <a:srgbClr val="008000"/>
                </a:solidFill>
              </a:rPr>
              <a:t>Time: no more than </a:t>
            </a:r>
            <a:r>
              <a:rPr lang="it-IT" sz="2400" b="1" u="sng" dirty="0" err="1" smtClean="0">
                <a:solidFill>
                  <a:srgbClr val="008000"/>
                </a:solidFill>
              </a:rPr>
              <a:t>20 total minutes for each agency  !!</a:t>
            </a:r>
            <a:endParaRPr lang="it-IT" sz="2400" b="1" u="sng" dirty="0" smtClean="0">
              <a:solidFill>
                <a:srgbClr val="008000"/>
              </a:solidFill>
            </a:endParaRPr>
          </a:p>
          <a:p>
            <a:endParaRPr lang="it-IT" sz="2400" dirty="0">
              <a:solidFill>
                <a:srgbClr val="FF0000"/>
              </a:solidFill>
            </a:endParaRPr>
          </a:p>
          <a:p>
            <a:endParaRPr lang="it-IT" sz="2400" dirty="0" smtClean="0">
              <a:solidFill>
                <a:srgbClr val="FF0000"/>
              </a:solidFill>
            </a:endParaRPr>
          </a:p>
          <a:p>
            <a:endParaRPr lang="it-IT" sz="2400" dirty="0"/>
          </a:p>
          <a:p>
            <a:pPr marL="0" indent="0">
              <a:buNone/>
            </a:pPr>
            <a:endParaRPr lang="it-IT" sz="2400" dirty="0" smtClean="0"/>
          </a:p>
          <a:p>
            <a:endParaRPr lang="it-IT" sz="2400" dirty="0"/>
          </a:p>
          <a:p>
            <a:endParaRPr lang="it-IT" sz="2400" dirty="0" smtClean="0"/>
          </a:p>
          <a:p>
            <a:endParaRPr lang="it-IT" sz="2400" dirty="0"/>
          </a:p>
        </p:txBody>
      </p:sp>
    </p:spTree>
    <p:extLst>
      <p:ext uri="{BB962C8B-B14F-4D97-AF65-F5344CB8AC3E}">
        <p14:creationId xmlns:p14="http://schemas.microsoft.com/office/powerpoint/2010/main" val="237669715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7841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20700" y="381000"/>
            <a:ext cx="8102600" cy="6083300"/>
          </a:xfrm>
          <a:prstGeom prst="rect">
            <a:avLst/>
          </a:prstGeom>
        </p:spPr>
      </p:pic>
    </p:spTree>
    <p:extLst>
      <p:ext uri="{BB962C8B-B14F-4D97-AF65-F5344CB8AC3E}">
        <p14:creationId xmlns:p14="http://schemas.microsoft.com/office/powerpoint/2010/main" val="2198457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a:solidFill>
                  <a:srgbClr val="0000FF"/>
                </a:solidFill>
              </a:rPr>
              <a:t>So a brand becomes an established identity</a:t>
            </a:r>
          </a:p>
        </p:txBody>
      </p:sp>
      <p:sp>
        <p:nvSpPr>
          <p:cNvPr id="3" name="Segnaposto contenuto 2"/>
          <p:cNvSpPr>
            <a:spLocks noGrp="1"/>
          </p:cNvSpPr>
          <p:nvPr>
            <p:ph idx="1"/>
          </p:nvPr>
        </p:nvSpPr>
        <p:spPr/>
        <p:txBody>
          <a:bodyPr/>
          <a:lstStyle/>
          <a:p>
            <a:endParaRPr lang="it-IT"/>
          </a:p>
          <a:p>
            <a:r>
              <a:rPr lang="it-IT"/>
              <a:t>This identity needs to be protected and managed because it has a value.</a:t>
            </a:r>
          </a:p>
          <a:p>
            <a:pPr marL="0" indent="0">
              <a:buNone/>
            </a:pPr>
            <a:endParaRPr lang="it-IT"/>
          </a:p>
          <a:p>
            <a:r>
              <a:rPr lang="it-IT">
                <a:solidFill>
                  <a:srgbClr val="FF0000"/>
                </a:solidFill>
              </a:rPr>
              <a:t>What happens if something goes wrong ?</a:t>
            </a:r>
          </a:p>
        </p:txBody>
      </p:sp>
    </p:spTree>
    <p:extLst>
      <p:ext uri="{BB962C8B-B14F-4D97-AF65-F5344CB8AC3E}">
        <p14:creationId xmlns:p14="http://schemas.microsoft.com/office/powerpoint/2010/main" val="188237265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2968</TotalTime>
  <Words>2685</Words>
  <Application>Microsoft Macintosh PowerPoint</Application>
  <PresentationFormat>Presentazione su schermo (4:3)</PresentationFormat>
  <Paragraphs>394</Paragraphs>
  <Slides>73</Slides>
  <Notes>15</Notes>
  <HiddenSlides>0</HiddenSlides>
  <MMClips>0</MMClips>
  <ScaleCrop>false</ScaleCrop>
  <HeadingPairs>
    <vt:vector size="4" baseType="variant">
      <vt:variant>
        <vt:lpstr>Tema</vt:lpstr>
      </vt:variant>
      <vt:variant>
        <vt:i4>1</vt:i4>
      </vt:variant>
      <vt:variant>
        <vt:lpstr>Titoli diapositive</vt:lpstr>
      </vt:variant>
      <vt:variant>
        <vt:i4>73</vt:i4>
      </vt:variant>
    </vt:vector>
  </HeadingPairs>
  <TitlesOfParts>
    <vt:vector size="74" baseType="lpstr">
      <vt:lpstr>Tema di Office</vt:lpstr>
      <vt:lpstr>Branding</vt:lpstr>
      <vt:lpstr>Brand Definition</vt:lpstr>
      <vt:lpstr>Presentazione di PowerPoint</vt:lpstr>
      <vt:lpstr>What is it ?</vt:lpstr>
      <vt:lpstr>Presentazione di PowerPoint</vt:lpstr>
      <vt:lpstr>So.....Why Brand? </vt:lpstr>
      <vt:lpstr>Presentazione di PowerPoint</vt:lpstr>
      <vt:lpstr>Presentazione di PowerPoint</vt:lpstr>
      <vt:lpstr>So a brand becomes an established identity</vt:lpstr>
      <vt:lpstr> </vt:lpstr>
      <vt:lpstr>Introduction of  New Coke</vt:lpstr>
      <vt:lpstr>Volkswagen</vt:lpstr>
      <vt:lpstr>VW: Brand Disaster</vt:lpstr>
      <vt:lpstr>Damage control</vt:lpstr>
      <vt:lpstr>Brand symbolic meanings</vt:lpstr>
      <vt:lpstr>Presentazione di PowerPoint</vt:lpstr>
      <vt:lpstr>Presentazione di PowerPoint</vt:lpstr>
      <vt:lpstr>Presentazione di PowerPoint</vt:lpstr>
      <vt:lpstr>Presentazione di PowerPoint</vt:lpstr>
      <vt:lpstr>Presentazione di PowerPoint</vt:lpstr>
      <vt:lpstr>Presentazione di PowerPoint</vt:lpstr>
      <vt:lpstr>Brand Name  </vt:lpstr>
      <vt:lpstr>Strong Brand Names- Why ?</vt:lpstr>
      <vt:lpstr>Why "Amazon" ? </vt:lpstr>
      <vt:lpstr>Presentazione di PowerPoint</vt:lpstr>
      <vt:lpstr>Nestlé</vt:lpstr>
      <vt:lpstr>What's in a name ? </vt:lpstr>
      <vt:lpstr>Before choosing a name:</vt:lpstr>
      <vt:lpstr>Branding Gaffe </vt:lpstr>
      <vt:lpstr>Choosing a name -Where do you start ?</vt:lpstr>
      <vt:lpstr>  Brand Personality Psychosocial meanings  </vt:lpstr>
      <vt:lpstr>Presentazione di PowerPoint</vt:lpstr>
      <vt:lpstr>The power of a group</vt:lpstr>
      <vt:lpstr>Class Groups</vt:lpstr>
      <vt:lpstr>Group Think</vt:lpstr>
      <vt:lpstr>Presentazione di PowerPoint</vt:lpstr>
      <vt:lpstr>Presentazione di PowerPoint</vt:lpstr>
      <vt:lpstr>Brand experience</vt:lpstr>
      <vt:lpstr>Customer Journey</vt:lpstr>
      <vt:lpstr>Brand elements</vt:lpstr>
      <vt:lpstr>Create a Name </vt:lpstr>
      <vt:lpstr>Organize your thoughts</vt:lpstr>
      <vt:lpstr>Presentazione di PowerPoint</vt:lpstr>
      <vt:lpstr>First step of IDENTITY</vt:lpstr>
      <vt:lpstr>Presentazione di PowerPoint</vt:lpstr>
      <vt:lpstr>Johnson &amp; Johnson Credo</vt:lpstr>
      <vt:lpstr>Brand  E x t e n t i o n </vt:lpstr>
      <vt:lpstr>Extentions</vt:lpstr>
      <vt:lpstr>Brand Equity</vt:lpstr>
      <vt:lpstr> Positioning The Battle for your mind  </vt:lpstr>
      <vt:lpstr>Presentazione di PowerPoint</vt:lpstr>
      <vt:lpstr>Re-branding (logos) (a corporate facelift)</vt:lpstr>
      <vt:lpstr>Co-Branding</vt:lpstr>
      <vt:lpstr>Cross-Branding</vt:lpstr>
      <vt:lpstr>Presentazione di PowerPoint</vt:lpstr>
      <vt:lpstr>Presentazione di PowerPoint</vt:lpstr>
      <vt:lpstr> Building a brand</vt:lpstr>
      <vt:lpstr>Image-quality-feeling-performance</vt:lpstr>
      <vt:lpstr>Class Think</vt:lpstr>
      <vt:lpstr>– the House of Brands model</vt:lpstr>
      <vt:lpstr>Remember the question ?</vt:lpstr>
      <vt:lpstr>Brand Value threats </vt:lpstr>
      <vt:lpstr>Presentazione di PowerPoint</vt:lpstr>
      <vt:lpstr>Presentazione di PowerPoint</vt:lpstr>
      <vt:lpstr>Creating a Brand</vt:lpstr>
      <vt:lpstr>   FIRST PRESENTATION ADVISING A START-UP </vt:lpstr>
      <vt:lpstr>Client brief (Groups 1 &amp; 2) </vt:lpstr>
      <vt:lpstr>Presentazione di PowerPoint</vt:lpstr>
      <vt:lpstr>Client Brief (Groups 3 &amp; 4)</vt:lpstr>
      <vt:lpstr>Presentazione di PowerPoint</vt:lpstr>
      <vt:lpstr>What is needed </vt:lpstr>
      <vt:lpstr>Agency tasks</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Branding</dc:title>
  <dc:creator>Ed Gilmore</dc:creator>
  <cp:lastModifiedBy>e</cp:lastModifiedBy>
  <cp:revision>273</cp:revision>
  <dcterms:created xsi:type="dcterms:W3CDTF">2014-08-14T10:50:33Z</dcterms:created>
  <dcterms:modified xsi:type="dcterms:W3CDTF">2021-12-03T10:01:56Z</dcterms:modified>
</cp:coreProperties>
</file>