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590CA-F7A8-4F9F-BBA2-F8AD1DAE0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C31103-3F50-444B-8D5A-6437E37EA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D0E341-53AD-47A8-A634-B4B9AE4D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069298-4B47-409B-BDFF-E56651C3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9F2346-7329-4CA3-9301-D529CEE3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36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39FCAD-8CF4-45E0-84C1-8D45CB83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F925E2-4090-4D14-9720-DAE2BDEF5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86E9DF-DBF4-4928-96B9-397A9374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E21812-FD52-480B-B081-91D390EF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DC612B-8265-4CC8-A051-AB524347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57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B6FD58-D64B-43D9-B72E-9CCCFC8AF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FB82B7-B0CC-452F-9DDA-9CF02AF94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88924E-7E8A-4DC7-A34D-433C42E4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1DDF4E-C514-4860-BF3C-D034C4BD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3CBAA4-45D1-4727-A6FE-7D703987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5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7A1FC6-FCE3-452B-9052-78DA9335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8C61C-84E6-4DA5-9262-A2235976E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29F12E-2A97-47EE-9276-F2072642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581C92-EAF5-4241-90ED-404FE64C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E94363-9F52-473F-A11B-BCF7711C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77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1C8455-2C7A-4A84-A1F5-A44AC07F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111B2E-E4C2-45D3-B178-4E4C10C84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20E9D2-D51C-41D0-BB9B-5D42B9E5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9F071D-9228-4258-A9A9-B2B58E6D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C18FEA-5569-43E8-80DC-9AD4ADD8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27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34F2B-220E-47E9-96A0-0568F89F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F2A2DC-09EE-4558-8CF9-278D36B6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56BA1E-7744-4109-A113-7838B444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B1EC97-B014-4096-A2A0-CBD82E08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7875D6-7E22-4B1A-8B22-BF9E2630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D036FC-D4F7-4A7C-8EA7-541FC95E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46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4FD9A-EB86-48DF-BBAC-B9E64D91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23AC3E-C2FF-4809-8BAE-168AAE4E0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1364C7-3927-4824-9786-70DCF379D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108C533-722E-4444-B469-094F2D6D6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3E2FFE7-1BB9-4188-96F6-EE43F7BBC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B02C90B-3D2D-414A-BD11-9E9C9DBD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8D04AE9-A6C2-47EC-972C-85B38EDE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40A24D-F354-4690-974D-1EF60D6D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93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0665F-1E64-49D0-9209-896834F2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184506-4F37-4BD2-9932-5FE739FF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EF834A-B4E5-4814-B647-0D82DE08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C91FE6-77BB-45D9-B641-F3AEA4A2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78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8BD327B-B299-4694-893E-6684AB98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A91399-BD7C-461E-9F3B-08454307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DD94C09-46F4-4B23-BA70-71189D59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69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B70EFB-761C-47A0-A969-ECAE56AA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0AD11-5579-4A0E-8C75-18244829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28BB60-C768-4DF6-A845-DAB760F84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840801-6403-4C69-A07A-23ABF57C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895B0D-6219-4B29-B8E0-776F388B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F82A97-54BC-45A0-BC2A-EF7369A5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11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FB8DF-EE51-4D27-A755-208A53C0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E1A0148-CD35-4AC7-A11F-15019C36D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6A48CB-3489-4CDF-B6A6-25D92DEE5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4459D9-812F-4F7C-9BB4-C1454B07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D43501-87A4-4577-A392-20F876C0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69094E-CF01-4149-8184-8629854D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45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9C34520-C31F-4F2D-9EE0-81E38F6BD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D454E8-F2C6-4FB9-A83F-2165A5B9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7C097E-9F98-457D-BD15-7C4829964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3717-4281-4758-B80B-C25C9381B6B2}" type="datetimeFigureOut">
              <a:rPr lang="it-IT" smtClean="0"/>
              <a:t>05/12/2021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F308B-D5F9-4332-941E-357913508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C1635F-F6A7-4320-93C1-1A9A2A766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8507-2C92-40AD-B58B-28FED21F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7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202D0-3DA2-4427-A264-B5206E8F6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Compréhension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E26BFA-4EC7-4D7C-8A2E-2F40B9A50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Automobile </a:t>
            </a:r>
            <a:r>
              <a:rPr lang="it-IT" dirty="0"/>
              <a:t>: un </a:t>
            </a:r>
            <a:r>
              <a:rPr lang="it-IT" dirty="0" err="1"/>
              <a:t>marché</a:t>
            </a:r>
            <a:r>
              <a:rPr lang="it-IT" dirty="0"/>
              <a:t> en </a:t>
            </a:r>
            <a:r>
              <a:rPr lang="it-IT" dirty="0" err="1"/>
              <a:t>pleine</a:t>
            </a:r>
            <a:r>
              <a:rPr lang="it-IT" dirty="0"/>
              <a:t> </a:t>
            </a:r>
            <a:r>
              <a:rPr lang="it-IT" dirty="0" err="1"/>
              <a:t>expansion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79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B2FA377-C8B0-4CE6-820C-FA1F7B00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52425"/>
            <a:ext cx="10871448" cy="619041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kern="1800" dirty="0">
                <a:solidFill>
                  <a:srgbClr val="252B2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Automobile : un marché en pleine évolution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 Journal de l’économie du 18 février 2020 - TV5MONDE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25"/>
              </a:spcAft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[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Demet</a:t>
            </a: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Korkmaz</a:t>
            </a: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journaliste :]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 Journal de l’économie sur TV5MONDE. Bienvenue à tous !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25"/>
              </a:spcAft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C’est un phénomène européen : le marché de l’automobile est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repli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Les changements réglementaires expliquent en grande partie cette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chute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Depuis le début de l’année, l’Union européenne oblige effectivement les constructeurs à limiter leurs émissions de CO2, sous peine de lourdes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amendes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D’autre part, les incertitudes liées au Brexit, ont également pesé. 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25"/>
              </a:spcAft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 bien qu’en janvier, les ventes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ont reculé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7,5 %. Sur les principaux marchés européens, la France souffre particulièrement de ce contexte et enregistre le plus fort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repli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: moins 13,4 %, c’est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deux fois plus que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l’Allemagne, en recul de 7,3 %. L’Italie résiste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mieux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: 5,9 %, c’est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dessous de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moyenne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européenne.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25"/>
              </a:spcAft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Vendredi dernier, la directrice de Renault avait annoncé n’avoir aucun tabou vis-à-vis d’éventuelles fermetures d’usines en France. Le groupe a enregistré une perte nette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plus de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140 millions d’euros. L’annonce suscite quelques inquiétudes. Bruno Lemaire, en déplacement à Bruxelles, a tenté de rassurer les salariés des sites français. 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25"/>
              </a:spcAft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[Bruno Lemaire, ministre français de l’Économie :]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Renault est une très belle entreprise française, c’est un des géants de l’industrie automobile mondiale. Il fait face, comme tous les constructeurs automobiles mondiaux, à des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défis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absolument considérables avec le véhicule électrique et le véhicule connecté. Et nous serons très vigilants, je le redis, sur la préservation de </a:t>
            </a:r>
            <a:r>
              <a:rPr lang="fr-F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l’emploi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 des sites industriels en France. 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63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152B4-70CC-43E8-80AF-4C5874A0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Lexique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5375AD-8A4E-4184-923F-EBFE14B21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900" dirty="0"/>
              <a:t>le repli, le </a:t>
            </a:r>
            <a:r>
              <a:rPr lang="it-IT" sz="1900" dirty="0" err="1"/>
              <a:t>recul</a:t>
            </a:r>
            <a:r>
              <a:rPr lang="it-IT" sz="1900" dirty="0"/>
              <a:t>, la </a:t>
            </a:r>
            <a:r>
              <a:rPr lang="it-IT" sz="1900" dirty="0" err="1"/>
              <a:t>baisse</a:t>
            </a:r>
            <a:r>
              <a:rPr lang="it-IT" sz="1900" dirty="0"/>
              <a:t>, la </a:t>
            </a:r>
            <a:r>
              <a:rPr lang="it-IT" sz="1900" dirty="0" err="1"/>
              <a:t>chute</a:t>
            </a:r>
            <a:r>
              <a:rPr lang="it-IT" sz="1900" dirty="0"/>
              <a:t> / </a:t>
            </a:r>
            <a:r>
              <a:rPr lang="it-IT" sz="1900" dirty="0" err="1"/>
              <a:t>reculer</a:t>
            </a:r>
            <a:r>
              <a:rPr lang="it-IT" sz="1900" dirty="0"/>
              <a:t>, </a:t>
            </a:r>
            <a:r>
              <a:rPr lang="it-IT" sz="1900" dirty="0" err="1"/>
              <a:t>baisser</a:t>
            </a:r>
            <a:r>
              <a:rPr lang="it-IT" sz="1900" dirty="0"/>
              <a:t>, </a:t>
            </a:r>
            <a:r>
              <a:rPr lang="it-IT" sz="1900" dirty="0" err="1"/>
              <a:t>chuter</a:t>
            </a:r>
            <a:r>
              <a:rPr lang="it-IT" sz="1900" dirty="0"/>
              <a:t> = </a:t>
            </a:r>
            <a:r>
              <a:rPr lang="it-IT" sz="1900" dirty="0" err="1"/>
              <a:t>diminution</a:t>
            </a:r>
            <a:r>
              <a:rPr lang="it-IT" sz="1900" dirty="0"/>
              <a:t> / </a:t>
            </a:r>
            <a:r>
              <a:rPr lang="it-IT" sz="1900" dirty="0" err="1"/>
              <a:t>diminuer</a:t>
            </a:r>
            <a:endParaRPr lang="it-IT" sz="1900" dirty="0"/>
          </a:p>
          <a:p>
            <a:r>
              <a:rPr lang="it-IT" sz="1900" b="1" dirty="0"/>
              <a:t>la </a:t>
            </a:r>
            <a:r>
              <a:rPr lang="it-IT" sz="1900" b="1" dirty="0" err="1"/>
              <a:t>hausse</a:t>
            </a:r>
            <a:r>
              <a:rPr lang="it-IT" sz="1900" b="1" dirty="0"/>
              <a:t> </a:t>
            </a:r>
            <a:r>
              <a:rPr lang="it-IT" sz="1900" dirty="0"/>
              <a:t>= l’</a:t>
            </a:r>
            <a:r>
              <a:rPr lang="it-IT" sz="1900" dirty="0" err="1"/>
              <a:t>augmentation</a:t>
            </a:r>
            <a:r>
              <a:rPr lang="it-IT" sz="1900" dirty="0"/>
              <a:t>, la </a:t>
            </a:r>
            <a:r>
              <a:rPr lang="it-IT" sz="1900" dirty="0" err="1"/>
              <a:t>progression</a:t>
            </a:r>
            <a:endParaRPr lang="it-IT" sz="1900" dirty="0"/>
          </a:p>
          <a:p>
            <a:r>
              <a:rPr lang="it-IT" sz="1900" dirty="0" err="1"/>
              <a:t>être</a:t>
            </a:r>
            <a:r>
              <a:rPr lang="it-IT" sz="1900" dirty="0"/>
              <a:t> en repli, en </a:t>
            </a:r>
            <a:r>
              <a:rPr lang="it-IT" sz="1900" dirty="0" err="1"/>
              <a:t>recul</a:t>
            </a:r>
            <a:r>
              <a:rPr lang="it-IT" sz="1900" dirty="0"/>
              <a:t>, en </a:t>
            </a:r>
            <a:r>
              <a:rPr lang="it-IT" sz="1900" dirty="0" err="1"/>
              <a:t>baisse</a:t>
            </a:r>
            <a:r>
              <a:rPr lang="it-IT" sz="1900" dirty="0"/>
              <a:t>, en </a:t>
            </a:r>
            <a:r>
              <a:rPr lang="it-IT" sz="1900" dirty="0" err="1"/>
              <a:t>hausse</a:t>
            </a:r>
            <a:r>
              <a:rPr lang="it-IT" sz="1900" dirty="0"/>
              <a:t>, en </a:t>
            </a:r>
            <a:r>
              <a:rPr lang="it-IT" sz="1900" dirty="0" err="1"/>
              <a:t>progression</a:t>
            </a:r>
            <a:endParaRPr lang="it-IT" sz="1900" dirty="0"/>
          </a:p>
          <a:p>
            <a:r>
              <a:rPr lang="it-IT" sz="1900" b="1" dirty="0"/>
              <a:t>fois</a:t>
            </a:r>
            <a:r>
              <a:rPr lang="it-IT" sz="1900" dirty="0"/>
              <a:t> </a:t>
            </a:r>
            <a:r>
              <a:rPr lang="it-IT" sz="1900"/>
              <a:t>: volta → </a:t>
            </a:r>
            <a:r>
              <a:rPr lang="it-IT" sz="1900" dirty="0" err="1"/>
              <a:t>deux</a:t>
            </a:r>
            <a:r>
              <a:rPr lang="it-IT" sz="1900" dirty="0"/>
              <a:t> fois </a:t>
            </a:r>
            <a:r>
              <a:rPr lang="it-IT" sz="1900" dirty="0" err="1"/>
              <a:t>moins</a:t>
            </a:r>
            <a:r>
              <a:rPr lang="it-IT" sz="1900" dirty="0"/>
              <a:t>, </a:t>
            </a:r>
            <a:r>
              <a:rPr lang="it-IT" sz="1900" dirty="0" err="1"/>
              <a:t>deux</a:t>
            </a:r>
            <a:r>
              <a:rPr lang="it-IT" sz="1900" dirty="0"/>
              <a:t> fois plus</a:t>
            </a:r>
          </a:p>
          <a:p>
            <a:r>
              <a:rPr lang="it-IT" sz="1900" b="1" dirty="0" err="1"/>
              <a:t>moyenne</a:t>
            </a:r>
            <a:r>
              <a:rPr lang="it-IT" sz="1900" dirty="0"/>
              <a:t> : media</a:t>
            </a:r>
          </a:p>
          <a:p>
            <a:r>
              <a:rPr lang="it-IT" sz="1900" b="1" dirty="0" err="1"/>
              <a:t>amende</a:t>
            </a:r>
            <a:r>
              <a:rPr lang="it-IT" sz="1900" dirty="0"/>
              <a:t> : multa</a:t>
            </a:r>
          </a:p>
          <a:p>
            <a:r>
              <a:rPr lang="it-IT" sz="1900" b="1" dirty="0"/>
              <a:t>le </a:t>
            </a:r>
            <a:r>
              <a:rPr lang="it-IT" sz="1900" b="1" dirty="0" err="1"/>
              <a:t>défi</a:t>
            </a:r>
            <a:r>
              <a:rPr lang="it-IT" sz="1900" b="1" dirty="0"/>
              <a:t> </a:t>
            </a:r>
            <a:r>
              <a:rPr lang="it-IT" sz="1900" dirty="0"/>
              <a:t>: la sfida</a:t>
            </a:r>
          </a:p>
          <a:p>
            <a:r>
              <a:rPr lang="it-IT" sz="1900" b="1" dirty="0" err="1"/>
              <a:t>usine</a:t>
            </a:r>
            <a:r>
              <a:rPr lang="it-IT" sz="1900" dirty="0"/>
              <a:t> : fabbrica</a:t>
            </a:r>
          </a:p>
          <a:p>
            <a:r>
              <a:rPr lang="it-IT" sz="1900" b="1" dirty="0" err="1"/>
              <a:t>géant</a:t>
            </a:r>
            <a:r>
              <a:rPr lang="it-IT" sz="1900" dirty="0"/>
              <a:t> : gigante</a:t>
            </a:r>
          </a:p>
          <a:p>
            <a:r>
              <a:rPr lang="it-IT" sz="1900" b="1" dirty="0" err="1"/>
              <a:t>faire</a:t>
            </a:r>
            <a:r>
              <a:rPr lang="it-IT" sz="1900" b="1" dirty="0"/>
              <a:t> face </a:t>
            </a:r>
            <a:r>
              <a:rPr lang="it-IT" sz="1900" dirty="0"/>
              <a:t>: far fronte, affrontare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536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A11FA9-508F-427B-B688-95FB872B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09364" cy="826366"/>
          </a:xfrm>
        </p:spPr>
        <p:txBody>
          <a:bodyPr>
            <a:norm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3175B6-5405-428E-BC5E-31CA2589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927" y="1597891"/>
            <a:ext cx="5264728" cy="4110182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6400">
                <a:solidFill>
                  <a:srgbClr val="00B0F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marché automobile européen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 en hausse.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 en baisse.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 stable.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6400">
                <a:solidFill>
                  <a:srgbClr val="018BF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 les constructeurs ne limitent pas leurs émissions de CO2, ils devront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fermer leurs usines.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aller en prison.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payer des amendes.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6400">
                <a:solidFill>
                  <a:srgbClr val="018BF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pays européen le plus touché par cette situation est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France.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l’Italie.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6400">
                <a:solidFill>
                  <a:srgbClr val="0021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l’Allemagne.</a:t>
            </a:r>
            <a:endParaRPr lang="fr-FR" sz="6400">
              <a:solidFill>
                <a:srgbClr val="00215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2FF114A-7E1D-48B2-951C-756B5B42A39A}"/>
              </a:ext>
            </a:extLst>
          </p:cNvPr>
          <p:cNvSpPr txBox="1"/>
          <p:nvPr/>
        </p:nvSpPr>
        <p:spPr>
          <a:xfrm>
            <a:off x="6354618" y="1560945"/>
            <a:ext cx="5033818" cy="393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18BF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Qu’a dit la directrice de Renault à propos d'une éventuelle fermeture d’usines ?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Elle accepte d'en discuter.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Elle ne veut pas en parler.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Elle est très inquiète.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18BF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Face à cette situation, le ministre français de l’Économie veut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délocaliser les usines hors de France.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licencier des ouvriers.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protéger les emplois.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002152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maintenir les usines en France.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002152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00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502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Tema di Office</vt:lpstr>
      <vt:lpstr>Compréhension</vt:lpstr>
      <vt:lpstr>Presentazione standard di PowerPoint</vt:lpstr>
      <vt:lpstr>Lexique 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- Corrigé</dc:title>
  <dc:creator>laura.kreyder@unimib.it</dc:creator>
  <cp:lastModifiedBy>laura.kreyder@unimib.it</cp:lastModifiedBy>
  <cp:revision>14</cp:revision>
  <dcterms:created xsi:type="dcterms:W3CDTF">2020-12-01T10:21:56Z</dcterms:created>
  <dcterms:modified xsi:type="dcterms:W3CDTF">2021-12-05T21:28:41Z</dcterms:modified>
</cp:coreProperties>
</file>