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46EE-3D02-4FAD-9DF5-D1AD666C79F3}" type="datetimeFigureOut">
              <a:rPr lang="fr-FR" smtClean="0"/>
              <a:t>11/12/2021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7078D-EE64-4C00-A50C-9BE00BFE852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DA1C-4BA1-44A7-9E25-3BA0176EB6C6}" type="datetime1">
              <a:rPr lang="fr-FR" smtClean="0"/>
              <a:t>11/12/2021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19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D200-B6F2-4463-A938-E8B39C0B112D}" type="datetime1">
              <a:rPr lang="fr-FR" smtClean="0"/>
              <a:t>11/12/2021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4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BAC4-E78B-470B-963B-14D5F0C8FF59}" type="datetime1">
              <a:rPr lang="fr-FR" smtClean="0"/>
              <a:t>11/12/2021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84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3837-8C3E-4875-9F2E-FE2FC750E680}" type="datetime1">
              <a:rPr lang="fr-FR" smtClean="0"/>
              <a:t>11/12/2021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48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A2E8-4376-4F8F-BB4A-2C27DC3FE3D2}" type="datetime1">
              <a:rPr lang="fr-FR" smtClean="0"/>
              <a:t>11/12/2021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71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07C-6DF5-4F02-A766-CF702172821B}" type="datetime1">
              <a:rPr lang="fr-FR" smtClean="0"/>
              <a:t>11/12/2021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57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8399-0E7E-45D5-853A-129DF63259B3}" type="datetime1">
              <a:rPr lang="fr-FR" smtClean="0"/>
              <a:t>11/12/2021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7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4144-DC7D-4DB3-82A2-F15CACCD44A9}" type="datetime1">
              <a:rPr lang="fr-FR" smtClean="0"/>
              <a:t>11/12/2021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24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4A4-6046-48EA-AFB1-BFCE743299BD}" type="datetime1">
              <a:rPr lang="fr-FR" smtClean="0"/>
              <a:t>11/12/2021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1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7A3F-87F7-4675-8E7A-D8DF132FA1AB}" type="datetime1">
              <a:rPr lang="fr-FR" smtClean="0"/>
              <a:t>11/12/2021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80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287E-F3F0-49FF-8FC0-33C57435F89C}" type="datetime1">
              <a:rPr lang="fr-FR" smtClean="0"/>
              <a:t>11/12/2021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04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401A-27BA-46E2-BDDC-418055B51007}" type="datetime1">
              <a:rPr lang="fr-FR" smtClean="0"/>
              <a:t>11/12/2021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26F7-EFCD-415F-8043-44A96993077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9799E-6978-4913-9DF7-31211F22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/>
              <a:t>Les Français </a:t>
            </a:r>
            <a:br>
              <a:rPr lang="it-IT" sz="4800"/>
            </a:br>
            <a:r>
              <a:rPr lang="it-IT" sz="4800"/>
              <a:t>à table</a:t>
            </a:r>
            <a:endParaRPr lang="fr-FR" sz="48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4DFB57-B63A-436E-92E6-C23165DA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87" y="625683"/>
            <a:ext cx="6592604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4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B79B9-5D0D-4406-9F64-B15861BF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/>
              <a:t>Transcription et lexique</a:t>
            </a:r>
            <a:endParaRPr lang="fr-FR" sz="36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263281-BBAE-4285-B4A2-2582F22A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DE5C5D-E3CC-450B-B98A-C57EE1FF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3E63A191-EE54-4B18-8590-33768090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66108"/>
              </p:ext>
            </p:extLst>
          </p:nvPr>
        </p:nvGraphicFramePr>
        <p:xfrm>
          <a:off x="923636" y="1946564"/>
          <a:ext cx="10603346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746">
                  <a:extLst>
                    <a:ext uri="{9D8B030D-6E8A-4147-A177-3AD203B41FA5}">
                      <a16:colId xmlns:a16="http://schemas.microsoft.com/office/drawing/2014/main" val="4165454169"/>
                    </a:ext>
                  </a:extLst>
                </a:gridCol>
                <a:gridCol w="4165600">
                  <a:extLst>
                    <a:ext uri="{9D8B030D-6E8A-4147-A177-3AD203B41FA5}">
                      <a16:colId xmlns:a16="http://schemas.microsoft.com/office/drawing/2014/main" val="61637330"/>
                    </a:ext>
                  </a:extLst>
                </a:gridCol>
              </a:tblGrid>
              <a:tr h="394623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</a:rPr>
                        <a:t>Au royaume de la grande cuisine, on a gardé l’habitude de mettre le couvert entre midi et deux. Seuls 11 % des Français sautent la pause déjeuner contre 35 % des employés américains, 45 % de nos voisins britanniques. C’est donc un savoir-vivre bien de chez nous. Même si, au fil du temps, les habitudes ont évolué. Finis, la nappe à carreaux, les harengs-pommes à l’huile et le quart de rouge. Au menu, en 2016 : manger rapide et moins cher.</a:t>
                      </a:r>
                    </a:p>
                    <a:p>
                      <a:r>
                        <a:rPr lang="fr-FR" sz="1600" b="0">
                          <a:solidFill>
                            <a:schemeClr val="tx1"/>
                          </a:solidFill>
                        </a:rPr>
                        <a:t>Recette numéro 1 : le fait maison. 35 % des salariés mangent le midi ce qu’ils ont rapporté de chez eux. Ensuite vient le classique sandwich. 25 % des repas, près d’un milliard trois d’unités vendues en 2014. La cantine a moins la cote. Les Français ne sont plus que 20 % à y pousser leur plateau. Pour 63 % des Français, le repas de midi coûte moins de 5 €. Manger moins cher, mais aussi manger plus vite. 44 % des actifs se donnent 20 à 30 minutes maxi pour déjeuner. 27 % ne s’offrent même qu’un repas éclair. Moins de 20 minutes pour avaler quelque chose.</a:t>
                      </a:r>
                    </a:p>
                    <a:p>
                      <a:endParaRPr lang="fr-FR" sz="1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solidFill>
                            <a:schemeClr val="tx1"/>
                          </a:solidFill>
                        </a:rPr>
                        <a:t>Mettre le couvert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apparecchiare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Midi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mezzogiorno</a:t>
                      </a:r>
                    </a:p>
                    <a:p>
                      <a:endParaRPr lang="it-IT" sz="16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Bien de chez nous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tipico di casa nostra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La nappe à carreaux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la tovaglia a quadretti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Harengs pomme à l’huile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ricetta con arringhe e patate lesse condite con olio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Quart de (vin) rouge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un quartino di rosso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Le fait maison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il cibo casalingo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Cantine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mensa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Plateau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vassoio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Avoir la cote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avere successo, piacere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Maxi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 = au maximum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Repas éclair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pasto lampo</a:t>
                      </a:r>
                    </a:p>
                    <a:p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Avaler</a:t>
                      </a:r>
                      <a:r>
                        <a:rPr lang="it-IT" sz="1600" b="0">
                          <a:solidFill>
                            <a:schemeClr val="tx1"/>
                          </a:solidFill>
                        </a:rPr>
                        <a:t>: inghiottire, trangugiare</a:t>
                      </a:r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4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3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02463-8E3E-454E-9868-73BF6FDB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8925" cy="1025525"/>
          </a:xfrm>
        </p:spPr>
        <p:txBody>
          <a:bodyPr>
            <a:normAutofit/>
          </a:bodyPr>
          <a:lstStyle/>
          <a:p>
            <a:r>
              <a:rPr lang="it-IT" sz="2800"/>
              <a:t>Exercices de compréhension</a:t>
            </a:r>
            <a:endParaRPr lang="fr-FR" sz="28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E62C18-C994-4878-9FC1-AADC3A0A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28" y="1427896"/>
            <a:ext cx="7903123" cy="26869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164BE57-456B-47A0-BD6D-363E9185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458" y="4445766"/>
            <a:ext cx="8034954" cy="1461354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9517D83D-8CE0-480B-8A31-05D96589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18BC21E-9980-4E27-8C0C-E65D8705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3</a:t>
            </a:fld>
            <a:endParaRPr lang="fr-FR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42CE892-53B7-40A7-93CA-340C40FB8468}"/>
              </a:ext>
            </a:extLst>
          </p:cNvPr>
          <p:cNvCxnSpPr/>
          <p:nvPr/>
        </p:nvCxnSpPr>
        <p:spPr>
          <a:xfrm>
            <a:off x="2706255" y="2198255"/>
            <a:ext cx="434109" cy="674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FC0E6EF-8BF7-4014-9C56-E554F272C9D7}"/>
              </a:ext>
            </a:extLst>
          </p:cNvPr>
          <p:cNvCxnSpPr/>
          <p:nvPr/>
        </p:nvCxnSpPr>
        <p:spPr>
          <a:xfrm flipV="1">
            <a:off x="4248727" y="2235200"/>
            <a:ext cx="397164" cy="646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25CDA32-67A0-4CD1-91F1-AB3E6AB76D90}"/>
              </a:ext>
            </a:extLst>
          </p:cNvPr>
          <p:cNvCxnSpPr/>
          <p:nvPr/>
        </p:nvCxnSpPr>
        <p:spPr>
          <a:xfrm>
            <a:off x="6179127" y="2207491"/>
            <a:ext cx="424873" cy="1339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D330A92F-1385-43A5-8D35-A0AAEE8EB1EA}"/>
              </a:ext>
            </a:extLst>
          </p:cNvPr>
          <p:cNvCxnSpPr/>
          <p:nvPr/>
        </p:nvCxnSpPr>
        <p:spPr>
          <a:xfrm>
            <a:off x="2706255" y="2881745"/>
            <a:ext cx="424872" cy="665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B97065C-CF4E-44FC-BEBC-9809C0A8F7A2}"/>
              </a:ext>
            </a:extLst>
          </p:cNvPr>
          <p:cNvCxnSpPr/>
          <p:nvPr/>
        </p:nvCxnSpPr>
        <p:spPr>
          <a:xfrm>
            <a:off x="4221018" y="3537527"/>
            <a:ext cx="3971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AE0C87BF-327E-46C0-B83A-1FAE685A0565}"/>
              </a:ext>
            </a:extLst>
          </p:cNvPr>
          <p:cNvCxnSpPr/>
          <p:nvPr/>
        </p:nvCxnSpPr>
        <p:spPr>
          <a:xfrm flipV="1">
            <a:off x="6188364" y="2854036"/>
            <a:ext cx="434109" cy="69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egno di moltiplicazione 30">
            <a:extLst>
              <a:ext uri="{FF2B5EF4-FFF2-40B4-BE49-F238E27FC236}">
                <a16:creationId xmlns:a16="http://schemas.microsoft.com/office/drawing/2014/main" id="{C3244090-F630-418D-943D-2C6324AD44B1}"/>
              </a:ext>
            </a:extLst>
          </p:cNvPr>
          <p:cNvSpPr/>
          <p:nvPr/>
        </p:nvSpPr>
        <p:spPr>
          <a:xfrm>
            <a:off x="3435926" y="5153889"/>
            <a:ext cx="175491" cy="341747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egno di moltiplicazione 31">
            <a:extLst>
              <a:ext uri="{FF2B5EF4-FFF2-40B4-BE49-F238E27FC236}">
                <a16:creationId xmlns:a16="http://schemas.microsoft.com/office/drawing/2014/main" id="{476F023E-62BC-4F55-A931-13782A6B1E2F}"/>
              </a:ext>
            </a:extLst>
          </p:cNvPr>
          <p:cNvSpPr/>
          <p:nvPr/>
        </p:nvSpPr>
        <p:spPr>
          <a:xfrm>
            <a:off x="5934363" y="5398653"/>
            <a:ext cx="175491" cy="341747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8A9831-6479-4F0E-A201-D6AA6E7B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66" y="1272598"/>
            <a:ext cx="8669193" cy="4040726"/>
          </a:xfrm>
          <a:prstGeom prst="rect">
            <a:avLst/>
          </a:prstGeom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AC85C20F-FE9F-4560-BDB1-952437E5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2C72469-5675-4F3E-82C9-0C6F34E9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4</a:t>
            </a:fld>
            <a:endParaRPr lang="fr-FR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F056F2DA-742B-441B-8EC1-3208F5EAA524}"/>
              </a:ext>
            </a:extLst>
          </p:cNvPr>
          <p:cNvCxnSpPr/>
          <p:nvPr/>
        </p:nvCxnSpPr>
        <p:spPr>
          <a:xfrm>
            <a:off x="6299200" y="2299855"/>
            <a:ext cx="13485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3D7B821-7791-46B8-8987-3D48FF9BDA81}"/>
              </a:ext>
            </a:extLst>
          </p:cNvPr>
          <p:cNvCxnSpPr/>
          <p:nvPr/>
        </p:nvCxnSpPr>
        <p:spPr>
          <a:xfrm>
            <a:off x="8248073" y="2909455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9B99EA6D-940F-451B-95BB-0F69D4E40448}"/>
              </a:ext>
            </a:extLst>
          </p:cNvPr>
          <p:cNvCxnSpPr/>
          <p:nvPr/>
        </p:nvCxnSpPr>
        <p:spPr>
          <a:xfrm>
            <a:off x="8229600" y="3352800"/>
            <a:ext cx="15978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27CF8C0-051B-40A6-834B-6E3597BF80B3}"/>
              </a:ext>
            </a:extLst>
          </p:cNvPr>
          <p:cNvCxnSpPr/>
          <p:nvPr/>
        </p:nvCxnSpPr>
        <p:spPr>
          <a:xfrm>
            <a:off x="5541818" y="3556000"/>
            <a:ext cx="9051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675343E8-1E19-40CB-9819-025C367871A4}"/>
              </a:ext>
            </a:extLst>
          </p:cNvPr>
          <p:cNvCxnSpPr/>
          <p:nvPr/>
        </p:nvCxnSpPr>
        <p:spPr>
          <a:xfrm>
            <a:off x="6613236" y="3777673"/>
            <a:ext cx="8589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36596030-13E2-4751-94AC-81BE94D5A996}"/>
              </a:ext>
            </a:extLst>
          </p:cNvPr>
          <p:cNvCxnSpPr/>
          <p:nvPr/>
        </p:nvCxnSpPr>
        <p:spPr>
          <a:xfrm>
            <a:off x="6908800" y="4230254"/>
            <a:ext cx="4433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DB333015-9475-4130-ACC2-F5D04DCDAC8B}"/>
              </a:ext>
            </a:extLst>
          </p:cNvPr>
          <p:cNvCxnSpPr/>
          <p:nvPr/>
        </p:nvCxnSpPr>
        <p:spPr>
          <a:xfrm>
            <a:off x="8432800" y="4867564"/>
            <a:ext cx="8405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90E0633-8CFD-45D7-9783-2BE4B3A51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730" y="1943100"/>
            <a:ext cx="9442054" cy="120967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18E204-2FC8-4E9F-B14D-9D7785A7307C}"/>
              </a:ext>
            </a:extLst>
          </p:cNvPr>
          <p:cNvSpPr txBox="1"/>
          <p:nvPr/>
        </p:nvSpPr>
        <p:spPr>
          <a:xfrm>
            <a:off x="1876425" y="3848100"/>
            <a:ext cx="959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Décrivez le repas du midi dans votre pays : </a:t>
            </a:r>
          </a:p>
          <a:p>
            <a:r>
              <a:rPr lang="fr-FR"/>
              <a:t>- On déjeune où ? </a:t>
            </a:r>
          </a:p>
          <a:p>
            <a:r>
              <a:rPr lang="fr-FR"/>
              <a:t>- En combien de temps ? </a:t>
            </a:r>
          </a:p>
          <a:p>
            <a:r>
              <a:rPr lang="fr-FR"/>
              <a:t>- On mange quoi ?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9D1E424-4478-47FE-8BE7-44F56AA9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903670D-E24E-4339-8D27-9D99AA89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26F7-EFCD-415F-8043-44A969930774}" type="slidenum">
              <a:rPr lang="fr-FR" smtClean="0"/>
              <a:t>5</a:t>
            </a:fld>
            <a:endParaRPr lang="fr-FR"/>
          </a:p>
        </p:txBody>
      </p:sp>
      <p:sp>
        <p:nvSpPr>
          <p:cNvPr id="9" name="Segno di moltiplicazione 8">
            <a:extLst>
              <a:ext uri="{FF2B5EF4-FFF2-40B4-BE49-F238E27FC236}">
                <a16:creationId xmlns:a16="http://schemas.microsoft.com/office/drawing/2014/main" id="{128C97F7-9539-4F4F-A6DD-09E2EB6EB485}"/>
              </a:ext>
            </a:extLst>
          </p:cNvPr>
          <p:cNvSpPr/>
          <p:nvPr/>
        </p:nvSpPr>
        <p:spPr>
          <a:xfrm>
            <a:off x="7458363" y="2553853"/>
            <a:ext cx="175491" cy="341747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3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386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Les Français  à table</vt:lpstr>
      <vt:lpstr>Transcription et lexique</vt:lpstr>
      <vt:lpstr>Exercices de compréhension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5</cp:revision>
  <dcterms:created xsi:type="dcterms:W3CDTF">2021-12-10T16:33:11Z</dcterms:created>
  <dcterms:modified xsi:type="dcterms:W3CDTF">2021-12-11T11:52:10Z</dcterms:modified>
</cp:coreProperties>
</file>