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  <p:sldMasterId id="2147483708" r:id="rId2"/>
  </p:sldMasterIdLst>
  <p:notesMasterIdLst>
    <p:notesMasterId r:id="rId21"/>
  </p:notesMasterIdLst>
  <p:sldIdLst>
    <p:sldId id="272" r:id="rId3"/>
    <p:sldId id="257" r:id="rId4"/>
    <p:sldId id="268" r:id="rId5"/>
    <p:sldId id="263" r:id="rId6"/>
    <p:sldId id="269" r:id="rId7"/>
    <p:sldId id="274" r:id="rId8"/>
    <p:sldId id="258" r:id="rId9"/>
    <p:sldId id="259" r:id="rId10"/>
    <p:sldId id="260" r:id="rId11"/>
    <p:sldId id="262" r:id="rId12"/>
    <p:sldId id="264" r:id="rId13"/>
    <p:sldId id="273" r:id="rId14"/>
    <p:sldId id="261" r:id="rId15"/>
    <p:sldId id="275" r:id="rId16"/>
    <p:sldId id="265" r:id="rId17"/>
    <p:sldId id="266" r:id="rId18"/>
    <p:sldId id="267" r:id="rId19"/>
    <p:sldId id="271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7:10:55.1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0 0 24575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5B76F-BA8E-4D07-8558-CA9836DA09AF}" type="datetimeFigureOut">
              <a:rPr lang="fr-FR" smtClean="0"/>
              <a:t>06/12/2021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29C6A-190E-4289-A99D-96547E2BFCA0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944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E5F6-DE31-483C-B0DA-E98DDEF6353F}" type="datetime1">
              <a:rPr lang="it-IT" smtClean="0"/>
              <a:t>06/12/2021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8961-0407-4A5D-A4BA-B1238141E8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135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AEA1-9164-4E72-B402-5DCCECE187B9}" type="datetime1">
              <a:rPr lang="it-IT" smtClean="0"/>
              <a:t>06/12/2021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8961-0407-4A5D-A4BA-B1238141E8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6646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84747-F56E-4594-9782-4301FF6568A2}" type="datetime1">
              <a:rPr lang="it-IT" smtClean="0"/>
              <a:t>06/12/2021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8961-0407-4A5D-A4BA-B1238141E8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671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C6F8-F5FB-4FB3-B5BD-8AF2FBB90D01}" type="datetime1">
              <a:rPr lang="it-IT" smtClean="0"/>
              <a:t>06/12/2021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7583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2918-BA0E-462F-8B11-97854DE10F30}" type="datetime1">
              <a:rPr lang="it-IT" smtClean="0"/>
              <a:t>06/12/2021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8191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3D4F-A076-45BB-9CD7-9879A965E081}" type="datetime1">
              <a:rPr lang="it-IT" smtClean="0"/>
              <a:t>06/12/2021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8160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7FD5-A260-474B-BD4D-A032C906E085}" type="datetime1">
              <a:rPr lang="it-IT" smtClean="0"/>
              <a:t>06/12/2021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1785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F5D-5E09-4EF9-BAF8-276B99B16DBA}" type="datetime1">
              <a:rPr lang="it-IT" smtClean="0"/>
              <a:t>06/12/2021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6199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4350-38B8-4214-877F-9FF89F994390}" type="datetime1">
              <a:rPr lang="it-IT" smtClean="0"/>
              <a:t>06/12/2021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05962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756F-4231-4BD0-85D7-517040DB5B86}" type="datetime1">
              <a:rPr lang="it-IT" smtClean="0"/>
              <a:t>06/12/2021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41967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AB554-11BE-4C54-933C-88AB5A5C99E5}" type="datetime1">
              <a:rPr lang="it-IT" smtClean="0"/>
              <a:t>06/12/2021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112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7452-D112-41A4-8BDF-D9DDA58C8BE0}" type="datetime1">
              <a:rPr lang="it-IT" smtClean="0"/>
              <a:t>06/12/2021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8961-0407-4A5D-A4BA-B1238141E8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91984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4EAD-1454-42DE-A683-D86BBC41312E}" type="datetime1">
              <a:rPr lang="it-IT" smtClean="0"/>
              <a:t>06/12/2021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2731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4E68-F135-45B2-8322-79B18528C28B}" type="datetime1">
              <a:rPr lang="it-IT" smtClean="0"/>
              <a:t>06/12/2021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5134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E554-60C2-43DF-B207-1A05DCC8B2A1}" type="datetime1">
              <a:rPr lang="it-IT" smtClean="0"/>
              <a:t>06/12/2021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057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28025-6E24-4C63-801F-1FB08AF0AACC}" type="datetime1">
              <a:rPr lang="it-IT" smtClean="0"/>
              <a:t>06/12/2021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8961-0407-4A5D-A4BA-B1238141E8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0255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8123-8051-4EA7-BC5A-DD48C7E1FC69}" type="datetime1">
              <a:rPr lang="it-IT" smtClean="0"/>
              <a:t>06/12/2021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8961-0407-4A5D-A4BA-B1238141E8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627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CCFB-50F2-42F9-A26B-5C725AD7E68B}" type="datetime1">
              <a:rPr lang="it-IT" smtClean="0"/>
              <a:t>06/12/2021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8961-0407-4A5D-A4BA-B1238141E8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9354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51A9-9C5A-4397-ACC9-78CAC00A3721}" type="datetime1">
              <a:rPr lang="it-IT" smtClean="0"/>
              <a:t>06/12/2021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8961-0407-4A5D-A4BA-B1238141E8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524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3EAA-2156-4324-B2D3-E1E6A4F7C72A}" type="datetime1">
              <a:rPr lang="it-IT" smtClean="0"/>
              <a:t>06/12/2021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8961-0407-4A5D-A4BA-B1238141E8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486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F710-624C-41B8-AB95-2C1F17A578E0}" type="datetime1">
              <a:rPr lang="it-IT" smtClean="0"/>
              <a:t>06/12/2021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8961-0407-4A5D-A4BA-B1238141E8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703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F72C-9675-4083-B81C-AFC3BF6D1ACC}" type="datetime1">
              <a:rPr lang="it-IT" smtClean="0"/>
              <a:t>06/12/2021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8961-0407-4A5D-A4BA-B1238141E8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4413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50020-432D-4F6A-99EB-B744AFFDE18F}" type="datetime1">
              <a:rPr lang="it-IT" smtClean="0"/>
              <a:t>06/12/2021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EFF22-4B02-4EC2-B1A3-DDFF0EF6C6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178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09F85-CF55-4387-9052-CE6A1AD463D5}" type="datetime1">
              <a:rPr lang="it-IT" smtClean="0"/>
              <a:t>06/12/2021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EFF22-4B02-4EC2-B1A3-DDFF0EF6C6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284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80E5C985-25E2-4FF5-A432-8044238C70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2" b="757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994A0C38-3BE9-4DF1-866C-DB90543EA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it-IT" sz="4000"/>
              <a:t>Le temps</a:t>
            </a:r>
            <a:endParaRPr lang="fr-FR" sz="400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7144ED2-5918-4486-8537-0A393B37B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fr-FR" sz="2000"/>
              <a:t>Quelques moyens d’exprimer la temporalité</a:t>
            </a:r>
          </a:p>
          <a:p>
            <a:endParaRPr lang="fr-FR" sz="2000"/>
          </a:p>
        </p:txBody>
      </p:sp>
    </p:spTree>
    <p:extLst>
      <p:ext uri="{BB962C8B-B14F-4D97-AF65-F5344CB8AC3E}">
        <p14:creationId xmlns:p14="http://schemas.microsoft.com/office/powerpoint/2010/main" val="2395447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it-IT"/>
            </a:b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21766" y="635179"/>
            <a:ext cx="8134709" cy="46441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 err="1"/>
              <a:t>Les</a:t>
            </a:r>
            <a:r>
              <a:rPr lang="it-IT" dirty="0"/>
              <a:t> actions de la principale et de la </a:t>
            </a:r>
            <a:r>
              <a:rPr lang="it-IT" dirty="0" err="1"/>
              <a:t>subordonnée</a:t>
            </a:r>
            <a:r>
              <a:rPr lang="it-IT" dirty="0"/>
              <a:t> </a:t>
            </a:r>
            <a:r>
              <a:rPr lang="it-IT" dirty="0" err="1"/>
              <a:t>progressent</a:t>
            </a:r>
            <a:r>
              <a:rPr lang="it-IT" dirty="0"/>
              <a:t> </a:t>
            </a:r>
            <a:r>
              <a:rPr lang="it-IT" dirty="0" err="1"/>
              <a:t>simultanément</a:t>
            </a:r>
            <a:r>
              <a:rPr lang="it-IT" dirty="0"/>
              <a:t> </a:t>
            </a:r>
          </a:p>
          <a:p>
            <a:endParaRPr lang="it-IT" dirty="0"/>
          </a:p>
          <a:p>
            <a:pPr marL="0" indent="0" algn="ctr">
              <a:buNone/>
            </a:pPr>
            <a:r>
              <a:rPr lang="it-IT" sz="1800" b="1" dirty="0"/>
              <a:t>À </a:t>
            </a:r>
            <a:r>
              <a:rPr lang="it-IT" sz="1800" b="1" dirty="0" err="1"/>
              <a:t>mesure</a:t>
            </a:r>
            <a:r>
              <a:rPr lang="it-IT" sz="1800" b="1" dirty="0"/>
              <a:t> </a:t>
            </a:r>
            <a:r>
              <a:rPr lang="it-IT" sz="1800" b="1" dirty="0" err="1"/>
              <a:t>que</a:t>
            </a:r>
            <a:endParaRPr lang="it-IT" sz="1800" b="1" dirty="0"/>
          </a:p>
          <a:p>
            <a:pPr marL="0" indent="0" algn="ctr">
              <a:buNone/>
            </a:pPr>
            <a:r>
              <a:rPr lang="it-IT" sz="1800" dirty="0">
                <a:solidFill>
                  <a:srgbClr val="FF0000"/>
                </a:solidFill>
              </a:rPr>
              <a:t>À </a:t>
            </a:r>
            <a:r>
              <a:rPr lang="it-IT" sz="1800" dirty="0" err="1">
                <a:solidFill>
                  <a:srgbClr val="FF0000"/>
                </a:solidFill>
              </a:rPr>
              <a:t>mesure</a:t>
            </a:r>
            <a:r>
              <a:rPr lang="it-IT" sz="1800" dirty="0">
                <a:solidFill>
                  <a:srgbClr val="FF0000"/>
                </a:solidFill>
              </a:rPr>
              <a:t> </a:t>
            </a:r>
            <a:r>
              <a:rPr lang="it-IT" sz="1800" dirty="0" err="1">
                <a:solidFill>
                  <a:srgbClr val="FF0000"/>
                </a:solidFill>
              </a:rPr>
              <a:t>que</a:t>
            </a:r>
            <a:r>
              <a:rPr lang="it-IT" sz="1800" dirty="0">
                <a:solidFill>
                  <a:srgbClr val="FF0000"/>
                </a:solidFill>
              </a:rPr>
              <a:t> </a:t>
            </a:r>
            <a:r>
              <a:rPr lang="it-IT" sz="1800" dirty="0"/>
              <a:t>je </a:t>
            </a:r>
            <a:r>
              <a:rPr lang="it-IT" sz="1800" dirty="0" err="1"/>
              <a:t>fais</a:t>
            </a:r>
            <a:r>
              <a:rPr lang="it-IT" sz="1800" dirty="0"/>
              <a:t> </a:t>
            </a:r>
            <a:r>
              <a:rPr lang="it-IT" sz="1800" dirty="0" err="1"/>
              <a:t>des</a:t>
            </a:r>
            <a:r>
              <a:rPr lang="it-IT" sz="1800" dirty="0"/>
              <a:t> </a:t>
            </a:r>
            <a:r>
              <a:rPr lang="it-IT" sz="1800" dirty="0" err="1"/>
              <a:t>progrès</a:t>
            </a:r>
            <a:r>
              <a:rPr lang="it-IT" sz="1800" dirty="0"/>
              <a:t> en </a:t>
            </a:r>
            <a:r>
              <a:rPr lang="it-IT" sz="1800" dirty="0" err="1"/>
              <a:t>anglais</a:t>
            </a:r>
            <a:r>
              <a:rPr lang="it-IT" sz="1800" dirty="0"/>
              <a:t>, je </a:t>
            </a:r>
            <a:r>
              <a:rPr lang="it-IT" sz="1800" dirty="0" err="1"/>
              <a:t>comprends</a:t>
            </a:r>
            <a:r>
              <a:rPr lang="it-IT" sz="1800" dirty="0"/>
              <a:t> </a:t>
            </a:r>
            <a:r>
              <a:rPr lang="it-IT" sz="1800" dirty="0" err="1"/>
              <a:t>mieux</a:t>
            </a:r>
            <a:r>
              <a:rPr lang="it-IT" sz="1800" dirty="0"/>
              <a:t> </a:t>
            </a:r>
            <a:r>
              <a:rPr lang="it-IT" sz="1800" dirty="0" err="1"/>
              <a:t>les</a:t>
            </a:r>
            <a:r>
              <a:rPr lang="it-IT" sz="1800" dirty="0"/>
              <a:t> </a:t>
            </a:r>
            <a:r>
              <a:rPr lang="it-IT" sz="1800" dirty="0" err="1"/>
              <a:t>séries</a:t>
            </a:r>
            <a:r>
              <a:rPr lang="it-IT" sz="1800" dirty="0"/>
              <a:t> sans </a:t>
            </a:r>
            <a:r>
              <a:rPr lang="it-IT" sz="1800" dirty="0" err="1"/>
              <a:t>sous-titres</a:t>
            </a:r>
            <a:r>
              <a:rPr lang="it-IT" sz="1800" dirty="0"/>
              <a:t>.</a:t>
            </a:r>
          </a:p>
          <a:p>
            <a:pPr marL="0" indent="0" algn="ctr">
              <a:buNone/>
            </a:pPr>
            <a:endParaRPr lang="it-IT" sz="1800" dirty="0"/>
          </a:p>
          <a:p>
            <a:pPr marL="0" indent="0" algn="ctr">
              <a:buNone/>
            </a:pPr>
            <a:r>
              <a:rPr lang="it-IT" sz="1800" b="1" dirty="0" err="1"/>
              <a:t>Au</a:t>
            </a:r>
            <a:r>
              <a:rPr lang="it-IT" sz="1800" b="1" dirty="0"/>
              <a:t> </a:t>
            </a:r>
            <a:r>
              <a:rPr lang="it-IT" sz="1800" b="1" dirty="0" err="1"/>
              <a:t>fur</a:t>
            </a:r>
            <a:r>
              <a:rPr lang="it-IT" sz="1800" b="1" dirty="0"/>
              <a:t> et à </a:t>
            </a:r>
            <a:r>
              <a:rPr lang="it-IT" sz="1800" b="1" dirty="0" err="1"/>
              <a:t>mesure</a:t>
            </a:r>
            <a:r>
              <a:rPr lang="it-IT" sz="1800" b="1" dirty="0"/>
              <a:t> </a:t>
            </a:r>
            <a:r>
              <a:rPr lang="it-IT" sz="1800" b="1" dirty="0" err="1"/>
              <a:t>que</a:t>
            </a:r>
            <a:endParaRPr lang="it-IT" sz="1800" b="1" dirty="0"/>
          </a:p>
          <a:p>
            <a:pPr marL="0" indent="0" algn="ctr">
              <a:buNone/>
            </a:pPr>
            <a:r>
              <a:rPr lang="it-IT" sz="1800" dirty="0" err="1">
                <a:solidFill>
                  <a:srgbClr val="FF0000"/>
                </a:solidFill>
              </a:rPr>
              <a:t>Au</a:t>
            </a:r>
            <a:r>
              <a:rPr lang="it-IT" sz="1800" dirty="0">
                <a:solidFill>
                  <a:srgbClr val="FF0000"/>
                </a:solidFill>
              </a:rPr>
              <a:t> </a:t>
            </a:r>
            <a:r>
              <a:rPr lang="it-IT" sz="1800" dirty="0" err="1">
                <a:solidFill>
                  <a:srgbClr val="FF0000"/>
                </a:solidFill>
              </a:rPr>
              <a:t>fur</a:t>
            </a:r>
            <a:r>
              <a:rPr lang="it-IT" sz="1800" dirty="0">
                <a:solidFill>
                  <a:srgbClr val="FF0000"/>
                </a:solidFill>
              </a:rPr>
              <a:t> et à </a:t>
            </a:r>
            <a:r>
              <a:rPr lang="it-IT" sz="1800" dirty="0" err="1">
                <a:solidFill>
                  <a:srgbClr val="FF0000"/>
                </a:solidFill>
              </a:rPr>
              <a:t>mesure</a:t>
            </a:r>
            <a:r>
              <a:rPr lang="it-IT" sz="1800" dirty="0">
                <a:solidFill>
                  <a:srgbClr val="FF0000"/>
                </a:solidFill>
              </a:rPr>
              <a:t> </a:t>
            </a:r>
            <a:r>
              <a:rPr lang="it-IT" sz="1800" dirty="0" err="1">
                <a:solidFill>
                  <a:srgbClr val="FF0000"/>
                </a:solidFill>
              </a:rPr>
              <a:t>que</a:t>
            </a:r>
            <a:r>
              <a:rPr lang="it-IT" sz="1800" dirty="0">
                <a:solidFill>
                  <a:srgbClr val="FF0000"/>
                </a:solidFill>
              </a:rPr>
              <a:t> </a:t>
            </a:r>
            <a:r>
              <a:rPr lang="it-IT" sz="1800" dirty="0"/>
              <a:t>le </a:t>
            </a:r>
            <a:r>
              <a:rPr lang="it-IT" sz="1800" dirty="0" err="1"/>
              <a:t>temps</a:t>
            </a:r>
            <a:r>
              <a:rPr lang="it-IT" sz="1800" dirty="0"/>
              <a:t> </a:t>
            </a:r>
            <a:r>
              <a:rPr lang="it-IT" sz="1800" dirty="0" err="1"/>
              <a:t>passait</a:t>
            </a:r>
            <a:r>
              <a:rPr lang="it-IT" sz="1800" dirty="0"/>
              <a:t>, le lien qui </a:t>
            </a:r>
            <a:r>
              <a:rPr lang="it-IT" sz="1800" dirty="0" err="1"/>
              <a:t>les</a:t>
            </a:r>
            <a:r>
              <a:rPr lang="it-IT" sz="1800" dirty="0"/>
              <a:t> </a:t>
            </a:r>
            <a:r>
              <a:rPr lang="it-IT" sz="1800" dirty="0" err="1"/>
              <a:t>unissait</a:t>
            </a:r>
            <a:r>
              <a:rPr lang="it-IT" sz="1800" dirty="0"/>
              <a:t> se </a:t>
            </a:r>
            <a:r>
              <a:rPr lang="it-IT" sz="1800" dirty="0" err="1"/>
              <a:t>fortifiait</a:t>
            </a:r>
            <a:r>
              <a:rPr lang="it-IT" sz="1800" dirty="0"/>
              <a:t>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D2221BF-AE60-4B7C-A6D4-69937A3BD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348018" cy="275359"/>
          </a:xfrm>
        </p:spPr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3D5FA66-6543-49B9-9CF1-BCF79C987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3444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89959" y="764575"/>
            <a:ext cx="10515600" cy="49892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500" dirty="0" err="1"/>
              <a:t>Depuis</a:t>
            </a:r>
            <a:r>
              <a:rPr lang="it-IT" sz="3500" dirty="0"/>
              <a:t> </a:t>
            </a:r>
            <a:r>
              <a:rPr lang="it-IT" sz="3500" dirty="0" err="1"/>
              <a:t>que</a:t>
            </a:r>
            <a:endParaRPr lang="it-IT" sz="3500" dirty="0"/>
          </a:p>
          <a:p>
            <a:endParaRPr lang="it-IT" dirty="0"/>
          </a:p>
          <a:p>
            <a:pPr marL="0" indent="0">
              <a:buNone/>
            </a:pPr>
            <a:r>
              <a:rPr lang="it-IT" sz="1900" b="1" dirty="0"/>
              <a:t>Point de </a:t>
            </a:r>
            <a:r>
              <a:rPr lang="it-IT" sz="1900" b="1" dirty="0" err="1"/>
              <a:t>départ</a:t>
            </a:r>
            <a:r>
              <a:rPr lang="it-IT" sz="1900" b="1" dirty="0"/>
              <a:t> d’une </a:t>
            </a:r>
            <a:r>
              <a:rPr lang="it-IT" sz="1900" b="1" dirty="0" err="1"/>
              <a:t>durée</a:t>
            </a:r>
            <a:r>
              <a:rPr lang="it-IT" sz="1900" b="1" dirty="0"/>
              <a:t> </a:t>
            </a:r>
          </a:p>
          <a:p>
            <a:pPr marL="0" indent="0">
              <a:buNone/>
            </a:pPr>
            <a:r>
              <a:rPr lang="it-IT" sz="1900" dirty="0" err="1">
                <a:solidFill>
                  <a:srgbClr val="FF0000"/>
                </a:solidFill>
              </a:rPr>
              <a:t>Depuis</a:t>
            </a:r>
            <a:r>
              <a:rPr lang="it-IT" sz="1900" dirty="0">
                <a:solidFill>
                  <a:srgbClr val="FF0000"/>
                </a:solidFill>
              </a:rPr>
              <a:t> </a:t>
            </a:r>
            <a:r>
              <a:rPr lang="it-IT" sz="1900" dirty="0" err="1">
                <a:solidFill>
                  <a:srgbClr val="FF0000"/>
                </a:solidFill>
              </a:rPr>
              <a:t>qu’</a:t>
            </a:r>
            <a:r>
              <a:rPr lang="it-IT" sz="1900" dirty="0" err="1"/>
              <a:t>il</a:t>
            </a:r>
            <a:r>
              <a:rPr lang="it-IT" sz="1900" dirty="0"/>
              <a:t> </a:t>
            </a:r>
            <a:r>
              <a:rPr lang="it-IT" sz="1900" dirty="0" err="1"/>
              <a:t>prend</a:t>
            </a:r>
            <a:r>
              <a:rPr lang="it-IT" sz="1900" dirty="0"/>
              <a:t> ce </a:t>
            </a:r>
            <a:r>
              <a:rPr lang="it-IT" sz="1900" dirty="0" err="1"/>
              <a:t>médicament</a:t>
            </a:r>
            <a:r>
              <a:rPr lang="it-IT" sz="1900" dirty="0"/>
              <a:t>, Pierre va </a:t>
            </a:r>
            <a:r>
              <a:rPr lang="it-IT" sz="1900" dirty="0" err="1"/>
              <a:t>beaucoup</a:t>
            </a:r>
            <a:r>
              <a:rPr lang="it-IT" sz="1900" dirty="0"/>
              <a:t> </a:t>
            </a:r>
            <a:r>
              <a:rPr lang="it-IT" sz="1900" dirty="0" err="1"/>
              <a:t>mieux</a:t>
            </a:r>
            <a:r>
              <a:rPr lang="it-IT" sz="1900" dirty="0"/>
              <a:t>.</a:t>
            </a:r>
          </a:p>
          <a:p>
            <a:pPr marL="0" indent="0">
              <a:buNone/>
            </a:pPr>
            <a:endParaRPr lang="it-IT" sz="1900" dirty="0"/>
          </a:p>
          <a:p>
            <a:pPr marL="0" indent="0">
              <a:buNone/>
            </a:pPr>
            <a:r>
              <a:rPr lang="it-IT" sz="1900" b="1" dirty="0"/>
              <a:t>= </a:t>
            </a:r>
            <a:r>
              <a:rPr lang="it-IT" sz="1900" b="1" dirty="0" err="1"/>
              <a:t>maintenant</a:t>
            </a:r>
            <a:r>
              <a:rPr lang="it-IT" sz="1900" b="1" dirty="0"/>
              <a:t> </a:t>
            </a:r>
            <a:r>
              <a:rPr lang="it-IT" sz="1900" b="1" dirty="0" err="1"/>
              <a:t>que</a:t>
            </a:r>
            <a:r>
              <a:rPr lang="it-IT" sz="1900" b="1" dirty="0"/>
              <a:t>, à </a:t>
            </a:r>
            <a:r>
              <a:rPr lang="it-IT" sz="1900" b="1" dirty="0" err="1"/>
              <a:t>présent</a:t>
            </a:r>
            <a:r>
              <a:rPr lang="it-IT" sz="1900" b="1" dirty="0"/>
              <a:t> </a:t>
            </a:r>
            <a:r>
              <a:rPr lang="it-IT" sz="1900" b="1" dirty="0" err="1"/>
              <a:t>que</a:t>
            </a:r>
            <a:endParaRPr lang="it-IT" sz="1900" b="1" dirty="0"/>
          </a:p>
          <a:p>
            <a:pPr marL="0" indent="0">
              <a:buNone/>
            </a:pPr>
            <a:r>
              <a:rPr lang="it-IT" sz="1900" dirty="0" err="1">
                <a:solidFill>
                  <a:srgbClr val="FF0000"/>
                </a:solidFill>
              </a:rPr>
              <a:t>Maintenant</a:t>
            </a:r>
            <a:r>
              <a:rPr lang="it-IT" sz="1900" dirty="0">
                <a:solidFill>
                  <a:srgbClr val="FF0000"/>
                </a:solidFill>
              </a:rPr>
              <a:t> </a:t>
            </a:r>
            <a:r>
              <a:rPr lang="it-IT" sz="1900" dirty="0" err="1">
                <a:solidFill>
                  <a:srgbClr val="FF0000"/>
                </a:solidFill>
              </a:rPr>
              <a:t>que</a:t>
            </a:r>
            <a:r>
              <a:rPr lang="it-IT" sz="1900" dirty="0"/>
              <a:t> </a:t>
            </a:r>
            <a:r>
              <a:rPr lang="it-IT" sz="1900" dirty="0" err="1"/>
              <a:t>les</a:t>
            </a:r>
            <a:r>
              <a:rPr lang="it-IT" sz="1900" dirty="0"/>
              <a:t> </a:t>
            </a:r>
            <a:r>
              <a:rPr lang="it-IT" sz="1900" dirty="0" err="1"/>
              <a:t>travaux</a:t>
            </a:r>
            <a:r>
              <a:rPr lang="it-IT" sz="1900" dirty="0"/>
              <a:t> </a:t>
            </a:r>
            <a:r>
              <a:rPr lang="it-IT" sz="1900" dirty="0" err="1"/>
              <a:t>sont</a:t>
            </a:r>
            <a:r>
              <a:rPr lang="it-IT" sz="1900" dirty="0"/>
              <a:t> finis, la rue est </a:t>
            </a:r>
            <a:r>
              <a:rPr lang="it-IT" sz="1900" dirty="0" err="1"/>
              <a:t>ouverte</a:t>
            </a:r>
            <a:r>
              <a:rPr lang="it-IT" sz="1900" dirty="0"/>
              <a:t> à la </a:t>
            </a:r>
            <a:r>
              <a:rPr lang="it-IT" sz="1900" dirty="0" err="1"/>
              <a:t>circulation</a:t>
            </a:r>
            <a:r>
              <a:rPr lang="it-IT" sz="1900" dirty="0"/>
              <a:t>.</a:t>
            </a:r>
          </a:p>
          <a:p>
            <a:pPr marL="0" indent="0">
              <a:buNone/>
            </a:pPr>
            <a:r>
              <a:rPr lang="it-IT" sz="1900" dirty="0">
                <a:solidFill>
                  <a:srgbClr val="FF0000"/>
                </a:solidFill>
              </a:rPr>
              <a:t>À </a:t>
            </a:r>
            <a:r>
              <a:rPr lang="it-IT" sz="1900" dirty="0" err="1">
                <a:solidFill>
                  <a:srgbClr val="FF0000"/>
                </a:solidFill>
              </a:rPr>
              <a:t>présent</a:t>
            </a:r>
            <a:r>
              <a:rPr lang="it-IT" sz="1900" dirty="0">
                <a:solidFill>
                  <a:srgbClr val="FF0000"/>
                </a:solidFill>
              </a:rPr>
              <a:t> </a:t>
            </a:r>
            <a:r>
              <a:rPr lang="it-IT" sz="1900" dirty="0" err="1">
                <a:solidFill>
                  <a:srgbClr val="FF0000"/>
                </a:solidFill>
              </a:rPr>
              <a:t>que</a:t>
            </a:r>
            <a:r>
              <a:rPr lang="it-IT" sz="1900" dirty="0"/>
              <a:t> </a:t>
            </a:r>
            <a:r>
              <a:rPr lang="it-IT" sz="1900" dirty="0" err="1"/>
              <a:t>les</a:t>
            </a:r>
            <a:r>
              <a:rPr lang="it-IT" sz="1900" dirty="0"/>
              <a:t> enfants </a:t>
            </a:r>
            <a:r>
              <a:rPr lang="it-IT" sz="1900" dirty="0" err="1"/>
              <a:t>sont</a:t>
            </a:r>
            <a:r>
              <a:rPr lang="it-IT" sz="1900" dirty="0"/>
              <a:t> </a:t>
            </a:r>
            <a:r>
              <a:rPr lang="it-IT" sz="1900" dirty="0" err="1"/>
              <a:t>grands</a:t>
            </a:r>
            <a:r>
              <a:rPr lang="it-IT" sz="1900" dirty="0"/>
              <a:t>, nous n’</a:t>
            </a:r>
            <a:r>
              <a:rPr lang="it-IT" sz="1900" dirty="0" err="1"/>
              <a:t>avons</a:t>
            </a:r>
            <a:r>
              <a:rPr lang="it-IT" sz="1900" dirty="0"/>
              <a:t> plus </a:t>
            </a:r>
            <a:r>
              <a:rPr lang="it-IT" sz="1900" dirty="0" err="1"/>
              <a:t>besoin</a:t>
            </a:r>
            <a:r>
              <a:rPr lang="it-IT" sz="1900" dirty="0"/>
              <a:t> de baby-sitter.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1900" dirty="0"/>
              <a:t>NB : </a:t>
            </a:r>
            <a:r>
              <a:rPr lang="it-IT" sz="1900" dirty="0" err="1"/>
              <a:t>Remarquez</a:t>
            </a:r>
            <a:r>
              <a:rPr lang="it-IT" sz="1900" dirty="0"/>
              <a:t> la nuance causale </a:t>
            </a:r>
            <a:r>
              <a:rPr lang="it-IT" sz="1900" dirty="0" err="1"/>
              <a:t>dans</a:t>
            </a:r>
            <a:r>
              <a:rPr lang="it-IT" sz="1900" dirty="0"/>
              <a:t> </a:t>
            </a:r>
            <a:r>
              <a:rPr lang="it-IT" sz="1900" dirty="0" err="1"/>
              <a:t>les</a:t>
            </a:r>
            <a:r>
              <a:rPr lang="it-IT" sz="1900" dirty="0"/>
              <a:t> </a:t>
            </a:r>
            <a:r>
              <a:rPr lang="it-IT" sz="1900" dirty="0" err="1"/>
              <a:t>subordonnées</a:t>
            </a:r>
            <a:r>
              <a:rPr lang="it-IT" sz="1900" dirty="0"/>
              <a:t> </a:t>
            </a:r>
            <a:r>
              <a:rPr lang="it-IT" sz="1900" dirty="0" err="1"/>
              <a:t>des</a:t>
            </a:r>
            <a:r>
              <a:rPr lang="it-IT" sz="1900" dirty="0"/>
              <a:t> </a:t>
            </a:r>
            <a:r>
              <a:rPr lang="it-IT" sz="1900" dirty="0" err="1"/>
              <a:t>exemples</a:t>
            </a:r>
            <a:r>
              <a:rPr lang="it-IT" sz="1900" dirty="0"/>
              <a:t> ci-</a:t>
            </a:r>
            <a:r>
              <a:rPr lang="it-IT" sz="1900" dirty="0" err="1"/>
              <a:t>dessus</a:t>
            </a:r>
            <a:r>
              <a:rPr lang="it-IT" sz="1900" dirty="0"/>
              <a:t>.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0529EC6B-3761-4CA8-98F4-B03856CC8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384964" cy="303068"/>
          </a:xfrm>
        </p:spPr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A74A9AB-956D-473A-BA1C-3BDC40D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2444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7E5357-0255-4D31-B661-9FEE4D3DF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20325" cy="806450"/>
          </a:xfrm>
        </p:spPr>
        <p:txBody>
          <a:bodyPr>
            <a:normAutofit/>
          </a:bodyPr>
          <a:lstStyle/>
          <a:p>
            <a:r>
              <a:rPr lang="it-IT" sz="3600"/>
              <a:t>Exercice</a:t>
            </a:r>
            <a:endParaRPr lang="fr-FR" sz="3600"/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45815A98-6E22-4BFC-9776-BD6091A785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3651" y="1274296"/>
            <a:ext cx="7705724" cy="2052566"/>
          </a:xfrm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F73E7D9-4713-4591-86EF-3A52911CD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CA39C9A-EB28-4981-8EA3-3B0D5F8D6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12</a:t>
            </a:fld>
            <a:endParaRPr lang="it-IT"/>
          </a:p>
        </p:txBody>
      </p:sp>
      <p:graphicFrame>
        <p:nvGraphicFramePr>
          <p:cNvPr id="8" name="Tabella 8">
            <a:extLst>
              <a:ext uri="{FF2B5EF4-FFF2-40B4-BE49-F238E27FC236}">
                <a16:creationId xmlns:a16="http://schemas.microsoft.com/office/drawing/2014/main" id="{5DC4DAFD-C6BA-48E5-848F-1C4533478A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243664"/>
              </p:ext>
            </p:extLst>
          </p:nvPr>
        </p:nvGraphicFramePr>
        <p:xfrm>
          <a:off x="803564" y="3601411"/>
          <a:ext cx="10510982" cy="2651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2981">
                  <a:extLst>
                    <a:ext uri="{9D8B030D-6E8A-4147-A177-3AD203B41FA5}">
                      <a16:colId xmlns:a16="http://schemas.microsoft.com/office/drawing/2014/main" val="27467595"/>
                    </a:ext>
                  </a:extLst>
                </a:gridCol>
                <a:gridCol w="5588001">
                  <a:extLst>
                    <a:ext uri="{9D8B030D-6E8A-4147-A177-3AD203B41FA5}">
                      <a16:colId xmlns:a16="http://schemas.microsoft.com/office/drawing/2014/main" val="2126925479"/>
                    </a:ext>
                  </a:extLst>
                </a:gridCol>
              </a:tblGrid>
              <a:tr h="2651607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200000"/>
                        </a:lnSpc>
                        <a:buFont typeface="+mj-lt"/>
                        <a:buAutoNum type="arabicPeriod"/>
                      </a:pPr>
                      <a:r>
                        <a:rPr lang="it-IT" b="0">
                          <a:solidFill>
                            <a:schemeClr val="tx1"/>
                          </a:solidFill>
                        </a:rPr>
                        <a:t>……………………………………………………</a:t>
                      </a:r>
                    </a:p>
                    <a:p>
                      <a:pPr marL="342900" indent="-342900">
                        <a:lnSpc>
                          <a:spcPct val="200000"/>
                        </a:lnSpc>
                        <a:buFont typeface="+mj-lt"/>
                        <a:buAutoNum type="arabicPeriod"/>
                      </a:pPr>
                      <a:r>
                        <a:rPr lang="it-IT" b="0">
                          <a:solidFill>
                            <a:schemeClr val="tx1"/>
                          </a:solidFill>
                        </a:rPr>
                        <a:t>………………………………………………….</a:t>
                      </a:r>
                    </a:p>
                    <a:p>
                      <a:pPr marL="342900" indent="-342900">
                        <a:lnSpc>
                          <a:spcPct val="200000"/>
                        </a:lnSpc>
                        <a:buFont typeface="+mj-lt"/>
                        <a:buAutoNum type="arabicPeriod"/>
                      </a:pPr>
                      <a:r>
                        <a:rPr lang="it-IT" b="0">
                          <a:solidFill>
                            <a:schemeClr val="tx1"/>
                          </a:solidFill>
                        </a:rPr>
                        <a:t>………………………………………………………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200000"/>
                        </a:lnSpc>
                        <a:buFont typeface="+mj-lt"/>
                        <a:buAutoNum type="arabicPeriod" startAt="4"/>
                      </a:pPr>
                      <a:r>
                        <a:rPr lang="it-IT" b="0">
                          <a:solidFill>
                            <a:schemeClr val="tx1"/>
                          </a:solidFill>
                        </a:rPr>
                        <a:t>……………………………………………………</a:t>
                      </a:r>
                    </a:p>
                    <a:p>
                      <a:pPr marL="342900" indent="-342900">
                        <a:lnSpc>
                          <a:spcPct val="200000"/>
                        </a:lnSpc>
                        <a:buFont typeface="+mj-lt"/>
                        <a:buAutoNum type="arabicPeriod" startAt="4"/>
                      </a:pPr>
                      <a:r>
                        <a:rPr lang="it-IT" b="0">
                          <a:solidFill>
                            <a:schemeClr val="tx1"/>
                          </a:solidFill>
                        </a:rPr>
                        <a:t>……………………………………………………….</a:t>
                      </a:r>
                    </a:p>
                    <a:p>
                      <a:pPr marL="342900" indent="-342900">
                        <a:lnSpc>
                          <a:spcPct val="200000"/>
                        </a:lnSpc>
                        <a:buFont typeface="+mj-lt"/>
                        <a:buAutoNum type="arabicPeriod" startAt="4"/>
                      </a:pPr>
                      <a:r>
                        <a:rPr lang="it-IT" b="0">
                          <a:solidFill>
                            <a:schemeClr val="tx1"/>
                          </a:solidFill>
                        </a:rPr>
                        <a:t>……………………………………………………</a:t>
                      </a:r>
                    </a:p>
                    <a:p>
                      <a:pPr marL="342900" indent="-342900">
                        <a:lnSpc>
                          <a:spcPct val="200000"/>
                        </a:lnSpc>
                        <a:buFont typeface="+mj-lt"/>
                        <a:buAutoNum type="arabicPeriod" startAt="4"/>
                      </a:pPr>
                      <a:r>
                        <a:rPr lang="it-IT" b="0">
                          <a:solidFill>
                            <a:schemeClr val="tx1"/>
                          </a:solidFill>
                        </a:rPr>
                        <a:t>…………………………………………………</a:t>
                      </a:r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081137"/>
                  </a:ext>
                </a:extLst>
              </a:tr>
            </a:tbl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41D96A67-7878-4A5A-BF48-4F25E95B61A4}"/>
              </a:ext>
            </a:extLst>
          </p:cNvPr>
          <p:cNvSpPr txBox="1"/>
          <p:nvPr/>
        </p:nvSpPr>
        <p:spPr>
          <a:xfrm>
            <a:off x="1154545" y="3805381"/>
            <a:ext cx="48398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/>
              <a:t>Quand tu </a:t>
            </a:r>
            <a:r>
              <a:rPr lang="it-IT" sz="1400" b="1">
                <a:solidFill>
                  <a:srgbClr val="FF0000"/>
                </a:solidFill>
              </a:rPr>
              <a:t>seras</a:t>
            </a:r>
            <a:r>
              <a:rPr lang="it-IT" sz="1400" b="1"/>
              <a:t> à New York, va visiter la statue de la Liberté.</a:t>
            </a:r>
            <a:endParaRPr lang="fr-FR" sz="1400" b="1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022139D-0CE4-45A6-A142-4A3E7D8E29E2}"/>
              </a:ext>
            </a:extLst>
          </p:cNvPr>
          <p:cNvSpPr txBox="1"/>
          <p:nvPr/>
        </p:nvSpPr>
        <p:spPr>
          <a:xfrm>
            <a:off x="1136073" y="4359565"/>
            <a:ext cx="4535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/>
              <a:t>Quand il </a:t>
            </a:r>
            <a:r>
              <a:rPr lang="it-IT" sz="1400" b="1">
                <a:solidFill>
                  <a:srgbClr val="FF0000"/>
                </a:solidFill>
              </a:rPr>
              <a:t>est sorti</a:t>
            </a:r>
            <a:r>
              <a:rPr lang="it-IT" sz="1400" b="1"/>
              <a:t>, André a fermé sa porte à double tour</a:t>
            </a:r>
            <a:r>
              <a:rPr lang="it-IT" sz="1400"/>
              <a:t>.</a:t>
            </a:r>
            <a:endParaRPr lang="fr-FR" sz="140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D5ADB83-A9B9-4294-8A17-A7FEFAE15F31}"/>
              </a:ext>
            </a:extLst>
          </p:cNvPr>
          <p:cNvSpPr txBox="1"/>
          <p:nvPr/>
        </p:nvSpPr>
        <p:spPr>
          <a:xfrm>
            <a:off x="1163783" y="4876800"/>
            <a:ext cx="4378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/>
              <a:t>Un orage a éclaté pendant que nous </a:t>
            </a:r>
            <a:r>
              <a:rPr lang="it-IT" sz="1400" b="1">
                <a:solidFill>
                  <a:srgbClr val="FF0000"/>
                </a:solidFill>
              </a:rPr>
              <a:t>visitions</a:t>
            </a:r>
            <a:r>
              <a:rPr lang="it-IT" sz="1400" b="1"/>
              <a:t> la ville.</a:t>
            </a:r>
            <a:endParaRPr lang="fr-FR" sz="1400" b="1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C558782A-2D68-4D84-946D-B23FDA410A76}"/>
              </a:ext>
            </a:extLst>
          </p:cNvPr>
          <p:cNvSpPr txBox="1"/>
          <p:nvPr/>
        </p:nvSpPr>
        <p:spPr>
          <a:xfrm>
            <a:off x="6077528" y="3796145"/>
            <a:ext cx="5338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/>
              <a:t>Depuis qu’elle </a:t>
            </a:r>
            <a:r>
              <a:rPr lang="it-IT" sz="1400" b="1">
                <a:solidFill>
                  <a:srgbClr val="FF0000"/>
                </a:solidFill>
              </a:rPr>
              <a:t>avait</a:t>
            </a:r>
            <a:r>
              <a:rPr lang="it-IT" sz="1400" b="1"/>
              <a:t> un chien, la vieille dame se sentait moins seule.</a:t>
            </a:r>
            <a:endParaRPr lang="fr-FR" sz="1400" b="1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4F35F4DE-87B0-48BF-80A3-E85C320BB6F2}"/>
              </a:ext>
            </a:extLst>
          </p:cNvPr>
          <p:cNvSpPr txBox="1"/>
          <p:nvPr/>
        </p:nvSpPr>
        <p:spPr>
          <a:xfrm>
            <a:off x="6077527" y="4350327"/>
            <a:ext cx="49506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/>
              <a:t>Quand nous </a:t>
            </a:r>
            <a:r>
              <a:rPr lang="it-IT" sz="1400" b="1">
                <a:solidFill>
                  <a:srgbClr val="FF0000"/>
                </a:solidFill>
              </a:rPr>
              <a:t>aurons dîné</a:t>
            </a:r>
            <a:r>
              <a:rPr lang="it-IT" sz="1400" b="1"/>
              <a:t>, nous ferons une partie de cartes.</a:t>
            </a:r>
            <a:endParaRPr lang="fr-FR" sz="1400" b="1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B5CC4E05-6928-4C29-BEA9-426223283B47}"/>
              </a:ext>
            </a:extLst>
          </p:cNvPr>
          <p:cNvSpPr txBox="1"/>
          <p:nvPr/>
        </p:nvSpPr>
        <p:spPr>
          <a:xfrm>
            <a:off x="6105237" y="4876801"/>
            <a:ext cx="5209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/>
              <a:t>Nos enfants iront en colonie de vacances pendant que nous </a:t>
            </a:r>
            <a:r>
              <a:rPr lang="it-IT" sz="1400" b="1">
                <a:solidFill>
                  <a:srgbClr val="FF0000"/>
                </a:solidFill>
              </a:rPr>
              <a:t>ferons</a:t>
            </a:r>
            <a:r>
              <a:rPr lang="it-IT" sz="1400" b="1"/>
              <a:t> un voyage au Canada.</a:t>
            </a:r>
            <a:endParaRPr lang="fr-FR" sz="1400" b="1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AC2526F5-E3DA-4F20-A6DC-9E53CC9E9009}"/>
              </a:ext>
            </a:extLst>
          </p:cNvPr>
          <p:cNvSpPr txBox="1"/>
          <p:nvPr/>
        </p:nvSpPr>
        <p:spPr>
          <a:xfrm>
            <a:off x="6096000" y="5440218"/>
            <a:ext cx="5126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/>
              <a:t>Depuis qu’il </a:t>
            </a:r>
            <a:r>
              <a:rPr lang="it-IT" sz="1400" b="1">
                <a:solidFill>
                  <a:srgbClr val="FF0000"/>
                </a:solidFill>
              </a:rPr>
              <a:t>fait du judo</a:t>
            </a:r>
            <a:r>
              <a:rPr lang="it-IT" sz="1400" b="1"/>
              <a:t>, le petit Alex est beaucoup moins timide.</a:t>
            </a:r>
            <a:endParaRPr lang="fr-FR" sz="1400" b="1"/>
          </a:p>
        </p:txBody>
      </p:sp>
    </p:spTree>
    <p:extLst>
      <p:ext uri="{BB962C8B-B14F-4D97-AF65-F5344CB8AC3E}">
        <p14:creationId xmlns:p14="http://schemas.microsoft.com/office/powerpoint/2010/main" val="352756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384181"/>
              </p:ext>
            </p:extLst>
          </p:nvPr>
        </p:nvGraphicFramePr>
        <p:xfrm>
          <a:off x="752475" y="592138"/>
          <a:ext cx="10515600" cy="460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4488">
                <a:tc>
                  <a:txBody>
                    <a:bodyPr/>
                    <a:lstStyle/>
                    <a:p>
                      <a:pPr algn="ctr"/>
                      <a:r>
                        <a:rPr lang="it-IT" sz="2400" b="1">
                          <a:solidFill>
                            <a:schemeClr val="tx1"/>
                          </a:solidFill>
                        </a:rPr>
                        <a:t>TANT QUE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>
                          <a:solidFill>
                            <a:schemeClr val="tx1"/>
                          </a:solidFill>
                        </a:rPr>
                        <a:t>JUSQU’À CE QUE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4488">
                <a:tc>
                  <a:txBody>
                    <a:bodyPr/>
                    <a:lstStyle/>
                    <a:p>
                      <a:pPr algn="ctr"/>
                      <a:r>
                        <a:rPr lang="it-IT" sz="2400"/>
                        <a:t>durée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/>
                        <a:t>moment précis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488">
                <a:tc>
                  <a:txBody>
                    <a:bodyPr/>
                    <a:lstStyle/>
                    <a:p>
                      <a:pPr algn="ctr"/>
                      <a:r>
                        <a:rPr lang="it-IT" sz="2400"/>
                        <a:t>= aussi longtemps que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/>
                        <a:t>= jusqu’au moment où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488">
                <a:tc>
                  <a:txBody>
                    <a:bodyPr/>
                    <a:lstStyle/>
                    <a:p>
                      <a:pPr algn="ctr"/>
                      <a:r>
                        <a:rPr lang="it-IT" sz="2400"/>
                        <a:t>+ indicatif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>
                          <a:solidFill>
                            <a:srgbClr val="FF0000"/>
                          </a:solidFill>
                        </a:rPr>
                        <a:t>+ subjonctif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0048">
                <a:tc>
                  <a:txBody>
                    <a:bodyPr/>
                    <a:lstStyle/>
                    <a:p>
                      <a:pPr algn="ctr"/>
                      <a:r>
                        <a:rPr lang="it-IT" sz="2400"/>
                        <a:t>Les risques d’incendie seront importants </a:t>
                      </a:r>
                      <a:r>
                        <a:rPr lang="it-IT" sz="2400">
                          <a:solidFill>
                            <a:srgbClr val="FF0000"/>
                          </a:solidFill>
                        </a:rPr>
                        <a:t>tant qu’</a:t>
                      </a:r>
                      <a:r>
                        <a:rPr lang="it-IT" sz="2400"/>
                        <a:t>il ne pleuvra pas.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/>
                        <a:t>Les risques d’incendie seront importants </a:t>
                      </a:r>
                      <a:r>
                        <a:rPr lang="it-IT" sz="2400">
                          <a:solidFill>
                            <a:srgbClr val="FF0000"/>
                          </a:solidFill>
                        </a:rPr>
                        <a:t>jusqu’à ce qu’</a:t>
                      </a:r>
                      <a:r>
                        <a:rPr lang="it-IT" sz="2400"/>
                        <a:t>il pleuve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8B433BE8-A130-4279-B74A-97597224B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375727" cy="330777"/>
          </a:xfrm>
        </p:spPr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A42FF9A-F9DD-42B1-8739-D7E0D2DCE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5540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37465F-B08E-483C-AFDE-AE1A550BD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Exercice 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8496CF-6108-43C4-9467-5DE6983B7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/>
              <a:t>Jusqu’à ce que ou tant que ?</a:t>
            </a:r>
          </a:p>
          <a:p>
            <a:endParaRPr lang="it-IT" sz="1800"/>
          </a:p>
          <a:p>
            <a:pPr marL="342900" indent="-342900">
              <a:buFont typeface="+mj-lt"/>
              <a:buAutoNum type="arabicPeriod"/>
            </a:pPr>
            <a:r>
              <a:rPr lang="it-IT" sz="1800"/>
              <a:t>Jo vivra chez moi ……………..  il ne pourra pas travailler.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/>
              <a:t>Révise …………………….   tu saches ta leçon.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/>
              <a:t>Continuez à insistez ……………………….. nous n’aurez pas de réponse.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/>
              <a:t>Tu ne pourras pas conduire ………………………… tu ne seras pas majeur.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/>
              <a:t>Il a peur ……………………………… l’avion n’a pas atterri.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/>
              <a:t>Je ne sortirai pas …………………………. la pluie ne se sera pas arrêtée.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/>
              <a:t>………………………..  je sois revenu, ne bougez pas d’ici.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800"/>
              <a:t>Tout accusé est présumé innocent ……………………….. sa culpabilité ait été légalement établie.</a:t>
            </a:r>
            <a:endParaRPr lang="it-IT" sz="1800"/>
          </a:p>
          <a:p>
            <a:endParaRPr lang="it-IT" sz="1800"/>
          </a:p>
          <a:p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2C19F16-D87A-4D58-91B3-452A45838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19231B7-AD91-48BD-8835-AE84D39A0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14</a:t>
            </a:fld>
            <a:endParaRPr lang="it-IT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put penna 5">
                <a:extLst>
                  <a:ext uri="{FF2B5EF4-FFF2-40B4-BE49-F238E27FC236}">
                    <a16:creationId xmlns:a16="http://schemas.microsoft.com/office/drawing/2014/main" id="{D9A5C917-359A-44D9-9B85-DD89A80C04B9}"/>
                  </a:ext>
                </a:extLst>
              </p14:cNvPr>
              <p14:cNvContentPartPr/>
              <p14:nvPr/>
            </p14:nvContentPartPr>
            <p14:xfrm>
              <a:off x="1523700" y="1247460"/>
              <a:ext cx="360" cy="360"/>
            </p14:xfrm>
          </p:contentPart>
        </mc:Choice>
        <mc:Fallback>
          <p:pic>
            <p:nvPicPr>
              <p:cNvPr id="6" name="Input penna 5">
                <a:extLst>
                  <a:ext uri="{FF2B5EF4-FFF2-40B4-BE49-F238E27FC236}">
                    <a16:creationId xmlns:a16="http://schemas.microsoft.com/office/drawing/2014/main" id="{D9A5C917-359A-44D9-9B85-DD89A80C04B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60700" y="1184460"/>
                <a:ext cx="126000" cy="12600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CasellaDiTesto 8">
            <a:extLst>
              <a:ext uri="{FF2B5EF4-FFF2-40B4-BE49-F238E27FC236}">
                <a16:creationId xmlns:a16="http://schemas.microsoft.com/office/drawing/2014/main" id="{69F71A9E-1F2D-4D55-87C4-079CBF0EB984}"/>
              </a:ext>
            </a:extLst>
          </p:cNvPr>
          <p:cNvSpPr txBox="1"/>
          <p:nvPr/>
        </p:nvSpPr>
        <p:spPr>
          <a:xfrm>
            <a:off x="3066473" y="4535054"/>
            <a:ext cx="172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tant que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ECD75E6-B54B-4AE8-86E4-4A4CA70D1D31}"/>
              </a:ext>
            </a:extLst>
          </p:cNvPr>
          <p:cNvSpPr txBox="1"/>
          <p:nvPr/>
        </p:nvSpPr>
        <p:spPr>
          <a:xfrm>
            <a:off x="3348182" y="3422072"/>
            <a:ext cx="172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tant que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C1AFC5B-48B8-487E-B828-7F16ECDDF22D}"/>
              </a:ext>
            </a:extLst>
          </p:cNvPr>
          <p:cNvSpPr txBox="1"/>
          <p:nvPr/>
        </p:nvSpPr>
        <p:spPr>
          <a:xfrm>
            <a:off x="3962400" y="3768436"/>
            <a:ext cx="172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tant que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432860D-552E-409B-8ABA-0526D94C803B}"/>
              </a:ext>
            </a:extLst>
          </p:cNvPr>
          <p:cNvSpPr txBox="1"/>
          <p:nvPr/>
        </p:nvSpPr>
        <p:spPr>
          <a:xfrm>
            <a:off x="4484254" y="5269345"/>
            <a:ext cx="172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jusqu’à ce que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97FE5FE1-665A-41CB-B5E6-258C7AE9136C}"/>
              </a:ext>
            </a:extLst>
          </p:cNvPr>
          <p:cNvSpPr txBox="1"/>
          <p:nvPr/>
        </p:nvSpPr>
        <p:spPr>
          <a:xfrm>
            <a:off x="1228436" y="4904509"/>
            <a:ext cx="172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Jusqu’à ce que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2F881DEA-33E2-499E-8C31-133118FA72FD}"/>
              </a:ext>
            </a:extLst>
          </p:cNvPr>
          <p:cNvSpPr txBox="1"/>
          <p:nvPr/>
        </p:nvSpPr>
        <p:spPr>
          <a:xfrm>
            <a:off x="1805709" y="3052618"/>
            <a:ext cx="172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jusqu’à ce que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7259503-962E-466A-B2E7-E274F761227B}"/>
              </a:ext>
            </a:extLst>
          </p:cNvPr>
          <p:cNvSpPr txBox="1"/>
          <p:nvPr/>
        </p:nvSpPr>
        <p:spPr>
          <a:xfrm>
            <a:off x="2877127" y="2664691"/>
            <a:ext cx="172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tant qu’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275AFB9D-AABB-4778-98D6-367CE43889F6}"/>
              </a:ext>
            </a:extLst>
          </p:cNvPr>
          <p:cNvSpPr txBox="1"/>
          <p:nvPr/>
        </p:nvSpPr>
        <p:spPr>
          <a:xfrm>
            <a:off x="2350655" y="4151745"/>
            <a:ext cx="172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tant que</a:t>
            </a:r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3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0947" y="738696"/>
            <a:ext cx="10515600" cy="53256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000" dirty="0" err="1">
                <a:cs typeface="Arial" panose="020B0604020202020204" pitchFamily="34" charset="0"/>
              </a:rPr>
              <a:t>Les</a:t>
            </a:r>
            <a:r>
              <a:rPr lang="it-IT" sz="4000" dirty="0">
                <a:cs typeface="Arial" panose="020B0604020202020204" pitchFamily="34" charset="0"/>
              </a:rPr>
              <a:t> </a:t>
            </a:r>
            <a:r>
              <a:rPr lang="it-IT" sz="4000" dirty="0" err="1">
                <a:cs typeface="Arial" panose="020B0604020202020204" pitchFamily="34" charset="0"/>
              </a:rPr>
              <a:t>propositions</a:t>
            </a:r>
            <a:r>
              <a:rPr lang="it-IT" sz="4000" dirty="0">
                <a:cs typeface="Arial" panose="020B0604020202020204" pitchFamily="34" charset="0"/>
              </a:rPr>
              <a:t> </a:t>
            </a:r>
            <a:r>
              <a:rPr lang="it-IT" sz="4000" dirty="0" err="1">
                <a:cs typeface="Arial" panose="020B0604020202020204" pitchFamily="34" charset="0"/>
              </a:rPr>
              <a:t>temporelles</a:t>
            </a:r>
            <a:r>
              <a:rPr lang="it-IT" sz="4000" dirty="0"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it-IT" sz="4000" dirty="0" err="1">
                <a:cs typeface="Arial" panose="020B0604020202020204" pitchFamily="34" charset="0"/>
              </a:rPr>
              <a:t>au</a:t>
            </a:r>
            <a:r>
              <a:rPr lang="it-IT" sz="4000" dirty="0">
                <a:cs typeface="Arial" panose="020B0604020202020204" pitchFamily="34" charset="0"/>
              </a:rPr>
              <a:t> </a:t>
            </a:r>
            <a:r>
              <a:rPr lang="it-IT" sz="4000" dirty="0" err="1">
                <a:cs typeface="Arial" panose="020B0604020202020204" pitchFamily="34" charset="0"/>
              </a:rPr>
              <a:t>subjonctif</a:t>
            </a:r>
            <a:endParaRPr lang="it-IT" dirty="0"/>
          </a:p>
          <a:p>
            <a:endParaRPr lang="it-IT" dirty="0"/>
          </a:p>
          <a:p>
            <a:pPr marL="0" indent="0" algn="ctr">
              <a:buNone/>
            </a:pPr>
            <a:r>
              <a:rPr lang="it-IT" dirty="0"/>
              <a:t>AVANT QUE +  (NE </a:t>
            </a:r>
            <a:r>
              <a:rPr lang="it-IT" dirty="0" err="1"/>
              <a:t>explétif</a:t>
            </a:r>
            <a:r>
              <a:rPr lang="it-IT" dirty="0"/>
              <a:t>) + </a:t>
            </a:r>
            <a:r>
              <a:rPr lang="it-IT" dirty="0" err="1"/>
              <a:t>verbe</a:t>
            </a:r>
            <a:r>
              <a:rPr lang="it-IT" dirty="0"/>
              <a:t> </a:t>
            </a:r>
            <a:r>
              <a:rPr lang="it-IT" dirty="0" err="1"/>
              <a:t>au</a:t>
            </a:r>
            <a:r>
              <a:rPr lang="it-IT" dirty="0"/>
              <a:t> </a:t>
            </a:r>
            <a:r>
              <a:rPr lang="it-IT" dirty="0" err="1"/>
              <a:t>subjonctif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>
              <a:buFontTx/>
              <a:buChar char="-"/>
            </a:pPr>
            <a:r>
              <a:rPr lang="it-IT" dirty="0" err="1"/>
              <a:t>Rentrons</a:t>
            </a:r>
            <a:r>
              <a:rPr lang="it-IT" dirty="0"/>
              <a:t> </a:t>
            </a:r>
            <a:r>
              <a:rPr lang="it-IT" dirty="0" err="1">
                <a:solidFill>
                  <a:srgbClr val="FF0000"/>
                </a:solidFill>
              </a:rPr>
              <a:t>avant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qu’</a:t>
            </a:r>
            <a:r>
              <a:rPr lang="it-IT" dirty="0" err="1"/>
              <a:t>il</a:t>
            </a:r>
            <a:r>
              <a:rPr lang="it-IT" dirty="0"/>
              <a:t> </a:t>
            </a:r>
            <a:r>
              <a:rPr lang="it-IT" dirty="0" err="1">
                <a:solidFill>
                  <a:srgbClr val="FF0000"/>
                </a:solidFill>
              </a:rPr>
              <a:t>pleuve</a:t>
            </a:r>
            <a:r>
              <a:rPr lang="it-IT" dirty="0"/>
              <a:t>.</a:t>
            </a:r>
          </a:p>
          <a:p>
            <a:pPr>
              <a:buFontTx/>
              <a:buChar char="-"/>
            </a:pPr>
            <a:r>
              <a:rPr lang="it-IT" dirty="0" err="1"/>
              <a:t>Rentrons</a:t>
            </a:r>
            <a:r>
              <a:rPr lang="it-IT" dirty="0"/>
              <a:t> </a:t>
            </a:r>
            <a:r>
              <a:rPr lang="it-IT" dirty="0" err="1">
                <a:solidFill>
                  <a:srgbClr val="FF0000"/>
                </a:solidFill>
              </a:rPr>
              <a:t>avant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qu’</a:t>
            </a:r>
            <a:r>
              <a:rPr lang="it-IT" dirty="0" err="1"/>
              <a:t>il</a:t>
            </a:r>
            <a:r>
              <a:rPr lang="it-IT" dirty="0"/>
              <a:t>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ne</a:t>
            </a:r>
            <a:r>
              <a:rPr lang="it-IT" dirty="0"/>
              <a:t> </a:t>
            </a:r>
            <a:r>
              <a:rPr lang="it-IT" dirty="0" err="1">
                <a:solidFill>
                  <a:srgbClr val="FF0000"/>
                </a:solidFill>
              </a:rPr>
              <a:t>pleuve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2000" dirty="0"/>
              <a:t>NB : </a:t>
            </a:r>
            <a:r>
              <a:rPr lang="it-IT" sz="2000" dirty="0" err="1"/>
              <a:t>Les</a:t>
            </a:r>
            <a:r>
              <a:rPr lang="it-IT" sz="2000" dirty="0"/>
              <a:t> </a:t>
            </a:r>
            <a:r>
              <a:rPr lang="it-IT" sz="2000" dirty="0" err="1"/>
              <a:t>deux</a:t>
            </a:r>
            <a:r>
              <a:rPr lang="it-IT" sz="2000" dirty="0"/>
              <a:t> </a:t>
            </a:r>
            <a:r>
              <a:rPr lang="it-IT" sz="2000" dirty="0" err="1"/>
              <a:t>phrases</a:t>
            </a:r>
            <a:r>
              <a:rPr lang="it-IT" sz="2000" dirty="0"/>
              <a:t> </a:t>
            </a:r>
            <a:r>
              <a:rPr lang="it-IT" sz="2000" dirty="0" err="1"/>
              <a:t>sont</a:t>
            </a:r>
            <a:r>
              <a:rPr lang="it-IT" sz="2000" dirty="0"/>
              <a:t> </a:t>
            </a:r>
            <a:r>
              <a:rPr lang="it-IT" sz="2000" dirty="0" err="1"/>
              <a:t>parfaitement</a:t>
            </a:r>
            <a:r>
              <a:rPr lang="it-IT" sz="2000" dirty="0"/>
              <a:t> </a:t>
            </a:r>
            <a:r>
              <a:rPr lang="it-IT" sz="2000" dirty="0" err="1"/>
              <a:t>synonymes</a:t>
            </a:r>
            <a:r>
              <a:rPr lang="it-IT" sz="2000" dirty="0"/>
              <a:t>. Le NE </a:t>
            </a:r>
            <a:r>
              <a:rPr lang="it-IT" sz="2000" dirty="0" err="1"/>
              <a:t>explétif</a:t>
            </a:r>
            <a:r>
              <a:rPr lang="it-IT" sz="2000" dirty="0"/>
              <a:t> est </a:t>
            </a:r>
            <a:r>
              <a:rPr lang="it-IT" sz="2000" dirty="0" err="1"/>
              <a:t>facultatif</a:t>
            </a:r>
            <a:r>
              <a:rPr lang="it-IT" sz="2000" dirty="0"/>
              <a:t>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BB6C44A5-0D06-4982-A82F-0042EFE60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357255" cy="367723"/>
          </a:xfrm>
        </p:spPr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8982D60-670F-4650-8084-F40501AB9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3574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NE </a:t>
            </a:r>
            <a:r>
              <a:rPr lang="it-IT" dirty="0" err="1"/>
              <a:t>explétif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90688"/>
            <a:ext cx="10402019" cy="5081047"/>
          </a:xfrm>
        </p:spPr>
        <p:txBody>
          <a:bodyPr>
            <a:normAutofit/>
          </a:bodyPr>
          <a:lstStyle/>
          <a:p>
            <a:r>
              <a:rPr lang="it-IT" sz="1800"/>
              <a:t>Niveau de langue : soutenu</a:t>
            </a:r>
          </a:p>
          <a:p>
            <a:pPr marL="0" indent="0">
              <a:buNone/>
            </a:pPr>
            <a:endParaRPr lang="it-IT" sz="1800"/>
          </a:p>
          <a:p>
            <a:r>
              <a:rPr lang="it-IT" sz="1800" b="1"/>
              <a:t>N’a pas de valeur négative</a:t>
            </a:r>
          </a:p>
          <a:p>
            <a:pPr marL="0" indent="0">
              <a:buNone/>
            </a:pPr>
            <a:endParaRPr lang="it-IT" sz="1800"/>
          </a:p>
          <a:p>
            <a:r>
              <a:rPr lang="it-IT" sz="1800"/>
              <a:t>Se trouve dans une subordonnée introduite par:</a:t>
            </a:r>
          </a:p>
          <a:p>
            <a:pPr marL="0" indent="0">
              <a:buNone/>
            </a:pPr>
            <a:r>
              <a:rPr lang="it-IT" sz="1800" i="1"/>
              <a:t>	</a:t>
            </a:r>
            <a:r>
              <a:rPr lang="it-IT" sz="1800"/>
              <a:t>a) </a:t>
            </a:r>
            <a:r>
              <a:rPr lang="it-IT" sz="1800" i="1"/>
              <a:t>Craindre</a:t>
            </a:r>
            <a:r>
              <a:rPr lang="it-IT" sz="1800"/>
              <a:t>, </a:t>
            </a:r>
            <a:r>
              <a:rPr lang="it-IT" sz="1800" i="1"/>
              <a:t>avoir peur</a:t>
            </a:r>
            <a:r>
              <a:rPr lang="it-IT" sz="1800"/>
              <a:t>, </a:t>
            </a:r>
            <a:r>
              <a:rPr lang="it-IT" sz="1800" i="1"/>
              <a:t>redouter</a:t>
            </a:r>
            <a:r>
              <a:rPr lang="it-IT" sz="1800"/>
              <a:t>, </a:t>
            </a:r>
            <a:r>
              <a:rPr lang="it-IT" sz="1800" i="1"/>
              <a:t>éviter</a:t>
            </a:r>
            <a:r>
              <a:rPr lang="it-IT" sz="1800"/>
              <a:t>, </a:t>
            </a:r>
            <a:r>
              <a:rPr lang="it-IT" sz="1800" i="1"/>
              <a:t>empêcher</a:t>
            </a:r>
          </a:p>
          <a:p>
            <a:pPr marL="0" indent="0">
              <a:buNone/>
            </a:pPr>
            <a:r>
              <a:rPr lang="it-IT" sz="1800"/>
              <a:t>	Ex. : Évitons que ça </a:t>
            </a:r>
            <a:r>
              <a:rPr lang="it-IT" sz="1800">
                <a:solidFill>
                  <a:srgbClr val="FF0000"/>
                </a:solidFill>
              </a:rPr>
              <a:t>ne</a:t>
            </a:r>
            <a:r>
              <a:rPr lang="it-IT" sz="1800"/>
              <a:t> tourne à la catastrophe.</a:t>
            </a:r>
          </a:p>
          <a:p>
            <a:pPr marL="0" indent="0">
              <a:buNone/>
            </a:pPr>
            <a:endParaRPr lang="it-IT" sz="1800"/>
          </a:p>
          <a:p>
            <a:pPr marL="0" indent="0">
              <a:buNone/>
            </a:pPr>
            <a:r>
              <a:rPr lang="it-IT" sz="1800" i="1"/>
              <a:t>	</a:t>
            </a:r>
            <a:r>
              <a:rPr lang="it-IT" sz="1800"/>
              <a:t>b) </a:t>
            </a:r>
            <a:r>
              <a:rPr lang="it-IT" sz="1800" i="1">
                <a:solidFill>
                  <a:srgbClr val="FF0000"/>
                </a:solidFill>
              </a:rPr>
              <a:t>Avant que</a:t>
            </a:r>
            <a:r>
              <a:rPr lang="it-IT" sz="1800"/>
              <a:t>, </a:t>
            </a:r>
            <a:r>
              <a:rPr lang="it-IT" sz="1800" i="1"/>
              <a:t>à moins que</a:t>
            </a:r>
            <a:r>
              <a:rPr lang="it-IT" sz="1800"/>
              <a:t>, </a:t>
            </a:r>
            <a:r>
              <a:rPr lang="it-IT" sz="1800" i="1"/>
              <a:t>de crainte que</a:t>
            </a:r>
            <a:r>
              <a:rPr lang="it-IT" sz="1800"/>
              <a:t>, </a:t>
            </a:r>
            <a:r>
              <a:rPr lang="it-IT" sz="1800" i="1"/>
              <a:t>de peur que</a:t>
            </a:r>
          </a:p>
          <a:p>
            <a:pPr marL="0" indent="0">
              <a:buNone/>
            </a:pPr>
            <a:endParaRPr lang="it-IT" sz="1800" i="1"/>
          </a:p>
          <a:p>
            <a:pPr marL="0" indent="0">
              <a:buNone/>
            </a:pPr>
            <a:r>
              <a:rPr lang="it-IT" sz="1800"/>
              <a:t>	c) dans les subordonnées comparatives</a:t>
            </a:r>
          </a:p>
          <a:p>
            <a:pPr marL="0" indent="0">
              <a:buNone/>
            </a:pPr>
            <a:r>
              <a:rPr lang="it-IT" sz="1800"/>
              <a:t>	Ex. : C’est plus difficile que tu </a:t>
            </a:r>
            <a:r>
              <a:rPr lang="it-IT" sz="1800">
                <a:solidFill>
                  <a:srgbClr val="FF0000"/>
                </a:solidFill>
              </a:rPr>
              <a:t>ne</a:t>
            </a:r>
            <a:r>
              <a:rPr lang="it-IT" sz="1800"/>
              <a:t> croies.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14AE5EB-C99D-4719-BEAA-809355ECF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394200" cy="386195"/>
          </a:xfrm>
        </p:spPr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2E0D52B-CF9F-40CF-B481-1BD17F3FA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0525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709" y="2438398"/>
            <a:ext cx="10383982" cy="2623129"/>
          </a:xfrm>
        </p:spPr>
        <p:txBody>
          <a:bodyPr>
            <a:normAutofit/>
          </a:bodyPr>
          <a:lstStyle/>
          <a:p>
            <a:r>
              <a:rPr lang="it-IT" sz="2000" b="1" dirty="0"/>
              <a:t>En </a:t>
            </a:r>
            <a:r>
              <a:rPr lang="it-IT" sz="2000" b="1" dirty="0" err="1"/>
              <a:t>attendant</a:t>
            </a:r>
            <a:r>
              <a:rPr lang="it-IT" sz="2000" b="1" dirty="0"/>
              <a:t> </a:t>
            </a:r>
            <a:r>
              <a:rPr lang="it-IT" sz="2000" b="1" dirty="0" err="1"/>
              <a:t>que</a:t>
            </a:r>
            <a:r>
              <a:rPr lang="it-IT" sz="2000" b="1" dirty="0"/>
              <a:t> </a:t>
            </a:r>
            <a:r>
              <a:rPr lang="it-IT" sz="2000" dirty="0"/>
              <a:t>: </a:t>
            </a:r>
            <a:r>
              <a:rPr lang="it-IT" sz="2000" dirty="0" err="1"/>
              <a:t>cfr</a:t>
            </a:r>
            <a:r>
              <a:rPr lang="it-IT" sz="2000" dirty="0"/>
              <a:t> en </a:t>
            </a:r>
            <a:r>
              <a:rPr lang="it-IT" sz="2000" dirty="0" err="1"/>
              <a:t>italien</a:t>
            </a:r>
            <a:r>
              <a:rPr lang="it-IT" sz="2000" dirty="0"/>
              <a:t> </a:t>
            </a:r>
            <a:r>
              <a:rPr lang="it-IT" sz="2000" b="1" dirty="0"/>
              <a:t>Nell’attesa che</a:t>
            </a:r>
          </a:p>
          <a:p>
            <a:r>
              <a:rPr lang="it-IT" sz="2000" b="1" dirty="0"/>
              <a:t>Le </a:t>
            </a:r>
            <a:r>
              <a:rPr lang="it-IT" sz="2000" b="1" dirty="0" err="1"/>
              <a:t>temps</a:t>
            </a:r>
            <a:r>
              <a:rPr lang="it-IT" sz="2000" b="1" dirty="0"/>
              <a:t> </a:t>
            </a:r>
            <a:r>
              <a:rPr lang="it-IT" sz="2000" b="1" dirty="0" err="1"/>
              <a:t>que</a:t>
            </a:r>
            <a:r>
              <a:rPr lang="it-IT" sz="2000" b="1" dirty="0"/>
              <a:t> </a:t>
            </a:r>
            <a:r>
              <a:rPr lang="it-IT" sz="2000" dirty="0"/>
              <a:t>: </a:t>
            </a:r>
            <a:r>
              <a:rPr lang="it-IT" sz="2000" dirty="0" err="1"/>
              <a:t>J’arrive</a:t>
            </a:r>
            <a:r>
              <a:rPr lang="it-IT" sz="2000" dirty="0"/>
              <a:t>, le </a:t>
            </a:r>
            <a:r>
              <a:rPr lang="it-IT" sz="2000" dirty="0" err="1"/>
              <a:t>temps</a:t>
            </a:r>
            <a:r>
              <a:rPr lang="it-IT" sz="2000" dirty="0"/>
              <a:t> </a:t>
            </a:r>
            <a:r>
              <a:rPr lang="it-IT" sz="2000" dirty="0" err="1"/>
              <a:t>que</a:t>
            </a:r>
            <a:r>
              <a:rPr lang="it-IT" sz="2000" dirty="0"/>
              <a:t> je </a:t>
            </a:r>
            <a:r>
              <a:rPr lang="it-IT" sz="2000" dirty="0" err="1"/>
              <a:t>réponde</a:t>
            </a:r>
            <a:r>
              <a:rPr lang="it-IT" sz="2000" dirty="0"/>
              <a:t> à ce mail.</a:t>
            </a:r>
          </a:p>
          <a:p>
            <a:r>
              <a:rPr lang="it-IT" sz="2000" b="1" dirty="0" err="1"/>
              <a:t>Jusqu’à</a:t>
            </a:r>
            <a:r>
              <a:rPr lang="it-IT" sz="2000" b="1" dirty="0"/>
              <a:t> ce </a:t>
            </a:r>
            <a:r>
              <a:rPr lang="it-IT" sz="2000" b="1" dirty="0" err="1"/>
              <a:t>que</a:t>
            </a:r>
            <a:r>
              <a:rPr lang="it-IT" sz="2000" b="1" dirty="0"/>
              <a:t> </a:t>
            </a:r>
            <a:r>
              <a:rPr lang="it-IT" sz="2000" dirty="0"/>
              <a:t>(v. fiche </a:t>
            </a:r>
            <a:r>
              <a:rPr lang="it-IT" sz="2000" dirty="0" err="1"/>
              <a:t>jusqu’à</a:t>
            </a:r>
            <a:r>
              <a:rPr lang="it-IT" sz="2000" dirty="0"/>
              <a:t> ce </a:t>
            </a:r>
            <a:r>
              <a:rPr lang="it-IT" sz="2000" dirty="0" err="1"/>
              <a:t>que</a:t>
            </a:r>
            <a:r>
              <a:rPr lang="it-IT" sz="2000" dirty="0"/>
              <a:t> / </a:t>
            </a:r>
            <a:r>
              <a:rPr lang="it-IT" sz="2000" dirty="0" err="1"/>
              <a:t>tant</a:t>
            </a:r>
            <a:r>
              <a:rPr lang="it-IT" sz="2000" dirty="0"/>
              <a:t> </a:t>
            </a:r>
            <a:r>
              <a:rPr lang="it-IT" sz="2000" dirty="0" err="1"/>
              <a:t>que</a:t>
            </a:r>
            <a:r>
              <a:rPr lang="it-IT" sz="2000" dirty="0"/>
              <a:t>)</a:t>
            </a:r>
          </a:p>
          <a:p>
            <a:r>
              <a:rPr lang="it-IT" sz="2000" b="1" dirty="0"/>
              <a:t>D’</a:t>
            </a:r>
            <a:r>
              <a:rPr lang="it-IT" sz="2000" b="1" dirty="0" err="1"/>
              <a:t>ici</a:t>
            </a:r>
            <a:r>
              <a:rPr lang="it-IT" sz="2000" b="1" dirty="0"/>
              <a:t> à ce </a:t>
            </a:r>
            <a:r>
              <a:rPr lang="it-IT" sz="2000" b="1" dirty="0" err="1"/>
              <a:t>que</a:t>
            </a:r>
            <a:endParaRPr lang="it-IT" sz="2000" b="1" dirty="0"/>
          </a:p>
          <a:p>
            <a:pPr marL="0" indent="0">
              <a:buNone/>
            </a:pPr>
            <a:r>
              <a:rPr lang="it-IT" sz="2000" dirty="0">
                <a:solidFill>
                  <a:srgbClr val="FF0000"/>
                </a:solidFill>
              </a:rPr>
              <a:t>D’</a:t>
            </a:r>
            <a:r>
              <a:rPr lang="it-IT" sz="2000" dirty="0" err="1">
                <a:solidFill>
                  <a:srgbClr val="FF0000"/>
                </a:solidFill>
              </a:rPr>
              <a:t>ici</a:t>
            </a:r>
            <a:r>
              <a:rPr lang="it-IT" sz="2000" dirty="0">
                <a:solidFill>
                  <a:srgbClr val="FF0000"/>
                </a:solidFill>
              </a:rPr>
              <a:t> à ce </a:t>
            </a:r>
            <a:r>
              <a:rPr lang="it-IT" sz="2000" dirty="0" err="1">
                <a:solidFill>
                  <a:srgbClr val="FF0000"/>
                </a:solidFill>
              </a:rPr>
              <a:t>que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/>
              <a:t>l’on </a:t>
            </a:r>
            <a:r>
              <a:rPr lang="it-IT" sz="2000" dirty="0" err="1"/>
              <a:t>sache</a:t>
            </a:r>
            <a:r>
              <a:rPr lang="it-IT" sz="2000" dirty="0"/>
              <a:t> la </a:t>
            </a:r>
            <a:r>
              <a:rPr lang="it-IT" sz="2000" dirty="0" err="1"/>
              <a:t>vérité</a:t>
            </a:r>
            <a:r>
              <a:rPr lang="it-IT" sz="2000" dirty="0"/>
              <a:t> sur ce </a:t>
            </a:r>
            <a:r>
              <a:rPr lang="it-IT" sz="2000" dirty="0" err="1"/>
              <a:t>scandale</a:t>
            </a:r>
            <a:r>
              <a:rPr lang="it-IT" sz="2000" dirty="0"/>
              <a:t> </a:t>
            </a:r>
            <a:r>
              <a:rPr lang="it-IT" sz="2000" dirty="0" err="1"/>
              <a:t>immobilier</a:t>
            </a:r>
            <a:r>
              <a:rPr lang="it-IT" sz="2000" dirty="0"/>
              <a:t>, il passera de l’eau </a:t>
            </a:r>
            <a:r>
              <a:rPr lang="it-IT" sz="2000" dirty="0" err="1"/>
              <a:t>sous</a:t>
            </a:r>
            <a:r>
              <a:rPr lang="it-IT" sz="2000" dirty="0"/>
              <a:t> </a:t>
            </a:r>
            <a:r>
              <a:rPr lang="it-IT" sz="2000" dirty="0" err="1"/>
              <a:t>les</a:t>
            </a:r>
            <a:r>
              <a:rPr lang="it-IT" sz="2000" dirty="0"/>
              <a:t> </a:t>
            </a:r>
            <a:r>
              <a:rPr lang="it-IT" sz="2000" dirty="0" err="1"/>
              <a:t>ponts</a:t>
            </a:r>
            <a:r>
              <a:rPr lang="it-IT" sz="2000" dirty="0"/>
              <a:t>.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FF0000"/>
                </a:solidFill>
              </a:rPr>
              <a:t>D’</a:t>
            </a:r>
            <a:r>
              <a:rPr lang="it-IT" sz="2000" dirty="0" err="1">
                <a:solidFill>
                  <a:srgbClr val="FF0000"/>
                </a:solidFill>
              </a:rPr>
              <a:t>ici</a:t>
            </a:r>
            <a:r>
              <a:rPr lang="it-IT" sz="2000" dirty="0">
                <a:solidFill>
                  <a:srgbClr val="FF0000"/>
                </a:solidFill>
              </a:rPr>
              <a:t> à ce </a:t>
            </a:r>
            <a:r>
              <a:rPr lang="it-IT" sz="2000" dirty="0" err="1">
                <a:solidFill>
                  <a:srgbClr val="FF0000"/>
                </a:solidFill>
              </a:rPr>
              <a:t>que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/>
              <a:t>la nouvelle </a:t>
            </a:r>
            <a:r>
              <a:rPr lang="it-IT" sz="2000" dirty="0" err="1"/>
              <a:t>ligne</a:t>
            </a:r>
            <a:r>
              <a:rPr lang="it-IT" sz="2000" dirty="0"/>
              <a:t> de métro </a:t>
            </a:r>
            <a:r>
              <a:rPr lang="it-IT" sz="2000" dirty="0" err="1"/>
              <a:t>soit</a:t>
            </a:r>
            <a:r>
              <a:rPr lang="it-IT" sz="2000" dirty="0"/>
              <a:t> </a:t>
            </a:r>
            <a:r>
              <a:rPr lang="it-IT" sz="2000" dirty="0" err="1"/>
              <a:t>prête</a:t>
            </a:r>
            <a:r>
              <a:rPr lang="it-IT" sz="2000" dirty="0"/>
              <a:t>, il </a:t>
            </a:r>
            <a:r>
              <a:rPr lang="it-IT" sz="2000" dirty="0" err="1"/>
              <a:t>faudra</a:t>
            </a:r>
            <a:r>
              <a:rPr lang="it-IT" sz="2000" dirty="0"/>
              <a:t> </a:t>
            </a:r>
            <a:r>
              <a:rPr lang="it-IT" sz="2000" dirty="0" err="1"/>
              <a:t>des</a:t>
            </a:r>
            <a:r>
              <a:rPr lang="it-IT" sz="2000" dirty="0"/>
              <a:t> </a:t>
            </a:r>
            <a:r>
              <a:rPr lang="it-IT" sz="2000" dirty="0" err="1"/>
              <a:t>années</a:t>
            </a:r>
            <a:r>
              <a:rPr lang="it-IT" sz="2000" dirty="0"/>
              <a:t>.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6B4B985C-15E2-4F32-8D5E-C085A401E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348018" cy="376959"/>
          </a:xfrm>
        </p:spPr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01B6E68-3B36-41B2-B0F1-F638D9623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17</a:t>
            </a:fld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3ED9CBA-9157-4AE0-B734-0347BF862B08}"/>
              </a:ext>
            </a:extLst>
          </p:cNvPr>
          <p:cNvSpPr txBox="1"/>
          <p:nvPr/>
        </p:nvSpPr>
        <p:spPr>
          <a:xfrm>
            <a:off x="979054" y="600363"/>
            <a:ext cx="103077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>
                <a:latin typeface="+mj-lt"/>
              </a:rPr>
              <a:t>Autres locutions temporelles </a:t>
            </a:r>
          </a:p>
          <a:p>
            <a:pPr algn="ctr"/>
            <a:r>
              <a:rPr lang="it-IT" sz="4000">
                <a:latin typeface="+mj-lt"/>
              </a:rPr>
              <a:t>suivies du subjonctif</a:t>
            </a:r>
            <a:endParaRPr lang="fr-FR" sz="40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660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8741F8-442B-450F-8F70-EAA06990C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3"/>
            <a:ext cx="10088441" cy="62606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it-IT" sz="4000" dirty="0" err="1"/>
              <a:t>Exercice</a:t>
            </a:r>
            <a:endParaRPr lang="it-IT" sz="40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4739C05-54A1-490A-8795-9784B2A47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437" y="761698"/>
            <a:ext cx="11077574" cy="5588591"/>
          </a:xfrm>
        </p:spPr>
        <p:txBody>
          <a:bodyPr anchor="ctr">
            <a:normAutofit fontScale="70000" lnSpcReduction="20000"/>
          </a:bodyPr>
          <a:lstStyle/>
          <a:p>
            <a:pPr marL="0" indent="0">
              <a:buNone/>
            </a:pPr>
            <a:r>
              <a:rPr lang="en-US" sz="2000" dirty="0" err="1"/>
              <a:t>Complétez</a:t>
            </a:r>
            <a:r>
              <a:rPr lang="en-US" sz="2000" dirty="0"/>
              <a:t> avec : </a:t>
            </a:r>
            <a:r>
              <a:rPr lang="en-US" sz="2000" b="1" dirty="0"/>
              <a:t>tant que – </a:t>
            </a:r>
            <a:r>
              <a:rPr lang="en-US" sz="2000" b="1" dirty="0" err="1"/>
              <a:t>en</a:t>
            </a:r>
            <a:r>
              <a:rPr lang="en-US" sz="2000" b="1" dirty="0"/>
              <a:t> attendant que – </a:t>
            </a:r>
            <a:r>
              <a:rPr lang="en-US" sz="2000" b="1" dirty="0" err="1"/>
              <a:t>dès</a:t>
            </a:r>
            <a:r>
              <a:rPr lang="en-US" sz="2000" b="1" dirty="0"/>
              <a:t> que – </a:t>
            </a:r>
            <a:r>
              <a:rPr lang="en-US" sz="2000" b="1" dirty="0" err="1"/>
              <a:t>d’ici</a:t>
            </a:r>
            <a:r>
              <a:rPr lang="en-US" sz="2000" b="1" dirty="0"/>
              <a:t> que – </a:t>
            </a:r>
            <a:r>
              <a:rPr lang="en-US" sz="2000" b="1" dirty="0" err="1"/>
              <a:t>avant</a:t>
            </a:r>
            <a:r>
              <a:rPr lang="en-US" sz="2000" b="1" dirty="0"/>
              <a:t> que – </a:t>
            </a:r>
            <a:r>
              <a:rPr lang="en-US" sz="2000" b="1" dirty="0" err="1"/>
              <a:t>jusqu’à</a:t>
            </a:r>
            <a:r>
              <a:rPr lang="en-US" sz="2000" b="1" dirty="0"/>
              <a:t> </a:t>
            </a:r>
            <a:r>
              <a:rPr lang="en-US" sz="2000" b="1" dirty="0" err="1"/>
              <a:t>ce</a:t>
            </a:r>
            <a:r>
              <a:rPr lang="en-US" sz="2000" b="1" dirty="0"/>
              <a:t> que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err="1"/>
              <a:t>Asseyez-vous</a:t>
            </a:r>
            <a:r>
              <a:rPr lang="en-US" sz="2000" dirty="0"/>
              <a:t> dans la salle </a:t>
            </a:r>
            <a:r>
              <a:rPr lang="en-US" sz="2000" dirty="0" err="1"/>
              <a:t>d’attente</a:t>
            </a:r>
            <a:r>
              <a:rPr lang="en-US" sz="2000" dirty="0"/>
              <a:t>, ……………………………. le </a:t>
            </a:r>
            <a:r>
              <a:rPr lang="en-US" sz="2000" dirty="0" err="1"/>
              <a:t>docteur</a:t>
            </a:r>
            <a:r>
              <a:rPr lang="en-US" sz="2000" dirty="0"/>
              <a:t> </a:t>
            </a:r>
            <a:r>
              <a:rPr lang="en-US" sz="2000" dirty="0" err="1"/>
              <a:t>vienne</a:t>
            </a:r>
            <a:r>
              <a:rPr lang="en-US" sz="2000" dirty="0"/>
              <a:t> 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chercher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Asseyez-vous</a:t>
            </a:r>
            <a:r>
              <a:rPr lang="en-US" sz="2000" dirty="0"/>
              <a:t> dans la salle </a:t>
            </a:r>
            <a:r>
              <a:rPr lang="en-US" sz="2000" dirty="0" err="1"/>
              <a:t>d’attente</a:t>
            </a:r>
            <a:r>
              <a:rPr lang="en-US" sz="2000" dirty="0"/>
              <a:t>, </a:t>
            </a:r>
            <a:r>
              <a:rPr lang="en-US" sz="2000" dirty="0" err="1">
                <a:solidFill>
                  <a:srgbClr val="FF0000"/>
                </a:solidFill>
              </a:rPr>
              <a:t>en</a:t>
            </a:r>
            <a:r>
              <a:rPr lang="en-US" sz="2000" dirty="0">
                <a:solidFill>
                  <a:srgbClr val="FF0000"/>
                </a:solidFill>
              </a:rPr>
              <a:t> attendant que </a:t>
            </a:r>
            <a:r>
              <a:rPr lang="en-US" sz="2000" dirty="0"/>
              <a:t>le </a:t>
            </a:r>
            <a:r>
              <a:rPr lang="en-US" sz="2000" dirty="0" err="1"/>
              <a:t>docteur</a:t>
            </a:r>
            <a:r>
              <a:rPr lang="en-US" sz="2000" dirty="0"/>
              <a:t> </a:t>
            </a:r>
            <a:r>
              <a:rPr lang="en-US" sz="2000" dirty="0" err="1"/>
              <a:t>vienne</a:t>
            </a:r>
            <a:r>
              <a:rPr lang="en-US" sz="2000" dirty="0"/>
              <a:t> 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chercher</a:t>
            </a:r>
            <a:r>
              <a:rPr lang="en-US" sz="2000" dirty="0"/>
              <a:t>.</a:t>
            </a:r>
          </a:p>
          <a:p>
            <a:r>
              <a:rPr lang="en-US" sz="2000" dirty="0"/>
              <a:t>Les </a:t>
            </a:r>
            <a:r>
              <a:rPr lang="en-US" sz="2000" dirty="0" err="1"/>
              <a:t>hirondelles</a:t>
            </a:r>
            <a:r>
              <a:rPr lang="en-US" sz="2000" dirty="0"/>
              <a:t> </a:t>
            </a:r>
            <a:r>
              <a:rPr lang="en-US" sz="2000" dirty="0" err="1"/>
              <a:t>partent</a:t>
            </a:r>
            <a:r>
              <a:rPr lang="en-US" sz="2000" dirty="0"/>
              <a:t> ……………………………. </a:t>
            </a:r>
            <a:r>
              <a:rPr lang="en-US" sz="2000" dirty="0" err="1"/>
              <a:t>l’hiver</a:t>
            </a:r>
            <a:r>
              <a:rPr lang="en-US" sz="2000" dirty="0"/>
              <a:t> arrive et </a:t>
            </a:r>
            <a:r>
              <a:rPr lang="en-US" sz="2000" dirty="0" err="1"/>
              <a:t>reviennent</a:t>
            </a:r>
            <a:r>
              <a:rPr lang="en-US" sz="2000" dirty="0"/>
              <a:t> ……………………………. le </a:t>
            </a:r>
            <a:r>
              <a:rPr lang="en-US" sz="2000" dirty="0" err="1"/>
              <a:t>printemps</a:t>
            </a:r>
            <a:r>
              <a:rPr lang="en-US" sz="2000" dirty="0"/>
              <a:t> </a:t>
            </a:r>
            <a:r>
              <a:rPr lang="en-US" sz="2000" dirty="0" err="1"/>
              <a:t>est</a:t>
            </a:r>
            <a:r>
              <a:rPr lang="en-US" sz="2000" dirty="0"/>
              <a:t> </a:t>
            </a:r>
            <a:r>
              <a:rPr lang="en-US" sz="2000" dirty="0" err="1"/>
              <a:t>là</a:t>
            </a:r>
            <a:r>
              <a:rPr lang="en-US" sz="2000" dirty="0"/>
              <a:t>.</a:t>
            </a:r>
          </a:p>
          <a:p>
            <a:r>
              <a:rPr lang="en-US" sz="2000" dirty="0"/>
              <a:t>Les </a:t>
            </a:r>
            <a:r>
              <a:rPr lang="en-US" sz="2000" dirty="0" err="1"/>
              <a:t>hirondelles</a:t>
            </a:r>
            <a:r>
              <a:rPr lang="en-US" sz="2000" dirty="0"/>
              <a:t> </a:t>
            </a:r>
            <a:r>
              <a:rPr lang="en-US" sz="2000" dirty="0" err="1"/>
              <a:t>partent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FF0000"/>
                </a:solidFill>
              </a:rPr>
              <a:t>dès</a:t>
            </a:r>
            <a:r>
              <a:rPr lang="en-US" sz="2000" dirty="0">
                <a:solidFill>
                  <a:srgbClr val="FF0000"/>
                </a:solidFill>
              </a:rPr>
              <a:t> que </a:t>
            </a:r>
            <a:r>
              <a:rPr lang="en-US" sz="2000" dirty="0" err="1"/>
              <a:t>l’hiver</a:t>
            </a:r>
            <a:r>
              <a:rPr lang="en-US" sz="2000" dirty="0"/>
              <a:t> arrive et </a:t>
            </a:r>
            <a:r>
              <a:rPr lang="en-US" sz="2000" dirty="0" err="1"/>
              <a:t>reviennent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FF0000"/>
                </a:solidFill>
              </a:rPr>
              <a:t>dès</a:t>
            </a:r>
            <a:r>
              <a:rPr lang="en-US" sz="2000" dirty="0">
                <a:solidFill>
                  <a:srgbClr val="FF0000"/>
                </a:solidFill>
              </a:rPr>
              <a:t> que </a:t>
            </a:r>
            <a:r>
              <a:rPr lang="en-US" sz="2000" dirty="0"/>
              <a:t>le </a:t>
            </a:r>
            <a:r>
              <a:rPr lang="en-US" sz="2000" dirty="0" err="1"/>
              <a:t>printemps</a:t>
            </a:r>
            <a:r>
              <a:rPr lang="en-US" sz="2000" dirty="0"/>
              <a:t> </a:t>
            </a:r>
            <a:r>
              <a:rPr lang="en-US" sz="2000" dirty="0" err="1"/>
              <a:t>est</a:t>
            </a:r>
            <a:r>
              <a:rPr lang="en-US" sz="2000" dirty="0"/>
              <a:t> </a:t>
            </a:r>
            <a:r>
              <a:rPr lang="en-US" sz="2000" dirty="0" err="1"/>
              <a:t>là</a:t>
            </a:r>
            <a:r>
              <a:rPr lang="en-US" sz="2000" dirty="0"/>
              <a:t>.</a:t>
            </a:r>
          </a:p>
          <a:p>
            <a:r>
              <a:rPr lang="en-US" sz="2000" dirty="0"/>
              <a:t>Ne 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découragez</a:t>
            </a:r>
            <a:r>
              <a:rPr lang="en-US" sz="2000" dirty="0"/>
              <a:t> pas : </a:t>
            </a:r>
            <a:r>
              <a:rPr lang="en-US" sz="2000" dirty="0" err="1"/>
              <a:t>continuez</a:t>
            </a:r>
            <a:r>
              <a:rPr lang="en-US" sz="2000" dirty="0"/>
              <a:t> à </a:t>
            </a:r>
            <a:r>
              <a:rPr lang="en-US" sz="2000" dirty="0" err="1"/>
              <a:t>chercher</a:t>
            </a:r>
            <a:r>
              <a:rPr lang="en-US" sz="2000" dirty="0"/>
              <a:t> ……………………………. 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trouviez</a:t>
            </a:r>
            <a:r>
              <a:rPr lang="en-US" sz="2000" dirty="0"/>
              <a:t> la </a:t>
            </a:r>
            <a:r>
              <a:rPr lang="en-US" sz="2000" dirty="0" err="1"/>
              <a:t>réponse</a:t>
            </a:r>
            <a:r>
              <a:rPr lang="en-US" sz="2000" dirty="0"/>
              <a:t>.</a:t>
            </a:r>
          </a:p>
          <a:p>
            <a:r>
              <a:rPr lang="en-US" sz="2000" dirty="0"/>
              <a:t>Ne 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découragez</a:t>
            </a:r>
            <a:r>
              <a:rPr lang="en-US" sz="2000" dirty="0"/>
              <a:t> pas : </a:t>
            </a:r>
            <a:r>
              <a:rPr lang="en-US" sz="2000" dirty="0" err="1"/>
              <a:t>continuez</a:t>
            </a:r>
            <a:r>
              <a:rPr lang="en-US" sz="2000" dirty="0"/>
              <a:t> à </a:t>
            </a:r>
            <a:r>
              <a:rPr lang="en-US" sz="2000" dirty="0" err="1"/>
              <a:t>chercher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FF0000"/>
                </a:solidFill>
              </a:rPr>
              <a:t>jusqu’à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ce</a:t>
            </a:r>
            <a:r>
              <a:rPr lang="en-US" sz="2000" dirty="0">
                <a:solidFill>
                  <a:srgbClr val="FF0000"/>
                </a:solidFill>
              </a:rPr>
              <a:t> que 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trouviez</a:t>
            </a:r>
            <a:r>
              <a:rPr lang="en-US" sz="2000" dirty="0"/>
              <a:t> la </a:t>
            </a:r>
            <a:r>
              <a:rPr lang="en-US" sz="2000" dirty="0" err="1"/>
              <a:t>réponse</a:t>
            </a:r>
            <a:r>
              <a:rPr lang="en-US" sz="2000" dirty="0"/>
              <a:t>.</a:t>
            </a:r>
          </a:p>
          <a:p>
            <a:r>
              <a:rPr lang="en-US" sz="2000" dirty="0"/>
              <a:t>Tu es trop lent. ……………………………. 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aies</a:t>
            </a:r>
            <a:r>
              <a:rPr lang="en-US" sz="2000" dirty="0"/>
              <a:t> </a:t>
            </a:r>
            <a:r>
              <a:rPr lang="en-US" sz="2000" dirty="0" err="1"/>
              <a:t>fini</a:t>
            </a:r>
            <a:r>
              <a:rPr lang="en-US" sz="2000" dirty="0"/>
              <a:t> </a:t>
            </a:r>
            <a:r>
              <a:rPr lang="en-US" sz="2000" dirty="0" err="1"/>
              <a:t>tes</a:t>
            </a:r>
            <a:r>
              <a:rPr lang="en-US" sz="2000" dirty="0"/>
              <a:t> devoirs, il </a:t>
            </a:r>
            <a:r>
              <a:rPr lang="en-US" sz="2000" dirty="0" err="1"/>
              <a:t>fera</a:t>
            </a:r>
            <a:r>
              <a:rPr lang="en-US" sz="2000" dirty="0"/>
              <a:t> </a:t>
            </a:r>
            <a:r>
              <a:rPr lang="en-US" sz="2000" dirty="0" err="1"/>
              <a:t>nuit</a:t>
            </a:r>
            <a:r>
              <a:rPr lang="en-US" sz="2000" dirty="0"/>
              <a:t>.</a:t>
            </a:r>
          </a:p>
          <a:p>
            <a:r>
              <a:rPr lang="en-US" sz="2000" dirty="0"/>
              <a:t>Tu es trop lent. </a:t>
            </a:r>
            <a:r>
              <a:rPr lang="en-US" sz="2000" dirty="0" err="1">
                <a:solidFill>
                  <a:srgbClr val="FF0000"/>
                </a:solidFill>
              </a:rPr>
              <a:t>D’ici</a:t>
            </a:r>
            <a:r>
              <a:rPr lang="en-US" sz="2000" dirty="0">
                <a:solidFill>
                  <a:srgbClr val="FF0000"/>
                </a:solidFill>
              </a:rPr>
              <a:t> à </a:t>
            </a:r>
            <a:r>
              <a:rPr lang="en-US" sz="2000" dirty="0" err="1">
                <a:solidFill>
                  <a:srgbClr val="FF0000"/>
                </a:solidFill>
              </a:rPr>
              <a:t>ce</a:t>
            </a:r>
            <a:r>
              <a:rPr lang="en-US" sz="2000" dirty="0">
                <a:solidFill>
                  <a:srgbClr val="FF0000"/>
                </a:solidFill>
              </a:rPr>
              <a:t> que 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aies</a:t>
            </a:r>
            <a:r>
              <a:rPr lang="en-US" sz="2000" dirty="0"/>
              <a:t> </a:t>
            </a:r>
            <a:r>
              <a:rPr lang="en-US" sz="2000" dirty="0" err="1"/>
              <a:t>fini</a:t>
            </a:r>
            <a:r>
              <a:rPr lang="en-US" sz="2000" dirty="0"/>
              <a:t> </a:t>
            </a:r>
            <a:r>
              <a:rPr lang="en-US" sz="2000" dirty="0" err="1"/>
              <a:t>tes</a:t>
            </a:r>
            <a:r>
              <a:rPr lang="en-US" sz="2000" dirty="0"/>
              <a:t> devoirs, il </a:t>
            </a:r>
            <a:r>
              <a:rPr lang="en-US" sz="2000" dirty="0" err="1"/>
              <a:t>fera</a:t>
            </a:r>
            <a:r>
              <a:rPr lang="en-US" sz="2000" dirty="0"/>
              <a:t> </a:t>
            </a:r>
            <a:r>
              <a:rPr lang="en-US" sz="2000" dirty="0" err="1"/>
              <a:t>nuit</a:t>
            </a:r>
            <a:r>
              <a:rPr lang="en-US" sz="2000" dirty="0"/>
              <a:t>.</a:t>
            </a:r>
          </a:p>
          <a:p>
            <a:r>
              <a:rPr lang="en-US" sz="2000" dirty="0"/>
              <a:t>On </a:t>
            </a:r>
            <a:r>
              <a:rPr lang="en-US" sz="2000" dirty="0" err="1"/>
              <a:t>est</a:t>
            </a:r>
            <a:r>
              <a:rPr lang="en-US" sz="2000" dirty="0"/>
              <a:t> </a:t>
            </a:r>
            <a:r>
              <a:rPr lang="en-US" sz="2000" dirty="0" err="1"/>
              <a:t>responsable</a:t>
            </a:r>
            <a:r>
              <a:rPr lang="en-US" sz="2000" dirty="0"/>
              <a:t> de </a:t>
            </a:r>
            <a:r>
              <a:rPr lang="en-US" sz="2000" dirty="0" err="1"/>
              <a:t>ses</a:t>
            </a:r>
            <a:r>
              <a:rPr lang="en-US" sz="2000" dirty="0"/>
              <a:t> enfants ……………………………. </a:t>
            </a:r>
            <a:r>
              <a:rPr lang="en-US" sz="2000" dirty="0" err="1"/>
              <a:t>ils</a:t>
            </a:r>
            <a:r>
              <a:rPr lang="en-US" sz="2000" dirty="0"/>
              <a:t> ne </a:t>
            </a:r>
            <a:r>
              <a:rPr lang="en-US" sz="2000" dirty="0" err="1"/>
              <a:t>sont</a:t>
            </a:r>
            <a:r>
              <a:rPr lang="en-US" sz="2000" dirty="0"/>
              <a:t> pas </a:t>
            </a:r>
            <a:r>
              <a:rPr lang="en-US" sz="2000" dirty="0" err="1"/>
              <a:t>majeurs</a:t>
            </a:r>
            <a:r>
              <a:rPr lang="en-US" sz="2000" dirty="0"/>
              <a:t>. </a:t>
            </a:r>
          </a:p>
          <a:p>
            <a:r>
              <a:rPr lang="en-US" sz="2000" dirty="0"/>
              <a:t>On </a:t>
            </a:r>
            <a:r>
              <a:rPr lang="en-US" sz="2000" dirty="0" err="1"/>
              <a:t>est</a:t>
            </a:r>
            <a:r>
              <a:rPr lang="en-US" sz="2000" dirty="0"/>
              <a:t> </a:t>
            </a:r>
            <a:r>
              <a:rPr lang="en-US" sz="2000" dirty="0" err="1"/>
              <a:t>responsable</a:t>
            </a:r>
            <a:r>
              <a:rPr lang="en-US" sz="2000" dirty="0"/>
              <a:t> de </a:t>
            </a:r>
            <a:r>
              <a:rPr lang="en-US" sz="2000" dirty="0" err="1"/>
              <a:t>ses</a:t>
            </a:r>
            <a:r>
              <a:rPr lang="en-US" sz="2000" dirty="0"/>
              <a:t> enfants </a:t>
            </a:r>
            <a:r>
              <a:rPr lang="en-US" sz="2000" dirty="0">
                <a:solidFill>
                  <a:srgbClr val="FF0000"/>
                </a:solidFill>
              </a:rPr>
              <a:t>tant </a:t>
            </a:r>
            <a:r>
              <a:rPr lang="en-US" sz="2000" dirty="0" err="1">
                <a:solidFill>
                  <a:srgbClr val="FF0000"/>
                </a:solidFill>
              </a:rPr>
              <a:t>qu’</a:t>
            </a:r>
            <a:r>
              <a:rPr lang="en-US" sz="2000" dirty="0" err="1"/>
              <a:t>ils</a:t>
            </a:r>
            <a:r>
              <a:rPr lang="en-US" sz="2000" dirty="0"/>
              <a:t> ne </a:t>
            </a:r>
            <a:r>
              <a:rPr lang="en-US" sz="2000" dirty="0" err="1"/>
              <a:t>sont</a:t>
            </a:r>
            <a:r>
              <a:rPr lang="en-US" sz="2000" dirty="0"/>
              <a:t> pas </a:t>
            </a:r>
            <a:r>
              <a:rPr lang="en-US" sz="2000" dirty="0" err="1"/>
              <a:t>majeurs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L’oiseau</a:t>
            </a:r>
            <a:r>
              <a:rPr lang="en-US" sz="2000" dirty="0"/>
              <a:t> </a:t>
            </a:r>
            <a:r>
              <a:rPr lang="en-US" sz="2000" dirty="0" err="1"/>
              <a:t>s’est</a:t>
            </a:r>
            <a:r>
              <a:rPr lang="en-US" sz="2000" dirty="0"/>
              <a:t> </a:t>
            </a:r>
            <a:r>
              <a:rPr lang="en-US" sz="2000" dirty="0" err="1"/>
              <a:t>envolé</a:t>
            </a:r>
            <a:r>
              <a:rPr lang="en-US" sz="2000" dirty="0"/>
              <a:t> ……………………………. </a:t>
            </a:r>
            <a:r>
              <a:rPr lang="en-US" sz="2000" dirty="0" err="1"/>
              <a:t>j’ai</a:t>
            </a:r>
            <a:r>
              <a:rPr lang="en-US" sz="2000" dirty="0"/>
              <a:t> </a:t>
            </a:r>
            <a:r>
              <a:rPr lang="en-US" sz="2000" dirty="0" err="1"/>
              <a:t>ouvert</a:t>
            </a:r>
            <a:r>
              <a:rPr lang="en-US" sz="2000" dirty="0"/>
              <a:t> la cage</a:t>
            </a:r>
          </a:p>
          <a:p>
            <a:r>
              <a:rPr lang="en-US" sz="2000" dirty="0" err="1"/>
              <a:t>L’oiseau</a:t>
            </a:r>
            <a:r>
              <a:rPr lang="en-US" sz="2000" dirty="0"/>
              <a:t> </a:t>
            </a:r>
            <a:r>
              <a:rPr lang="en-US" sz="2000" dirty="0" err="1"/>
              <a:t>s’est</a:t>
            </a:r>
            <a:r>
              <a:rPr lang="en-US" sz="2000" dirty="0"/>
              <a:t> </a:t>
            </a:r>
            <a:r>
              <a:rPr lang="en-US" sz="2000" dirty="0" err="1"/>
              <a:t>envolé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FF0000"/>
                </a:solidFill>
              </a:rPr>
              <a:t>dès</a:t>
            </a:r>
            <a:r>
              <a:rPr lang="en-US" sz="2000" dirty="0">
                <a:solidFill>
                  <a:srgbClr val="FF0000"/>
                </a:solidFill>
              </a:rPr>
              <a:t> que </a:t>
            </a:r>
            <a:r>
              <a:rPr lang="en-US" sz="2000" dirty="0" err="1"/>
              <a:t>j’ai</a:t>
            </a:r>
            <a:r>
              <a:rPr lang="en-US" sz="2000" dirty="0"/>
              <a:t> </a:t>
            </a:r>
            <a:r>
              <a:rPr lang="en-US" sz="2000" dirty="0" err="1"/>
              <a:t>ouvert</a:t>
            </a:r>
            <a:r>
              <a:rPr lang="en-US" sz="2000" dirty="0"/>
              <a:t> la cage.</a:t>
            </a:r>
          </a:p>
          <a:p>
            <a:r>
              <a:rPr lang="en-US" sz="2000" dirty="0"/>
              <a:t>……………………………. il y a de la vie, il y a de </a:t>
            </a:r>
            <a:r>
              <a:rPr lang="en-US" sz="2000" dirty="0" err="1"/>
              <a:t>l’Espoir</a:t>
            </a:r>
            <a:r>
              <a:rPr lang="en-US" sz="2000" dirty="0"/>
              <a:t>, </a:t>
            </a:r>
            <a:r>
              <a:rPr lang="en-US" sz="2000" dirty="0" err="1"/>
              <a:t>dit</a:t>
            </a:r>
            <a:r>
              <a:rPr lang="en-US" sz="2000" dirty="0"/>
              <a:t>-on.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Tant </a:t>
            </a:r>
            <a:r>
              <a:rPr lang="en-US" sz="2000" dirty="0" err="1">
                <a:solidFill>
                  <a:srgbClr val="FF0000"/>
                </a:solidFill>
              </a:rPr>
              <a:t>qu’</a:t>
            </a:r>
            <a:r>
              <a:rPr lang="en-US" sz="2000" dirty="0" err="1"/>
              <a:t>il</a:t>
            </a:r>
            <a:r>
              <a:rPr lang="en-US" sz="2000" dirty="0"/>
              <a:t> y a de la vie, il y a de </a:t>
            </a:r>
            <a:r>
              <a:rPr lang="en-US" sz="2000" dirty="0" err="1"/>
              <a:t>l’Espoir</a:t>
            </a:r>
            <a:r>
              <a:rPr lang="en-US" sz="2000" dirty="0"/>
              <a:t>, </a:t>
            </a:r>
            <a:r>
              <a:rPr lang="en-US" sz="2000" dirty="0" err="1"/>
              <a:t>dit</a:t>
            </a:r>
            <a:r>
              <a:rPr lang="en-US" sz="2000" dirty="0"/>
              <a:t>-on.</a:t>
            </a:r>
          </a:p>
          <a:p>
            <a:r>
              <a:rPr lang="en-US" sz="2000" dirty="0"/>
              <a:t>Les </a:t>
            </a:r>
            <a:r>
              <a:rPr lang="en-US" sz="2000" dirty="0" err="1"/>
              <a:t>équipes</a:t>
            </a:r>
            <a:r>
              <a:rPr lang="en-US" sz="2000" dirty="0"/>
              <a:t> de secours </a:t>
            </a:r>
            <a:r>
              <a:rPr lang="en-US" sz="2000" dirty="0" err="1"/>
              <a:t>ont</a:t>
            </a:r>
            <a:r>
              <a:rPr lang="en-US" sz="2000" dirty="0"/>
              <a:t> </a:t>
            </a:r>
            <a:r>
              <a:rPr lang="en-US" sz="2000" dirty="0" err="1"/>
              <a:t>continué</a:t>
            </a:r>
            <a:r>
              <a:rPr lang="en-US" sz="2000" dirty="0"/>
              <a:t> les </a:t>
            </a:r>
            <a:r>
              <a:rPr lang="en-US" sz="2000" dirty="0" err="1"/>
              <a:t>recherches</a:t>
            </a:r>
            <a:r>
              <a:rPr lang="en-US" sz="2000" dirty="0"/>
              <a:t> ……………………………. il </a:t>
            </a:r>
            <a:r>
              <a:rPr lang="en-US" sz="2000" dirty="0" err="1"/>
              <a:t>n’y</a:t>
            </a:r>
            <a:r>
              <a:rPr lang="en-US" sz="2000" dirty="0"/>
              <a:t> </a:t>
            </a:r>
            <a:r>
              <a:rPr lang="en-US" sz="2000" dirty="0" err="1"/>
              <a:t>ait</a:t>
            </a:r>
            <a:r>
              <a:rPr lang="en-US" sz="2000" dirty="0"/>
              <a:t> plus </a:t>
            </a:r>
            <a:r>
              <a:rPr lang="en-US" sz="2000" dirty="0" err="1"/>
              <a:t>aucun</a:t>
            </a:r>
            <a:r>
              <a:rPr lang="en-US" sz="2000" dirty="0"/>
              <a:t> Espoir.</a:t>
            </a:r>
          </a:p>
          <a:p>
            <a:r>
              <a:rPr lang="en-US" sz="2000" dirty="0"/>
              <a:t>Les </a:t>
            </a:r>
            <a:r>
              <a:rPr lang="en-US" sz="2000" dirty="0" err="1"/>
              <a:t>équipes</a:t>
            </a:r>
            <a:r>
              <a:rPr lang="en-US" sz="2000" dirty="0"/>
              <a:t> de secours </a:t>
            </a:r>
            <a:r>
              <a:rPr lang="en-US" sz="2000" dirty="0" err="1"/>
              <a:t>ont</a:t>
            </a:r>
            <a:r>
              <a:rPr lang="en-US" sz="2000" dirty="0"/>
              <a:t> </a:t>
            </a:r>
            <a:r>
              <a:rPr lang="en-US" sz="2000" dirty="0" err="1"/>
              <a:t>continué</a:t>
            </a:r>
            <a:r>
              <a:rPr lang="en-US" sz="2000" dirty="0"/>
              <a:t> les </a:t>
            </a:r>
            <a:r>
              <a:rPr lang="en-US" sz="2000" dirty="0" err="1"/>
              <a:t>recherches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FF0000"/>
                </a:solidFill>
              </a:rPr>
              <a:t>jusqu’à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ce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qu’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n’y</a:t>
            </a:r>
            <a:r>
              <a:rPr lang="en-US" sz="2000" dirty="0"/>
              <a:t> </a:t>
            </a:r>
            <a:r>
              <a:rPr lang="en-US" sz="2000" dirty="0" err="1"/>
              <a:t>ait</a:t>
            </a:r>
            <a:r>
              <a:rPr lang="en-US" sz="2000" dirty="0"/>
              <a:t> plus </a:t>
            </a:r>
            <a:r>
              <a:rPr lang="en-US" sz="2000" dirty="0" err="1"/>
              <a:t>aucun</a:t>
            </a:r>
            <a:r>
              <a:rPr lang="en-US" sz="2000" dirty="0"/>
              <a:t> Espoir.</a:t>
            </a:r>
          </a:p>
          <a:p>
            <a:r>
              <a:rPr lang="en-US" sz="2000" dirty="0"/>
              <a:t>Les enfants </a:t>
            </a:r>
            <a:r>
              <a:rPr lang="en-US" sz="2000" dirty="0" err="1"/>
              <a:t>n’auront</a:t>
            </a:r>
            <a:r>
              <a:rPr lang="en-US" sz="2000" dirty="0"/>
              <a:t> pas le temps de tout ranger ……………………………. </a:t>
            </a:r>
            <a:r>
              <a:rPr lang="en-US" sz="2000" dirty="0" err="1"/>
              <a:t>leurs</a:t>
            </a:r>
            <a:r>
              <a:rPr lang="en-US" sz="2000" dirty="0"/>
              <a:t> parents ne </a:t>
            </a:r>
            <a:r>
              <a:rPr lang="en-US" sz="2000" dirty="0" err="1"/>
              <a:t>reviennent</a:t>
            </a:r>
            <a:r>
              <a:rPr lang="en-US" sz="2000" dirty="0"/>
              <a:t>.</a:t>
            </a:r>
          </a:p>
          <a:p>
            <a:r>
              <a:rPr lang="en-US" sz="2000" dirty="0"/>
              <a:t>Les enfants </a:t>
            </a:r>
            <a:r>
              <a:rPr lang="en-US" sz="2000" dirty="0" err="1"/>
              <a:t>n’auront</a:t>
            </a:r>
            <a:r>
              <a:rPr lang="en-US" sz="2000" dirty="0"/>
              <a:t> pas le temps de tout ranger </a:t>
            </a:r>
            <a:r>
              <a:rPr lang="en-US" sz="2000" dirty="0" err="1">
                <a:solidFill>
                  <a:srgbClr val="FF0000"/>
                </a:solidFill>
              </a:rPr>
              <a:t>avant</a:t>
            </a:r>
            <a:r>
              <a:rPr lang="en-US" sz="2000" dirty="0">
                <a:solidFill>
                  <a:srgbClr val="FF0000"/>
                </a:solidFill>
              </a:rPr>
              <a:t> que </a:t>
            </a:r>
            <a:r>
              <a:rPr lang="en-US" sz="2000" dirty="0" err="1"/>
              <a:t>leurs</a:t>
            </a:r>
            <a:r>
              <a:rPr lang="en-US" sz="2000" dirty="0"/>
              <a:t> parents ne </a:t>
            </a:r>
            <a:r>
              <a:rPr lang="en-US" sz="2000" dirty="0" err="1"/>
              <a:t>reviennent</a:t>
            </a:r>
            <a:endParaRPr lang="en-US" sz="2000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A9BA640-A753-4EA1-BCD8-A183775BE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12673" cy="413905"/>
          </a:xfrm>
        </p:spPr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3188A5A-510F-4AA7-B364-379C71500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505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E5EA8E-0C2D-410D-8920-A4CA12A08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it-IT"/>
              <a:t>L’expression du temps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11CFAF-CE99-4AEA-B437-EF6F8CCCC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it-IT" sz="2000"/>
              <a:t>Le temps peut s’exprimer par une </a:t>
            </a:r>
            <a:r>
              <a:rPr lang="it-IT" sz="2000">
                <a:solidFill>
                  <a:srgbClr val="FF0000"/>
                </a:solidFill>
              </a:rPr>
              <a:t>expression</a:t>
            </a:r>
            <a:r>
              <a:rPr lang="it-IT" sz="2000"/>
              <a:t>, un </a:t>
            </a:r>
            <a:r>
              <a:rPr lang="it-IT" sz="2000">
                <a:solidFill>
                  <a:srgbClr val="FF0000"/>
                </a:solidFill>
              </a:rPr>
              <a:t>adverbe</a:t>
            </a:r>
            <a:r>
              <a:rPr lang="it-IT" sz="2000"/>
              <a:t> (</a:t>
            </a:r>
            <a:r>
              <a:rPr lang="it-IT" sz="2000" i="1"/>
              <a:t>jamais, toujours, hier, demain</a:t>
            </a:r>
            <a:r>
              <a:rPr lang="it-IT" sz="2000"/>
              <a:t>), une </a:t>
            </a:r>
            <a:r>
              <a:rPr lang="it-IT" sz="2000">
                <a:solidFill>
                  <a:srgbClr val="FF0000"/>
                </a:solidFill>
              </a:rPr>
              <a:t>préposition</a:t>
            </a:r>
            <a:r>
              <a:rPr lang="it-IT" sz="2000"/>
              <a:t> suivie d’un nom ou d’un adverbe, une </a:t>
            </a:r>
            <a:r>
              <a:rPr lang="it-IT" sz="2000">
                <a:solidFill>
                  <a:srgbClr val="FF0000"/>
                </a:solidFill>
              </a:rPr>
              <a:t>proposition</a:t>
            </a:r>
            <a:r>
              <a:rPr lang="it-IT" sz="2000"/>
              <a:t> subordonnée.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165A062-6648-4074-AE63-EDC297779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486564" cy="256886"/>
          </a:xfrm>
        </p:spPr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435648-E08B-4039-9347-0AC5D773A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8961-0407-4A5D-A4BA-B1238141E806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1060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it-IT">
                <a:cs typeface="Arial" panose="020B0604020202020204" pitchFamily="34" charset="0"/>
              </a:rPr>
              <a:t>La durée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26393" y="685441"/>
            <a:ext cx="6224335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/>
              <a:t>Préposition + Nom / Adverbe</a:t>
            </a:r>
          </a:p>
          <a:p>
            <a:pPr marL="0" indent="0">
              <a:buNone/>
            </a:pPr>
            <a:endParaRPr lang="it-IT" sz="1800"/>
          </a:p>
          <a:p>
            <a:pPr marL="0" indent="0">
              <a:buNone/>
            </a:pPr>
            <a:r>
              <a:rPr lang="it-IT" sz="1800" b="1"/>
              <a:t>Pendant</a:t>
            </a:r>
          </a:p>
          <a:p>
            <a:pPr marL="0" indent="0">
              <a:buNone/>
            </a:pPr>
            <a:r>
              <a:rPr lang="fr-FR" sz="1800" b="0" i="0">
                <a:effectLst/>
              </a:rPr>
              <a:t>Il a évolué positivement </a:t>
            </a:r>
            <a:r>
              <a:rPr lang="fr-FR" sz="1800" b="0" i="0">
                <a:solidFill>
                  <a:srgbClr val="FF0000"/>
                </a:solidFill>
                <a:effectLst/>
              </a:rPr>
              <a:t>pendant</a:t>
            </a:r>
            <a:r>
              <a:rPr lang="fr-FR" sz="1800" b="0" i="0">
                <a:effectLst/>
              </a:rPr>
              <a:t> la période considérée.</a:t>
            </a:r>
            <a:r>
              <a:rPr lang="it-IT" sz="1800"/>
              <a:t> </a:t>
            </a:r>
          </a:p>
          <a:p>
            <a:pPr marL="0" indent="0">
              <a:buNone/>
            </a:pPr>
            <a:r>
              <a:rPr lang="it-IT" sz="1800"/>
              <a:t>Remarque : </a:t>
            </a:r>
            <a:r>
              <a:rPr lang="it-IT" sz="1800" b="1"/>
              <a:t>durant</a:t>
            </a:r>
            <a:r>
              <a:rPr lang="it-IT" sz="1800"/>
              <a:t> s’emploie surtout à l’écrit</a:t>
            </a:r>
          </a:p>
          <a:p>
            <a:pPr marL="0" indent="0">
              <a:buNone/>
            </a:pPr>
            <a:endParaRPr lang="it-IT" sz="1800"/>
          </a:p>
          <a:p>
            <a:pPr marL="0" indent="0">
              <a:buNone/>
            </a:pPr>
            <a:r>
              <a:rPr lang="it-IT" sz="1800" b="1"/>
              <a:t>Au cours de</a:t>
            </a:r>
          </a:p>
          <a:p>
            <a:pPr marL="0" indent="0">
              <a:buNone/>
            </a:pPr>
            <a:r>
              <a:rPr lang="fr-FR" sz="1800" b="0" i="0">
                <a:effectLst/>
              </a:rPr>
              <a:t>Le système de transport en Europe doit affronter des défis considérables </a:t>
            </a:r>
            <a:r>
              <a:rPr lang="fr-FR" sz="1800" b="0" i="0">
                <a:solidFill>
                  <a:srgbClr val="FF0000"/>
                </a:solidFill>
                <a:effectLst/>
              </a:rPr>
              <a:t>au cours de </a:t>
            </a:r>
            <a:r>
              <a:rPr lang="fr-FR" sz="1800" b="0" i="0">
                <a:effectLst/>
              </a:rPr>
              <a:t>la prochaine décennie.</a:t>
            </a:r>
            <a:endParaRPr lang="it-IT" sz="18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F3DC075-BDB0-4958-9EAD-81242D51B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1"/>
            <a:ext cx="4421909" cy="303068"/>
          </a:xfrm>
        </p:spPr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25A80F6-1A8D-4572-8015-EE96B6E0D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1226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02332" y="838199"/>
            <a:ext cx="6051468" cy="5338763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it-IT" sz="2000" b="1"/>
              <a:t> </a:t>
            </a:r>
          </a:p>
          <a:p>
            <a:pPr marL="0" indent="0">
              <a:buNone/>
            </a:pPr>
            <a:r>
              <a:rPr lang="it-IT" sz="2000" b="1"/>
              <a:t>Depuis</a:t>
            </a:r>
          </a:p>
          <a:p>
            <a:pPr marL="0" indent="0">
              <a:buNone/>
            </a:pPr>
            <a:r>
              <a:rPr lang="it-IT" sz="2000"/>
              <a:t>Il la connaît </a:t>
            </a:r>
            <a:r>
              <a:rPr lang="it-IT" sz="2000">
                <a:solidFill>
                  <a:srgbClr val="FF0000"/>
                </a:solidFill>
              </a:rPr>
              <a:t>depuis</a:t>
            </a:r>
            <a:r>
              <a:rPr lang="it-IT" sz="2000"/>
              <a:t> longtemps</a:t>
            </a:r>
          </a:p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r>
              <a:rPr lang="it-IT" sz="2000" b="1"/>
              <a:t>Ça fait… que + indicatif</a:t>
            </a:r>
            <a:endParaRPr lang="it-IT" sz="2000"/>
          </a:p>
          <a:p>
            <a:pPr marL="0" indent="0">
              <a:buNone/>
            </a:pPr>
            <a:r>
              <a:rPr lang="it-IT" sz="2000">
                <a:solidFill>
                  <a:srgbClr val="FF0000"/>
                </a:solidFill>
              </a:rPr>
              <a:t>Ça fait </a:t>
            </a:r>
            <a:r>
              <a:rPr lang="it-IT" sz="2000"/>
              <a:t>longtemps </a:t>
            </a:r>
            <a:r>
              <a:rPr lang="it-IT" sz="2000">
                <a:solidFill>
                  <a:srgbClr val="FF0000"/>
                </a:solidFill>
              </a:rPr>
              <a:t>qu’</a:t>
            </a:r>
            <a:r>
              <a:rPr lang="it-IT" sz="2000"/>
              <a:t>il la connaît</a:t>
            </a:r>
          </a:p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r>
              <a:rPr lang="it-IT" sz="2000" b="1"/>
              <a:t>Il y a … que + indicatif</a:t>
            </a:r>
          </a:p>
          <a:p>
            <a:pPr marL="0" indent="0">
              <a:buNone/>
            </a:pPr>
            <a:r>
              <a:rPr lang="it-IT" sz="2000">
                <a:solidFill>
                  <a:srgbClr val="FF0000"/>
                </a:solidFill>
              </a:rPr>
              <a:t>Il y a </a:t>
            </a:r>
            <a:r>
              <a:rPr lang="it-IT" sz="2000"/>
              <a:t>longtemps </a:t>
            </a:r>
            <a:r>
              <a:rPr lang="it-IT" sz="2000">
                <a:solidFill>
                  <a:srgbClr val="FF0000"/>
                </a:solidFill>
              </a:rPr>
              <a:t>qu’</a:t>
            </a:r>
            <a:r>
              <a:rPr lang="it-IT" sz="2000"/>
              <a:t>il la connaît</a:t>
            </a:r>
          </a:p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endParaRPr lang="it-IT" sz="1800"/>
          </a:p>
          <a:p>
            <a:pPr marL="0" indent="0">
              <a:buNone/>
            </a:pPr>
            <a:r>
              <a:rPr lang="it-IT" sz="2000" u="sng"/>
              <a:t>Remarque</a:t>
            </a:r>
          </a:p>
          <a:p>
            <a:pPr marL="0" indent="0">
              <a:buNone/>
            </a:pPr>
            <a:r>
              <a:rPr lang="it-IT" sz="2000" b="1"/>
              <a:t>Au bout de </a:t>
            </a:r>
            <a:r>
              <a:rPr lang="it-IT" sz="2000"/>
              <a:t>: indique la fin de la durée</a:t>
            </a:r>
          </a:p>
          <a:p>
            <a:pPr marL="0" lvl="0" indent="0">
              <a:buNone/>
            </a:pPr>
            <a:r>
              <a:rPr lang="it-IT" sz="2000">
                <a:solidFill>
                  <a:prstClr val="black"/>
                </a:solidFill>
              </a:rPr>
              <a:t>Le supermarché est fermé pour inventaire. Il rouvrira </a:t>
            </a:r>
            <a:r>
              <a:rPr lang="it-IT" sz="2000">
                <a:solidFill>
                  <a:srgbClr val="FF0000"/>
                </a:solidFill>
              </a:rPr>
              <a:t>au bout de </a:t>
            </a:r>
            <a:r>
              <a:rPr lang="it-IT" sz="2000">
                <a:solidFill>
                  <a:prstClr val="black"/>
                </a:solidFill>
              </a:rPr>
              <a:t>trois jours.</a:t>
            </a:r>
          </a:p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endParaRPr lang="it-IT" sz="200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E746A76-6ED3-41A6-8101-B8E794F241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917" y="461097"/>
            <a:ext cx="1035483" cy="996408"/>
          </a:xfrm>
          <a:prstGeom prst="rect">
            <a:avLst/>
          </a:prstGeom>
        </p:spPr>
      </p:pic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1322B5-0E68-4730-A23A-F25067536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366491" cy="367723"/>
          </a:xfrm>
        </p:spPr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E3687BF-6182-4464-8A64-E586F4A24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1291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676525" cy="5921375"/>
          </a:xfrm>
        </p:spPr>
        <p:txBody>
          <a:bodyPr/>
          <a:lstStyle/>
          <a:p>
            <a:pPr algn="ctr"/>
            <a:r>
              <a:rPr lang="it-IT"/>
              <a:t>pour</a:t>
            </a:r>
            <a:br>
              <a:rPr lang="it-IT"/>
            </a:br>
            <a:r>
              <a:rPr lang="it-IT"/>
              <a:t>en</a:t>
            </a:r>
            <a:br>
              <a:rPr lang="it-IT"/>
            </a:br>
            <a:r>
              <a:rPr lang="it-IT"/>
              <a:t>dans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19675" y="981075"/>
            <a:ext cx="6334125" cy="5314950"/>
          </a:xfrm>
        </p:spPr>
        <p:txBody>
          <a:bodyPr>
            <a:normAutofit/>
          </a:bodyPr>
          <a:lstStyle/>
          <a:p>
            <a:r>
              <a:rPr lang="it-IT" sz="2000" b="1"/>
              <a:t>pour</a:t>
            </a:r>
            <a:r>
              <a:rPr lang="it-IT" sz="2000"/>
              <a:t> 			durée prévue</a:t>
            </a:r>
          </a:p>
          <a:p>
            <a:pPr marL="0" indent="0">
              <a:buNone/>
            </a:pPr>
            <a:r>
              <a:rPr lang="it-IT" sz="2000"/>
              <a:t>Le supermarché est fermé </a:t>
            </a:r>
            <a:r>
              <a:rPr lang="it-IT" sz="2000">
                <a:solidFill>
                  <a:srgbClr val="FF0000"/>
                </a:solidFill>
              </a:rPr>
              <a:t>pour</a:t>
            </a:r>
            <a:r>
              <a:rPr lang="it-IT" sz="2000"/>
              <a:t> trois jours pour cause d’inventaire</a:t>
            </a:r>
          </a:p>
          <a:p>
            <a:pPr marL="0" indent="0">
              <a:buNone/>
            </a:pPr>
            <a:endParaRPr lang="it-IT" sz="2000"/>
          </a:p>
          <a:p>
            <a:r>
              <a:rPr lang="it-IT" sz="2000" b="1"/>
              <a:t>en</a:t>
            </a:r>
            <a:r>
              <a:rPr lang="it-IT" sz="2000"/>
              <a:t> 			durée nécessaire</a:t>
            </a:r>
          </a:p>
          <a:p>
            <a:pPr marL="0" indent="0">
              <a:buNone/>
            </a:pPr>
            <a:r>
              <a:rPr lang="it-IT" sz="2000"/>
              <a:t>L’inventaire s’effectue </a:t>
            </a:r>
            <a:r>
              <a:rPr lang="it-IT" sz="2000">
                <a:solidFill>
                  <a:srgbClr val="FF0000"/>
                </a:solidFill>
              </a:rPr>
              <a:t>en</a:t>
            </a:r>
            <a:r>
              <a:rPr lang="it-IT" sz="2000"/>
              <a:t> trois jours.</a:t>
            </a:r>
          </a:p>
          <a:p>
            <a:pPr marL="0" indent="0">
              <a:buNone/>
            </a:pPr>
            <a:endParaRPr lang="it-IT" sz="2000"/>
          </a:p>
          <a:p>
            <a:r>
              <a:rPr lang="it-IT" sz="2000" b="1"/>
              <a:t>dans</a:t>
            </a:r>
            <a:r>
              <a:rPr lang="it-IT" sz="2000"/>
              <a:t> 			durée dans le futur</a:t>
            </a:r>
          </a:p>
          <a:p>
            <a:pPr marL="0" indent="0">
              <a:buNone/>
            </a:pPr>
            <a:r>
              <a:rPr lang="it-IT" sz="2000"/>
              <a:t>Le supermarché est fermé pour inventaire. Il rouvrira </a:t>
            </a:r>
            <a:r>
              <a:rPr lang="it-IT" sz="2000">
                <a:solidFill>
                  <a:srgbClr val="FF0000"/>
                </a:solidFill>
              </a:rPr>
              <a:t>dans</a:t>
            </a:r>
            <a:r>
              <a:rPr lang="it-IT" sz="2000"/>
              <a:t> trois jours.</a:t>
            </a:r>
          </a:p>
          <a:p>
            <a:pPr marL="0" indent="0">
              <a:buNone/>
            </a:pPr>
            <a:endParaRPr lang="it-IT" sz="2400"/>
          </a:p>
        </p:txBody>
      </p:sp>
      <p:cxnSp>
        <p:nvCxnSpPr>
          <p:cNvPr id="5" name="Connettore 2 4"/>
          <p:cNvCxnSpPr>
            <a:cxnSpLocks/>
          </p:cNvCxnSpPr>
          <p:nvPr/>
        </p:nvCxnSpPr>
        <p:spPr>
          <a:xfrm>
            <a:off x="6872682" y="1160330"/>
            <a:ext cx="542386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>
            <a:cxnSpLocks/>
          </p:cNvCxnSpPr>
          <p:nvPr/>
        </p:nvCxnSpPr>
        <p:spPr>
          <a:xfrm>
            <a:off x="6944264" y="2618521"/>
            <a:ext cx="580486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>
            <a:cxnSpLocks/>
          </p:cNvCxnSpPr>
          <p:nvPr/>
        </p:nvCxnSpPr>
        <p:spPr>
          <a:xfrm>
            <a:off x="7018155" y="3842916"/>
            <a:ext cx="485236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piè di pagina 9">
            <a:extLst>
              <a:ext uri="{FF2B5EF4-FFF2-40B4-BE49-F238E27FC236}">
                <a16:creationId xmlns:a16="http://schemas.microsoft.com/office/drawing/2014/main" id="{FA4C31F2-BEBB-45D8-A0F3-550FBE8C8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366491" cy="321541"/>
          </a:xfrm>
        </p:spPr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73EFEBE-74EE-4947-913F-96E743AF3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528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13CBB6-61A1-407F-B988-EFAC97181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328564" cy="927966"/>
          </a:xfrm>
        </p:spPr>
        <p:txBody>
          <a:bodyPr/>
          <a:lstStyle/>
          <a:p>
            <a:r>
              <a:rPr lang="it-IT"/>
              <a:t>Exercice </a:t>
            </a:r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B16A3A8-AAD0-42CA-9FF8-99A39C929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1D3BEA6-C7FE-420A-A492-E99CC76A5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6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E4DF47E-1B78-4BCA-9095-CCFBDC8BB548}"/>
              </a:ext>
            </a:extLst>
          </p:cNvPr>
          <p:cNvSpPr txBox="1"/>
          <p:nvPr/>
        </p:nvSpPr>
        <p:spPr>
          <a:xfrm>
            <a:off x="2613025" y="1431346"/>
            <a:ext cx="725805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/>
              <a:t>Complétez avec les prépositions </a:t>
            </a:r>
            <a:r>
              <a:rPr lang="it-IT" b="1">
                <a:solidFill>
                  <a:srgbClr val="FF0000"/>
                </a:solidFill>
              </a:rPr>
              <a:t>pendant, en, dans, pour.</a:t>
            </a:r>
            <a:endParaRPr lang="it-IT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it-IT"/>
              <a:t>Mes parents ont vécu à Rome ………………….. dix ans.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it-IT"/>
              <a:t>On a signé un contrat de location ……………………  deux ans.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it-IT"/>
              <a:t>Bill s’est engagé dans l’armée ……………………………  cinq ans.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it-IT"/>
              <a:t>L’acteur a joué ………………..  six heures sans interruption.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it-IT"/>
              <a:t>J’ai dépensé tout mon salaire …………   une semaine.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it-IT"/>
              <a:t>La prochaine réunion aura lieu …………………    un mois.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it-IT"/>
              <a:t>Le train fait huit cents kilomètres ……………    trois heures.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it-IT"/>
              <a:t>L’équipe a réalisé six épisodes télé ………………… deux mois.</a:t>
            </a:r>
          </a:p>
          <a:p>
            <a:endParaRPr lang="fr-FR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2A16E81-111C-4BD4-A3F3-469AE49CBF38}"/>
              </a:ext>
            </a:extLst>
          </p:cNvPr>
          <p:cNvSpPr txBox="1"/>
          <p:nvPr/>
        </p:nvSpPr>
        <p:spPr>
          <a:xfrm>
            <a:off x="4516582" y="3509819"/>
            <a:ext cx="1062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pendant</a:t>
            </a:r>
            <a:endParaRPr lang="fr-FR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D4943E3-A6CC-4806-923B-5332EF329CC3}"/>
              </a:ext>
            </a:extLst>
          </p:cNvPr>
          <p:cNvSpPr txBox="1"/>
          <p:nvPr/>
        </p:nvSpPr>
        <p:spPr>
          <a:xfrm>
            <a:off x="5943600" y="1861128"/>
            <a:ext cx="1103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pendant</a:t>
            </a:r>
            <a:endParaRPr lang="fr-FR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1887EE6-9942-4521-8BD9-100D88BED853}"/>
              </a:ext>
            </a:extLst>
          </p:cNvPr>
          <p:cNvSpPr txBox="1"/>
          <p:nvPr/>
        </p:nvSpPr>
        <p:spPr>
          <a:xfrm>
            <a:off x="6289964" y="2974108"/>
            <a:ext cx="757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pour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CB835E3F-B386-44A2-BE63-CFCF2BC64052}"/>
              </a:ext>
            </a:extLst>
          </p:cNvPr>
          <p:cNvSpPr txBox="1"/>
          <p:nvPr/>
        </p:nvSpPr>
        <p:spPr>
          <a:xfrm>
            <a:off x="6026728" y="4613563"/>
            <a:ext cx="757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dans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C6970C50-3E48-4D51-B29D-559FB43DBFD4}"/>
              </a:ext>
            </a:extLst>
          </p:cNvPr>
          <p:cNvSpPr txBox="1"/>
          <p:nvPr/>
        </p:nvSpPr>
        <p:spPr>
          <a:xfrm>
            <a:off x="6271492" y="5153891"/>
            <a:ext cx="757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en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D47CE3BE-7922-41DD-81D3-8EBDCF579FB9}"/>
              </a:ext>
            </a:extLst>
          </p:cNvPr>
          <p:cNvSpPr txBox="1"/>
          <p:nvPr/>
        </p:nvSpPr>
        <p:spPr>
          <a:xfrm>
            <a:off x="6507019" y="5712690"/>
            <a:ext cx="757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en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84966A5C-861C-45BF-A6C9-91AF83B23FAB}"/>
              </a:ext>
            </a:extLst>
          </p:cNvPr>
          <p:cNvSpPr txBox="1"/>
          <p:nvPr/>
        </p:nvSpPr>
        <p:spPr>
          <a:xfrm>
            <a:off x="5874328" y="4054764"/>
            <a:ext cx="757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en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25E1CB90-53C0-4DB6-A967-D13BDB36CED4}"/>
              </a:ext>
            </a:extLst>
          </p:cNvPr>
          <p:cNvSpPr txBox="1"/>
          <p:nvPr/>
        </p:nvSpPr>
        <p:spPr>
          <a:xfrm>
            <a:off x="6386946" y="2433782"/>
            <a:ext cx="757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pour</a:t>
            </a:r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7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1012801"/>
              </p:ext>
            </p:extLst>
          </p:nvPr>
        </p:nvGraphicFramePr>
        <p:xfrm>
          <a:off x="501140" y="1824147"/>
          <a:ext cx="11319028" cy="4760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3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683">
                  <a:extLst>
                    <a:ext uri="{9D8B030D-6E8A-4147-A177-3AD203B41FA5}">
                      <a16:colId xmlns:a16="http://schemas.microsoft.com/office/drawing/2014/main" val="2110595960"/>
                    </a:ext>
                  </a:extLst>
                </a:gridCol>
                <a:gridCol w="1189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564">
                  <a:extLst>
                    <a:ext uri="{9D8B030D-6E8A-4147-A177-3AD203B41FA5}">
                      <a16:colId xmlns:a16="http://schemas.microsoft.com/office/drawing/2014/main" val="2422804939"/>
                    </a:ext>
                  </a:extLst>
                </a:gridCol>
                <a:gridCol w="4532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4252">
                <a:tc>
                  <a:txBody>
                    <a:bodyPr/>
                    <a:lstStyle/>
                    <a:p>
                      <a:pPr algn="ctr"/>
                      <a:r>
                        <a:rPr lang="it-IT" sz="1800" b="0">
                          <a:solidFill>
                            <a:srgbClr val="0070C0"/>
                          </a:solidFill>
                        </a:rPr>
                        <a:t>Simultanéité dans le moment</a:t>
                      </a:r>
                      <a:endParaRPr lang="it-IT" sz="1800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800" b="0">
                          <a:solidFill>
                            <a:srgbClr val="0070C0"/>
                          </a:solidFill>
                        </a:rPr>
                        <a:t>Simultanéité dans la durée</a:t>
                      </a:r>
                      <a:endParaRPr lang="it-IT" sz="1800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224251"/>
                  </a:ext>
                </a:extLst>
              </a:tr>
              <a:tr h="3402702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</a:rPr>
                        <a:t>QUAND</a:t>
                      </a:r>
                    </a:p>
                    <a:p>
                      <a:pPr algn="ctr"/>
                      <a:r>
                        <a:rPr lang="it-IT" sz="1800" b="0" dirty="0" err="1">
                          <a:solidFill>
                            <a:srgbClr val="FF0000"/>
                          </a:solidFill>
                        </a:rPr>
                        <a:t>Quand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 je 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prends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 l’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avion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j’ai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peur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 !</a:t>
                      </a:r>
                    </a:p>
                    <a:p>
                      <a:pPr algn="ctr"/>
                      <a:endParaRPr lang="it-IT" sz="18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it-IT" sz="18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</a:rPr>
                        <a:t>COMME (langue </a:t>
                      </a:r>
                      <a:r>
                        <a:rPr lang="it-IT" sz="1800" dirty="0" err="1">
                          <a:solidFill>
                            <a:schemeClr val="tx1"/>
                          </a:solidFill>
                        </a:rPr>
                        <a:t>soutenue</a:t>
                      </a:r>
                      <a:r>
                        <a:rPr lang="it-IT" sz="18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lang="it-IT" sz="1800" b="0" dirty="0" err="1">
                          <a:solidFill>
                            <a:srgbClr val="FF0000"/>
                          </a:solidFill>
                        </a:rPr>
                        <a:t>Comme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 le 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cortège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arrivait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 place de la République, 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des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désordres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éclatèrent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algn="ctr"/>
                      <a:endParaRPr lang="it-IT" sz="18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</a:rPr>
                        <a:t>LORSQUE</a:t>
                      </a:r>
                    </a:p>
                    <a:p>
                      <a:pPr algn="ctr"/>
                      <a:r>
                        <a:rPr lang="it-IT" sz="1800" b="0" dirty="0" err="1">
                          <a:solidFill>
                            <a:srgbClr val="FF0000"/>
                          </a:solidFill>
                        </a:rPr>
                        <a:t>Lorsqu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’il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fait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froid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it-IT" sz="1800" b="0" baseline="0" dirty="0">
                          <a:solidFill>
                            <a:schemeClr val="tx1"/>
                          </a:solidFill>
                        </a:rPr>
                        <a:t> tout le monde se </a:t>
                      </a:r>
                      <a:r>
                        <a:rPr lang="it-IT" sz="1800" b="0" baseline="0" dirty="0" err="1">
                          <a:solidFill>
                            <a:schemeClr val="tx1"/>
                          </a:solidFill>
                        </a:rPr>
                        <a:t>couvre</a:t>
                      </a:r>
                      <a:r>
                        <a:rPr lang="it-IT" sz="1800" b="0" baseline="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it-IT" sz="18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</a:rPr>
                        <a:t>VS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VS</a:t>
                      </a:r>
                    </a:p>
                    <a:p>
                      <a:pPr algn="ctr"/>
                      <a:endParaRPr lang="it-IT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</a:rPr>
                        <a:t>TANDIS QUE</a:t>
                      </a:r>
                    </a:p>
                    <a:p>
                      <a:pPr algn="ctr"/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Les contributions versées augmentent </a:t>
                      </a:r>
                      <a:r>
                        <a:rPr lang="fr-FR" sz="1800" b="0" dirty="0">
                          <a:solidFill>
                            <a:srgbClr val="FF0000"/>
                          </a:solidFill>
                        </a:rPr>
                        <a:t>tandis que 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les services déclinent.</a:t>
                      </a:r>
                      <a:endParaRPr lang="it-IT" sz="18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it-IT" sz="18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</a:rPr>
                        <a:t>PENDANT QUE</a:t>
                      </a:r>
                    </a:p>
                    <a:p>
                      <a:pPr algn="ctr"/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J’ai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travaillé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au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mois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 d’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août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it-IT" sz="1800" b="0" dirty="0">
                          <a:solidFill>
                            <a:srgbClr val="FF0000"/>
                          </a:solidFill>
                        </a:rPr>
                        <a:t>pendant </a:t>
                      </a:r>
                      <a:r>
                        <a:rPr lang="it-IT" sz="1800" b="0" dirty="0" err="1">
                          <a:solidFill>
                            <a:srgbClr val="FF0000"/>
                          </a:solidFill>
                        </a:rPr>
                        <a:t>que</a:t>
                      </a:r>
                      <a:r>
                        <a:rPr lang="it-IT" sz="1800" b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tout le monde 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était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 en 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vacances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algn="ctr"/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</a:rPr>
                        <a:t>ALORS QUE</a:t>
                      </a:r>
                    </a:p>
                    <a:p>
                      <a:pPr algn="ctr"/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Il est 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arrivé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 en retard, </a:t>
                      </a:r>
                      <a:r>
                        <a:rPr lang="it-IT" sz="1800" b="0" dirty="0" err="1">
                          <a:solidFill>
                            <a:srgbClr val="FF0000"/>
                          </a:solidFill>
                        </a:rPr>
                        <a:t>alors</a:t>
                      </a:r>
                      <a:r>
                        <a:rPr lang="it-IT" sz="1800" b="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it-IT" sz="1800" b="0" baseline="0" dirty="0" err="1">
                          <a:solidFill>
                            <a:srgbClr val="FF0000"/>
                          </a:solidFill>
                        </a:rPr>
                        <a:t>que</a:t>
                      </a:r>
                      <a:r>
                        <a:rPr lang="it-IT" sz="1800" b="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it-IT" sz="1800" b="0" baseline="0" dirty="0">
                          <a:solidFill>
                            <a:schemeClr val="tx1"/>
                          </a:solidFill>
                        </a:rPr>
                        <a:t>la </a:t>
                      </a:r>
                      <a:r>
                        <a:rPr lang="it-IT" sz="1800" b="0" baseline="0" dirty="0" err="1">
                          <a:solidFill>
                            <a:schemeClr val="tx1"/>
                          </a:solidFill>
                        </a:rPr>
                        <a:t>réunion</a:t>
                      </a:r>
                      <a:r>
                        <a:rPr lang="it-IT" sz="18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800" b="0" baseline="0" dirty="0" err="1">
                          <a:solidFill>
                            <a:schemeClr val="tx1"/>
                          </a:solidFill>
                        </a:rPr>
                        <a:t>battait</a:t>
                      </a:r>
                      <a:r>
                        <a:rPr lang="it-IT" sz="1800" b="0" baseline="0" dirty="0">
                          <a:solidFill>
                            <a:schemeClr val="tx1"/>
                          </a:solidFill>
                        </a:rPr>
                        <a:t> son plein.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TANDIS QUE</a:t>
                      </a:r>
                    </a:p>
                    <a:p>
                      <a:pPr algn="ctr"/>
                      <a:r>
                        <a:rPr lang="fr-FR" sz="2000" b="0" dirty="0">
                          <a:solidFill>
                            <a:schemeClr val="tx1"/>
                          </a:solidFill>
                        </a:rPr>
                        <a:t>Les contributions versées augmentent </a:t>
                      </a:r>
                      <a:r>
                        <a:rPr lang="fr-FR" sz="2000" b="0" dirty="0">
                          <a:solidFill>
                            <a:srgbClr val="FF0000"/>
                          </a:solidFill>
                        </a:rPr>
                        <a:t>tandis que </a:t>
                      </a:r>
                      <a:r>
                        <a:rPr lang="fr-FR" sz="2000" b="0" dirty="0">
                          <a:solidFill>
                            <a:schemeClr val="tx1"/>
                          </a:solidFill>
                        </a:rPr>
                        <a:t>les services déclinent.</a:t>
                      </a:r>
                      <a:endParaRPr lang="it-IT" sz="20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it-IT" sz="20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PENDANT QUE</a:t>
                      </a:r>
                    </a:p>
                    <a:p>
                      <a:pPr algn="ctr"/>
                      <a:r>
                        <a:rPr lang="it-IT" sz="2000" b="0" dirty="0" err="1">
                          <a:solidFill>
                            <a:schemeClr val="tx1"/>
                          </a:solidFill>
                        </a:rPr>
                        <a:t>J’ai</a:t>
                      </a:r>
                      <a:r>
                        <a:rPr lang="it-IT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b="0" dirty="0" err="1">
                          <a:solidFill>
                            <a:schemeClr val="tx1"/>
                          </a:solidFill>
                        </a:rPr>
                        <a:t>travaillé</a:t>
                      </a:r>
                      <a:r>
                        <a:rPr lang="it-IT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b="0" dirty="0" err="1">
                          <a:solidFill>
                            <a:schemeClr val="tx1"/>
                          </a:solidFill>
                        </a:rPr>
                        <a:t>au</a:t>
                      </a:r>
                      <a:r>
                        <a:rPr lang="it-IT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b="0" dirty="0" err="1">
                          <a:solidFill>
                            <a:schemeClr val="tx1"/>
                          </a:solidFill>
                        </a:rPr>
                        <a:t>mois</a:t>
                      </a:r>
                      <a:r>
                        <a:rPr lang="it-IT" sz="2000" b="0" dirty="0">
                          <a:solidFill>
                            <a:schemeClr val="tx1"/>
                          </a:solidFill>
                        </a:rPr>
                        <a:t> d’</a:t>
                      </a:r>
                      <a:r>
                        <a:rPr lang="it-IT" sz="2000" b="0" dirty="0" err="1">
                          <a:solidFill>
                            <a:schemeClr val="tx1"/>
                          </a:solidFill>
                        </a:rPr>
                        <a:t>août</a:t>
                      </a:r>
                      <a:r>
                        <a:rPr lang="it-IT" sz="20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it-IT" sz="2000" b="0" dirty="0">
                          <a:solidFill>
                            <a:srgbClr val="FF0000"/>
                          </a:solidFill>
                        </a:rPr>
                        <a:t>pendant </a:t>
                      </a:r>
                      <a:r>
                        <a:rPr lang="it-IT" sz="2000" b="0" dirty="0" err="1">
                          <a:solidFill>
                            <a:srgbClr val="FF0000"/>
                          </a:solidFill>
                        </a:rPr>
                        <a:t>que</a:t>
                      </a:r>
                      <a:r>
                        <a:rPr lang="it-IT" sz="2000" b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it-IT" sz="2000" b="0" dirty="0">
                          <a:solidFill>
                            <a:schemeClr val="tx1"/>
                          </a:solidFill>
                        </a:rPr>
                        <a:t>tout le monde </a:t>
                      </a:r>
                      <a:r>
                        <a:rPr lang="it-IT" sz="2000" b="0" dirty="0" err="1">
                          <a:solidFill>
                            <a:schemeClr val="tx1"/>
                          </a:solidFill>
                        </a:rPr>
                        <a:t>était</a:t>
                      </a:r>
                      <a:r>
                        <a:rPr lang="it-IT" sz="2000" b="0" dirty="0">
                          <a:solidFill>
                            <a:schemeClr val="tx1"/>
                          </a:solidFill>
                        </a:rPr>
                        <a:t> en </a:t>
                      </a:r>
                      <a:r>
                        <a:rPr lang="it-IT" sz="2000" b="0" dirty="0" err="1">
                          <a:solidFill>
                            <a:schemeClr val="tx1"/>
                          </a:solidFill>
                        </a:rPr>
                        <a:t>vacances</a:t>
                      </a:r>
                      <a:r>
                        <a:rPr lang="it-IT" sz="20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algn="ctr"/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ALORS QUE</a:t>
                      </a:r>
                    </a:p>
                    <a:p>
                      <a:pPr algn="ctr"/>
                      <a:r>
                        <a:rPr lang="it-IT" sz="2000" b="0" dirty="0">
                          <a:solidFill>
                            <a:schemeClr val="tx1"/>
                          </a:solidFill>
                        </a:rPr>
                        <a:t>Il est </a:t>
                      </a:r>
                      <a:r>
                        <a:rPr lang="it-IT" sz="2000" b="0" dirty="0" err="1">
                          <a:solidFill>
                            <a:schemeClr val="tx1"/>
                          </a:solidFill>
                        </a:rPr>
                        <a:t>arrivé</a:t>
                      </a:r>
                      <a:r>
                        <a:rPr lang="it-IT" sz="2000" b="0" dirty="0">
                          <a:solidFill>
                            <a:schemeClr val="tx1"/>
                          </a:solidFill>
                        </a:rPr>
                        <a:t> en retard, </a:t>
                      </a:r>
                      <a:r>
                        <a:rPr lang="it-IT" sz="2000" b="0" dirty="0" err="1">
                          <a:solidFill>
                            <a:srgbClr val="FF0000"/>
                          </a:solidFill>
                        </a:rPr>
                        <a:t>alors</a:t>
                      </a:r>
                      <a:r>
                        <a:rPr lang="it-IT" sz="2000" b="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it-IT" sz="2000" b="0" baseline="0" dirty="0" err="1">
                          <a:solidFill>
                            <a:srgbClr val="FF0000"/>
                          </a:solidFill>
                        </a:rPr>
                        <a:t>que</a:t>
                      </a:r>
                      <a:r>
                        <a:rPr lang="it-IT" sz="2000" b="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it-IT" sz="2000" b="0" baseline="0" dirty="0">
                          <a:solidFill>
                            <a:schemeClr val="tx1"/>
                          </a:solidFill>
                        </a:rPr>
                        <a:t>la </a:t>
                      </a:r>
                      <a:r>
                        <a:rPr lang="it-IT" sz="2000" b="0" baseline="0" dirty="0" err="1">
                          <a:solidFill>
                            <a:schemeClr val="tx1"/>
                          </a:solidFill>
                        </a:rPr>
                        <a:t>réunion</a:t>
                      </a:r>
                      <a:r>
                        <a:rPr lang="it-IT" sz="20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b="0" baseline="0" dirty="0" err="1">
                          <a:solidFill>
                            <a:schemeClr val="tx1"/>
                          </a:solidFill>
                        </a:rPr>
                        <a:t>battait</a:t>
                      </a:r>
                      <a:r>
                        <a:rPr lang="it-IT" sz="2000" b="0" baseline="0" dirty="0">
                          <a:solidFill>
                            <a:schemeClr val="tx1"/>
                          </a:solidFill>
                        </a:rPr>
                        <a:t> son plein.</a:t>
                      </a:r>
                      <a:endParaRPr lang="it-IT" sz="20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037">
                <a:tc gridSpan="5"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La </a:t>
                      </a:r>
                      <a:r>
                        <a:rPr lang="it-IT" sz="1800" dirty="0" err="1"/>
                        <a:t>proposition</a:t>
                      </a:r>
                      <a:r>
                        <a:rPr lang="it-IT" sz="1800" dirty="0"/>
                        <a:t> </a:t>
                      </a:r>
                      <a:r>
                        <a:rPr lang="it-IT" sz="1800" dirty="0" err="1"/>
                        <a:t>subordonnée</a:t>
                      </a:r>
                      <a:r>
                        <a:rPr lang="it-IT" sz="1800" dirty="0"/>
                        <a:t> </a:t>
                      </a:r>
                      <a:r>
                        <a:rPr lang="it-IT" sz="1800" dirty="0" err="1"/>
                        <a:t>circonstancielle</a:t>
                      </a:r>
                      <a:r>
                        <a:rPr lang="it-IT" sz="1800" dirty="0"/>
                        <a:t> de </a:t>
                      </a:r>
                      <a:r>
                        <a:rPr lang="it-IT" sz="1800" dirty="0" err="1"/>
                        <a:t>temps</a:t>
                      </a:r>
                      <a:r>
                        <a:rPr lang="it-IT" sz="1800" dirty="0"/>
                        <a:t> s’</a:t>
                      </a:r>
                      <a:r>
                        <a:rPr lang="it-IT" sz="1800" dirty="0" err="1"/>
                        <a:t>emploie</a:t>
                      </a:r>
                      <a:r>
                        <a:rPr lang="it-IT" sz="1800" dirty="0"/>
                        <a:t> </a:t>
                      </a:r>
                      <a:r>
                        <a:rPr lang="it-IT" sz="1800" dirty="0" err="1"/>
                        <a:t>généralement</a:t>
                      </a:r>
                      <a:r>
                        <a:rPr lang="it-IT" sz="1800" dirty="0"/>
                        <a:t> à </a:t>
                      </a:r>
                      <a:r>
                        <a:rPr lang="it-IT" sz="1800" b="1" dirty="0"/>
                        <a:t>l’</a:t>
                      </a:r>
                      <a:r>
                        <a:rPr lang="it-IT" sz="1800" b="1" dirty="0" err="1"/>
                        <a:t>indicatif</a:t>
                      </a:r>
                      <a:endParaRPr lang="it-IT" sz="1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58">
                <a:tc gridSpan="2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4602DAD3-AADE-4C78-A9E7-5F066AA3E517}"/>
              </a:ext>
            </a:extLst>
          </p:cNvPr>
          <p:cNvSpPr txBox="1"/>
          <p:nvPr/>
        </p:nvSpPr>
        <p:spPr>
          <a:xfrm>
            <a:off x="2576743" y="707540"/>
            <a:ext cx="670042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4400" dirty="0"/>
              <a:t>La </a:t>
            </a:r>
            <a:r>
              <a:rPr lang="it-IT" sz="4400" dirty="0" err="1"/>
              <a:t>proposition</a:t>
            </a:r>
            <a:r>
              <a:rPr lang="it-IT" sz="4400" dirty="0"/>
              <a:t> </a:t>
            </a:r>
            <a:r>
              <a:rPr lang="it-IT" sz="4400" dirty="0" err="1"/>
              <a:t>subordonnée</a:t>
            </a:r>
            <a:endParaRPr lang="it-IT" sz="4400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B913050A-D77C-46DD-98E5-F535EFAAE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348018" cy="376959"/>
          </a:xfrm>
        </p:spPr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CDBBAD5C-3FAE-41CE-B7DC-BAFD4DBA7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3673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13541" y="1170976"/>
            <a:ext cx="10515600" cy="4351338"/>
          </a:xfrm>
        </p:spPr>
        <p:txBody>
          <a:bodyPr>
            <a:normAutofit lnSpcReduction="10000"/>
          </a:bodyPr>
          <a:lstStyle/>
          <a:p>
            <a:pPr marL="1371600" lvl="3" indent="0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sz="3000">
                <a:solidFill>
                  <a:srgbClr val="0070C0"/>
                </a:solidFill>
              </a:rPr>
              <a:t>Simultanéité </a:t>
            </a:r>
            <a:r>
              <a:rPr lang="it-IT" sz="3000" dirty="0" err="1">
                <a:solidFill>
                  <a:srgbClr val="0070C0"/>
                </a:solidFill>
              </a:rPr>
              <a:t>presque</a:t>
            </a:r>
            <a:r>
              <a:rPr lang="it-IT" sz="3000" dirty="0">
                <a:solidFill>
                  <a:srgbClr val="0070C0"/>
                </a:solidFill>
              </a:rPr>
              <a:t> </a:t>
            </a:r>
            <a:r>
              <a:rPr lang="it-IT" sz="3000" dirty="0" err="1">
                <a:solidFill>
                  <a:srgbClr val="0070C0"/>
                </a:solidFill>
              </a:rPr>
              <a:t>immédiate</a:t>
            </a:r>
            <a:endParaRPr lang="it-IT" sz="3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it-IT" sz="2400" b="1" dirty="0"/>
          </a:p>
          <a:p>
            <a:pPr marL="0" indent="0" algn="ctr">
              <a:buNone/>
            </a:pPr>
            <a:r>
              <a:rPr lang="it-IT" sz="1900" b="1" dirty="0" err="1"/>
              <a:t>Dès</a:t>
            </a:r>
            <a:r>
              <a:rPr lang="it-IT" sz="1900" b="1" dirty="0"/>
              <a:t> </a:t>
            </a:r>
            <a:r>
              <a:rPr lang="it-IT" sz="1900" b="1" dirty="0" err="1"/>
              <a:t>que</a:t>
            </a:r>
            <a:r>
              <a:rPr lang="it-IT" sz="1900" b="1" dirty="0"/>
              <a:t>  </a:t>
            </a:r>
          </a:p>
          <a:p>
            <a:pPr marL="0" indent="0" algn="ctr">
              <a:buNone/>
            </a:pPr>
            <a:r>
              <a:rPr lang="it-IT" sz="1900" dirty="0" err="1"/>
              <a:t>Dans</a:t>
            </a:r>
            <a:r>
              <a:rPr lang="it-IT" sz="1900" dirty="0"/>
              <a:t> ma </a:t>
            </a:r>
            <a:r>
              <a:rPr lang="it-IT" sz="1900" dirty="0" err="1"/>
              <a:t>famille</a:t>
            </a:r>
            <a:r>
              <a:rPr lang="it-IT" sz="1900" dirty="0"/>
              <a:t>, </a:t>
            </a:r>
            <a:r>
              <a:rPr lang="it-IT" sz="1900" dirty="0" err="1">
                <a:solidFill>
                  <a:srgbClr val="FF0000"/>
                </a:solidFill>
              </a:rPr>
              <a:t>dès</a:t>
            </a:r>
            <a:r>
              <a:rPr lang="it-IT" sz="1900" dirty="0">
                <a:solidFill>
                  <a:srgbClr val="FF0000"/>
                </a:solidFill>
              </a:rPr>
              <a:t> </a:t>
            </a:r>
            <a:r>
              <a:rPr lang="it-IT" sz="1900" dirty="0" err="1">
                <a:solidFill>
                  <a:srgbClr val="FF0000"/>
                </a:solidFill>
              </a:rPr>
              <a:t>qu’</a:t>
            </a:r>
            <a:r>
              <a:rPr lang="it-IT" sz="1900" dirty="0" err="1"/>
              <a:t>on</a:t>
            </a:r>
            <a:r>
              <a:rPr lang="it-IT" sz="1900" dirty="0"/>
              <a:t> </a:t>
            </a:r>
            <a:r>
              <a:rPr lang="it-IT" sz="1900" dirty="0" err="1"/>
              <a:t>parle</a:t>
            </a:r>
            <a:r>
              <a:rPr lang="it-IT" sz="1900" dirty="0"/>
              <a:t> de </a:t>
            </a:r>
            <a:r>
              <a:rPr lang="it-IT" sz="1900" dirty="0" err="1"/>
              <a:t>politique</a:t>
            </a:r>
            <a:r>
              <a:rPr lang="it-IT" sz="1900" dirty="0"/>
              <a:t>, on se dispute.</a:t>
            </a:r>
          </a:p>
          <a:p>
            <a:pPr marL="0" indent="0" algn="ctr">
              <a:buNone/>
            </a:pPr>
            <a:endParaRPr lang="it-IT" sz="1900" dirty="0"/>
          </a:p>
          <a:p>
            <a:pPr marL="0" indent="0" algn="ctr">
              <a:buNone/>
            </a:pPr>
            <a:r>
              <a:rPr lang="it-IT" sz="1900" b="1" dirty="0" err="1"/>
              <a:t>Aussitôt</a:t>
            </a:r>
            <a:r>
              <a:rPr lang="it-IT" sz="1900" b="1" dirty="0"/>
              <a:t> </a:t>
            </a:r>
            <a:r>
              <a:rPr lang="it-IT" sz="1900" b="1" dirty="0" err="1"/>
              <a:t>que</a:t>
            </a:r>
            <a:r>
              <a:rPr lang="it-IT" sz="1900" b="1" dirty="0"/>
              <a:t> </a:t>
            </a:r>
          </a:p>
          <a:p>
            <a:pPr marL="0" indent="0" algn="ctr">
              <a:buNone/>
            </a:pPr>
            <a:r>
              <a:rPr lang="it-IT" sz="1900" dirty="0" err="1">
                <a:solidFill>
                  <a:srgbClr val="FF0000"/>
                </a:solidFill>
              </a:rPr>
              <a:t>Aussitôt</a:t>
            </a:r>
            <a:r>
              <a:rPr lang="it-IT" sz="1900" dirty="0">
                <a:solidFill>
                  <a:srgbClr val="FF0000"/>
                </a:solidFill>
              </a:rPr>
              <a:t> </a:t>
            </a:r>
            <a:r>
              <a:rPr lang="it-IT" sz="1900" dirty="0" err="1">
                <a:solidFill>
                  <a:srgbClr val="FF0000"/>
                </a:solidFill>
              </a:rPr>
              <a:t>qu’</a:t>
            </a:r>
            <a:r>
              <a:rPr lang="it-IT" sz="1900" dirty="0" err="1"/>
              <a:t>on</a:t>
            </a:r>
            <a:r>
              <a:rPr lang="it-IT" sz="1900" dirty="0"/>
              <a:t> </a:t>
            </a:r>
            <a:r>
              <a:rPr lang="it-IT" sz="1900" dirty="0" err="1"/>
              <a:t>parle</a:t>
            </a:r>
            <a:r>
              <a:rPr lang="it-IT" sz="1900" dirty="0"/>
              <a:t> de </a:t>
            </a:r>
            <a:r>
              <a:rPr lang="it-IT" sz="1900" dirty="0" err="1"/>
              <a:t>politique</a:t>
            </a:r>
            <a:r>
              <a:rPr lang="it-IT" sz="1900" dirty="0"/>
              <a:t>, on se dispute.</a:t>
            </a:r>
          </a:p>
          <a:p>
            <a:pPr marL="0" indent="0" algn="ctr">
              <a:buNone/>
            </a:pPr>
            <a:endParaRPr lang="it-IT" sz="1900" dirty="0"/>
          </a:p>
          <a:p>
            <a:pPr marL="0" indent="0" algn="ctr">
              <a:buNone/>
            </a:pPr>
            <a:r>
              <a:rPr lang="it-IT" sz="1900" b="1" dirty="0"/>
              <a:t>À </a:t>
            </a:r>
            <a:r>
              <a:rPr lang="it-IT" sz="1900" b="1" dirty="0" err="1"/>
              <a:t>peine</a:t>
            </a:r>
            <a:r>
              <a:rPr lang="it-IT" sz="1900" b="1" dirty="0"/>
              <a:t> + </a:t>
            </a:r>
            <a:r>
              <a:rPr lang="it-IT" sz="1900" b="1" dirty="0" err="1"/>
              <a:t>inversion</a:t>
            </a:r>
            <a:r>
              <a:rPr lang="it-IT" sz="1900" b="1" dirty="0"/>
              <a:t> + </a:t>
            </a:r>
            <a:r>
              <a:rPr lang="it-IT" sz="1900" b="1" dirty="0" err="1"/>
              <a:t>que</a:t>
            </a:r>
            <a:r>
              <a:rPr lang="it-IT" sz="1900" b="1" dirty="0"/>
              <a:t> </a:t>
            </a:r>
          </a:p>
          <a:p>
            <a:pPr marL="0" indent="0" algn="ctr">
              <a:buNone/>
            </a:pPr>
            <a:r>
              <a:rPr lang="it-IT" sz="1900" dirty="0">
                <a:solidFill>
                  <a:srgbClr val="FF0000"/>
                </a:solidFill>
              </a:rPr>
              <a:t>À </a:t>
            </a:r>
            <a:r>
              <a:rPr lang="it-IT" sz="1900" dirty="0" err="1">
                <a:solidFill>
                  <a:srgbClr val="FF0000"/>
                </a:solidFill>
              </a:rPr>
              <a:t>peine</a:t>
            </a:r>
            <a:r>
              <a:rPr lang="it-IT" sz="1900" dirty="0">
                <a:solidFill>
                  <a:srgbClr val="FF0000"/>
                </a:solidFill>
              </a:rPr>
              <a:t> </a:t>
            </a:r>
            <a:r>
              <a:rPr lang="it-IT" sz="1900" dirty="0" err="1"/>
              <a:t>parle</a:t>
            </a:r>
            <a:r>
              <a:rPr lang="it-IT" sz="1900" dirty="0">
                <a:solidFill>
                  <a:srgbClr val="FF0000"/>
                </a:solidFill>
              </a:rPr>
              <a:t>-t-</a:t>
            </a:r>
            <a:r>
              <a:rPr lang="it-IT" sz="1900" dirty="0"/>
              <a:t>on de </a:t>
            </a:r>
            <a:r>
              <a:rPr lang="it-IT" sz="1900" dirty="0" err="1"/>
              <a:t>politique</a:t>
            </a:r>
            <a:r>
              <a:rPr lang="it-IT" sz="1900" dirty="0"/>
              <a:t> </a:t>
            </a:r>
            <a:r>
              <a:rPr lang="it-IT" sz="1900" dirty="0" err="1">
                <a:solidFill>
                  <a:srgbClr val="FF0000"/>
                </a:solidFill>
              </a:rPr>
              <a:t>qu’</a:t>
            </a:r>
            <a:r>
              <a:rPr lang="it-IT" sz="1900" dirty="0" err="1"/>
              <a:t>on</a:t>
            </a:r>
            <a:r>
              <a:rPr lang="it-IT" sz="1900" dirty="0"/>
              <a:t> se dispute.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03F48DF8-C8EA-4D78-BFC9-FF4C7813A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338782" cy="275359"/>
          </a:xfrm>
        </p:spPr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9FAA389-DB0A-4AB4-8297-99E0BE9A6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6720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46827" y="68693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3500" dirty="0"/>
              <a:t>La principale est POSTÉRIEURE à la </a:t>
            </a:r>
            <a:r>
              <a:rPr lang="it-IT" sz="3500" dirty="0" err="1"/>
              <a:t>subordonnée</a:t>
            </a:r>
            <a:endParaRPr lang="it-IT" sz="3500" dirty="0"/>
          </a:p>
          <a:p>
            <a:pPr marL="0" indent="0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sz="2400" b="1" dirty="0" err="1"/>
              <a:t>Après</a:t>
            </a:r>
            <a:r>
              <a:rPr lang="it-IT" sz="2400" b="1" dirty="0"/>
              <a:t> </a:t>
            </a:r>
            <a:r>
              <a:rPr lang="it-IT" sz="2400" b="1" dirty="0" err="1"/>
              <a:t>que</a:t>
            </a:r>
            <a:r>
              <a:rPr lang="it-IT" sz="2400" b="1" dirty="0"/>
              <a:t> + </a:t>
            </a:r>
            <a:r>
              <a:rPr lang="it-IT" sz="2400" b="1" dirty="0" err="1"/>
              <a:t>indicatif</a:t>
            </a:r>
            <a:endParaRPr lang="it-IT" sz="2400" b="1" dirty="0"/>
          </a:p>
          <a:p>
            <a:pPr marL="0" indent="0" algn="ctr">
              <a:buNone/>
            </a:pPr>
            <a:r>
              <a:rPr lang="it-IT" sz="2400" dirty="0"/>
              <a:t>Il </a:t>
            </a:r>
            <a:r>
              <a:rPr lang="it-IT" sz="2400" dirty="0" err="1"/>
              <a:t>faut</a:t>
            </a:r>
            <a:r>
              <a:rPr lang="it-IT" sz="2400" dirty="0"/>
              <a:t> tout ranger </a:t>
            </a:r>
            <a:r>
              <a:rPr lang="it-IT" sz="2400" dirty="0" err="1">
                <a:solidFill>
                  <a:srgbClr val="FF0000"/>
                </a:solidFill>
              </a:rPr>
              <a:t>après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 err="1">
                <a:solidFill>
                  <a:srgbClr val="FF0000"/>
                </a:solidFill>
              </a:rPr>
              <a:t>que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/>
              <a:t>la </a:t>
            </a:r>
            <a:r>
              <a:rPr lang="it-IT" sz="2400" dirty="0" err="1"/>
              <a:t>fête</a:t>
            </a:r>
            <a:r>
              <a:rPr lang="it-IT" sz="2400" dirty="0"/>
              <a:t> est </a:t>
            </a:r>
            <a:r>
              <a:rPr lang="it-IT" sz="2400" dirty="0" err="1"/>
              <a:t>finie</a:t>
            </a:r>
            <a:r>
              <a:rPr lang="it-IT" sz="2400" dirty="0"/>
              <a:t>.</a:t>
            </a:r>
          </a:p>
          <a:p>
            <a:pPr marL="0" indent="0" algn="ctr">
              <a:buNone/>
            </a:pPr>
            <a:r>
              <a:rPr lang="it-IT" sz="2400" b="1" dirty="0"/>
              <a:t>Une fois </a:t>
            </a:r>
            <a:r>
              <a:rPr lang="it-IT" sz="2400" b="1" dirty="0" err="1"/>
              <a:t>que</a:t>
            </a:r>
            <a:r>
              <a:rPr lang="it-IT" sz="2400" b="1" dirty="0"/>
              <a:t> + </a:t>
            </a:r>
            <a:r>
              <a:rPr lang="it-IT" sz="2400" b="1" dirty="0" err="1"/>
              <a:t>indicatif</a:t>
            </a:r>
            <a:endParaRPr lang="it-IT" sz="2400" b="1" dirty="0"/>
          </a:p>
          <a:p>
            <a:pPr marL="0" indent="0" algn="ctr">
              <a:buNone/>
            </a:pPr>
            <a:r>
              <a:rPr lang="it-IT" sz="2400" dirty="0" err="1"/>
              <a:t>Envoyez</a:t>
            </a:r>
            <a:r>
              <a:rPr lang="it-IT" sz="2400" dirty="0"/>
              <a:t> la lettre </a:t>
            </a:r>
            <a:r>
              <a:rPr lang="it-IT" sz="2400" dirty="0">
                <a:solidFill>
                  <a:srgbClr val="FF0000"/>
                </a:solidFill>
              </a:rPr>
              <a:t>une fois </a:t>
            </a:r>
            <a:r>
              <a:rPr lang="it-IT" sz="2400" dirty="0" err="1">
                <a:solidFill>
                  <a:srgbClr val="FF0000"/>
                </a:solidFill>
              </a:rPr>
              <a:t>qu’</a:t>
            </a:r>
            <a:r>
              <a:rPr lang="it-IT" sz="2400" dirty="0" err="1"/>
              <a:t>elle</a:t>
            </a:r>
            <a:r>
              <a:rPr lang="it-IT" sz="2400" dirty="0"/>
              <a:t> aura </a:t>
            </a:r>
            <a:r>
              <a:rPr lang="it-IT" sz="2400" dirty="0" err="1"/>
              <a:t>été</a:t>
            </a:r>
            <a:r>
              <a:rPr lang="it-IT" sz="2400" dirty="0"/>
              <a:t> </a:t>
            </a:r>
            <a:r>
              <a:rPr lang="it-IT" sz="2400" dirty="0" err="1"/>
              <a:t>signée</a:t>
            </a:r>
            <a:r>
              <a:rPr lang="it-IT" sz="2400" dirty="0"/>
              <a:t>.</a:t>
            </a:r>
          </a:p>
          <a:p>
            <a:pPr marL="0" indent="0" algn="ctr">
              <a:buNone/>
            </a:pPr>
            <a:endParaRPr lang="it-IT" sz="2400" dirty="0"/>
          </a:p>
          <a:p>
            <a:pPr marL="0" indent="0">
              <a:buNone/>
            </a:pPr>
            <a:endParaRPr lang="it-IT" sz="1600" dirty="0"/>
          </a:p>
          <a:p>
            <a:pPr marL="0" indent="0">
              <a:buNone/>
            </a:pPr>
            <a:r>
              <a:rPr lang="it-IT" sz="1600" dirty="0"/>
              <a:t>NB : </a:t>
            </a:r>
            <a:r>
              <a:rPr lang="it-IT" sz="1600" dirty="0" err="1"/>
              <a:t>Remarquez</a:t>
            </a:r>
            <a:r>
              <a:rPr lang="it-IT" sz="1600" dirty="0"/>
              <a:t> la </a:t>
            </a:r>
            <a:r>
              <a:rPr lang="it-IT" sz="1600" dirty="0" err="1"/>
              <a:t>productivité</a:t>
            </a:r>
            <a:r>
              <a:rPr lang="it-IT" sz="1600" dirty="0"/>
              <a:t> </a:t>
            </a:r>
            <a:r>
              <a:rPr lang="it-IT" sz="1600" dirty="0" err="1"/>
              <a:t>du</a:t>
            </a:r>
            <a:r>
              <a:rPr lang="it-IT" sz="1600" dirty="0"/>
              <a:t> </a:t>
            </a:r>
            <a:r>
              <a:rPr lang="it-IT" sz="1600" dirty="0" err="1"/>
              <a:t>mot</a:t>
            </a:r>
            <a:r>
              <a:rPr lang="it-IT" sz="1600" dirty="0"/>
              <a:t> </a:t>
            </a:r>
            <a:r>
              <a:rPr lang="it-IT" sz="1600" i="1" dirty="0"/>
              <a:t>fois.</a:t>
            </a:r>
            <a:endParaRPr lang="it-IT" sz="1600" dirty="0"/>
          </a:p>
          <a:p>
            <a:pPr marL="0" indent="0">
              <a:buNone/>
            </a:pPr>
            <a:r>
              <a:rPr lang="it-IT" sz="1600" b="1" dirty="0" err="1"/>
              <a:t>Locutions</a:t>
            </a:r>
            <a:r>
              <a:rPr lang="it-IT" sz="1600" b="1" dirty="0"/>
              <a:t> </a:t>
            </a:r>
            <a:r>
              <a:rPr lang="it-IT" sz="1600" b="1" dirty="0" err="1"/>
              <a:t>conjonctives</a:t>
            </a:r>
            <a:r>
              <a:rPr lang="it-IT" sz="1600" b="1" dirty="0"/>
              <a:t> </a:t>
            </a:r>
            <a:r>
              <a:rPr lang="it-IT" sz="1600" dirty="0"/>
              <a:t>: </a:t>
            </a:r>
            <a:r>
              <a:rPr lang="it-IT" sz="1600" dirty="0" err="1"/>
              <a:t>Chaque</a:t>
            </a:r>
            <a:r>
              <a:rPr lang="it-IT" sz="1600" dirty="0"/>
              <a:t> fois </a:t>
            </a:r>
            <a:r>
              <a:rPr lang="it-IT" sz="1600" dirty="0" err="1"/>
              <a:t>que</a:t>
            </a:r>
            <a:r>
              <a:rPr lang="it-IT" sz="1600"/>
              <a:t>, toutes </a:t>
            </a:r>
            <a:r>
              <a:rPr lang="it-IT" sz="1600" dirty="0" err="1"/>
              <a:t>les</a:t>
            </a:r>
            <a:r>
              <a:rPr lang="it-IT" sz="1600" dirty="0"/>
              <a:t> fois </a:t>
            </a:r>
            <a:r>
              <a:rPr lang="it-IT" sz="1600" dirty="0" err="1"/>
              <a:t>que</a:t>
            </a:r>
            <a:r>
              <a:rPr lang="it-IT" sz="1600" dirty="0"/>
              <a:t> + </a:t>
            </a:r>
            <a:r>
              <a:rPr lang="it-IT" sz="1600" dirty="0" err="1"/>
              <a:t>subordonnée</a:t>
            </a:r>
            <a:r>
              <a:rPr lang="it-IT" sz="1600" dirty="0"/>
              <a:t> à l’</a:t>
            </a:r>
            <a:r>
              <a:rPr lang="it-IT" sz="1600" dirty="0" err="1"/>
              <a:t>indicatif</a:t>
            </a:r>
            <a:endParaRPr lang="it-IT" sz="1600" dirty="0"/>
          </a:p>
          <a:p>
            <a:pPr marL="0" indent="0">
              <a:buNone/>
            </a:pPr>
            <a:r>
              <a:rPr lang="it-IT" sz="1600" b="1" dirty="0" err="1"/>
              <a:t>Adverbes</a:t>
            </a:r>
            <a:r>
              <a:rPr lang="it-IT" sz="1600" dirty="0"/>
              <a:t> : </a:t>
            </a:r>
            <a:r>
              <a:rPr lang="it-IT" sz="1600" dirty="0" err="1"/>
              <a:t>parfois</a:t>
            </a:r>
            <a:r>
              <a:rPr lang="it-IT" sz="1600" dirty="0"/>
              <a:t>, </a:t>
            </a:r>
            <a:r>
              <a:rPr lang="it-IT" sz="1600" dirty="0" err="1"/>
              <a:t>autrefois</a:t>
            </a:r>
            <a:r>
              <a:rPr lang="it-IT" sz="1600" dirty="0"/>
              <a:t>, </a:t>
            </a:r>
            <a:r>
              <a:rPr lang="it-IT" sz="1600" dirty="0" err="1"/>
              <a:t>toutefois</a:t>
            </a:r>
            <a:endParaRPr lang="it-IT" sz="1600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A80E4910-9B25-4BED-A9B7-7EADCC681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21909" cy="367723"/>
          </a:xfrm>
        </p:spPr>
        <p:txBody>
          <a:bodyPr/>
          <a:lstStyle/>
          <a:p>
            <a:r>
              <a:rPr lang="it-IT"/>
              <a:t>Ulteriori conoscenze linguistiche - a.a. 2021-2022 - Primo semestre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481EE5F-0457-4846-BBF6-A0DEBB3F6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5491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1_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</TotalTime>
  <Words>1632</Words>
  <Application>Microsoft Office PowerPoint</Application>
  <PresentationFormat>Widescreen</PresentationFormat>
  <Paragraphs>247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1_Office Theme</vt:lpstr>
      <vt:lpstr>Le temps</vt:lpstr>
      <vt:lpstr>L’expression du temps</vt:lpstr>
      <vt:lpstr>La durée</vt:lpstr>
      <vt:lpstr>Presentazione standard di PowerPoint</vt:lpstr>
      <vt:lpstr>pour en dans </vt:lpstr>
      <vt:lpstr>Exercice </vt:lpstr>
      <vt:lpstr>Presentazione standard di PowerPoint</vt:lpstr>
      <vt:lpstr>Presentazione standard di PowerPoint</vt:lpstr>
      <vt:lpstr>Presentazione standard di PowerPoint</vt:lpstr>
      <vt:lpstr> </vt:lpstr>
      <vt:lpstr>Presentazione standard di PowerPoint</vt:lpstr>
      <vt:lpstr>Exercice</vt:lpstr>
      <vt:lpstr>Presentazione standard di PowerPoint</vt:lpstr>
      <vt:lpstr>Exercice </vt:lpstr>
      <vt:lpstr>Presentazione standard di PowerPoint</vt:lpstr>
      <vt:lpstr>Le NE explétif</vt:lpstr>
      <vt:lpstr>Presentazione standard di PowerPoint</vt:lpstr>
      <vt:lpstr>Exercice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temps</dc:title>
  <dc:creator>laura.kreyder@unimib.it</dc:creator>
  <cp:lastModifiedBy>laura.kreyder@unimib.it</cp:lastModifiedBy>
  <cp:revision>11</cp:revision>
  <dcterms:created xsi:type="dcterms:W3CDTF">2020-11-27T15:46:30Z</dcterms:created>
  <dcterms:modified xsi:type="dcterms:W3CDTF">2021-12-06T17:27:40Z</dcterms:modified>
</cp:coreProperties>
</file>