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62" r:id="rId4"/>
    <p:sldId id="261" r:id="rId5"/>
    <p:sldId id="258" r:id="rId6"/>
    <p:sldId id="259" r:id="rId7"/>
    <p:sldId id="265" r:id="rId8"/>
    <p:sldId id="260" r:id="rId9"/>
    <p:sldId id="263" r:id="rId10"/>
    <p:sldId id="271" r:id="rId11"/>
    <p:sldId id="270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05239-9431-4E0F-9AD9-6F8DFD741CE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FF67-7566-4AF2-955E-9E4E1B020AE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27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2A2060-594C-4C94-961F-7E0569A66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63B056-3E82-4204-A054-C3F027E0A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45A4A7-020A-4438-AE76-4D5CD21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F04E-50E4-446E-B5B8-1C55E3EEE510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887D1C-FE11-4C73-87FB-BD3A106C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02D974-FA4E-4030-8B17-B0E777ED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5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A28FB-7CBC-4633-8232-1E2C674F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C313C1-31D0-455F-8645-2DEA9972F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EAFEE4-48B7-4B20-9417-EBF785F0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3FB6-250F-475D-9C3D-D668338BAE8C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AB2155-7E4E-48CB-A596-F7118712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0D984E-1D7B-488F-B6B3-A55477E3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36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1FC7ED-C0E6-4ED5-8640-09090C0AF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413364-377D-484E-82D1-1149BCF7B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880FF1-CC8A-41F1-895A-CBC6D0C6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E1D2-928E-48FA-80CA-605DEB13C401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80C577-3E19-4212-BF0C-2D24120E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76FF53-D742-4E99-9BD1-AF602F92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82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AC514-535A-47D5-949C-1F76F618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4E677E-C555-4CA3-803D-05C8A4D1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5302ED-6A15-4295-94D0-DB81CE73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66-4B19-4D95-9DF8-C2299EE21AF0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1C58CC-C9CD-4DAB-A026-75190FE8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0CB30E-F8C0-47EB-9ADC-D356B087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8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3BB0D-3D5F-482B-A9B4-C282B3F3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B8F603-76A1-45F0-B2DD-677B253C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827310-8C42-41D1-BCAB-363FC142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E0EB-F422-41BA-8613-E9697FF75984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B8EC61-E810-4176-BF09-32A94653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FA200E-6D40-4FE8-A793-4D61724D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2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1E69A-17DB-46BB-B5F8-459C6155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E86712-11F1-4DA9-A9CB-E1059C43C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32F670-77AD-471E-9276-079DC2AE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EA59DA-D5B3-4E3B-A0A7-650ECAE6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D46E-7C79-4FB6-97E2-637E89FC4632}" type="datetime1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3DC9A9-F1CF-4E66-A79F-662519A7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0C6485-2CC3-4C20-9949-7230189B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52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15E8B-9EC4-4687-B2F0-685E5F27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A1EE16-C1D1-43B2-BE5E-9B5B1860E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E2559C-B711-43A7-B8AE-D460FD575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476163-139E-4F13-B595-78ED56DD6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68AE5E-6974-42A5-9DDA-4FE7F4894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4C5B97-80F4-420F-ADE2-CDFADB1C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397D-5245-42E4-9553-A7D1B46D5FA6}" type="datetime1">
              <a:rPr lang="it-IT" smtClean="0"/>
              <a:t>15/12/2021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7ABA89-1D24-4E80-A17C-05AFAF17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43EC63-5751-4003-9EF9-AFA88E1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21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958A8-62B5-45AC-82E7-B924C9BB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AB3FDC4-31CC-4C89-B678-A794A078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1D1-1074-4F76-8894-755953877BB8}" type="datetime1">
              <a:rPr lang="it-IT" smtClean="0"/>
              <a:t>15/12/2021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9AA2BB-2085-4F21-AFCC-2D1D12EB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4AEE45-07E8-4C32-B260-6D882EC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7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A9A021-89C7-487B-B27A-D1C95395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FD9F-445A-4C97-886F-037B3759E162}" type="datetime1">
              <a:rPr lang="it-IT" smtClean="0"/>
              <a:t>15/12/2021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5E5989-6727-4FF0-AEB0-4A17975B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D25B1A-F140-4DC4-952D-1C19EFEC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27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58D9F-8E12-4321-81B4-A43A03A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DC31E4-5C50-454B-BA58-6FC32864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C52267-050B-4825-A333-F9D54F73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0F151C-194A-48E1-9BF0-C0DE56C6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B3A7-6211-4461-89A9-3914079C8817}" type="datetime1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EBF399-F91E-4468-8685-5378529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6F3948-B8AF-47E1-B325-C049880A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17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839451-8618-43D0-9387-A352EAEE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8E989D-1485-4896-B6AF-B1604248D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BD54B7-7AA1-45D6-BEC4-366D2AAC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1163D0-F9CE-42C2-ADCF-26CF0A6B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3B74-FC74-47D7-82B1-1A922FDD4D69}" type="datetime1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3C6A39-E8FB-40ED-BBFD-86C41687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871E63-7FF0-4BD0-9E38-AB338F40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7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770F70D-15C2-4249-9E25-2D5CE54F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07BDBB-6FD8-482F-B307-18C11CBB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A43D1-AB4F-41F2-A221-E0F03FA78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6D4F-E227-4CC5-840A-4F2BF993DE92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C6CA40-CE21-4E19-9D7F-13B3F5EA2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0706C1-E64F-4402-961B-AD6E1A38E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8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147A72-1BD8-4061-9BF2-F623C55AE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45" b="1961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A160415-5720-4A37-96F6-36A4280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Lingua francese - a.a. 2021-2022 -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AA710A1-1798-4C7B-B7D1-AB95B7A7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8F6CD0-7628-4DEA-B75D-ED0101611276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E608FA-EB4B-4B92-9B95-0E43C440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Les temps composés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BEB363-EC25-4BE3-AFC4-98347ADF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sz="2000"/>
              <a:t>Avec le présent, l’imparfait et le futur des verbes </a:t>
            </a:r>
            <a:r>
              <a:rPr lang="it-IT" sz="2000" b="1"/>
              <a:t>être</a:t>
            </a:r>
            <a:r>
              <a:rPr lang="it-IT" sz="2000"/>
              <a:t> et </a:t>
            </a:r>
            <a:r>
              <a:rPr lang="it-IT" sz="2000" b="1"/>
              <a:t>avoir</a:t>
            </a:r>
            <a:r>
              <a:rPr lang="it-IT" sz="2000"/>
              <a:t> suivis du </a:t>
            </a:r>
            <a:r>
              <a:rPr lang="it-IT" sz="2000">
                <a:solidFill>
                  <a:srgbClr val="FF0000"/>
                </a:solidFill>
              </a:rPr>
              <a:t>participe passé</a:t>
            </a:r>
            <a:r>
              <a:rPr lang="it-IT" sz="2000"/>
              <a:t>, on obtient tous les temps composés de l’indicatif.</a:t>
            </a:r>
          </a:p>
          <a:p>
            <a:pPr marL="0" indent="0">
              <a:buNone/>
            </a:pPr>
            <a:r>
              <a:rPr lang="it-IT" sz="2000" b="1"/>
              <a:t>Exemple</a:t>
            </a:r>
            <a:r>
              <a:rPr lang="it-IT" sz="2000"/>
              <a:t> : le verbe </a:t>
            </a:r>
            <a:r>
              <a:rPr lang="it-IT" sz="2000" b="1"/>
              <a:t>manger</a:t>
            </a:r>
            <a:r>
              <a:rPr lang="it-IT" sz="2000"/>
              <a:t> → participe passé → </a:t>
            </a:r>
            <a:r>
              <a:rPr lang="it-IT" sz="2000">
                <a:solidFill>
                  <a:srgbClr val="FF0000"/>
                </a:solidFill>
              </a:rPr>
              <a:t>mangé</a:t>
            </a:r>
          </a:p>
          <a:p>
            <a:pPr lvl="6"/>
            <a:r>
              <a:rPr lang="it-IT" sz="2000"/>
              <a:t>Passé composé : J’ai mangé</a:t>
            </a:r>
          </a:p>
          <a:p>
            <a:pPr lvl="6"/>
            <a:r>
              <a:rPr lang="it-IT" sz="2000"/>
              <a:t>Plus-que-parfait : J’avais mangé</a:t>
            </a:r>
          </a:p>
          <a:p>
            <a:pPr lvl="6">
              <a:spcAft>
                <a:spcPts val="1200"/>
              </a:spcAft>
            </a:pPr>
            <a:r>
              <a:rPr lang="it-IT" sz="2000"/>
              <a:t>Futur antérieur : J’aurai mangé</a:t>
            </a:r>
          </a:p>
          <a:p>
            <a:pPr marL="0" indent="0">
              <a:buNone/>
            </a:pPr>
            <a:r>
              <a:rPr lang="it-IT" sz="2000" b="1"/>
              <a:t>Exemple</a:t>
            </a:r>
            <a:r>
              <a:rPr lang="it-IT" sz="2000"/>
              <a:t> : le verbe </a:t>
            </a:r>
            <a:r>
              <a:rPr lang="it-IT" sz="2000" b="1"/>
              <a:t>aller</a:t>
            </a:r>
            <a:r>
              <a:rPr lang="it-IT" sz="2000"/>
              <a:t> → participe passé → </a:t>
            </a:r>
            <a:r>
              <a:rPr lang="it-IT" sz="2000">
                <a:solidFill>
                  <a:srgbClr val="FF0000"/>
                </a:solidFill>
              </a:rPr>
              <a:t>allé</a:t>
            </a:r>
          </a:p>
          <a:p>
            <a:pPr lvl="6"/>
            <a:r>
              <a:rPr lang="it-IT" sz="2000"/>
              <a:t>Passé composé : Je suis allé</a:t>
            </a:r>
          </a:p>
          <a:p>
            <a:pPr lvl="6"/>
            <a:r>
              <a:rPr lang="it-IT" sz="2000"/>
              <a:t>Plus-que-parfait : J’étais allé</a:t>
            </a:r>
          </a:p>
          <a:p>
            <a:pPr lvl="6"/>
            <a:r>
              <a:rPr lang="it-IT" sz="2000"/>
              <a:t>Futur antérieur : Je serai allé</a:t>
            </a:r>
            <a:endParaRPr lang="fr-FR" sz="20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0AF48C-5FCD-42F8-9625-15D9FF30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A61182-DBBF-48C6-8D57-D49BF21D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99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72200-DFA7-4FCD-92FC-9F290E2B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b="1"/>
              <a:t>Complétez avec les verbes indiqués au futur simple. </a:t>
            </a:r>
          </a:p>
          <a:p>
            <a:pPr marL="0" indent="0">
              <a:buNone/>
            </a:pPr>
            <a:r>
              <a:rPr lang="fr-FR" sz="2000"/>
              <a:t>1. revenir / amener </a:t>
            </a:r>
          </a:p>
          <a:p>
            <a:pPr marL="0" indent="0">
              <a:buNone/>
            </a:pPr>
            <a:r>
              <a:rPr lang="fr-FR" sz="2000"/>
              <a:t>- Quand je …………………. en France, j’……………….. ma fille.</a:t>
            </a:r>
          </a:p>
          <a:p>
            <a:pPr marL="0" indent="0">
              <a:buNone/>
            </a:pPr>
            <a:r>
              <a:rPr lang="fr-FR" sz="2000"/>
              <a:t>2. trouver / être </a:t>
            </a:r>
          </a:p>
          <a:p>
            <a:pPr marL="0" indent="0">
              <a:buNone/>
            </a:pPr>
            <a:r>
              <a:rPr lang="fr-FR" sz="2000"/>
              <a:t>Quand tu ………………… cette lettre, je …………….. loin.</a:t>
            </a:r>
          </a:p>
          <a:p>
            <a:pPr marL="0" indent="0">
              <a:buNone/>
            </a:pPr>
            <a:r>
              <a:rPr lang="fr-FR" sz="2000"/>
              <a:t>3. venir / manger </a:t>
            </a:r>
          </a:p>
          <a:p>
            <a:pPr marL="0" indent="0">
              <a:buNone/>
            </a:pPr>
            <a:r>
              <a:rPr lang="fr-FR" sz="2000"/>
              <a:t>Quand vous …………………….. chez nous, on …………………….. dans le jardin.</a:t>
            </a:r>
          </a:p>
          <a:p>
            <a:pPr marL="0" indent="0">
              <a:buNone/>
            </a:pPr>
            <a:r>
              <a:rPr lang="fr-FR" sz="2000"/>
              <a:t>4. avoir / passer</a:t>
            </a:r>
          </a:p>
          <a:p>
            <a:pPr marL="0" indent="0">
              <a:buNone/>
            </a:pPr>
            <a:r>
              <a:rPr lang="fr-FR" sz="2000"/>
              <a:t> Quand tu ……………….. 18 ans, tu …………………. le permis de conduire.</a:t>
            </a:r>
          </a:p>
          <a:p>
            <a:pPr marL="0" indent="0">
              <a:buNone/>
            </a:pPr>
            <a:r>
              <a:rPr lang="fr-FR" sz="2000"/>
              <a:t>5. faire / aller </a:t>
            </a:r>
          </a:p>
          <a:p>
            <a:pPr marL="0" indent="0">
              <a:buNone/>
            </a:pPr>
            <a:r>
              <a:rPr lang="fr-FR" sz="2000"/>
              <a:t>Quand il …………………. chaud, nous ………… à la plage.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899159-ED9D-44DD-9C91-029314D4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580451-52C1-4EB2-A9DB-2F0C89A8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11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1539B1-EBFF-430D-9C81-0A304E68D416}"/>
              </a:ext>
            </a:extLst>
          </p:cNvPr>
          <p:cNvSpPr txBox="1"/>
          <p:nvPr/>
        </p:nvSpPr>
        <p:spPr>
          <a:xfrm>
            <a:off x="2105890" y="2493819"/>
            <a:ext cx="119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reviendrai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D04E0D-AE40-46A2-A344-73912745F804}"/>
              </a:ext>
            </a:extLst>
          </p:cNvPr>
          <p:cNvSpPr txBox="1"/>
          <p:nvPr/>
        </p:nvSpPr>
        <p:spPr>
          <a:xfrm>
            <a:off x="4765965" y="2503055"/>
            <a:ext cx="11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amènerai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14A953-665C-4139-A66F-3ED7E50240B3}"/>
              </a:ext>
            </a:extLst>
          </p:cNvPr>
          <p:cNvSpPr txBox="1"/>
          <p:nvPr/>
        </p:nvSpPr>
        <p:spPr>
          <a:xfrm>
            <a:off x="2152074" y="323272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recevras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017018-D222-4860-AD74-DDFD80E184C5}"/>
              </a:ext>
            </a:extLst>
          </p:cNvPr>
          <p:cNvSpPr txBox="1"/>
          <p:nvPr/>
        </p:nvSpPr>
        <p:spPr>
          <a:xfrm>
            <a:off x="4904509" y="3232727"/>
            <a:ext cx="7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serai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B3A6A2-3684-4B15-BE1E-6EC93225D88E}"/>
              </a:ext>
            </a:extLst>
          </p:cNvPr>
          <p:cNvSpPr txBox="1"/>
          <p:nvPr/>
        </p:nvSpPr>
        <p:spPr>
          <a:xfrm>
            <a:off x="2493819" y="3971636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viendrez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30F950-CCC8-4B72-8C8C-02771B65DEAD}"/>
              </a:ext>
            </a:extLst>
          </p:cNvPr>
          <p:cNvSpPr txBox="1"/>
          <p:nvPr/>
        </p:nvSpPr>
        <p:spPr>
          <a:xfrm>
            <a:off x="5569528" y="397163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mangera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8C1CE0F-6945-4468-8253-E3B717A8DC57}"/>
              </a:ext>
            </a:extLst>
          </p:cNvPr>
          <p:cNvSpPr txBox="1"/>
          <p:nvPr/>
        </p:nvSpPr>
        <p:spPr>
          <a:xfrm>
            <a:off x="2124364" y="4729018"/>
            <a:ext cx="107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auras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C350CB-3010-4E56-8638-B2BC4BC0EA79}"/>
              </a:ext>
            </a:extLst>
          </p:cNvPr>
          <p:cNvSpPr txBox="1"/>
          <p:nvPr/>
        </p:nvSpPr>
        <p:spPr>
          <a:xfrm>
            <a:off x="4424219" y="4719781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passeras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CCEC2C-9FC9-4731-B745-B509D70CD794}"/>
              </a:ext>
            </a:extLst>
          </p:cNvPr>
          <p:cNvSpPr txBox="1"/>
          <p:nvPr/>
        </p:nvSpPr>
        <p:spPr>
          <a:xfrm>
            <a:off x="2050472" y="5467927"/>
            <a:ext cx="82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fera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DB2354-4A78-4479-ADFC-9D0A92933E35}"/>
              </a:ext>
            </a:extLst>
          </p:cNvPr>
          <p:cNvSpPr txBox="1"/>
          <p:nvPr/>
        </p:nvSpPr>
        <p:spPr>
          <a:xfrm>
            <a:off x="4553528" y="5467927"/>
            <a:ext cx="75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irons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2FC247-A2E4-47EF-AF6C-2D5C2D324886}"/>
              </a:ext>
            </a:extLst>
          </p:cNvPr>
          <p:cNvSpPr txBox="1"/>
          <p:nvPr/>
        </p:nvSpPr>
        <p:spPr>
          <a:xfrm>
            <a:off x="840509" y="775854"/>
            <a:ext cx="1059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>
                <a:latin typeface="+mj-lt"/>
              </a:rPr>
              <a:t>Exercice</a:t>
            </a:r>
            <a:endParaRPr lang="fr-FR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19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466F0-7C6B-452C-8A48-0B3D109A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6584"/>
          </a:xfrm>
        </p:spPr>
        <p:txBody>
          <a:bodyPr>
            <a:normAutofit/>
          </a:bodyPr>
          <a:lstStyle/>
          <a:p>
            <a:r>
              <a:rPr lang="it-IT" sz="4000"/>
              <a:t>Exercice</a:t>
            </a:r>
            <a:endParaRPr lang="it-IT" sz="4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10E5697-5258-482B-89C8-303F0E164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150" y="1570615"/>
            <a:ext cx="8601075" cy="246459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981CFA-3B50-4DCE-A4DE-5484A2F4D7B5}"/>
              </a:ext>
            </a:extLst>
          </p:cNvPr>
          <p:cNvSpPr txBox="1"/>
          <p:nvPr/>
        </p:nvSpPr>
        <p:spPr>
          <a:xfrm>
            <a:off x="1994965" y="3947962"/>
            <a:ext cx="8114190" cy="214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lnSpc>
                <a:spcPct val="150000"/>
              </a:lnSpc>
              <a:buFont typeface="+mj-lt"/>
              <a:buAutoNum type="arabicPeriod"/>
            </a:pPr>
            <a:r>
              <a:rPr lang="it-IT" sz="1500" dirty="0" err="1"/>
              <a:t>Samedi</a:t>
            </a:r>
            <a:r>
              <a:rPr lang="it-IT" sz="1500" dirty="0"/>
              <a:t> </a:t>
            </a:r>
            <a:r>
              <a:rPr lang="it-IT" sz="1500" dirty="0" err="1"/>
              <a:t>prochain</a:t>
            </a:r>
            <a:r>
              <a:rPr lang="it-IT" sz="1500" dirty="0"/>
              <a:t>, il </a:t>
            </a:r>
            <a:r>
              <a:rPr lang="it-IT" sz="1500" dirty="0" err="1">
                <a:solidFill>
                  <a:srgbClr val="0070C0"/>
                </a:solidFill>
              </a:rPr>
              <a:t>pleuvra</a:t>
            </a:r>
            <a:r>
              <a:rPr lang="it-IT" sz="1500" dirty="0"/>
              <a:t>, il </a:t>
            </a:r>
            <a:r>
              <a:rPr lang="it-IT" sz="1500" dirty="0">
                <a:solidFill>
                  <a:srgbClr val="0070C0"/>
                </a:solidFill>
              </a:rPr>
              <a:t>fera</a:t>
            </a:r>
            <a:r>
              <a:rPr lang="it-IT" sz="1500" dirty="0"/>
              <a:t> </a:t>
            </a:r>
            <a:r>
              <a:rPr lang="it-IT" sz="1500" dirty="0" err="1"/>
              <a:t>froid</a:t>
            </a:r>
            <a:r>
              <a:rPr lang="it-IT" sz="1500" dirty="0"/>
              <a:t> et il y </a:t>
            </a:r>
            <a:r>
              <a:rPr lang="it-IT" sz="1500" dirty="0">
                <a:solidFill>
                  <a:srgbClr val="0070C0"/>
                </a:solidFill>
              </a:rPr>
              <a:t>aura</a:t>
            </a:r>
            <a:r>
              <a:rPr lang="it-IT" sz="1500" dirty="0"/>
              <a:t> </a:t>
            </a:r>
            <a:r>
              <a:rPr lang="it-IT" sz="1500" dirty="0" err="1"/>
              <a:t>du</a:t>
            </a:r>
            <a:r>
              <a:rPr lang="it-IT" sz="1500" dirty="0"/>
              <a:t> </a:t>
            </a:r>
            <a:r>
              <a:rPr lang="it-IT" sz="1500" dirty="0" err="1"/>
              <a:t>brouillard</a:t>
            </a:r>
            <a:r>
              <a:rPr lang="it-IT" sz="1500" dirty="0"/>
              <a:t>, il </a:t>
            </a:r>
            <a:r>
              <a:rPr lang="it-IT" sz="1500" dirty="0" err="1">
                <a:solidFill>
                  <a:srgbClr val="0070C0"/>
                </a:solidFill>
              </a:rPr>
              <a:t>faudra</a:t>
            </a:r>
            <a:r>
              <a:rPr lang="it-IT" sz="1500" dirty="0"/>
              <a:t> </a:t>
            </a:r>
            <a:r>
              <a:rPr lang="it-IT" sz="1500" dirty="0" err="1"/>
              <a:t>faire</a:t>
            </a:r>
            <a:r>
              <a:rPr lang="it-IT" sz="1500" dirty="0"/>
              <a:t> </a:t>
            </a:r>
            <a:r>
              <a:rPr lang="it-IT" sz="1500" dirty="0" err="1"/>
              <a:t>attention</a:t>
            </a:r>
            <a:r>
              <a:rPr lang="it-IT" sz="1500" dirty="0"/>
              <a:t> sur la </a:t>
            </a:r>
            <a:r>
              <a:rPr lang="it-IT" sz="1500" dirty="0" err="1"/>
              <a:t>route</a:t>
            </a:r>
            <a:r>
              <a:rPr lang="it-IT" sz="1500" dirty="0"/>
              <a:t> </a:t>
            </a:r>
            <a:r>
              <a:rPr lang="it-IT" sz="1500" dirty="0" err="1"/>
              <a:t>quand</a:t>
            </a:r>
            <a:r>
              <a:rPr lang="it-IT" sz="1500" dirty="0"/>
              <a:t> </a:t>
            </a:r>
            <a:r>
              <a:rPr lang="it-IT" sz="1500" dirty="0" err="1"/>
              <a:t>vous</a:t>
            </a:r>
            <a:r>
              <a:rPr lang="it-IT" sz="1500" dirty="0"/>
              <a:t> </a:t>
            </a:r>
            <a:r>
              <a:rPr lang="it-IT" sz="1500" dirty="0" err="1">
                <a:solidFill>
                  <a:srgbClr val="0070C0"/>
                </a:solidFill>
              </a:rPr>
              <a:t>partirez</a:t>
            </a:r>
            <a:r>
              <a:rPr lang="it-IT" sz="1500" dirty="0"/>
              <a:t> en week-end. </a:t>
            </a:r>
          </a:p>
          <a:p>
            <a:pPr marL="180000" indent="-180000">
              <a:lnSpc>
                <a:spcPct val="150000"/>
              </a:lnSpc>
              <a:buFont typeface="+mj-lt"/>
              <a:buAutoNum type="arabicPeriod"/>
            </a:pPr>
            <a:r>
              <a:rPr lang="it-IT" sz="1500" dirty="0" err="1"/>
              <a:t>Les</a:t>
            </a:r>
            <a:r>
              <a:rPr lang="it-IT" sz="1500" dirty="0"/>
              <a:t> </a:t>
            </a:r>
            <a:r>
              <a:rPr lang="it-IT" sz="1500" dirty="0" err="1"/>
              <a:t>magasins</a:t>
            </a:r>
            <a:r>
              <a:rPr lang="it-IT" sz="1500" dirty="0"/>
              <a:t> </a:t>
            </a:r>
            <a:r>
              <a:rPr lang="it-IT" sz="1500" dirty="0" err="1">
                <a:solidFill>
                  <a:srgbClr val="0070C0"/>
                </a:solidFill>
              </a:rPr>
              <a:t>seront</a:t>
            </a:r>
            <a:r>
              <a:rPr lang="it-IT" sz="1500" dirty="0"/>
              <a:t> </a:t>
            </a:r>
            <a:r>
              <a:rPr lang="it-IT" sz="1500" dirty="0" err="1"/>
              <a:t>ouverts</a:t>
            </a:r>
            <a:r>
              <a:rPr lang="it-IT" sz="1500" dirty="0"/>
              <a:t> la </a:t>
            </a:r>
            <a:r>
              <a:rPr lang="it-IT" sz="1500" dirty="0" err="1"/>
              <a:t>veille</a:t>
            </a:r>
            <a:r>
              <a:rPr lang="it-IT" sz="1500" dirty="0"/>
              <a:t> de </a:t>
            </a:r>
            <a:r>
              <a:rPr lang="it-IT" sz="1500" dirty="0" err="1"/>
              <a:t>No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ël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et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achats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. Le 1°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janvier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,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mange-rons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dinde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saumon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et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champagne.</a:t>
            </a:r>
          </a:p>
          <a:p>
            <a:pPr marL="180000" indent="-180000">
              <a:lnSpc>
                <a:spcPct val="150000"/>
              </a:lnSpc>
              <a:buFont typeface="+mj-lt"/>
              <a:buAutoNum type="arabicPeriod"/>
            </a:pP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Quand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vacances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,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enverrons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cartes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postales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à nos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grands-parents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. – C’est gentil,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ça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ça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fera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plaisir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5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986E06-B901-44F3-A3F5-FD586E62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3DE310-13BF-43C0-B866-2EE29C2A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2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CC782-FF7E-4910-B031-EF6BB92E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Formation du futur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2D5E9A-BEAA-417F-AD9B-4E2604917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000"/>
              <a:t>Infinitif + terminaisons du futur</a:t>
            </a:r>
          </a:p>
          <a:p>
            <a:pPr marL="0" indent="0" algn="ctr">
              <a:buNone/>
            </a:pPr>
            <a:r>
              <a:rPr lang="it-IT" sz="2000"/>
              <a:t>Exemple : marcher</a:t>
            </a:r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190CCF2-0DB7-4A89-AFD9-4CEF04500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81278"/>
              </p:ext>
            </p:extLst>
          </p:nvPr>
        </p:nvGraphicFramePr>
        <p:xfrm>
          <a:off x="3272454" y="3091873"/>
          <a:ext cx="5806893" cy="2311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70621">
                  <a:extLst>
                    <a:ext uri="{9D8B030D-6E8A-4147-A177-3AD203B41FA5}">
                      <a16:colId xmlns:a16="http://schemas.microsoft.com/office/drawing/2014/main" val="1342044875"/>
                    </a:ext>
                  </a:extLst>
                </a:gridCol>
                <a:gridCol w="1978886">
                  <a:extLst>
                    <a:ext uri="{9D8B030D-6E8A-4147-A177-3AD203B41FA5}">
                      <a16:colId xmlns:a16="http://schemas.microsoft.com/office/drawing/2014/main" val="2039906781"/>
                    </a:ext>
                  </a:extLst>
                </a:gridCol>
                <a:gridCol w="2457386">
                  <a:extLst>
                    <a:ext uri="{9D8B030D-6E8A-4147-A177-3AD203B41FA5}">
                      <a16:colId xmlns:a16="http://schemas.microsoft.com/office/drawing/2014/main" val="3372091706"/>
                    </a:ext>
                  </a:extLst>
                </a:gridCol>
              </a:tblGrid>
              <a:tr h="390919">
                <a:tc>
                  <a:txBody>
                    <a:bodyPr/>
                    <a:lstStyle/>
                    <a:p>
                      <a:r>
                        <a:rPr lang="it-IT" sz="1800" b="1"/>
                        <a:t>Pronom 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/>
                        <a:t>Radical : infinitif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/>
                        <a:t>Terminaison du futur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05072"/>
                  </a:ext>
                </a:extLst>
              </a:tr>
              <a:tr h="1920481">
                <a:tc>
                  <a:txBody>
                    <a:bodyPr/>
                    <a:lstStyle/>
                    <a:p>
                      <a:r>
                        <a:rPr lang="it-IT" sz="1800" b="0"/>
                        <a:t>Je</a:t>
                      </a:r>
                    </a:p>
                    <a:p>
                      <a:r>
                        <a:rPr lang="it-IT" sz="1800" b="0"/>
                        <a:t>Tu</a:t>
                      </a:r>
                    </a:p>
                    <a:p>
                      <a:r>
                        <a:rPr lang="it-IT" sz="1800" b="0"/>
                        <a:t>Il</a:t>
                      </a:r>
                    </a:p>
                    <a:p>
                      <a:r>
                        <a:rPr lang="it-IT" sz="1800" b="0"/>
                        <a:t>Nous</a:t>
                      </a:r>
                    </a:p>
                    <a:p>
                      <a:r>
                        <a:rPr lang="it-IT" sz="1800" b="0"/>
                        <a:t>Vous</a:t>
                      </a:r>
                    </a:p>
                    <a:p>
                      <a:r>
                        <a:rPr lang="it-IT" sz="1800" b="0"/>
                        <a:t>Ils </a:t>
                      </a:r>
                      <a:endParaRPr lang="it-IT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/>
                    </a:p>
                    <a:p>
                      <a:endParaRPr lang="it-IT" sz="1800" b="0"/>
                    </a:p>
                    <a:p>
                      <a:r>
                        <a:rPr lang="it-IT" sz="1800" b="0">
                          <a:solidFill>
                            <a:srgbClr val="FF0000"/>
                          </a:solidFill>
                        </a:rPr>
                        <a:t>marcher-</a:t>
                      </a:r>
                      <a:endParaRPr lang="it-IT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/>
                        <a:t>-ai</a:t>
                      </a:r>
                    </a:p>
                    <a:p>
                      <a:r>
                        <a:rPr lang="it-IT" sz="1800" b="0"/>
                        <a:t>-as</a:t>
                      </a:r>
                    </a:p>
                    <a:p>
                      <a:r>
                        <a:rPr lang="it-IT" sz="1800" b="0"/>
                        <a:t>-a</a:t>
                      </a:r>
                    </a:p>
                    <a:p>
                      <a:r>
                        <a:rPr lang="it-IT" sz="1800" b="0"/>
                        <a:t>-ons</a:t>
                      </a:r>
                    </a:p>
                    <a:p>
                      <a:r>
                        <a:rPr lang="it-IT" sz="1800" b="0"/>
                        <a:t>-ez</a:t>
                      </a:r>
                    </a:p>
                    <a:p>
                      <a:r>
                        <a:rPr lang="it-IT" sz="1800" b="0"/>
                        <a:t>-ont</a:t>
                      </a:r>
                      <a:endParaRPr lang="it-IT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30964"/>
                  </a:ext>
                </a:extLst>
              </a:tr>
            </a:tbl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95E21B-C50E-43FE-A205-6BAABF02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1A8305-3B54-4EA4-A05D-CCA91F40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18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913F7-7E6C-474D-BAEA-17FA8B4A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Verbes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1° </a:t>
            </a:r>
            <a:r>
              <a:rPr lang="it-IT" dirty="0" err="1"/>
              <a:t>groupe</a:t>
            </a:r>
            <a:r>
              <a:rPr lang="it-IT" dirty="0"/>
              <a:t> à </a:t>
            </a:r>
            <a:r>
              <a:rPr lang="it-IT" dirty="0" err="1"/>
              <a:t>variation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A979375-867D-4255-8C99-DD032175D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832075"/>
              </p:ext>
            </p:extLst>
          </p:nvPr>
        </p:nvGraphicFramePr>
        <p:xfrm>
          <a:off x="764309" y="3564775"/>
          <a:ext cx="10515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996776415"/>
                    </a:ext>
                  </a:extLst>
                </a:gridCol>
                <a:gridCol w="1466295">
                  <a:extLst>
                    <a:ext uri="{9D8B030D-6E8A-4147-A177-3AD203B41FA5}">
                      <a16:colId xmlns:a16="http://schemas.microsoft.com/office/drawing/2014/main" val="1936091862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339674488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2509934998"/>
                    </a:ext>
                  </a:extLst>
                </a:gridCol>
                <a:gridCol w="2339266">
                  <a:extLst>
                    <a:ext uri="{9D8B030D-6E8A-4147-A177-3AD203B41FA5}">
                      <a16:colId xmlns:a16="http://schemas.microsoft.com/office/drawing/2014/main" val="2369243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783765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it-IT" b="1"/>
                        <a:t>Prononciation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Jeter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Acheter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Peser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Payer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Nettoyer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J’appell’rai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jett’rai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J’achèt’rai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pès’rai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pay’rai/pai’rai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nettoi’rai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903185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3DF16B-F90F-485F-87B3-87314AFDA6DE}"/>
              </a:ext>
            </a:extLst>
          </p:cNvPr>
          <p:cNvSpPr txBox="1"/>
          <p:nvPr/>
        </p:nvSpPr>
        <p:spPr>
          <a:xfrm>
            <a:off x="838200" y="4674204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Envoyer</a:t>
            </a:r>
            <a:r>
              <a:rPr lang="fr-FR" dirty="0"/>
              <a:t> au futur est irrégulier :</a:t>
            </a:r>
          </a:p>
          <a:p>
            <a:r>
              <a:rPr lang="fr-FR" dirty="0"/>
              <a:t>J’enverrai, tu enverras, il enverra, nous enverrons, vous enverrez, ils enverront.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A0FC7B-F43F-4A5C-B898-B8E5362FAC3E}"/>
              </a:ext>
            </a:extLst>
          </p:cNvPr>
          <p:cNvSpPr txBox="1"/>
          <p:nvPr/>
        </p:nvSpPr>
        <p:spPr>
          <a:xfrm>
            <a:off x="711200" y="2890982"/>
            <a:ext cx="1040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Attention à la prononciation : suivi de la terminaison du futur, le </a:t>
            </a:r>
            <a:r>
              <a:rPr lang="it-IT">
                <a:solidFill>
                  <a:srgbClr val="FF0000"/>
                </a:solidFill>
              </a:rPr>
              <a:t>-e </a:t>
            </a:r>
            <a:r>
              <a:rPr lang="it-IT"/>
              <a:t>qui précède le -r de l’infinitif devient </a:t>
            </a:r>
            <a:r>
              <a:rPr lang="it-IT" b="1"/>
              <a:t>muet</a:t>
            </a:r>
            <a:endParaRPr lang="fr-FR" b="1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D36826D-F690-4E86-9B93-EE4C9CCE9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57996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4413042"/>
                    </a:ext>
                  </a:extLst>
                </a:gridCol>
                <a:gridCol w="1466295">
                  <a:extLst>
                    <a:ext uri="{9D8B030D-6E8A-4147-A177-3AD203B41FA5}">
                      <a16:colId xmlns:a16="http://schemas.microsoft.com/office/drawing/2014/main" val="2685140231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2926643595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3641897546"/>
                    </a:ext>
                  </a:extLst>
                </a:gridCol>
                <a:gridCol w="2339266">
                  <a:extLst>
                    <a:ext uri="{9D8B030D-6E8A-4147-A177-3AD203B41FA5}">
                      <a16:colId xmlns:a16="http://schemas.microsoft.com/office/drawing/2014/main" val="25789321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316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 err="1"/>
                        <a:t>Appeler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Jeter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Acheter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Peser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Payer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Nettoyer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6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J’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appeller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jetter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J’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achèter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pèser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payer</a:t>
                      </a:r>
                      <a:r>
                        <a:rPr lang="it-IT" dirty="0" err="1"/>
                        <a:t>ai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paierai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nettoier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842073"/>
                  </a:ext>
                </a:extLst>
              </a:tr>
            </a:tbl>
          </a:graphicData>
        </a:graphic>
      </p:graphicFrame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C20863-AAA8-4856-BD94-3ACFD7F3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A1A266-9933-4BAC-9E3D-B330C951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54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04616-A867-4CA6-BFB1-6CF57F19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Verbes</a:t>
            </a:r>
            <a:r>
              <a:rPr lang="it-IT" dirty="0"/>
              <a:t> </a:t>
            </a:r>
            <a:r>
              <a:rPr lang="it-IT" dirty="0" err="1"/>
              <a:t>réguliers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82957A-CDA3-4095-9F65-8CA0996C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err="1"/>
              <a:t>Les</a:t>
            </a:r>
            <a:r>
              <a:rPr lang="it-IT" sz="1800" dirty="0"/>
              <a:t> </a:t>
            </a:r>
            <a:r>
              <a:rPr lang="it-IT" sz="1800" dirty="0" err="1"/>
              <a:t>verbes</a:t>
            </a:r>
            <a:r>
              <a:rPr lang="it-IT" sz="1800" dirty="0"/>
              <a:t> </a:t>
            </a:r>
            <a:r>
              <a:rPr lang="it-IT" sz="1800" dirty="0" err="1"/>
              <a:t>du</a:t>
            </a:r>
            <a:r>
              <a:rPr lang="it-IT" sz="1800" dirty="0"/>
              <a:t> 1°, </a:t>
            </a:r>
            <a:r>
              <a:rPr lang="it-IT" sz="1800" dirty="0" err="1"/>
              <a:t>du</a:t>
            </a:r>
            <a:r>
              <a:rPr lang="it-IT" sz="1800" dirty="0"/>
              <a:t> 2° et </a:t>
            </a:r>
            <a:r>
              <a:rPr lang="it-IT" sz="1800" dirty="0" err="1"/>
              <a:t>du</a:t>
            </a:r>
            <a:r>
              <a:rPr lang="it-IT" sz="1800" dirty="0"/>
              <a:t> 3° </a:t>
            </a:r>
            <a:r>
              <a:rPr lang="it-IT" sz="1800" dirty="0" err="1"/>
              <a:t>groupe</a:t>
            </a:r>
            <a:r>
              <a:rPr lang="it-IT" sz="1800" dirty="0"/>
              <a:t> en -</a:t>
            </a:r>
            <a:r>
              <a:rPr lang="it-IT" sz="1800" dirty="0" err="1"/>
              <a:t>ir</a:t>
            </a:r>
            <a:r>
              <a:rPr lang="it-IT" sz="1800" dirty="0"/>
              <a:t> </a:t>
            </a:r>
            <a:r>
              <a:rPr lang="it-IT" sz="1800" dirty="0" err="1"/>
              <a:t>ont</a:t>
            </a:r>
            <a:r>
              <a:rPr lang="it-IT" sz="1800" dirty="0"/>
              <a:t> un </a:t>
            </a:r>
            <a:r>
              <a:rPr lang="it-IT" sz="1800" err="1"/>
              <a:t>futur</a:t>
            </a:r>
            <a:r>
              <a:rPr lang="it-IT" sz="1800"/>
              <a:t> régulier.</a:t>
            </a:r>
            <a:endParaRPr lang="it-IT" sz="1800" dirty="0"/>
          </a:p>
          <a:p>
            <a:pPr marL="0" indent="0">
              <a:buNone/>
            </a:pPr>
            <a:endParaRPr lang="it-IT" sz="1800"/>
          </a:p>
          <a:p>
            <a:pPr marL="0" indent="0">
              <a:spcAft>
                <a:spcPts val="600"/>
              </a:spcAft>
              <a:buNone/>
            </a:pPr>
            <a:r>
              <a:rPr lang="it-IT" sz="1800" b="1"/>
              <a:t>Cas particuliers</a:t>
            </a:r>
            <a:endParaRPr lang="it-IT" sz="1800" b="1" dirty="0"/>
          </a:p>
          <a:p>
            <a:r>
              <a:rPr lang="it-IT" sz="1800" b="1" dirty="0" err="1"/>
              <a:t>Cueillir</a:t>
            </a:r>
            <a:r>
              <a:rPr lang="it-IT" sz="1800" dirty="0"/>
              <a:t> (</a:t>
            </a:r>
            <a:r>
              <a:rPr lang="it-IT" sz="1800" b="1" dirty="0" err="1"/>
              <a:t>accueillir</a:t>
            </a:r>
            <a:r>
              <a:rPr lang="it-IT" sz="1800" b="1" dirty="0"/>
              <a:t>, </a:t>
            </a:r>
            <a:r>
              <a:rPr lang="it-IT" sz="1800" b="1" dirty="0" err="1"/>
              <a:t>recueillir</a:t>
            </a:r>
            <a:r>
              <a:rPr lang="it-IT" sz="1800" dirty="0"/>
              <a:t>) se </a:t>
            </a:r>
            <a:r>
              <a:rPr lang="it-IT" sz="1800" dirty="0" err="1"/>
              <a:t>conjugue</a:t>
            </a:r>
            <a:r>
              <a:rPr lang="it-IT" sz="1800" dirty="0"/>
              <a:t> </a:t>
            </a:r>
            <a:r>
              <a:rPr lang="it-IT" sz="1800" dirty="0" err="1"/>
              <a:t>comme</a:t>
            </a:r>
            <a:r>
              <a:rPr lang="it-IT" sz="1800" dirty="0"/>
              <a:t> un </a:t>
            </a:r>
            <a:r>
              <a:rPr lang="it-IT" sz="1800" dirty="0" err="1"/>
              <a:t>verbe</a:t>
            </a:r>
            <a:r>
              <a:rPr lang="it-IT" sz="1800" dirty="0"/>
              <a:t> </a:t>
            </a:r>
            <a:r>
              <a:rPr lang="it-IT" sz="1800" dirty="0" err="1"/>
              <a:t>du</a:t>
            </a:r>
            <a:r>
              <a:rPr lang="it-IT" sz="1800" dirty="0"/>
              <a:t> 1° </a:t>
            </a:r>
            <a:r>
              <a:rPr lang="it-IT" sz="1800" dirty="0" err="1"/>
              <a:t>groupe</a:t>
            </a:r>
            <a:r>
              <a:rPr lang="it-IT" sz="1800" dirty="0"/>
              <a:t> : </a:t>
            </a:r>
          </a:p>
          <a:p>
            <a:pPr marL="0" indent="0">
              <a:buNone/>
            </a:pPr>
            <a:r>
              <a:rPr lang="it-IT" sz="1800" dirty="0"/>
              <a:t>Je </a:t>
            </a:r>
            <a:r>
              <a:rPr lang="it-IT" sz="1800" dirty="0" err="1"/>
              <a:t>cueillerai</a:t>
            </a:r>
            <a:r>
              <a:rPr lang="it-IT" sz="1800" dirty="0"/>
              <a:t>, tu </a:t>
            </a:r>
            <a:r>
              <a:rPr lang="it-IT" sz="1800" dirty="0" err="1"/>
              <a:t>cueilleras</a:t>
            </a:r>
            <a:r>
              <a:rPr lang="it-IT" sz="1800" dirty="0"/>
              <a:t>, il </a:t>
            </a:r>
            <a:r>
              <a:rPr lang="it-IT" sz="1800" dirty="0" err="1"/>
              <a:t>cueillera</a:t>
            </a:r>
            <a:r>
              <a:rPr lang="it-IT" sz="1800" dirty="0"/>
              <a:t>, nous </a:t>
            </a:r>
            <a:r>
              <a:rPr lang="it-IT" sz="1800" dirty="0" err="1"/>
              <a:t>cueillerons</a:t>
            </a:r>
            <a:r>
              <a:rPr lang="it-IT" sz="1800" dirty="0"/>
              <a:t>, </a:t>
            </a:r>
            <a:r>
              <a:rPr lang="it-IT" sz="1800" dirty="0" err="1"/>
              <a:t>vous</a:t>
            </a:r>
            <a:r>
              <a:rPr lang="it-IT" sz="1800" dirty="0"/>
              <a:t> </a:t>
            </a:r>
            <a:r>
              <a:rPr lang="it-IT" sz="1800" dirty="0" err="1"/>
              <a:t>cueillerez</a:t>
            </a:r>
            <a:r>
              <a:rPr lang="it-IT" sz="1800" dirty="0"/>
              <a:t>, </a:t>
            </a:r>
            <a:r>
              <a:rPr lang="it-IT" sz="1800" dirty="0" err="1"/>
              <a:t>ils</a:t>
            </a:r>
            <a:r>
              <a:rPr lang="it-IT" sz="1800" dirty="0"/>
              <a:t> </a:t>
            </a:r>
            <a:r>
              <a:rPr lang="it-IT" sz="1800" err="1"/>
              <a:t>cueilleront</a:t>
            </a:r>
            <a:r>
              <a:rPr lang="it-IT" sz="180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/>
              <a:t>Prononciation : je cueillerai [kœjrè]</a:t>
            </a:r>
            <a:endParaRPr lang="it-IT" sz="1800" dirty="0"/>
          </a:p>
          <a:p>
            <a:r>
              <a:rPr lang="it-IT" sz="1800" b="1" dirty="0" err="1"/>
              <a:t>Courir</a:t>
            </a:r>
            <a:r>
              <a:rPr lang="it-IT" sz="1800" dirty="0"/>
              <a:t> (et </a:t>
            </a:r>
            <a:r>
              <a:rPr lang="it-IT" sz="1800" dirty="0" err="1"/>
              <a:t>dérivés</a:t>
            </a:r>
            <a:r>
              <a:rPr lang="it-IT" sz="1800" dirty="0"/>
              <a:t>), </a:t>
            </a:r>
            <a:r>
              <a:rPr lang="it-IT" sz="1800" b="1" dirty="0" err="1"/>
              <a:t>mourir</a:t>
            </a:r>
            <a:r>
              <a:rPr lang="it-IT" sz="1800" dirty="0"/>
              <a:t> </a:t>
            </a:r>
            <a:r>
              <a:rPr lang="it-IT" sz="1800" dirty="0" err="1"/>
              <a:t>ont</a:t>
            </a:r>
            <a:r>
              <a:rPr lang="it-IT" sz="1800" dirty="0"/>
              <a:t> pour radical </a:t>
            </a:r>
            <a:r>
              <a:rPr lang="it-IT" sz="1800" dirty="0" err="1">
                <a:solidFill>
                  <a:srgbClr val="FF0000"/>
                </a:solidFill>
              </a:rPr>
              <a:t>courr</a:t>
            </a:r>
            <a:r>
              <a:rPr lang="it-IT" sz="1800" dirty="0">
                <a:solidFill>
                  <a:srgbClr val="FF0000"/>
                </a:solidFill>
              </a:rPr>
              <a:t>-</a:t>
            </a:r>
            <a:r>
              <a:rPr lang="it-IT" sz="1800" dirty="0"/>
              <a:t> et </a:t>
            </a:r>
            <a:r>
              <a:rPr lang="it-IT" sz="1800" dirty="0" err="1">
                <a:solidFill>
                  <a:srgbClr val="FF0000"/>
                </a:solidFill>
              </a:rPr>
              <a:t>mourr</a:t>
            </a:r>
            <a:r>
              <a:rPr lang="it-IT" sz="1800" dirty="0">
                <a:solidFill>
                  <a:srgbClr val="FF0000"/>
                </a:solidFill>
              </a:rPr>
              <a:t>-</a:t>
            </a:r>
            <a:r>
              <a:rPr lang="it-IT" sz="1800" dirty="0"/>
              <a:t> </a:t>
            </a:r>
            <a:r>
              <a:rPr lang="it-IT" sz="1800" dirty="0" err="1"/>
              <a:t>au</a:t>
            </a:r>
            <a:r>
              <a:rPr lang="it-IT" sz="1800" dirty="0"/>
              <a:t> </a:t>
            </a:r>
            <a:r>
              <a:rPr lang="it-IT" sz="1800" dirty="0" err="1"/>
              <a:t>futur</a:t>
            </a:r>
            <a:r>
              <a:rPr lang="it-IT" sz="1800" dirty="0"/>
              <a:t> :</a:t>
            </a:r>
          </a:p>
          <a:p>
            <a:pPr marL="0" indent="0">
              <a:buNone/>
            </a:pPr>
            <a:r>
              <a:rPr lang="it-IT" sz="1800" dirty="0"/>
              <a:t>Je </a:t>
            </a:r>
            <a:r>
              <a:rPr lang="it-IT" sz="1800" dirty="0" err="1"/>
              <a:t>courrai</a:t>
            </a:r>
            <a:r>
              <a:rPr lang="it-IT" sz="1800" dirty="0"/>
              <a:t>, tu </a:t>
            </a:r>
            <a:r>
              <a:rPr lang="it-IT" sz="1800" dirty="0" err="1"/>
              <a:t>courras</a:t>
            </a:r>
            <a:r>
              <a:rPr lang="it-IT" sz="1800" dirty="0"/>
              <a:t>, il </a:t>
            </a:r>
            <a:r>
              <a:rPr lang="it-IT" sz="1800" dirty="0" err="1"/>
              <a:t>courra</a:t>
            </a:r>
            <a:r>
              <a:rPr lang="it-IT" sz="1800" dirty="0"/>
              <a:t>, nous </a:t>
            </a:r>
            <a:r>
              <a:rPr lang="it-IT" sz="1800" dirty="0" err="1"/>
              <a:t>courrons</a:t>
            </a:r>
            <a:r>
              <a:rPr lang="it-IT" sz="1800" dirty="0"/>
              <a:t>, </a:t>
            </a:r>
            <a:r>
              <a:rPr lang="it-IT" sz="1800" dirty="0" err="1"/>
              <a:t>vous</a:t>
            </a:r>
            <a:r>
              <a:rPr lang="it-IT" sz="1800" dirty="0"/>
              <a:t> </a:t>
            </a:r>
            <a:r>
              <a:rPr lang="it-IT" sz="1800" dirty="0" err="1"/>
              <a:t>courrez</a:t>
            </a:r>
            <a:r>
              <a:rPr lang="it-IT" sz="1800" dirty="0"/>
              <a:t>, </a:t>
            </a:r>
            <a:r>
              <a:rPr lang="it-IT" sz="1800" dirty="0" err="1"/>
              <a:t>ils</a:t>
            </a:r>
            <a:r>
              <a:rPr lang="it-IT" sz="1800" dirty="0"/>
              <a:t> </a:t>
            </a:r>
            <a:r>
              <a:rPr lang="it-IT" sz="1800" dirty="0" err="1"/>
              <a:t>courront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Je </a:t>
            </a:r>
            <a:r>
              <a:rPr lang="it-IT" sz="1800" dirty="0" err="1"/>
              <a:t>mourrai</a:t>
            </a:r>
            <a:r>
              <a:rPr lang="it-IT" sz="1800" dirty="0"/>
              <a:t>, tu </a:t>
            </a:r>
            <a:r>
              <a:rPr lang="it-IT" sz="1800" dirty="0" err="1"/>
              <a:t>mourras</a:t>
            </a:r>
            <a:r>
              <a:rPr lang="it-IT" sz="1800" dirty="0"/>
              <a:t>, il </a:t>
            </a:r>
            <a:r>
              <a:rPr lang="it-IT" sz="1800" dirty="0" err="1"/>
              <a:t>mourra</a:t>
            </a:r>
            <a:r>
              <a:rPr lang="it-IT" sz="1800" dirty="0"/>
              <a:t>, nous </a:t>
            </a:r>
            <a:r>
              <a:rPr lang="it-IT" sz="1800" dirty="0" err="1"/>
              <a:t>mourrons</a:t>
            </a:r>
            <a:r>
              <a:rPr lang="it-IT" sz="1800" dirty="0"/>
              <a:t>, </a:t>
            </a:r>
            <a:r>
              <a:rPr lang="it-IT" sz="1800" dirty="0" err="1"/>
              <a:t>vous</a:t>
            </a:r>
            <a:r>
              <a:rPr lang="it-IT" sz="1800" dirty="0"/>
              <a:t> </a:t>
            </a:r>
            <a:r>
              <a:rPr lang="it-IT" sz="1800" dirty="0" err="1"/>
              <a:t>mourrez</a:t>
            </a:r>
            <a:r>
              <a:rPr lang="it-IT" sz="1800" dirty="0"/>
              <a:t>, </a:t>
            </a:r>
            <a:r>
              <a:rPr lang="it-IT" sz="1800" dirty="0" err="1"/>
              <a:t>ils</a:t>
            </a:r>
            <a:r>
              <a:rPr lang="it-IT" sz="1800" dirty="0"/>
              <a:t> </a:t>
            </a:r>
            <a:r>
              <a:rPr lang="it-IT" sz="1800" dirty="0" err="1"/>
              <a:t>mourront</a:t>
            </a:r>
            <a:r>
              <a:rPr lang="it-IT" sz="1800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AAB533-33E9-45D9-8678-B619EB97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5E8CB0-9910-420A-A8C4-BA349DCE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51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F951CD-33A7-4CBD-96DB-0E7409518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/>
              <a:t>Quand</a:t>
            </a:r>
            <a:r>
              <a:rPr lang="it-IT" sz="2000" dirty="0"/>
              <a:t> l’</a:t>
            </a:r>
            <a:r>
              <a:rPr lang="it-IT" sz="2000" dirty="0" err="1"/>
              <a:t>infinitif</a:t>
            </a:r>
            <a:r>
              <a:rPr lang="it-IT" sz="2000" dirty="0"/>
              <a:t> </a:t>
            </a:r>
            <a:r>
              <a:rPr lang="it-IT" sz="2000" dirty="0" err="1"/>
              <a:t>du</a:t>
            </a:r>
            <a:r>
              <a:rPr lang="it-IT" sz="2000" dirty="0"/>
              <a:t> </a:t>
            </a:r>
            <a:r>
              <a:rPr lang="it-IT" sz="2000" dirty="0" err="1"/>
              <a:t>verbe</a:t>
            </a:r>
            <a:r>
              <a:rPr lang="it-IT" sz="2000" dirty="0"/>
              <a:t> termine par un -e, </a:t>
            </a:r>
            <a:r>
              <a:rPr lang="it-IT" sz="2000" dirty="0" err="1"/>
              <a:t>cet</a:t>
            </a:r>
            <a:r>
              <a:rPr lang="it-IT" sz="2000" dirty="0"/>
              <a:t> -e est </a:t>
            </a:r>
            <a:r>
              <a:rPr lang="it-IT" sz="2000" dirty="0" err="1"/>
              <a:t>supprimé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Exemples</a:t>
            </a:r>
            <a:r>
              <a:rPr lang="it-IT" sz="2000" dirty="0"/>
              <a:t> : </a:t>
            </a:r>
            <a:r>
              <a:rPr lang="it-IT" sz="2000" b="1" dirty="0" err="1"/>
              <a:t>mettre</a:t>
            </a:r>
            <a:r>
              <a:rPr lang="it-IT" sz="2000" dirty="0"/>
              <a:t>, </a:t>
            </a:r>
            <a:r>
              <a:rPr lang="it-IT" sz="2000" b="1" dirty="0"/>
              <a:t>lire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b="1" dirty="0" err="1"/>
              <a:t>boire</a:t>
            </a:r>
            <a:endParaRPr lang="it-IT" sz="2000" b="1" dirty="0"/>
          </a:p>
          <a:p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046ACFA-1EF3-4A1E-8028-82E7EFD11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03863"/>
              </p:ext>
            </p:extLst>
          </p:nvPr>
        </p:nvGraphicFramePr>
        <p:xfrm>
          <a:off x="3048000" y="317878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18163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581417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1565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Je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Tu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Il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Nous</a:t>
                      </a:r>
                    </a:p>
                    <a:p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Vous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Ils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 err="1">
                          <a:solidFill>
                            <a:srgbClr val="FF0000"/>
                          </a:solidFill>
                        </a:rPr>
                        <a:t>mettr</a:t>
                      </a:r>
                      <a:r>
                        <a:rPr lang="it-IT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r>
                        <a:rPr lang="it-IT" sz="2000" b="0" dirty="0" err="1">
                          <a:solidFill>
                            <a:srgbClr val="FF0000"/>
                          </a:solidFill>
                        </a:rPr>
                        <a:t>lir</a:t>
                      </a:r>
                      <a:r>
                        <a:rPr lang="it-IT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r>
                        <a:rPr lang="it-IT" sz="2000" b="0" dirty="0" err="1">
                          <a:solidFill>
                            <a:srgbClr val="FF0000"/>
                          </a:solidFill>
                        </a:rPr>
                        <a:t>boir</a:t>
                      </a:r>
                      <a:r>
                        <a:rPr lang="it-IT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-ai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as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-a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ons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ez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ont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3089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BDA6E6-E76F-405D-8A64-48F1A060994F}"/>
              </a:ext>
            </a:extLst>
          </p:cNvPr>
          <p:cNvSpPr txBox="1"/>
          <p:nvPr/>
        </p:nvSpPr>
        <p:spPr>
          <a:xfrm>
            <a:off x="969818" y="471055"/>
            <a:ext cx="1035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latin typeface="+mj-lt"/>
              </a:rPr>
              <a:t>Verbes à l’infinitif en -re</a:t>
            </a:r>
            <a:endParaRPr lang="fr-FR" sz="3600">
              <a:latin typeface="+mj-lt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2ED2A3-4623-479F-83C7-EC483717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300A79-8273-4B36-9536-848CCBF4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1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70534-C6E9-4522-94F1-963C8345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Avoir</a:t>
            </a:r>
            <a:r>
              <a:rPr lang="it-IT" dirty="0"/>
              <a:t> et </a:t>
            </a:r>
            <a:r>
              <a:rPr lang="it-IT" dirty="0" err="1"/>
              <a:t>être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5FCCDDF5-E3D4-47E0-8A93-911E46732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11888"/>
              </p:ext>
            </p:extLst>
          </p:nvPr>
        </p:nvGraphicFramePr>
        <p:xfrm>
          <a:off x="2379216" y="2047566"/>
          <a:ext cx="2974019" cy="240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275">
                  <a:extLst>
                    <a:ext uri="{9D8B030D-6E8A-4147-A177-3AD203B41FA5}">
                      <a16:colId xmlns:a16="http://schemas.microsoft.com/office/drawing/2014/main" val="227516649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66241690"/>
                    </a:ext>
                  </a:extLst>
                </a:gridCol>
                <a:gridCol w="1418544">
                  <a:extLst>
                    <a:ext uri="{9D8B030D-6E8A-4147-A177-3AD203B41FA5}">
                      <a16:colId xmlns:a16="http://schemas.microsoft.com/office/drawing/2014/main" val="1670409364"/>
                    </a:ext>
                  </a:extLst>
                </a:gridCol>
              </a:tblGrid>
              <a:tr h="2409023"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Je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Tu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Il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Nous</a:t>
                      </a:r>
                    </a:p>
                    <a:p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Vous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Ils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  <a:endParaRPr lang="it-IT" sz="24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  <a:endParaRPr lang="it-IT" sz="24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  <a:endParaRPr lang="it-IT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-ai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as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-a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ons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ez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ont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2949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4AE6BF1-D9C4-4155-AD45-86DCC11D6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49125"/>
              </p:ext>
            </p:extLst>
          </p:nvPr>
        </p:nvGraphicFramePr>
        <p:xfrm>
          <a:off x="5814874" y="2047566"/>
          <a:ext cx="3080551" cy="24090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9962">
                  <a:extLst>
                    <a:ext uri="{9D8B030D-6E8A-4147-A177-3AD203B41FA5}">
                      <a16:colId xmlns:a16="http://schemas.microsoft.com/office/drawing/2014/main" val="3164852235"/>
                    </a:ext>
                  </a:extLst>
                </a:gridCol>
                <a:gridCol w="766619">
                  <a:extLst>
                    <a:ext uri="{9D8B030D-6E8A-4147-A177-3AD203B41FA5}">
                      <a16:colId xmlns:a16="http://schemas.microsoft.com/office/drawing/2014/main" val="1513232547"/>
                    </a:ext>
                  </a:extLst>
                </a:gridCol>
                <a:gridCol w="1413970">
                  <a:extLst>
                    <a:ext uri="{9D8B030D-6E8A-4147-A177-3AD203B41FA5}">
                      <a16:colId xmlns:a16="http://schemas.microsoft.com/office/drawing/2014/main" val="2138475585"/>
                    </a:ext>
                  </a:extLst>
                </a:gridCol>
              </a:tblGrid>
              <a:tr h="2409023"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J’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Tu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Il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Nous</a:t>
                      </a:r>
                    </a:p>
                    <a:p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Vous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Ils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  <a:endParaRPr lang="it-IT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  <a:endParaRPr lang="it-IT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  <a:endParaRPr lang="it-IT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-</a:t>
                      </a:r>
                      <a:r>
                        <a:rPr lang="it-IT" sz="2400" b="0" dirty="0"/>
                        <a:t>ai</a:t>
                      </a:r>
                    </a:p>
                    <a:p>
                      <a:r>
                        <a:rPr lang="it-IT" sz="2400" b="0" dirty="0"/>
                        <a:t>-</a:t>
                      </a:r>
                      <a:r>
                        <a:rPr lang="it-IT" sz="2400" b="0" dirty="0" err="1"/>
                        <a:t>as</a:t>
                      </a:r>
                      <a:endParaRPr lang="it-IT" sz="2400" b="0" dirty="0"/>
                    </a:p>
                    <a:p>
                      <a:r>
                        <a:rPr lang="it-IT" sz="2400" b="0" dirty="0"/>
                        <a:t>-a</a:t>
                      </a:r>
                    </a:p>
                    <a:p>
                      <a:r>
                        <a:rPr lang="it-IT" sz="2400" b="0" dirty="0"/>
                        <a:t>-</a:t>
                      </a:r>
                      <a:r>
                        <a:rPr lang="it-IT" sz="2400" b="0" dirty="0" err="1"/>
                        <a:t>ons</a:t>
                      </a:r>
                      <a:endParaRPr lang="it-IT" sz="2400" b="0" dirty="0"/>
                    </a:p>
                    <a:p>
                      <a:r>
                        <a:rPr lang="it-IT" sz="2400" b="0" dirty="0"/>
                        <a:t>-</a:t>
                      </a:r>
                      <a:r>
                        <a:rPr lang="it-IT" sz="2400" b="0" dirty="0" err="1"/>
                        <a:t>ez</a:t>
                      </a:r>
                      <a:endParaRPr lang="it-IT" sz="2400" b="0" dirty="0"/>
                    </a:p>
                    <a:p>
                      <a:r>
                        <a:rPr lang="it-IT" sz="2400" b="0" dirty="0"/>
                        <a:t>-</a:t>
                      </a:r>
                      <a:r>
                        <a:rPr lang="it-IT" sz="2400" b="0" dirty="0" err="1"/>
                        <a:t>ont</a:t>
                      </a:r>
                      <a:endParaRPr lang="it-IT" sz="2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5812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297BF1-AD11-4C1F-AC48-7FA42CB8D6CF}"/>
              </a:ext>
            </a:extLst>
          </p:cNvPr>
          <p:cNvSpPr txBox="1"/>
          <p:nvPr/>
        </p:nvSpPr>
        <p:spPr>
          <a:xfrm>
            <a:off x="5814874" y="4959943"/>
            <a:ext cx="3373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Prononciation</a:t>
            </a:r>
            <a:r>
              <a:rPr lang="it-IT" dirty="0"/>
              <a:t> : </a:t>
            </a:r>
            <a:r>
              <a:rPr lang="it-IT" dirty="0" err="1"/>
              <a:t>j’aurai</a:t>
            </a:r>
            <a:r>
              <a:rPr lang="it-IT" dirty="0"/>
              <a:t> [</a:t>
            </a:r>
            <a:r>
              <a:rPr lang="it-IT" dirty="0" err="1">
                <a:solidFill>
                  <a:srgbClr val="0B0080"/>
                </a:solidFill>
              </a:rPr>
              <a:t>ʒ</a:t>
            </a:r>
            <a:r>
              <a:rPr lang="it-IT" dirty="0" err="1"/>
              <a:t>orè</a:t>
            </a:r>
            <a:r>
              <a:rPr lang="it-IT" dirty="0"/>
              <a:t>]</a:t>
            </a:r>
          </a:p>
          <a:p>
            <a:r>
              <a:rPr lang="it-IT"/>
              <a:t>	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9101EF-127A-41B8-8AC6-A986F0A4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46520-921A-4AD1-B5EF-BB80329B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01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B8FDE8-3FEF-447E-8A83-8C5CF9C3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Aller</a:t>
            </a:r>
            <a:r>
              <a:rPr lang="it-IT" dirty="0"/>
              <a:t> et </a:t>
            </a:r>
            <a:r>
              <a:rPr lang="it-IT" dirty="0" err="1"/>
              <a:t>faire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B1034FE-3C9A-4E70-BE2E-61E4CC711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055828"/>
              </p:ext>
            </p:extLst>
          </p:nvPr>
        </p:nvGraphicFramePr>
        <p:xfrm>
          <a:off x="3487918" y="2253006"/>
          <a:ext cx="6476214" cy="311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205">
                  <a:extLst>
                    <a:ext uri="{9D8B030D-6E8A-4147-A177-3AD203B41FA5}">
                      <a16:colId xmlns:a16="http://schemas.microsoft.com/office/drawing/2014/main" val="167819371"/>
                    </a:ext>
                  </a:extLst>
                </a:gridCol>
                <a:gridCol w="3766009">
                  <a:extLst>
                    <a:ext uri="{9D8B030D-6E8A-4147-A177-3AD203B41FA5}">
                      <a16:colId xmlns:a16="http://schemas.microsoft.com/office/drawing/2014/main" val="3292083190"/>
                    </a:ext>
                  </a:extLst>
                </a:gridCol>
              </a:tblGrid>
              <a:tr h="3110845">
                <a:tc>
                  <a:txBody>
                    <a:bodyPr/>
                    <a:lstStyle/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J’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ai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Tu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as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Il </a:t>
                      </a:r>
                      <a:r>
                        <a:rPr lang="it-IT" sz="2400" b="0" dirty="0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Nous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ons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Vous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ez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Ils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ont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Je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ai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Tu 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feras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Il </a:t>
                      </a:r>
                      <a:r>
                        <a:rPr lang="it-IT" sz="2400" b="0" dirty="0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Nous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ons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Vous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ez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Ils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ont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3377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AB21497-D015-4DDD-A39A-1EED9E4A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65DBAB-CC5E-49F3-96D5-B0173AC4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75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2685C-F8D9-4891-BDCD-8756987E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79"/>
            <a:ext cx="10515600" cy="1325563"/>
          </a:xfrm>
        </p:spPr>
        <p:txBody>
          <a:bodyPr/>
          <a:lstStyle/>
          <a:p>
            <a:r>
              <a:rPr lang="it-IT" dirty="0" err="1"/>
              <a:t>Verbes</a:t>
            </a:r>
            <a:r>
              <a:rPr lang="it-IT" dirty="0"/>
              <a:t> en -OIR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17C86D5-A2C5-4774-9A1D-77273E26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347629"/>
              </p:ext>
            </p:extLst>
          </p:nvPr>
        </p:nvGraphicFramePr>
        <p:xfrm>
          <a:off x="912090" y="2546061"/>
          <a:ext cx="10643647" cy="1274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521">
                  <a:extLst>
                    <a:ext uri="{9D8B030D-6E8A-4147-A177-3AD203B41FA5}">
                      <a16:colId xmlns:a16="http://schemas.microsoft.com/office/drawing/2014/main" val="1975897385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808774447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4122221267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2612763102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2439313287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3280340967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2657101357"/>
                    </a:ext>
                  </a:extLst>
                </a:gridCol>
              </a:tblGrid>
              <a:tr h="367720">
                <a:tc>
                  <a:txBody>
                    <a:bodyPr/>
                    <a:lstStyle/>
                    <a:p>
                      <a:r>
                        <a:rPr lang="it-IT" b="1" dirty="0" err="1"/>
                        <a:t>Savoir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Pouvoir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Vouloir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Valoir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Il </a:t>
                      </a:r>
                      <a:r>
                        <a:rPr lang="it-IT" b="1" dirty="0" err="1"/>
                        <a:t>faut</a:t>
                      </a:r>
                      <a:r>
                        <a:rPr lang="it-IT" b="1" dirty="0"/>
                        <a:t> (</a:t>
                      </a:r>
                      <a:r>
                        <a:rPr lang="it-IT" b="1" dirty="0" err="1"/>
                        <a:t>falloir</a:t>
                      </a:r>
                      <a:r>
                        <a:rPr lang="it-IT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Recevoir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Il </a:t>
                      </a:r>
                      <a:r>
                        <a:rPr lang="it-IT" b="1" dirty="0" err="1"/>
                        <a:t>pleut</a:t>
                      </a:r>
                      <a:r>
                        <a:rPr lang="it-IT" b="1" dirty="0"/>
                        <a:t> (</a:t>
                      </a:r>
                      <a:r>
                        <a:rPr lang="it-IT" b="1" dirty="0" err="1"/>
                        <a:t>pleuvoir</a:t>
                      </a:r>
                      <a:r>
                        <a:rPr lang="it-IT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585167"/>
                  </a:ext>
                </a:extLst>
              </a:tr>
              <a:tr h="634696"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saur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pourr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voudr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vaudr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faudr</a:t>
                      </a:r>
                      <a:r>
                        <a:rPr lang="it-IT" dirty="0" err="1"/>
                        <a:t>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recevr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pleuvr</a:t>
                      </a:r>
                      <a:r>
                        <a:rPr lang="it-IT" dirty="0" err="1"/>
                        <a:t>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86763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7A7AFA-67B2-44A3-B23A-B2113C4E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17BDD4-8C49-405E-A2F6-C464F3AB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05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76CA3-BABE-4765-AEE7-52AB0B4D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Voir</a:t>
            </a:r>
            <a:r>
              <a:rPr lang="it-IT" dirty="0"/>
              <a:t> et venir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969CF9D-619F-4298-A1D1-FC0746A995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76737"/>
              </p:ext>
            </p:extLst>
          </p:nvPr>
        </p:nvGraphicFramePr>
        <p:xfrm>
          <a:off x="2543451" y="1843381"/>
          <a:ext cx="724418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090">
                  <a:extLst>
                    <a:ext uri="{9D8B030D-6E8A-4147-A177-3AD203B41FA5}">
                      <a16:colId xmlns:a16="http://schemas.microsoft.com/office/drawing/2014/main" val="3636696818"/>
                    </a:ext>
                  </a:extLst>
                </a:gridCol>
                <a:gridCol w="3622090">
                  <a:extLst>
                    <a:ext uri="{9D8B030D-6E8A-4147-A177-3AD203B41FA5}">
                      <a16:colId xmlns:a16="http://schemas.microsoft.com/office/drawing/2014/main" val="3904044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Futur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du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verbe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VOIR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Futur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du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verbe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VENIR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1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Je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ai</a:t>
                      </a: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Tu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Il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Nous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Vous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Ils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ont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ai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Tu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Il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Nous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Vous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Ils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ont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63339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9C747E-B1D3-4645-A4FB-0A1C8C986514}"/>
              </a:ext>
            </a:extLst>
          </p:cNvPr>
          <p:cNvSpPr txBox="1"/>
          <p:nvPr/>
        </p:nvSpPr>
        <p:spPr>
          <a:xfrm>
            <a:off x="907741" y="4651899"/>
            <a:ext cx="1051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it-IT" b="1" dirty="0" err="1"/>
              <a:t>Revoir</a:t>
            </a:r>
            <a:r>
              <a:rPr lang="it-IT" dirty="0"/>
              <a:t> se </a:t>
            </a:r>
            <a:r>
              <a:rPr lang="it-IT" dirty="0" err="1"/>
              <a:t>conjugue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futur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b="1" dirty="0" err="1"/>
              <a:t>voir</a:t>
            </a:r>
            <a:r>
              <a:rPr lang="it-IT" dirty="0"/>
              <a:t>, mais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b="1" dirty="0" err="1"/>
              <a:t>prévoir</a:t>
            </a:r>
            <a:r>
              <a:rPr lang="it-IT" dirty="0"/>
              <a:t> qui est </a:t>
            </a:r>
            <a:r>
              <a:rPr lang="it-IT" dirty="0" err="1"/>
              <a:t>régulier</a:t>
            </a:r>
            <a:r>
              <a:rPr lang="it-IT" dirty="0"/>
              <a:t> (</a:t>
            </a:r>
            <a:r>
              <a:rPr lang="it-IT" b="1" dirty="0"/>
              <a:t>je </a:t>
            </a:r>
            <a:r>
              <a:rPr lang="it-IT" b="1" dirty="0" err="1">
                <a:solidFill>
                  <a:srgbClr val="FF0000"/>
                </a:solidFill>
              </a:rPr>
              <a:t>prévoir</a:t>
            </a:r>
            <a:r>
              <a:rPr lang="it-IT" b="1" dirty="0" err="1"/>
              <a:t>ai</a:t>
            </a:r>
            <a:r>
              <a:rPr lang="it-IT" b="1" dirty="0"/>
              <a:t>, tu </a:t>
            </a:r>
            <a:r>
              <a:rPr lang="it-IT" b="1" dirty="0" err="1">
                <a:solidFill>
                  <a:srgbClr val="FF0000"/>
                </a:solidFill>
              </a:rPr>
              <a:t>prévoir</a:t>
            </a:r>
            <a:r>
              <a:rPr lang="it-IT" b="1" dirty="0" err="1"/>
              <a:t>as</a:t>
            </a:r>
            <a:r>
              <a:rPr lang="it-IT" dirty="0"/>
              <a:t>…).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verbes</a:t>
            </a:r>
            <a:r>
              <a:rPr lang="it-IT" dirty="0"/>
              <a:t> </a:t>
            </a:r>
            <a:r>
              <a:rPr lang="it-IT" dirty="0" err="1"/>
              <a:t>dérivés</a:t>
            </a:r>
            <a:r>
              <a:rPr lang="it-IT" dirty="0"/>
              <a:t> de </a:t>
            </a:r>
            <a:r>
              <a:rPr lang="it-IT" b="1" dirty="0"/>
              <a:t>venir</a:t>
            </a:r>
            <a:r>
              <a:rPr lang="it-IT" dirty="0"/>
              <a:t> (</a:t>
            </a:r>
            <a:r>
              <a:rPr lang="it-IT" b="1" dirty="0" err="1"/>
              <a:t>prévenir</a:t>
            </a:r>
            <a:r>
              <a:rPr lang="it-IT" b="1" dirty="0"/>
              <a:t>, devenir, </a:t>
            </a:r>
            <a:r>
              <a:rPr lang="it-IT" b="1" dirty="0" err="1"/>
              <a:t>revenir</a:t>
            </a:r>
            <a:r>
              <a:rPr lang="it-IT" dirty="0"/>
              <a:t>) se </a:t>
            </a:r>
            <a:r>
              <a:rPr lang="it-IT" dirty="0" err="1"/>
              <a:t>conjuguent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futur</a:t>
            </a:r>
            <a:r>
              <a:rPr lang="it-IT" dirty="0"/>
              <a:t> de la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manière</a:t>
            </a:r>
            <a:r>
              <a:rPr lang="it-IT" dirty="0"/>
              <a:t>.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it-IT" dirty="0"/>
              <a:t>Le </a:t>
            </a:r>
            <a:r>
              <a:rPr lang="it-IT" dirty="0" err="1"/>
              <a:t>verbe</a:t>
            </a:r>
            <a:r>
              <a:rPr lang="it-IT" dirty="0"/>
              <a:t> </a:t>
            </a:r>
            <a:r>
              <a:rPr lang="it-IT" b="1" dirty="0" err="1"/>
              <a:t>tenir</a:t>
            </a:r>
            <a:r>
              <a:rPr lang="it-IT" dirty="0"/>
              <a:t> et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dirty="0" err="1"/>
              <a:t>dérivés</a:t>
            </a:r>
            <a:r>
              <a:rPr lang="it-IT" dirty="0"/>
              <a:t> se </a:t>
            </a:r>
            <a:r>
              <a:rPr lang="it-IT" dirty="0" err="1"/>
              <a:t>conjuguent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b="1" dirty="0"/>
              <a:t>venir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futur</a:t>
            </a:r>
            <a:r>
              <a:rPr lang="it-IT" dirty="0"/>
              <a:t> : </a:t>
            </a:r>
            <a:r>
              <a:rPr lang="it-IT" b="1" dirty="0"/>
              <a:t>je </a:t>
            </a:r>
            <a:r>
              <a:rPr lang="it-IT" b="1" dirty="0" err="1">
                <a:solidFill>
                  <a:srgbClr val="FF0000"/>
                </a:solidFill>
              </a:rPr>
              <a:t>tiendr</a:t>
            </a:r>
            <a:r>
              <a:rPr lang="it-IT" b="1" dirty="0" err="1"/>
              <a:t>ai</a:t>
            </a:r>
            <a:r>
              <a:rPr lang="it-IT" b="1" dirty="0"/>
              <a:t>, tu </a:t>
            </a:r>
            <a:r>
              <a:rPr lang="it-IT" b="1" dirty="0" err="1">
                <a:solidFill>
                  <a:srgbClr val="FF0000"/>
                </a:solidFill>
              </a:rPr>
              <a:t>tiendr</a:t>
            </a:r>
            <a:r>
              <a:rPr lang="it-IT" b="1" dirty="0" err="1"/>
              <a:t>as</a:t>
            </a:r>
            <a:r>
              <a:rPr lang="it-IT" dirty="0"/>
              <a:t>…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C12C27-75D4-4AFD-8050-C4FE1303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75F595-691B-45B7-A4C0-7D92C083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587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2219</TotalTime>
  <Words>920</Words>
  <Application>Microsoft Office PowerPoint</Application>
  <PresentationFormat>Widescreen</PresentationFormat>
  <Paragraphs>225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Presentazione standard di PowerPoint</vt:lpstr>
      <vt:lpstr>Formation du futur</vt:lpstr>
      <vt:lpstr>Verbes du 1° groupe à variation</vt:lpstr>
      <vt:lpstr>Verbes réguliers</vt:lpstr>
      <vt:lpstr>Presentazione standard di PowerPoint</vt:lpstr>
      <vt:lpstr>Avoir et être</vt:lpstr>
      <vt:lpstr>Aller et faire</vt:lpstr>
      <vt:lpstr>Verbes en -OIR</vt:lpstr>
      <vt:lpstr>Voir et venir</vt:lpstr>
      <vt:lpstr>Les temps composés</vt:lpstr>
      <vt:lpstr>Presentazione standard di PowerPoint</vt:lpstr>
      <vt:lpstr>Exercice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futur</dc:title>
  <dc:creator>laura.kreyder@unimib.it</dc:creator>
  <cp:lastModifiedBy>laura.kreyder@unimib.it</cp:lastModifiedBy>
  <cp:revision>12</cp:revision>
  <dcterms:created xsi:type="dcterms:W3CDTF">2020-12-01T22:08:59Z</dcterms:created>
  <dcterms:modified xsi:type="dcterms:W3CDTF">2021-12-15T16:05:16Z</dcterms:modified>
</cp:coreProperties>
</file>