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05-42E8-B84C-57ACC4726B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05-42E8-B84C-57ACC4726B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05-42E8-B84C-57ACC4726B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05-42E8-B84C-57ACC4726B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état</c:v>
                </c:pt>
                <c:pt idx="1">
                  <c:v>ménages</c:v>
                </c:pt>
                <c:pt idx="2">
                  <c:v>entreprises</c:v>
                </c:pt>
                <c:pt idx="3">
                  <c:v>collectivités territoriales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0.57299999999999995</c:v>
                </c:pt>
                <c:pt idx="1">
                  <c:v>7.8E-2</c:v>
                </c:pt>
                <c:pt idx="2">
                  <c:v>8.8999999999999996E-2</c:v>
                </c:pt>
                <c:pt idx="3">
                  <c:v>0.23300000000000001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84-45B0-AB1D-EC510EA5EC2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n>
            <a:solidFill>
              <a:schemeClr val="tx1"/>
            </a:solidFill>
          </a:ln>
          <a:solidFill>
            <a:schemeClr val="tx1"/>
          </a:solidFill>
          <a:effectLst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1T21:57:04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24575,'3'23'0,"0"0"0,2 0 0,0 0 0,1-1 0,2 0 0,12 27 0,-17-42 0,36 77 0,6 19 0,-40-89 0,-1 1 0,0-1 0,-1 1 0,-1 0 0,1 25 0,-2-29 0,0-1 0,1 1 0,0 0 0,0-1 0,2 1 0,-1-1 0,1 0 0,1 0 0,-1 0 0,2 0 0,9 13 0,-12-18 0,7 20 0,-9-22 0,0 0 0,0 0 0,0 0 0,0 0 0,1 0 0,-1 0 0,1 0 0,0 0 0,0 0 0,0-1 0,0 1 0,3 2 0,-5-5 0,1 0 0,-1 0 0,0 0 0,1 0 0,-1 0 0,0 0 0,1 0 0,-1 0 0,0 0 0,0 0 0,1 0 0,-1 0 0,0 0 0,1 0 0,-1 0 0,0 0 0,1 0 0,-1 0 0,0-1 0,0 1 0,1 0 0,-1 0 0,0 0 0,0-1 0,1 1 0,-1 0 0,0 0 0,0 0 0,0-1 0,1 1 0,-1 0 0,0-1 0,0 1 0,0 0 0,0 0 0,0-1 0,0 1 0,0 0 0,1-1 0,-1 1 0,0 0 0,0-1 0,4-17 0,-4 15 0,7-28 0,1 0 0,2 0 0,1 1 0,1 1 0,1 0 0,20-31 0,-22 46 0,0 1 0,1 0 0,0 1 0,1 0 0,1 1 0,0 0 0,19-11 0,18-14 0,-33 20-1365,-4 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F292B-F7AF-454C-A0DE-66361FAE4B06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5D9B2-9445-4D38-A649-6384B2F9163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772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4821C-A1BF-48E2-B1BB-3978633310DB}" type="datetime1">
              <a:rPr lang="fr-FR" smtClean="0"/>
              <a:t>15/12/2021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65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E2EC-59C5-4BC4-8416-83B7F5873E54}" type="datetime1">
              <a:rPr lang="fr-FR" smtClean="0"/>
              <a:t>15/12/2021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33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536B-6A80-4B04-93AB-552A6B4C2559}" type="datetime1">
              <a:rPr lang="fr-FR" smtClean="0"/>
              <a:t>15/12/2021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8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B61-5B15-416E-A518-E9B37A51D9DD}" type="datetime1">
              <a:rPr lang="fr-FR" smtClean="0"/>
              <a:t>15/12/2021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87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2EB0-2136-4F77-A620-71B9CF649EEE}" type="datetime1">
              <a:rPr lang="fr-FR" smtClean="0"/>
              <a:t>15/12/2021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98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723B-3461-43A1-9DE7-DA30E03FEE7E}" type="datetime1">
              <a:rPr lang="fr-FR" smtClean="0"/>
              <a:t>15/12/2021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9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F63D-B208-429B-B0C1-89803D38B565}" type="datetime1">
              <a:rPr lang="fr-FR" smtClean="0"/>
              <a:t>15/12/2021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43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8397-C660-4FB1-A89E-28A52C9037DE}" type="datetime1">
              <a:rPr lang="fr-FR" smtClean="0"/>
              <a:t>15/12/2021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34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5398-DD9A-4B1C-8798-E46BCC95A57A}" type="datetime1">
              <a:rPr lang="fr-FR" smtClean="0"/>
              <a:t>15/12/2021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13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4B6B-1E49-49CC-8330-5D8B3207A05B}" type="datetime1">
              <a:rPr lang="fr-FR" smtClean="0"/>
              <a:t>15/12/2021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2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8ABC-CE3B-42AC-B758-9785072B1777}" type="datetime1">
              <a:rPr lang="fr-FR" smtClean="0"/>
              <a:t>15/12/2021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3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F6301-79F2-4C36-B5AF-B46DFB13AC3A}" type="datetime1">
              <a:rPr lang="fr-FR" smtClean="0"/>
              <a:t>15/12/2021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EF47C-3E07-44B6-896A-7C275D4E664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39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phiebriquetduhaze.fr/category/parents/gs-5-ans-activites-confinemen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78550C82-8E85-49EA-A1B1-68D384873D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000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D5E83A-E52C-41D2-9E62-ACAD7B6F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it-IT" sz="4000"/>
              <a:t>Les chiffres de </a:t>
            </a:r>
            <a:br>
              <a:rPr lang="it-IT" sz="4000"/>
            </a:br>
            <a:r>
              <a:rPr lang="it-IT" sz="4000"/>
              <a:t>l’éducation*</a:t>
            </a:r>
            <a:endParaRPr lang="fr-FR" sz="400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E16EFB-F889-4E1B-9812-E14A88CE5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it-IT" sz="1100"/>
              <a:t>*Éducation nationale = Pubblica Istruzione</a:t>
            </a:r>
          </a:p>
          <a:p>
            <a:r>
              <a:rPr lang="it-IT" sz="1100"/>
              <a:t>Source : Ministère de l’éducation nationale – Direction évaluation Prospective / Performance MEN-DEPP</a:t>
            </a:r>
            <a:endParaRPr lang="fr-FR" sz="11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6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EBEDD8B-4D43-4E0E-A94B-777F8640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2AE1C0A-B5B9-45E8-A1B4-89845BE9F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168" y="994130"/>
            <a:ext cx="7802064" cy="5249008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DEE322E-519F-41D6-B274-C22996AC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10</a:t>
            </a:fld>
            <a:endParaRPr lang="fr-F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B7521F9E-AE9A-4122-A1FA-56F038B81BBA}"/>
                  </a:ext>
                </a:extLst>
              </p14:cNvPr>
              <p14:cNvContentPartPr/>
              <p14:nvPr/>
            </p14:nvContentPartPr>
            <p14:xfrm>
              <a:off x="5079648" y="1422105"/>
              <a:ext cx="199800" cy="25200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B7521F9E-AE9A-4122-A1FA-56F038B81B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0648" y="1413105"/>
                <a:ext cx="217440" cy="26964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Immagine 15">
            <a:extLst>
              <a:ext uri="{FF2B5EF4-FFF2-40B4-BE49-F238E27FC236}">
                <a16:creationId xmlns:a16="http://schemas.microsoft.com/office/drawing/2014/main" id="{C3F1E4EC-8912-48D1-B2BB-4DA8ED3F9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731" y="4200406"/>
            <a:ext cx="286537" cy="34140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46749A1-B9D2-425E-BC10-89AD1707F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0113" y="2736443"/>
            <a:ext cx="286537" cy="34140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65FC56A-2638-435A-B250-D56DD33A1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113" y="2011388"/>
            <a:ext cx="286537" cy="341406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3E0D481C-DE73-4C98-A2E7-908D16BC1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385" y="4883897"/>
            <a:ext cx="286537" cy="341406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E491EE7-E5E4-4CB8-BF60-8275B8673CA5}"/>
              </a:ext>
            </a:extLst>
          </p:cNvPr>
          <p:cNvSpPr txBox="1"/>
          <p:nvPr/>
        </p:nvSpPr>
        <p:spPr>
          <a:xfrm>
            <a:off x="2733963" y="5514109"/>
            <a:ext cx="2613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>
                <a:solidFill>
                  <a:srgbClr val="FF0000"/>
                </a:solidFill>
              </a:rPr>
              <a:t>En 2019, il était de </a:t>
            </a:r>
            <a:r>
              <a:rPr lang="it-IT" sz="1600">
                <a:solidFill>
                  <a:srgbClr val="FF0000"/>
                </a:solidFill>
              </a:rPr>
              <a:t>8 930 €</a:t>
            </a:r>
          </a:p>
        </p:txBody>
      </p:sp>
    </p:spTree>
    <p:extLst>
      <p:ext uri="{BB962C8B-B14F-4D97-AF65-F5344CB8AC3E}">
        <p14:creationId xmlns:p14="http://schemas.microsoft.com/office/powerpoint/2010/main" val="42380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361C32E-A46A-48B5-9CBC-D852225BF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59" t="3179" r="32214" b="36569"/>
          <a:stretch/>
        </p:blipFill>
        <p:spPr>
          <a:xfrm>
            <a:off x="6496052" y="0"/>
            <a:ext cx="5695948" cy="6858000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56E1DED-834B-4EBB-8400-0A7DCEEECD86}"/>
              </a:ext>
            </a:extLst>
          </p:cNvPr>
          <p:cNvSpPr txBox="1"/>
          <p:nvPr/>
        </p:nvSpPr>
        <p:spPr>
          <a:xfrm>
            <a:off x="1366954" y="1616982"/>
            <a:ext cx="32405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Près de </a:t>
            </a:r>
            <a:r>
              <a:rPr lang="it-IT"/>
              <a:t>: quasi</a:t>
            </a:r>
          </a:p>
          <a:p>
            <a:endParaRPr lang="it-IT"/>
          </a:p>
          <a:p>
            <a:r>
              <a:rPr lang="it-IT" b="1"/>
              <a:t>Appel</a:t>
            </a:r>
            <a:r>
              <a:rPr lang="it-IT"/>
              <a:t>  (m.) : chiamata</a:t>
            </a:r>
          </a:p>
          <a:p>
            <a:endParaRPr lang="it-IT"/>
          </a:p>
          <a:p>
            <a:r>
              <a:rPr lang="it-IT" b="1"/>
              <a:t>Défense</a:t>
            </a:r>
            <a:r>
              <a:rPr lang="it-IT"/>
              <a:t> : difesa</a:t>
            </a:r>
          </a:p>
          <a:p>
            <a:endParaRPr lang="it-IT"/>
          </a:p>
          <a:p>
            <a:r>
              <a:rPr lang="it-IT" b="1"/>
              <a:t>Dépasser</a:t>
            </a:r>
            <a:r>
              <a:rPr lang="it-IT"/>
              <a:t> : superare</a:t>
            </a:r>
          </a:p>
          <a:p>
            <a:endParaRPr lang="it-IT"/>
          </a:p>
          <a:p>
            <a:r>
              <a:rPr lang="it-IT" b="1"/>
              <a:t>Collège</a:t>
            </a:r>
            <a:r>
              <a:rPr lang="it-IT"/>
              <a:t> : medie inferiori</a:t>
            </a:r>
          </a:p>
          <a:p>
            <a:endParaRPr lang="it-IT"/>
          </a:p>
          <a:p>
            <a:r>
              <a:rPr lang="it-IT" b="1"/>
              <a:t>Selon</a:t>
            </a:r>
            <a:r>
              <a:rPr lang="it-IT"/>
              <a:t> : a seconda</a:t>
            </a:r>
          </a:p>
          <a:p>
            <a:endParaRPr lang="fr-FR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F977EDB-2807-4FEC-9FC0-EBD5D5AF4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7000" y="6328641"/>
            <a:ext cx="4114800" cy="365125"/>
          </a:xfrm>
        </p:spPr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ED807D0-DB38-41C4-A44A-8A7728B7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13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2A168FF-E96E-4C38-9A17-28353DCD7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047" b="76505"/>
          <a:stretch/>
        </p:blipFill>
        <p:spPr>
          <a:xfrm>
            <a:off x="1642923" y="1341854"/>
            <a:ext cx="3025589" cy="2537688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B500C5-7351-4E2B-B4CE-E609C5C47DDA}"/>
              </a:ext>
            </a:extLst>
          </p:cNvPr>
          <p:cNvSpPr txBox="1"/>
          <p:nvPr/>
        </p:nvSpPr>
        <p:spPr>
          <a:xfrm>
            <a:off x="6096000" y="791438"/>
            <a:ext cx="49339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b="1"/>
              <a:t>Nombre</a:t>
            </a:r>
            <a:r>
              <a:rPr lang="it-IT"/>
              <a:t> : numero</a:t>
            </a:r>
          </a:p>
          <a:p>
            <a:pPr>
              <a:spcAft>
                <a:spcPts val="600"/>
              </a:spcAft>
            </a:pPr>
            <a:r>
              <a:rPr lang="it-IT" b="1"/>
              <a:t>Un, une élève </a:t>
            </a:r>
            <a:r>
              <a:rPr lang="it-IT"/>
              <a:t>: studente / studentessa, allievo / allieva dalla scuola elementare al liceo</a:t>
            </a:r>
          </a:p>
          <a:p>
            <a:pPr>
              <a:spcAft>
                <a:spcPts val="600"/>
              </a:spcAft>
            </a:pPr>
            <a:r>
              <a:rPr lang="it-IT" b="1"/>
              <a:t>Étudiant</a:t>
            </a:r>
            <a:r>
              <a:rPr lang="it-IT"/>
              <a:t> : studente universitario</a:t>
            </a:r>
          </a:p>
          <a:p>
            <a:endParaRPr lang="fr-FR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6D86DEA-2BC8-4A87-BC5C-CE35AD30DE94}"/>
              </a:ext>
            </a:extLst>
          </p:cNvPr>
          <p:cNvSpPr txBox="1"/>
          <p:nvPr/>
        </p:nvSpPr>
        <p:spPr>
          <a:xfrm>
            <a:off x="6096000" y="2749747"/>
            <a:ext cx="489584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Différence entre chiffre, nombre et numéro</a:t>
            </a:r>
          </a:p>
          <a:p>
            <a:pPr algn="l" fontAlgn="base"/>
            <a:r>
              <a:rPr lang="fr-FR" b="0" i="0">
                <a:solidFill>
                  <a:srgbClr val="666666"/>
                </a:solidFill>
                <a:effectLst/>
                <a:latin typeface="Raleway"/>
              </a:rPr>
              <a:t> </a:t>
            </a:r>
          </a:p>
          <a:p>
            <a:pPr algn="l" fontAlgn="base">
              <a:spcAft>
                <a:spcPts val="600"/>
              </a:spcAft>
            </a:pPr>
            <a:r>
              <a:rPr lang="fr-FR" i="0">
                <a:solidFill>
                  <a:srgbClr val="0070C0"/>
                </a:solidFill>
                <a:effectLst/>
              </a:rPr>
              <a:t>Un chiffre </a:t>
            </a:r>
            <a:r>
              <a:rPr lang="fr-FR" b="0" i="0">
                <a:solidFill>
                  <a:srgbClr val="666666"/>
                </a:solidFill>
                <a:effectLst/>
              </a:rPr>
              <a:t>est l’un des </a:t>
            </a:r>
            <a:r>
              <a:rPr lang="fr-FR" b="1" i="0">
                <a:solidFill>
                  <a:srgbClr val="666666"/>
                </a:solidFill>
                <a:effectLst/>
              </a:rPr>
              <a:t>symboles</a:t>
            </a:r>
            <a:r>
              <a:rPr lang="fr-FR" b="0" i="0">
                <a:solidFill>
                  <a:srgbClr val="666666"/>
                </a:solidFill>
                <a:effectLst/>
              </a:rPr>
              <a:t> de zéro à neuf.</a:t>
            </a:r>
          </a:p>
          <a:p>
            <a:pPr algn="l" fontAlgn="base">
              <a:spcAft>
                <a:spcPts val="600"/>
              </a:spcAft>
            </a:pPr>
            <a:r>
              <a:rPr lang="fr-FR" i="0">
                <a:solidFill>
                  <a:srgbClr val="0070C0"/>
                </a:solidFill>
                <a:effectLst/>
              </a:rPr>
              <a:t>Un nombre </a:t>
            </a:r>
            <a:r>
              <a:rPr lang="fr-FR" b="0" i="0">
                <a:solidFill>
                  <a:srgbClr val="666666"/>
                </a:solidFill>
                <a:effectLst/>
              </a:rPr>
              <a:t>est composé de </a:t>
            </a:r>
            <a:r>
              <a:rPr lang="fr-FR" b="0" i="0">
                <a:solidFill>
                  <a:srgbClr val="0070C0"/>
                </a:solidFill>
                <a:effectLst/>
              </a:rPr>
              <a:t>chiffres</a:t>
            </a:r>
            <a:r>
              <a:rPr lang="fr-FR" b="0" i="0">
                <a:solidFill>
                  <a:srgbClr val="666666"/>
                </a:solidFill>
                <a:effectLst/>
              </a:rPr>
              <a:t>. On utilise un </a:t>
            </a:r>
            <a:r>
              <a:rPr lang="fr-FR" b="0" i="0">
                <a:solidFill>
                  <a:srgbClr val="0070C0"/>
                </a:solidFill>
                <a:effectLst/>
              </a:rPr>
              <a:t>nombre</a:t>
            </a:r>
            <a:r>
              <a:rPr lang="fr-FR" b="0" i="0">
                <a:solidFill>
                  <a:srgbClr val="666666"/>
                </a:solidFill>
                <a:effectLst/>
              </a:rPr>
              <a:t> pour parler de </a:t>
            </a:r>
            <a:r>
              <a:rPr lang="fr-FR" b="1" i="0">
                <a:solidFill>
                  <a:srgbClr val="666666"/>
                </a:solidFill>
                <a:effectLst/>
              </a:rPr>
              <a:t>quantités</a:t>
            </a:r>
            <a:r>
              <a:rPr lang="fr-FR" b="0" i="0">
                <a:solidFill>
                  <a:srgbClr val="666666"/>
                </a:solidFill>
                <a:effectLst/>
              </a:rPr>
              <a:t> ou de </a:t>
            </a:r>
            <a:r>
              <a:rPr lang="fr-FR" b="1" i="0">
                <a:solidFill>
                  <a:srgbClr val="666666"/>
                </a:solidFill>
                <a:effectLst/>
              </a:rPr>
              <a:t>valeurs</a:t>
            </a:r>
            <a:r>
              <a:rPr lang="fr-FR" b="0" i="0">
                <a:solidFill>
                  <a:srgbClr val="666666"/>
                </a:solidFill>
                <a:effectLst/>
              </a:rPr>
              <a:t>.</a:t>
            </a:r>
          </a:p>
          <a:p>
            <a:pPr algn="l" fontAlgn="base">
              <a:spcAft>
                <a:spcPts val="600"/>
              </a:spcAft>
            </a:pPr>
            <a:r>
              <a:rPr lang="fr-FR" i="0">
                <a:solidFill>
                  <a:srgbClr val="0070C0"/>
                </a:solidFill>
                <a:effectLst/>
              </a:rPr>
              <a:t>Un numéro </a:t>
            </a:r>
            <a:r>
              <a:rPr lang="fr-FR" b="0" i="0">
                <a:solidFill>
                  <a:srgbClr val="666666"/>
                </a:solidFill>
                <a:effectLst/>
              </a:rPr>
              <a:t>appartient à une </a:t>
            </a:r>
            <a:r>
              <a:rPr lang="fr-FR" b="1" i="0">
                <a:solidFill>
                  <a:srgbClr val="666666"/>
                </a:solidFill>
                <a:effectLst/>
              </a:rPr>
              <a:t>série</a:t>
            </a:r>
            <a:r>
              <a:rPr lang="fr-FR" b="0" i="0">
                <a:solidFill>
                  <a:srgbClr val="666666"/>
                </a:solidFill>
                <a:effectLst/>
              </a:rPr>
              <a:t> et sert à </a:t>
            </a:r>
            <a:r>
              <a:rPr lang="fr-FR" b="1" i="0">
                <a:solidFill>
                  <a:srgbClr val="666666"/>
                </a:solidFill>
                <a:effectLst/>
              </a:rPr>
              <a:t>identifier</a:t>
            </a:r>
            <a:r>
              <a:rPr lang="fr-FR" b="0" i="0">
                <a:solidFill>
                  <a:srgbClr val="666666"/>
                </a:solidFill>
                <a:effectLst/>
              </a:rPr>
              <a:t> quelque chose ou quelqu’un. </a:t>
            </a:r>
            <a:endParaRPr lang="fr-FR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7F6306-6721-4434-BED8-8FF28DAB6DAD}"/>
              </a:ext>
            </a:extLst>
          </p:cNvPr>
          <p:cNvSpPr txBox="1"/>
          <p:nvPr/>
        </p:nvSpPr>
        <p:spPr>
          <a:xfrm>
            <a:off x="1527514" y="4518735"/>
            <a:ext cx="3665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En </a:t>
            </a:r>
            <a:r>
              <a:rPr lang="it-IT" b="1"/>
              <a:t>2019</a:t>
            </a:r>
            <a:r>
              <a:rPr lang="it-IT"/>
              <a:t> , ce nombre s’élève à </a:t>
            </a:r>
            <a:r>
              <a:rPr lang="it-IT" b="1"/>
              <a:t>15,6</a:t>
            </a:r>
            <a:r>
              <a:rPr lang="it-IT"/>
              <a:t> millions.</a:t>
            </a:r>
            <a:endParaRPr lang="fr-FR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EDE58FC-A4DE-4A79-8AB1-5A3963B5C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E942E02-590F-460A-B832-AAE952F1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79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FC8988A-BB17-4AEA-9027-CCE722FFB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809" t="23348" r="3688" b="36932"/>
          <a:stretch/>
        </p:blipFill>
        <p:spPr>
          <a:xfrm>
            <a:off x="2390775" y="326337"/>
            <a:ext cx="3075464" cy="5314217"/>
          </a:xfrm>
        </p:spPr>
      </p:pic>
      <p:pic>
        <p:nvPicPr>
          <p:cNvPr id="6" name="Immagine 5" descr="Immagine che contiene tavolo&#10;&#10;Descrizione generata automaticamente">
            <a:extLst>
              <a:ext uri="{FF2B5EF4-FFF2-40B4-BE49-F238E27FC236}">
                <a16:creationId xmlns:a16="http://schemas.microsoft.com/office/drawing/2014/main" id="{CF9AF73C-8FBC-434C-B49F-CFDE76A4B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63" y="326337"/>
            <a:ext cx="4033973" cy="537536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6692C91-9DEB-41C1-A36F-A6AC9330F357}"/>
              </a:ext>
            </a:extLst>
          </p:cNvPr>
          <p:cNvSpPr txBox="1"/>
          <p:nvPr/>
        </p:nvSpPr>
        <p:spPr>
          <a:xfrm>
            <a:off x="1908700" y="5912528"/>
            <a:ext cx="4563122" cy="541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/>
              <a:t>Érosion</a:t>
            </a:r>
            <a:r>
              <a:rPr lang="it-IT" sz="1400"/>
              <a:t> : erosione -&gt; diminuzione</a:t>
            </a:r>
          </a:p>
          <a:p>
            <a:r>
              <a:rPr lang="it-IT" sz="1400" b="1"/>
              <a:t>Effectifs</a:t>
            </a:r>
            <a:r>
              <a:rPr lang="it-IT" sz="1400"/>
              <a:t> : numero, quantità di personale e di studenti</a:t>
            </a:r>
            <a:endParaRPr lang="fr-FR" sz="140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792425-67B4-4BAA-8F38-ED893191A8D4}"/>
              </a:ext>
            </a:extLst>
          </p:cNvPr>
          <p:cNvSpPr txBox="1"/>
          <p:nvPr/>
        </p:nvSpPr>
        <p:spPr>
          <a:xfrm>
            <a:off x="6809173" y="5912528"/>
            <a:ext cx="441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/>
              <a:t>1° degré = enseignement primaire</a:t>
            </a:r>
          </a:p>
          <a:p>
            <a:r>
              <a:rPr lang="it-IT" sz="1400"/>
              <a:t>2° degré = enseignement secondaire</a:t>
            </a:r>
            <a:endParaRPr lang="fr-FR" sz="140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C56B02C-FD8D-4235-A6C9-ED2335FE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743363" y="1978314"/>
            <a:ext cx="4114800" cy="365125"/>
          </a:xfrm>
        </p:spPr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8C9EDB4-5ADD-4F3C-B492-0FBD95BA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9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19D87A9-5A87-4146-A302-1175486AF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9" t="63120" r="68581" b="3440"/>
          <a:stretch/>
        </p:blipFill>
        <p:spPr>
          <a:xfrm>
            <a:off x="1933574" y="703819"/>
            <a:ext cx="3694965" cy="5438363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EE6EE18-139D-4D36-A3F6-6BBBBE1A3EC1}"/>
              </a:ext>
            </a:extLst>
          </p:cNvPr>
          <p:cNvSpPr txBox="1"/>
          <p:nvPr/>
        </p:nvSpPr>
        <p:spPr>
          <a:xfrm>
            <a:off x="6551722" y="1349405"/>
            <a:ext cx="47140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En </a:t>
            </a:r>
            <a:r>
              <a:rPr lang="it-IT" b="1"/>
              <a:t>2019</a:t>
            </a:r>
            <a:r>
              <a:rPr lang="it-IT"/>
              <a:t>, la dépense pour l’éducation s’élève à </a:t>
            </a:r>
            <a:r>
              <a:rPr lang="it-IT" b="1"/>
              <a:t>160 milliards </a:t>
            </a:r>
            <a:r>
              <a:rPr lang="it-IT"/>
              <a:t>d’euros.</a:t>
            </a:r>
            <a:endParaRPr lang="it-IT" b="1"/>
          </a:p>
          <a:p>
            <a:endParaRPr lang="it-IT"/>
          </a:p>
          <a:p>
            <a:r>
              <a:rPr lang="it-IT" b="1"/>
              <a:t>Un poste de dépenses </a:t>
            </a:r>
            <a:r>
              <a:rPr lang="it-IT"/>
              <a:t>: una voce di spesa</a:t>
            </a:r>
          </a:p>
          <a:p>
            <a:endParaRPr lang="it-IT"/>
          </a:p>
          <a:p>
            <a:r>
              <a:rPr lang="it-IT" b="1"/>
              <a:t>Premier degré </a:t>
            </a:r>
            <a:r>
              <a:rPr lang="it-IT"/>
              <a:t>(v. fiche précédente) : scuola primaria → scuola elementare</a:t>
            </a:r>
          </a:p>
          <a:p>
            <a:endParaRPr lang="it-IT"/>
          </a:p>
          <a:p>
            <a:r>
              <a:rPr lang="it-IT" b="1"/>
              <a:t>Second degré </a:t>
            </a:r>
            <a:r>
              <a:rPr lang="it-IT"/>
              <a:t>: scuola secondaria di primo grado + scuola secondaria di secondo grado → scuole medie inferiori e superiori.</a:t>
            </a:r>
          </a:p>
          <a:p>
            <a:endParaRPr lang="it-IT"/>
          </a:p>
          <a:p>
            <a:r>
              <a:rPr lang="it-IT" b="1"/>
              <a:t>Supérieur</a:t>
            </a:r>
            <a:r>
              <a:rPr lang="it-IT"/>
              <a:t> : livello universitario</a:t>
            </a:r>
            <a:endParaRPr lang="fr-FR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04B7C34-86E5-4B99-8544-AC14DD58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465CCE5-DAD7-4983-9572-10D9149C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46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6CA1D28-8F1C-4343-A781-308052089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52" t="63262" r="40729" b="4840"/>
          <a:stretch/>
        </p:blipFill>
        <p:spPr>
          <a:xfrm>
            <a:off x="1643201" y="505796"/>
            <a:ext cx="3852435" cy="5491770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48DCA8B-C2D6-428D-9378-45F032006D9A}"/>
              </a:ext>
            </a:extLst>
          </p:cNvPr>
          <p:cNvSpPr txBox="1"/>
          <p:nvPr/>
        </p:nvSpPr>
        <p:spPr>
          <a:xfrm>
            <a:off x="6773662" y="1100831"/>
            <a:ext cx="4509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Investit</a:t>
            </a:r>
            <a:r>
              <a:rPr lang="it-IT"/>
              <a:t> : 3° personne du singulier indicatif présent du verbe du 2° groupe </a:t>
            </a:r>
            <a:r>
              <a:rPr lang="it-IT" b="1"/>
              <a:t>investir</a:t>
            </a:r>
          </a:p>
          <a:p>
            <a:endParaRPr lang="it-IT"/>
          </a:p>
          <a:p>
            <a:r>
              <a:rPr lang="it-IT" b="1"/>
              <a:t>PIB</a:t>
            </a:r>
            <a:r>
              <a:rPr lang="it-IT"/>
              <a:t> : Produit Intérieur Brut</a:t>
            </a:r>
          </a:p>
          <a:p>
            <a:endParaRPr lang="it-IT"/>
          </a:p>
          <a:p>
            <a:r>
              <a:rPr lang="it-IT" b="1"/>
              <a:t>En % </a:t>
            </a:r>
            <a:r>
              <a:rPr lang="it-IT"/>
              <a:t>: en pourcentage (m.)</a:t>
            </a:r>
          </a:p>
          <a:p>
            <a:endParaRPr lang="it-IT"/>
          </a:p>
          <a:p>
            <a:r>
              <a:rPr lang="it-IT"/>
              <a:t>En </a:t>
            </a:r>
            <a:r>
              <a:rPr lang="it-IT" b="1"/>
              <a:t>2019</a:t>
            </a:r>
            <a:r>
              <a:rPr lang="it-IT"/>
              <a:t>, la part du PIB consacré à l’éducation est toujours de </a:t>
            </a:r>
            <a:r>
              <a:rPr lang="it-IT" b="1"/>
              <a:t>6,6%.</a:t>
            </a:r>
          </a:p>
          <a:p>
            <a:endParaRPr lang="fr-FR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E81990D-4263-4FFA-8FF2-3DAB3232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C7AC1AC-1AAC-45AB-86DA-BCE0AB6D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54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FB15532-7BA3-44A1-9F86-440210B21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428" t="62897" r="20782" b="3393"/>
          <a:stretch/>
        </p:blipFill>
        <p:spPr>
          <a:xfrm>
            <a:off x="1731146" y="287706"/>
            <a:ext cx="2870892" cy="5974549"/>
          </a:xfrm>
          <a:prstGeom prst="rect">
            <a:avLst/>
          </a:prstGeom>
        </p:spPr>
      </p:pic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2DF38444-CF83-46E9-AD2A-B80E61A339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132897"/>
              </p:ext>
            </p:extLst>
          </p:nvPr>
        </p:nvGraphicFramePr>
        <p:xfrm>
          <a:off x="5335695" y="287706"/>
          <a:ext cx="6213784" cy="3782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20F0929-A436-41F7-A0A1-C50E4F26614E}"/>
              </a:ext>
            </a:extLst>
          </p:cNvPr>
          <p:cNvSpPr txBox="1"/>
          <p:nvPr/>
        </p:nvSpPr>
        <p:spPr>
          <a:xfrm>
            <a:off x="6223247" y="4518733"/>
            <a:ext cx="5122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Paie</a:t>
            </a:r>
            <a:r>
              <a:rPr lang="it-IT"/>
              <a:t> : 3°  personne du singulier indicatif présent du verbe </a:t>
            </a:r>
            <a:r>
              <a:rPr lang="it-IT" b="1"/>
              <a:t>payer</a:t>
            </a:r>
          </a:p>
          <a:p>
            <a:endParaRPr lang="it-IT"/>
          </a:p>
          <a:p>
            <a:r>
              <a:rPr lang="it-IT" b="1"/>
              <a:t>Collectivités territoriales </a:t>
            </a:r>
            <a:r>
              <a:rPr lang="it-IT"/>
              <a:t>: enti locali</a:t>
            </a:r>
            <a:endParaRPr lang="fr-FR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69DAC96-394F-4258-B234-CB640943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E1EFB6C-F761-4EDC-B2BB-D4CB66600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04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85C8D4C-CE02-47EC-A5D6-5369444DB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814" t="63116" r="834" b="6421"/>
          <a:stretch/>
        </p:blipFill>
        <p:spPr>
          <a:xfrm>
            <a:off x="1485899" y="514957"/>
            <a:ext cx="3370185" cy="6171289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8109A3-3352-4013-BCAB-0F7E7C23D31D}"/>
              </a:ext>
            </a:extLst>
          </p:cNvPr>
          <p:cNvSpPr txBox="1"/>
          <p:nvPr/>
        </p:nvSpPr>
        <p:spPr>
          <a:xfrm>
            <a:off x="5965794" y="1390650"/>
            <a:ext cx="5007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En 2019, le coût moyen par élève ou étudiant est de  8 930 €</a:t>
            </a:r>
          </a:p>
          <a:p>
            <a:endParaRPr lang="it-IT"/>
          </a:p>
          <a:p>
            <a:r>
              <a:rPr lang="it-IT" b="1"/>
              <a:t>Coûter, coût </a:t>
            </a:r>
            <a:r>
              <a:rPr lang="it-IT"/>
              <a:t>: costare, costo.</a:t>
            </a:r>
            <a:endParaRPr lang="fr-FR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75DF155-91B7-4593-BAF7-B20D4EED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0964" y="6227041"/>
            <a:ext cx="4114800" cy="365125"/>
          </a:xfrm>
        </p:spPr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B65CE85-B4A8-4DD3-841E-B3425E7F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99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AC1FFBE-DBF3-4310-A3E9-D12E557C9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  <a:endParaRPr lang="fr-FR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D2E8AB3-A8BF-425F-997A-0E3C2318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F47C-3E07-44B6-896A-7C275D4E664A}" type="slidenum">
              <a:rPr lang="fr-FR" smtClean="0"/>
              <a:t>9</a:t>
            </a:fld>
            <a:endParaRPr lang="fr-FR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641922D-5926-42D5-9817-458938E18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227" y="652100"/>
            <a:ext cx="8030696" cy="51918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499C467-5DAB-4A6B-8CE8-DEA75DD33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168" y="1974442"/>
            <a:ext cx="286537" cy="34140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FDF339A-23B8-4D13-B272-6DEDCC59B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458" y="5530443"/>
            <a:ext cx="286537" cy="34140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F434018-94F5-4C79-997F-56022540FDC1}"/>
              </a:ext>
            </a:extLst>
          </p:cNvPr>
          <p:cNvSpPr txBox="1"/>
          <p:nvPr/>
        </p:nvSpPr>
        <p:spPr>
          <a:xfrm>
            <a:off x="3805382" y="2623127"/>
            <a:ext cx="296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 </a:t>
            </a:r>
            <a:r>
              <a:rPr lang="it-IT" sz="1600">
                <a:solidFill>
                  <a:srgbClr val="FF0000"/>
                </a:solidFill>
              </a:rPr>
              <a:t>Presque 800 000.</a:t>
            </a:r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A3D70C-40F0-48A3-9FCF-D8C65DA4829E}"/>
              </a:ext>
            </a:extLst>
          </p:cNvPr>
          <p:cNvSpPr txBox="1"/>
          <p:nvPr/>
        </p:nvSpPr>
        <p:spPr>
          <a:xfrm>
            <a:off x="3851563" y="33528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srgbClr val="FF0000"/>
                </a:solidFill>
              </a:rPr>
              <a:t>17 ans et plus.</a:t>
            </a:r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6846775-807E-49F6-8216-7FCC966C21DD}"/>
              </a:ext>
            </a:extLst>
          </p:cNvPr>
          <p:cNvSpPr txBox="1"/>
          <p:nvPr/>
        </p:nvSpPr>
        <p:spPr>
          <a:xfrm>
            <a:off x="3860801" y="4054764"/>
            <a:ext cx="267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srgbClr val="FF0000"/>
                </a:solidFill>
              </a:rPr>
              <a:t>Ils vivent dans le Nord.</a:t>
            </a:r>
            <a:endParaRPr lang="fr-FR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0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Gia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ucid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1437</TotalTime>
  <Words>442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Raleway</vt:lpstr>
      <vt:lpstr>Office Theme</vt:lpstr>
      <vt:lpstr>Les chiffres de  l’éducation*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laura.kreyder@unimib.it</dc:creator>
  <cp:lastModifiedBy>laura.kreyder@unimib.it</cp:lastModifiedBy>
  <cp:revision>21</cp:revision>
  <dcterms:created xsi:type="dcterms:W3CDTF">2020-12-19T22:48:03Z</dcterms:created>
  <dcterms:modified xsi:type="dcterms:W3CDTF">2021-12-15T16:07:01Z</dcterms:modified>
</cp:coreProperties>
</file>