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88" r:id="rId2"/>
    <p:sldId id="256" r:id="rId3"/>
    <p:sldId id="257" r:id="rId4"/>
    <p:sldId id="258" r:id="rId5"/>
    <p:sldId id="260" r:id="rId6"/>
    <p:sldId id="301" r:id="rId7"/>
    <p:sldId id="302" r:id="rId8"/>
    <p:sldId id="303" r:id="rId9"/>
    <p:sldId id="304" r:id="rId10"/>
    <p:sldId id="262" r:id="rId11"/>
    <p:sldId id="273" r:id="rId12"/>
    <p:sldId id="261" r:id="rId13"/>
    <p:sldId id="272" r:id="rId14"/>
    <p:sldId id="305" r:id="rId15"/>
    <p:sldId id="310" r:id="rId16"/>
    <p:sldId id="266" r:id="rId17"/>
    <p:sldId id="280" r:id="rId18"/>
    <p:sldId id="286" r:id="rId19"/>
    <p:sldId id="285" r:id="rId20"/>
    <p:sldId id="287" r:id="rId21"/>
    <p:sldId id="284" r:id="rId22"/>
    <p:sldId id="281" r:id="rId23"/>
    <p:sldId id="300" r:id="rId24"/>
    <p:sldId id="311" r:id="rId25"/>
    <p:sldId id="263" r:id="rId26"/>
    <p:sldId id="282" r:id="rId27"/>
    <p:sldId id="283" r:id="rId28"/>
    <p:sldId id="269" r:id="rId29"/>
    <p:sldId id="270" r:id="rId30"/>
    <p:sldId id="312" r:id="rId31"/>
    <p:sldId id="264" r:id="rId32"/>
    <p:sldId id="291" r:id="rId33"/>
    <p:sldId id="292" r:id="rId34"/>
    <p:sldId id="289" r:id="rId35"/>
    <p:sldId id="307" r:id="rId36"/>
    <p:sldId id="308" r:id="rId37"/>
    <p:sldId id="309" r:id="rId38"/>
    <p:sldId id="313" r:id="rId3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6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204C5-5ED7-E246-A1E8-D22A8DE543AF}"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it-IT"/>
        </a:p>
      </dgm:t>
    </dgm:pt>
    <dgm:pt modelId="{13C50A2B-238F-1E44-B9F5-4584328A5799}">
      <dgm:prSet phldrT="[Testo]"/>
      <dgm:spPr/>
      <dgm:t>
        <a:bodyPr/>
        <a:lstStyle/>
        <a:p>
          <a:r>
            <a:rPr lang="it-IT" dirty="0" smtClean="0"/>
            <a:t>Producer</a:t>
          </a:r>
          <a:endParaRPr lang="it-IT" dirty="0"/>
        </a:p>
      </dgm:t>
    </dgm:pt>
    <dgm:pt modelId="{8423304A-558A-CA48-9F8F-D0CFCAA302F3}" type="parTrans" cxnId="{9ED72251-8CFA-E241-AD25-16CC79E746B6}">
      <dgm:prSet/>
      <dgm:spPr/>
      <dgm:t>
        <a:bodyPr/>
        <a:lstStyle/>
        <a:p>
          <a:endParaRPr lang="it-IT"/>
        </a:p>
      </dgm:t>
    </dgm:pt>
    <dgm:pt modelId="{700A4F74-B756-844D-93E7-04115CCEE8D7}" type="sibTrans" cxnId="{9ED72251-8CFA-E241-AD25-16CC79E746B6}">
      <dgm:prSet/>
      <dgm:spPr/>
      <dgm:t>
        <a:bodyPr/>
        <a:lstStyle/>
        <a:p>
          <a:endParaRPr lang="it-IT"/>
        </a:p>
      </dgm:t>
    </dgm:pt>
    <dgm:pt modelId="{4BAD4C81-04BE-8842-94F7-304D7CC26F9A}">
      <dgm:prSet phldrT="[Testo]"/>
      <dgm:spPr/>
      <dgm:t>
        <a:bodyPr/>
        <a:lstStyle/>
        <a:p>
          <a:r>
            <a:rPr lang="it-IT" dirty="0" smtClean="0"/>
            <a:t>Distributor</a:t>
          </a:r>
        </a:p>
        <a:p>
          <a:r>
            <a:rPr lang="it-IT" dirty="0" smtClean="0"/>
            <a:t>(delivery)</a:t>
          </a:r>
          <a:endParaRPr lang="it-IT" dirty="0"/>
        </a:p>
      </dgm:t>
    </dgm:pt>
    <dgm:pt modelId="{35CE96F3-12ED-4449-98C3-D105471745C9}" type="parTrans" cxnId="{3D65BACF-8DD3-AD40-8127-284BFE525385}">
      <dgm:prSet/>
      <dgm:spPr/>
      <dgm:t>
        <a:bodyPr/>
        <a:lstStyle/>
        <a:p>
          <a:endParaRPr lang="it-IT"/>
        </a:p>
      </dgm:t>
    </dgm:pt>
    <dgm:pt modelId="{DA686476-6D10-8A4C-9134-2579D46F63C9}" type="sibTrans" cxnId="{3D65BACF-8DD3-AD40-8127-284BFE525385}">
      <dgm:prSet/>
      <dgm:spPr/>
      <dgm:t>
        <a:bodyPr/>
        <a:lstStyle/>
        <a:p>
          <a:endParaRPr lang="it-IT"/>
        </a:p>
      </dgm:t>
    </dgm:pt>
    <dgm:pt modelId="{07B40947-A373-BF46-8A0E-26B3BA2188AD}">
      <dgm:prSet phldrT="[Testo]"/>
      <dgm:spPr/>
      <dgm:t>
        <a:bodyPr/>
        <a:lstStyle/>
        <a:p>
          <a:r>
            <a:rPr lang="it-IT" dirty="0" err="1" smtClean="0"/>
            <a:t>Wholesaler</a:t>
          </a:r>
          <a:endParaRPr lang="it-IT" dirty="0"/>
        </a:p>
      </dgm:t>
    </dgm:pt>
    <dgm:pt modelId="{4AE33CED-5FA9-854D-A648-D481C78B21A5}" type="parTrans" cxnId="{C9F0EC65-C13A-494E-A82B-CD9C49B17D17}">
      <dgm:prSet/>
      <dgm:spPr/>
      <dgm:t>
        <a:bodyPr/>
        <a:lstStyle/>
        <a:p>
          <a:endParaRPr lang="it-IT"/>
        </a:p>
      </dgm:t>
    </dgm:pt>
    <dgm:pt modelId="{B917E975-AB9C-8743-8F8F-71374032981B}" type="sibTrans" cxnId="{C9F0EC65-C13A-494E-A82B-CD9C49B17D17}">
      <dgm:prSet/>
      <dgm:spPr/>
      <dgm:t>
        <a:bodyPr/>
        <a:lstStyle/>
        <a:p>
          <a:endParaRPr lang="it-IT"/>
        </a:p>
      </dgm:t>
    </dgm:pt>
    <dgm:pt modelId="{85756A02-3EAF-A445-906C-2B67C717967E}">
      <dgm:prSet phldrT="[Testo]"/>
      <dgm:spPr/>
      <dgm:t>
        <a:bodyPr/>
        <a:lstStyle/>
        <a:p>
          <a:r>
            <a:rPr lang="it-IT" dirty="0" err="1" smtClean="0"/>
            <a:t>Retailer</a:t>
          </a:r>
          <a:endParaRPr lang="it-IT" dirty="0"/>
        </a:p>
      </dgm:t>
    </dgm:pt>
    <dgm:pt modelId="{E970532B-3F8F-B64F-93D3-8287DB06DDCA}" type="parTrans" cxnId="{53F2F71B-6A14-2A47-9D79-9DF28C749551}">
      <dgm:prSet/>
      <dgm:spPr/>
      <dgm:t>
        <a:bodyPr/>
        <a:lstStyle/>
        <a:p>
          <a:endParaRPr lang="it-IT"/>
        </a:p>
      </dgm:t>
    </dgm:pt>
    <dgm:pt modelId="{35A0954E-E124-3D42-9ADB-5D656D5296CF}" type="sibTrans" cxnId="{53F2F71B-6A14-2A47-9D79-9DF28C749551}">
      <dgm:prSet/>
      <dgm:spPr/>
      <dgm:t>
        <a:bodyPr/>
        <a:lstStyle/>
        <a:p>
          <a:endParaRPr lang="it-IT"/>
        </a:p>
      </dgm:t>
    </dgm:pt>
    <dgm:pt modelId="{954C23E6-CBBA-C94D-9786-A920792369E4}">
      <dgm:prSet phldrT="[Testo]"/>
      <dgm:spPr/>
      <dgm:t>
        <a:bodyPr/>
        <a:lstStyle/>
        <a:p>
          <a:r>
            <a:rPr lang="it-IT" dirty="0" err="1" smtClean="0"/>
            <a:t>Customer</a:t>
          </a:r>
          <a:endParaRPr lang="it-IT" dirty="0"/>
        </a:p>
      </dgm:t>
    </dgm:pt>
    <dgm:pt modelId="{9DCC1CF1-8721-9340-B990-5D63CAF6229C}" type="parTrans" cxnId="{EF663330-0889-7F4A-855E-98F26166826C}">
      <dgm:prSet/>
      <dgm:spPr/>
      <dgm:t>
        <a:bodyPr/>
        <a:lstStyle/>
        <a:p>
          <a:endParaRPr lang="it-IT"/>
        </a:p>
      </dgm:t>
    </dgm:pt>
    <dgm:pt modelId="{6D46B3C6-C9F7-E74B-A957-63497E066E0B}" type="sibTrans" cxnId="{EF663330-0889-7F4A-855E-98F26166826C}">
      <dgm:prSet/>
      <dgm:spPr/>
      <dgm:t>
        <a:bodyPr/>
        <a:lstStyle/>
        <a:p>
          <a:endParaRPr lang="it-IT"/>
        </a:p>
      </dgm:t>
    </dgm:pt>
    <dgm:pt modelId="{99D557AB-9F37-3740-8ADF-10F92C2AA893}" type="pres">
      <dgm:prSet presAssocID="{D8C204C5-5ED7-E246-A1E8-D22A8DE543AF}" presName="Name0" presStyleCnt="0">
        <dgm:presLayoutVars>
          <dgm:dir/>
          <dgm:resizeHandles val="exact"/>
        </dgm:presLayoutVars>
      </dgm:prSet>
      <dgm:spPr/>
      <dgm:t>
        <a:bodyPr/>
        <a:lstStyle/>
        <a:p>
          <a:endParaRPr lang="it-IT"/>
        </a:p>
      </dgm:t>
    </dgm:pt>
    <dgm:pt modelId="{B60A0349-CD08-B44E-AC6F-1A271797E263}" type="pres">
      <dgm:prSet presAssocID="{13C50A2B-238F-1E44-B9F5-4584328A5799}" presName="node" presStyleLbl="node1" presStyleIdx="0" presStyleCnt="5">
        <dgm:presLayoutVars>
          <dgm:bulletEnabled val="1"/>
        </dgm:presLayoutVars>
      </dgm:prSet>
      <dgm:spPr/>
      <dgm:t>
        <a:bodyPr/>
        <a:lstStyle/>
        <a:p>
          <a:endParaRPr lang="it-IT"/>
        </a:p>
      </dgm:t>
    </dgm:pt>
    <dgm:pt modelId="{BA9EF4C9-FEDB-3243-9887-E1046BD33FA7}" type="pres">
      <dgm:prSet presAssocID="{700A4F74-B756-844D-93E7-04115CCEE8D7}" presName="sibTrans" presStyleLbl="sibTrans1D1" presStyleIdx="0" presStyleCnt="4"/>
      <dgm:spPr/>
      <dgm:t>
        <a:bodyPr/>
        <a:lstStyle/>
        <a:p>
          <a:endParaRPr lang="it-IT"/>
        </a:p>
      </dgm:t>
    </dgm:pt>
    <dgm:pt modelId="{10542596-E6E7-4845-8D82-4E5BABB6946E}" type="pres">
      <dgm:prSet presAssocID="{700A4F74-B756-844D-93E7-04115CCEE8D7}" presName="connectorText" presStyleLbl="sibTrans1D1" presStyleIdx="0" presStyleCnt="4"/>
      <dgm:spPr/>
      <dgm:t>
        <a:bodyPr/>
        <a:lstStyle/>
        <a:p>
          <a:endParaRPr lang="it-IT"/>
        </a:p>
      </dgm:t>
    </dgm:pt>
    <dgm:pt modelId="{18772C0E-3326-CE44-9946-04D759D4F066}" type="pres">
      <dgm:prSet presAssocID="{4BAD4C81-04BE-8842-94F7-304D7CC26F9A}" presName="node" presStyleLbl="node1" presStyleIdx="1" presStyleCnt="5">
        <dgm:presLayoutVars>
          <dgm:bulletEnabled val="1"/>
        </dgm:presLayoutVars>
      </dgm:prSet>
      <dgm:spPr/>
      <dgm:t>
        <a:bodyPr/>
        <a:lstStyle/>
        <a:p>
          <a:endParaRPr lang="it-IT"/>
        </a:p>
      </dgm:t>
    </dgm:pt>
    <dgm:pt modelId="{86542827-A07E-A24B-9F80-FA2600F71748}" type="pres">
      <dgm:prSet presAssocID="{DA686476-6D10-8A4C-9134-2579D46F63C9}" presName="sibTrans" presStyleLbl="sibTrans1D1" presStyleIdx="1" presStyleCnt="4"/>
      <dgm:spPr/>
      <dgm:t>
        <a:bodyPr/>
        <a:lstStyle/>
        <a:p>
          <a:endParaRPr lang="it-IT"/>
        </a:p>
      </dgm:t>
    </dgm:pt>
    <dgm:pt modelId="{88DB29A4-9015-0F4F-8C2E-CDEDB8926197}" type="pres">
      <dgm:prSet presAssocID="{DA686476-6D10-8A4C-9134-2579D46F63C9}" presName="connectorText" presStyleLbl="sibTrans1D1" presStyleIdx="1" presStyleCnt="4"/>
      <dgm:spPr/>
      <dgm:t>
        <a:bodyPr/>
        <a:lstStyle/>
        <a:p>
          <a:endParaRPr lang="it-IT"/>
        </a:p>
      </dgm:t>
    </dgm:pt>
    <dgm:pt modelId="{1F0DF0B0-F437-4C46-93DC-BB506EAD1515}" type="pres">
      <dgm:prSet presAssocID="{07B40947-A373-BF46-8A0E-26B3BA2188AD}" presName="node" presStyleLbl="node1" presStyleIdx="2" presStyleCnt="5">
        <dgm:presLayoutVars>
          <dgm:bulletEnabled val="1"/>
        </dgm:presLayoutVars>
      </dgm:prSet>
      <dgm:spPr/>
      <dgm:t>
        <a:bodyPr/>
        <a:lstStyle/>
        <a:p>
          <a:endParaRPr lang="it-IT"/>
        </a:p>
      </dgm:t>
    </dgm:pt>
    <dgm:pt modelId="{DBCACA62-4548-0E45-9B23-F064E29D73B5}" type="pres">
      <dgm:prSet presAssocID="{B917E975-AB9C-8743-8F8F-71374032981B}" presName="sibTrans" presStyleLbl="sibTrans1D1" presStyleIdx="2" presStyleCnt="4"/>
      <dgm:spPr/>
      <dgm:t>
        <a:bodyPr/>
        <a:lstStyle/>
        <a:p>
          <a:endParaRPr lang="it-IT"/>
        </a:p>
      </dgm:t>
    </dgm:pt>
    <dgm:pt modelId="{071FAF97-83B9-CD4F-89F7-81C0D0C22657}" type="pres">
      <dgm:prSet presAssocID="{B917E975-AB9C-8743-8F8F-71374032981B}" presName="connectorText" presStyleLbl="sibTrans1D1" presStyleIdx="2" presStyleCnt="4"/>
      <dgm:spPr/>
      <dgm:t>
        <a:bodyPr/>
        <a:lstStyle/>
        <a:p>
          <a:endParaRPr lang="it-IT"/>
        </a:p>
      </dgm:t>
    </dgm:pt>
    <dgm:pt modelId="{1C8A956D-59C3-6743-B0F7-2B323A3CA17A}" type="pres">
      <dgm:prSet presAssocID="{85756A02-3EAF-A445-906C-2B67C717967E}" presName="node" presStyleLbl="node1" presStyleIdx="3" presStyleCnt="5">
        <dgm:presLayoutVars>
          <dgm:bulletEnabled val="1"/>
        </dgm:presLayoutVars>
      </dgm:prSet>
      <dgm:spPr/>
      <dgm:t>
        <a:bodyPr/>
        <a:lstStyle/>
        <a:p>
          <a:endParaRPr lang="it-IT"/>
        </a:p>
      </dgm:t>
    </dgm:pt>
    <dgm:pt modelId="{E9D79D8A-9E18-984C-93D1-D045BE3AB259}" type="pres">
      <dgm:prSet presAssocID="{35A0954E-E124-3D42-9ADB-5D656D5296CF}" presName="sibTrans" presStyleLbl="sibTrans1D1" presStyleIdx="3" presStyleCnt="4"/>
      <dgm:spPr/>
      <dgm:t>
        <a:bodyPr/>
        <a:lstStyle/>
        <a:p>
          <a:endParaRPr lang="it-IT"/>
        </a:p>
      </dgm:t>
    </dgm:pt>
    <dgm:pt modelId="{8228A6D5-D021-9847-A6EC-06A70C9B1860}" type="pres">
      <dgm:prSet presAssocID="{35A0954E-E124-3D42-9ADB-5D656D5296CF}" presName="connectorText" presStyleLbl="sibTrans1D1" presStyleIdx="3" presStyleCnt="4"/>
      <dgm:spPr/>
      <dgm:t>
        <a:bodyPr/>
        <a:lstStyle/>
        <a:p>
          <a:endParaRPr lang="it-IT"/>
        </a:p>
      </dgm:t>
    </dgm:pt>
    <dgm:pt modelId="{065DB4FF-2541-0C45-88A8-AF7EF133D695}" type="pres">
      <dgm:prSet presAssocID="{954C23E6-CBBA-C94D-9786-A920792369E4}" presName="node" presStyleLbl="node1" presStyleIdx="4" presStyleCnt="5">
        <dgm:presLayoutVars>
          <dgm:bulletEnabled val="1"/>
        </dgm:presLayoutVars>
      </dgm:prSet>
      <dgm:spPr/>
      <dgm:t>
        <a:bodyPr/>
        <a:lstStyle/>
        <a:p>
          <a:endParaRPr lang="it-IT"/>
        </a:p>
      </dgm:t>
    </dgm:pt>
  </dgm:ptLst>
  <dgm:cxnLst>
    <dgm:cxn modelId="{FBDEF492-5C68-3D4E-B332-7B0D3E97FD01}" type="presOf" srcId="{DA686476-6D10-8A4C-9134-2579D46F63C9}" destId="{86542827-A07E-A24B-9F80-FA2600F71748}" srcOrd="0" destOrd="0" presId="urn:microsoft.com/office/officeart/2005/8/layout/bProcess3"/>
    <dgm:cxn modelId="{D7441198-D0B1-1645-8848-1FF3DDD5C5AD}" type="presOf" srcId="{700A4F74-B756-844D-93E7-04115CCEE8D7}" destId="{10542596-E6E7-4845-8D82-4E5BABB6946E}" srcOrd="1" destOrd="0" presId="urn:microsoft.com/office/officeart/2005/8/layout/bProcess3"/>
    <dgm:cxn modelId="{105AE160-7686-4743-A06D-1600C1954E7E}" type="presOf" srcId="{85756A02-3EAF-A445-906C-2B67C717967E}" destId="{1C8A956D-59C3-6743-B0F7-2B323A3CA17A}" srcOrd="0" destOrd="0" presId="urn:microsoft.com/office/officeart/2005/8/layout/bProcess3"/>
    <dgm:cxn modelId="{53F2F71B-6A14-2A47-9D79-9DF28C749551}" srcId="{D8C204C5-5ED7-E246-A1E8-D22A8DE543AF}" destId="{85756A02-3EAF-A445-906C-2B67C717967E}" srcOrd="3" destOrd="0" parTransId="{E970532B-3F8F-B64F-93D3-8287DB06DDCA}" sibTransId="{35A0954E-E124-3D42-9ADB-5D656D5296CF}"/>
    <dgm:cxn modelId="{3D65BACF-8DD3-AD40-8127-284BFE525385}" srcId="{D8C204C5-5ED7-E246-A1E8-D22A8DE543AF}" destId="{4BAD4C81-04BE-8842-94F7-304D7CC26F9A}" srcOrd="1" destOrd="0" parTransId="{35CE96F3-12ED-4449-98C3-D105471745C9}" sibTransId="{DA686476-6D10-8A4C-9134-2579D46F63C9}"/>
    <dgm:cxn modelId="{C9F0EC65-C13A-494E-A82B-CD9C49B17D17}" srcId="{D8C204C5-5ED7-E246-A1E8-D22A8DE543AF}" destId="{07B40947-A373-BF46-8A0E-26B3BA2188AD}" srcOrd="2" destOrd="0" parTransId="{4AE33CED-5FA9-854D-A648-D481C78B21A5}" sibTransId="{B917E975-AB9C-8743-8F8F-71374032981B}"/>
    <dgm:cxn modelId="{74BEE82C-369A-2D40-9A6A-140C0A491EF0}" type="presOf" srcId="{35A0954E-E124-3D42-9ADB-5D656D5296CF}" destId="{E9D79D8A-9E18-984C-93D1-D045BE3AB259}" srcOrd="0" destOrd="0" presId="urn:microsoft.com/office/officeart/2005/8/layout/bProcess3"/>
    <dgm:cxn modelId="{4BC6909A-521C-B044-B89F-E17DEC9C4590}" type="presOf" srcId="{4BAD4C81-04BE-8842-94F7-304D7CC26F9A}" destId="{18772C0E-3326-CE44-9946-04D759D4F066}" srcOrd="0" destOrd="0" presId="urn:microsoft.com/office/officeart/2005/8/layout/bProcess3"/>
    <dgm:cxn modelId="{E37F2313-ED97-6B48-A79E-7C5306CF601D}" type="presOf" srcId="{35A0954E-E124-3D42-9ADB-5D656D5296CF}" destId="{8228A6D5-D021-9847-A6EC-06A70C9B1860}" srcOrd="1" destOrd="0" presId="urn:microsoft.com/office/officeart/2005/8/layout/bProcess3"/>
    <dgm:cxn modelId="{214AE693-79FB-5F48-9792-6884A9561C1A}" type="presOf" srcId="{954C23E6-CBBA-C94D-9786-A920792369E4}" destId="{065DB4FF-2541-0C45-88A8-AF7EF133D695}" srcOrd="0" destOrd="0" presId="urn:microsoft.com/office/officeart/2005/8/layout/bProcess3"/>
    <dgm:cxn modelId="{6A1D2A95-F0A1-5542-8583-77A8BEA7E153}" type="presOf" srcId="{DA686476-6D10-8A4C-9134-2579D46F63C9}" destId="{88DB29A4-9015-0F4F-8C2E-CDEDB8926197}" srcOrd="1" destOrd="0" presId="urn:microsoft.com/office/officeart/2005/8/layout/bProcess3"/>
    <dgm:cxn modelId="{1CA8F7EF-FFE9-9044-95E3-31FAAE5BB70B}" type="presOf" srcId="{07B40947-A373-BF46-8A0E-26B3BA2188AD}" destId="{1F0DF0B0-F437-4C46-93DC-BB506EAD1515}" srcOrd="0" destOrd="0" presId="urn:microsoft.com/office/officeart/2005/8/layout/bProcess3"/>
    <dgm:cxn modelId="{57AC6CA5-43AA-C74E-9757-FD69AAC77181}" type="presOf" srcId="{B917E975-AB9C-8743-8F8F-71374032981B}" destId="{071FAF97-83B9-CD4F-89F7-81C0D0C22657}" srcOrd="1" destOrd="0" presId="urn:microsoft.com/office/officeart/2005/8/layout/bProcess3"/>
    <dgm:cxn modelId="{603713E6-3900-0243-9E65-3BF8B13B82DF}" type="presOf" srcId="{700A4F74-B756-844D-93E7-04115CCEE8D7}" destId="{BA9EF4C9-FEDB-3243-9887-E1046BD33FA7}" srcOrd="0" destOrd="0" presId="urn:microsoft.com/office/officeart/2005/8/layout/bProcess3"/>
    <dgm:cxn modelId="{EF663330-0889-7F4A-855E-98F26166826C}" srcId="{D8C204C5-5ED7-E246-A1E8-D22A8DE543AF}" destId="{954C23E6-CBBA-C94D-9786-A920792369E4}" srcOrd="4" destOrd="0" parTransId="{9DCC1CF1-8721-9340-B990-5D63CAF6229C}" sibTransId="{6D46B3C6-C9F7-E74B-A957-63497E066E0B}"/>
    <dgm:cxn modelId="{F774D47C-ACC7-5B45-A548-B21D744A22D9}" type="presOf" srcId="{D8C204C5-5ED7-E246-A1E8-D22A8DE543AF}" destId="{99D557AB-9F37-3740-8ADF-10F92C2AA893}" srcOrd="0" destOrd="0" presId="urn:microsoft.com/office/officeart/2005/8/layout/bProcess3"/>
    <dgm:cxn modelId="{F507EE26-BC0B-EE42-A180-570F03B4488B}" type="presOf" srcId="{13C50A2B-238F-1E44-B9F5-4584328A5799}" destId="{B60A0349-CD08-B44E-AC6F-1A271797E263}" srcOrd="0" destOrd="0" presId="urn:microsoft.com/office/officeart/2005/8/layout/bProcess3"/>
    <dgm:cxn modelId="{9ED72251-8CFA-E241-AD25-16CC79E746B6}" srcId="{D8C204C5-5ED7-E246-A1E8-D22A8DE543AF}" destId="{13C50A2B-238F-1E44-B9F5-4584328A5799}" srcOrd="0" destOrd="0" parTransId="{8423304A-558A-CA48-9F8F-D0CFCAA302F3}" sibTransId="{700A4F74-B756-844D-93E7-04115CCEE8D7}"/>
    <dgm:cxn modelId="{55352A78-A7C6-E84E-AE35-CA32C790BAED}" type="presOf" srcId="{B917E975-AB9C-8743-8F8F-71374032981B}" destId="{DBCACA62-4548-0E45-9B23-F064E29D73B5}" srcOrd="0" destOrd="0" presId="urn:microsoft.com/office/officeart/2005/8/layout/bProcess3"/>
    <dgm:cxn modelId="{B7331D64-D59D-3F44-9348-1BA4137A34F6}" type="presParOf" srcId="{99D557AB-9F37-3740-8ADF-10F92C2AA893}" destId="{B60A0349-CD08-B44E-AC6F-1A271797E263}" srcOrd="0" destOrd="0" presId="urn:microsoft.com/office/officeart/2005/8/layout/bProcess3"/>
    <dgm:cxn modelId="{B9FFBC7F-E4D8-9340-B2A6-24EECD91DD85}" type="presParOf" srcId="{99D557AB-9F37-3740-8ADF-10F92C2AA893}" destId="{BA9EF4C9-FEDB-3243-9887-E1046BD33FA7}" srcOrd="1" destOrd="0" presId="urn:microsoft.com/office/officeart/2005/8/layout/bProcess3"/>
    <dgm:cxn modelId="{9A1036F6-D762-394E-B70B-4E697C59157E}" type="presParOf" srcId="{BA9EF4C9-FEDB-3243-9887-E1046BD33FA7}" destId="{10542596-E6E7-4845-8D82-4E5BABB6946E}" srcOrd="0" destOrd="0" presId="urn:microsoft.com/office/officeart/2005/8/layout/bProcess3"/>
    <dgm:cxn modelId="{0182EBD2-432A-4244-8C0E-7158D4A28D98}" type="presParOf" srcId="{99D557AB-9F37-3740-8ADF-10F92C2AA893}" destId="{18772C0E-3326-CE44-9946-04D759D4F066}" srcOrd="2" destOrd="0" presId="urn:microsoft.com/office/officeart/2005/8/layout/bProcess3"/>
    <dgm:cxn modelId="{C345CD68-BDB4-FD4B-BE1D-6AB6048A8609}" type="presParOf" srcId="{99D557AB-9F37-3740-8ADF-10F92C2AA893}" destId="{86542827-A07E-A24B-9F80-FA2600F71748}" srcOrd="3" destOrd="0" presId="urn:microsoft.com/office/officeart/2005/8/layout/bProcess3"/>
    <dgm:cxn modelId="{E80FEE04-2754-5C40-B50B-8C8C0C4A1E86}" type="presParOf" srcId="{86542827-A07E-A24B-9F80-FA2600F71748}" destId="{88DB29A4-9015-0F4F-8C2E-CDEDB8926197}" srcOrd="0" destOrd="0" presId="urn:microsoft.com/office/officeart/2005/8/layout/bProcess3"/>
    <dgm:cxn modelId="{16925F54-B052-A64B-8413-274794956E13}" type="presParOf" srcId="{99D557AB-9F37-3740-8ADF-10F92C2AA893}" destId="{1F0DF0B0-F437-4C46-93DC-BB506EAD1515}" srcOrd="4" destOrd="0" presId="urn:microsoft.com/office/officeart/2005/8/layout/bProcess3"/>
    <dgm:cxn modelId="{55175EB1-0FC6-884A-A7BF-49F85249D8C8}" type="presParOf" srcId="{99D557AB-9F37-3740-8ADF-10F92C2AA893}" destId="{DBCACA62-4548-0E45-9B23-F064E29D73B5}" srcOrd="5" destOrd="0" presId="urn:microsoft.com/office/officeart/2005/8/layout/bProcess3"/>
    <dgm:cxn modelId="{ED380869-4432-DE49-B636-DAA8D7C3CDD4}" type="presParOf" srcId="{DBCACA62-4548-0E45-9B23-F064E29D73B5}" destId="{071FAF97-83B9-CD4F-89F7-81C0D0C22657}" srcOrd="0" destOrd="0" presId="urn:microsoft.com/office/officeart/2005/8/layout/bProcess3"/>
    <dgm:cxn modelId="{A858CD10-8B12-104D-9270-558309749FDD}" type="presParOf" srcId="{99D557AB-9F37-3740-8ADF-10F92C2AA893}" destId="{1C8A956D-59C3-6743-B0F7-2B323A3CA17A}" srcOrd="6" destOrd="0" presId="urn:microsoft.com/office/officeart/2005/8/layout/bProcess3"/>
    <dgm:cxn modelId="{0A24F4FC-192C-5A40-A377-F61091727E7B}" type="presParOf" srcId="{99D557AB-9F37-3740-8ADF-10F92C2AA893}" destId="{E9D79D8A-9E18-984C-93D1-D045BE3AB259}" srcOrd="7" destOrd="0" presId="urn:microsoft.com/office/officeart/2005/8/layout/bProcess3"/>
    <dgm:cxn modelId="{549C819F-ED5B-E740-ADAC-F11988B047C2}" type="presParOf" srcId="{E9D79D8A-9E18-984C-93D1-D045BE3AB259}" destId="{8228A6D5-D021-9847-A6EC-06A70C9B1860}" srcOrd="0" destOrd="0" presId="urn:microsoft.com/office/officeart/2005/8/layout/bProcess3"/>
    <dgm:cxn modelId="{C9F1C81F-9A88-2146-90E0-E8137E2988A7}" type="presParOf" srcId="{99D557AB-9F37-3740-8ADF-10F92C2AA893}" destId="{065DB4FF-2541-0C45-88A8-AF7EF133D695}"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7599B-B95C-3347-A4D4-768CA25D347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it-IT"/>
        </a:p>
      </dgm:t>
    </dgm:pt>
    <dgm:pt modelId="{56A72CA8-B668-9242-BC03-13FF800F63E3}">
      <dgm:prSet phldrT="[Testo]" custT="1"/>
      <dgm:spPr/>
      <dgm:t>
        <a:bodyPr/>
        <a:lstStyle/>
        <a:p>
          <a:r>
            <a:rPr lang="it-IT" sz="3400" dirty="0" smtClean="0">
              <a:solidFill>
                <a:srgbClr val="632523"/>
              </a:solidFill>
            </a:rPr>
            <a:t>Intensive </a:t>
          </a:r>
          <a:r>
            <a:rPr lang="it-IT" sz="3400" dirty="0" err="1" smtClean="0">
              <a:solidFill>
                <a:srgbClr val="632523"/>
              </a:solidFill>
            </a:rPr>
            <a:t>distribution</a:t>
          </a:r>
          <a:r>
            <a:rPr lang="it-IT" sz="3400" dirty="0" smtClean="0"/>
            <a:t>:</a:t>
          </a:r>
        </a:p>
        <a:p>
          <a:r>
            <a:rPr lang="it-IT" sz="1600" dirty="0" smtClean="0"/>
            <a:t>Wide </a:t>
          </a:r>
          <a:r>
            <a:rPr lang="it-IT" sz="1600" dirty="0" err="1" smtClean="0"/>
            <a:t>distribution</a:t>
          </a:r>
          <a:r>
            <a:rPr lang="it-IT" sz="1600" dirty="0" smtClean="0"/>
            <a:t>- high </a:t>
          </a:r>
          <a:r>
            <a:rPr lang="it-IT" sz="1600" dirty="0" err="1" smtClean="0"/>
            <a:t>volumes</a:t>
          </a:r>
          <a:r>
            <a:rPr lang="it-IT" sz="1600" dirty="0" smtClean="0"/>
            <a:t>- fast turnover of </a:t>
          </a:r>
          <a:r>
            <a:rPr lang="it-IT" sz="1600" dirty="0" err="1" smtClean="0"/>
            <a:t>goods</a:t>
          </a:r>
          <a:endParaRPr lang="it-IT" sz="1600" dirty="0" smtClean="0"/>
        </a:p>
      </dgm:t>
    </dgm:pt>
    <dgm:pt modelId="{7232A822-F51F-F643-BAC5-B99A3ECFDACC}" type="parTrans" cxnId="{9B8BFE55-3C30-BD43-8686-6931F6D16834}">
      <dgm:prSet/>
      <dgm:spPr/>
      <dgm:t>
        <a:bodyPr/>
        <a:lstStyle/>
        <a:p>
          <a:endParaRPr lang="it-IT"/>
        </a:p>
      </dgm:t>
    </dgm:pt>
    <dgm:pt modelId="{64D0B618-63FB-254F-869C-60A3A09843AF}" type="sibTrans" cxnId="{9B8BFE55-3C30-BD43-8686-6931F6D16834}">
      <dgm:prSet/>
      <dgm:spPr/>
      <dgm:t>
        <a:bodyPr/>
        <a:lstStyle/>
        <a:p>
          <a:endParaRPr lang="it-IT"/>
        </a:p>
      </dgm:t>
    </dgm:pt>
    <dgm:pt modelId="{08490D44-661D-A845-B8DA-FD3A94B80B10}">
      <dgm:prSet phldrT="[Testo]" custT="1"/>
      <dgm:spPr/>
      <dgm:t>
        <a:bodyPr/>
        <a:lstStyle/>
        <a:p>
          <a:r>
            <a:rPr lang="it-IT" sz="3400" dirty="0" err="1" smtClean="0">
              <a:solidFill>
                <a:srgbClr val="008000"/>
              </a:solidFill>
            </a:rPr>
            <a:t>Selective</a:t>
          </a:r>
          <a:r>
            <a:rPr lang="it-IT" sz="3400" dirty="0" smtClean="0">
              <a:solidFill>
                <a:srgbClr val="008000"/>
              </a:solidFill>
            </a:rPr>
            <a:t> Distribution</a:t>
          </a:r>
        </a:p>
        <a:p>
          <a:r>
            <a:rPr lang="it-IT" sz="1600" dirty="0" smtClean="0"/>
            <a:t>Limited </a:t>
          </a:r>
          <a:r>
            <a:rPr lang="it-IT" sz="1600" dirty="0" err="1" smtClean="0"/>
            <a:t>outlets</a:t>
          </a:r>
          <a:r>
            <a:rPr lang="it-IT" sz="1600" dirty="0" smtClean="0"/>
            <a:t> </a:t>
          </a:r>
          <a:r>
            <a:rPr lang="it-IT" sz="1600" dirty="0" err="1" smtClean="0"/>
            <a:t>based</a:t>
          </a:r>
          <a:r>
            <a:rPr lang="it-IT" sz="1600" dirty="0" smtClean="0"/>
            <a:t> on </a:t>
          </a:r>
          <a:r>
            <a:rPr lang="it-IT" sz="1600" dirty="0" err="1" smtClean="0"/>
            <a:t>price</a:t>
          </a:r>
          <a:r>
            <a:rPr lang="it-IT" sz="1600" dirty="0" smtClean="0"/>
            <a:t> and </a:t>
          </a:r>
          <a:r>
            <a:rPr lang="it-IT" sz="1600" dirty="0" err="1" smtClean="0"/>
            <a:t>geographic</a:t>
          </a:r>
          <a:r>
            <a:rPr lang="it-IT" sz="1600" dirty="0" smtClean="0"/>
            <a:t> </a:t>
          </a:r>
          <a:r>
            <a:rPr lang="it-IT" sz="1600" dirty="0" err="1" smtClean="0"/>
            <a:t>considerations</a:t>
          </a:r>
          <a:endParaRPr lang="it-IT" sz="1600" dirty="0"/>
        </a:p>
      </dgm:t>
    </dgm:pt>
    <dgm:pt modelId="{4370B4D2-EB33-6C4E-BEEC-EE702E8D1FA7}" type="parTrans" cxnId="{1AD0B83A-8BD3-6343-8529-7F6E766232E8}">
      <dgm:prSet/>
      <dgm:spPr/>
      <dgm:t>
        <a:bodyPr/>
        <a:lstStyle/>
        <a:p>
          <a:endParaRPr lang="it-IT"/>
        </a:p>
      </dgm:t>
    </dgm:pt>
    <dgm:pt modelId="{59C244C0-A452-514E-92B4-1A8D0315F897}" type="sibTrans" cxnId="{1AD0B83A-8BD3-6343-8529-7F6E766232E8}">
      <dgm:prSet/>
      <dgm:spPr/>
      <dgm:t>
        <a:bodyPr/>
        <a:lstStyle/>
        <a:p>
          <a:endParaRPr lang="it-IT"/>
        </a:p>
      </dgm:t>
    </dgm:pt>
    <dgm:pt modelId="{E178A715-FCD5-9642-8A43-8AE8C30E47CD}">
      <dgm:prSet phldrT="[Testo]" custT="1"/>
      <dgm:spPr/>
      <dgm:t>
        <a:bodyPr/>
        <a:lstStyle/>
        <a:p>
          <a:r>
            <a:rPr lang="it-IT" sz="3400" dirty="0" err="1" smtClean="0">
              <a:solidFill>
                <a:srgbClr val="FF6600"/>
              </a:solidFill>
            </a:rPr>
            <a:t>Exclusive</a:t>
          </a:r>
          <a:r>
            <a:rPr lang="it-IT" sz="3400" dirty="0" smtClean="0">
              <a:solidFill>
                <a:srgbClr val="FF6600"/>
              </a:solidFill>
            </a:rPr>
            <a:t> Distribution</a:t>
          </a:r>
        </a:p>
        <a:p>
          <a:r>
            <a:rPr lang="it-IT" sz="1600" dirty="0" smtClean="0">
              <a:solidFill>
                <a:schemeClr val="bg1"/>
              </a:solidFill>
            </a:rPr>
            <a:t>Distributor </a:t>
          </a:r>
          <a:r>
            <a:rPr lang="it-IT" sz="1600" dirty="0" err="1" smtClean="0">
              <a:solidFill>
                <a:schemeClr val="bg1"/>
              </a:solidFill>
            </a:rPr>
            <a:t>handles</a:t>
          </a:r>
          <a:r>
            <a:rPr lang="it-IT" sz="1600" dirty="0" smtClean="0">
              <a:solidFill>
                <a:schemeClr val="bg1"/>
              </a:solidFill>
            </a:rPr>
            <a:t> </a:t>
          </a:r>
          <a:r>
            <a:rPr lang="it-IT" sz="1600" dirty="0" err="1" smtClean="0">
              <a:solidFill>
                <a:schemeClr val="bg1"/>
              </a:solidFill>
            </a:rPr>
            <a:t>only</a:t>
          </a:r>
          <a:r>
            <a:rPr lang="it-IT" sz="1600" dirty="0" smtClean="0">
              <a:solidFill>
                <a:schemeClr val="bg1"/>
              </a:solidFill>
            </a:rPr>
            <a:t> </a:t>
          </a:r>
          <a:r>
            <a:rPr lang="it-IT" sz="1600" dirty="0" err="1" smtClean="0">
              <a:solidFill>
                <a:schemeClr val="bg1"/>
              </a:solidFill>
            </a:rPr>
            <a:t>one</a:t>
          </a:r>
          <a:r>
            <a:rPr lang="it-IT" sz="1600" dirty="0" smtClean="0">
              <a:solidFill>
                <a:schemeClr val="bg1"/>
              </a:solidFill>
            </a:rPr>
            <a:t> </a:t>
          </a:r>
          <a:r>
            <a:rPr lang="it-IT" sz="1600" dirty="0" err="1" smtClean="0">
              <a:solidFill>
                <a:schemeClr val="bg1"/>
              </a:solidFill>
            </a:rPr>
            <a:t>manufacturer’s</a:t>
          </a:r>
          <a:r>
            <a:rPr lang="it-IT" sz="1600" dirty="0" smtClean="0">
              <a:solidFill>
                <a:schemeClr val="bg1"/>
              </a:solidFill>
            </a:rPr>
            <a:t> </a:t>
          </a:r>
          <a:r>
            <a:rPr lang="it-IT" sz="1600" dirty="0" err="1" smtClean="0">
              <a:solidFill>
                <a:schemeClr val="bg1"/>
              </a:solidFill>
            </a:rPr>
            <a:t>products</a:t>
          </a:r>
          <a:endParaRPr lang="it-IT" sz="1600" dirty="0" smtClean="0">
            <a:solidFill>
              <a:schemeClr val="bg1"/>
            </a:solidFill>
          </a:endParaRPr>
        </a:p>
      </dgm:t>
    </dgm:pt>
    <dgm:pt modelId="{DB0381A0-6F28-4546-AC2D-0543B2C03070}" type="parTrans" cxnId="{1BC85328-88DA-C54C-B2D3-5437EEFB2FFB}">
      <dgm:prSet/>
      <dgm:spPr/>
      <dgm:t>
        <a:bodyPr/>
        <a:lstStyle/>
        <a:p>
          <a:endParaRPr lang="it-IT"/>
        </a:p>
      </dgm:t>
    </dgm:pt>
    <dgm:pt modelId="{F27ACB77-4B9B-DF4F-8D13-330F23CE5C45}" type="sibTrans" cxnId="{1BC85328-88DA-C54C-B2D3-5437EEFB2FFB}">
      <dgm:prSet/>
      <dgm:spPr/>
      <dgm:t>
        <a:bodyPr/>
        <a:lstStyle/>
        <a:p>
          <a:endParaRPr lang="it-IT"/>
        </a:p>
      </dgm:t>
    </dgm:pt>
    <dgm:pt modelId="{59A6414F-44F2-7D46-8690-7ED09CCCA89E}" type="pres">
      <dgm:prSet presAssocID="{AD97599B-B95C-3347-A4D4-768CA25D3471}" presName="linear" presStyleCnt="0">
        <dgm:presLayoutVars>
          <dgm:dir/>
          <dgm:animLvl val="lvl"/>
          <dgm:resizeHandles val="exact"/>
        </dgm:presLayoutVars>
      </dgm:prSet>
      <dgm:spPr/>
      <dgm:t>
        <a:bodyPr/>
        <a:lstStyle/>
        <a:p>
          <a:endParaRPr lang="it-IT"/>
        </a:p>
      </dgm:t>
    </dgm:pt>
    <dgm:pt modelId="{0010502D-B7EC-0B4A-BE88-DD29B7550540}" type="pres">
      <dgm:prSet presAssocID="{56A72CA8-B668-9242-BC03-13FF800F63E3}" presName="parentLin" presStyleCnt="0"/>
      <dgm:spPr/>
    </dgm:pt>
    <dgm:pt modelId="{B2EB8E1D-D2F3-AE4E-BD44-5D1F008637C4}" type="pres">
      <dgm:prSet presAssocID="{56A72CA8-B668-9242-BC03-13FF800F63E3}" presName="parentLeftMargin" presStyleLbl="node1" presStyleIdx="0" presStyleCnt="3"/>
      <dgm:spPr/>
      <dgm:t>
        <a:bodyPr/>
        <a:lstStyle/>
        <a:p>
          <a:endParaRPr lang="it-IT"/>
        </a:p>
      </dgm:t>
    </dgm:pt>
    <dgm:pt modelId="{4D09D362-BC49-0A44-9FE1-9A6B20F16C68}" type="pres">
      <dgm:prSet presAssocID="{56A72CA8-B668-9242-BC03-13FF800F63E3}" presName="parentText" presStyleLbl="node1" presStyleIdx="0" presStyleCnt="3">
        <dgm:presLayoutVars>
          <dgm:chMax val="0"/>
          <dgm:bulletEnabled val="1"/>
        </dgm:presLayoutVars>
      </dgm:prSet>
      <dgm:spPr/>
      <dgm:t>
        <a:bodyPr/>
        <a:lstStyle/>
        <a:p>
          <a:endParaRPr lang="it-IT"/>
        </a:p>
      </dgm:t>
    </dgm:pt>
    <dgm:pt modelId="{48350ABF-B949-7940-91D4-3022EB8D39F5}" type="pres">
      <dgm:prSet presAssocID="{56A72CA8-B668-9242-BC03-13FF800F63E3}" presName="negativeSpace" presStyleCnt="0"/>
      <dgm:spPr/>
    </dgm:pt>
    <dgm:pt modelId="{1E8AC555-6C12-7A4C-BEF7-AB1BD332E537}" type="pres">
      <dgm:prSet presAssocID="{56A72CA8-B668-9242-BC03-13FF800F63E3}" presName="childText" presStyleLbl="conFgAcc1" presStyleIdx="0" presStyleCnt="3">
        <dgm:presLayoutVars>
          <dgm:bulletEnabled val="1"/>
        </dgm:presLayoutVars>
      </dgm:prSet>
      <dgm:spPr/>
    </dgm:pt>
    <dgm:pt modelId="{8C94A945-1231-AC4C-B446-B40D155008ED}" type="pres">
      <dgm:prSet presAssocID="{64D0B618-63FB-254F-869C-60A3A09843AF}" presName="spaceBetweenRectangles" presStyleCnt="0"/>
      <dgm:spPr/>
    </dgm:pt>
    <dgm:pt modelId="{AF75BFF5-A65A-1F49-938A-C90773B6FC2E}" type="pres">
      <dgm:prSet presAssocID="{08490D44-661D-A845-B8DA-FD3A94B80B10}" presName="parentLin" presStyleCnt="0"/>
      <dgm:spPr/>
    </dgm:pt>
    <dgm:pt modelId="{7011A6A6-D1F8-E246-87E0-7F954ADF326B}" type="pres">
      <dgm:prSet presAssocID="{08490D44-661D-A845-B8DA-FD3A94B80B10}" presName="parentLeftMargin" presStyleLbl="node1" presStyleIdx="0" presStyleCnt="3"/>
      <dgm:spPr/>
      <dgm:t>
        <a:bodyPr/>
        <a:lstStyle/>
        <a:p>
          <a:endParaRPr lang="it-IT"/>
        </a:p>
      </dgm:t>
    </dgm:pt>
    <dgm:pt modelId="{A2CC3E79-BE19-DA46-81C1-2514DBC920C1}" type="pres">
      <dgm:prSet presAssocID="{08490D44-661D-A845-B8DA-FD3A94B80B10}" presName="parentText" presStyleLbl="node1" presStyleIdx="1" presStyleCnt="3">
        <dgm:presLayoutVars>
          <dgm:chMax val="0"/>
          <dgm:bulletEnabled val="1"/>
        </dgm:presLayoutVars>
      </dgm:prSet>
      <dgm:spPr/>
      <dgm:t>
        <a:bodyPr/>
        <a:lstStyle/>
        <a:p>
          <a:endParaRPr lang="it-IT"/>
        </a:p>
      </dgm:t>
    </dgm:pt>
    <dgm:pt modelId="{F360FAA1-746B-D046-B72A-112B97A4A1E0}" type="pres">
      <dgm:prSet presAssocID="{08490D44-661D-A845-B8DA-FD3A94B80B10}" presName="negativeSpace" presStyleCnt="0"/>
      <dgm:spPr/>
    </dgm:pt>
    <dgm:pt modelId="{4BAFC9C1-68C8-F84A-A449-219F6EC89017}" type="pres">
      <dgm:prSet presAssocID="{08490D44-661D-A845-B8DA-FD3A94B80B10}" presName="childText" presStyleLbl="conFgAcc1" presStyleIdx="1" presStyleCnt="3">
        <dgm:presLayoutVars>
          <dgm:bulletEnabled val="1"/>
        </dgm:presLayoutVars>
      </dgm:prSet>
      <dgm:spPr/>
    </dgm:pt>
    <dgm:pt modelId="{7405176A-618A-E243-A261-BFC1785B0AA7}" type="pres">
      <dgm:prSet presAssocID="{59C244C0-A452-514E-92B4-1A8D0315F897}" presName="spaceBetweenRectangles" presStyleCnt="0"/>
      <dgm:spPr/>
    </dgm:pt>
    <dgm:pt modelId="{51537DFC-18D0-6544-8715-69A2EC474F47}" type="pres">
      <dgm:prSet presAssocID="{E178A715-FCD5-9642-8A43-8AE8C30E47CD}" presName="parentLin" presStyleCnt="0"/>
      <dgm:spPr/>
    </dgm:pt>
    <dgm:pt modelId="{C5F781B7-5083-E34C-9F6B-3B34C087E93D}" type="pres">
      <dgm:prSet presAssocID="{E178A715-FCD5-9642-8A43-8AE8C30E47CD}" presName="parentLeftMargin" presStyleLbl="node1" presStyleIdx="1" presStyleCnt="3"/>
      <dgm:spPr/>
      <dgm:t>
        <a:bodyPr/>
        <a:lstStyle/>
        <a:p>
          <a:endParaRPr lang="it-IT"/>
        </a:p>
      </dgm:t>
    </dgm:pt>
    <dgm:pt modelId="{9E327355-3298-7142-8FF3-EA9BB5559022}" type="pres">
      <dgm:prSet presAssocID="{E178A715-FCD5-9642-8A43-8AE8C30E47CD}" presName="parentText" presStyleLbl="node1" presStyleIdx="2" presStyleCnt="3">
        <dgm:presLayoutVars>
          <dgm:chMax val="0"/>
          <dgm:bulletEnabled val="1"/>
        </dgm:presLayoutVars>
      </dgm:prSet>
      <dgm:spPr/>
      <dgm:t>
        <a:bodyPr/>
        <a:lstStyle/>
        <a:p>
          <a:endParaRPr lang="it-IT"/>
        </a:p>
      </dgm:t>
    </dgm:pt>
    <dgm:pt modelId="{081C1860-B53E-9144-8284-565A0F104F35}" type="pres">
      <dgm:prSet presAssocID="{E178A715-FCD5-9642-8A43-8AE8C30E47CD}" presName="negativeSpace" presStyleCnt="0"/>
      <dgm:spPr/>
    </dgm:pt>
    <dgm:pt modelId="{40950878-DDA7-864E-90F2-80CC372A4156}" type="pres">
      <dgm:prSet presAssocID="{E178A715-FCD5-9642-8A43-8AE8C30E47CD}" presName="childText" presStyleLbl="conFgAcc1" presStyleIdx="2" presStyleCnt="3">
        <dgm:presLayoutVars>
          <dgm:bulletEnabled val="1"/>
        </dgm:presLayoutVars>
      </dgm:prSet>
      <dgm:spPr/>
    </dgm:pt>
  </dgm:ptLst>
  <dgm:cxnLst>
    <dgm:cxn modelId="{70588554-C39C-1B45-A538-89D43D89CD7D}" type="presOf" srcId="{AD97599B-B95C-3347-A4D4-768CA25D3471}" destId="{59A6414F-44F2-7D46-8690-7ED09CCCA89E}" srcOrd="0" destOrd="0" presId="urn:microsoft.com/office/officeart/2005/8/layout/list1"/>
    <dgm:cxn modelId="{9B8BFE55-3C30-BD43-8686-6931F6D16834}" srcId="{AD97599B-B95C-3347-A4D4-768CA25D3471}" destId="{56A72CA8-B668-9242-BC03-13FF800F63E3}" srcOrd="0" destOrd="0" parTransId="{7232A822-F51F-F643-BAC5-B99A3ECFDACC}" sibTransId="{64D0B618-63FB-254F-869C-60A3A09843AF}"/>
    <dgm:cxn modelId="{1AD0B83A-8BD3-6343-8529-7F6E766232E8}" srcId="{AD97599B-B95C-3347-A4D4-768CA25D3471}" destId="{08490D44-661D-A845-B8DA-FD3A94B80B10}" srcOrd="1" destOrd="0" parTransId="{4370B4D2-EB33-6C4E-BEEC-EE702E8D1FA7}" sibTransId="{59C244C0-A452-514E-92B4-1A8D0315F897}"/>
    <dgm:cxn modelId="{0943E8C3-1D0D-1B44-8BEB-12EA5E6DD224}" type="presOf" srcId="{E178A715-FCD5-9642-8A43-8AE8C30E47CD}" destId="{C5F781B7-5083-E34C-9F6B-3B34C087E93D}" srcOrd="0" destOrd="0" presId="urn:microsoft.com/office/officeart/2005/8/layout/list1"/>
    <dgm:cxn modelId="{4320FF4D-0D6C-CF4A-B294-443BCDC4951A}" type="presOf" srcId="{56A72CA8-B668-9242-BC03-13FF800F63E3}" destId="{B2EB8E1D-D2F3-AE4E-BD44-5D1F008637C4}" srcOrd="0" destOrd="0" presId="urn:microsoft.com/office/officeart/2005/8/layout/list1"/>
    <dgm:cxn modelId="{747DBF63-183F-DC4D-BCD5-501AF7EED2BB}" type="presOf" srcId="{56A72CA8-B668-9242-BC03-13FF800F63E3}" destId="{4D09D362-BC49-0A44-9FE1-9A6B20F16C68}" srcOrd="1" destOrd="0" presId="urn:microsoft.com/office/officeart/2005/8/layout/list1"/>
    <dgm:cxn modelId="{87361F00-7057-BF44-BC83-B45AF0F61332}" type="presOf" srcId="{08490D44-661D-A845-B8DA-FD3A94B80B10}" destId="{A2CC3E79-BE19-DA46-81C1-2514DBC920C1}" srcOrd="1" destOrd="0" presId="urn:microsoft.com/office/officeart/2005/8/layout/list1"/>
    <dgm:cxn modelId="{1BC85328-88DA-C54C-B2D3-5437EEFB2FFB}" srcId="{AD97599B-B95C-3347-A4D4-768CA25D3471}" destId="{E178A715-FCD5-9642-8A43-8AE8C30E47CD}" srcOrd="2" destOrd="0" parTransId="{DB0381A0-6F28-4546-AC2D-0543B2C03070}" sibTransId="{F27ACB77-4B9B-DF4F-8D13-330F23CE5C45}"/>
    <dgm:cxn modelId="{BA7BB109-8CBF-0349-BB86-8AD59747557D}" type="presOf" srcId="{08490D44-661D-A845-B8DA-FD3A94B80B10}" destId="{7011A6A6-D1F8-E246-87E0-7F954ADF326B}" srcOrd="0" destOrd="0" presId="urn:microsoft.com/office/officeart/2005/8/layout/list1"/>
    <dgm:cxn modelId="{A5AEE9E1-9A87-5E46-B60A-ACE4378464A1}" type="presOf" srcId="{E178A715-FCD5-9642-8A43-8AE8C30E47CD}" destId="{9E327355-3298-7142-8FF3-EA9BB5559022}" srcOrd="1" destOrd="0" presId="urn:microsoft.com/office/officeart/2005/8/layout/list1"/>
    <dgm:cxn modelId="{B42E0B01-BC27-C143-BB44-1CDD8F530BEF}" type="presParOf" srcId="{59A6414F-44F2-7D46-8690-7ED09CCCA89E}" destId="{0010502D-B7EC-0B4A-BE88-DD29B7550540}" srcOrd="0" destOrd="0" presId="urn:microsoft.com/office/officeart/2005/8/layout/list1"/>
    <dgm:cxn modelId="{3B09BDC3-3F26-444C-B9B2-4D484C69F92A}" type="presParOf" srcId="{0010502D-B7EC-0B4A-BE88-DD29B7550540}" destId="{B2EB8E1D-D2F3-AE4E-BD44-5D1F008637C4}" srcOrd="0" destOrd="0" presId="urn:microsoft.com/office/officeart/2005/8/layout/list1"/>
    <dgm:cxn modelId="{3854A255-E638-2649-AABD-9B4DA4E74441}" type="presParOf" srcId="{0010502D-B7EC-0B4A-BE88-DD29B7550540}" destId="{4D09D362-BC49-0A44-9FE1-9A6B20F16C68}" srcOrd="1" destOrd="0" presId="urn:microsoft.com/office/officeart/2005/8/layout/list1"/>
    <dgm:cxn modelId="{05801286-9FB9-E04B-AB71-1D621A581B8A}" type="presParOf" srcId="{59A6414F-44F2-7D46-8690-7ED09CCCA89E}" destId="{48350ABF-B949-7940-91D4-3022EB8D39F5}" srcOrd="1" destOrd="0" presId="urn:microsoft.com/office/officeart/2005/8/layout/list1"/>
    <dgm:cxn modelId="{11876105-5239-A646-8460-07283C71E4BD}" type="presParOf" srcId="{59A6414F-44F2-7D46-8690-7ED09CCCA89E}" destId="{1E8AC555-6C12-7A4C-BEF7-AB1BD332E537}" srcOrd="2" destOrd="0" presId="urn:microsoft.com/office/officeart/2005/8/layout/list1"/>
    <dgm:cxn modelId="{E8773855-19F5-434F-9D92-A18AD5BCDF52}" type="presParOf" srcId="{59A6414F-44F2-7D46-8690-7ED09CCCA89E}" destId="{8C94A945-1231-AC4C-B446-B40D155008ED}" srcOrd="3" destOrd="0" presId="urn:microsoft.com/office/officeart/2005/8/layout/list1"/>
    <dgm:cxn modelId="{D57E4BE9-2474-6F4C-A4B7-29CD4A26AB4A}" type="presParOf" srcId="{59A6414F-44F2-7D46-8690-7ED09CCCA89E}" destId="{AF75BFF5-A65A-1F49-938A-C90773B6FC2E}" srcOrd="4" destOrd="0" presId="urn:microsoft.com/office/officeart/2005/8/layout/list1"/>
    <dgm:cxn modelId="{FD38EF3B-8139-0F4F-8FEC-C936DB358FA4}" type="presParOf" srcId="{AF75BFF5-A65A-1F49-938A-C90773B6FC2E}" destId="{7011A6A6-D1F8-E246-87E0-7F954ADF326B}" srcOrd="0" destOrd="0" presId="urn:microsoft.com/office/officeart/2005/8/layout/list1"/>
    <dgm:cxn modelId="{B0D9E711-AB46-C44B-A325-A15300549CED}" type="presParOf" srcId="{AF75BFF5-A65A-1F49-938A-C90773B6FC2E}" destId="{A2CC3E79-BE19-DA46-81C1-2514DBC920C1}" srcOrd="1" destOrd="0" presId="urn:microsoft.com/office/officeart/2005/8/layout/list1"/>
    <dgm:cxn modelId="{721BB29E-0280-0940-A30C-7E1A7BF63633}" type="presParOf" srcId="{59A6414F-44F2-7D46-8690-7ED09CCCA89E}" destId="{F360FAA1-746B-D046-B72A-112B97A4A1E0}" srcOrd="5" destOrd="0" presId="urn:microsoft.com/office/officeart/2005/8/layout/list1"/>
    <dgm:cxn modelId="{D854EB14-369F-664D-89F5-D5BB4E0428F0}" type="presParOf" srcId="{59A6414F-44F2-7D46-8690-7ED09CCCA89E}" destId="{4BAFC9C1-68C8-F84A-A449-219F6EC89017}" srcOrd="6" destOrd="0" presId="urn:microsoft.com/office/officeart/2005/8/layout/list1"/>
    <dgm:cxn modelId="{00AB2B43-F390-F943-B470-BC959FFF45D9}" type="presParOf" srcId="{59A6414F-44F2-7D46-8690-7ED09CCCA89E}" destId="{7405176A-618A-E243-A261-BFC1785B0AA7}" srcOrd="7" destOrd="0" presId="urn:microsoft.com/office/officeart/2005/8/layout/list1"/>
    <dgm:cxn modelId="{9CEBA577-EBDD-DB44-9370-C6D795692C1F}" type="presParOf" srcId="{59A6414F-44F2-7D46-8690-7ED09CCCA89E}" destId="{51537DFC-18D0-6544-8715-69A2EC474F47}" srcOrd="8" destOrd="0" presId="urn:microsoft.com/office/officeart/2005/8/layout/list1"/>
    <dgm:cxn modelId="{A2F2CCE1-740E-754E-88D4-2B1391E36721}" type="presParOf" srcId="{51537DFC-18D0-6544-8715-69A2EC474F47}" destId="{C5F781B7-5083-E34C-9F6B-3B34C087E93D}" srcOrd="0" destOrd="0" presId="urn:microsoft.com/office/officeart/2005/8/layout/list1"/>
    <dgm:cxn modelId="{E0C82668-6A16-CB4B-878D-A3370D651CF1}" type="presParOf" srcId="{51537DFC-18D0-6544-8715-69A2EC474F47}" destId="{9E327355-3298-7142-8FF3-EA9BB5559022}" srcOrd="1" destOrd="0" presId="urn:microsoft.com/office/officeart/2005/8/layout/list1"/>
    <dgm:cxn modelId="{70623F9C-0306-FA46-B2A0-0D0B49812465}" type="presParOf" srcId="{59A6414F-44F2-7D46-8690-7ED09CCCA89E}" destId="{081C1860-B53E-9144-8284-565A0F104F35}" srcOrd="9" destOrd="0" presId="urn:microsoft.com/office/officeart/2005/8/layout/list1"/>
    <dgm:cxn modelId="{0B2C20B3-5CB2-3949-9277-9A1D7347AD60}" type="presParOf" srcId="{59A6414F-44F2-7D46-8690-7ED09CCCA89E}" destId="{40950878-DDA7-864E-90F2-80CC372A415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EF4C9-FEDB-3243-9887-E1046BD33FA7}">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23511" y="1274687"/>
        <a:ext cx="27310" cy="5462"/>
      </dsp:txXfrm>
    </dsp:sp>
    <dsp:sp modelId="{B60A0349-CD08-B44E-AC6F-1A271797E263}">
      <dsp:nvSpPr>
        <dsp:cNvPr id="0" name=""/>
        <dsp:cNvSpPr/>
      </dsp:nvSpPr>
      <dsp:spPr>
        <a:xfrm>
          <a:off x="6308" y="564963"/>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Producer</a:t>
          </a:r>
          <a:endParaRPr lang="it-IT" sz="3000" kern="1200" dirty="0"/>
        </a:p>
      </dsp:txBody>
      <dsp:txXfrm>
        <a:off x="6308" y="564963"/>
        <a:ext cx="2374850" cy="1424910"/>
      </dsp:txXfrm>
    </dsp:sp>
    <dsp:sp modelId="{86542827-A07E-A24B-9F80-FA2600F71748}">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544577" y="1274687"/>
        <a:ext cx="27310" cy="5462"/>
      </dsp:txXfrm>
    </dsp:sp>
    <dsp:sp modelId="{18772C0E-3326-CE44-9946-04D759D4F066}">
      <dsp:nvSpPr>
        <dsp:cNvPr id="0" name=""/>
        <dsp:cNvSpPr/>
      </dsp:nvSpPr>
      <dsp:spPr>
        <a:xfrm>
          <a:off x="2927374" y="564963"/>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Distributor</a:t>
          </a:r>
        </a:p>
        <a:p>
          <a:pPr lvl="0" algn="ctr" defTabSz="1333500">
            <a:lnSpc>
              <a:spcPct val="90000"/>
            </a:lnSpc>
            <a:spcBef>
              <a:spcPct val="0"/>
            </a:spcBef>
            <a:spcAft>
              <a:spcPct val="35000"/>
            </a:spcAft>
          </a:pPr>
          <a:r>
            <a:rPr lang="it-IT" sz="3000" kern="1200" dirty="0" smtClean="0"/>
            <a:t>(delivery)</a:t>
          </a:r>
          <a:endParaRPr lang="it-IT" sz="3000" kern="1200" dirty="0"/>
        </a:p>
      </dsp:txBody>
      <dsp:txXfrm>
        <a:off x="2927374" y="564963"/>
        <a:ext cx="2374850" cy="1424910"/>
      </dsp:txXfrm>
    </dsp:sp>
    <dsp:sp modelId="{DBCACA62-4548-0E45-9B23-F064E29D73B5}">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968109" y="2243150"/>
        <a:ext cx="293380" cy="5462"/>
      </dsp:txXfrm>
    </dsp:sp>
    <dsp:sp modelId="{1F0DF0B0-F437-4C46-93DC-BB506EAD1515}">
      <dsp:nvSpPr>
        <dsp:cNvPr id="0" name=""/>
        <dsp:cNvSpPr/>
      </dsp:nvSpPr>
      <dsp:spPr>
        <a:xfrm>
          <a:off x="5848440" y="564963"/>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err="1" smtClean="0"/>
            <a:t>Wholesaler</a:t>
          </a:r>
          <a:endParaRPr lang="it-IT" sz="3000" kern="1200" dirty="0"/>
        </a:p>
      </dsp:txBody>
      <dsp:txXfrm>
        <a:off x="5848440" y="564963"/>
        <a:ext cx="2374850" cy="1424910"/>
      </dsp:txXfrm>
    </dsp:sp>
    <dsp:sp modelId="{E9D79D8A-9E18-984C-93D1-D045BE3AB259}">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23511" y="3245813"/>
        <a:ext cx="27310" cy="5462"/>
      </dsp:txXfrm>
    </dsp:sp>
    <dsp:sp modelId="{1C8A956D-59C3-6743-B0F7-2B323A3CA17A}">
      <dsp:nvSpPr>
        <dsp:cNvPr id="0" name=""/>
        <dsp:cNvSpPr/>
      </dsp:nvSpPr>
      <dsp:spPr>
        <a:xfrm>
          <a:off x="6308" y="2536089"/>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err="1" smtClean="0"/>
            <a:t>Retailer</a:t>
          </a:r>
          <a:endParaRPr lang="it-IT" sz="3000" kern="1200" dirty="0"/>
        </a:p>
      </dsp:txBody>
      <dsp:txXfrm>
        <a:off x="6308" y="2536089"/>
        <a:ext cx="2374850" cy="1424910"/>
      </dsp:txXfrm>
    </dsp:sp>
    <dsp:sp modelId="{065DB4FF-2541-0C45-88A8-AF7EF133D695}">
      <dsp:nvSpPr>
        <dsp:cNvPr id="0" name=""/>
        <dsp:cNvSpPr/>
      </dsp:nvSpPr>
      <dsp:spPr>
        <a:xfrm>
          <a:off x="2927374" y="2536089"/>
          <a:ext cx="2374850" cy="14249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err="1" smtClean="0"/>
            <a:t>Customer</a:t>
          </a:r>
          <a:endParaRPr lang="it-IT" sz="3000" kern="1200" dirty="0"/>
        </a:p>
      </dsp:txBody>
      <dsp:txXfrm>
        <a:off x="2927374" y="2536089"/>
        <a:ext cx="2374850" cy="1424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C555-6C12-7A4C-BEF7-AB1BD332E537}">
      <dsp:nvSpPr>
        <dsp:cNvPr id="0" name=""/>
        <dsp:cNvSpPr/>
      </dsp:nvSpPr>
      <dsp:spPr>
        <a:xfrm>
          <a:off x="0" y="54326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09D362-BC49-0A44-9FE1-9A6B20F16C68}">
      <dsp:nvSpPr>
        <dsp:cNvPr id="0" name=""/>
        <dsp:cNvSpPr/>
      </dsp:nvSpPr>
      <dsp:spPr>
        <a:xfrm>
          <a:off x="411480" y="41421"/>
          <a:ext cx="576072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it-IT" sz="3400" kern="1200" dirty="0" smtClean="0">
              <a:solidFill>
                <a:srgbClr val="632523"/>
              </a:solidFill>
            </a:rPr>
            <a:t>Intensive </a:t>
          </a:r>
          <a:r>
            <a:rPr lang="it-IT" sz="3400" kern="1200" dirty="0" err="1" smtClean="0">
              <a:solidFill>
                <a:srgbClr val="632523"/>
              </a:solidFill>
            </a:rPr>
            <a:t>distribution</a:t>
          </a:r>
          <a:r>
            <a:rPr lang="it-IT" sz="3400" kern="1200" dirty="0" smtClean="0"/>
            <a:t>:</a:t>
          </a:r>
        </a:p>
        <a:p>
          <a:pPr lvl="0" algn="l" defTabSz="1511300">
            <a:lnSpc>
              <a:spcPct val="90000"/>
            </a:lnSpc>
            <a:spcBef>
              <a:spcPct val="0"/>
            </a:spcBef>
            <a:spcAft>
              <a:spcPct val="35000"/>
            </a:spcAft>
          </a:pPr>
          <a:r>
            <a:rPr lang="it-IT" sz="1600" kern="1200" dirty="0" smtClean="0"/>
            <a:t>Wide </a:t>
          </a:r>
          <a:r>
            <a:rPr lang="it-IT" sz="1600" kern="1200" dirty="0" err="1" smtClean="0"/>
            <a:t>distribution</a:t>
          </a:r>
          <a:r>
            <a:rPr lang="it-IT" sz="1600" kern="1200" dirty="0" smtClean="0"/>
            <a:t>- high </a:t>
          </a:r>
          <a:r>
            <a:rPr lang="it-IT" sz="1600" kern="1200" dirty="0" err="1" smtClean="0"/>
            <a:t>volumes</a:t>
          </a:r>
          <a:r>
            <a:rPr lang="it-IT" sz="1600" kern="1200" dirty="0" smtClean="0"/>
            <a:t>- fast turnover of </a:t>
          </a:r>
          <a:r>
            <a:rPr lang="it-IT" sz="1600" kern="1200" dirty="0" err="1" smtClean="0"/>
            <a:t>goods</a:t>
          </a:r>
          <a:endParaRPr lang="it-IT" sz="1600" kern="1200" dirty="0" smtClean="0"/>
        </a:p>
      </dsp:txBody>
      <dsp:txXfrm>
        <a:off x="460476" y="90417"/>
        <a:ext cx="5662728" cy="905688"/>
      </dsp:txXfrm>
    </dsp:sp>
    <dsp:sp modelId="{4BAFC9C1-68C8-F84A-A449-219F6EC89017}">
      <dsp:nvSpPr>
        <dsp:cNvPr id="0" name=""/>
        <dsp:cNvSpPr/>
      </dsp:nvSpPr>
      <dsp:spPr>
        <a:xfrm>
          <a:off x="0" y="208550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CC3E79-BE19-DA46-81C1-2514DBC920C1}">
      <dsp:nvSpPr>
        <dsp:cNvPr id="0" name=""/>
        <dsp:cNvSpPr/>
      </dsp:nvSpPr>
      <dsp:spPr>
        <a:xfrm>
          <a:off x="411480" y="1583661"/>
          <a:ext cx="576072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it-IT" sz="3400" kern="1200" dirty="0" err="1" smtClean="0">
              <a:solidFill>
                <a:srgbClr val="008000"/>
              </a:solidFill>
            </a:rPr>
            <a:t>Selective</a:t>
          </a:r>
          <a:r>
            <a:rPr lang="it-IT" sz="3400" kern="1200" dirty="0" smtClean="0">
              <a:solidFill>
                <a:srgbClr val="008000"/>
              </a:solidFill>
            </a:rPr>
            <a:t> Distribution</a:t>
          </a:r>
        </a:p>
        <a:p>
          <a:pPr lvl="0" algn="l" defTabSz="1511300">
            <a:lnSpc>
              <a:spcPct val="90000"/>
            </a:lnSpc>
            <a:spcBef>
              <a:spcPct val="0"/>
            </a:spcBef>
            <a:spcAft>
              <a:spcPct val="35000"/>
            </a:spcAft>
          </a:pPr>
          <a:r>
            <a:rPr lang="it-IT" sz="1600" kern="1200" dirty="0" smtClean="0"/>
            <a:t>Limited </a:t>
          </a:r>
          <a:r>
            <a:rPr lang="it-IT" sz="1600" kern="1200" dirty="0" err="1" smtClean="0"/>
            <a:t>outlets</a:t>
          </a:r>
          <a:r>
            <a:rPr lang="it-IT" sz="1600" kern="1200" dirty="0" smtClean="0"/>
            <a:t> </a:t>
          </a:r>
          <a:r>
            <a:rPr lang="it-IT" sz="1600" kern="1200" dirty="0" err="1" smtClean="0"/>
            <a:t>based</a:t>
          </a:r>
          <a:r>
            <a:rPr lang="it-IT" sz="1600" kern="1200" dirty="0" smtClean="0"/>
            <a:t> on </a:t>
          </a:r>
          <a:r>
            <a:rPr lang="it-IT" sz="1600" kern="1200" dirty="0" err="1" smtClean="0"/>
            <a:t>price</a:t>
          </a:r>
          <a:r>
            <a:rPr lang="it-IT" sz="1600" kern="1200" dirty="0" smtClean="0"/>
            <a:t> and </a:t>
          </a:r>
          <a:r>
            <a:rPr lang="it-IT" sz="1600" kern="1200" dirty="0" err="1" smtClean="0"/>
            <a:t>geographic</a:t>
          </a:r>
          <a:r>
            <a:rPr lang="it-IT" sz="1600" kern="1200" dirty="0" smtClean="0"/>
            <a:t> </a:t>
          </a:r>
          <a:r>
            <a:rPr lang="it-IT" sz="1600" kern="1200" dirty="0" err="1" smtClean="0"/>
            <a:t>considerations</a:t>
          </a:r>
          <a:endParaRPr lang="it-IT" sz="1600" kern="1200" dirty="0"/>
        </a:p>
      </dsp:txBody>
      <dsp:txXfrm>
        <a:off x="460476" y="1632657"/>
        <a:ext cx="5662728" cy="905688"/>
      </dsp:txXfrm>
    </dsp:sp>
    <dsp:sp modelId="{40950878-DDA7-864E-90F2-80CC372A4156}">
      <dsp:nvSpPr>
        <dsp:cNvPr id="0" name=""/>
        <dsp:cNvSpPr/>
      </dsp:nvSpPr>
      <dsp:spPr>
        <a:xfrm>
          <a:off x="0" y="3627741"/>
          <a:ext cx="82296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327355-3298-7142-8FF3-EA9BB5559022}">
      <dsp:nvSpPr>
        <dsp:cNvPr id="0" name=""/>
        <dsp:cNvSpPr/>
      </dsp:nvSpPr>
      <dsp:spPr>
        <a:xfrm>
          <a:off x="411480" y="3125901"/>
          <a:ext cx="5760720" cy="1003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it-IT" sz="3400" kern="1200" dirty="0" err="1" smtClean="0">
              <a:solidFill>
                <a:srgbClr val="FF6600"/>
              </a:solidFill>
            </a:rPr>
            <a:t>Exclusive</a:t>
          </a:r>
          <a:r>
            <a:rPr lang="it-IT" sz="3400" kern="1200" dirty="0" smtClean="0">
              <a:solidFill>
                <a:srgbClr val="FF6600"/>
              </a:solidFill>
            </a:rPr>
            <a:t> Distribution</a:t>
          </a:r>
        </a:p>
        <a:p>
          <a:pPr lvl="0" algn="l" defTabSz="1511300">
            <a:lnSpc>
              <a:spcPct val="90000"/>
            </a:lnSpc>
            <a:spcBef>
              <a:spcPct val="0"/>
            </a:spcBef>
            <a:spcAft>
              <a:spcPct val="35000"/>
            </a:spcAft>
          </a:pPr>
          <a:r>
            <a:rPr lang="it-IT" sz="1600" kern="1200" dirty="0" smtClean="0">
              <a:solidFill>
                <a:schemeClr val="bg1"/>
              </a:solidFill>
            </a:rPr>
            <a:t>Distributor </a:t>
          </a:r>
          <a:r>
            <a:rPr lang="it-IT" sz="1600" kern="1200" dirty="0" err="1" smtClean="0">
              <a:solidFill>
                <a:schemeClr val="bg1"/>
              </a:solidFill>
            </a:rPr>
            <a:t>handles</a:t>
          </a:r>
          <a:r>
            <a:rPr lang="it-IT" sz="1600" kern="1200" dirty="0" smtClean="0">
              <a:solidFill>
                <a:schemeClr val="bg1"/>
              </a:solidFill>
            </a:rPr>
            <a:t> </a:t>
          </a:r>
          <a:r>
            <a:rPr lang="it-IT" sz="1600" kern="1200" dirty="0" err="1" smtClean="0">
              <a:solidFill>
                <a:schemeClr val="bg1"/>
              </a:solidFill>
            </a:rPr>
            <a:t>only</a:t>
          </a:r>
          <a:r>
            <a:rPr lang="it-IT" sz="1600" kern="1200" dirty="0" smtClean="0">
              <a:solidFill>
                <a:schemeClr val="bg1"/>
              </a:solidFill>
            </a:rPr>
            <a:t> </a:t>
          </a:r>
          <a:r>
            <a:rPr lang="it-IT" sz="1600" kern="1200" dirty="0" err="1" smtClean="0">
              <a:solidFill>
                <a:schemeClr val="bg1"/>
              </a:solidFill>
            </a:rPr>
            <a:t>one</a:t>
          </a:r>
          <a:r>
            <a:rPr lang="it-IT" sz="1600" kern="1200" dirty="0" smtClean="0">
              <a:solidFill>
                <a:schemeClr val="bg1"/>
              </a:solidFill>
            </a:rPr>
            <a:t> </a:t>
          </a:r>
          <a:r>
            <a:rPr lang="it-IT" sz="1600" kern="1200" dirty="0" err="1" smtClean="0">
              <a:solidFill>
                <a:schemeClr val="bg1"/>
              </a:solidFill>
            </a:rPr>
            <a:t>manufacturer’s</a:t>
          </a:r>
          <a:r>
            <a:rPr lang="it-IT" sz="1600" kern="1200" dirty="0" smtClean="0">
              <a:solidFill>
                <a:schemeClr val="bg1"/>
              </a:solidFill>
            </a:rPr>
            <a:t> </a:t>
          </a:r>
          <a:r>
            <a:rPr lang="it-IT" sz="1600" kern="1200" dirty="0" err="1" smtClean="0">
              <a:solidFill>
                <a:schemeClr val="bg1"/>
              </a:solidFill>
            </a:rPr>
            <a:t>products</a:t>
          </a:r>
          <a:endParaRPr lang="it-IT" sz="1600" kern="1200" dirty="0" smtClean="0">
            <a:solidFill>
              <a:schemeClr val="bg1"/>
            </a:solidFill>
          </a:endParaRPr>
        </a:p>
      </dsp:txBody>
      <dsp:txXfrm>
        <a:off x="460476" y="3174897"/>
        <a:ext cx="56627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FF3B7-022C-8849-BF79-68C3C6784F85}" type="datetimeFigureOut">
              <a:rPr lang="it-IT" smtClean="0"/>
              <a:t>17/12/21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1F8A0-2376-C647-B706-D699497B24B9}" type="slidenum">
              <a:rPr lang="it-IT" smtClean="0"/>
              <a:t>‹n.›</a:t>
            </a:fld>
            <a:endParaRPr lang="it-IT"/>
          </a:p>
        </p:txBody>
      </p:sp>
    </p:spTree>
    <p:extLst>
      <p:ext uri="{BB962C8B-B14F-4D97-AF65-F5344CB8AC3E}">
        <p14:creationId xmlns:p14="http://schemas.microsoft.com/office/powerpoint/2010/main" val="1202321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2</a:t>
            </a:fld>
            <a:endParaRPr lang="it-IT"/>
          </a:p>
        </p:txBody>
      </p:sp>
    </p:spTree>
    <p:extLst>
      <p:ext uri="{BB962C8B-B14F-4D97-AF65-F5344CB8AC3E}">
        <p14:creationId xmlns:p14="http://schemas.microsoft.com/office/powerpoint/2010/main" val="400030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Adobe </a:t>
            </a:r>
            <a:r>
              <a:rPr lang="it-IT" dirty="0" err="1" smtClean="0"/>
              <a:t>systems</a:t>
            </a:r>
            <a:r>
              <a:rPr lang="it-IT" dirty="0" smtClean="0"/>
              <a:t> and </a:t>
            </a:r>
            <a:r>
              <a:rPr lang="it-IT" dirty="0" err="1" smtClean="0"/>
              <a:t>others</a:t>
            </a:r>
            <a:r>
              <a:rPr lang="it-IT" dirty="0" smtClean="0"/>
              <a:t>:  </a:t>
            </a:r>
            <a:r>
              <a:rPr lang="it-IT" dirty="0" err="1" smtClean="0"/>
              <a:t>digital</a:t>
            </a:r>
            <a:r>
              <a:rPr lang="it-IT" baseline="0" dirty="0" smtClean="0"/>
              <a:t> </a:t>
            </a:r>
            <a:r>
              <a:rPr lang="it-IT" baseline="0" dirty="0" err="1" smtClean="0"/>
              <a:t>content</a:t>
            </a:r>
            <a:r>
              <a:rPr lang="it-IT" baseline="0" dirty="0" smtClean="0"/>
              <a:t>, software </a:t>
            </a:r>
            <a:r>
              <a:rPr lang="it-IT" baseline="0" dirty="0" err="1" smtClean="0"/>
              <a:t>delivered</a:t>
            </a:r>
            <a:r>
              <a:rPr lang="it-IT" baseline="0" dirty="0" smtClean="0"/>
              <a:t> </a:t>
            </a:r>
            <a:r>
              <a:rPr lang="it-IT" baseline="0" dirty="0" err="1" smtClean="0"/>
              <a:t>electronically</a:t>
            </a:r>
            <a:r>
              <a:rPr lang="it-IT" baseline="0" dirty="0" smtClean="0"/>
              <a:t> </a:t>
            </a:r>
            <a:r>
              <a:rPr lang="it-IT" baseline="0" dirty="0" err="1" smtClean="0"/>
              <a:t>directly</a:t>
            </a:r>
            <a:r>
              <a:rPr lang="it-IT" baseline="0" dirty="0" smtClean="0"/>
              <a:t> to end buyer</a:t>
            </a:r>
          </a:p>
          <a:p>
            <a:r>
              <a:rPr lang="it-IT" baseline="0" dirty="0" smtClean="0"/>
              <a:t>Dell Computer- </a:t>
            </a:r>
            <a:r>
              <a:rPr lang="it-IT" baseline="0" dirty="0" err="1" smtClean="0"/>
              <a:t>all</a:t>
            </a:r>
            <a:r>
              <a:rPr lang="it-IT" baseline="0" dirty="0" smtClean="0"/>
              <a:t> </a:t>
            </a:r>
            <a:r>
              <a:rPr lang="it-IT" baseline="0" dirty="0" err="1" smtClean="0"/>
              <a:t>phases</a:t>
            </a:r>
            <a:r>
              <a:rPr lang="it-IT" baseline="0" dirty="0" smtClean="0"/>
              <a:t> </a:t>
            </a:r>
            <a:r>
              <a:rPr lang="it-IT" baseline="0" dirty="0" err="1" smtClean="0"/>
              <a:t>controlled</a:t>
            </a:r>
            <a:r>
              <a:rPr lang="it-IT" baseline="0" dirty="0" smtClean="0"/>
              <a:t> by Dell (JIT manufacturing and delivery)</a:t>
            </a:r>
          </a:p>
          <a:p>
            <a:r>
              <a:rPr lang="it-IT" baseline="0" dirty="0" smtClean="0"/>
              <a:t>Zara</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10</a:t>
            </a:fld>
            <a:endParaRPr lang="it-IT"/>
          </a:p>
        </p:txBody>
      </p:sp>
    </p:spTree>
    <p:extLst>
      <p:ext uri="{BB962C8B-B14F-4D97-AF65-F5344CB8AC3E}">
        <p14:creationId xmlns:p14="http://schemas.microsoft.com/office/powerpoint/2010/main" val="390979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48 hour </a:t>
            </a:r>
            <a:r>
              <a:rPr lang="it-IT" dirty="0" err="1" smtClean="0"/>
              <a:t>turnaround</a:t>
            </a:r>
            <a:r>
              <a:rPr lang="it-IT" dirty="0" smtClean="0"/>
              <a:t> :  </a:t>
            </a:r>
            <a:r>
              <a:rPr lang="it-IT" dirty="0" err="1" smtClean="0"/>
              <a:t>design,produce</a:t>
            </a:r>
            <a:r>
              <a:rPr lang="it-IT" dirty="0" smtClean="0"/>
              <a:t> and </a:t>
            </a:r>
            <a:r>
              <a:rPr lang="it-IT" dirty="0" err="1" smtClean="0"/>
              <a:t>deliver</a:t>
            </a:r>
            <a:r>
              <a:rPr lang="it-IT" dirty="0" smtClean="0"/>
              <a:t> a new </a:t>
            </a:r>
            <a:r>
              <a:rPr lang="it-IT" dirty="0" err="1" smtClean="0"/>
              <a:t>garment</a:t>
            </a:r>
            <a:r>
              <a:rPr lang="it-IT" dirty="0" smtClean="0"/>
              <a:t> to 5900 </a:t>
            </a:r>
            <a:r>
              <a:rPr lang="it-IT" dirty="0" err="1" smtClean="0"/>
              <a:t>stores</a:t>
            </a:r>
            <a:r>
              <a:rPr lang="it-IT" dirty="0" smtClean="0"/>
              <a:t> in 85 </a:t>
            </a:r>
            <a:r>
              <a:rPr lang="it-IT" dirty="0" err="1" smtClean="0"/>
              <a:t>countries</a:t>
            </a:r>
            <a:endParaRPr lang="it-IT" dirty="0" smtClean="0"/>
          </a:p>
          <a:p>
            <a:r>
              <a:rPr lang="it-IT" dirty="0" err="1" smtClean="0"/>
              <a:t>All</a:t>
            </a:r>
            <a:r>
              <a:rPr lang="it-IT" baseline="0" dirty="0" smtClean="0"/>
              <a:t> work </a:t>
            </a:r>
            <a:r>
              <a:rPr lang="it-IT" baseline="0" dirty="0" err="1" smtClean="0"/>
              <a:t>done</a:t>
            </a:r>
            <a:r>
              <a:rPr lang="it-IT" baseline="0" dirty="0" smtClean="0"/>
              <a:t> in </a:t>
            </a:r>
            <a:r>
              <a:rPr lang="it-IT" baseline="0" dirty="0" err="1" smtClean="0"/>
              <a:t>one</a:t>
            </a:r>
            <a:r>
              <a:rPr lang="it-IT" baseline="0" dirty="0" smtClean="0"/>
              <a:t> </a:t>
            </a:r>
            <a:r>
              <a:rPr lang="it-IT" baseline="0" dirty="0" err="1" smtClean="0"/>
              <a:t>place</a:t>
            </a:r>
            <a:r>
              <a:rPr lang="it-IT" baseline="0" dirty="0" smtClean="0"/>
              <a:t> in </a:t>
            </a:r>
            <a:r>
              <a:rPr lang="it-IT" baseline="0" dirty="0" err="1" smtClean="0"/>
              <a:t>Spain</a:t>
            </a:r>
            <a:r>
              <a:rPr lang="it-IT" baseline="0" dirty="0" smtClean="0"/>
              <a:t> </a:t>
            </a:r>
            <a:r>
              <a:rPr lang="it-IT" baseline="0" dirty="0" err="1" smtClean="0"/>
              <a:t>at</a:t>
            </a:r>
            <a:r>
              <a:rPr lang="it-IT" baseline="0" dirty="0" smtClean="0"/>
              <a:t> </a:t>
            </a:r>
            <a:r>
              <a:rPr lang="it-IT" baseline="0" dirty="0" err="1" smtClean="0"/>
              <a:t>their</a:t>
            </a:r>
            <a:r>
              <a:rPr lang="it-IT" baseline="0" dirty="0" smtClean="0"/>
              <a:t> </a:t>
            </a:r>
            <a:r>
              <a:rPr lang="it-IT" baseline="0" dirty="0" err="1" smtClean="0"/>
              <a:t>headquarters</a:t>
            </a:r>
            <a:r>
              <a:rPr lang="it-IT" baseline="0" dirty="0" smtClean="0"/>
              <a:t>;  </a:t>
            </a:r>
            <a:r>
              <a:rPr lang="it-IT" baseline="0" dirty="0" err="1" smtClean="0"/>
              <a:t>centralized</a:t>
            </a:r>
            <a:r>
              <a:rPr lang="it-IT" baseline="0" dirty="0" smtClean="0"/>
              <a:t> </a:t>
            </a:r>
            <a:r>
              <a:rPr lang="it-IT" baseline="0" dirty="0" err="1" smtClean="0"/>
              <a:t>decision</a:t>
            </a:r>
            <a:r>
              <a:rPr lang="it-IT" baseline="0" dirty="0" smtClean="0"/>
              <a:t> </a:t>
            </a:r>
            <a:r>
              <a:rPr lang="it-IT" baseline="0" dirty="0" err="1" smtClean="0"/>
              <a:t>making</a:t>
            </a:r>
            <a:r>
              <a:rPr lang="it-IT" baseline="0" dirty="0" smtClean="0"/>
              <a:t> and control</a:t>
            </a:r>
          </a:p>
          <a:p>
            <a:r>
              <a:rPr lang="it-IT" baseline="0" dirty="0" err="1" smtClean="0"/>
              <a:t>complicated</a:t>
            </a:r>
            <a:r>
              <a:rPr lang="it-IT" baseline="0" dirty="0" smtClean="0"/>
              <a:t> </a:t>
            </a:r>
            <a:r>
              <a:rPr lang="it-IT" baseline="0" dirty="0" err="1" smtClean="0"/>
              <a:t>products</a:t>
            </a:r>
            <a:r>
              <a:rPr lang="it-IT" baseline="0" dirty="0" smtClean="0"/>
              <a:t> made in </a:t>
            </a:r>
            <a:r>
              <a:rPr lang="it-IT" baseline="0" dirty="0" err="1" smtClean="0"/>
              <a:t>house</a:t>
            </a:r>
            <a:r>
              <a:rPr lang="it-IT" baseline="0" dirty="0" smtClean="0"/>
              <a:t>, </a:t>
            </a:r>
            <a:r>
              <a:rPr lang="it-IT" baseline="0" dirty="0" err="1" smtClean="0"/>
              <a:t>simple</a:t>
            </a:r>
            <a:r>
              <a:rPr lang="it-IT" baseline="0" dirty="0" smtClean="0"/>
              <a:t> </a:t>
            </a:r>
            <a:r>
              <a:rPr lang="it-IT" baseline="0" dirty="0" err="1" smtClean="0"/>
              <a:t>ones</a:t>
            </a:r>
            <a:r>
              <a:rPr lang="it-IT" baseline="0" dirty="0" smtClean="0"/>
              <a:t> </a:t>
            </a:r>
            <a:r>
              <a:rPr lang="it-IT" baseline="0" dirty="0" err="1" smtClean="0"/>
              <a:t>outsourced</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11</a:t>
            </a:fld>
            <a:endParaRPr lang="it-IT"/>
          </a:p>
        </p:txBody>
      </p:sp>
    </p:spTree>
    <p:extLst>
      <p:ext uri="{BB962C8B-B14F-4D97-AF65-F5344CB8AC3E}">
        <p14:creationId xmlns:p14="http://schemas.microsoft.com/office/powerpoint/2010/main" val="60204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mobile </a:t>
            </a:r>
            <a:r>
              <a:rPr lang="it-IT" dirty="0" err="1" smtClean="0"/>
              <a:t>phones</a:t>
            </a:r>
            <a:r>
              <a:rPr lang="it-IT" dirty="0" smtClean="0"/>
              <a:t> of Samsung: </a:t>
            </a:r>
            <a:r>
              <a:rPr lang="it-IT" dirty="0" err="1" smtClean="0"/>
              <a:t>direct</a:t>
            </a:r>
            <a:r>
              <a:rPr lang="it-IT" dirty="0" smtClean="0"/>
              <a:t> from </a:t>
            </a:r>
            <a:r>
              <a:rPr lang="it-IT" dirty="0" err="1" smtClean="0"/>
              <a:t>them</a:t>
            </a:r>
            <a:r>
              <a:rPr lang="it-IT" dirty="0" smtClean="0"/>
              <a:t> on internet; from service providers</a:t>
            </a:r>
            <a:r>
              <a:rPr lang="it-IT" baseline="0" dirty="0" smtClean="0"/>
              <a:t> (TIM, Wind, </a:t>
            </a:r>
            <a:r>
              <a:rPr lang="it-IT" baseline="0" dirty="0" err="1" smtClean="0"/>
              <a:t>etc</a:t>
            </a:r>
            <a:r>
              <a:rPr lang="it-IT" baseline="0" dirty="0" smtClean="0"/>
              <a:t>), </a:t>
            </a:r>
            <a:r>
              <a:rPr lang="it-IT" baseline="0" dirty="0" err="1" smtClean="0"/>
              <a:t>at</a:t>
            </a:r>
            <a:r>
              <a:rPr lang="it-IT" baseline="0" dirty="0" smtClean="0"/>
              <a:t> </a:t>
            </a:r>
            <a:r>
              <a:rPr lang="it-IT" baseline="0" dirty="0" err="1" smtClean="0"/>
              <a:t>stores</a:t>
            </a:r>
            <a:r>
              <a:rPr lang="it-IT" baseline="0" dirty="0" smtClean="0"/>
              <a:t>, </a:t>
            </a:r>
            <a:r>
              <a:rPr lang="it-IT" baseline="0" dirty="0" err="1" smtClean="0"/>
              <a:t>even</a:t>
            </a:r>
            <a:r>
              <a:rPr lang="it-IT" baseline="0" dirty="0" smtClean="0"/>
              <a:t> a supermarket</a:t>
            </a:r>
          </a:p>
          <a:p>
            <a:r>
              <a:rPr lang="it-IT" baseline="0" dirty="0" smtClean="0"/>
              <a:t>Music </a:t>
            </a:r>
            <a:r>
              <a:rPr lang="it-IT" baseline="0" dirty="0" err="1" smtClean="0"/>
              <a:t>labels</a:t>
            </a:r>
            <a:r>
              <a:rPr lang="it-IT" baseline="0" dirty="0" smtClean="0"/>
              <a:t>: via </a:t>
            </a:r>
            <a:r>
              <a:rPr lang="it-IT" baseline="0" dirty="0" err="1" smtClean="0"/>
              <a:t>stores</a:t>
            </a:r>
            <a:r>
              <a:rPr lang="it-IT" baseline="0" dirty="0" smtClean="0"/>
              <a:t>, </a:t>
            </a:r>
            <a:r>
              <a:rPr lang="it-IT" baseline="0" dirty="0" err="1" smtClean="0"/>
              <a:t>directly</a:t>
            </a:r>
            <a:r>
              <a:rPr lang="it-IT" baseline="0" dirty="0" smtClean="0"/>
              <a:t>, from </a:t>
            </a:r>
            <a:r>
              <a:rPr lang="it-IT" baseline="0" dirty="0" err="1" smtClean="0"/>
              <a:t>catalogs</a:t>
            </a:r>
            <a:r>
              <a:rPr lang="it-IT" baseline="0" dirty="0" smtClean="0"/>
              <a:t>, </a:t>
            </a:r>
            <a:r>
              <a:rPr lang="it-IT" baseline="0" dirty="0" err="1" smtClean="0"/>
              <a:t>independent</a:t>
            </a:r>
            <a:r>
              <a:rPr lang="it-IT" baseline="0" dirty="0" smtClean="0"/>
              <a:t> </a:t>
            </a:r>
            <a:r>
              <a:rPr lang="it-IT" baseline="0" dirty="0" err="1" smtClean="0"/>
              <a:t>retailers</a:t>
            </a:r>
            <a:r>
              <a:rPr lang="it-IT" baseline="0" dirty="0" smtClean="0"/>
              <a:t>, music </a:t>
            </a:r>
            <a:r>
              <a:rPr lang="it-IT" baseline="0" dirty="0" err="1" smtClean="0"/>
              <a:t>services</a:t>
            </a:r>
            <a:r>
              <a:rPr lang="it-IT" baseline="0" dirty="0" smtClean="0"/>
              <a:t> (Apple music, </a:t>
            </a:r>
            <a:r>
              <a:rPr lang="it-IT" baseline="0" dirty="0" err="1" smtClean="0"/>
              <a:t>google</a:t>
            </a:r>
            <a:r>
              <a:rPr lang="it-IT" baseline="0" dirty="0" smtClean="0"/>
              <a:t>, spotify etc.)</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12</a:t>
            </a:fld>
            <a:endParaRPr lang="it-IT"/>
          </a:p>
        </p:txBody>
      </p:sp>
    </p:spTree>
    <p:extLst>
      <p:ext uri="{BB962C8B-B14F-4D97-AF65-F5344CB8AC3E}">
        <p14:creationId xmlns:p14="http://schemas.microsoft.com/office/powerpoint/2010/main" val="136519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Google, Amazon, Discount </a:t>
            </a:r>
            <a:r>
              <a:rPr lang="it-IT" dirty="0" err="1" smtClean="0"/>
              <a:t>retailers</a:t>
            </a:r>
            <a:r>
              <a:rPr lang="it-IT" dirty="0" smtClean="0"/>
              <a:t>........ liberal </a:t>
            </a:r>
            <a:r>
              <a:rPr lang="it-IT" dirty="0" err="1" smtClean="0"/>
              <a:t>pricing</a:t>
            </a:r>
            <a:r>
              <a:rPr lang="it-IT" dirty="0" smtClean="0"/>
              <a:t> </a:t>
            </a:r>
            <a:r>
              <a:rPr lang="it-IT" dirty="0" err="1" smtClean="0"/>
              <a:t>policies</a:t>
            </a:r>
            <a:r>
              <a:rPr lang="it-IT" baseline="0" dirty="0" smtClean="0"/>
              <a:t> </a:t>
            </a:r>
            <a:r>
              <a:rPr lang="it-IT" baseline="0" dirty="0" err="1" smtClean="0"/>
              <a:t>given</a:t>
            </a:r>
            <a:r>
              <a:rPr lang="it-IT" baseline="0" dirty="0" smtClean="0"/>
              <a:t> by </a:t>
            </a:r>
            <a:r>
              <a:rPr lang="it-IT" baseline="0" dirty="0" err="1" smtClean="0"/>
              <a:t>manufacturer</a:t>
            </a:r>
            <a:r>
              <a:rPr lang="it-IT" baseline="0" dirty="0" smtClean="0"/>
              <a:t> ?</a:t>
            </a:r>
          </a:p>
          <a:p>
            <a:r>
              <a:rPr lang="it-IT" baseline="0" dirty="0" err="1" smtClean="0"/>
              <a:t>Cost</a:t>
            </a:r>
            <a:r>
              <a:rPr lang="it-IT" baseline="0" dirty="0" smtClean="0"/>
              <a:t> </a:t>
            </a:r>
            <a:r>
              <a:rPr lang="it-IT" baseline="0" dirty="0" err="1" smtClean="0"/>
              <a:t>analysis</a:t>
            </a:r>
            <a:r>
              <a:rPr lang="it-IT" baseline="0" dirty="0" smtClean="0"/>
              <a:t>: liberal </a:t>
            </a:r>
            <a:r>
              <a:rPr lang="it-IT" baseline="0" dirty="0" err="1" smtClean="0"/>
              <a:t>policies</a:t>
            </a:r>
            <a:r>
              <a:rPr lang="it-IT" baseline="0" dirty="0" smtClean="0"/>
              <a:t> </a:t>
            </a:r>
            <a:r>
              <a:rPr lang="it-IT" baseline="0" dirty="0" err="1" smtClean="0"/>
              <a:t>equal</a:t>
            </a:r>
            <a:r>
              <a:rPr lang="it-IT" baseline="0" dirty="0" smtClean="0"/>
              <a:t> </a:t>
            </a:r>
            <a:r>
              <a:rPr lang="it-IT" baseline="0" dirty="0" err="1" smtClean="0"/>
              <a:t>higher</a:t>
            </a:r>
            <a:r>
              <a:rPr lang="it-IT" baseline="0" dirty="0" smtClean="0"/>
              <a:t> </a:t>
            </a:r>
            <a:r>
              <a:rPr lang="it-IT" baseline="0" dirty="0" err="1" smtClean="0"/>
              <a:t>unit</a:t>
            </a:r>
            <a:r>
              <a:rPr lang="it-IT" baseline="0" dirty="0" smtClean="0"/>
              <a:t> sales, or </a:t>
            </a:r>
            <a:r>
              <a:rPr lang="it-IT" baseline="0" dirty="0" err="1" smtClean="0"/>
              <a:t>does</a:t>
            </a:r>
            <a:r>
              <a:rPr lang="it-IT" baseline="0" dirty="0" smtClean="0"/>
              <a:t> </a:t>
            </a:r>
            <a:r>
              <a:rPr lang="it-IT" baseline="0" dirty="0" err="1" smtClean="0"/>
              <a:t>this</a:t>
            </a:r>
            <a:r>
              <a:rPr lang="it-IT" baseline="0" dirty="0" smtClean="0"/>
              <a:t> </a:t>
            </a:r>
            <a:r>
              <a:rPr lang="it-IT" baseline="0" dirty="0" err="1" smtClean="0"/>
              <a:t>damage</a:t>
            </a:r>
            <a:r>
              <a:rPr lang="it-IT" baseline="0" dirty="0" smtClean="0"/>
              <a:t> some </a:t>
            </a:r>
            <a:r>
              <a:rPr lang="it-IT" baseline="0" dirty="0" err="1" smtClean="0"/>
              <a:t>elements</a:t>
            </a:r>
            <a:r>
              <a:rPr lang="it-IT" baseline="0" dirty="0" smtClean="0"/>
              <a:t> of </a:t>
            </a:r>
            <a:r>
              <a:rPr lang="it-IT" baseline="0" dirty="0" err="1" smtClean="0"/>
              <a:t>distribution</a:t>
            </a:r>
            <a:r>
              <a:rPr lang="it-IT" baseline="0" dirty="0" smtClean="0"/>
              <a:t> </a:t>
            </a:r>
            <a:r>
              <a:rPr lang="it-IT" baseline="0" dirty="0" err="1" smtClean="0"/>
              <a:t>chain</a:t>
            </a:r>
            <a:r>
              <a:rPr lang="it-IT" baseline="0" dirty="0" smtClean="0"/>
              <a:t> ?  </a:t>
            </a:r>
            <a:r>
              <a:rPr lang="it-IT" baseline="0" dirty="0" err="1" smtClean="0"/>
              <a:t>Need</a:t>
            </a:r>
            <a:r>
              <a:rPr lang="it-IT" baseline="0" dirty="0" smtClean="0"/>
              <a:t> a balance.</a:t>
            </a:r>
          </a:p>
          <a:p>
            <a:r>
              <a:rPr lang="it-IT" baseline="0" dirty="0" smtClean="0"/>
              <a:t>Apple </a:t>
            </a:r>
            <a:r>
              <a:rPr lang="it-IT" baseline="0" dirty="0" err="1" smtClean="0"/>
              <a:t>has</a:t>
            </a:r>
            <a:r>
              <a:rPr lang="it-IT" baseline="0" dirty="0" smtClean="0"/>
              <a:t> </a:t>
            </a:r>
            <a:r>
              <a:rPr lang="it-IT" baseline="0" dirty="0" err="1" smtClean="0"/>
              <a:t>specific</a:t>
            </a:r>
            <a:r>
              <a:rPr lang="it-IT" baseline="0" dirty="0" smtClean="0"/>
              <a:t> </a:t>
            </a:r>
            <a:r>
              <a:rPr lang="it-IT" baseline="0" dirty="0" err="1" smtClean="0"/>
              <a:t>pricing</a:t>
            </a:r>
            <a:r>
              <a:rPr lang="it-IT" baseline="0" dirty="0" smtClean="0"/>
              <a:t> </a:t>
            </a:r>
            <a:r>
              <a:rPr lang="it-IT" baseline="0" dirty="0" err="1" smtClean="0"/>
              <a:t>guidelines</a:t>
            </a:r>
            <a:r>
              <a:rPr lang="it-IT" baseline="0" dirty="0" smtClean="0"/>
              <a:t> to </a:t>
            </a:r>
            <a:r>
              <a:rPr lang="it-IT" baseline="0" dirty="0" err="1" smtClean="0"/>
              <a:t>protect</a:t>
            </a:r>
            <a:r>
              <a:rPr lang="it-IT" baseline="0" dirty="0" smtClean="0"/>
              <a:t> brand and </a:t>
            </a:r>
            <a:r>
              <a:rPr lang="it-IT" baseline="0" dirty="0" err="1" smtClean="0"/>
              <a:t>give</a:t>
            </a:r>
            <a:r>
              <a:rPr lang="it-IT" baseline="0" dirty="0" smtClean="0"/>
              <a:t> </a:t>
            </a:r>
            <a:r>
              <a:rPr lang="it-IT" baseline="0" dirty="0" err="1" smtClean="0"/>
              <a:t>consistency</a:t>
            </a:r>
            <a:r>
              <a:rPr lang="it-IT" baseline="0" dirty="0" smtClean="0"/>
              <a:t> to marketing model, and to </a:t>
            </a:r>
            <a:r>
              <a:rPr lang="it-IT" baseline="0" dirty="0" err="1" smtClean="0"/>
              <a:t>avoid</a:t>
            </a:r>
            <a:r>
              <a:rPr lang="it-IT" baseline="0" dirty="0" smtClean="0"/>
              <a:t> </a:t>
            </a:r>
            <a:r>
              <a:rPr lang="it-IT" baseline="0" dirty="0" err="1" smtClean="0"/>
              <a:t>confusion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13</a:t>
            </a:fld>
            <a:endParaRPr lang="it-IT"/>
          </a:p>
        </p:txBody>
      </p:sp>
    </p:spTree>
    <p:extLst>
      <p:ext uri="{BB962C8B-B14F-4D97-AF65-F5344CB8AC3E}">
        <p14:creationId xmlns:p14="http://schemas.microsoft.com/office/powerpoint/2010/main" val="191754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is</a:t>
            </a:r>
            <a:r>
              <a:rPr lang="it-IT" dirty="0" smtClean="0"/>
              <a:t> a </a:t>
            </a:r>
            <a:r>
              <a:rPr lang="it-IT" dirty="0" err="1" smtClean="0"/>
              <a:t>tease</a:t>
            </a:r>
            <a:r>
              <a:rPr lang="it-IT" dirty="0" smtClean="0"/>
              <a:t> to an </a:t>
            </a:r>
            <a:r>
              <a:rPr lang="it-IT" dirty="0" err="1" smtClean="0"/>
              <a:t>argument</a:t>
            </a:r>
            <a:r>
              <a:rPr lang="it-IT" dirty="0" smtClean="0"/>
              <a:t> </a:t>
            </a:r>
            <a:r>
              <a:rPr lang="it-IT" dirty="0" err="1" smtClean="0"/>
              <a:t>that</a:t>
            </a:r>
            <a:r>
              <a:rPr lang="it-IT" dirty="0" smtClean="0"/>
              <a:t> </a:t>
            </a:r>
            <a:r>
              <a:rPr lang="it-IT" dirty="0" err="1" smtClean="0"/>
              <a:t>we</a:t>
            </a:r>
            <a:r>
              <a:rPr lang="it-IT" baseline="0" dirty="0" smtClean="0"/>
              <a:t> </a:t>
            </a:r>
            <a:r>
              <a:rPr lang="it-IT" baseline="0" dirty="0" err="1" smtClean="0"/>
              <a:t>will</a:t>
            </a:r>
            <a:r>
              <a:rPr lang="it-IT" baseline="0" dirty="0" smtClean="0"/>
              <a:t> </a:t>
            </a:r>
            <a:r>
              <a:rPr lang="it-IT" baseline="0" dirty="0" err="1" smtClean="0"/>
              <a:t>discuss</a:t>
            </a:r>
            <a:r>
              <a:rPr lang="it-IT" baseline="0" dirty="0" smtClean="0"/>
              <a:t> more in the </a:t>
            </a:r>
            <a:r>
              <a:rPr lang="it-IT" baseline="0" dirty="0" err="1" smtClean="0"/>
              <a:t>next</a:t>
            </a:r>
            <a:r>
              <a:rPr lang="it-IT" baseline="0" dirty="0" smtClean="0"/>
              <a:t> </a:t>
            </a:r>
            <a:r>
              <a:rPr lang="it-IT" baseline="0" dirty="0" err="1" smtClean="0"/>
              <a:t>class</a:t>
            </a:r>
            <a:r>
              <a:rPr lang="it-IT" baseline="0" dirty="0" smtClean="0"/>
              <a:t>.  </a:t>
            </a:r>
          </a:p>
          <a:p>
            <a:r>
              <a:rPr lang="it-IT" baseline="0" dirty="0" err="1" smtClean="0"/>
              <a:t>You</a:t>
            </a:r>
            <a:r>
              <a:rPr lang="it-IT" baseline="0" dirty="0" smtClean="0"/>
              <a:t> </a:t>
            </a:r>
            <a:r>
              <a:rPr lang="it-IT" baseline="0" dirty="0" err="1" smtClean="0"/>
              <a:t>need</a:t>
            </a:r>
            <a:r>
              <a:rPr lang="it-IT" baseline="0" dirty="0" smtClean="0"/>
              <a:t> to </a:t>
            </a:r>
            <a:r>
              <a:rPr lang="it-IT" baseline="0" dirty="0" err="1" smtClean="0"/>
              <a:t>know</a:t>
            </a:r>
            <a:r>
              <a:rPr lang="it-IT" baseline="0" dirty="0" smtClean="0"/>
              <a:t> </a:t>
            </a:r>
            <a:r>
              <a:rPr lang="it-IT" baseline="0" dirty="0" err="1" smtClean="0"/>
              <a:t>these</a:t>
            </a:r>
            <a:r>
              <a:rPr lang="it-IT" baseline="0" dirty="0" smtClean="0"/>
              <a:t> </a:t>
            </a:r>
            <a:r>
              <a:rPr lang="it-IT" baseline="0" dirty="0" err="1" smtClean="0"/>
              <a:t>now</a:t>
            </a:r>
            <a:r>
              <a:rPr lang="it-IT" baseline="0" dirty="0" smtClean="0"/>
              <a:t> for the </a:t>
            </a:r>
            <a:r>
              <a:rPr lang="it-IT" baseline="0" dirty="0" err="1" smtClean="0"/>
              <a:t>projects</a:t>
            </a:r>
            <a:r>
              <a:rPr lang="it-IT" baseline="0" dirty="0" smtClean="0"/>
              <a:t> </a:t>
            </a:r>
            <a:r>
              <a:rPr lang="it-IT" baseline="0" dirty="0" err="1" smtClean="0"/>
              <a:t>we’ll</a:t>
            </a:r>
            <a:r>
              <a:rPr lang="it-IT" baseline="0" dirty="0" smtClean="0"/>
              <a:t> work on </a:t>
            </a:r>
            <a:r>
              <a:rPr lang="it-IT" baseline="0" dirty="0" err="1" smtClean="0"/>
              <a:t>today</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16</a:t>
            </a:fld>
            <a:endParaRPr lang="it-IT"/>
          </a:p>
        </p:txBody>
      </p:sp>
    </p:spTree>
    <p:extLst>
      <p:ext uri="{BB962C8B-B14F-4D97-AF65-F5344CB8AC3E}">
        <p14:creationId xmlns:p14="http://schemas.microsoft.com/office/powerpoint/2010/main" val="19857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Japan </a:t>
            </a:r>
            <a:r>
              <a:rPr lang="it-IT" dirty="0" err="1" smtClean="0"/>
              <a:t>innovated</a:t>
            </a:r>
            <a:r>
              <a:rPr lang="it-IT" baseline="0" dirty="0" smtClean="0"/>
              <a:t> </a:t>
            </a:r>
            <a:r>
              <a:rPr lang="it-IT" baseline="0" dirty="0" err="1" smtClean="0"/>
              <a:t>this</a:t>
            </a:r>
            <a:r>
              <a:rPr lang="it-IT" baseline="0" dirty="0" smtClean="0"/>
              <a:t> </a:t>
            </a:r>
            <a:r>
              <a:rPr lang="it-IT" baseline="0" dirty="0" err="1" smtClean="0"/>
              <a:t>concept</a:t>
            </a:r>
            <a:r>
              <a:rPr lang="it-IT" baseline="0" dirty="0" smtClean="0"/>
              <a:t> in the 50’s:  Toyota </a:t>
            </a:r>
            <a:r>
              <a:rPr lang="it-IT" baseline="0" dirty="0" err="1" smtClean="0"/>
              <a:t>cars</a:t>
            </a:r>
            <a:r>
              <a:rPr lang="it-IT" baseline="0" dirty="0" smtClean="0"/>
              <a:t> </a:t>
            </a:r>
            <a:r>
              <a:rPr lang="it-IT" baseline="0" dirty="0" err="1" smtClean="0"/>
              <a:t>were</a:t>
            </a:r>
            <a:r>
              <a:rPr lang="it-IT" baseline="0" dirty="0" smtClean="0"/>
              <a:t> </a:t>
            </a:r>
            <a:r>
              <a:rPr lang="it-IT" baseline="0" dirty="0" err="1" smtClean="0"/>
              <a:t>supplied</a:t>
            </a:r>
            <a:r>
              <a:rPr lang="it-IT" baseline="0" dirty="0" smtClean="0"/>
              <a:t> with </a:t>
            </a:r>
            <a:r>
              <a:rPr lang="it-IT" baseline="0" dirty="0" err="1" smtClean="0"/>
              <a:t>parts</a:t>
            </a:r>
            <a:r>
              <a:rPr lang="it-IT" baseline="0" dirty="0" smtClean="0"/>
              <a:t> </a:t>
            </a:r>
            <a:r>
              <a:rPr lang="it-IT" baseline="0" dirty="0" err="1" smtClean="0"/>
              <a:t>when</a:t>
            </a:r>
            <a:r>
              <a:rPr lang="it-IT" baseline="0" dirty="0" smtClean="0"/>
              <a:t> </a:t>
            </a:r>
            <a:r>
              <a:rPr lang="it-IT" baseline="0" dirty="0" err="1" smtClean="0"/>
              <a:t>they</a:t>
            </a:r>
            <a:r>
              <a:rPr lang="it-IT" baseline="0" dirty="0" smtClean="0"/>
              <a:t> </a:t>
            </a:r>
            <a:r>
              <a:rPr lang="it-IT" baseline="0" dirty="0" err="1" smtClean="0"/>
              <a:t>were</a:t>
            </a:r>
            <a:r>
              <a:rPr lang="it-IT" baseline="0" dirty="0" smtClean="0"/>
              <a:t> </a:t>
            </a:r>
            <a:r>
              <a:rPr lang="it-IT" baseline="0" dirty="0" err="1" smtClean="0"/>
              <a:t>needed</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25</a:t>
            </a:fld>
            <a:endParaRPr lang="it-IT"/>
          </a:p>
        </p:txBody>
      </p:sp>
    </p:spTree>
    <p:extLst>
      <p:ext uri="{BB962C8B-B14F-4D97-AF65-F5344CB8AC3E}">
        <p14:creationId xmlns:p14="http://schemas.microsoft.com/office/powerpoint/2010/main" val="285422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81F8A0-2376-C647-B706-D699497B24B9}" type="slidenum">
              <a:rPr lang="it-IT" smtClean="0"/>
              <a:t>31</a:t>
            </a:fld>
            <a:endParaRPr lang="it-IT"/>
          </a:p>
        </p:txBody>
      </p:sp>
    </p:spTree>
    <p:extLst>
      <p:ext uri="{BB962C8B-B14F-4D97-AF65-F5344CB8AC3E}">
        <p14:creationId xmlns:p14="http://schemas.microsoft.com/office/powerpoint/2010/main" val="41680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081F8A0-2376-C647-B706-D699497B24B9}" type="slidenum">
              <a:rPr lang="it-IT" smtClean="0"/>
              <a:t>34</a:t>
            </a:fld>
            <a:endParaRPr lang="it-IT"/>
          </a:p>
        </p:txBody>
      </p:sp>
    </p:spTree>
    <p:extLst>
      <p:ext uri="{BB962C8B-B14F-4D97-AF65-F5344CB8AC3E}">
        <p14:creationId xmlns:p14="http://schemas.microsoft.com/office/powerpoint/2010/main" val="204403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5F86F3-4320-EA4F-95D8-1BF6196502F2}" type="datetimeFigureOut">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311938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F86F3-4320-EA4F-95D8-1BF6196502F2}" type="datetimeFigureOut">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119009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F86F3-4320-EA4F-95D8-1BF6196502F2}" type="datetimeFigureOut">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368843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F86F3-4320-EA4F-95D8-1BF6196502F2}" type="datetimeFigureOut">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1526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AA5F86F3-4320-EA4F-95D8-1BF6196502F2}" type="datetimeFigureOut">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4664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AA5F86F3-4320-EA4F-95D8-1BF6196502F2}" type="datetimeFigureOut">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239329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AA5F86F3-4320-EA4F-95D8-1BF6196502F2}" type="datetimeFigureOut">
              <a:rPr lang="it-IT" smtClean="0"/>
              <a:t>17/12/21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92948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AA5F86F3-4320-EA4F-95D8-1BF6196502F2}" type="datetimeFigureOut">
              <a:rPr lang="it-IT" smtClean="0"/>
              <a:t>17/12/21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228983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5F86F3-4320-EA4F-95D8-1BF6196502F2}" type="datetimeFigureOut">
              <a:rPr lang="it-IT" smtClean="0"/>
              <a:t>17/12/21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86916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AA5F86F3-4320-EA4F-95D8-1BF6196502F2}" type="datetimeFigureOut">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297627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AA5F86F3-4320-EA4F-95D8-1BF6196502F2}" type="datetimeFigureOut">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3F6DD0-22F5-7246-95F3-5033A491D446}" type="slidenum">
              <a:rPr lang="it-IT" smtClean="0"/>
              <a:t>‹n.›</a:t>
            </a:fld>
            <a:endParaRPr lang="it-IT"/>
          </a:p>
        </p:txBody>
      </p:sp>
    </p:spTree>
    <p:extLst>
      <p:ext uri="{BB962C8B-B14F-4D97-AF65-F5344CB8AC3E}">
        <p14:creationId xmlns:p14="http://schemas.microsoft.com/office/powerpoint/2010/main" val="386245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F86F3-4320-EA4F-95D8-1BF6196502F2}" type="datetimeFigureOut">
              <a:rPr lang="it-IT" smtClean="0"/>
              <a:t>17/12/21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F6DD0-22F5-7246-95F3-5033A491D446}" type="slidenum">
              <a:rPr lang="it-IT" smtClean="0"/>
              <a:t>‹n.›</a:t>
            </a:fld>
            <a:endParaRPr lang="it-IT"/>
          </a:p>
        </p:txBody>
      </p:sp>
    </p:spTree>
    <p:extLst>
      <p:ext uri="{BB962C8B-B14F-4D97-AF65-F5344CB8AC3E}">
        <p14:creationId xmlns:p14="http://schemas.microsoft.com/office/powerpoint/2010/main" val="283733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625852"/>
          </a:xfrm>
        </p:spPr>
        <p:txBody>
          <a:bodyPr>
            <a:normAutofit/>
          </a:bodyPr>
          <a:lstStyle/>
          <a:p>
            <a:r>
              <a:rPr lang="it-IT" sz="4800" b="1" i="1">
                <a:solidFill>
                  <a:srgbClr val="FF0000"/>
                </a:solidFill>
              </a:rPr>
              <a:t>Sales and Distribution</a:t>
            </a:r>
          </a:p>
        </p:txBody>
      </p:sp>
    </p:spTree>
    <p:extLst>
      <p:ext uri="{BB962C8B-B14F-4D97-AF65-F5344CB8AC3E}">
        <p14:creationId xmlns:p14="http://schemas.microsoft.com/office/powerpoint/2010/main" val="177442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 Channel </a:t>
            </a:r>
            <a:r>
              <a:rPr lang="it-IT"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Structure</a:t>
            </a: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egnaposto contenuto 2"/>
          <p:cNvSpPr>
            <a:spLocks noGrp="1"/>
          </p:cNvSpPr>
          <p:nvPr>
            <p:ph idx="1"/>
          </p:nvPr>
        </p:nvSpPr>
        <p:spPr/>
        <p:txBody>
          <a:bodyPr/>
          <a:lstStyle/>
          <a:p>
            <a:r>
              <a:rPr lang="it-IT" dirty="0" err="1" smtClean="0"/>
              <a:t>Manufacturer</a:t>
            </a:r>
            <a:r>
              <a:rPr lang="it-IT" dirty="0" smtClean="0"/>
              <a:t> </a:t>
            </a:r>
            <a:r>
              <a:rPr lang="it-IT" dirty="0" err="1" smtClean="0"/>
              <a:t>has</a:t>
            </a:r>
            <a:r>
              <a:rPr lang="it-IT" dirty="0" smtClean="0"/>
              <a:t> control of </a:t>
            </a:r>
            <a:r>
              <a:rPr lang="it-IT" dirty="0" err="1" smtClean="0"/>
              <a:t>everything</a:t>
            </a:r>
            <a:r>
              <a:rPr lang="it-IT" dirty="0" smtClean="0"/>
              <a:t> from </a:t>
            </a:r>
            <a:r>
              <a:rPr lang="it-IT" dirty="0" err="1" smtClean="0"/>
              <a:t>him</a:t>
            </a:r>
            <a:r>
              <a:rPr lang="it-IT" dirty="0" smtClean="0"/>
              <a:t> to consumer:</a:t>
            </a:r>
          </a:p>
          <a:p>
            <a:endParaRPr lang="it-IT" dirty="0" smtClean="0"/>
          </a:p>
          <a:p>
            <a:pPr marL="0" indent="0">
              <a:buNone/>
            </a:pPr>
            <a:r>
              <a:rPr lang="it-IT" dirty="0" smtClean="0"/>
              <a:t>        </a:t>
            </a:r>
            <a:r>
              <a:rPr lang="it-IT" dirty="0" err="1" smtClean="0"/>
              <a:t>Examples</a:t>
            </a:r>
            <a:r>
              <a:rPr lang="it-IT" dirty="0"/>
              <a:t> </a:t>
            </a:r>
            <a:r>
              <a:rPr lang="it-IT" dirty="0" smtClean="0"/>
              <a:t>?</a:t>
            </a:r>
          </a:p>
          <a:p>
            <a:pPr marL="0" indent="0">
              <a:buNone/>
            </a:pPr>
            <a:r>
              <a:rPr lang="it-IT" dirty="0"/>
              <a:t> </a:t>
            </a:r>
            <a:r>
              <a:rPr lang="it-IT" dirty="0" smtClean="0"/>
              <a:t>                         </a:t>
            </a:r>
            <a:endParaRPr lang="it-IT" dirty="0"/>
          </a:p>
        </p:txBody>
      </p:sp>
    </p:spTree>
    <p:extLst>
      <p:ext uri="{BB962C8B-B14F-4D97-AF65-F5344CB8AC3E}">
        <p14:creationId xmlns:p14="http://schemas.microsoft.com/office/powerpoint/2010/main" val="293876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Total control model</a:t>
            </a:r>
            <a:endParaRPr lang="it-IT" dirty="0"/>
          </a:p>
        </p:txBody>
      </p:sp>
      <p:sp>
        <p:nvSpPr>
          <p:cNvPr id="3" name="Segnaposto contenuto 2"/>
          <p:cNvSpPr>
            <a:spLocks noGrp="1"/>
          </p:cNvSpPr>
          <p:nvPr>
            <p:ph idx="1"/>
          </p:nvPr>
        </p:nvSpPr>
        <p:spPr/>
        <p:txBody>
          <a:bodyPr/>
          <a:lstStyle/>
          <a:p>
            <a:pPr marL="0" indent="0">
              <a:buNone/>
            </a:pPr>
            <a:endParaRPr lang="it-IT" dirty="0"/>
          </a:p>
          <a:p>
            <a:r>
              <a:rPr lang="it-IT" dirty="0" err="1" smtClean="0"/>
              <a:t>Example</a:t>
            </a:r>
            <a:r>
              <a:rPr lang="it-IT" dirty="0" smtClean="0"/>
              <a:t>:  </a:t>
            </a:r>
            <a:r>
              <a:rPr lang="it-IT" dirty="0" err="1" smtClean="0">
                <a:solidFill>
                  <a:srgbClr val="008000"/>
                </a:solidFill>
              </a:rPr>
              <a:t>Inditex</a:t>
            </a:r>
            <a:r>
              <a:rPr lang="it-IT" dirty="0" smtClean="0">
                <a:solidFill>
                  <a:srgbClr val="008000"/>
                </a:solidFill>
              </a:rPr>
              <a:t>-  Zara  </a:t>
            </a:r>
            <a:endParaRPr lang="it-IT" dirty="0" smtClean="0"/>
          </a:p>
          <a:p>
            <a:pPr marL="0" indent="0">
              <a:buNone/>
            </a:pPr>
            <a:r>
              <a:rPr lang="it-IT" dirty="0" smtClean="0"/>
              <a:t>           - a marketing </a:t>
            </a:r>
            <a:r>
              <a:rPr lang="it-IT" dirty="0" err="1" smtClean="0"/>
              <a:t>miracle</a:t>
            </a:r>
            <a:r>
              <a:rPr lang="it-IT" dirty="0" smtClean="0"/>
              <a:t> –</a:t>
            </a:r>
          </a:p>
          <a:p>
            <a:pPr marL="0" indent="0">
              <a:buNone/>
            </a:pPr>
            <a:r>
              <a:rPr lang="it-IT" dirty="0"/>
              <a:t> </a:t>
            </a:r>
            <a:r>
              <a:rPr lang="it-IT" dirty="0" smtClean="0"/>
              <a:t>          - a design, production and delivery</a:t>
            </a:r>
          </a:p>
          <a:p>
            <a:pPr marL="0" indent="0">
              <a:buNone/>
            </a:pPr>
            <a:r>
              <a:rPr lang="it-IT" dirty="0"/>
              <a:t> </a:t>
            </a:r>
            <a:r>
              <a:rPr lang="it-IT" dirty="0" smtClean="0"/>
              <a:t>            </a:t>
            </a:r>
            <a:r>
              <a:rPr lang="it-IT" dirty="0" err="1" smtClean="0"/>
              <a:t>monster</a:t>
            </a:r>
            <a:r>
              <a:rPr lang="it-IT" dirty="0" smtClean="0"/>
              <a:t> machine.</a:t>
            </a:r>
          </a:p>
        </p:txBody>
      </p:sp>
    </p:spTree>
    <p:extLst>
      <p:ext uri="{BB962C8B-B14F-4D97-AF65-F5344CB8AC3E}">
        <p14:creationId xmlns:p14="http://schemas.microsoft.com/office/powerpoint/2010/main" val="210027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0000FF"/>
                </a:solidFill>
              </a:rPr>
              <a:t>Multichannel</a:t>
            </a:r>
            <a:r>
              <a:rPr lang="it-IT" dirty="0" smtClean="0">
                <a:solidFill>
                  <a:srgbClr val="0000FF"/>
                </a:solidFill>
              </a:rPr>
              <a:t> </a:t>
            </a:r>
            <a:r>
              <a:rPr lang="it-IT" dirty="0" err="1" smtClean="0">
                <a:solidFill>
                  <a:srgbClr val="0000FF"/>
                </a:solidFill>
              </a:rPr>
              <a:t>Structure</a:t>
            </a:r>
            <a:endParaRPr lang="it-IT" dirty="0">
              <a:solidFill>
                <a:srgbClr val="0000FF"/>
              </a:solidFill>
            </a:endParaRPr>
          </a:p>
        </p:txBody>
      </p:sp>
      <p:sp>
        <p:nvSpPr>
          <p:cNvPr id="3" name="Segnaposto contenuto 2"/>
          <p:cNvSpPr>
            <a:spLocks noGrp="1"/>
          </p:cNvSpPr>
          <p:nvPr>
            <p:ph idx="1"/>
          </p:nvPr>
        </p:nvSpPr>
        <p:spPr/>
        <p:txBody>
          <a:bodyPr/>
          <a:lstStyle/>
          <a:p>
            <a:r>
              <a:rPr lang="it-IT" sz="2400" dirty="0" err="1" smtClean="0"/>
              <a:t>One</a:t>
            </a:r>
            <a:r>
              <a:rPr lang="it-IT" sz="2400" dirty="0" smtClean="0"/>
              <a:t> </a:t>
            </a:r>
            <a:r>
              <a:rPr lang="it-IT" sz="2400" dirty="0" err="1" smtClean="0"/>
              <a:t>product</a:t>
            </a:r>
            <a:r>
              <a:rPr lang="it-IT" sz="2400" dirty="0" smtClean="0"/>
              <a:t> </a:t>
            </a:r>
            <a:r>
              <a:rPr lang="it-IT" sz="2400" dirty="0" err="1" smtClean="0"/>
              <a:t>has</a:t>
            </a:r>
            <a:r>
              <a:rPr lang="it-IT" sz="2400" dirty="0" smtClean="0"/>
              <a:t> multiple ways of </a:t>
            </a:r>
            <a:r>
              <a:rPr lang="it-IT" sz="2400" dirty="0" err="1" smtClean="0"/>
              <a:t>finding</a:t>
            </a:r>
            <a:r>
              <a:rPr lang="it-IT" sz="2400" dirty="0" smtClean="0"/>
              <a:t> and </a:t>
            </a:r>
            <a:r>
              <a:rPr lang="it-IT" sz="2400" dirty="0" err="1" smtClean="0"/>
              <a:t>making</a:t>
            </a:r>
            <a:r>
              <a:rPr lang="it-IT" sz="2400" dirty="0" smtClean="0"/>
              <a:t> the sale with the </a:t>
            </a:r>
            <a:r>
              <a:rPr lang="it-IT" sz="2400" dirty="0" err="1" smtClean="0"/>
              <a:t>customer</a:t>
            </a:r>
            <a:r>
              <a:rPr lang="it-IT" sz="2400" dirty="0" smtClean="0"/>
              <a:t>.</a:t>
            </a:r>
            <a:endParaRPr lang="it-IT" sz="2400" dirty="0"/>
          </a:p>
          <a:p>
            <a:r>
              <a:rPr lang="it-IT" sz="2400" dirty="0" err="1" smtClean="0"/>
              <a:t>Example</a:t>
            </a:r>
            <a:r>
              <a:rPr lang="it-IT" sz="2400" dirty="0" smtClean="0"/>
              <a:t>:  Airlines sell </a:t>
            </a:r>
            <a:r>
              <a:rPr lang="it-IT" sz="2400" dirty="0" err="1" smtClean="0"/>
              <a:t>tickets</a:t>
            </a:r>
            <a:r>
              <a:rPr lang="it-IT" sz="2400" dirty="0" smtClean="0"/>
              <a:t> </a:t>
            </a:r>
            <a:r>
              <a:rPr lang="it-IT" sz="2400" dirty="0" err="1" smtClean="0"/>
              <a:t>directly</a:t>
            </a:r>
            <a:r>
              <a:rPr lang="it-IT" sz="2400" dirty="0" smtClean="0"/>
              <a:t> to </a:t>
            </a:r>
            <a:r>
              <a:rPr lang="it-IT" sz="2400" dirty="0" err="1" smtClean="0"/>
              <a:t>customers</a:t>
            </a:r>
            <a:r>
              <a:rPr lang="it-IT" sz="2400" dirty="0" smtClean="0"/>
              <a:t> via internet (their site or travel sites) and </a:t>
            </a:r>
            <a:r>
              <a:rPr lang="it-IT" sz="2400" dirty="0" err="1" smtClean="0"/>
              <a:t>also</a:t>
            </a:r>
            <a:r>
              <a:rPr lang="it-IT" sz="2400" dirty="0" smtClean="0"/>
              <a:t> </a:t>
            </a:r>
            <a:r>
              <a:rPr lang="it-IT" sz="2400" dirty="0" err="1" smtClean="0"/>
              <a:t>through</a:t>
            </a:r>
            <a:r>
              <a:rPr lang="it-IT" sz="2400" dirty="0" smtClean="0"/>
              <a:t> </a:t>
            </a:r>
            <a:r>
              <a:rPr lang="it-IT" sz="2400" dirty="0" err="1" smtClean="0"/>
              <a:t>travel</a:t>
            </a:r>
            <a:r>
              <a:rPr lang="it-IT" sz="2400" dirty="0" smtClean="0"/>
              <a:t> agencies.</a:t>
            </a:r>
          </a:p>
          <a:p>
            <a:pPr marL="0" indent="0">
              <a:buNone/>
            </a:pPr>
            <a:endParaRPr lang="it-IT" sz="2400" dirty="0" smtClean="0"/>
          </a:p>
          <a:p>
            <a:pPr marL="0" indent="0">
              <a:buNone/>
            </a:pPr>
            <a:r>
              <a:rPr lang="it-IT" sz="2400" dirty="0" smtClean="0"/>
              <a:t>•  </a:t>
            </a:r>
            <a:r>
              <a:rPr lang="it-IT" sz="2400" dirty="0" err="1" smtClean="0"/>
              <a:t>Other</a:t>
            </a:r>
            <a:r>
              <a:rPr lang="it-IT" sz="2400" dirty="0" smtClean="0"/>
              <a:t> </a:t>
            </a:r>
            <a:r>
              <a:rPr lang="it-IT" sz="2400" dirty="0" err="1" smtClean="0"/>
              <a:t>examples</a:t>
            </a:r>
            <a:r>
              <a:rPr lang="it-IT" sz="2400" dirty="0" smtClean="0"/>
              <a:t> ?</a:t>
            </a:r>
          </a:p>
          <a:p>
            <a:pPr marL="0" indent="0">
              <a:buNone/>
            </a:pPr>
            <a:endParaRPr lang="it-IT" sz="2400" dirty="0"/>
          </a:p>
          <a:p>
            <a:pPr marL="0" indent="0">
              <a:buNone/>
            </a:pPr>
            <a:r>
              <a:rPr lang="it-IT" sz="2400" dirty="0"/>
              <a:t>•  Potential problems with managing multchannel ?</a:t>
            </a:r>
          </a:p>
          <a:p>
            <a:pPr marL="0" indent="0">
              <a:buNone/>
            </a:pPr>
            <a:endParaRPr lang="it-IT" dirty="0" smtClean="0"/>
          </a:p>
          <a:p>
            <a:endParaRPr lang="it-IT" dirty="0" smtClean="0"/>
          </a:p>
          <a:p>
            <a:endParaRPr lang="it-IT" dirty="0"/>
          </a:p>
        </p:txBody>
      </p:sp>
    </p:spTree>
    <p:extLst>
      <p:ext uri="{BB962C8B-B14F-4D97-AF65-F5344CB8AC3E}">
        <p14:creationId xmlns:p14="http://schemas.microsoft.com/office/powerpoint/2010/main" val="394530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Brand problems:</a:t>
            </a:r>
            <a:br>
              <a:rPr lang="it-IT" b="1" dirty="0" err="1" smtClean="0">
                <a:solidFill>
                  <a:srgbClr val="FF0000"/>
                </a:solidFill>
              </a:rPr>
            </a:br>
            <a:r>
              <a:rPr lang="it-IT" sz="3600" dirty="0" err="1" smtClean="0"/>
              <a:t>Economics</a:t>
            </a:r>
            <a:r>
              <a:rPr lang="it-IT" sz="3600" dirty="0" smtClean="0"/>
              <a:t>, </a:t>
            </a:r>
            <a:r>
              <a:rPr lang="it-IT" sz="3600" dirty="0" err="1" smtClean="0"/>
              <a:t>Coverage</a:t>
            </a:r>
            <a:r>
              <a:rPr lang="it-IT" sz="3600" dirty="0" smtClean="0"/>
              <a:t>, Control</a:t>
            </a:r>
            <a:endParaRPr lang="it-IT" sz="3600" dirty="0"/>
          </a:p>
        </p:txBody>
      </p:sp>
      <p:sp>
        <p:nvSpPr>
          <p:cNvPr id="3" name="Segnaposto contenuto 2"/>
          <p:cNvSpPr>
            <a:spLocks noGrp="1"/>
          </p:cNvSpPr>
          <p:nvPr>
            <p:ph idx="1"/>
          </p:nvPr>
        </p:nvSpPr>
        <p:spPr/>
        <p:txBody>
          <a:bodyPr>
            <a:normAutofit/>
          </a:bodyPr>
          <a:lstStyle/>
          <a:p>
            <a:endParaRPr lang="it-IT" sz="2800" dirty="0" err="1" smtClean="0"/>
          </a:p>
          <a:p>
            <a:r>
              <a:rPr lang="it-IT" sz="2800" dirty="0" err="1" smtClean="0"/>
              <a:t>Releasing</a:t>
            </a:r>
            <a:r>
              <a:rPr lang="it-IT" sz="2800" dirty="0" smtClean="0"/>
              <a:t> a </a:t>
            </a:r>
            <a:r>
              <a:rPr lang="it-IT" sz="2800" dirty="0" err="1" smtClean="0"/>
              <a:t>product</a:t>
            </a:r>
            <a:r>
              <a:rPr lang="it-IT" sz="2800" dirty="0" smtClean="0"/>
              <a:t> in </a:t>
            </a:r>
            <a:r>
              <a:rPr lang="it-IT" sz="2800" dirty="0" err="1" smtClean="0"/>
              <a:t>multichannels</a:t>
            </a:r>
            <a:r>
              <a:rPr lang="it-IT" sz="2800" dirty="0" smtClean="0"/>
              <a:t> </a:t>
            </a:r>
            <a:r>
              <a:rPr lang="it-IT" sz="2800" dirty="0" err="1" smtClean="0"/>
              <a:t>risks</a:t>
            </a:r>
            <a:r>
              <a:rPr lang="it-IT" sz="2800" dirty="0" smtClean="0"/>
              <a:t> </a:t>
            </a:r>
            <a:r>
              <a:rPr lang="it-IT" sz="2800" dirty="0" err="1" smtClean="0"/>
              <a:t>lose</a:t>
            </a:r>
            <a:r>
              <a:rPr lang="it-IT" sz="2800" dirty="0" smtClean="0"/>
              <a:t> of control over </a:t>
            </a:r>
            <a:r>
              <a:rPr lang="it-IT" sz="2800" dirty="0" err="1" smtClean="0"/>
              <a:t>pricing</a:t>
            </a:r>
            <a:r>
              <a:rPr lang="it-IT" sz="2800" dirty="0" smtClean="0"/>
              <a:t> and </a:t>
            </a:r>
            <a:r>
              <a:rPr lang="it-IT" sz="2800" dirty="0" err="1" smtClean="0"/>
              <a:t>presentation</a:t>
            </a:r>
            <a:r>
              <a:rPr lang="it-IT" sz="2800" dirty="0" smtClean="0"/>
              <a:t>.</a:t>
            </a:r>
          </a:p>
          <a:p>
            <a:endParaRPr lang="it-IT" sz="2800" dirty="0" smtClean="0"/>
          </a:p>
          <a:p>
            <a:r>
              <a:rPr lang="it-IT" sz="2800" dirty="0" err="1" smtClean="0"/>
              <a:t>Possible</a:t>
            </a:r>
            <a:r>
              <a:rPr lang="it-IT" sz="2800" dirty="0" smtClean="0"/>
              <a:t> </a:t>
            </a:r>
            <a:r>
              <a:rPr lang="it-IT" sz="2800" dirty="0" err="1" smtClean="0"/>
              <a:t>damage</a:t>
            </a:r>
            <a:r>
              <a:rPr lang="it-IT" sz="2800" dirty="0" smtClean="0"/>
              <a:t> to brand if sellers do not adhere to correct pricing and presentation of the product.</a:t>
            </a:r>
          </a:p>
        </p:txBody>
      </p:sp>
    </p:spTree>
    <p:extLst>
      <p:ext uri="{BB962C8B-B14F-4D97-AF65-F5344CB8AC3E}">
        <p14:creationId xmlns:p14="http://schemas.microsoft.com/office/powerpoint/2010/main" val="101959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i="1" spc="50">
                <a:ln w="11430"/>
                <a:solidFill>
                  <a:srgbClr val="FF0000"/>
                </a:solidFill>
                <a:effectLst>
                  <a:outerShdw blurRad="76200" dist="50800" dir="5400000" algn="tl" rotWithShape="0">
                    <a:srgbClr val="000000">
                      <a:alpha val="65000"/>
                    </a:srgbClr>
                  </a:outerShdw>
                </a:effectLst>
              </a:rPr>
              <a:t>Sell-in.....Sell-out</a:t>
            </a:r>
          </a:p>
        </p:txBody>
      </p:sp>
      <p:sp>
        <p:nvSpPr>
          <p:cNvPr id="3" name="Segnaposto contenuto 2"/>
          <p:cNvSpPr>
            <a:spLocks noGrp="1"/>
          </p:cNvSpPr>
          <p:nvPr>
            <p:ph idx="1"/>
          </p:nvPr>
        </p:nvSpPr>
        <p:spPr/>
        <p:txBody>
          <a:bodyPr/>
          <a:lstStyle/>
          <a:p>
            <a:r>
              <a:rPr lang="it-IT" b="1"/>
              <a:t>Sell</a:t>
            </a:r>
            <a:r>
              <a:rPr lang="it-IT"/>
              <a:t>-in: how many units of a product is a manufacturer </a:t>
            </a:r>
            <a:r>
              <a:rPr lang="it-IT" b="1"/>
              <a:t>selling</a:t>
            </a:r>
            <a:r>
              <a:rPr lang="it-IT"/>
              <a:t> into the retailer. </a:t>
            </a:r>
          </a:p>
          <a:p>
            <a:endParaRPr lang="it-IT"/>
          </a:p>
          <a:p>
            <a:r>
              <a:rPr lang="it-IT" b="1"/>
              <a:t>Sell</a:t>
            </a:r>
            <a:r>
              <a:rPr lang="it-IT"/>
              <a:t>-</a:t>
            </a:r>
            <a:r>
              <a:rPr lang="it-IT" b="1"/>
              <a:t>out</a:t>
            </a:r>
            <a:r>
              <a:rPr lang="it-IT"/>
              <a:t>: how many units of a product is </a:t>
            </a:r>
            <a:r>
              <a:rPr lang="it-IT" b="1"/>
              <a:t>selling out</a:t>
            </a:r>
            <a:r>
              <a:rPr lang="it-IT"/>
              <a:t> to the customer (from the retailer) </a:t>
            </a:r>
          </a:p>
        </p:txBody>
      </p:sp>
    </p:spTree>
    <p:extLst>
      <p:ext uri="{BB962C8B-B14F-4D97-AF65-F5344CB8AC3E}">
        <p14:creationId xmlns:p14="http://schemas.microsoft.com/office/powerpoint/2010/main" val="163253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a:solidFill>
                  <a:srgbClr val="0000FF"/>
                </a:solidFill>
              </a:rPr>
              <a:t>Selling</a:t>
            </a:r>
            <a:br>
              <a:rPr lang="it-IT" b="1" i="1">
                <a:solidFill>
                  <a:srgbClr val="0000FF"/>
                </a:solidFill>
              </a:rPr>
            </a:br>
            <a:r>
              <a:rPr lang="it-IT" sz="3200"/>
              <a:t> Keeping the personal touch</a:t>
            </a:r>
          </a:p>
        </p:txBody>
      </p:sp>
      <p:sp>
        <p:nvSpPr>
          <p:cNvPr id="3" name="Segnaposto contenuto 2"/>
          <p:cNvSpPr>
            <a:spLocks noGrp="1"/>
          </p:cNvSpPr>
          <p:nvPr>
            <p:ph idx="1"/>
          </p:nvPr>
        </p:nvSpPr>
        <p:spPr/>
        <p:txBody>
          <a:bodyPr>
            <a:normAutofit fontScale="92500" lnSpcReduction="20000"/>
          </a:bodyPr>
          <a:lstStyle/>
          <a:p>
            <a:r>
              <a:rPr lang="it-IT">
                <a:solidFill>
                  <a:srgbClr val="FF0000"/>
                </a:solidFill>
              </a:rPr>
              <a:t>Retail stores </a:t>
            </a:r>
            <a:r>
              <a:rPr lang="it-IT" sz="2400">
                <a:solidFill>
                  <a:srgbClr val="0000FF"/>
                </a:solidFill>
              </a:rPr>
              <a:t>(warm, human, hands-on)</a:t>
            </a:r>
            <a:r>
              <a:rPr lang="it-IT">
                <a:solidFill>
                  <a:srgbClr val="FF0000"/>
                </a:solidFill>
              </a:rPr>
              <a:t> </a:t>
            </a:r>
          </a:p>
          <a:p>
            <a:pPr marL="0" indent="0">
              <a:buNone/>
            </a:pPr>
            <a:r>
              <a:rPr lang="it-IT"/>
              <a:t>   </a:t>
            </a:r>
            <a:r>
              <a:rPr lang="it-IT" sz="2800"/>
              <a:t> - lighting, attractive layout, trained sales staff</a:t>
            </a:r>
          </a:p>
          <a:p>
            <a:pPr marL="0" indent="0">
              <a:buNone/>
            </a:pPr>
            <a:r>
              <a:rPr lang="it-IT" sz="2800"/>
              <a:t>    - pleasant customer experience</a:t>
            </a:r>
          </a:p>
          <a:p>
            <a:pPr marL="0" indent="0">
              <a:buNone/>
            </a:pPr>
            <a:r>
              <a:rPr lang="it-IT" sz="2800"/>
              <a:t>    - selection, service, price build loyalty</a:t>
            </a:r>
            <a:endParaRPr lang="it-IT" sz="2800">
              <a:solidFill>
                <a:srgbClr val="FF0000"/>
              </a:solidFill>
            </a:endParaRPr>
          </a:p>
          <a:p>
            <a:r>
              <a:rPr lang="it-IT">
                <a:solidFill>
                  <a:srgbClr val="FF0000"/>
                </a:solidFill>
              </a:rPr>
              <a:t>On-line shopping </a:t>
            </a:r>
            <a:r>
              <a:rPr lang="it-IT" sz="2400">
                <a:solidFill>
                  <a:srgbClr val="0000FF"/>
                </a:solidFill>
              </a:rPr>
              <a:t>(cold, fast, convenient, efficient)</a:t>
            </a:r>
            <a:endParaRPr lang="it-IT" sz="2400">
              <a:solidFill>
                <a:srgbClr val="FF0000"/>
              </a:solidFill>
            </a:endParaRPr>
          </a:p>
          <a:p>
            <a:pPr marL="0" indent="0">
              <a:buNone/>
            </a:pPr>
            <a:r>
              <a:rPr lang="it-IT">
                <a:solidFill>
                  <a:srgbClr val="FF0000"/>
                </a:solidFill>
              </a:rPr>
              <a:t>    </a:t>
            </a:r>
            <a:r>
              <a:rPr lang="it-IT" sz="2800"/>
              <a:t>- easy to navigate design, items displayed well</a:t>
            </a:r>
          </a:p>
          <a:p>
            <a:pPr marL="0" indent="0">
              <a:buNone/>
            </a:pPr>
            <a:r>
              <a:rPr lang="it-IT" sz="2800"/>
              <a:t>    -  customer help line or chat line</a:t>
            </a:r>
          </a:p>
          <a:p>
            <a:pPr marL="0" indent="0">
              <a:buNone/>
            </a:pPr>
            <a:r>
              <a:rPr lang="it-IT" sz="2800"/>
              <a:t>    -  fast shipping and a no-problem return policy </a:t>
            </a:r>
          </a:p>
          <a:p>
            <a:pPr marL="0" indent="0">
              <a:buNone/>
            </a:pPr>
            <a:r>
              <a:rPr lang="it-IT" sz="2800"/>
              <a:t> </a:t>
            </a:r>
            <a:endParaRPr lang="it-IT">
              <a:solidFill>
                <a:srgbClr val="FF0000"/>
              </a:solidFill>
            </a:endParaRPr>
          </a:p>
          <a:p>
            <a:pPr marL="0" indent="0">
              <a:buNone/>
            </a:pPr>
            <a:r>
              <a:rPr lang="it-IT">
                <a:solidFill>
                  <a:srgbClr val="FF0000"/>
                </a:solidFill>
              </a:rPr>
              <a:t>    </a:t>
            </a:r>
          </a:p>
          <a:p>
            <a:pPr marL="0" indent="0">
              <a:buNone/>
            </a:pPr>
            <a:endParaRPr lang="it-IT"/>
          </a:p>
          <a:p>
            <a:pPr marL="0" indent="0">
              <a:buNone/>
            </a:pPr>
            <a:endParaRPr lang="it-IT"/>
          </a:p>
          <a:p>
            <a:pPr marL="0" indent="0">
              <a:buNone/>
            </a:pPr>
            <a:endParaRPr lang="it-IT"/>
          </a:p>
        </p:txBody>
      </p:sp>
    </p:spTree>
    <p:extLst>
      <p:ext uri="{BB962C8B-B14F-4D97-AF65-F5344CB8AC3E}">
        <p14:creationId xmlns:p14="http://schemas.microsoft.com/office/powerpoint/2010/main" val="133099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8000"/>
                </a:solidFill>
              </a:rPr>
              <a:t>Marketing Mix: The 5 </a:t>
            </a:r>
            <a:r>
              <a:rPr lang="it-IT" dirty="0" err="1" smtClean="0">
                <a:solidFill>
                  <a:srgbClr val="008000"/>
                </a:solidFill>
              </a:rPr>
              <a:t>P’s</a:t>
            </a:r>
            <a:endParaRPr lang="it-IT" dirty="0">
              <a:solidFill>
                <a:srgbClr val="008000"/>
              </a:solidFill>
            </a:endParaRPr>
          </a:p>
        </p:txBody>
      </p:sp>
      <p:sp>
        <p:nvSpPr>
          <p:cNvPr id="3" name="Segnaposto contenuto 2"/>
          <p:cNvSpPr>
            <a:spLocks noGrp="1"/>
          </p:cNvSpPr>
          <p:nvPr>
            <p:ph idx="1"/>
          </p:nvPr>
        </p:nvSpPr>
        <p:spPr/>
        <p:txBody>
          <a:bodyPr>
            <a:normAutofit fontScale="92500" lnSpcReduction="20000"/>
          </a:bodyPr>
          <a:lstStyle/>
          <a:p>
            <a:r>
              <a:rPr lang="en-US" b="1" dirty="0"/>
              <a:t>Product </a:t>
            </a:r>
            <a:r>
              <a:rPr lang="en-US" dirty="0"/>
              <a:t>(appearance, packaging, </a:t>
            </a:r>
            <a:r>
              <a:rPr lang="en-US" dirty="0" err="1"/>
              <a:t>quality,performance</a:t>
            </a:r>
            <a:r>
              <a:rPr lang="en-US" dirty="0"/>
              <a:t>, service, list price</a:t>
            </a:r>
            <a:r>
              <a:rPr lang="en-US" dirty="0" smtClean="0"/>
              <a:t>)</a:t>
            </a:r>
          </a:p>
          <a:p>
            <a:r>
              <a:rPr lang="en-US" b="1" dirty="0"/>
              <a:t>Positioning </a:t>
            </a:r>
            <a:r>
              <a:rPr lang="en-US" dirty="0"/>
              <a:t>(</a:t>
            </a:r>
            <a:r>
              <a:rPr lang="en-US" dirty="0" smtClean="0"/>
              <a:t>where are you in the competitive landscape ? The image </a:t>
            </a:r>
            <a:r>
              <a:rPr lang="en-US" dirty="0"/>
              <a:t>of product in the </a:t>
            </a:r>
            <a:r>
              <a:rPr lang="en-US" u="sng" dirty="0"/>
              <a:t>mind</a:t>
            </a:r>
            <a:r>
              <a:rPr lang="en-US" dirty="0"/>
              <a:t> of the target customer)</a:t>
            </a:r>
          </a:p>
          <a:p>
            <a:r>
              <a:rPr lang="en-US" b="1" dirty="0" smtClean="0"/>
              <a:t>Price   </a:t>
            </a:r>
            <a:r>
              <a:rPr lang="en-US" dirty="0"/>
              <a:t>(profit </a:t>
            </a:r>
            <a:r>
              <a:rPr lang="en-US" dirty="0" err="1"/>
              <a:t>margin,break</a:t>
            </a:r>
            <a:r>
              <a:rPr lang="en-US" dirty="0"/>
              <a:t>-even </a:t>
            </a:r>
            <a:r>
              <a:rPr lang="en-US" dirty="0" err="1"/>
              <a:t>point,going</a:t>
            </a:r>
            <a:r>
              <a:rPr lang="en-US" dirty="0"/>
              <a:t> rate, recommended retail price, overhead)</a:t>
            </a:r>
          </a:p>
          <a:p>
            <a:r>
              <a:rPr lang="en-US" b="1" dirty="0">
                <a:solidFill>
                  <a:srgbClr val="FF0000"/>
                </a:solidFill>
              </a:rPr>
              <a:t>Placement </a:t>
            </a:r>
            <a:r>
              <a:rPr lang="en-US" dirty="0">
                <a:solidFill>
                  <a:srgbClr val="FF0000"/>
                </a:solidFill>
              </a:rPr>
              <a:t>(location niche, distribution channels, logistics. managing on-line sales)</a:t>
            </a:r>
          </a:p>
          <a:p>
            <a:r>
              <a:rPr lang="en-US" b="1" dirty="0"/>
              <a:t>Promotion </a:t>
            </a:r>
            <a:r>
              <a:rPr lang="en-US" dirty="0"/>
              <a:t>(media, advertising, discounting, rebates, public relations)</a:t>
            </a:r>
          </a:p>
          <a:p>
            <a:endParaRPr lang="it-IT" dirty="0"/>
          </a:p>
        </p:txBody>
      </p:sp>
    </p:spTree>
    <p:extLst>
      <p:ext uri="{BB962C8B-B14F-4D97-AF65-F5344CB8AC3E}">
        <p14:creationId xmlns:p14="http://schemas.microsoft.com/office/powerpoint/2010/main" val="93862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 Chain Management</a:t>
            </a:r>
            <a:br>
              <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egnaposto contenuto 2"/>
          <p:cNvSpPr>
            <a:spLocks noGrp="1"/>
          </p:cNvSpPr>
          <p:nvPr>
            <p:ph idx="1"/>
          </p:nvPr>
        </p:nvSpPr>
        <p:spPr>
          <a:xfrm>
            <a:off x="457200" y="1103927"/>
            <a:ext cx="8229600" cy="5022236"/>
          </a:xfrm>
        </p:spPr>
        <p:txBody>
          <a:bodyPr>
            <a:normAutofit/>
          </a:bodyPr>
          <a:lstStyle/>
          <a:p>
            <a:pPr marL="0" indent="0">
              <a:buNone/>
            </a:pPr>
            <a:r>
              <a:rPr lang="it-IT" sz="2400">
                <a:solidFill>
                  <a:srgbClr val="0000FF"/>
                </a:solidFill>
              </a:rPr>
              <a:t>      </a:t>
            </a:r>
            <a:r>
              <a:rPr lang="it-IT" sz="2000">
                <a:solidFill>
                  <a:srgbClr val="0000FF"/>
                </a:solidFill>
              </a:rPr>
              <a:t>(remember that about 15% of the average product's price is in shipping 	and transport costs)</a:t>
            </a:r>
          </a:p>
          <a:p>
            <a:r>
              <a:rPr lang="it-IT" sz="2400">
                <a:solidFill>
                  <a:srgbClr val="0000FF"/>
                </a:solidFill>
              </a:rPr>
              <a:t>SCM</a:t>
            </a:r>
            <a:r>
              <a:rPr lang="it-IT" sz="2400"/>
              <a:t> is concerned with the value creation chain of all the activities associated with physical distribution.</a:t>
            </a:r>
          </a:p>
          <a:p>
            <a:endParaRPr lang="it-IT" sz="2400"/>
          </a:p>
          <a:p>
            <a:r>
              <a:rPr lang="it-IT" sz="2400"/>
              <a:t>It embraces the chain of suppliers that provide raw materials (</a:t>
            </a:r>
            <a:r>
              <a:rPr lang="it-IT" sz="2400">
                <a:solidFill>
                  <a:srgbClr val="008000"/>
                </a:solidFill>
              </a:rPr>
              <a:t>upstream</a:t>
            </a:r>
            <a:r>
              <a:rPr lang="it-IT" sz="2400"/>
              <a:t>), through assembly &amp; manufacturing to distribution and end-user customers (</a:t>
            </a:r>
            <a:r>
              <a:rPr lang="it-IT" sz="2400">
                <a:solidFill>
                  <a:srgbClr val="008000"/>
                </a:solidFill>
              </a:rPr>
              <a:t>downstream</a:t>
            </a:r>
            <a:r>
              <a:rPr lang="it-IT" sz="2400"/>
              <a:t>). </a:t>
            </a:r>
          </a:p>
          <a:p>
            <a:endParaRPr lang="it-IT" sz="2400"/>
          </a:p>
          <a:p>
            <a:r>
              <a:rPr lang="it-IT" sz="2400">
                <a:solidFill>
                  <a:srgbClr val="0000FF"/>
                </a:solidFill>
              </a:rPr>
              <a:t>SCM</a:t>
            </a:r>
            <a:r>
              <a:rPr lang="it-IT" sz="2400"/>
              <a:t> supersedes the previous terms logistics and physical distribution.</a:t>
            </a:r>
          </a:p>
          <a:p>
            <a:pPr marL="0" indent="0">
              <a:buNone/>
            </a:pPr>
            <a:endParaRPr lang="it-IT" sz="2400"/>
          </a:p>
        </p:txBody>
      </p:sp>
    </p:spTree>
    <p:extLst>
      <p:ext uri="{BB962C8B-B14F-4D97-AF65-F5344CB8AC3E}">
        <p14:creationId xmlns:p14="http://schemas.microsoft.com/office/powerpoint/2010/main" val="86384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mf3-1024x7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08420" cy="6858000"/>
          </a:xfrm>
          <a:prstGeom prst="rect">
            <a:avLst/>
          </a:prstGeom>
        </p:spPr>
      </p:pic>
    </p:spTree>
    <p:extLst>
      <p:ext uri="{BB962C8B-B14F-4D97-AF65-F5344CB8AC3E}">
        <p14:creationId xmlns:p14="http://schemas.microsoft.com/office/powerpoint/2010/main" val="98507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mazoncom-supply-chain-management-case-study-14-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32"/>
            <a:ext cx="9147684" cy="6867932"/>
          </a:xfrm>
          <a:prstGeom prst="rect">
            <a:avLst/>
          </a:prstGeom>
        </p:spPr>
      </p:pic>
    </p:spTree>
    <p:extLst>
      <p:ext uri="{BB962C8B-B14F-4D97-AF65-F5344CB8AC3E}">
        <p14:creationId xmlns:p14="http://schemas.microsoft.com/office/powerpoint/2010/main" val="206599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0000FF"/>
                </a:solidFill>
              </a:rPr>
              <a:t>Marketing vs. Sales</a:t>
            </a:r>
            <a:br>
              <a:rPr lang="it-IT" dirty="0" smtClean="0">
                <a:solidFill>
                  <a:srgbClr val="0000FF"/>
                </a:solidFill>
              </a:rPr>
            </a:br>
            <a:endParaRPr lang="it-IT" dirty="0">
              <a:solidFill>
                <a:srgbClr val="0000FF"/>
              </a:solidFill>
            </a:endParaRPr>
          </a:p>
        </p:txBody>
      </p:sp>
      <p:sp>
        <p:nvSpPr>
          <p:cNvPr id="3" name="Sottotitolo 2"/>
          <p:cNvSpPr>
            <a:spLocks noGrp="1"/>
          </p:cNvSpPr>
          <p:nvPr>
            <p:ph type="subTitle" idx="1"/>
          </p:nvPr>
        </p:nvSpPr>
        <p:spPr/>
        <p:txBody>
          <a:bodyPr/>
          <a:lstStyle/>
          <a:p>
            <a:r>
              <a:rPr lang="it-IT" dirty="0" err="1" smtClean="0">
                <a:solidFill>
                  <a:schemeClr val="accent2">
                    <a:lumMod val="75000"/>
                  </a:schemeClr>
                </a:solidFill>
              </a:rPr>
              <a:t>What</a:t>
            </a:r>
            <a:r>
              <a:rPr lang="it-IT" dirty="0" smtClean="0">
                <a:solidFill>
                  <a:schemeClr val="accent2">
                    <a:lumMod val="75000"/>
                  </a:schemeClr>
                </a:solidFill>
              </a:rPr>
              <a:t> are the </a:t>
            </a:r>
            <a:r>
              <a:rPr lang="it-IT" dirty="0" err="1" smtClean="0">
                <a:solidFill>
                  <a:schemeClr val="accent2">
                    <a:lumMod val="75000"/>
                  </a:schemeClr>
                </a:solidFill>
              </a:rPr>
              <a:t>differences</a:t>
            </a:r>
            <a:r>
              <a:rPr lang="it-IT" dirty="0" smtClean="0">
                <a:solidFill>
                  <a:schemeClr val="accent2">
                    <a:lumMod val="75000"/>
                  </a:schemeClr>
                </a:solidFill>
              </a:rPr>
              <a:t> ?</a:t>
            </a:r>
            <a:endParaRPr lang="it-IT" dirty="0">
              <a:solidFill>
                <a:schemeClr val="accent2">
                  <a:lumMod val="75000"/>
                </a:schemeClr>
              </a:solidFill>
            </a:endParaRPr>
          </a:p>
        </p:txBody>
      </p:sp>
    </p:spTree>
    <p:extLst>
      <p:ext uri="{BB962C8B-B14F-4D97-AF65-F5344CB8AC3E}">
        <p14:creationId xmlns:p14="http://schemas.microsoft.com/office/powerpoint/2010/main" val="269882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Amazon Fulfillment Center</a:t>
            </a:r>
          </a:p>
        </p:txBody>
      </p:sp>
      <p:sp>
        <p:nvSpPr>
          <p:cNvPr id="3" name="Segnaposto contenuto 2"/>
          <p:cNvSpPr>
            <a:spLocks noGrp="1"/>
          </p:cNvSpPr>
          <p:nvPr>
            <p:ph idx="1"/>
          </p:nvPr>
        </p:nvSpPr>
        <p:spPr/>
        <p:txBody>
          <a:bodyPr/>
          <a:lstStyle/>
          <a:p>
            <a:r>
              <a:rPr lang="it-IT"/>
              <a:t>Giant automated storage and product movement system</a:t>
            </a:r>
          </a:p>
          <a:p>
            <a:r>
              <a:rPr lang="it-IT"/>
              <a:t>Product coded based</a:t>
            </a:r>
          </a:p>
          <a:p>
            <a:r>
              <a:rPr lang="it-IT"/>
              <a:t>People doing final order checking, packaging.</a:t>
            </a:r>
          </a:p>
          <a:p>
            <a:r>
              <a:rPr lang="it-IT"/>
              <a:t>In Italy, there are currently 6 operating, and </a:t>
            </a:r>
          </a:p>
          <a:p>
            <a:pPr marL="0" indent="0">
              <a:buNone/>
            </a:pPr>
            <a:r>
              <a:rPr lang="it-IT"/>
              <a:t>    they link to other smaller warehouses and</a:t>
            </a:r>
          </a:p>
          <a:p>
            <a:pPr marL="0" indent="0">
              <a:buNone/>
            </a:pPr>
            <a:r>
              <a:rPr lang="it-IT"/>
              <a:t>    distribution hubs that supply major cities.    </a:t>
            </a:r>
          </a:p>
        </p:txBody>
      </p:sp>
    </p:spTree>
    <p:extLst>
      <p:ext uri="{BB962C8B-B14F-4D97-AF65-F5344CB8AC3E}">
        <p14:creationId xmlns:p14="http://schemas.microsoft.com/office/powerpoint/2010/main" val="3604644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m fulfilcen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01" y="204751"/>
            <a:ext cx="8560555" cy="6420417"/>
          </a:xfrm>
          <a:prstGeom prst="rect">
            <a:avLst/>
          </a:prstGeom>
        </p:spPr>
      </p:pic>
    </p:spTree>
    <p:extLst>
      <p:ext uri="{BB962C8B-B14F-4D97-AF65-F5344CB8AC3E}">
        <p14:creationId xmlns:p14="http://schemas.microsoft.com/office/powerpoint/2010/main" val="290510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41362"/>
          </a:xfrm>
        </p:spPr>
        <p:txBody>
          <a:bodyPr>
            <a:normAutofit fontScale="90000"/>
          </a:bodyPr>
          <a:lstStyle/>
          <a:p>
            <a:r>
              <a:rPr lang="it-IT" b="1" i="1">
                <a:solidFill>
                  <a:srgbClr val="0000FF"/>
                </a:solidFill>
              </a:rPr>
              <a:t>SCM goals</a:t>
            </a:r>
          </a:p>
        </p:txBody>
      </p:sp>
      <p:sp>
        <p:nvSpPr>
          <p:cNvPr id="3" name="Segnaposto contenuto 2"/>
          <p:cNvSpPr>
            <a:spLocks noGrp="1"/>
          </p:cNvSpPr>
          <p:nvPr>
            <p:ph idx="1"/>
          </p:nvPr>
        </p:nvSpPr>
        <p:spPr>
          <a:xfrm>
            <a:off x="457200" y="1270000"/>
            <a:ext cx="8229600" cy="5263444"/>
          </a:xfrm>
        </p:spPr>
        <p:txBody>
          <a:bodyPr>
            <a:normAutofit/>
          </a:bodyPr>
          <a:lstStyle/>
          <a:p>
            <a:r>
              <a:rPr lang="it-IT" sz="2400">
                <a:solidFill>
                  <a:srgbClr val="FF0000"/>
                </a:solidFill>
              </a:rPr>
              <a:t>Waste reduction</a:t>
            </a:r>
            <a:r>
              <a:rPr lang="it-IT" sz="2400"/>
              <a:t>: reducing excess stock</a:t>
            </a:r>
          </a:p>
          <a:p>
            <a:pPr marL="0" indent="0">
              <a:buNone/>
            </a:pPr>
            <a:endParaRPr lang="it-IT" sz="2400"/>
          </a:p>
          <a:p>
            <a:r>
              <a:rPr lang="it-IT" sz="2400">
                <a:solidFill>
                  <a:srgbClr val="FF0000"/>
                </a:solidFill>
              </a:rPr>
              <a:t>Time compression</a:t>
            </a:r>
            <a:r>
              <a:rPr lang="it-IT" sz="2400"/>
              <a:t>: Reducing order to delivery time</a:t>
            </a:r>
          </a:p>
          <a:p>
            <a:endParaRPr lang="it-IT" sz="2400"/>
          </a:p>
          <a:p>
            <a:r>
              <a:rPr lang="it-IT" sz="2400">
                <a:solidFill>
                  <a:srgbClr val="FF0000"/>
                </a:solidFill>
              </a:rPr>
              <a:t>Flexible response</a:t>
            </a:r>
            <a:r>
              <a:rPr lang="it-IT" sz="2400"/>
              <a:t>: efficiency in handling orders and      						    effecting deliveries.</a:t>
            </a:r>
          </a:p>
          <a:p>
            <a:r>
              <a:rPr lang="it-IT" sz="2400">
                <a:solidFill>
                  <a:srgbClr val="FF0000"/>
                </a:solidFill>
              </a:rPr>
              <a:t>Unit cost reduction</a:t>
            </a:r>
            <a:r>
              <a:rPr lang="it-IT" sz="2400"/>
              <a:t>:  Understanding the needs of the end customer, a company can construct an efficient </a:t>
            </a:r>
          </a:p>
          <a:p>
            <a:pPr marL="0" indent="0">
              <a:buNone/>
            </a:pPr>
            <a:r>
              <a:rPr lang="it-IT" sz="2400"/>
              <a:t>    system to deliver the product to meet that standard,</a:t>
            </a:r>
          </a:p>
          <a:p>
            <a:pPr marL="0" indent="0">
              <a:buNone/>
            </a:pPr>
            <a:r>
              <a:rPr lang="it-IT" sz="2400"/>
              <a:t>    and reduce operating costs.</a:t>
            </a:r>
          </a:p>
        </p:txBody>
      </p:sp>
    </p:spTree>
    <p:extLst>
      <p:ext uri="{BB962C8B-B14F-4D97-AF65-F5344CB8AC3E}">
        <p14:creationId xmlns:p14="http://schemas.microsoft.com/office/powerpoint/2010/main" val="247002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0000"/>
                </a:solidFill>
              </a:rPr>
              <a:t>Global supply/waste nightmare</a:t>
            </a:r>
          </a:p>
        </p:txBody>
      </p:sp>
      <p:sp>
        <p:nvSpPr>
          <p:cNvPr id="3" name="Segnaposto contenuto 2"/>
          <p:cNvSpPr>
            <a:spLocks noGrp="1"/>
          </p:cNvSpPr>
          <p:nvPr>
            <p:ph idx="1"/>
          </p:nvPr>
        </p:nvSpPr>
        <p:spPr/>
        <p:txBody>
          <a:bodyPr/>
          <a:lstStyle/>
          <a:p>
            <a:r>
              <a:rPr lang="it-IT"/>
              <a:t>Returned merchandise:</a:t>
            </a:r>
          </a:p>
          <a:p>
            <a:pPr marL="0" indent="0">
              <a:buNone/>
            </a:pPr>
            <a:r>
              <a:rPr lang="it-IT"/>
              <a:t>    from in-store purchases/ on-line purchases</a:t>
            </a:r>
          </a:p>
          <a:p>
            <a:pPr marL="0" indent="0">
              <a:buNone/>
            </a:pPr>
            <a:r>
              <a:rPr lang="it-IT"/>
              <a:t>    Where does it go ???</a:t>
            </a:r>
          </a:p>
          <a:p>
            <a:pPr marL="0" indent="0">
              <a:buNone/>
            </a:pPr>
            <a:endParaRPr lang="it-IT"/>
          </a:p>
        </p:txBody>
      </p:sp>
    </p:spTree>
    <p:extLst>
      <p:ext uri="{BB962C8B-B14F-4D97-AF65-F5344CB8AC3E}">
        <p14:creationId xmlns:p14="http://schemas.microsoft.com/office/powerpoint/2010/main" val="95946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67870"/>
            <a:ext cx="8229600" cy="2343025"/>
          </a:xfrm>
        </p:spPr>
        <p:txBody>
          <a:bodyPr>
            <a:noAutofit/>
          </a:bodyPr>
          <a:lstStyle/>
          <a:p>
            <a:r>
              <a:rPr lang="it-IT" sz="2400">
                <a:solidFill>
                  <a:srgbClr val="FF6600"/>
                </a:solidFill>
              </a:rPr>
              <a:t>Read this:</a:t>
            </a:r>
            <a:r>
              <a:rPr lang="it-IT" sz="2400">
                <a:solidFill>
                  <a:srgbClr val="0000FF"/>
                </a:solidFill>
              </a:rPr>
              <a:t/>
            </a:r>
            <a:br>
              <a:rPr lang="it-IT" sz="2400">
                <a:solidFill>
                  <a:srgbClr val="0000FF"/>
                </a:solidFill>
              </a:rPr>
            </a:br>
            <a:r>
              <a:rPr lang="it-IT" sz="2400">
                <a:solidFill>
                  <a:srgbClr val="0000FF"/>
                </a:solidFill>
              </a:rPr>
              <a:t/>
            </a:r>
            <a:br>
              <a:rPr lang="it-IT" sz="2400">
                <a:solidFill>
                  <a:srgbClr val="0000FF"/>
                </a:solidFill>
              </a:rPr>
            </a:br>
            <a:r>
              <a:rPr lang="it-IT" sz="2400">
                <a:solidFill>
                  <a:srgbClr val="0000FF"/>
                </a:solidFill>
              </a:rPr>
              <a:t>https://www.cnbc.com/2019/12/14/how-amazon-and-google-use-ai-to-destroy-less-excess-inventory.html?&amp;qsearchterm=returned%20clothing%20waste</a:t>
            </a:r>
            <a:br>
              <a:rPr lang="it-IT" sz="2400">
                <a:solidFill>
                  <a:srgbClr val="0000FF"/>
                </a:solidFill>
              </a:rPr>
            </a:br>
            <a:endParaRPr lang="it-IT" sz="2400"/>
          </a:p>
        </p:txBody>
      </p:sp>
    </p:spTree>
    <p:extLst>
      <p:ext uri="{BB962C8B-B14F-4D97-AF65-F5344CB8AC3E}">
        <p14:creationId xmlns:p14="http://schemas.microsoft.com/office/powerpoint/2010/main" val="392129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6600"/>
                </a:solidFill>
              </a:rPr>
              <a:t/>
            </a:r>
            <a:br>
              <a:rPr lang="it-IT" dirty="0" smtClean="0">
                <a:solidFill>
                  <a:srgbClr val="FF6600"/>
                </a:solidFill>
              </a:rPr>
            </a:br>
            <a:endParaRPr lang="it-IT" dirty="0">
              <a:solidFill>
                <a:srgbClr val="FF6600"/>
              </a:solidFill>
            </a:endParaRPr>
          </a:p>
        </p:txBody>
      </p:sp>
      <p:sp>
        <p:nvSpPr>
          <p:cNvPr id="3" name="Segnaposto contenuto 2"/>
          <p:cNvSpPr>
            <a:spLocks noGrp="1"/>
          </p:cNvSpPr>
          <p:nvPr>
            <p:ph idx="1"/>
          </p:nvPr>
        </p:nvSpPr>
        <p:spPr/>
        <p:txBody>
          <a:bodyPr>
            <a:normAutofit/>
          </a:bodyPr>
          <a:lstStyle/>
          <a:p>
            <a:r>
              <a:rPr lang="it-IT" sz="2800" dirty="0"/>
              <a:t>The </a:t>
            </a:r>
            <a:r>
              <a:rPr lang="it-IT" sz="2800" dirty="0" err="1"/>
              <a:t>philosophy</a:t>
            </a:r>
            <a:r>
              <a:rPr lang="it-IT" sz="2800" dirty="0"/>
              <a:t> of JIT </a:t>
            </a:r>
            <a:r>
              <a:rPr lang="it-IT" sz="2800" dirty="0" err="1"/>
              <a:t>is</a:t>
            </a:r>
            <a:r>
              <a:rPr lang="it-IT" sz="2800" dirty="0"/>
              <a:t> </a:t>
            </a:r>
            <a:r>
              <a:rPr lang="it-IT" sz="2800" dirty="0" err="1"/>
              <a:t>simple</a:t>
            </a:r>
            <a:r>
              <a:rPr lang="it-IT" sz="2800" dirty="0"/>
              <a:t>: the </a:t>
            </a:r>
            <a:r>
              <a:rPr lang="it-IT" sz="2800" dirty="0" err="1"/>
              <a:t>storage</a:t>
            </a:r>
            <a:r>
              <a:rPr lang="it-IT" sz="2800" dirty="0"/>
              <a:t> of </a:t>
            </a:r>
            <a:r>
              <a:rPr lang="it-IT" sz="2800" dirty="0" err="1"/>
              <a:t>unused</a:t>
            </a:r>
            <a:r>
              <a:rPr lang="it-IT" sz="2800" dirty="0"/>
              <a:t> </a:t>
            </a:r>
            <a:r>
              <a:rPr lang="it-IT" sz="2800" dirty="0" err="1"/>
              <a:t>inventory</a:t>
            </a:r>
            <a:r>
              <a:rPr lang="it-IT" sz="2800" dirty="0"/>
              <a:t> </a:t>
            </a:r>
            <a:r>
              <a:rPr lang="it-IT" sz="2800" dirty="0" err="1"/>
              <a:t>is</a:t>
            </a:r>
            <a:r>
              <a:rPr lang="it-IT" sz="2800" dirty="0"/>
              <a:t> a </a:t>
            </a:r>
            <a:r>
              <a:rPr lang="it-IT" sz="2800" dirty="0" err="1"/>
              <a:t>waste</a:t>
            </a:r>
            <a:r>
              <a:rPr lang="it-IT" sz="2800" dirty="0"/>
              <a:t> of </a:t>
            </a:r>
            <a:r>
              <a:rPr lang="it-IT" sz="2800" dirty="0" err="1" smtClean="0"/>
              <a:t>resources</a:t>
            </a:r>
            <a:endParaRPr lang="it-IT" sz="2800" dirty="0" smtClean="0"/>
          </a:p>
          <a:p>
            <a:pPr marL="0" indent="0">
              <a:buNone/>
            </a:pPr>
            <a:r>
              <a:rPr lang="it-IT" sz="2800" dirty="0" smtClean="0"/>
              <a:t>•  </a:t>
            </a:r>
            <a:r>
              <a:rPr lang="it-IT" sz="2800" dirty="0" err="1" smtClean="0"/>
              <a:t>Warehousing</a:t>
            </a:r>
            <a:r>
              <a:rPr lang="it-IT" sz="2800" dirty="0" smtClean="0"/>
              <a:t> </a:t>
            </a:r>
            <a:r>
              <a:rPr lang="it-IT" sz="2800" dirty="0" err="1" smtClean="0"/>
              <a:t>depots</a:t>
            </a:r>
            <a:r>
              <a:rPr lang="it-IT" sz="2800" dirty="0"/>
              <a:t>:</a:t>
            </a:r>
            <a:r>
              <a:rPr lang="it-IT" sz="2800" dirty="0" smtClean="0"/>
              <a:t> </a:t>
            </a:r>
            <a:r>
              <a:rPr lang="it-IT" sz="2800" dirty="0" err="1" smtClean="0"/>
              <a:t>stocking</a:t>
            </a:r>
            <a:r>
              <a:rPr lang="it-IT" sz="2800" dirty="0" smtClean="0"/>
              <a:t> extra </a:t>
            </a:r>
            <a:r>
              <a:rPr lang="it-IT" sz="2800" dirty="0" err="1" smtClean="0"/>
              <a:t>inventory</a:t>
            </a:r>
            <a:r>
              <a:rPr lang="it-IT" sz="2800" dirty="0" smtClean="0"/>
              <a:t> is  	  </a:t>
            </a:r>
          </a:p>
          <a:p>
            <a:pPr marL="0" indent="0">
              <a:buNone/>
            </a:pPr>
            <a:r>
              <a:rPr lang="it-IT" sz="2800" dirty="0"/>
              <a:t> </a:t>
            </a:r>
            <a:r>
              <a:rPr lang="it-IT" sz="2800" dirty="0" smtClean="0"/>
              <a:t>    </a:t>
            </a:r>
            <a:r>
              <a:rPr lang="it-IT" sz="2800" dirty="0" err="1" smtClean="0"/>
              <a:t>costly</a:t>
            </a:r>
            <a:endParaRPr lang="it-IT" sz="2800" dirty="0"/>
          </a:p>
          <a:p>
            <a:r>
              <a:rPr lang="it-IT" sz="2800" dirty="0" smtClean="0"/>
              <a:t>Manufacturing just in time:  </a:t>
            </a:r>
            <a:r>
              <a:rPr lang="it-IT" sz="2800" dirty="0" err="1" smtClean="0"/>
              <a:t>Goods</a:t>
            </a:r>
            <a:r>
              <a:rPr lang="it-IT" sz="2800" dirty="0" smtClean="0"/>
              <a:t> made </a:t>
            </a:r>
            <a:r>
              <a:rPr lang="it-IT" sz="2800" dirty="0" err="1" smtClean="0"/>
              <a:t>only</a:t>
            </a:r>
            <a:r>
              <a:rPr lang="it-IT" sz="2800" dirty="0" smtClean="0"/>
              <a:t> </a:t>
            </a:r>
            <a:r>
              <a:rPr lang="it-IT" sz="2800" dirty="0" err="1" smtClean="0"/>
              <a:t>upon</a:t>
            </a:r>
            <a:r>
              <a:rPr lang="it-IT" sz="2800" dirty="0" smtClean="0"/>
              <a:t> </a:t>
            </a:r>
            <a:r>
              <a:rPr lang="it-IT" sz="2800" dirty="0" err="1" smtClean="0"/>
              <a:t>receipt</a:t>
            </a:r>
            <a:r>
              <a:rPr lang="it-IT" sz="2800" dirty="0" smtClean="0"/>
              <a:t> of an </a:t>
            </a:r>
            <a:r>
              <a:rPr lang="it-IT" sz="2800" dirty="0" err="1" smtClean="0"/>
              <a:t>order</a:t>
            </a:r>
            <a:r>
              <a:rPr lang="it-IT" sz="2800" dirty="0" smtClean="0"/>
              <a:t>.</a:t>
            </a:r>
          </a:p>
          <a:p>
            <a:r>
              <a:rPr lang="it-IT" sz="2800" dirty="0" smtClean="0"/>
              <a:t>Just in time delivery:  </a:t>
            </a:r>
            <a:r>
              <a:rPr lang="it-IT" sz="2800" dirty="0" err="1" smtClean="0"/>
              <a:t>using</a:t>
            </a:r>
            <a:r>
              <a:rPr lang="it-IT" sz="2800" dirty="0" smtClean="0"/>
              <a:t> multiple </a:t>
            </a:r>
            <a:r>
              <a:rPr lang="it-IT" sz="2800" dirty="0" err="1" smtClean="0"/>
              <a:t>options</a:t>
            </a:r>
            <a:r>
              <a:rPr lang="it-IT" sz="2800" dirty="0" smtClean="0"/>
              <a:t> of </a:t>
            </a:r>
            <a:r>
              <a:rPr lang="it-IT" sz="2800" dirty="0" err="1" smtClean="0"/>
              <a:t>making</a:t>
            </a:r>
            <a:r>
              <a:rPr lang="it-IT" sz="2800" dirty="0" smtClean="0"/>
              <a:t> a delivery </a:t>
            </a:r>
            <a:r>
              <a:rPr lang="it-IT" sz="2800" dirty="0" err="1" smtClean="0"/>
              <a:t>according</a:t>
            </a:r>
            <a:r>
              <a:rPr lang="it-IT" sz="2800" dirty="0" smtClean="0"/>
              <a:t> to </a:t>
            </a:r>
            <a:r>
              <a:rPr lang="it-IT" sz="2800" dirty="0" err="1" smtClean="0"/>
              <a:t>needs</a:t>
            </a:r>
            <a:r>
              <a:rPr lang="it-IT" sz="2800" dirty="0" smtClean="0"/>
              <a:t> of </a:t>
            </a:r>
            <a:r>
              <a:rPr lang="it-IT" sz="2800" dirty="0" err="1" smtClean="0"/>
              <a:t>customer</a:t>
            </a:r>
            <a:r>
              <a:rPr lang="it-IT" sz="2800" dirty="0" smtClean="0"/>
              <a:t>.</a:t>
            </a:r>
            <a:endParaRPr lang="it-IT" sz="2800" dirty="0"/>
          </a:p>
        </p:txBody>
      </p:sp>
      <p:pic>
        <p:nvPicPr>
          <p:cNvPr id="5" name="Immagine 4" descr="jit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039" y="0"/>
            <a:ext cx="2516541" cy="1728693"/>
          </a:xfrm>
          <a:prstGeom prst="rect">
            <a:avLst/>
          </a:prstGeom>
        </p:spPr>
      </p:pic>
    </p:spTree>
    <p:extLst>
      <p:ext uri="{BB962C8B-B14F-4D97-AF65-F5344CB8AC3E}">
        <p14:creationId xmlns:p14="http://schemas.microsoft.com/office/powerpoint/2010/main" val="198769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0000"/>
                </a:solidFill>
              </a:rPr>
              <a:t>B</a:t>
            </a:r>
            <a:r>
              <a:rPr lang="it-IT" b="1">
                <a:solidFill>
                  <a:srgbClr val="008000"/>
                </a:solidFill>
              </a:rPr>
              <a:t>e</a:t>
            </a:r>
            <a:r>
              <a:rPr lang="it-IT" b="1">
                <a:solidFill>
                  <a:schemeClr val="accent6">
                    <a:lumMod val="75000"/>
                  </a:schemeClr>
                </a:solidFill>
              </a:rPr>
              <a:t>n</a:t>
            </a:r>
            <a:r>
              <a:rPr lang="it-IT" b="1">
                <a:solidFill>
                  <a:srgbClr val="800000"/>
                </a:solidFill>
              </a:rPr>
              <a:t>e</a:t>
            </a:r>
            <a:r>
              <a:rPr lang="it-IT" b="1">
                <a:solidFill>
                  <a:srgbClr val="0000FF"/>
                </a:solidFill>
              </a:rPr>
              <a:t>tt</a:t>
            </a:r>
            <a:r>
              <a:rPr lang="it-IT" b="1">
                <a:solidFill>
                  <a:schemeClr val="accent1"/>
                </a:solidFill>
              </a:rPr>
              <a:t>o</a:t>
            </a:r>
            <a:r>
              <a:rPr lang="it-IT" b="1">
                <a:solidFill>
                  <a:srgbClr val="000090"/>
                </a:solidFill>
              </a:rPr>
              <a:t>n</a:t>
            </a:r>
            <a:r>
              <a:rPr lang="it-IT"/>
              <a:t> </a:t>
            </a:r>
          </a:p>
        </p:txBody>
      </p:sp>
      <p:sp>
        <p:nvSpPr>
          <p:cNvPr id="3" name="Segnaposto contenuto 2"/>
          <p:cNvSpPr>
            <a:spLocks noGrp="1"/>
          </p:cNvSpPr>
          <p:nvPr>
            <p:ph idx="1"/>
          </p:nvPr>
        </p:nvSpPr>
        <p:spPr/>
        <p:txBody>
          <a:bodyPr/>
          <a:lstStyle/>
          <a:p>
            <a:pPr marL="0" indent="0">
              <a:buNone/>
            </a:pPr>
            <a:r>
              <a:rPr lang="it-IT"/>
              <a:t>  </a:t>
            </a:r>
          </a:p>
          <a:p>
            <a:pPr marL="0" indent="0">
              <a:buNone/>
            </a:pPr>
            <a:r>
              <a:rPr lang="it-IT"/>
              <a:t> </a:t>
            </a:r>
            <a:r>
              <a:rPr lang="it-IT" sz="2800"/>
              <a:t>Uses </a:t>
            </a:r>
            <a:r>
              <a:rPr lang="it-IT" sz="2800">
                <a:solidFill>
                  <a:srgbClr val="FF0000"/>
                </a:solidFill>
              </a:rPr>
              <a:t>JIT manufacturing</a:t>
            </a:r>
            <a:r>
              <a:rPr lang="it-IT" sz="2800"/>
              <a:t>: some garments are    manufactured in neutral colours and dyed to order.</a:t>
            </a:r>
          </a:p>
          <a:p>
            <a:pPr marL="0" indent="0">
              <a:buNone/>
            </a:pPr>
            <a:endParaRPr lang="it-IT" sz="2800"/>
          </a:p>
          <a:p>
            <a:r>
              <a:rPr lang="it-IT" sz="2800"/>
              <a:t>Their distribution center in Italy is run mainly </a:t>
            </a:r>
          </a:p>
          <a:p>
            <a:pPr marL="0" indent="0">
              <a:buNone/>
            </a:pPr>
            <a:r>
              <a:rPr lang="it-IT" sz="2800"/>
              <a:t>    by robots..... delivering goods to 120 countries</a:t>
            </a:r>
          </a:p>
          <a:p>
            <a:pPr marL="0" indent="0">
              <a:buNone/>
            </a:pPr>
            <a:r>
              <a:rPr lang="it-IT" sz="2800"/>
              <a:t>    within 12 days.</a:t>
            </a:r>
          </a:p>
          <a:p>
            <a:pPr marL="0" indent="0">
              <a:buNone/>
            </a:pPr>
            <a:r>
              <a:rPr lang="it-IT"/>
              <a:t>  </a:t>
            </a:r>
          </a:p>
        </p:txBody>
      </p:sp>
    </p:spTree>
    <p:extLst>
      <p:ext uri="{BB962C8B-B14F-4D97-AF65-F5344CB8AC3E}">
        <p14:creationId xmlns:p14="http://schemas.microsoft.com/office/powerpoint/2010/main" val="30129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660066"/>
                </a:solidFill>
              </a:rPr>
              <a:t>Order fulfilment</a:t>
            </a:r>
          </a:p>
        </p:txBody>
      </p:sp>
      <p:sp>
        <p:nvSpPr>
          <p:cNvPr id="3" name="Segnaposto contenuto 2"/>
          <p:cNvSpPr>
            <a:spLocks noGrp="1"/>
          </p:cNvSpPr>
          <p:nvPr>
            <p:ph idx="1"/>
          </p:nvPr>
        </p:nvSpPr>
        <p:spPr/>
        <p:txBody>
          <a:bodyPr>
            <a:normAutofit/>
          </a:bodyPr>
          <a:lstStyle/>
          <a:p>
            <a:r>
              <a:rPr lang="it-IT" sz="2800"/>
              <a:t>retrieving, packing and shipping orders</a:t>
            </a:r>
          </a:p>
          <a:p>
            <a:r>
              <a:rPr lang="it-IT" sz="2800"/>
              <a:t>Computerized tracking, robotic systems</a:t>
            </a:r>
          </a:p>
          <a:p>
            <a:r>
              <a:rPr lang="it-IT" sz="2800"/>
              <a:t>Speed, efficiency, cost effectiveness, to create</a:t>
            </a:r>
          </a:p>
          <a:p>
            <a:pPr marL="0" indent="0">
              <a:buNone/>
            </a:pPr>
            <a:r>
              <a:rPr lang="it-IT" sz="2800"/>
              <a:t>    a better customer experience.</a:t>
            </a:r>
          </a:p>
          <a:p>
            <a:pPr marL="0" indent="0">
              <a:buNone/>
            </a:pPr>
            <a:r>
              <a:rPr lang="it-IT" sz="2800"/>
              <a:t>	*  Restaurants using wireless telecom</a:t>
            </a:r>
          </a:p>
          <a:p>
            <a:pPr marL="0" indent="0">
              <a:buNone/>
            </a:pPr>
            <a:r>
              <a:rPr lang="it-IT" sz="2800"/>
              <a:t>         is another way to have faster and more</a:t>
            </a:r>
          </a:p>
          <a:p>
            <a:pPr marL="0" indent="0">
              <a:buNone/>
            </a:pPr>
            <a:r>
              <a:rPr lang="it-IT" sz="2800"/>
              <a:t>         efficient communication of customer order. 			 </a:t>
            </a:r>
          </a:p>
        </p:txBody>
      </p:sp>
    </p:spTree>
    <p:extLst>
      <p:ext uri="{BB962C8B-B14F-4D97-AF65-F5344CB8AC3E}">
        <p14:creationId xmlns:p14="http://schemas.microsoft.com/office/powerpoint/2010/main" val="36067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r>
              <a:rPr lang="it-IT" dirty="0" err="1" smtClean="0"/>
              <a:t>If</a:t>
            </a:r>
            <a:r>
              <a:rPr lang="it-IT" dirty="0" smtClean="0"/>
              <a:t> </a:t>
            </a:r>
            <a:r>
              <a:rPr lang="it-IT" dirty="0" err="1" smtClean="0"/>
              <a:t>you</a:t>
            </a:r>
            <a:r>
              <a:rPr lang="it-IT" dirty="0" smtClean="0"/>
              <a:t> </a:t>
            </a:r>
            <a:r>
              <a:rPr lang="it-IT" dirty="0" err="1" smtClean="0"/>
              <a:t>can’t</a:t>
            </a:r>
            <a:r>
              <a:rPr lang="it-IT" dirty="0" smtClean="0"/>
              <a:t> beat </a:t>
            </a:r>
            <a:r>
              <a:rPr lang="it-IT" dirty="0" err="1" smtClean="0"/>
              <a:t>them</a:t>
            </a:r>
            <a:r>
              <a:rPr lang="it-IT" dirty="0" smtClean="0"/>
              <a:t>, join </a:t>
            </a:r>
            <a:r>
              <a:rPr lang="it-IT" dirty="0" err="1" smtClean="0"/>
              <a:t>them</a:t>
            </a:r>
            <a:r>
              <a:rPr lang="it-IT" dirty="0" smtClean="0"/>
              <a:t>”</a:t>
            </a:r>
            <a:endParaRPr lang="it-IT" dirty="0"/>
          </a:p>
        </p:txBody>
      </p:sp>
      <p:sp>
        <p:nvSpPr>
          <p:cNvPr id="3" name="Segnaposto contenuto 2"/>
          <p:cNvSpPr>
            <a:spLocks noGrp="1"/>
          </p:cNvSpPr>
          <p:nvPr>
            <p:ph idx="1"/>
          </p:nvPr>
        </p:nvSpPr>
        <p:spPr/>
        <p:txBody>
          <a:bodyPr/>
          <a:lstStyle/>
          <a:p>
            <a:r>
              <a:rPr lang="it-IT" dirty="0" smtClean="0"/>
              <a:t>Set up a web site to sell </a:t>
            </a:r>
            <a:r>
              <a:rPr lang="it-IT" dirty="0" err="1" smtClean="0"/>
              <a:t>certain</a:t>
            </a:r>
            <a:r>
              <a:rPr lang="it-IT" dirty="0" smtClean="0"/>
              <a:t> </a:t>
            </a:r>
            <a:r>
              <a:rPr lang="it-IT" dirty="0" err="1" smtClean="0"/>
              <a:t>items</a:t>
            </a:r>
            <a:r>
              <a:rPr lang="it-IT" dirty="0" smtClean="0"/>
              <a:t> from </a:t>
            </a:r>
            <a:r>
              <a:rPr lang="it-IT" dirty="0" err="1" smtClean="0"/>
              <a:t>your</a:t>
            </a:r>
            <a:r>
              <a:rPr lang="it-IT" dirty="0" smtClean="0"/>
              <a:t> </a:t>
            </a:r>
            <a:r>
              <a:rPr lang="it-IT" dirty="0" err="1" smtClean="0"/>
              <a:t>inventory</a:t>
            </a:r>
            <a:r>
              <a:rPr lang="it-IT" dirty="0" smtClean="0"/>
              <a:t> on-line, </a:t>
            </a:r>
            <a:r>
              <a:rPr lang="it-IT" dirty="0" err="1" smtClean="0"/>
              <a:t>at</a:t>
            </a:r>
            <a:r>
              <a:rPr lang="it-IT" dirty="0" smtClean="0"/>
              <a:t> a </a:t>
            </a:r>
            <a:r>
              <a:rPr lang="it-IT" dirty="0" err="1" smtClean="0"/>
              <a:t>different</a:t>
            </a:r>
            <a:r>
              <a:rPr lang="it-IT" dirty="0" smtClean="0"/>
              <a:t> </a:t>
            </a:r>
            <a:r>
              <a:rPr lang="it-IT" dirty="0" err="1" smtClean="0"/>
              <a:t>price</a:t>
            </a:r>
            <a:r>
              <a:rPr lang="it-IT" dirty="0" smtClean="0"/>
              <a:t> from the </a:t>
            </a:r>
            <a:r>
              <a:rPr lang="it-IT" dirty="0" err="1" smtClean="0"/>
              <a:t>prices</a:t>
            </a:r>
            <a:r>
              <a:rPr lang="it-IT" dirty="0" smtClean="0"/>
              <a:t> </a:t>
            </a:r>
            <a:r>
              <a:rPr lang="it-IT" dirty="0" err="1" smtClean="0"/>
              <a:t>at</a:t>
            </a:r>
            <a:r>
              <a:rPr lang="it-IT" dirty="0" smtClean="0"/>
              <a:t> </a:t>
            </a:r>
            <a:r>
              <a:rPr lang="it-IT" dirty="0" err="1" smtClean="0"/>
              <a:t>your</a:t>
            </a:r>
            <a:r>
              <a:rPr lang="it-IT" dirty="0" smtClean="0"/>
              <a:t> </a:t>
            </a:r>
            <a:r>
              <a:rPr lang="it-IT" dirty="0" err="1" smtClean="0"/>
              <a:t>store</a:t>
            </a:r>
            <a:r>
              <a:rPr lang="it-IT" dirty="0" smtClean="0"/>
              <a:t>.  Direct sell &amp; delivery to </a:t>
            </a:r>
            <a:r>
              <a:rPr lang="it-IT" dirty="0" err="1" smtClean="0"/>
              <a:t>customer</a:t>
            </a:r>
            <a:r>
              <a:rPr lang="it-IT" dirty="0" smtClean="0"/>
              <a:t>.</a:t>
            </a:r>
          </a:p>
          <a:p>
            <a:r>
              <a:rPr lang="it-IT" dirty="0"/>
              <a:t>Is there a risk of having different prices (on line vs. in store) ?</a:t>
            </a:r>
            <a:endParaRPr lang="it-IT" dirty="0" smtClean="0"/>
          </a:p>
          <a:p>
            <a:pPr marL="0" indent="0">
              <a:buNone/>
            </a:pPr>
            <a:endParaRPr lang="it-IT" dirty="0"/>
          </a:p>
          <a:p>
            <a:pPr marL="0" indent="0">
              <a:buNone/>
            </a:pPr>
            <a:r>
              <a:rPr lang="it-IT" dirty="0"/>
              <a:t>Or...........................</a:t>
            </a:r>
          </a:p>
        </p:txBody>
      </p:sp>
    </p:spTree>
    <p:extLst>
      <p:ext uri="{BB962C8B-B14F-4D97-AF65-F5344CB8AC3E}">
        <p14:creationId xmlns:p14="http://schemas.microsoft.com/office/powerpoint/2010/main" val="157439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glow rad="101600">
                    <a:schemeClr val="accent2">
                      <a:satMod val="175000"/>
                      <a:alpha val="40000"/>
                    </a:schemeClr>
                  </a:glow>
                </a:effectLst>
              </a:rPr>
              <a:t>Merge </a:t>
            </a:r>
            <a:r>
              <a:rPr lang="it-IT" dirty="0" err="1" smtClean="0">
                <a:effectLst>
                  <a:glow rad="101600">
                    <a:schemeClr val="accent2">
                      <a:satMod val="175000"/>
                      <a:alpha val="40000"/>
                    </a:schemeClr>
                  </a:glow>
                </a:effectLst>
              </a:rPr>
              <a:t>real</a:t>
            </a:r>
            <a:r>
              <a:rPr lang="it-IT" dirty="0" smtClean="0">
                <a:effectLst>
                  <a:glow rad="101600">
                    <a:schemeClr val="accent2">
                      <a:satMod val="175000"/>
                      <a:alpha val="40000"/>
                    </a:schemeClr>
                  </a:glow>
                </a:effectLst>
              </a:rPr>
              <a:t> with </a:t>
            </a:r>
            <a:r>
              <a:rPr lang="it-IT" i="1" dirty="0" err="1" smtClean="0">
                <a:effectLst>
                  <a:glow rad="101600">
                    <a:schemeClr val="accent2">
                      <a:satMod val="175000"/>
                      <a:alpha val="40000"/>
                    </a:schemeClr>
                  </a:glow>
                </a:effectLst>
              </a:rPr>
              <a:t>digital</a:t>
            </a:r>
            <a:endParaRPr lang="it-IT" i="1" dirty="0">
              <a:effectLst>
                <a:glow rad="101600">
                  <a:schemeClr val="accent2">
                    <a:satMod val="175000"/>
                    <a:alpha val="40000"/>
                  </a:schemeClr>
                </a:glow>
              </a:effectLst>
            </a:endParaRPr>
          </a:p>
        </p:txBody>
      </p:sp>
      <p:sp>
        <p:nvSpPr>
          <p:cNvPr id="3" name="Segnaposto contenuto 2"/>
          <p:cNvSpPr>
            <a:spLocks noGrp="1"/>
          </p:cNvSpPr>
          <p:nvPr>
            <p:ph idx="1"/>
          </p:nvPr>
        </p:nvSpPr>
        <p:spPr/>
        <p:txBody>
          <a:bodyPr>
            <a:normAutofit/>
          </a:bodyPr>
          <a:lstStyle/>
          <a:p>
            <a:r>
              <a:rPr lang="it-IT" dirty="0" smtClean="0"/>
              <a:t>Sell in </a:t>
            </a:r>
            <a:r>
              <a:rPr lang="it-IT" dirty="0" err="1" smtClean="0"/>
              <a:t>parallel</a:t>
            </a:r>
            <a:r>
              <a:rPr lang="it-IT" dirty="0" smtClean="0"/>
              <a:t>: in </a:t>
            </a:r>
            <a:r>
              <a:rPr lang="it-IT" dirty="0" err="1" smtClean="0"/>
              <a:t>store</a:t>
            </a:r>
            <a:r>
              <a:rPr lang="it-IT" dirty="0" smtClean="0"/>
              <a:t> and on </a:t>
            </a:r>
            <a:r>
              <a:rPr lang="it-IT" dirty="0" err="1" smtClean="0"/>
              <a:t>your</a:t>
            </a:r>
            <a:r>
              <a:rPr lang="it-IT" dirty="0" smtClean="0"/>
              <a:t> web site </a:t>
            </a:r>
            <a:r>
              <a:rPr lang="it-IT" dirty="0" err="1" smtClean="0"/>
              <a:t>at</a:t>
            </a:r>
            <a:r>
              <a:rPr lang="it-IT" dirty="0" smtClean="0"/>
              <a:t> the </a:t>
            </a:r>
            <a:r>
              <a:rPr lang="it-IT" u="sng" dirty="0" err="1" smtClean="0"/>
              <a:t>same</a:t>
            </a:r>
            <a:r>
              <a:rPr lang="it-IT" u="sng" dirty="0" smtClean="0"/>
              <a:t> </a:t>
            </a:r>
            <a:r>
              <a:rPr lang="it-IT" u="sng" dirty="0" err="1" smtClean="0"/>
              <a:t>price</a:t>
            </a:r>
            <a:r>
              <a:rPr lang="it-IT" dirty="0" smtClean="0"/>
              <a:t>.  Delivery of </a:t>
            </a:r>
            <a:r>
              <a:rPr lang="it-IT" dirty="0" err="1" smtClean="0"/>
              <a:t>goods</a:t>
            </a:r>
            <a:r>
              <a:rPr lang="it-IT" dirty="0" smtClean="0"/>
              <a:t> </a:t>
            </a:r>
            <a:r>
              <a:rPr lang="it-IT" dirty="0" err="1" smtClean="0"/>
              <a:t>is</a:t>
            </a:r>
            <a:r>
              <a:rPr lang="it-IT" dirty="0" smtClean="0"/>
              <a:t> optional, </a:t>
            </a:r>
            <a:r>
              <a:rPr lang="it-IT" dirty="0" err="1" smtClean="0"/>
              <a:t>either</a:t>
            </a:r>
            <a:r>
              <a:rPr lang="it-IT" dirty="0" smtClean="0"/>
              <a:t> </a:t>
            </a:r>
            <a:r>
              <a:rPr lang="it-IT" dirty="0" err="1" smtClean="0"/>
              <a:t>direct</a:t>
            </a:r>
            <a:r>
              <a:rPr lang="it-IT" dirty="0" smtClean="0"/>
              <a:t> by </a:t>
            </a:r>
            <a:r>
              <a:rPr lang="it-IT" dirty="0" err="1" smtClean="0"/>
              <a:t>courier</a:t>
            </a:r>
            <a:r>
              <a:rPr lang="it-IT" dirty="0" smtClean="0"/>
              <a:t> or for pick-up </a:t>
            </a:r>
            <a:r>
              <a:rPr lang="it-IT" dirty="0" err="1" smtClean="0"/>
              <a:t>at</a:t>
            </a:r>
            <a:r>
              <a:rPr lang="it-IT" dirty="0" smtClean="0"/>
              <a:t> the </a:t>
            </a:r>
            <a:r>
              <a:rPr lang="it-IT" dirty="0" err="1" smtClean="0"/>
              <a:t>store</a:t>
            </a:r>
            <a:r>
              <a:rPr lang="it-IT" dirty="0" smtClean="0"/>
              <a:t>.</a:t>
            </a:r>
          </a:p>
          <a:p>
            <a:pPr marL="0" indent="0">
              <a:buNone/>
            </a:pPr>
            <a:endParaRPr lang="it-IT" dirty="0"/>
          </a:p>
          <a:p>
            <a:pPr marL="0" indent="0">
              <a:buNone/>
            </a:pPr>
            <a:r>
              <a:rPr lang="it-IT" dirty="0" smtClean="0"/>
              <a:t>The </a:t>
            </a:r>
            <a:r>
              <a:rPr lang="it-IT" dirty="0" err="1" smtClean="0"/>
              <a:t>battle</a:t>
            </a:r>
            <a:r>
              <a:rPr lang="it-IT" dirty="0" smtClean="0"/>
              <a:t> </a:t>
            </a:r>
            <a:r>
              <a:rPr lang="it-IT" dirty="0" err="1" smtClean="0"/>
              <a:t>is</a:t>
            </a:r>
            <a:r>
              <a:rPr lang="it-IT" dirty="0" smtClean="0"/>
              <a:t> to</a:t>
            </a:r>
            <a:r>
              <a:rPr lang="it-IT" u="sng" dirty="0" smtClean="0"/>
              <a:t> </a:t>
            </a:r>
            <a:r>
              <a:rPr lang="it-IT" u="sng" dirty="0" err="1" smtClean="0"/>
              <a:t>keep</a:t>
            </a:r>
            <a:r>
              <a:rPr lang="it-IT" u="sng" dirty="0" smtClean="0"/>
              <a:t> the </a:t>
            </a:r>
            <a:r>
              <a:rPr lang="it-IT" u="sng" dirty="0" err="1" smtClean="0"/>
              <a:t>customer</a:t>
            </a:r>
            <a:r>
              <a:rPr lang="it-IT" u="sng" dirty="0" smtClean="0"/>
              <a:t> </a:t>
            </a:r>
            <a:r>
              <a:rPr lang="it-IT" u="sng" dirty="0" err="1" smtClean="0"/>
              <a:t>loyalty</a:t>
            </a:r>
            <a:r>
              <a:rPr lang="it-IT" u="sng" dirty="0" smtClean="0"/>
              <a:t> </a:t>
            </a:r>
            <a:r>
              <a:rPr lang="it-IT" dirty="0" smtClean="0"/>
              <a:t>(to </a:t>
            </a:r>
            <a:r>
              <a:rPr lang="it-IT" dirty="0" err="1" smtClean="0"/>
              <a:t>your</a:t>
            </a:r>
            <a:r>
              <a:rPr lang="it-IT" dirty="0" smtClean="0"/>
              <a:t> </a:t>
            </a:r>
            <a:r>
              <a:rPr lang="it-IT" dirty="0" err="1" smtClean="0"/>
              <a:t>store</a:t>
            </a:r>
            <a:r>
              <a:rPr lang="it-IT" dirty="0" smtClean="0"/>
              <a:t> brand), and to do </a:t>
            </a:r>
            <a:r>
              <a:rPr lang="it-IT" dirty="0" err="1" smtClean="0"/>
              <a:t>this</a:t>
            </a:r>
            <a:r>
              <a:rPr lang="it-IT" dirty="0" smtClean="0"/>
              <a:t> </a:t>
            </a:r>
            <a:r>
              <a:rPr lang="it-IT" b="1" dirty="0" err="1" smtClean="0"/>
              <a:t>you</a:t>
            </a:r>
            <a:r>
              <a:rPr lang="it-IT" b="1" dirty="0" smtClean="0"/>
              <a:t> must </a:t>
            </a:r>
            <a:r>
              <a:rPr lang="it-IT" b="1" dirty="0" err="1" smtClean="0"/>
              <a:t>offer</a:t>
            </a:r>
            <a:endParaRPr lang="it-IT" b="1" dirty="0" smtClean="0"/>
          </a:p>
          <a:p>
            <a:pPr marL="0" indent="0">
              <a:buNone/>
            </a:pPr>
            <a:r>
              <a:rPr lang="it-IT" b="1" dirty="0" err="1" smtClean="0"/>
              <a:t>choice</a:t>
            </a:r>
            <a:r>
              <a:rPr lang="it-IT" b="1" dirty="0" smtClean="0"/>
              <a:t>, service and </a:t>
            </a:r>
            <a:r>
              <a:rPr lang="it-IT" b="1" dirty="0" err="1" smtClean="0"/>
              <a:t>price</a:t>
            </a:r>
            <a:r>
              <a:rPr lang="it-IT" b="1" dirty="0" smtClean="0"/>
              <a:t>.</a:t>
            </a:r>
            <a:endParaRPr lang="it-IT" b="1" dirty="0"/>
          </a:p>
        </p:txBody>
      </p:sp>
    </p:spTree>
    <p:extLst>
      <p:ext uri="{BB962C8B-B14F-4D97-AF65-F5344CB8AC3E}">
        <p14:creationId xmlns:p14="http://schemas.microsoft.com/office/powerpoint/2010/main" val="82966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Key</a:t>
            </a:r>
            <a:r>
              <a:rPr lang="it-IT" dirty="0" smtClean="0">
                <a:solidFill>
                  <a:srgbClr val="FF0000"/>
                </a:solidFill>
              </a:rPr>
              <a:t> </a:t>
            </a:r>
            <a:r>
              <a:rPr lang="it-IT" dirty="0" err="1" smtClean="0">
                <a:solidFill>
                  <a:srgbClr val="FF0000"/>
                </a:solidFill>
              </a:rPr>
              <a:t>points</a:t>
            </a:r>
            <a:endParaRPr lang="it-IT" dirty="0">
              <a:solidFill>
                <a:srgbClr val="FF0000"/>
              </a:solidFill>
            </a:endParaRPr>
          </a:p>
        </p:txBody>
      </p:sp>
      <p:sp>
        <p:nvSpPr>
          <p:cNvPr id="3" name="Segnaposto contenuto 2"/>
          <p:cNvSpPr>
            <a:spLocks noGrp="1"/>
          </p:cNvSpPr>
          <p:nvPr>
            <p:ph idx="1"/>
          </p:nvPr>
        </p:nvSpPr>
        <p:spPr/>
        <p:txBody>
          <a:bodyPr>
            <a:normAutofit fontScale="85000" lnSpcReduction="10000"/>
          </a:bodyPr>
          <a:lstStyle/>
          <a:p>
            <a:pPr marL="0" indent="0">
              <a:buNone/>
            </a:pPr>
            <a:r>
              <a:rPr lang="it-IT" dirty="0" smtClean="0"/>
              <a:t>•  Marketing </a:t>
            </a:r>
            <a:r>
              <a:rPr lang="it-IT" dirty="0" err="1" smtClean="0"/>
              <a:t>focuses</a:t>
            </a:r>
            <a:r>
              <a:rPr lang="it-IT" dirty="0" smtClean="0"/>
              <a:t> on </a:t>
            </a:r>
            <a:r>
              <a:rPr lang="it-IT" dirty="0" err="1" smtClean="0"/>
              <a:t>creating</a:t>
            </a:r>
            <a:r>
              <a:rPr lang="it-IT" dirty="0" smtClean="0"/>
              <a:t> </a:t>
            </a:r>
            <a:r>
              <a:rPr lang="it-IT" dirty="0" err="1" smtClean="0"/>
              <a:t>demand</a:t>
            </a:r>
            <a:r>
              <a:rPr lang="it-IT" dirty="0" smtClean="0"/>
              <a:t>, or</a:t>
            </a:r>
          </a:p>
          <a:p>
            <a:pPr marL="0" indent="0">
              <a:buNone/>
            </a:pPr>
            <a:r>
              <a:rPr lang="it-IT" dirty="0" smtClean="0"/>
              <a:t>“</a:t>
            </a:r>
            <a:r>
              <a:rPr lang="it-IT" dirty="0" err="1" smtClean="0"/>
              <a:t>product</a:t>
            </a:r>
            <a:r>
              <a:rPr lang="it-IT" dirty="0" smtClean="0"/>
              <a:t> pull”</a:t>
            </a:r>
          </a:p>
          <a:p>
            <a:pPr marL="0" indent="0">
              <a:buNone/>
            </a:pPr>
            <a:r>
              <a:rPr lang="it-IT" dirty="0"/>
              <a:t>•</a:t>
            </a:r>
            <a:r>
              <a:rPr lang="it-IT" sz="2000" dirty="0" smtClean="0"/>
              <a:t>    </a:t>
            </a:r>
            <a:r>
              <a:rPr lang="it-IT" dirty="0" smtClean="0"/>
              <a:t>Sales </a:t>
            </a:r>
            <a:r>
              <a:rPr lang="it-IT" dirty="0" err="1" smtClean="0"/>
              <a:t>focuses</a:t>
            </a:r>
            <a:r>
              <a:rPr lang="it-IT" dirty="0" smtClean="0"/>
              <a:t> on “</a:t>
            </a:r>
            <a:r>
              <a:rPr lang="it-IT" dirty="0" err="1" smtClean="0"/>
              <a:t>pushing</a:t>
            </a:r>
            <a:r>
              <a:rPr lang="it-IT" dirty="0" smtClean="0"/>
              <a:t> out” the </a:t>
            </a:r>
            <a:r>
              <a:rPr lang="it-IT" dirty="0" err="1" smtClean="0"/>
              <a:t>product</a:t>
            </a:r>
            <a:endParaRPr lang="it-IT" dirty="0" smtClean="0"/>
          </a:p>
          <a:p>
            <a:pPr marL="0" indent="0">
              <a:buNone/>
            </a:pPr>
            <a:r>
              <a:rPr lang="it-IT" dirty="0" err="1" smtClean="0"/>
              <a:t>through</a:t>
            </a:r>
            <a:r>
              <a:rPr lang="it-IT" dirty="0" smtClean="0"/>
              <a:t> </a:t>
            </a:r>
            <a:r>
              <a:rPr lang="it-IT" dirty="0" err="1" smtClean="0"/>
              <a:t>distribution</a:t>
            </a:r>
            <a:r>
              <a:rPr lang="it-IT" dirty="0" smtClean="0"/>
              <a:t> </a:t>
            </a:r>
            <a:r>
              <a:rPr lang="it-IT" dirty="0" err="1" smtClean="0"/>
              <a:t>channels</a:t>
            </a:r>
            <a:r>
              <a:rPr lang="it-IT" dirty="0" smtClean="0"/>
              <a:t>.</a:t>
            </a:r>
            <a:r>
              <a:rPr lang="it-IT" sz="2000" dirty="0" smtClean="0"/>
              <a:t> </a:t>
            </a:r>
          </a:p>
          <a:p>
            <a:pPr marL="0" indent="0">
              <a:buNone/>
            </a:pPr>
            <a:r>
              <a:rPr lang="it-IT" dirty="0" smtClean="0"/>
              <a:t>•  Marketing </a:t>
            </a:r>
            <a:r>
              <a:rPr lang="it-IT" dirty="0" err="1" smtClean="0"/>
              <a:t>activity</a:t>
            </a:r>
            <a:r>
              <a:rPr lang="it-IT" dirty="0" smtClean="0"/>
              <a:t> </a:t>
            </a:r>
            <a:r>
              <a:rPr lang="it-IT" dirty="0" err="1" smtClean="0"/>
              <a:t>communicates</a:t>
            </a:r>
            <a:r>
              <a:rPr lang="it-IT" dirty="0" smtClean="0"/>
              <a:t>, </a:t>
            </a:r>
            <a:r>
              <a:rPr lang="it-IT" dirty="0" err="1" smtClean="0"/>
              <a:t>informs</a:t>
            </a:r>
            <a:r>
              <a:rPr lang="it-IT" dirty="0" smtClean="0"/>
              <a:t>, </a:t>
            </a:r>
            <a:r>
              <a:rPr lang="it-IT" dirty="0" err="1" smtClean="0"/>
              <a:t>persuades</a:t>
            </a:r>
            <a:r>
              <a:rPr lang="it-IT" dirty="0" smtClean="0"/>
              <a:t> the </a:t>
            </a:r>
            <a:r>
              <a:rPr lang="it-IT" dirty="0" err="1" smtClean="0"/>
              <a:t>potential</a:t>
            </a:r>
            <a:r>
              <a:rPr lang="it-IT" dirty="0" smtClean="0"/>
              <a:t> client </a:t>
            </a:r>
            <a:r>
              <a:rPr lang="it-IT" dirty="0" err="1" smtClean="0"/>
              <a:t>as</a:t>
            </a:r>
            <a:r>
              <a:rPr lang="it-IT" dirty="0" smtClean="0"/>
              <a:t> to the </a:t>
            </a:r>
            <a:r>
              <a:rPr lang="it-IT" dirty="0" err="1" smtClean="0"/>
              <a:t>value</a:t>
            </a:r>
            <a:r>
              <a:rPr lang="it-IT" dirty="0" smtClean="0"/>
              <a:t> of the </a:t>
            </a:r>
            <a:r>
              <a:rPr lang="it-IT" dirty="0" err="1" smtClean="0"/>
              <a:t>offering</a:t>
            </a:r>
            <a:r>
              <a:rPr lang="it-IT" dirty="0" smtClean="0"/>
              <a:t>.</a:t>
            </a:r>
          </a:p>
          <a:p>
            <a:pPr marL="0" indent="0">
              <a:buNone/>
            </a:pPr>
            <a:r>
              <a:rPr lang="it-IT" dirty="0" smtClean="0"/>
              <a:t>•  Sales are </a:t>
            </a:r>
            <a:r>
              <a:rPr lang="it-IT" dirty="0" err="1" smtClean="0"/>
              <a:t>concerned</a:t>
            </a:r>
            <a:r>
              <a:rPr lang="it-IT" dirty="0" smtClean="0"/>
              <a:t> with the delivery part of the </a:t>
            </a:r>
            <a:r>
              <a:rPr lang="it-IT" dirty="0" err="1" smtClean="0"/>
              <a:t>value</a:t>
            </a:r>
            <a:r>
              <a:rPr lang="it-IT" dirty="0" smtClean="0"/>
              <a:t> </a:t>
            </a:r>
            <a:r>
              <a:rPr lang="it-IT" dirty="0" err="1" smtClean="0"/>
              <a:t>equation</a:t>
            </a:r>
            <a:r>
              <a:rPr lang="it-IT" dirty="0"/>
              <a:t> </a:t>
            </a:r>
            <a:r>
              <a:rPr lang="it-IT" dirty="0" smtClean="0"/>
              <a:t>and are short-</a:t>
            </a:r>
            <a:r>
              <a:rPr lang="it-IT" dirty="0" err="1" smtClean="0"/>
              <a:t>term</a:t>
            </a:r>
            <a:r>
              <a:rPr lang="it-IT" dirty="0" smtClean="0"/>
              <a:t> </a:t>
            </a:r>
            <a:r>
              <a:rPr lang="it-IT" dirty="0" err="1" smtClean="0"/>
              <a:t>focused</a:t>
            </a:r>
            <a:r>
              <a:rPr lang="it-IT" dirty="0" smtClean="0"/>
              <a:t>.</a:t>
            </a:r>
          </a:p>
          <a:p>
            <a:pPr marL="0" indent="0">
              <a:buNone/>
            </a:pPr>
            <a:r>
              <a:rPr lang="it-IT" dirty="0" smtClean="0"/>
              <a:t>•  Marketing </a:t>
            </a:r>
            <a:r>
              <a:rPr lang="it-IT" dirty="0" err="1" smtClean="0"/>
              <a:t>tends</a:t>
            </a:r>
            <a:r>
              <a:rPr lang="it-IT" dirty="0" smtClean="0"/>
              <a:t> </a:t>
            </a:r>
            <a:r>
              <a:rPr lang="it-IT" dirty="0" err="1" smtClean="0"/>
              <a:t>toward</a:t>
            </a:r>
            <a:r>
              <a:rPr lang="it-IT" dirty="0" smtClean="0"/>
              <a:t> </a:t>
            </a:r>
            <a:r>
              <a:rPr lang="it-IT" dirty="0" err="1" smtClean="0"/>
              <a:t>longer</a:t>
            </a:r>
            <a:r>
              <a:rPr lang="it-IT" dirty="0" smtClean="0"/>
              <a:t> </a:t>
            </a:r>
            <a:r>
              <a:rPr lang="it-IT" dirty="0" err="1" smtClean="0"/>
              <a:t>term</a:t>
            </a:r>
            <a:r>
              <a:rPr lang="it-IT" dirty="0" smtClean="0"/>
              <a:t> </a:t>
            </a:r>
            <a:r>
              <a:rPr lang="it-IT" dirty="0" err="1" smtClean="0"/>
              <a:t>customer</a:t>
            </a:r>
            <a:r>
              <a:rPr lang="it-IT" dirty="0" smtClean="0"/>
              <a:t> </a:t>
            </a:r>
            <a:r>
              <a:rPr lang="it-IT" dirty="0" err="1" smtClean="0"/>
              <a:t>satisfaction</a:t>
            </a:r>
            <a:r>
              <a:rPr lang="it-IT" dirty="0" smtClean="0"/>
              <a:t>.</a:t>
            </a:r>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237618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112"/>
            <a:ext cx="8229600" cy="889000"/>
          </a:xfrm>
        </p:spPr>
        <p:txBody>
          <a:bodyPr/>
          <a:lstStyle/>
          <a:p>
            <a:r>
              <a:rPr lang="it-IT" dirty="0">
                <a:solidFill>
                  <a:srgbClr val="FF0000"/>
                </a:solidFill>
              </a:rPr>
              <a:t>Project for Groups 1 &amp;2</a:t>
            </a:r>
            <a:r>
              <a:rPr lang="it-IT" dirty="0" smtClean="0">
                <a:solidFill>
                  <a:srgbClr val="FF0000"/>
                </a:solidFill>
              </a:rPr>
              <a:t> </a:t>
            </a:r>
            <a:endParaRPr lang="it-IT" dirty="0">
              <a:solidFill>
                <a:srgbClr val="FF0000"/>
              </a:solidFill>
            </a:endParaRPr>
          </a:p>
        </p:txBody>
      </p:sp>
      <p:sp>
        <p:nvSpPr>
          <p:cNvPr id="3" name="Segnaposto contenuto 2"/>
          <p:cNvSpPr>
            <a:spLocks noGrp="1"/>
          </p:cNvSpPr>
          <p:nvPr>
            <p:ph idx="1"/>
          </p:nvPr>
        </p:nvSpPr>
        <p:spPr>
          <a:xfrm>
            <a:off x="457200" y="1227667"/>
            <a:ext cx="8229600" cy="5489221"/>
          </a:xfrm>
        </p:spPr>
        <p:txBody>
          <a:bodyPr>
            <a:normAutofit fontScale="92500" lnSpcReduction="20000"/>
          </a:bodyPr>
          <a:lstStyle/>
          <a:p>
            <a:r>
              <a:rPr lang="it-IT" sz="2000" dirty="0" err="1" smtClean="0"/>
              <a:t>The Aladdin Company</a:t>
            </a:r>
            <a:r>
              <a:rPr lang="it-IT" sz="2000" dirty="0" smtClean="0"/>
              <a:t> </a:t>
            </a:r>
            <a:r>
              <a:rPr lang="it-IT" sz="2000" dirty="0" err="1" smtClean="0"/>
              <a:t>invented</a:t>
            </a:r>
            <a:r>
              <a:rPr lang="it-IT" sz="2000" dirty="0" smtClean="0"/>
              <a:t> a new line of </a:t>
            </a:r>
            <a:r>
              <a:rPr lang="it-IT" sz="2000" dirty="0" err="1" smtClean="0"/>
              <a:t>stylish,elegant</a:t>
            </a:r>
            <a:r>
              <a:rPr lang="it-IT" sz="2000" dirty="0" smtClean="0"/>
              <a:t>, </a:t>
            </a:r>
            <a:r>
              <a:rPr lang="it-IT" sz="2000" dirty="0" err="1" smtClean="0"/>
              <a:t>functional</a:t>
            </a:r>
            <a:r>
              <a:rPr lang="it-IT" sz="2000" dirty="0"/>
              <a:t> </a:t>
            </a:r>
            <a:r>
              <a:rPr lang="it-IT" sz="2000" dirty="0" smtClean="0"/>
              <a:t>and </a:t>
            </a:r>
            <a:r>
              <a:rPr lang="it-IT" sz="2000" dirty="0" err="1" smtClean="0"/>
              <a:t>rather</a:t>
            </a:r>
            <a:r>
              <a:rPr lang="it-IT" sz="2000" dirty="0" smtClean="0"/>
              <a:t> </a:t>
            </a:r>
            <a:r>
              <a:rPr lang="it-IT" sz="2000" dirty="0" err="1" smtClean="0"/>
              <a:t>expensive</a:t>
            </a:r>
            <a:r>
              <a:rPr lang="it-IT" sz="2000" dirty="0" smtClean="0"/>
              <a:t> </a:t>
            </a:r>
            <a:r>
              <a:rPr lang="it-IT" sz="2000" dirty="0" err="1" smtClean="0"/>
              <a:t>faucets</a:t>
            </a:r>
            <a:r>
              <a:rPr lang="it-IT" sz="2000" dirty="0" smtClean="0"/>
              <a:t> (rubinetti) called The Aladdin Faucet.</a:t>
            </a:r>
          </a:p>
          <a:p>
            <a:pPr marL="0" indent="0">
              <a:buNone/>
            </a:pPr>
            <a:endParaRPr lang="it-IT" sz="2000" dirty="0" smtClean="0"/>
          </a:p>
          <a:p>
            <a:pPr marL="0" indent="0">
              <a:buNone/>
            </a:pPr>
            <a:r>
              <a:rPr lang="it-IT" sz="1700" dirty="0" smtClean="0"/>
              <a:t>•</a:t>
            </a:r>
            <a:r>
              <a:rPr lang="it-IT" sz="2000" dirty="0" smtClean="0"/>
              <a:t>    </a:t>
            </a:r>
            <a:r>
              <a:rPr lang="it-IT" sz="2000" dirty="0" err="1" smtClean="0"/>
              <a:t>They</a:t>
            </a:r>
            <a:r>
              <a:rPr lang="it-IT" sz="2000" dirty="0" smtClean="0"/>
              <a:t> use a </a:t>
            </a:r>
            <a:r>
              <a:rPr lang="it-IT" sz="2000" dirty="0" err="1" smtClean="0"/>
              <a:t>unique</a:t>
            </a:r>
            <a:r>
              <a:rPr lang="it-IT" sz="2000" dirty="0" smtClean="0"/>
              <a:t> </a:t>
            </a:r>
            <a:r>
              <a:rPr lang="it-IT" sz="2000" dirty="0" err="1" smtClean="0"/>
              <a:t>technology</a:t>
            </a:r>
            <a:r>
              <a:rPr lang="it-IT" sz="2000" dirty="0" smtClean="0"/>
              <a:t>, </a:t>
            </a:r>
            <a:r>
              <a:rPr lang="it-IT" sz="2000" dirty="0" err="1" smtClean="0"/>
              <a:t>patented</a:t>
            </a:r>
            <a:r>
              <a:rPr lang="it-IT" sz="2000" dirty="0" smtClean="0"/>
              <a:t>, of </a:t>
            </a:r>
            <a:r>
              <a:rPr lang="it-IT" sz="2000" dirty="0" err="1" smtClean="0"/>
              <a:t>electronic</a:t>
            </a:r>
            <a:r>
              <a:rPr lang="it-IT" sz="2000" dirty="0" smtClean="0"/>
              <a:t> </a:t>
            </a:r>
            <a:r>
              <a:rPr lang="it-IT" sz="2000" dirty="0" err="1" smtClean="0"/>
              <a:t>voice activated</a:t>
            </a:r>
            <a:r>
              <a:rPr lang="it-IT" sz="2000" dirty="0" smtClean="0"/>
              <a:t> control to </a:t>
            </a:r>
            <a:r>
              <a:rPr lang="it-IT" sz="2000" dirty="0" err="1" smtClean="0"/>
              <a:t>adjust</a:t>
            </a:r>
            <a:r>
              <a:rPr lang="it-IT" sz="2000" dirty="0"/>
              <a:t> </a:t>
            </a:r>
            <a:r>
              <a:rPr lang="it-IT" sz="2000" dirty="0" smtClean="0"/>
              <a:t>the water temperature. Flow of </a:t>
            </a:r>
            <a:r>
              <a:rPr lang="it-IT" sz="2000" dirty="0"/>
              <a:t>water is the touchless system of infrared control.</a:t>
            </a:r>
          </a:p>
          <a:p>
            <a:pPr marL="0" indent="0">
              <a:buNone/>
            </a:pPr>
            <a:endParaRPr lang="it-IT" sz="2000" dirty="0"/>
          </a:p>
          <a:p>
            <a:pPr marL="0" indent="0">
              <a:buNone/>
            </a:pPr>
            <a:r>
              <a:rPr lang="it-IT" sz="2000" dirty="0"/>
              <a:t>-   Voice commands are in 5 languages (but could be expanded).  Uses instant hot water system; default temp is warm;  4 year manufacturers service guarantee.</a:t>
            </a:r>
          </a:p>
          <a:p>
            <a:pPr marL="0" indent="0">
              <a:buNone/>
            </a:pPr>
            <a:endParaRPr lang="it-IT" sz="2000" dirty="0"/>
          </a:p>
          <a:p>
            <a:pPr marL="0" indent="0">
              <a:buNone/>
            </a:pPr>
            <a:r>
              <a:rPr lang="it-IT" sz="2000" dirty="0" smtClean="0"/>
              <a:t>-  High quality materials, Made in Italy, available in three different styles that</a:t>
            </a:r>
          </a:p>
          <a:p>
            <a:pPr marL="0" indent="0">
              <a:buNone/>
            </a:pPr>
            <a:r>
              <a:rPr lang="it-IT" sz="2000" dirty="0"/>
              <a:t>can be either in Chrome, Black or Gold finish.</a:t>
            </a:r>
          </a:p>
          <a:p>
            <a:pPr marL="0" indent="0">
              <a:buNone/>
            </a:pPr>
            <a:endParaRPr lang="it-IT" sz="2000" dirty="0"/>
          </a:p>
          <a:p>
            <a:r>
              <a:rPr lang="it-IT" sz="2000" dirty="0"/>
              <a:t>Suggested retail price </a:t>
            </a:r>
            <a:r>
              <a:rPr lang="it-IT" sz="2000" u="sng" dirty="0"/>
              <a:t>700 euros</a:t>
            </a:r>
            <a:r>
              <a:rPr lang="it-IT" sz="2000" dirty="0"/>
              <a:t>  (manufacturing cost 115 euros) .... in comparison, the retail price of a standard, but good quality faucet is approximately 250 euros.  </a:t>
            </a:r>
          </a:p>
          <a:p>
            <a:endParaRPr lang="it-IT" sz="2000" dirty="0"/>
          </a:p>
          <a:p>
            <a:r>
              <a:rPr lang="it-IT" sz="2000" dirty="0"/>
              <a:t>The Aladdin Co (your client) has a </a:t>
            </a:r>
            <a:r>
              <a:rPr lang="it-IT" sz="2000" b="1" dirty="0"/>
              <a:t>750.000 euro advertising budget</a:t>
            </a:r>
          </a:p>
          <a:p>
            <a:r>
              <a:rPr lang="it-IT" sz="2000" b="1" dirty="0"/>
              <a:t>Global product launch date in 5 months !</a:t>
            </a:r>
          </a:p>
          <a:p>
            <a:pPr marL="0" indent="0">
              <a:buNone/>
            </a:pPr>
            <a:r>
              <a:rPr lang="it-IT" sz="2000" dirty="0" smtClean="0"/>
              <a:t>         </a:t>
            </a:r>
          </a:p>
        </p:txBody>
      </p:sp>
    </p:spTree>
    <p:extLst>
      <p:ext uri="{BB962C8B-B14F-4D97-AF65-F5344CB8AC3E}">
        <p14:creationId xmlns:p14="http://schemas.microsoft.com/office/powerpoint/2010/main" val="264300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laddin Fauc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0"/>
            <a:ext cx="4211525" cy="6618111"/>
          </a:xfrm>
          <a:prstGeom prst="rect">
            <a:avLst/>
          </a:prstGeom>
        </p:spPr>
      </p:pic>
    </p:spTree>
    <p:extLst>
      <p:ext uri="{BB962C8B-B14F-4D97-AF65-F5344CB8AC3E}">
        <p14:creationId xmlns:p14="http://schemas.microsoft.com/office/powerpoint/2010/main" val="33841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laddin 2 mod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3" y="578557"/>
            <a:ext cx="8698732" cy="5870222"/>
          </a:xfrm>
          <a:prstGeom prst="rect">
            <a:avLst/>
          </a:prstGeom>
        </p:spPr>
      </p:pic>
    </p:spTree>
    <p:extLst>
      <p:ext uri="{BB962C8B-B14F-4D97-AF65-F5344CB8AC3E}">
        <p14:creationId xmlns:p14="http://schemas.microsoft.com/office/powerpoint/2010/main" val="2709880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62"/>
          </a:xfrm>
        </p:spPr>
        <p:txBody>
          <a:bodyPr>
            <a:normAutofit fontScale="90000"/>
          </a:bodyPr>
          <a:lstStyle/>
          <a:p>
            <a:r>
              <a:rPr lang="it-IT"/>
              <a:t>Agency Pitch tasks</a:t>
            </a:r>
            <a:br>
              <a:rPr lang="it-IT"/>
            </a:br>
            <a:endParaRPr lang="it-IT"/>
          </a:p>
        </p:txBody>
      </p:sp>
      <p:sp>
        <p:nvSpPr>
          <p:cNvPr id="3" name="Segnaposto contenuto 2"/>
          <p:cNvSpPr>
            <a:spLocks noGrp="1"/>
          </p:cNvSpPr>
          <p:nvPr>
            <p:ph idx="1"/>
          </p:nvPr>
        </p:nvSpPr>
        <p:spPr>
          <a:xfrm>
            <a:off x="457200" y="1044221"/>
            <a:ext cx="8229600" cy="5221111"/>
          </a:xfrm>
        </p:spPr>
        <p:txBody>
          <a:bodyPr/>
          <a:lstStyle/>
          <a:p>
            <a:pPr marL="0" indent="0">
              <a:buNone/>
            </a:pPr>
            <a:r>
              <a:rPr lang="it-IT" sz="1800" dirty="0"/>
              <a:t>•    How </a:t>
            </a:r>
            <a:r>
              <a:rPr lang="it-IT" sz="1800" dirty="0" err="1"/>
              <a:t>would</a:t>
            </a:r>
            <a:r>
              <a:rPr lang="it-IT" sz="1800" dirty="0"/>
              <a:t> </a:t>
            </a:r>
            <a:r>
              <a:rPr lang="it-IT" sz="1800" dirty="0" err="1"/>
              <a:t>you</a:t>
            </a:r>
            <a:r>
              <a:rPr lang="it-IT" sz="1800" dirty="0"/>
              <a:t> market </a:t>
            </a:r>
            <a:r>
              <a:rPr lang="it-IT" sz="1800" dirty="0" err="1"/>
              <a:t>these</a:t>
            </a:r>
            <a:r>
              <a:rPr lang="it-IT" sz="1800" dirty="0"/>
              <a:t> ?  Independently, with your registered brand and sell on-line ?  Advertise in trade magazines, TV, Social ? </a:t>
            </a:r>
            <a:r>
              <a:rPr lang="it-IT" sz="1800" b="1" dirty="0"/>
              <a:t>Have an exclusive distributor or selected distribution ? Partner with an established brand ?   Exclusive contract with certain stores ?</a:t>
            </a:r>
          </a:p>
          <a:p>
            <a:pPr marL="0" indent="0">
              <a:buNone/>
            </a:pPr>
            <a:r>
              <a:rPr lang="it-IT" sz="1800" dirty="0"/>
              <a:t>  Group division: </a:t>
            </a:r>
          </a:p>
          <a:p>
            <a:pPr marL="0" indent="0">
              <a:buNone/>
            </a:pPr>
            <a:r>
              <a:rPr lang="it-IT" sz="2000" dirty="0"/>
              <a:t>1)</a:t>
            </a:r>
            <a:r>
              <a:rPr lang="it-IT" sz="1800" dirty="0"/>
              <a:t> </a:t>
            </a:r>
            <a:r>
              <a:rPr lang="it-IT" sz="2000" b="1" dirty="0"/>
              <a:t>Market Research:</a:t>
            </a:r>
            <a:r>
              <a:rPr lang="it-IT" sz="1800" dirty="0"/>
              <a:t> with sector overview to show typical sales and distribution </a:t>
            </a:r>
          </a:p>
          <a:p>
            <a:pPr marL="0" indent="0">
              <a:buNone/>
            </a:pPr>
            <a:r>
              <a:rPr lang="it-IT" sz="1800" dirty="0"/>
              <a:t>                                    methods in particular for luxury bathroom accessories. </a:t>
            </a:r>
          </a:p>
          <a:p>
            <a:pPr marL="0" indent="0">
              <a:buNone/>
            </a:pPr>
            <a:r>
              <a:rPr lang="it-IT" sz="2000" dirty="0"/>
              <a:t>2) </a:t>
            </a:r>
            <a:r>
              <a:rPr lang="it-IT" sz="2000" b="1" dirty="0"/>
              <a:t>Brand and Positioning analysis</a:t>
            </a:r>
            <a:r>
              <a:rPr lang="it-IT" sz="2000" dirty="0"/>
              <a:t>: </a:t>
            </a:r>
            <a:r>
              <a:rPr lang="it-IT" sz="1800" dirty="0"/>
              <a:t>target customer and how to reach him</a:t>
            </a:r>
            <a:endParaRPr lang="it-IT" sz="1800" b="1" dirty="0"/>
          </a:p>
          <a:p>
            <a:pPr marL="0" indent="0">
              <a:buNone/>
            </a:pPr>
            <a:r>
              <a:rPr lang="it-IT" sz="2000" dirty="0"/>
              <a:t>3)</a:t>
            </a:r>
            <a:r>
              <a:rPr lang="it-IT" sz="1800" dirty="0"/>
              <a:t> </a:t>
            </a:r>
            <a:r>
              <a:rPr lang="it-IT" sz="2000" b="1" dirty="0"/>
              <a:t>Selling Strategy</a:t>
            </a:r>
            <a:r>
              <a:rPr lang="it-IT" sz="1800" dirty="0"/>
              <a:t>:  Pricing. sales and distribution system</a:t>
            </a:r>
          </a:p>
          <a:p>
            <a:pPr marL="0" indent="0">
              <a:buNone/>
            </a:pPr>
            <a:r>
              <a:rPr lang="it-IT" sz="1800" dirty="0"/>
              <a:t>4) </a:t>
            </a:r>
            <a:r>
              <a:rPr lang="it-IT" sz="1800" b="1" dirty="0"/>
              <a:t> </a:t>
            </a:r>
            <a:r>
              <a:rPr lang="it-IT" sz="2000" b="1" dirty="0"/>
              <a:t>Advertising and promotion </a:t>
            </a:r>
            <a:r>
              <a:rPr lang="it-IT" sz="1800" dirty="0"/>
              <a:t> ... how to get brand awareness, promoting the</a:t>
            </a:r>
          </a:p>
          <a:p>
            <a:pPr marL="0" indent="0">
              <a:buNone/>
            </a:pPr>
            <a:r>
              <a:rPr lang="it-IT" sz="1800" b="1" dirty="0"/>
              <a:t>                                                                   </a:t>
            </a:r>
            <a:r>
              <a:rPr lang="it-IT" sz="1800" dirty="0"/>
              <a:t>product for launch.</a:t>
            </a:r>
          </a:p>
          <a:p>
            <a:pPr marL="0" indent="0">
              <a:buNone/>
            </a:pPr>
            <a:r>
              <a:rPr lang="it-IT" sz="1800" dirty="0"/>
              <a:t>5)  </a:t>
            </a:r>
            <a:r>
              <a:rPr lang="it-IT" sz="2000" b="1" dirty="0"/>
              <a:t>Group leader to Introduce, do transitions and conclusion</a:t>
            </a:r>
            <a:endParaRPr lang="it-IT" sz="1800" dirty="0"/>
          </a:p>
          <a:p>
            <a:pPr marL="0" indent="0">
              <a:buNone/>
            </a:pPr>
            <a:r>
              <a:rPr lang="it-IT" sz="1800" b="1" dirty="0"/>
              <a:t>(15 minute total limit for each group to present)</a:t>
            </a:r>
          </a:p>
          <a:p>
            <a:pPr marL="0" indent="0">
              <a:buNone/>
            </a:pPr>
            <a:r>
              <a:rPr lang="it-IT" sz="1800" dirty="0"/>
              <a:t>**</a:t>
            </a:r>
            <a:r>
              <a:rPr lang="it-IT" sz="1800" dirty="0" err="1"/>
              <a:t>Consider </a:t>
            </a:r>
            <a:r>
              <a:rPr lang="it-IT" sz="1800" dirty="0"/>
              <a:t>: The 5 P's of marketing, all the possible sales and </a:t>
            </a:r>
            <a:r>
              <a:rPr lang="it-IT" sz="1800" dirty="0" err="1"/>
              <a:t>distribution</a:t>
            </a:r>
            <a:r>
              <a:rPr lang="it-IT" sz="1800" dirty="0"/>
              <a:t> options, the   		     fastest and most effective way for the public to know about your brand.</a:t>
            </a:r>
            <a:r>
              <a:rPr lang="it-IT" dirty="0"/>
              <a:t> </a:t>
            </a:r>
          </a:p>
          <a:p>
            <a:endParaRPr lang="it-IT"/>
          </a:p>
        </p:txBody>
      </p:sp>
    </p:spTree>
    <p:extLst>
      <p:ext uri="{BB962C8B-B14F-4D97-AF65-F5344CB8AC3E}">
        <p14:creationId xmlns:p14="http://schemas.microsoft.com/office/powerpoint/2010/main" val="257502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3366FF"/>
                </a:solidFill>
              </a:rPr>
              <a:t>Project for Groups 3 &amp; 4 </a:t>
            </a:r>
          </a:p>
        </p:txBody>
      </p:sp>
      <p:sp>
        <p:nvSpPr>
          <p:cNvPr id="3" name="Segnaposto contenuto 2"/>
          <p:cNvSpPr>
            <a:spLocks noGrp="1"/>
          </p:cNvSpPr>
          <p:nvPr>
            <p:ph idx="1"/>
          </p:nvPr>
        </p:nvSpPr>
        <p:spPr/>
        <p:txBody>
          <a:bodyPr>
            <a:normAutofit lnSpcReduction="10000"/>
          </a:bodyPr>
          <a:lstStyle/>
          <a:p>
            <a:pPr marL="0" indent="0">
              <a:buNone/>
            </a:pPr>
            <a:r>
              <a:rPr lang="it-IT" sz="2000"/>
              <a:t>                   </a:t>
            </a:r>
            <a:r>
              <a:rPr lang="it-IT" sz="2000">
                <a:solidFill>
                  <a:schemeClr val="accent2"/>
                </a:solidFill>
              </a:rPr>
              <a:t> </a:t>
            </a:r>
            <a:r>
              <a:rPr lang="it-IT" sz="2400">
                <a:solidFill>
                  <a:schemeClr val="accent2"/>
                </a:solidFill>
              </a:rPr>
              <a:t>"The ultimate office chair" by Rossini</a:t>
            </a:r>
            <a:endParaRPr lang="it-IT" sz="2000"/>
          </a:p>
          <a:p>
            <a:r>
              <a:rPr lang="it-IT" sz="2000"/>
              <a:t>A new Italian designed ergonomic desk chair.  It is unique in the field because it has incorporated a fully remote-controlled  programmable back massage.  </a:t>
            </a:r>
          </a:p>
          <a:p>
            <a:r>
              <a:rPr lang="it-IT" sz="2000"/>
              <a:t>Independent neck, upper back and lumbar massage units that use Artificial Intelligence robotic technology to simulate a hand massage according to the technique you prefer.  </a:t>
            </a:r>
          </a:p>
          <a:p>
            <a:r>
              <a:rPr lang="it-IT" sz="2000"/>
              <a:t>Leather (black or brown) and high quality steel construction.</a:t>
            </a:r>
          </a:p>
          <a:p>
            <a:r>
              <a:rPr lang="it-IT" sz="2000"/>
              <a:t>Fully adjustable, even recline mode, for maximum work comfort</a:t>
            </a:r>
          </a:p>
          <a:p>
            <a:r>
              <a:rPr lang="it-IT" sz="2000"/>
              <a:t> Suggested sales price € 950 ....  with 5 year full service warranty</a:t>
            </a:r>
          </a:p>
          <a:p>
            <a:pPr marL="0" indent="0">
              <a:buNone/>
            </a:pPr>
            <a:r>
              <a:rPr lang="it-IT" sz="2400"/>
              <a:t>     **  The Rossini Company wants to enter a crowded office  	chair market with a different way to sell and distribute.</a:t>
            </a:r>
          </a:p>
          <a:p>
            <a:pPr marL="0" indent="0">
              <a:buNone/>
            </a:pPr>
            <a:r>
              <a:rPr lang="it-IT" sz="2400"/>
              <a:t>      They believe that the home office market has potential.</a:t>
            </a:r>
          </a:p>
          <a:p>
            <a:pPr marL="0" indent="0">
              <a:buNone/>
            </a:pPr>
            <a:r>
              <a:rPr lang="it-IT" sz="2400"/>
              <a:t>            </a:t>
            </a:r>
          </a:p>
          <a:p>
            <a:pPr marL="0" indent="0">
              <a:buNone/>
            </a:pPr>
            <a:endParaRPr lang="it-IT" sz="2400"/>
          </a:p>
        </p:txBody>
      </p:sp>
    </p:spTree>
    <p:extLst>
      <p:ext uri="{BB962C8B-B14F-4D97-AF65-F5344CB8AC3E}">
        <p14:creationId xmlns:p14="http://schemas.microsoft.com/office/powerpoint/2010/main" val="434972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ltimate office ch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11" y="444813"/>
            <a:ext cx="7309555" cy="6018075"/>
          </a:xfrm>
          <a:prstGeom prst="rect">
            <a:avLst/>
          </a:prstGeom>
        </p:spPr>
      </p:pic>
    </p:spTree>
    <p:extLst>
      <p:ext uri="{BB962C8B-B14F-4D97-AF65-F5344CB8AC3E}">
        <p14:creationId xmlns:p14="http://schemas.microsoft.com/office/powerpoint/2010/main" val="130200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9"/>
            <a:ext cx="8229600" cy="614362"/>
          </a:xfrm>
        </p:spPr>
        <p:txBody>
          <a:bodyPr>
            <a:normAutofit fontScale="90000"/>
          </a:bodyPr>
          <a:lstStyle/>
          <a:p>
            <a:r>
              <a:rPr lang="it-IT" sz="4000"/>
              <a:t>Agency Pitch</a:t>
            </a:r>
            <a:r>
              <a:rPr lang="it-IT"/>
              <a:t> Tasks</a:t>
            </a:r>
          </a:p>
        </p:txBody>
      </p:sp>
      <p:sp>
        <p:nvSpPr>
          <p:cNvPr id="3" name="Segnaposto contenuto 2"/>
          <p:cNvSpPr>
            <a:spLocks noGrp="1"/>
          </p:cNvSpPr>
          <p:nvPr>
            <p:ph idx="1"/>
          </p:nvPr>
        </p:nvSpPr>
        <p:spPr>
          <a:xfrm>
            <a:off x="457200" y="1058334"/>
            <a:ext cx="8229600" cy="5475110"/>
          </a:xfrm>
        </p:spPr>
        <p:txBody>
          <a:bodyPr>
            <a:normAutofit lnSpcReduction="10000"/>
          </a:bodyPr>
          <a:lstStyle/>
          <a:p>
            <a:pPr marL="0" indent="0">
              <a:buNone/>
            </a:pPr>
            <a:r>
              <a:rPr lang="it-IT" sz="2000" dirty="0"/>
              <a:t>•</a:t>
            </a:r>
            <a:r>
              <a:rPr lang="it-IT" sz="1800" dirty="0"/>
              <a:t> The Rossini Company </a:t>
            </a:r>
            <a:r>
              <a:rPr lang="it-IT" sz="1800" u="sng" dirty="0"/>
              <a:t>does not</a:t>
            </a:r>
            <a:r>
              <a:rPr lang="it-IT" sz="1800" dirty="0"/>
              <a:t> want to sell on Amazon with the other chairs.  They want to show their unique product and made in Italy quality.  The manufacturing cost</a:t>
            </a:r>
          </a:p>
          <a:p>
            <a:pPr marL="0" indent="0">
              <a:buNone/>
            </a:pPr>
            <a:r>
              <a:rPr lang="it-IT" sz="1800" dirty="0"/>
              <a:t>is € 325.  The want to launch their product in Spring 2022.</a:t>
            </a:r>
          </a:p>
          <a:p>
            <a:pPr marL="0" indent="0">
              <a:buNone/>
            </a:pPr>
            <a:r>
              <a:rPr lang="it-IT" sz="1800" dirty="0"/>
              <a:t>•    How </a:t>
            </a:r>
            <a:r>
              <a:rPr lang="it-IT" sz="1800" dirty="0" err="1"/>
              <a:t>would</a:t>
            </a:r>
            <a:r>
              <a:rPr lang="it-IT" sz="1800" dirty="0"/>
              <a:t> </a:t>
            </a:r>
            <a:r>
              <a:rPr lang="it-IT" sz="1800" dirty="0" err="1"/>
              <a:t>you</a:t>
            </a:r>
            <a:r>
              <a:rPr lang="it-IT" sz="1800" dirty="0"/>
              <a:t> market </a:t>
            </a:r>
            <a:r>
              <a:rPr lang="it-IT" sz="1800" dirty="0" err="1"/>
              <a:t>these</a:t>
            </a:r>
            <a:r>
              <a:rPr lang="it-IT" sz="1800" dirty="0"/>
              <a:t> ?  Independently, with your registered brand and sell on-line ?  Advertise in trade magazines, TV, Social ? </a:t>
            </a:r>
            <a:r>
              <a:rPr lang="it-IT" sz="1800" b="1" dirty="0"/>
              <a:t>Have an exclusive distributor or selected distribution ? Partner with an established brand ?   Exclusive contract with certain stores ?</a:t>
            </a:r>
          </a:p>
          <a:p>
            <a:pPr marL="0" indent="0">
              <a:buNone/>
            </a:pPr>
            <a:r>
              <a:rPr lang="it-IT" sz="1800" dirty="0"/>
              <a:t>                                               Group division: </a:t>
            </a:r>
          </a:p>
          <a:p>
            <a:pPr marL="0" indent="0">
              <a:buNone/>
            </a:pPr>
            <a:r>
              <a:rPr lang="it-IT" sz="2000" dirty="0"/>
              <a:t>1)</a:t>
            </a:r>
            <a:r>
              <a:rPr lang="it-IT" sz="1600" dirty="0"/>
              <a:t> </a:t>
            </a:r>
            <a:r>
              <a:rPr lang="it-IT" sz="1600" b="1" dirty="0"/>
              <a:t>Market Research:</a:t>
            </a:r>
            <a:r>
              <a:rPr lang="it-IT" sz="1600" dirty="0"/>
              <a:t> with sector overview to show the typical sales and distribution </a:t>
            </a:r>
          </a:p>
          <a:p>
            <a:pPr marL="0" indent="0">
              <a:buNone/>
            </a:pPr>
            <a:r>
              <a:rPr lang="it-IT" sz="1600" dirty="0"/>
              <a:t>                                    methods for office furniture.</a:t>
            </a:r>
          </a:p>
          <a:p>
            <a:pPr marL="0" indent="0">
              <a:buNone/>
            </a:pPr>
            <a:r>
              <a:rPr lang="it-IT" sz="1600" dirty="0"/>
              <a:t>2)  </a:t>
            </a:r>
            <a:r>
              <a:rPr lang="it-IT" sz="1600" b="1" dirty="0"/>
              <a:t>Brand and Positioning analysis</a:t>
            </a:r>
            <a:r>
              <a:rPr lang="it-IT" sz="1600" dirty="0"/>
              <a:t>: target customer and how to reach him</a:t>
            </a:r>
            <a:endParaRPr lang="it-IT" sz="1600" b="1" dirty="0"/>
          </a:p>
          <a:p>
            <a:pPr marL="0" indent="0">
              <a:buNone/>
            </a:pPr>
            <a:r>
              <a:rPr lang="it-IT" sz="1600" dirty="0"/>
              <a:t>3)  </a:t>
            </a:r>
            <a:r>
              <a:rPr lang="it-IT" sz="1600" b="1" dirty="0"/>
              <a:t>Selling Strategy</a:t>
            </a:r>
            <a:r>
              <a:rPr lang="it-IT" sz="1600" dirty="0"/>
              <a:t>:  Pricing. sales and distribution system</a:t>
            </a:r>
          </a:p>
          <a:p>
            <a:pPr marL="0" indent="0">
              <a:buNone/>
            </a:pPr>
            <a:r>
              <a:rPr lang="it-IT" sz="1600" dirty="0"/>
              <a:t>4) </a:t>
            </a:r>
            <a:r>
              <a:rPr lang="it-IT" sz="1600" b="1" dirty="0"/>
              <a:t> Advertising and promotion </a:t>
            </a:r>
            <a:r>
              <a:rPr lang="it-IT" sz="1600" dirty="0"/>
              <a:t> ... how to get brand awareness, promoting the</a:t>
            </a:r>
          </a:p>
          <a:p>
            <a:pPr marL="0" indent="0">
              <a:buNone/>
            </a:pPr>
            <a:r>
              <a:rPr lang="it-IT" sz="1600" b="1" dirty="0"/>
              <a:t>                                                                   </a:t>
            </a:r>
            <a:r>
              <a:rPr lang="it-IT" sz="1600" dirty="0"/>
              <a:t>product for launch.</a:t>
            </a:r>
          </a:p>
          <a:p>
            <a:pPr marL="0" indent="0">
              <a:buNone/>
            </a:pPr>
            <a:r>
              <a:rPr lang="it-IT" sz="1600" dirty="0"/>
              <a:t>5)  </a:t>
            </a:r>
            <a:r>
              <a:rPr lang="it-IT" sz="1600" b="1" dirty="0"/>
              <a:t>Group leader to Introduce, do transitions and conclusion</a:t>
            </a:r>
            <a:endParaRPr lang="it-IT" sz="1600" dirty="0"/>
          </a:p>
          <a:p>
            <a:pPr marL="0" indent="0">
              <a:buNone/>
            </a:pPr>
            <a:r>
              <a:rPr lang="it-IT" sz="1800" b="1" dirty="0"/>
              <a:t>                        (20 minute total limit for each group to present)</a:t>
            </a:r>
          </a:p>
          <a:p>
            <a:pPr marL="0" indent="0">
              <a:buNone/>
            </a:pPr>
            <a:r>
              <a:rPr lang="it-IT" sz="1800" dirty="0"/>
              <a:t>**</a:t>
            </a:r>
            <a:r>
              <a:rPr lang="it-IT" sz="1800" dirty="0" err="1"/>
              <a:t>Consider </a:t>
            </a:r>
            <a:r>
              <a:rPr lang="it-IT" sz="1800" dirty="0"/>
              <a:t>: The 5 P's of marketing, all the possible sales and </a:t>
            </a:r>
            <a:r>
              <a:rPr lang="it-IT" sz="1800" dirty="0" err="1"/>
              <a:t>distribution</a:t>
            </a:r>
            <a:r>
              <a:rPr lang="it-IT" sz="1800" dirty="0"/>
              <a:t> options, the   		     fastest and most effective way for the public to know about your brand.</a:t>
            </a:r>
            <a:endParaRPr lang="it-IT" sz="1800" b="1" dirty="0"/>
          </a:p>
          <a:p>
            <a:pPr marL="0" indent="0">
              <a:buNone/>
            </a:pPr>
            <a:endParaRPr lang="it-IT" sz="2000" b="1" dirty="0"/>
          </a:p>
        </p:txBody>
      </p:sp>
    </p:spTree>
    <p:extLst>
      <p:ext uri="{BB962C8B-B14F-4D97-AF65-F5344CB8AC3E}">
        <p14:creationId xmlns:p14="http://schemas.microsoft.com/office/powerpoint/2010/main" val="246018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10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askerville Old Face"/>
                <a:cs typeface="Baskerville Old Face"/>
              </a:rPr>
              <a:t>Classic Distribution</a:t>
            </a:r>
            <a:endParaRPr lang="it-IT" dirty="0">
              <a:latin typeface="Baskerville Old Face"/>
              <a:cs typeface="Baskerville Old Face"/>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647233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57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Classic Channel </a:t>
            </a:r>
            <a:r>
              <a:rPr lang="it-IT" dirty="0" err="1" smtClean="0"/>
              <a:t>Strategy</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5159893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00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nt,sel, e exclus dist-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22" y="338668"/>
            <a:ext cx="7916333" cy="5947508"/>
          </a:xfrm>
          <a:prstGeom prst="rect">
            <a:avLst/>
          </a:prstGeom>
        </p:spPr>
      </p:pic>
    </p:spTree>
    <p:extLst>
      <p:ext uri="{BB962C8B-B14F-4D97-AF65-F5344CB8AC3E}">
        <p14:creationId xmlns:p14="http://schemas.microsoft.com/office/powerpoint/2010/main" val="296413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Intensive</a:t>
            </a:r>
          </a:p>
        </p:txBody>
      </p:sp>
      <p:pic>
        <p:nvPicPr>
          <p:cNvPr id="4" name="Segnaposto contenuto 3" descr="o-GROCERY-SHOPPING-facebook.jpg"/>
          <p:cNvPicPr>
            <a:picLocks noGrp="1" noChangeAspect="1"/>
          </p:cNvPicPr>
          <p:nvPr>
            <p:ph idx="1"/>
          </p:nvPr>
        </p:nvPicPr>
        <p:blipFill>
          <a:blip r:embed="rId2">
            <a:extLst>
              <a:ext uri="{28A0092B-C50C-407E-A947-70E740481C1C}">
                <a14:useLocalDpi xmlns:a14="http://schemas.microsoft.com/office/drawing/2010/main" val="0"/>
              </a:ext>
            </a:extLst>
          </a:blip>
          <a:srcRect l="4542" r="4542"/>
          <a:stretch>
            <a:fillRect/>
          </a:stretch>
        </p:blipFill>
        <p:spPr/>
      </p:pic>
    </p:spTree>
    <p:extLst>
      <p:ext uri="{BB962C8B-B14F-4D97-AF65-F5344CB8AC3E}">
        <p14:creationId xmlns:p14="http://schemas.microsoft.com/office/powerpoint/2010/main" val="335898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Selective</a:t>
            </a:r>
          </a:p>
        </p:txBody>
      </p:sp>
      <p:pic>
        <p:nvPicPr>
          <p:cNvPr id="6" name="Segnaposto contenuto 5" descr="leluxedanslemonde_jacques_bloch.jpg"/>
          <p:cNvPicPr>
            <a:picLocks noGrp="1" noChangeAspect="1"/>
          </p:cNvPicPr>
          <p:nvPr>
            <p:ph idx="1"/>
          </p:nvPr>
        </p:nvPicPr>
        <p:blipFill>
          <a:blip r:embed="rId2">
            <a:extLst>
              <a:ext uri="{28A0092B-C50C-407E-A947-70E740481C1C}">
                <a14:useLocalDpi xmlns:a14="http://schemas.microsoft.com/office/drawing/2010/main" val="0"/>
              </a:ext>
            </a:extLst>
          </a:blip>
          <a:srcRect t="589" b="589"/>
          <a:stretch>
            <a:fillRect/>
          </a:stretch>
        </p:blipFill>
        <p:spPr/>
      </p:pic>
    </p:spTree>
    <p:extLst>
      <p:ext uri="{BB962C8B-B14F-4D97-AF65-F5344CB8AC3E}">
        <p14:creationId xmlns:p14="http://schemas.microsoft.com/office/powerpoint/2010/main" val="271196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6029"/>
          </a:xfrm>
        </p:spPr>
        <p:txBody>
          <a:bodyPr/>
          <a:lstStyle/>
          <a:p>
            <a:r>
              <a:rPr lang="it-IT"/>
              <a:t>Exclusive</a:t>
            </a:r>
          </a:p>
        </p:txBody>
      </p:sp>
      <p:pic>
        <p:nvPicPr>
          <p:cNvPr id="4" name="Segnaposto contenuto 3" descr="Exclusive-distribution-2.jpg"/>
          <p:cNvPicPr>
            <a:picLocks noGrp="1" noChangeAspect="1"/>
          </p:cNvPicPr>
          <p:nvPr>
            <p:ph idx="1"/>
          </p:nvPr>
        </p:nvPicPr>
        <p:blipFill>
          <a:blip r:embed="rId2">
            <a:extLst>
              <a:ext uri="{28A0092B-C50C-407E-A947-70E740481C1C}">
                <a14:useLocalDpi xmlns:a14="http://schemas.microsoft.com/office/drawing/2010/main" val="0"/>
              </a:ext>
            </a:extLst>
          </a:blip>
          <a:srcRect t="7285" b="7285"/>
          <a:stretch>
            <a:fillRect/>
          </a:stretch>
        </p:blipFill>
        <p:spPr>
          <a:xfrm>
            <a:off x="1100666" y="1255890"/>
            <a:ext cx="6886223" cy="3711221"/>
          </a:xfrm>
        </p:spPr>
      </p:pic>
      <p:sp>
        <p:nvSpPr>
          <p:cNvPr id="5" name="CasellaDiTesto 4"/>
          <p:cNvSpPr txBox="1"/>
          <p:nvPr/>
        </p:nvSpPr>
        <p:spPr>
          <a:xfrm>
            <a:off x="846667" y="5150551"/>
            <a:ext cx="7436555" cy="1015663"/>
          </a:xfrm>
          <a:prstGeom prst="rect">
            <a:avLst/>
          </a:prstGeom>
          <a:noFill/>
        </p:spPr>
        <p:txBody>
          <a:bodyPr wrap="square" rtlCol="0">
            <a:spAutoFit/>
          </a:bodyPr>
          <a:lstStyle/>
          <a:p>
            <a:r>
              <a:rPr lang="it-IT" sz="2000" b="1"/>
              <a:t>Because Rolex does not want to dilute the brand equity, it will not enter in the region directly and won’t hire too many distributors so that it has “premium” and “exclusive” positioning of the brand.</a:t>
            </a:r>
          </a:p>
        </p:txBody>
      </p:sp>
    </p:spTree>
    <p:extLst>
      <p:ext uri="{BB962C8B-B14F-4D97-AF65-F5344CB8AC3E}">
        <p14:creationId xmlns:p14="http://schemas.microsoft.com/office/powerpoint/2010/main" val="30230102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3816</TotalTime>
  <Words>1822</Words>
  <Application>Microsoft Macintosh PowerPoint</Application>
  <PresentationFormat>Presentazione su schermo (4:3)</PresentationFormat>
  <Paragraphs>209</Paragraphs>
  <Slides>38</Slides>
  <Notes>9</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Sales and Distribution</vt:lpstr>
      <vt:lpstr>Marketing vs. Sales </vt:lpstr>
      <vt:lpstr>Key points</vt:lpstr>
      <vt:lpstr>Classic Distribution</vt:lpstr>
      <vt:lpstr>Classic Channel Strategy</vt:lpstr>
      <vt:lpstr>Presentazione di PowerPoint</vt:lpstr>
      <vt:lpstr>Intensive</vt:lpstr>
      <vt:lpstr>Selective</vt:lpstr>
      <vt:lpstr>Exclusive</vt:lpstr>
      <vt:lpstr>Direct Channel Structure</vt:lpstr>
      <vt:lpstr>Total control model</vt:lpstr>
      <vt:lpstr>Multichannel Structure</vt:lpstr>
      <vt:lpstr>Brand problems: Economics, Coverage, Control</vt:lpstr>
      <vt:lpstr>Sell-in.....Sell-out</vt:lpstr>
      <vt:lpstr>Selling  Keeping the personal touch</vt:lpstr>
      <vt:lpstr>Marketing Mix: The 5 P’s</vt:lpstr>
      <vt:lpstr>Supply Chain Management </vt:lpstr>
      <vt:lpstr>Presentazione di PowerPoint</vt:lpstr>
      <vt:lpstr>Presentazione di PowerPoint</vt:lpstr>
      <vt:lpstr>Amazon Fulfillment Center</vt:lpstr>
      <vt:lpstr>Presentazione di PowerPoint</vt:lpstr>
      <vt:lpstr>SCM goals</vt:lpstr>
      <vt:lpstr>Global supply/waste nightmare</vt:lpstr>
      <vt:lpstr>Read this:  https://www.cnbc.com/2019/12/14/how-amazon-and-google-use-ai-to-destroy-less-excess-inventory.html?&amp;qsearchterm=returned%20clothing%20waste </vt:lpstr>
      <vt:lpstr> </vt:lpstr>
      <vt:lpstr>Benetton </vt:lpstr>
      <vt:lpstr>Order fulfilment</vt:lpstr>
      <vt:lpstr>“If you can’t beat them, join them”</vt:lpstr>
      <vt:lpstr>Merge real with digital</vt:lpstr>
      <vt:lpstr>Presentazione di PowerPoint</vt:lpstr>
      <vt:lpstr>Project for Groups 1 &amp;2 </vt:lpstr>
      <vt:lpstr>Presentazione di PowerPoint</vt:lpstr>
      <vt:lpstr>Presentazione di PowerPoint</vt:lpstr>
      <vt:lpstr>Agency Pitch tasks </vt:lpstr>
      <vt:lpstr>Project for Groups 3 &amp; 4 </vt:lpstr>
      <vt:lpstr>Presentazione di PowerPoint</vt:lpstr>
      <vt:lpstr>Agency Pitch Tasks</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vs. Sales </dc:title>
  <dc:creator>Ed Gilmore</dc:creator>
  <cp:lastModifiedBy>e</cp:lastModifiedBy>
  <cp:revision>169</cp:revision>
  <cp:lastPrinted>2016-01-22T20:42:28Z</cp:lastPrinted>
  <dcterms:created xsi:type="dcterms:W3CDTF">2014-08-15T15:58:17Z</dcterms:created>
  <dcterms:modified xsi:type="dcterms:W3CDTF">2021-12-17T10:35:08Z</dcterms:modified>
</cp:coreProperties>
</file>