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EE16D-DC8C-4591-885B-CA41D6D7A25C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7F813-C826-4C01-87EB-2EF5533DC0A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08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BFA3-6FA2-4FC9-90B0-8C1F1364CC0F}" type="datetime1">
              <a:rPr lang="it-IT" smtClean="0"/>
              <a:t>17/12/2021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86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8DBE8-3782-4AFE-AB95-A3011152C769}" type="datetime1">
              <a:rPr lang="it-IT" smtClean="0"/>
              <a:t>17/12/2021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10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F333-1E73-42D2-8857-78FFB52E37DF}" type="datetime1">
              <a:rPr lang="it-IT" smtClean="0"/>
              <a:t>17/12/2021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2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A2F3-4EA7-4E04-95FC-08B3EB690074}" type="datetime1">
              <a:rPr lang="it-IT" smtClean="0"/>
              <a:t>17/12/2021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62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ED5B-D763-4EDA-BE91-553CF9A4D139}" type="datetime1">
              <a:rPr lang="it-IT" smtClean="0"/>
              <a:t>17/12/2021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07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B9AD-518C-4C9E-BBFA-66AF0A83B1B1}" type="datetime1">
              <a:rPr lang="it-IT" smtClean="0"/>
              <a:t>17/12/2021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25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AA67-F113-49FE-BD68-FFE9D3F7D2A5}" type="datetime1">
              <a:rPr lang="it-IT" smtClean="0"/>
              <a:t>17/12/2021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50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D048-0960-4EB1-A863-D7088ABFD6B0}" type="datetime1">
              <a:rPr lang="it-IT" smtClean="0"/>
              <a:t>17/12/2021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57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2128-748D-4B00-9AC0-EE5C54C8009A}" type="datetime1">
              <a:rPr lang="it-IT" smtClean="0"/>
              <a:t>17/12/2021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491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8051-FFEE-4F90-A76F-984DB3C91655}" type="datetime1">
              <a:rPr lang="it-IT" smtClean="0"/>
              <a:t>17/12/2021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25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B5CE-FE56-47C8-A731-7C36D6F3D423}" type="datetime1">
              <a:rPr lang="it-IT" smtClean="0"/>
              <a:t>17/12/2021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80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412E5-38C5-498F-B387-CF1BED93E7BA}" type="datetime1">
              <a:rPr lang="it-IT" smtClean="0"/>
              <a:t>17/12/2021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23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790824" y="1465263"/>
            <a:ext cx="8311285" cy="3389252"/>
          </a:xfrm>
        </p:spPr>
        <p:txBody>
          <a:bodyPr/>
          <a:lstStyle/>
          <a:p>
            <a:pPr algn="r"/>
            <a:r>
              <a:rPr lang="it-IT"/>
              <a:t>Le comparatif et </a:t>
            </a:r>
            <a:br>
              <a:rPr lang="it-IT"/>
            </a:br>
            <a:r>
              <a:rPr lang="it-IT"/>
              <a:t>le superlatif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9A15ECF-8FEC-4AF7-9718-48D4099E4B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62" y="1143000"/>
            <a:ext cx="417799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990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637797"/>
            <a:ext cx="10515600" cy="1325563"/>
          </a:xfrm>
        </p:spPr>
        <p:txBody>
          <a:bodyPr/>
          <a:lstStyle/>
          <a:p>
            <a:r>
              <a:rPr lang="it-IT"/>
              <a:t>Exemples de superlatifs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5484" y="1963360"/>
            <a:ext cx="10515600" cy="4113536"/>
          </a:xfrm>
          <a:ln w="28575"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t-IT" sz="2400" dirty="0"/>
              <a:t>Le Louvre est </a:t>
            </a:r>
            <a:r>
              <a:rPr lang="it-IT" sz="2400" dirty="0">
                <a:solidFill>
                  <a:srgbClr val="FF0000"/>
                </a:solidFill>
              </a:rPr>
              <a:t>le plus </a:t>
            </a:r>
            <a:r>
              <a:rPr lang="it-IT" sz="2400" dirty="0"/>
              <a:t>grand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musée de France.</a:t>
            </a:r>
          </a:p>
          <a:p>
            <a:pPr>
              <a:spcAft>
                <a:spcPts val="1000"/>
              </a:spcAft>
            </a:pPr>
            <a:r>
              <a:rPr lang="it-IT" sz="2400" dirty="0"/>
              <a:t>Le 21 </a:t>
            </a:r>
            <a:r>
              <a:rPr lang="it-IT" sz="2400" dirty="0" err="1"/>
              <a:t>décembre</a:t>
            </a:r>
            <a:r>
              <a:rPr lang="it-IT" sz="2400" dirty="0"/>
              <a:t> 2020 sera la </a:t>
            </a:r>
            <a:r>
              <a:rPr lang="it-IT" sz="2400" dirty="0" err="1"/>
              <a:t>journée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la plus </a:t>
            </a:r>
            <a:r>
              <a:rPr lang="it-IT" sz="2400" dirty="0" err="1"/>
              <a:t>courte</a:t>
            </a:r>
            <a:r>
              <a:rPr lang="it-IT" sz="2400" dirty="0"/>
              <a:t> de l’</a:t>
            </a:r>
            <a:r>
              <a:rPr lang="it-IT" sz="2400" dirty="0" err="1"/>
              <a:t>année</a:t>
            </a:r>
            <a:r>
              <a:rPr lang="it-IT" sz="2400" dirty="0"/>
              <a:t>.	     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/>
              <a:t>(</a:t>
            </a:r>
            <a:r>
              <a:rPr lang="it-IT" sz="2400" dirty="0" err="1"/>
              <a:t>superlatif</a:t>
            </a:r>
            <a:r>
              <a:rPr lang="it-IT" sz="2400" dirty="0"/>
              <a:t> + </a:t>
            </a:r>
            <a:r>
              <a:rPr lang="it-IT" sz="2400" dirty="0" err="1"/>
              <a:t>adjectif</a:t>
            </a:r>
            <a:r>
              <a:rPr lang="it-IT" sz="2400" dirty="0"/>
              <a:t>)</a:t>
            </a:r>
          </a:p>
          <a:p>
            <a:pPr>
              <a:spcBef>
                <a:spcPts val="0"/>
              </a:spcBef>
            </a:pPr>
            <a:r>
              <a:rPr lang="it-IT" sz="2400" dirty="0"/>
              <a:t> En 2019, </a:t>
            </a:r>
            <a:r>
              <a:rPr lang="it-IT" sz="2400" dirty="0" err="1"/>
              <a:t>les</a:t>
            </a:r>
            <a:r>
              <a:rPr lang="it-IT" sz="2400" dirty="0"/>
              <a:t> actions de la Compagnie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Cambodge</a:t>
            </a:r>
            <a:r>
              <a:rPr lang="it-IT" sz="2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/>
              <a:t>    </a:t>
            </a:r>
            <a:r>
              <a:rPr lang="it-IT" sz="2400" dirty="0" err="1"/>
              <a:t>étaient</a:t>
            </a:r>
            <a:r>
              <a:rPr lang="it-IT" sz="2400" dirty="0"/>
              <a:t> </a:t>
            </a:r>
            <a:r>
              <a:rPr lang="it-IT" sz="2400" dirty="0" err="1">
                <a:solidFill>
                  <a:srgbClr val="FF0000"/>
                </a:solidFill>
              </a:rPr>
              <a:t>les</a:t>
            </a:r>
            <a:r>
              <a:rPr lang="it-IT" sz="2400" dirty="0">
                <a:solidFill>
                  <a:srgbClr val="FF0000"/>
                </a:solidFill>
              </a:rPr>
              <a:t> plus </a:t>
            </a:r>
            <a:r>
              <a:rPr lang="it-IT" sz="2400" dirty="0" err="1"/>
              <a:t>chères</a:t>
            </a:r>
            <a:r>
              <a:rPr lang="it-IT" sz="2400" dirty="0"/>
              <a:t> de la </a:t>
            </a:r>
            <a:r>
              <a:rPr lang="it-IT" sz="2400" dirty="0" err="1"/>
              <a:t>Bourse</a:t>
            </a:r>
            <a:r>
              <a:rPr lang="it-IT" sz="2400" dirty="0"/>
              <a:t> de Paris. </a:t>
            </a:r>
          </a:p>
          <a:p>
            <a:r>
              <a:rPr lang="it-IT" sz="2400" dirty="0" err="1"/>
              <a:t>Ces</a:t>
            </a:r>
            <a:r>
              <a:rPr lang="it-IT" sz="2400" dirty="0"/>
              <a:t> </a:t>
            </a:r>
            <a:r>
              <a:rPr lang="it-IT" sz="2400" dirty="0" err="1"/>
              <a:t>fleurs</a:t>
            </a:r>
            <a:r>
              <a:rPr lang="it-IT" sz="2400" dirty="0"/>
              <a:t> </a:t>
            </a:r>
            <a:r>
              <a:rPr lang="it-IT" sz="2400" dirty="0" err="1"/>
              <a:t>sont</a:t>
            </a:r>
            <a:r>
              <a:rPr lang="it-IT" sz="2400" dirty="0"/>
              <a:t> </a:t>
            </a:r>
            <a:r>
              <a:rPr lang="it-IT" sz="2400" dirty="0" err="1"/>
              <a:t>celles</a:t>
            </a:r>
            <a:r>
              <a:rPr lang="it-IT" sz="2400" dirty="0"/>
              <a:t> qui </a:t>
            </a:r>
            <a:r>
              <a:rPr lang="it-IT" sz="2400" dirty="0" err="1"/>
              <a:t>durent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le </a:t>
            </a:r>
            <a:r>
              <a:rPr lang="it-IT" sz="2400" dirty="0" err="1">
                <a:solidFill>
                  <a:srgbClr val="FF0000"/>
                </a:solidFill>
              </a:rPr>
              <a:t>moins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err="1"/>
              <a:t>longtemps</a:t>
            </a:r>
            <a:r>
              <a:rPr lang="it-IT" sz="2400" dirty="0"/>
              <a:t>. (</a:t>
            </a:r>
            <a:r>
              <a:rPr lang="it-IT" sz="2400" dirty="0" err="1"/>
              <a:t>superlatif</a:t>
            </a:r>
            <a:r>
              <a:rPr lang="it-IT" sz="2400" dirty="0"/>
              <a:t> + </a:t>
            </a:r>
            <a:r>
              <a:rPr lang="it-IT" sz="2400" dirty="0" err="1"/>
              <a:t>adverbe</a:t>
            </a:r>
            <a:r>
              <a:rPr lang="it-IT" sz="2400" dirty="0"/>
              <a:t>)</a:t>
            </a:r>
          </a:p>
          <a:p>
            <a:r>
              <a:rPr lang="it-IT" sz="2400" dirty="0"/>
              <a:t>Quel est le </a:t>
            </a:r>
            <a:r>
              <a:rPr lang="it-IT" sz="2400" dirty="0" err="1"/>
              <a:t>mois</a:t>
            </a:r>
            <a:r>
              <a:rPr lang="it-IT" sz="2400" dirty="0"/>
              <a:t> </a:t>
            </a:r>
            <a:r>
              <a:rPr lang="it-IT" sz="2400" dirty="0" err="1"/>
              <a:t>où</a:t>
            </a:r>
            <a:r>
              <a:rPr lang="it-IT" sz="2400" dirty="0"/>
              <a:t> il </a:t>
            </a:r>
            <a:r>
              <a:rPr lang="it-IT" sz="2400" dirty="0" err="1"/>
              <a:t>pleut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le </a:t>
            </a:r>
            <a:r>
              <a:rPr lang="it-IT" sz="2400" dirty="0" err="1">
                <a:solidFill>
                  <a:srgbClr val="FF0000"/>
                </a:solidFill>
              </a:rPr>
              <a:t>moins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err="1"/>
              <a:t>dans</a:t>
            </a:r>
            <a:r>
              <a:rPr lang="it-IT" sz="2400" dirty="0"/>
              <a:t> </a:t>
            </a:r>
            <a:r>
              <a:rPr lang="it-IT" sz="2400" dirty="0" err="1"/>
              <a:t>votre</a:t>
            </a:r>
            <a:r>
              <a:rPr lang="it-IT" sz="2400" dirty="0"/>
              <a:t> </a:t>
            </a:r>
            <a:r>
              <a:rPr lang="it-IT" sz="2400" dirty="0" err="1"/>
              <a:t>région</a:t>
            </a:r>
            <a:r>
              <a:rPr lang="it-IT" sz="2400" dirty="0"/>
              <a:t> ? (</a:t>
            </a:r>
            <a:r>
              <a:rPr lang="it-IT" sz="2400" dirty="0" err="1"/>
              <a:t>superlatif</a:t>
            </a:r>
            <a:r>
              <a:rPr lang="it-IT" sz="2400" dirty="0"/>
              <a:t> + </a:t>
            </a:r>
            <a:r>
              <a:rPr lang="it-IT" sz="2400" dirty="0" err="1"/>
              <a:t>verbe</a:t>
            </a:r>
            <a:r>
              <a:rPr lang="it-IT" sz="2400" dirty="0"/>
              <a:t>)</a:t>
            </a:r>
          </a:p>
          <a:p>
            <a:r>
              <a:rPr lang="it-IT" sz="2400" dirty="0"/>
              <a:t>C’est ce </a:t>
            </a:r>
            <a:r>
              <a:rPr lang="it-IT" sz="2400" dirty="0" err="1"/>
              <a:t>supermarché</a:t>
            </a:r>
            <a:r>
              <a:rPr lang="it-IT" sz="2400" dirty="0"/>
              <a:t> </a:t>
            </a:r>
            <a:r>
              <a:rPr lang="it-IT" sz="2400" dirty="0" err="1"/>
              <a:t>où</a:t>
            </a:r>
            <a:r>
              <a:rPr lang="it-IT" sz="2400" dirty="0"/>
              <a:t> il y a </a:t>
            </a:r>
            <a:r>
              <a:rPr lang="it-IT" sz="2400" dirty="0">
                <a:solidFill>
                  <a:srgbClr val="FF0000"/>
                </a:solidFill>
              </a:rPr>
              <a:t>le plus de </a:t>
            </a:r>
            <a:r>
              <a:rPr lang="it-IT" sz="2400" dirty="0" err="1"/>
              <a:t>choix</a:t>
            </a:r>
            <a:r>
              <a:rPr lang="it-IT" sz="2400" dirty="0"/>
              <a:t>. (</a:t>
            </a:r>
            <a:r>
              <a:rPr lang="it-IT" sz="2400" dirty="0" err="1"/>
              <a:t>superlatif</a:t>
            </a:r>
            <a:r>
              <a:rPr lang="it-IT" sz="2400" dirty="0"/>
              <a:t> + </a:t>
            </a:r>
            <a:r>
              <a:rPr lang="it-IT" sz="2400" dirty="0" err="1"/>
              <a:t>nom</a:t>
            </a:r>
            <a:r>
              <a:rPr lang="it-IT" sz="2400" dirty="0"/>
              <a:t>)</a:t>
            </a:r>
          </a:p>
          <a:p>
            <a:endParaRPr lang="it-IT" sz="2400" dirty="0"/>
          </a:p>
          <a:p>
            <a:pPr marL="0" indent="0">
              <a:buNone/>
            </a:pPr>
            <a:r>
              <a:rPr lang="it-IT" sz="2400" dirty="0" err="1"/>
              <a:t>Quand</a:t>
            </a:r>
            <a:r>
              <a:rPr lang="it-IT" sz="2400" dirty="0"/>
              <a:t> le </a:t>
            </a:r>
            <a:r>
              <a:rPr lang="it-IT" sz="2400" dirty="0" err="1"/>
              <a:t>superlatif</a:t>
            </a:r>
            <a:r>
              <a:rPr lang="it-IT" sz="2400" dirty="0"/>
              <a:t> se </a:t>
            </a:r>
            <a:r>
              <a:rPr lang="it-IT" sz="2400" dirty="0" err="1"/>
              <a:t>trouve</a:t>
            </a:r>
            <a:r>
              <a:rPr lang="it-IT" sz="2400" dirty="0"/>
              <a:t> </a:t>
            </a:r>
            <a:r>
              <a:rPr lang="it-IT" sz="2400" dirty="0" err="1"/>
              <a:t>après</a:t>
            </a:r>
            <a:r>
              <a:rPr lang="it-IT" sz="2400" dirty="0"/>
              <a:t> le </a:t>
            </a:r>
            <a:r>
              <a:rPr lang="it-IT" sz="2400" dirty="0" err="1"/>
              <a:t>nom</a:t>
            </a:r>
            <a:r>
              <a:rPr lang="it-IT" sz="2400" dirty="0"/>
              <a:t>, il </a:t>
            </a:r>
            <a:r>
              <a:rPr lang="it-IT" sz="2400" dirty="0" err="1"/>
              <a:t>faut</a:t>
            </a:r>
            <a:r>
              <a:rPr lang="it-IT" sz="2400" dirty="0"/>
              <a:t> </a:t>
            </a:r>
            <a:r>
              <a:rPr lang="it-IT" sz="2400" dirty="0" err="1"/>
              <a:t>répéter</a:t>
            </a:r>
            <a:r>
              <a:rPr lang="it-IT" sz="2400" dirty="0"/>
              <a:t> l’</a:t>
            </a:r>
            <a:r>
              <a:rPr lang="it-IT" sz="2400" dirty="0" err="1"/>
              <a:t>article</a:t>
            </a:r>
            <a:endParaRPr lang="it-IT" sz="2400" dirty="0"/>
          </a:p>
          <a:p>
            <a:r>
              <a:rPr lang="it-IT" sz="2400" dirty="0"/>
              <a:t>C’est </a:t>
            </a:r>
            <a:r>
              <a:rPr lang="it-IT" sz="2400" b="1" dirty="0">
                <a:solidFill>
                  <a:srgbClr val="FF0000"/>
                </a:solidFill>
              </a:rPr>
              <a:t>le</a:t>
            </a:r>
            <a:r>
              <a:rPr lang="it-IT" sz="2400" dirty="0"/>
              <a:t> film </a:t>
            </a:r>
            <a:r>
              <a:rPr lang="it-IT" sz="2400" b="1" dirty="0">
                <a:solidFill>
                  <a:srgbClr val="FF0000"/>
                </a:solidFill>
              </a:rPr>
              <a:t>le</a:t>
            </a:r>
            <a:r>
              <a:rPr lang="it-IT" sz="2400" b="1" dirty="0"/>
              <a:t> plus </a:t>
            </a:r>
            <a:r>
              <a:rPr lang="it-IT" sz="2400" b="1" dirty="0" err="1"/>
              <a:t>palpitant</a:t>
            </a:r>
            <a:r>
              <a:rPr lang="it-IT" sz="2400" b="1" dirty="0"/>
              <a:t> </a:t>
            </a:r>
            <a:r>
              <a:rPr lang="it-IT" sz="2400" dirty="0" err="1"/>
              <a:t>que</a:t>
            </a:r>
            <a:r>
              <a:rPr lang="it-IT" sz="2400" dirty="0"/>
              <a:t> </a:t>
            </a:r>
            <a:r>
              <a:rPr lang="it-IT" sz="2400" dirty="0" err="1"/>
              <a:t>j’aie</a:t>
            </a:r>
            <a:r>
              <a:rPr lang="it-IT" sz="2400" dirty="0"/>
              <a:t> </a:t>
            </a:r>
            <a:r>
              <a:rPr lang="it-IT" sz="2400" dirty="0" err="1"/>
              <a:t>jamais</a:t>
            </a:r>
            <a:r>
              <a:rPr lang="it-IT" sz="2400" dirty="0"/>
              <a:t> vu.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7" name="Parentesi graffa chiusa 6">
            <a:extLst>
              <a:ext uri="{FF2B5EF4-FFF2-40B4-BE49-F238E27FC236}">
                <a16:creationId xmlns:a16="http://schemas.microsoft.com/office/drawing/2014/main" id="{6A925500-1C2C-4469-A62D-C29EB71A05C4}"/>
              </a:ext>
            </a:extLst>
          </p:cNvPr>
          <p:cNvSpPr/>
          <p:nvPr/>
        </p:nvSpPr>
        <p:spPr>
          <a:xfrm>
            <a:off x="8442664" y="1963360"/>
            <a:ext cx="285700" cy="1325563"/>
          </a:xfrm>
          <a:prstGeom prst="rightBrace">
            <a:avLst>
              <a:gd name="adj1" fmla="val 8333"/>
              <a:gd name="adj2" fmla="val 5132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31F8CD6-B4E9-401C-9CA6-688F5B101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6AB91B2-EB00-44D0-B58C-0C24F2B0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8235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Comparatifs et superlatifs irréguliers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8964" y="1816388"/>
            <a:ext cx="10773792" cy="4486398"/>
          </a:xfrm>
        </p:spPr>
        <p:txBody>
          <a:bodyPr>
            <a:normAutofit fontScale="92500" lnSpcReduction="10000"/>
          </a:bodyPr>
          <a:lstStyle/>
          <a:p>
            <a:r>
              <a:rPr lang="it-IT" sz="2400" b="1"/>
              <a:t>Adjectif/adverbe	Comparatif		Superlatif</a:t>
            </a:r>
          </a:p>
          <a:p>
            <a:r>
              <a:rPr lang="it-IT" sz="2400"/>
              <a:t>bon</a:t>
            </a:r>
            <a:r>
              <a:rPr lang="it-IT" sz="2400" dirty="0"/>
              <a:t>	</a:t>
            </a:r>
            <a:r>
              <a:rPr lang="it-IT" sz="2400"/>
              <a:t>		meilleur </a:t>
            </a:r>
            <a:r>
              <a:rPr lang="it-IT" sz="2400" dirty="0"/>
              <a:t>		le </a:t>
            </a:r>
            <a:r>
              <a:rPr lang="it-IT" sz="2400" dirty="0" err="1"/>
              <a:t>meilleur</a:t>
            </a:r>
            <a:endParaRPr lang="it-IT" sz="2400" dirty="0"/>
          </a:p>
          <a:p>
            <a:r>
              <a:rPr lang="it-IT" sz="2400" dirty="0"/>
              <a:t>bonne </a:t>
            </a:r>
            <a:r>
              <a:rPr lang="it-IT" sz="2400"/>
              <a:t>		meilleure</a:t>
            </a:r>
            <a:r>
              <a:rPr lang="it-IT" sz="2400" dirty="0"/>
              <a:t>		la </a:t>
            </a:r>
            <a:r>
              <a:rPr lang="it-IT" sz="2400" dirty="0" err="1"/>
              <a:t>meilleure</a:t>
            </a:r>
            <a:endParaRPr lang="it-IT" sz="2400" dirty="0"/>
          </a:p>
          <a:p>
            <a:r>
              <a:rPr lang="it-IT" sz="2400" dirty="0" err="1"/>
              <a:t>bons</a:t>
            </a:r>
            <a:r>
              <a:rPr lang="it-IT" sz="2400" dirty="0"/>
              <a:t> 	</a:t>
            </a:r>
            <a:r>
              <a:rPr lang="it-IT" sz="2400"/>
              <a:t>		meilleurs</a:t>
            </a:r>
            <a:r>
              <a:rPr lang="it-IT" sz="2400" dirty="0"/>
              <a:t>		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meilleurs</a:t>
            </a:r>
            <a:endParaRPr lang="it-IT" sz="2400" dirty="0"/>
          </a:p>
          <a:p>
            <a:r>
              <a:rPr lang="it-IT" sz="2400" dirty="0" err="1"/>
              <a:t>bonnes</a:t>
            </a:r>
            <a:r>
              <a:rPr lang="it-IT" sz="2400"/>
              <a:t>		meilleures</a:t>
            </a:r>
            <a:r>
              <a:rPr lang="it-IT" sz="2400" dirty="0"/>
              <a:t>		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meilleures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 err="1"/>
              <a:t>bien</a:t>
            </a:r>
            <a:r>
              <a:rPr lang="it-IT" sz="2400" dirty="0"/>
              <a:t> 	</a:t>
            </a:r>
            <a:r>
              <a:rPr lang="it-IT" sz="2400"/>
              <a:t>		mieux</a:t>
            </a:r>
            <a:r>
              <a:rPr lang="it-IT" sz="2400" dirty="0"/>
              <a:t>			le </a:t>
            </a:r>
            <a:r>
              <a:rPr lang="it-IT" sz="2400" dirty="0" err="1"/>
              <a:t>mieux</a:t>
            </a:r>
            <a:endParaRPr lang="it-IT" sz="2400" dirty="0"/>
          </a:p>
          <a:p>
            <a:r>
              <a:rPr lang="it-IT" sz="2400" dirty="0"/>
              <a:t>petit 	</a:t>
            </a:r>
            <a:r>
              <a:rPr lang="it-IT" sz="2400"/>
              <a:t>		plus </a:t>
            </a:r>
            <a:r>
              <a:rPr lang="it-IT" sz="2400" dirty="0"/>
              <a:t>petit		le plus petit</a:t>
            </a:r>
          </a:p>
          <a:p>
            <a:pPr marL="0" indent="0">
              <a:buNone/>
            </a:pPr>
            <a:r>
              <a:rPr lang="it-IT" sz="2400" dirty="0"/>
              <a:t>	    </a:t>
            </a:r>
            <a:r>
              <a:rPr lang="it-IT" sz="2400"/>
              <a:t>		moindre</a:t>
            </a:r>
            <a:r>
              <a:rPr lang="it-IT" sz="2400" dirty="0"/>
              <a:t>		le </a:t>
            </a:r>
            <a:r>
              <a:rPr lang="it-IT" sz="2400" dirty="0" err="1"/>
              <a:t>moindre</a:t>
            </a:r>
            <a:endParaRPr lang="it-IT" sz="2400" dirty="0"/>
          </a:p>
          <a:p>
            <a:r>
              <a:rPr lang="it-IT" sz="2400" dirty="0" err="1"/>
              <a:t>mauvais</a:t>
            </a:r>
            <a:r>
              <a:rPr lang="it-IT" sz="2400"/>
              <a:t>		plus </a:t>
            </a:r>
            <a:r>
              <a:rPr lang="it-IT" sz="2400" dirty="0" err="1"/>
              <a:t>mauvais</a:t>
            </a:r>
            <a:r>
              <a:rPr lang="it-IT" sz="2400" dirty="0"/>
              <a:t>		le plus </a:t>
            </a:r>
            <a:r>
              <a:rPr lang="it-IT" sz="2400" dirty="0" err="1"/>
              <a:t>mauvais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	           </a:t>
            </a:r>
            <a:r>
              <a:rPr lang="it-IT" sz="2400"/>
              <a:t>		pire</a:t>
            </a:r>
            <a:r>
              <a:rPr lang="it-IT" sz="2400" dirty="0"/>
              <a:t>			le pire</a:t>
            </a:r>
          </a:p>
          <a:p>
            <a:pPr marL="914400" lvl="2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75EDB11-1916-4A44-AD10-8478EC114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E4E973B-917E-4653-8D55-225DE55F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11</a:t>
            </a:fld>
            <a:endParaRPr lang="it-IT"/>
          </a:p>
        </p:txBody>
      </p:sp>
      <p:sp>
        <p:nvSpPr>
          <p:cNvPr id="6" name="Parentesi graffa aperta 5">
            <a:extLst>
              <a:ext uri="{FF2B5EF4-FFF2-40B4-BE49-F238E27FC236}">
                <a16:creationId xmlns:a16="http://schemas.microsoft.com/office/drawing/2014/main" id="{9AE47690-15C8-4591-B678-B8BBDD9D2927}"/>
              </a:ext>
            </a:extLst>
          </p:cNvPr>
          <p:cNvSpPr/>
          <p:nvPr/>
        </p:nvSpPr>
        <p:spPr>
          <a:xfrm>
            <a:off x="3371272" y="4645891"/>
            <a:ext cx="221673" cy="618836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Parentesi graffa aperta 6">
            <a:extLst>
              <a:ext uri="{FF2B5EF4-FFF2-40B4-BE49-F238E27FC236}">
                <a16:creationId xmlns:a16="http://schemas.microsoft.com/office/drawing/2014/main" id="{4BC7DF6A-CCEC-4DB6-99D5-C4E06A7EFFF4}"/>
              </a:ext>
            </a:extLst>
          </p:cNvPr>
          <p:cNvSpPr/>
          <p:nvPr/>
        </p:nvSpPr>
        <p:spPr>
          <a:xfrm>
            <a:off x="6109853" y="4613564"/>
            <a:ext cx="221673" cy="618836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Parentesi graffa aperta 7">
            <a:extLst>
              <a:ext uri="{FF2B5EF4-FFF2-40B4-BE49-F238E27FC236}">
                <a16:creationId xmlns:a16="http://schemas.microsoft.com/office/drawing/2014/main" id="{BB489184-826C-4FFD-BC36-21C5D6E47120}"/>
              </a:ext>
            </a:extLst>
          </p:cNvPr>
          <p:cNvSpPr/>
          <p:nvPr/>
        </p:nvSpPr>
        <p:spPr>
          <a:xfrm>
            <a:off x="3375891" y="5472545"/>
            <a:ext cx="221673" cy="618836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arentesi graffa aperta 8">
            <a:extLst>
              <a:ext uri="{FF2B5EF4-FFF2-40B4-BE49-F238E27FC236}">
                <a16:creationId xmlns:a16="http://schemas.microsoft.com/office/drawing/2014/main" id="{6943DCEB-03C3-4654-9C01-7304669FB34C}"/>
              </a:ext>
            </a:extLst>
          </p:cNvPr>
          <p:cNvSpPr/>
          <p:nvPr/>
        </p:nvSpPr>
        <p:spPr>
          <a:xfrm>
            <a:off x="6123709" y="5412509"/>
            <a:ext cx="221673" cy="618836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663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6FA3B1-6660-460A-8FAD-1697EA30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25075" cy="835025"/>
          </a:xfrm>
        </p:spPr>
        <p:txBody>
          <a:bodyPr>
            <a:normAutofit/>
          </a:bodyPr>
          <a:lstStyle/>
          <a:p>
            <a:r>
              <a:rPr lang="it-IT" sz="3600"/>
              <a:t>Exercice</a:t>
            </a:r>
            <a:endParaRPr lang="fr-FR" sz="36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A27743-A437-4FAF-8AF2-69DB9904F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495425"/>
            <a:ext cx="10620375" cy="4681538"/>
          </a:xfrm>
        </p:spPr>
        <p:txBody>
          <a:bodyPr/>
          <a:lstStyle/>
          <a:p>
            <a:r>
              <a:rPr lang="it-IT" sz="1600"/>
              <a:t>Complétez les comparaisons avec les mots qui manquent (plus, moins, aussi, autant, que, de, d’, qu’ etc.).</a:t>
            </a: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869C853-766A-424B-9279-343261BBE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64B558F-18A3-454B-AD95-93CB08145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12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D805241-6055-4E00-946E-733625016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859" y="2230905"/>
            <a:ext cx="10076763" cy="401432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C6E243EB-7248-4A38-B06B-D6DE1263C8A1}"/>
              </a:ext>
            </a:extLst>
          </p:cNvPr>
          <p:cNvSpPr txBox="1"/>
          <p:nvPr/>
        </p:nvSpPr>
        <p:spPr>
          <a:xfrm>
            <a:off x="8700655" y="4267490"/>
            <a:ext cx="1028122" cy="378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plus de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3405E3B-1BD5-4A96-BA21-8873EF1758E7}"/>
              </a:ext>
            </a:extLst>
          </p:cNvPr>
          <p:cNvSpPr txBox="1"/>
          <p:nvPr/>
        </p:nvSpPr>
        <p:spPr>
          <a:xfrm>
            <a:off x="2503920" y="3579380"/>
            <a:ext cx="959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plus de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6134BFE-5AA7-4374-B46F-89DAFC2CAACC}"/>
              </a:ext>
            </a:extLst>
          </p:cNvPr>
          <p:cNvSpPr txBox="1"/>
          <p:nvPr/>
        </p:nvSpPr>
        <p:spPr>
          <a:xfrm>
            <a:off x="9338829" y="3597852"/>
            <a:ext cx="8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plus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1A58ADD-0B2E-4568-B8FE-95B739416DAD}"/>
              </a:ext>
            </a:extLst>
          </p:cNvPr>
          <p:cNvSpPr txBox="1"/>
          <p:nvPr/>
        </p:nvSpPr>
        <p:spPr>
          <a:xfrm>
            <a:off x="3727738" y="4267489"/>
            <a:ext cx="8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plus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39196E7-F5E7-4100-A982-9F5C511D1B33}"/>
              </a:ext>
            </a:extLst>
          </p:cNvPr>
          <p:cNvSpPr txBox="1"/>
          <p:nvPr/>
        </p:nvSpPr>
        <p:spPr>
          <a:xfrm>
            <a:off x="1695738" y="2882034"/>
            <a:ext cx="8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plus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653662D-4B1B-427F-A813-955412D0436B}"/>
              </a:ext>
            </a:extLst>
          </p:cNvPr>
          <p:cNvSpPr txBox="1"/>
          <p:nvPr/>
        </p:nvSpPr>
        <p:spPr>
          <a:xfrm>
            <a:off x="1579418" y="3232727"/>
            <a:ext cx="83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moins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17DA6F1-87B1-42B0-B198-03E3A6945399}"/>
              </a:ext>
            </a:extLst>
          </p:cNvPr>
          <p:cNvSpPr txBox="1"/>
          <p:nvPr/>
        </p:nvSpPr>
        <p:spPr>
          <a:xfrm>
            <a:off x="4373418" y="2886364"/>
            <a:ext cx="111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moins de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B114523-3193-4427-B3E8-45D8D308B60A}"/>
              </a:ext>
            </a:extLst>
          </p:cNvPr>
          <p:cNvSpPr txBox="1"/>
          <p:nvPr/>
        </p:nvSpPr>
        <p:spPr>
          <a:xfrm>
            <a:off x="6474690" y="3592946"/>
            <a:ext cx="83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moins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8D7D298-BD35-41FF-B63C-69B2FC64124F}"/>
              </a:ext>
            </a:extLst>
          </p:cNvPr>
          <p:cNvSpPr txBox="1"/>
          <p:nvPr/>
        </p:nvSpPr>
        <p:spPr>
          <a:xfrm>
            <a:off x="3251200" y="3916218"/>
            <a:ext cx="83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moins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3840B26-7E9B-49BA-9A96-13A6D1FFADC4}"/>
              </a:ext>
            </a:extLst>
          </p:cNvPr>
          <p:cNvSpPr txBox="1"/>
          <p:nvPr/>
        </p:nvSpPr>
        <p:spPr>
          <a:xfrm>
            <a:off x="6206836" y="5273963"/>
            <a:ext cx="113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aussi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F54FA88-0B63-4788-9849-25ECFF40EC3F}"/>
              </a:ext>
            </a:extLst>
          </p:cNvPr>
          <p:cNvSpPr txBox="1"/>
          <p:nvPr/>
        </p:nvSpPr>
        <p:spPr>
          <a:xfrm>
            <a:off x="1630218" y="5287818"/>
            <a:ext cx="113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aussi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17611A8E-634F-4E23-A290-CC5211F16E56}"/>
              </a:ext>
            </a:extLst>
          </p:cNvPr>
          <p:cNvSpPr txBox="1"/>
          <p:nvPr/>
        </p:nvSpPr>
        <p:spPr>
          <a:xfrm>
            <a:off x="2539999" y="4590473"/>
            <a:ext cx="72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qu’</a:t>
            </a:r>
            <a:endParaRPr lang="fr-FR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892B7C66-513E-453D-8F08-F8CADCA9B61B}"/>
              </a:ext>
            </a:extLst>
          </p:cNvPr>
          <p:cNvSpPr txBox="1"/>
          <p:nvPr/>
        </p:nvSpPr>
        <p:spPr>
          <a:xfrm>
            <a:off x="3828473" y="5278582"/>
            <a:ext cx="72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qu’</a:t>
            </a:r>
            <a:endParaRPr lang="fr-FR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E4E9DC06-DCC8-4D39-9C61-0D1028256342}"/>
              </a:ext>
            </a:extLst>
          </p:cNvPr>
          <p:cNvSpPr txBox="1"/>
          <p:nvPr/>
        </p:nvSpPr>
        <p:spPr>
          <a:xfrm>
            <a:off x="3463636" y="3223491"/>
            <a:ext cx="72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78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comparatif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Comparatif</a:t>
            </a:r>
            <a:r>
              <a:rPr lang="it-IT" dirty="0"/>
              <a:t> de </a:t>
            </a:r>
            <a:r>
              <a:rPr lang="it-IT" dirty="0" err="1"/>
              <a:t>supériorité</a:t>
            </a:r>
            <a:r>
              <a:rPr lang="it-IT" dirty="0"/>
              <a:t> : </a:t>
            </a:r>
            <a:r>
              <a:rPr lang="it-IT" b="1" dirty="0"/>
              <a:t>plus</a:t>
            </a:r>
            <a:r>
              <a:rPr lang="it-IT" dirty="0"/>
              <a:t>		</a:t>
            </a:r>
          </a:p>
          <a:p>
            <a:r>
              <a:rPr lang="it-IT" dirty="0" err="1"/>
              <a:t>Comparatif</a:t>
            </a:r>
            <a:r>
              <a:rPr lang="it-IT" dirty="0"/>
              <a:t> d’</a:t>
            </a:r>
            <a:r>
              <a:rPr lang="it-IT" dirty="0" err="1"/>
              <a:t>infériorité</a:t>
            </a:r>
            <a:r>
              <a:rPr lang="it-IT" dirty="0"/>
              <a:t> : </a:t>
            </a:r>
            <a:r>
              <a:rPr lang="it-IT" b="1" dirty="0" err="1"/>
              <a:t>moins</a:t>
            </a:r>
            <a:r>
              <a:rPr lang="it-IT" dirty="0"/>
              <a:t>			</a:t>
            </a:r>
            <a:r>
              <a:rPr lang="it-IT" b="1" dirty="0" err="1"/>
              <a:t>que</a:t>
            </a:r>
            <a:endParaRPr lang="it-IT" b="1" dirty="0"/>
          </a:p>
          <a:p>
            <a:r>
              <a:rPr lang="it-IT" dirty="0" err="1"/>
              <a:t>Comparatif</a:t>
            </a:r>
            <a:r>
              <a:rPr lang="it-IT" dirty="0"/>
              <a:t> d’égalité : </a:t>
            </a:r>
            <a:r>
              <a:rPr lang="it-IT" b="1" dirty="0" err="1"/>
              <a:t>aussi</a:t>
            </a:r>
            <a:r>
              <a:rPr lang="it-IT" b="1" dirty="0"/>
              <a:t> / </a:t>
            </a:r>
            <a:r>
              <a:rPr lang="it-IT" b="1" dirty="0" err="1"/>
              <a:t>autant</a:t>
            </a:r>
            <a:r>
              <a:rPr lang="it-IT" b="1" dirty="0"/>
              <a:t> </a:t>
            </a:r>
            <a:r>
              <a:rPr lang="it-IT" dirty="0"/>
              <a:t>		</a:t>
            </a:r>
          </a:p>
        </p:txBody>
      </p:sp>
      <p:sp>
        <p:nvSpPr>
          <p:cNvPr id="4" name="Parentesi graffa chiusa 3"/>
          <p:cNvSpPr/>
          <p:nvPr/>
        </p:nvSpPr>
        <p:spPr>
          <a:xfrm>
            <a:off x="7349707" y="1940944"/>
            <a:ext cx="278632" cy="13716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F0C865-E57D-4B77-9106-CC80DBE58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0A6B13-7830-4665-8E7E-5F2C25C07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82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5308" y="3162872"/>
            <a:ext cx="10280343" cy="18866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2800" dirty="0">
                <a:latin typeface="+mn-lt"/>
                <a:cs typeface="Arial" panose="020B0604020202020204" pitchFamily="34" charset="0"/>
              </a:rPr>
              <a:t>- Ce </a:t>
            </a:r>
            <a:r>
              <a:rPr lang="it-IT" sz="2800" dirty="0" err="1">
                <a:latin typeface="+mn-lt"/>
                <a:cs typeface="Arial" panose="020B0604020202020204" pitchFamily="34" charset="0"/>
              </a:rPr>
              <a:t>livre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est </a:t>
            </a:r>
            <a:r>
              <a:rPr lang="it-IT" sz="2800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moins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+mn-lt"/>
                <a:cs typeface="Arial" panose="020B0604020202020204" pitchFamily="34" charset="0"/>
              </a:rPr>
              <a:t>intéressant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it-IT" sz="2800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que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+mn-lt"/>
                <a:cs typeface="Arial" panose="020B0604020202020204" pitchFamily="34" charset="0"/>
              </a:rPr>
              <a:t>celui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-là.</a:t>
            </a:r>
            <a:br>
              <a:rPr lang="it-IT" sz="2800" dirty="0">
                <a:latin typeface="+mn-lt"/>
                <a:cs typeface="Arial" panose="020B0604020202020204" pitchFamily="34" charset="0"/>
              </a:rPr>
            </a:br>
            <a:r>
              <a:rPr lang="it-IT" sz="2800" dirty="0">
                <a:latin typeface="+mn-lt"/>
                <a:cs typeface="Arial" panose="020B0604020202020204" pitchFamily="34" charset="0"/>
              </a:rPr>
              <a:t>- </a:t>
            </a:r>
            <a:r>
              <a:rPr lang="it-IT" sz="2800" dirty="0" err="1">
                <a:latin typeface="+mn-lt"/>
                <a:cs typeface="Arial" panose="020B0604020202020204" pitchFamily="34" charset="0"/>
              </a:rPr>
              <a:t>Cet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+mn-lt"/>
                <a:cs typeface="Arial" panose="020B0604020202020204" pitchFamily="34" charset="0"/>
              </a:rPr>
              <a:t>employé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est </a:t>
            </a:r>
            <a:r>
              <a:rPr lang="it-IT" sz="2800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aussi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+mn-lt"/>
                <a:cs typeface="Arial" panose="020B0604020202020204" pitchFamily="34" charset="0"/>
              </a:rPr>
              <a:t>compétent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it-IT" sz="2800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que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son </a:t>
            </a:r>
            <a:r>
              <a:rPr lang="it-IT" sz="2800" dirty="0" err="1">
                <a:latin typeface="+mn-lt"/>
                <a:cs typeface="Arial" panose="020B0604020202020204" pitchFamily="34" charset="0"/>
              </a:rPr>
              <a:t>prédécesseur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.</a:t>
            </a:r>
            <a:br>
              <a:rPr lang="it-IT" sz="2800" dirty="0">
                <a:latin typeface="+mn-lt"/>
                <a:cs typeface="Arial" panose="020B0604020202020204" pitchFamily="34" charset="0"/>
              </a:rPr>
            </a:br>
            <a:r>
              <a:rPr lang="it-IT" sz="2800" dirty="0">
                <a:latin typeface="+mn-lt"/>
                <a:cs typeface="Arial" panose="020B0604020202020204" pitchFamily="34" charset="0"/>
              </a:rPr>
              <a:t>- Elle conduit </a:t>
            </a:r>
            <a:r>
              <a:rPr lang="it-IT" sz="28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plus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vite </a:t>
            </a:r>
            <a:r>
              <a:rPr lang="it-IT" sz="2800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que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+mn-lt"/>
                <a:cs typeface="Arial" panose="020B0604020202020204" pitchFamily="34" charset="0"/>
              </a:rPr>
              <a:t>moi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0637" y="1464376"/>
            <a:ext cx="6176781" cy="1445630"/>
          </a:xfrm>
          <a:prstGeom prst="rect">
            <a:avLst/>
          </a:prstGeo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B49B1CB-82FE-4617-BEDE-EBF1A783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A4406D1-0E98-4546-87B5-10A56E98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00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4832" y="1115204"/>
            <a:ext cx="4684094" cy="177514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397359" cy="2525220"/>
          </a:xfrm>
        </p:spPr>
        <p:txBody>
          <a:bodyPr/>
          <a:lstStyle/>
          <a:p>
            <a:r>
              <a:rPr lang="it-IT"/>
              <a:t>                                                    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2085" y="3290802"/>
            <a:ext cx="10143478" cy="1782473"/>
          </a:xfrm>
        </p:spPr>
        <p:txBody>
          <a:bodyPr>
            <a:normAutofit lnSpcReduction="10000"/>
          </a:bodyPr>
          <a:lstStyle/>
          <a:p>
            <a:r>
              <a:rPr lang="it-IT" dirty="0"/>
              <a:t>Ce </a:t>
            </a:r>
            <a:r>
              <a:rPr lang="it-IT" dirty="0" err="1"/>
              <a:t>magasin</a:t>
            </a:r>
            <a:r>
              <a:rPr lang="it-IT" dirty="0"/>
              <a:t> offre </a:t>
            </a:r>
            <a:r>
              <a:rPr lang="it-IT" dirty="0">
                <a:solidFill>
                  <a:srgbClr val="FF0000"/>
                </a:solidFill>
              </a:rPr>
              <a:t>plus de </a:t>
            </a:r>
            <a:r>
              <a:rPr lang="it-IT" dirty="0" err="1"/>
              <a:t>choix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tous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autres</a:t>
            </a:r>
            <a:endParaRPr lang="it-IT" dirty="0"/>
          </a:p>
          <a:p>
            <a:r>
              <a:rPr lang="it-IT" dirty="0"/>
              <a:t>Il </a:t>
            </a:r>
            <a:r>
              <a:rPr lang="it-IT" dirty="0" err="1"/>
              <a:t>vend</a:t>
            </a:r>
            <a:r>
              <a:rPr lang="it-IT" dirty="0"/>
              <a:t> </a:t>
            </a:r>
            <a:r>
              <a:rPr lang="it-IT" dirty="0" err="1">
                <a:solidFill>
                  <a:srgbClr val="FF0000"/>
                </a:solidFill>
              </a:rPr>
              <a:t>autant</a:t>
            </a:r>
            <a:r>
              <a:rPr lang="it-IT" dirty="0">
                <a:solidFill>
                  <a:srgbClr val="FF0000"/>
                </a:solidFill>
              </a:rPr>
              <a:t> de </a:t>
            </a:r>
            <a:r>
              <a:rPr lang="it-IT" dirty="0" err="1"/>
              <a:t>sacs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de</a:t>
            </a:r>
            <a:r>
              <a:rPr lang="it-IT" dirty="0"/>
              <a:t> </a:t>
            </a:r>
            <a:r>
              <a:rPr lang="it-IT" dirty="0" err="1"/>
              <a:t>chaussures</a:t>
            </a:r>
            <a:endParaRPr lang="it-IT" dirty="0"/>
          </a:p>
          <a:p>
            <a:r>
              <a:rPr lang="it-IT" dirty="0" err="1"/>
              <a:t>Pourtant</a:t>
            </a:r>
            <a:r>
              <a:rPr lang="it-IT" dirty="0"/>
              <a:t> il a </a:t>
            </a:r>
            <a:r>
              <a:rPr lang="it-IT" dirty="0" err="1">
                <a:solidFill>
                  <a:srgbClr val="FF0000"/>
                </a:solidFill>
              </a:rPr>
              <a:t>moins</a:t>
            </a:r>
            <a:r>
              <a:rPr lang="it-IT" dirty="0">
                <a:solidFill>
                  <a:srgbClr val="FF0000"/>
                </a:solidFill>
              </a:rPr>
              <a:t> de </a:t>
            </a:r>
            <a:r>
              <a:rPr lang="it-IT" dirty="0" err="1"/>
              <a:t>réductions</a:t>
            </a:r>
            <a:r>
              <a:rPr lang="it-IT" dirty="0"/>
              <a:t> et </a:t>
            </a:r>
            <a:r>
              <a:rPr lang="it-IT" dirty="0" err="1">
                <a:solidFill>
                  <a:srgbClr val="FF0000"/>
                </a:solidFill>
              </a:rPr>
              <a:t>d’</a:t>
            </a:r>
            <a:r>
              <a:rPr lang="it-IT" dirty="0" err="1"/>
              <a:t>occasions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l’</a:t>
            </a:r>
            <a:r>
              <a:rPr lang="it-IT" dirty="0" err="1"/>
              <a:t>année</a:t>
            </a:r>
            <a:r>
              <a:rPr lang="it-IT" dirty="0"/>
              <a:t> </a:t>
            </a:r>
            <a:r>
              <a:rPr lang="it-IT" dirty="0" err="1"/>
              <a:t>dernière</a:t>
            </a:r>
            <a:r>
              <a:rPr lang="it-IT" dirty="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9C41E57-5C08-45DB-B24C-2D5008AD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92172C-87EE-4FFF-883F-3E3EA36CF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6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0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56337"/>
            <a:ext cx="6797405" cy="1651404"/>
          </a:xfrm>
        </p:spPr>
        <p:txBody>
          <a:bodyPr>
            <a:normAutofit/>
          </a:bodyPr>
          <a:lstStyle/>
          <a:p>
            <a:r>
              <a:rPr lang="it-IT" sz="400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42975" y="2049128"/>
            <a:ext cx="10387891" cy="1839382"/>
          </a:xfrm>
        </p:spPr>
        <p:txBody>
          <a:bodyPr>
            <a:normAutofit/>
          </a:bodyPr>
          <a:lstStyle/>
          <a:p>
            <a:r>
              <a:rPr lang="it-IT" sz="2400" dirty="0"/>
              <a:t>Il </a:t>
            </a:r>
            <a:r>
              <a:rPr lang="it-IT" sz="2400" dirty="0" err="1"/>
              <a:t>réfléchit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plus </a:t>
            </a:r>
            <a:r>
              <a:rPr lang="it-IT" sz="2400" dirty="0" err="1">
                <a:solidFill>
                  <a:srgbClr val="FF0000"/>
                </a:solidFill>
              </a:rPr>
              <a:t>qu’</a:t>
            </a:r>
            <a:r>
              <a:rPr lang="it-IT" sz="2400" dirty="0" err="1"/>
              <a:t>avant</a:t>
            </a:r>
            <a:r>
              <a:rPr lang="it-IT" sz="2400" dirty="0"/>
              <a:t>.</a:t>
            </a:r>
          </a:p>
          <a:p>
            <a:r>
              <a:rPr lang="it-IT" sz="2400" dirty="0"/>
              <a:t>Il a </a:t>
            </a:r>
            <a:r>
              <a:rPr lang="it-IT" sz="2400" dirty="0" err="1">
                <a:solidFill>
                  <a:srgbClr val="FF0000"/>
                </a:solidFill>
              </a:rPr>
              <a:t>moins</a:t>
            </a:r>
            <a:r>
              <a:rPr lang="it-IT" sz="2400" dirty="0"/>
              <a:t> </a:t>
            </a:r>
            <a:r>
              <a:rPr lang="it-IT" sz="2400" dirty="0" err="1"/>
              <a:t>neigé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err="1">
                <a:solidFill>
                  <a:srgbClr val="FF0000"/>
                </a:solidFill>
              </a:rPr>
              <a:t>qu’</a:t>
            </a:r>
            <a:r>
              <a:rPr lang="it-IT" sz="2400" dirty="0" err="1"/>
              <a:t>hier</a:t>
            </a:r>
            <a:r>
              <a:rPr lang="it-IT" sz="2400" dirty="0"/>
              <a:t>.</a:t>
            </a:r>
          </a:p>
          <a:p>
            <a:r>
              <a:rPr lang="it-IT" sz="2400" dirty="0"/>
              <a:t>On </a:t>
            </a:r>
            <a:r>
              <a:rPr lang="it-IT" sz="2400" dirty="0" err="1"/>
              <a:t>travaille</a:t>
            </a:r>
            <a:r>
              <a:rPr lang="it-IT" sz="2400" dirty="0"/>
              <a:t> </a:t>
            </a:r>
            <a:r>
              <a:rPr lang="it-IT" sz="2400" dirty="0" err="1">
                <a:solidFill>
                  <a:srgbClr val="FF0000"/>
                </a:solidFill>
              </a:rPr>
              <a:t>mieux</a:t>
            </a:r>
            <a:r>
              <a:rPr lang="it-IT" sz="2400" dirty="0"/>
              <a:t> en </a:t>
            </a:r>
            <a:r>
              <a:rPr lang="it-IT" sz="2400" dirty="0" err="1"/>
              <a:t>groupe</a:t>
            </a:r>
            <a:r>
              <a:rPr lang="it-IT" sz="2400" dirty="0"/>
              <a:t> </a:t>
            </a:r>
            <a:r>
              <a:rPr lang="it-IT" sz="2400" dirty="0" err="1">
                <a:solidFill>
                  <a:srgbClr val="FF0000"/>
                </a:solidFill>
              </a:rPr>
              <a:t>que</a:t>
            </a:r>
            <a:r>
              <a:rPr lang="it-IT" sz="2400" dirty="0"/>
              <a:t> </a:t>
            </a:r>
            <a:r>
              <a:rPr lang="it-IT" sz="2400" err="1"/>
              <a:t>seul</a:t>
            </a:r>
            <a:r>
              <a:rPr lang="it-IT" sz="2400"/>
              <a:t>.</a:t>
            </a:r>
            <a:endParaRPr lang="it-IT" sz="2000" dirty="0"/>
          </a:p>
          <a:p>
            <a:pPr marL="0" indent="0" algn="ctr">
              <a:buNone/>
            </a:pPr>
            <a:r>
              <a:rPr lang="it-IT" sz="2000" dirty="0"/>
              <a:t>Note : </a:t>
            </a:r>
            <a:r>
              <a:rPr lang="it-IT" sz="2000" dirty="0" err="1"/>
              <a:t>Prononciation</a:t>
            </a:r>
            <a:r>
              <a:rPr lang="it-IT" sz="2000" dirty="0"/>
              <a:t> de </a:t>
            </a:r>
            <a:r>
              <a:rPr lang="it-IT" sz="2000" b="1" dirty="0"/>
              <a:t>plus</a:t>
            </a:r>
            <a:r>
              <a:rPr lang="it-IT" sz="2000" dirty="0"/>
              <a:t>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726" y="541888"/>
            <a:ext cx="3801297" cy="1359324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7D6F7D7A-1C12-4D61-8620-76D8A9920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8490" y="4159646"/>
            <a:ext cx="5569205" cy="1592093"/>
          </a:xfrm>
          <a:prstGeom prst="rect">
            <a:avLst/>
          </a:prstGeom>
        </p:spPr>
      </p:pic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D2D131-4BC8-411D-AA73-68611836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7C8FF1A-C3E3-4854-9B58-75074D736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894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86197C-AADC-4D34-8567-7CDB86421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079182" cy="715530"/>
          </a:xfrm>
        </p:spPr>
        <p:txBody>
          <a:bodyPr/>
          <a:lstStyle/>
          <a:p>
            <a:r>
              <a:rPr lang="it-IT" sz="3600"/>
              <a:t>Exercice</a:t>
            </a:r>
            <a:r>
              <a:rPr lang="it-IT"/>
              <a:t> 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0EE4D2-1858-4E14-8A02-6FE50BF28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218" y="1274618"/>
            <a:ext cx="10485582" cy="49023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>
                <a:latin typeface="Helvetica Neue"/>
              </a:rPr>
              <a:t>Compléter les phrases en choisissant le ou les mots corrects pour compléter le comparatif (le degré est indiqué entre parenthèses).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1. Albert est           grand qu'Arthur. (+)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2. Florian chante                  bien que David. (-)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3. Mon smartphone est               léger que le tien. (+)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4. Sa mère cuisine                 bien que moi. (=)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5. C'est                 important que la santé. (-)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6. Il mange                    viande que son père. (=)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7. Emma boit                     café qu'avant. (-)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8. Vous sortez                       le mois dernier, non ? (+)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10. Elle travaille                 que sa sœur. (=)</a:t>
            </a:r>
            <a:endParaRPr lang="fr-FR" sz="1600">
              <a:latin typeface="Helvetica Neue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CA35219-D363-4351-B285-D9F0662CE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47164FC-5BCF-4626-8D37-269612058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6</a:t>
            </a:fld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5E6F9C7-C25D-4277-B637-AD4C54363F01}"/>
              </a:ext>
            </a:extLst>
          </p:cNvPr>
          <p:cNvSpPr txBox="1"/>
          <p:nvPr/>
        </p:nvSpPr>
        <p:spPr>
          <a:xfrm>
            <a:off x="2198256" y="4913745"/>
            <a:ext cx="139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moins de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39E4A97-9BB6-45CA-99D5-A88A528B8ED5}"/>
              </a:ext>
            </a:extLst>
          </p:cNvPr>
          <p:cNvSpPr txBox="1"/>
          <p:nvPr/>
        </p:nvSpPr>
        <p:spPr>
          <a:xfrm>
            <a:off x="2424546" y="5426364"/>
            <a:ext cx="139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plus 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A13CA16-DE95-4667-ABED-A68C12680022}"/>
              </a:ext>
            </a:extLst>
          </p:cNvPr>
          <p:cNvSpPr txBox="1"/>
          <p:nvPr/>
        </p:nvSpPr>
        <p:spPr>
          <a:xfrm>
            <a:off x="3195783" y="2964873"/>
            <a:ext cx="139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plus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97680A1-D9A2-49A6-814D-417A19EE4BF7}"/>
              </a:ext>
            </a:extLst>
          </p:cNvPr>
          <p:cNvSpPr txBox="1"/>
          <p:nvPr/>
        </p:nvSpPr>
        <p:spPr>
          <a:xfrm>
            <a:off x="2073564" y="1999672"/>
            <a:ext cx="139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plus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8CB9904-E8EF-4C31-8209-FED636931D35}"/>
              </a:ext>
            </a:extLst>
          </p:cNvPr>
          <p:cNvSpPr txBox="1"/>
          <p:nvPr/>
        </p:nvSpPr>
        <p:spPr>
          <a:xfrm>
            <a:off x="1699492" y="395316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moins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63CB002-F008-4E1C-AB02-1A48FC80848D}"/>
              </a:ext>
            </a:extLst>
          </p:cNvPr>
          <p:cNvSpPr txBox="1"/>
          <p:nvPr/>
        </p:nvSpPr>
        <p:spPr>
          <a:xfrm>
            <a:off x="2590801" y="2479963"/>
            <a:ext cx="103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moins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9059EE1-E719-4CDB-BA9D-47CF1A3B798B}"/>
              </a:ext>
            </a:extLst>
          </p:cNvPr>
          <p:cNvSpPr txBox="1"/>
          <p:nvPr/>
        </p:nvSpPr>
        <p:spPr>
          <a:xfrm>
            <a:off x="2410691" y="5892800"/>
            <a:ext cx="139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 autant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0E4F119-BE69-422F-8538-05544E8935D8}"/>
              </a:ext>
            </a:extLst>
          </p:cNvPr>
          <p:cNvSpPr txBox="1"/>
          <p:nvPr/>
        </p:nvSpPr>
        <p:spPr>
          <a:xfrm>
            <a:off x="2710873" y="3468254"/>
            <a:ext cx="909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 aussi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4346401-1786-47DD-AD91-36F7D4B63966}"/>
              </a:ext>
            </a:extLst>
          </p:cNvPr>
          <p:cNvSpPr txBox="1"/>
          <p:nvPr/>
        </p:nvSpPr>
        <p:spPr>
          <a:xfrm>
            <a:off x="1902692" y="4451927"/>
            <a:ext cx="139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 autant de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70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3619" y="365125"/>
            <a:ext cx="10383982" cy="909493"/>
          </a:xfrm>
        </p:spPr>
        <p:txBody>
          <a:bodyPr/>
          <a:lstStyle/>
          <a:p>
            <a:r>
              <a:rPr lang="it-IT"/>
              <a:t>Particularité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5164" y="1311564"/>
            <a:ext cx="10448636" cy="4865399"/>
          </a:xfrm>
        </p:spPr>
        <p:txBody>
          <a:bodyPr>
            <a:normAutofit/>
          </a:bodyPr>
          <a:lstStyle/>
          <a:p>
            <a:r>
              <a:rPr lang="it-IT" sz="1800" dirty="0" err="1"/>
              <a:t>Quand</a:t>
            </a:r>
            <a:r>
              <a:rPr lang="it-IT" sz="1800" dirty="0"/>
              <a:t> l’</a:t>
            </a:r>
            <a:r>
              <a:rPr lang="it-IT" sz="1800" dirty="0" err="1"/>
              <a:t>objet</a:t>
            </a:r>
            <a:r>
              <a:rPr lang="it-IT" sz="1800" dirty="0"/>
              <a:t> de la </a:t>
            </a:r>
            <a:r>
              <a:rPr lang="it-IT" sz="1800" dirty="0" err="1"/>
              <a:t>comparaison</a:t>
            </a:r>
            <a:r>
              <a:rPr lang="it-IT" sz="1800" dirty="0"/>
              <a:t> est un </a:t>
            </a:r>
            <a:r>
              <a:rPr lang="it-IT" sz="1800" dirty="0" err="1"/>
              <a:t>chiffre</a:t>
            </a:r>
            <a:r>
              <a:rPr lang="it-IT" sz="1800" dirty="0"/>
              <a:t> </a:t>
            </a:r>
            <a:r>
              <a:rPr lang="it-IT" sz="1800" dirty="0" err="1"/>
              <a:t>ou</a:t>
            </a:r>
            <a:r>
              <a:rPr lang="it-IT" sz="1800" dirty="0"/>
              <a:t> un </a:t>
            </a:r>
            <a:r>
              <a:rPr lang="it-IT" sz="1800" dirty="0" err="1"/>
              <a:t>nom</a:t>
            </a:r>
            <a:r>
              <a:rPr lang="it-IT" sz="1800" dirty="0"/>
              <a:t> </a:t>
            </a:r>
            <a:r>
              <a:rPr lang="it-IT" sz="1800" dirty="0" err="1"/>
              <a:t>précédé</a:t>
            </a:r>
            <a:r>
              <a:rPr lang="it-IT" sz="1800" dirty="0"/>
              <a:t> d’un </a:t>
            </a:r>
            <a:r>
              <a:rPr lang="it-IT" sz="1800" dirty="0" err="1"/>
              <a:t>chiffre</a:t>
            </a:r>
            <a:r>
              <a:rPr lang="it-IT" sz="1800" dirty="0"/>
              <a:t>, on </a:t>
            </a:r>
            <a:r>
              <a:rPr lang="it-IT" sz="1800" err="1"/>
              <a:t>ajoute</a:t>
            </a:r>
            <a:r>
              <a:rPr lang="it-IT" sz="1800"/>
              <a:t> </a:t>
            </a:r>
            <a:r>
              <a:rPr lang="it-IT" sz="1800" b="1"/>
              <a:t>de</a:t>
            </a:r>
            <a:r>
              <a:rPr lang="it-IT" sz="1800"/>
              <a:t> </a:t>
            </a:r>
            <a:r>
              <a:rPr lang="it-IT" sz="1800" err="1"/>
              <a:t>devant</a:t>
            </a:r>
            <a:r>
              <a:rPr lang="it-IT" sz="1800"/>
              <a:t> </a:t>
            </a:r>
            <a:r>
              <a:rPr lang="it-IT" sz="1800" b="1"/>
              <a:t>plus</a:t>
            </a:r>
            <a:r>
              <a:rPr lang="it-IT" sz="1800"/>
              <a:t> </a:t>
            </a:r>
            <a:r>
              <a:rPr lang="it-IT" sz="1800" err="1"/>
              <a:t>ou</a:t>
            </a:r>
            <a:r>
              <a:rPr lang="it-IT" sz="1800"/>
              <a:t> </a:t>
            </a:r>
            <a:r>
              <a:rPr lang="it-IT" sz="1800" b="1"/>
              <a:t>moins</a:t>
            </a:r>
            <a:r>
              <a:rPr lang="it-IT" sz="1800"/>
              <a:t> </a:t>
            </a:r>
            <a:r>
              <a:rPr lang="it-IT" sz="1800" dirty="0"/>
              <a:t>:</a:t>
            </a:r>
          </a:p>
          <a:p>
            <a:pPr marL="0" indent="0">
              <a:buNone/>
            </a:pPr>
            <a:r>
              <a:rPr lang="it-IT" sz="1800" b="1"/>
              <a:t>Exemple</a:t>
            </a:r>
            <a:r>
              <a:rPr lang="it-IT" sz="1800"/>
              <a:t> </a:t>
            </a:r>
            <a:r>
              <a:rPr lang="it-IT" sz="1800" dirty="0"/>
              <a:t>:   Il a </a:t>
            </a:r>
            <a:r>
              <a:rPr lang="it-IT" sz="1800" dirty="0" err="1"/>
              <a:t>cinq</a:t>
            </a:r>
            <a:r>
              <a:rPr lang="it-IT" sz="1800" dirty="0"/>
              <a:t> </a:t>
            </a:r>
            <a:r>
              <a:rPr lang="it-IT" sz="1800" dirty="0" err="1"/>
              <a:t>centimètres</a:t>
            </a:r>
            <a:r>
              <a:rPr lang="it-IT" sz="1800" dirty="0"/>
              <a:t> </a:t>
            </a:r>
            <a:r>
              <a:rPr lang="it-IT" sz="1800" dirty="0">
                <a:solidFill>
                  <a:srgbClr val="FF0000"/>
                </a:solidFill>
              </a:rPr>
              <a:t>de plus </a:t>
            </a:r>
            <a:r>
              <a:rPr lang="it-IT" sz="1800" dirty="0" err="1"/>
              <a:t>que</a:t>
            </a:r>
            <a:r>
              <a:rPr lang="it-IT" sz="1800" dirty="0"/>
              <a:t> </a:t>
            </a:r>
            <a:r>
              <a:rPr lang="it-IT" sz="1800" dirty="0" err="1"/>
              <a:t>moi</a:t>
            </a:r>
            <a:r>
              <a:rPr lang="it-IT" sz="1800" dirty="0"/>
              <a:t>.</a:t>
            </a:r>
          </a:p>
          <a:p>
            <a:pPr marL="0" indent="0">
              <a:buNone/>
            </a:pPr>
            <a:r>
              <a:rPr lang="it-IT" sz="1800"/>
              <a:t>	   Ce </a:t>
            </a:r>
            <a:r>
              <a:rPr lang="it-IT" sz="1800" dirty="0" err="1"/>
              <a:t>gratte</a:t>
            </a:r>
            <a:r>
              <a:rPr lang="it-IT" sz="1800" dirty="0"/>
              <a:t>-ciel a dix-</a:t>
            </a:r>
            <a:r>
              <a:rPr lang="it-IT" sz="1800" dirty="0" err="1"/>
              <a:t>huit</a:t>
            </a:r>
            <a:r>
              <a:rPr lang="it-IT" sz="1800" dirty="0"/>
              <a:t> </a:t>
            </a:r>
            <a:r>
              <a:rPr lang="it-IT" sz="1800" dirty="0" err="1"/>
              <a:t>étages</a:t>
            </a:r>
            <a:r>
              <a:rPr lang="it-IT" sz="1800" dirty="0"/>
              <a:t> </a:t>
            </a:r>
            <a:r>
              <a:rPr lang="it-IT" sz="1800" dirty="0">
                <a:solidFill>
                  <a:srgbClr val="FF0000"/>
                </a:solidFill>
              </a:rPr>
              <a:t>de </a:t>
            </a:r>
            <a:r>
              <a:rPr lang="it-IT" sz="1800" dirty="0" err="1">
                <a:solidFill>
                  <a:srgbClr val="FF0000"/>
                </a:solidFill>
              </a:rPr>
              <a:t>moins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/>
              <a:t>que</a:t>
            </a:r>
            <a:r>
              <a:rPr lang="it-IT" sz="1800" dirty="0"/>
              <a:t> </a:t>
            </a:r>
            <a:r>
              <a:rPr lang="it-IT" sz="1800" dirty="0" err="1"/>
              <a:t>celui</a:t>
            </a:r>
            <a:r>
              <a:rPr lang="it-IT" sz="1800" dirty="0"/>
              <a:t> </a:t>
            </a:r>
            <a:r>
              <a:rPr lang="it-IT" sz="1800" err="1"/>
              <a:t>qu’on</a:t>
            </a:r>
            <a:r>
              <a:rPr lang="it-IT" sz="1800"/>
              <a:t> vient </a:t>
            </a:r>
            <a:r>
              <a:rPr lang="it-IT" sz="1800" dirty="0"/>
              <a:t>de </a:t>
            </a:r>
            <a:r>
              <a:rPr lang="it-IT" sz="1800" dirty="0" err="1"/>
              <a:t>construire</a:t>
            </a:r>
            <a:r>
              <a:rPr lang="it-IT" sz="1800" dirty="0"/>
              <a:t> à </a:t>
            </a:r>
            <a:r>
              <a:rPr lang="it-IT" sz="1800" err="1"/>
              <a:t>côté</a:t>
            </a:r>
            <a:r>
              <a:rPr lang="it-IT" sz="1800"/>
              <a:t>.</a:t>
            </a:r>
          </a:p>
          <a:p>
            <a:pPr marL="0" indent="0">
              <a:buNone/>
            </a:pPr>
            <a:endParaRPr lang="it-IT" sz="1800"/>
          </a:p>
          <a:p>
            <a:pPr marL="0" indent="0">
              <a:buNone/>
            </a:pPr>
            <a:r>
              <a:rPr lang="it-IT" sz="1800" b="1"/>
              <a:t>Exercice :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Jo est grand : il mesure 10 cm ……………………  que moi.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Le mois d’avril n’a que trente jours, c’est-à-dire un jour ……............. que mars.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Grâce à ma carte de membre, je paie 20% ………………………. qu’avant.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Y a-t-il ……………………. hommes que ……………… femmes sur terre ?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L’amitié est ce qu’il y a de …………………… précieux dans la vie.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Léa est plus âgée que Rose : elle a trois ans …………………</a:t>
            </a:r>
          </a:p>
          <a:p>
            <a:pPr marL="0" indent="0">
              <a:buNone/>
            </a:pPr>
            <a:endParaRPr lang="it-IT" sz="18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841B447-8C04-46F2-85AB-D244CF7C5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A28D036-3858-4ED1-93E2-BD11E446D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7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6C4DA36-AEA2-4F78-A2E4-4087BEC149D9}"/>
              </a:ext>
            </a:extLst>
          </p:cNvPr>
          <p:cNvSpPr txBox="1"/>
          <p:nvPr/>
        </p:nvSpPr>
        <p:spPr>
          <a:xfrm>
            <a:off x="6548582" y="3749963"/>
            <a:ext cx="102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de plus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C1A5B19-19F4-4595-9FF7-CAAE76718728}"/>
              </a:ext>
            </a:extLst>
          </p:cNvPr>
          <p:cNvSpPr txBox="1"/>
          <p:nvPr/>
        </p:nvSpPr>
        <p:spPr>
          <a:xfrm>
            <a:off x="4382654" y="3375891"/>
            <a:ext cx="102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de plus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57CF723-06A2-4EA6-BE9B-C56B4DECF87F}"/>
              </a:ext>
            </a:extLst>
          </p:cNvPr>
          <p:cNvSpPr txBox="1"/>
          <p:nvPr/>
        </p:nvSpPr>
        <p:spPr>
          <a:xfrm>
            <a:off x="5380181" y="5269345"/>
            <a:ext cx="102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de plus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10CAB0C-90C9-434D-AD00-461708370BD8}"/>
              </a:ext>
            </a:extLst>
          </p:cNvPr>
          <p:cNvSpPr txBox="1"/>
          <p:nvPr/>
        </p:nvSpPr>
        <p:spPr>
          <a:xfrm>
            <a:off x="5463308" y="4114802"/>
            <a:ext cx="114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de moins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0A655C0-7160-4149-8ACB-08A2398DE5C0}"/>
              </a:ext>
            </a:extLst>
          </p:cNvPr>
          <p:cNvSpPr txBox="1"/>
          <p:nvPr/>
        </p:nvSpPr>
        <p:spPr>
          <a:xfrm>
            <a:off x="2105890" y="4498108"/>
            <a:ext cx="120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autant d’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5868F48-416F-4B07-93EC-AA1F0BF68C1E}"/>
              </a:ext>
            </a:extLst>
          </p:cNvPr>
          <p:cNvSpPr txBox="1"/>
          <p:nvPr/>
        </p:nvSpPr>
        <p:spPr>
          <a:xfrm>
            <a:off x="4655128" y="4479637"/>
            <a:ext cx="969817" cy="36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que de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E98F497-1944-427D-B64C-83FEFCEC20D8}"/>
              </a:ext>
            </a:extLst>
          </p:cNvPr>
          <p:cNvSpPr txBox="1"/>
          <p:nvPr/>
        </p:nvSpPr>
        <p:spPr>
          <a:xfrm>
            <a:off x="4110182" y="4849090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plus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4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progression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b="1" dirty="0"/>
              <a:t>De plus en plus, de </a:t>
            </a:r>
            <a:r>
              <a:rPr lang="it-IT" sz="3200" b="1" dirty="0" err="1"/>
              <a:t>moins</a:t>
            </a:r>
            <a:r>
              <a:rPr lang="it-IT" sz="3200" b="1" dirty="0"/>
              <a:t> en </a:t>
            </a:r>
            <a:r>
              <a:rPr lang="it-IT" sz="3200" b="1" dirty="0" err="1"/>
              <a:t>moins</a:t>
            </a:r>
            <a:endParaRPr lang="it-IT" sz="3200" b="1" dirty="0"/>
          </a:p>
          <a:p>
            <a:endParaRPr lang="it-IT" dirty="0"/>
          </a:p>
          <a:p>
            <a:r>
              <a:rPr lang="it-IT" dirty="0"/>
              <a:t>La </a:t>
            </a:r>
            <a:r>
              <a:rPr lang="it-IT" dirty="0" err="1"/>
              <a:t>population</a:t>
            </a:r>
            <a:r>
              <a:rPr lang="it-IT" dirty="0"/>
              <a:t> </a:t>
            </a:r>
            <a:r>
              <a:rPr lang="it-IT" dirty="0" err="1"/>
              <a:t>française</a:t>
            </a:r>
            <a:r>
              <a:rPr lang="it-IT" dirty="0"/>
              <a:t> </a:t>
            </a:r>
            <a:r>
              <a:rPr lang="it-IT" dirty="0" err="1"/>
              <a:t>vit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de plus en plus </a:t>
            </a:r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villes</a:t>
            </a:r>
            <a:r>
              <a:rPr lang="it-IT" dirty="0"/>
              <a:t>.</a:t>
            </a:r>
          </a:p>
          <a:p>
            <a:r>
              <a:rPr lang="it-IT" dirty="0"/>
              <a:t>Il y a </a:t>
            </a:r>
            <a:r>
              <a:rPr lang="it-IT" dirty="0">
                <a:solidFill>
                  <a:srgbClr val="FF0000"/>
                </a:solidFill>
              </a:rPr>
              <a:t>de plus en plus de </a:t>
            </a:r>
            <a:r>
              <a:rPr lang="it-IT" dirty="0" err="1"/>
              <a:t>filles</a:t>
            </a:r>
            <a:r>
              <a:rPr lang="it-IT" dirty="0"/>
              <a:t> qui font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études</a:t>
            </a:r>
            <a:r>
              <a:rPr lang="it-IT" dirty="0"/>
              <a:t> d’</a:t>
            </a:r>
            <a:r>
              <a:rPr lang="it-IT" dirty="0" err="1"/>
              <a:t>ingénieur</a:t>
            </a:r>
            <a:r>
              <a:rPr lang="it-IT" dirty="0"/>
              <a:t>.</a:t>
            </a:r>
          </a:p>
          <a:p>
            <a:r>
              <a:rPr lang="it-IT" dirty="0"/>
              <a:t>Je </a:t>
            </a:r>
            <a:r>
              <a:rPr lang="it-IT" dirty="0" err="1"/>
              <a:t>joue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de </a:t>
            </a:r>
            <a:r>
              <a:rPr lang="it-IT" dirty="0" err="1">
                <a:solidFill>
                  <a:srgbClr val="FF0000"/>
                </a:solidFill>
              </a:rPr>
              <a:t>moins</a:t>
            </a:r>
            <a:r>
              <a:rPr lang="it-IT" dirty="0">
                <a:solidFill>
                  <a:srgbClr val="FF0000"/>
                </a:solidFill>
              </a:rPr>
              <a:t> en </a:t>
            </a:r>
            <a:r>
              <a:rPr lang="it-IT" dirty="0" err="1">
                <a:solidFill>
                  <a:srgbClr val="FF0000"/>
                </a:solidFill>
              </a:rPr>
              <a:t>moins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/>
              <a:t>souvent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piano.</a:t>
            </a:r>
          </a:p>
          <a:p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pays</a:t>
            </a:r>
            <a:r>
              <a:rPr lang="it-IT" dirty="0"/>
              <a:t> </a:t>
            </a:r>
            <a:r>
              <a:rPr lang="it-IT" dirty="0" err="1"/>
              <a:t>occidentaux</a:t>
            </a:r>
            <a:r>
              <a:rPr lang="it-IT" dirty="0"/>
              <a:t>, la vie </a:t>
            </a:r>
            <a:r>
              <a:rPr lang="it-IT" dirty="0" err="1"/>
              <a:t>humaine</a:t>
            </a:r>
            <a:r>
              <a:rPr lang="it-IT" dirty="0"/>
              <a:t> est </a:t>
            </a:r>
            <a:r>
              <a:rPr lang="it-IT" dirty="0">
                <a:solidFill>
                  <a:srgbClr val="FF0000"/>
                </a:solidFill>
              </a:rPr>
              <a:t>de plus en plus </a:t>
            </a:r>
            <a:r>
              <a:rPr lang="it-IT" dirty="0"/>
              <a:t>longue.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454C7FC-98B5-41B3-A5D7-C08B078A1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F221A36-720C-425C-9F32-CA9051A0E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704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superlatif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1986" y="1680035"/>
            <a:ext cx="4101008" cy="3727271"/>
          </a:xfrm>
          <a:prstGeom prst="rect">
            <a:avLst/>
          </a:prstGeo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D422A47-7E88-48CC-9DF4-CEA2E703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9D732A6-E1FF-4C00-8209-4921AC22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83378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878</Words>
  <Application>Microsoft Office PowerPoint</Application>
  <PresentationFormat>Widescreen</PresentationFormat>
  <Paragraphs>123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Helvetica Neue</vt:lpstr>
      <vt:lpstr>Tema di Office</vt:lpstr>
      <vt:lpstr>Le comparatif et  le superlatif</vt:lpstr>
      <vt:lpstr>Le comparatif</vt:lpstr>
      <vt:lpstr>- Ce livre est moins intéressant que celui-là. - Cet employé est aussi compétent que son prédécesseur. - Elle conduit plus vite que moi.</vt:lpstr>
      <vt:lpstr>                                                     </vt:lpstr>
      <vt:lpstr> </vt:lpstr>
      <vt:lpstr>Exercice </vt:lpstr>
      <vt:lpstr>Particularité</vt:lpstr>
      <vt:lpstr>La progression</vt:lpstr>
      <vt:lpstr>Le superlatif</vt:lpstr>
      <vt:lpstr>Exemples de superlatifs</vt:lpstr>
      <vt:lpstr>Comparatifs et superlatifs irréguliers</vt:lpstr>
      <vt:lpstr>Exercice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comparatif et  le superlatif</dc:title>
  <dc:creator>laura.kreyder@unimib.it</dc:creator>
  <cp:lastModifiedBy>laura.kreyder@unimib.it</cp:lastModifiedBy>
  <cp:revision>7</cp:revision>
  <dcterms:created xsi:type="dcterms:W3CDTF">2020-11-27T22:18:50Z</dcterms:created>
  <dcterms:modified xsi:type="dcterms:W3CDTF">2021-12-17T17:56:42Z</dcterms:modified>
</cp:coreProperties>
</file>