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66" r:id="rId2"/>
    <p:sldId id="257" r:id="rId3"/>
    <p:sldId id="259" r:id="rId4"/>
    <p:sldId id="260" r:id="rId5"/>
    <p:sldId id="265" r:id="rId6"/>
    <p:sldId id="261" r:id="rId7"/>
    <p:sldId id="262" r:id="rId8"/>
    <p:sldId id="263" r:id="rId9"/>
    <p:sldId id="26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EE32E6-7797-46A8-9D6E-A14D86A3386A}" type="datetimeFigureOut">
              <a:rPr lang="fr-FR" smtClean="0"/>
              <a:t>20/12/2021</a:t>
            </a:fld>
            <a:endParaRPr lang="fr-FR"/>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B66D8-FF78-4E47-A219-356660E8D6C5}" type="slidenum">
              <a:rPr lang="fr-FR" smtClean="0"/>
              <a:t>‹N›</a:t>
            </a:fld>
            <a:endParaRPr lang="fr-FR"/>
          </a:p>
        </p:txBody>
      </p:sp>
    </p:spTree>
    <p:extLst>
      <p:ext uri="{BB962C8B-B14F-4D97-AF65-F5344CB8AC3E}">
        <p14:creationId xmlns:p14="http://schemas.microsoft.com/office/powerpoint/2010/main" val="3361291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B840665-55D0-45B3-88AB-A6EDDA965757}" type="datetime1">
              <a:rPr lang="it-IT" smtClean="0"/>
              <a:t>20/12/2021</a:t>
            </a:fld>
            <a:endParaRPr lang="it-IT"/>
          </a:p>
        </p:txBody>
      </p:sp>
      <p:sp>
        <p:nvSpPr>
          <p:cNvPr id="5" name="Segnaposto piè di pagina 4"/>
          <p:cNvSpPr>
            <a:spLocks noGrp="1"/>
          </p:cNvSpPr>
          <p:nvPr>
            <p:ph type="ftr" sz="quarter" idx="11"/>
          </p:nvPr>
        </p:nvSpPr>
        <p:spPr/>
        <p:txBody>
          <a:bodyPr/>
          <a:lstStyle/>
          <a:p>
            <a:r>
              <a:rPr lang="it-IT"/>
              <a:t>Ulteriori Conoscenze Linguistiche-Francese - a.a. 21-22 - Primo semestre</a:t>
            </a:r>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324655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597D221-3585-432A-8182-E94D2FF0AD85}" type="datetime1">
              <a:rPr lang="it-IT" smtClean="0"/>
              <a:t>20/12/2021</a:t>
            </a:fld>
            <a:endParaRPr lang="it-IT"/>
          </a:p>
        </p:txBody>
      </p:sp>
      <p:sp>
        <p:nvSpPr>
          <p:cNvPr id="5" name="Segnaposto piè di pagina 4"/>
          <p:cNvSpPr>
            <a:spLocks noGrp="1"/>
          </p:cNvSpPr>
          <p:nvPr>
            <p:ph type="ftr" sz="quarter" idx="11"/>
          </p:nvPr>
        </p:nvSpPr>
        <p:spPr/>
        <p:txBody>
          <a:bodyPr/>
          <a:lstStyle/>
          <a:p>
            <a:r>
              <a:rPr lang="it-IT"/>
              <a:t>Ulteriori Conoscenze Linguistiche-Francese - a.a. 21-22 - Primo semestre</a:t>
            </a:r>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426802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97A5A21-9D0D-4673-947D-6FB325E5761B}" type="datetime1">
              <a:rPr lang="it-IT" smtClean="0"/>
              <a:t>20/12/2021</a:t>
            </a:fld>
            <a:endParaRPr lang="it-IT"/>
          </a:p>
        </p:txBody>
      </p:sp>
      <p:sp>
        <p:nvSpPr>
          <p:cNvPr id="5" name="Segnaposto piè di pagina 4"/>
          <p:cNvSpPr>
            <a:spLocks noGrp="1"/>
          </p:cNvSpPr>
          <p:nvPr>
            <p:ph type="ftr" sz="quarter" idx="11"/>
          </p:nvPr>
        </p:nvSpPr>
        <p:spPr/>
        <p:txBody>
          <a:bodyPr/>
          <a:lstStyle/>
          <a:p>
            <a:r>
              <a:rPr lang="it-IT"/>
              <a:t>Ulteriori Conoscenze Linguistiche-Francese - a.a. 21-22 - Primo semestre</a:t>
            </a:r>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121887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2075165-4E0E-49D9-942A-9580A0AF0D2F}" type="datetime1">
              <a:rPr lang="it-IT" smtClean="0"/>
              <a:t>20/12/2021</a:t>
            </a:fld>
            <a:endParaRPr lang="it-IT"/>
          </a:p>
        </p:txBody>
      </p:sp>
      <p:sp>
        <p:nvSpPr>
          <p:cNvPr id="5" name="Segnaposto piè di pagina 4"/>
          <p:cNvSpPr>
            <a:spLocks noGrp="1"/>
          </p:cNvSpPr>
          <p:nvPr>
            <p:ph type="ftr" sz="quarter" idx="11"/>
          </p:nvPr>
        </p:nvSpPr>
        <p:spPr/>
        <p:txBody>
          <a:bodyPr/>
          <a:lstStyle/>
          <a:p>
            <a:r>
              <a:rPr lang="it-IT"/>
              <a:t>Ulteriori Conoscenze Linguistiche-Francese - a.a. 21-22 - Primo semestre</a:t>
            </a:r>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387294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EFB80C3E-63D9-43C9-B7C7-91C8CE6B05A9}" type="datetime1">
              <a:rPr lang="it-IT" smtClean="0"/>
              <a:t>20/12/2021</a:t>
            </a:fld>
            <a:endParaRPr lang="it-IT"/>
          </a:p>
        </p:txBody>
      </p:sp>
      <p:sp>
        <p:nvSpPr>
          <p:cNvPr id="5" name="Segnaposto piè di pagina 4"/>
          <p:cNvSpPr>
            <a:spLocks noGrp="1"/>
          </p:cNvSpPr>
          <p:nvPr>
            <p:ph type="ftr" sz="quarter" idx="11"/>
          </p:nvPr>
        </p:nvSpPr>
        <p:spPr/>
        <p:txBody>
          <a:bodyPr/>
          <a:lstStyle/>
          <a:p>
            <a:r>
              <a:rPr lang="it-IT"/>
              <a:t>Ulteriori Conoscenze Linguistiche-Francese - a.a. 21-22 - Primo semestre</a:t>
            </a:r>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04016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4B0BE3F-6D25-47B0-B979-C395F98B5145}" type="datetime1">
              <a:rPr lang="it-IT" smtClean="0"/>
              <a:t>20/12/2021</a:t>
            </a:fld>
            <a:endParaRPr lang="it-IT"/>
          </a:p>
        </p:txBody>
      </p:sp>
      <p:sp>
        <p:nvSpPr>
          <p:cNvPr id="6" name="Segnaposto piè di pagina 5"/>
          <p:cNvSpPr>
            <a:spLocks noGrp="1"/>
          </p:cNvSpPr>
          <p:nvPr>
            <p:ph type="ftr" sz="quarter" idx="11"/>
          </p:nvPr>
        </p:nvSpPr>
        <p:spPr/>
        <p:txBody>
          <a:bodyPr/>
          <a:lstStyle/>
          <a:p>
            <a:r>
              <a:rPr lang="it-IT"/>
              <a:t>Ulteriori Conoscenze Linguistiche-Francese - a.a. 21-22 - Primo semestre</a:t>
            </a:r>
          </a:p>
        </p:txBody>
      </p:sp>
      <p:sp>
        <p:nvSpPr>
          <p:cNvPr id="7" name="Segnaposto numero diapositiva 6"/>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845511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2D22080-A0C3-4845-B47B-8B12E0003505}" type="datetime1">
              <a:rPr lang="it-IT" smtClean="0"/>
              <a:t>20/12/2021</a:t>
            </a:fld>
            <a:endParaRPr lang="it-IT"/>
          </a:p>
        </p:txBody>
      </p:sp>
      <p:sp>
        <p:nvSpPr>
          <p:cNvPr id="8" name="Segnaposto piè di pagina 7"/>
          <p:cNvSpPr>
            <a:spLocks noGrp="1"/>
          </p:cNvSpPr>
          <p:nvPr>
            <p:ph type="ftr" sz="quarter" idx="11"/>
          </p:nvPr>
        </p:nvSpPr>
        <p:spPr/>
        <p:txBody>
          <a:bodyPr/>
          <a:lstStyle/>
          <a:p>
            <a:r>
              <a:rPr lang="it-IT"/>
              <a:t>Ulteriori Conoscenze Linguistiche-Francese - a.a. 21-22 - Primo semestre</a:t>
            </a:r>
          </a:p>
        </p:txBody>
      </p:sp>
      <p:sp>
        <p:nvSpPr>
          <p:cNvPr id="9" name="Segnaposto numero diapositiva 8"/>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316987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D23E05A-5B96-48CE-9B3C-B19C2E0DAFC1}" type="datetime1">
              <a:rPr lang="it-IT" smtClean="0"/>
              <a:t>20/12/2021</a:t>
            </a:fld>
            <a:endParaRPr lang="it-IT"/>
          </a:p>
        </p:txBody>
      </p:sp>
      <p:sp>
        <p:nvSpPr>
          <p:cNvPr id="4" name="Segnaposto piè di pagina 3"/>
          <p:cNvSpPr>
            <a:spLocks noGrp="1"/>
          </p:cNvSpPr>
          <p:nvPr>
            <p:ph type="ftr" sz="quarter" idx="11"/>
          </p:nvPr>
        </p:nvSpPr>
        <p:spPr/>
        <p:txBody>
          <a:bodyPr/>
          <a:lstStyle/>
          <a:p>
            <a:r>
              <a:rPr lang="it-IT"/>
              <a:t>Ulteriori Conoscenze Linguistiche-Francese - a.a. 21-22 - Primo semestre</a:t>
            </a:r>
          </a:p>
        </p:txBody>
      </p:sp>
      <p:sp>
        <p:nvSpPr>
          <p:cNvPr id="5" name="Segnaposto numero diapositiva 4"/>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115689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95937E7-E236-4450-8BF2-E429ABEEDCBF}" type="datetime1">
              <a:rPr lang="it-IT" smtClean="0"/>
              <a:t>20/12/2021</a:t>
            </a:fld>
            <a:endParaRPr lang="it-IT"/>
          </a:p>
        </p:txBody>
      </p:sp>
      <p:sp>
        <p:nvSpPr>
          <p:cNvPr id="3" name="Segnaposto piè di pagina 2"/>
          <p:cNvSpPr>
            <a:spLocks noGrp="1"/>
          </p:cNvSpPr>
          <p:nvPr>
            <p:ph type="ftr" sz="quarter" idx="11"/>
          </p:nvPr>
        </p:nvSpPr>
        <p:spPr/>
        <p:txBody>
          <a:bodyPr/>
          <a:lstStyle/>
          <a:p>
            <a:r>
              <a:rPr lang="it-IT"/>
              <a:t>Ulteriori Conoscenze Linguistiche-Francese - a.a. 21-22 - Primo semestre</a:t>
            </a:r>
          </a:p>
        </p:txBody>
      </p:sp>
      <p:sp>
        <p:nvSpPr>
          <p:cNvPr id="4" name="Segnaposto numero diapositiva 3"/>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3171846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C57D399-1B0A-4222-BDF6-60680E5100D8}" type="datetime1">
              <a:rPr lang="it-IT" smtClean="0"/>
              <a:t>20/12/2021</a:t>
            </a:fld>
            <a:endParaRPr lang="it-IT"/>
          </a:p>
        </p:txBody>
      </p:sp>
      <p:sp>
        <p:nvSpPr>
          <p:cNvPr id="6" name="Segnaposto piè di pagina 5"/>
          <p:cNvSpPr>
            <a:spLocks noGrp="1"/>
          </p:cNvSpPr>
          <p:nvPr>
            <p:ph type="ftr" sz="quarter" idx="11"/>
          </p:nvPr>
        </p:nvSpPr>
        <p:spPr/>
        <p:txBody>
          <a:bodyPr/>
          <a:lstStyle/>
          <a:p>
            <a:r>
              <a:rPr lang="it-IT"/>
              <a:t>Ulteriori Conoscenze Linguistiche-Francese - a.a. 21-22 - Primo semestre</a:t>
            </a:r>
          </a:p>
        </p:txBody>
      </p:sp>
      <p:sp>
        <p:nvSpPr>
          <p:cNvPr id="7" name="Segnaposto numero diapositiva 6"/>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3311473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6B9A3B0-2FE1-4A37-8A06-451FD1FAF120}" type="datetime1">
              <a:rPr lang="it-IT" smtClean="0"/>
              <a:t>20/12/2021</a:t>
            </a:fld>
            <a:endParaRPr lang="it-IT"/>
          </a:p>
        </p:txBody>
      </p:sp>
      <p:sp>
        <p:nvSpPr>
          <p:cNvPr id="6" name="Segnaposto piè di pagina 5"/>
          <p:cNvSpPr>
            <a:spLocks noGrp="1"/>
          </p:cNvSpPr>
          <p:nvPr>
            <p:ph type="ftr" sz="quarter" idx="11"/>
          </p:nvPr>
        </p:nvSpPr>
        <p:spPr/>
        <p:txBody>
          <a:bodyPr/>
          <a:lstStyle/>
          <a:p>
            <a:r>
              <a:rPr lang="it-IT"/>
              <a:t>Ulteriori Conoscenze Linguistiche-Francese - a.a. 21-22 - Primo semestre</a:t>
            </a:r>
          </a:p>
        </p:txBody>
      </p:sp>
      <p:sp>
        <p:nvSpPr>
          <p:cNvPr id="7" name="Segnaposto numero diapositiva 6"/>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1854562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08E68-6635-40A3-840A-842BE9F65C76}" type="datetime1">
              <a:rPr lang="it-IT" smtClean="0"/>
              <a:t>20/12/2021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Ulteriori Conoscenze Linguistiche-Francese - a.a. 21-22 - Primo semestre</a:t>
            </a: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C99D0-D8BD-4459-9A15-7C646D69A834}" type="slidenum">
              <a:rPr lang="it-IT" smtClean="0"/>
              <a:t>‹N›</a:t>
            </a:fld>
            <a:endParaRPr lang="it-IT"/>
          </a:p>
        </p:txBody>
      </p:sp>
    </p:spTree>
    <p:extLst>
      <p:ext uri="{BB962C8B-B14F-4D97-AF65-F5344CB8AC3E}">
        <p14:creationId xmlns:p14="http://schemas.microsoft.com/office/powerpoint/2010/main" val="3226156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OflduBvCrL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OflduBvCrLQ" TargetMode="External"/><Relationship Id="rId4" Type="http://schemas.openxmlformats.org/officeDocument/2006/relationships/hyperlink" Target="https://www.youtube.com/watch?v=OflduBvCrLQ"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conomie.gouv.fr/facileco/microcredi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4373ED-151C-4D02-AE72-D99DA843F087}"/>
              </a:ext>
            </a:extLst>
          </p:cNvPr>
          <p:cNvSpPr>
            <a:spLocks noGrp="1"/>
          </p:cNvSpPr>
          <p:nvPr>
            <p:ph type="ctrTitle"/>
          </p:nvPr>
        </p:nvSpPr>
        <p:spPr/>
        <p:txBody>
          <a:bodyPr/>
          <a:lstStyle/>
          <a:p>
            <a:r>
              <a:rPr lang="fr-FR"/>
              <a:t>Micro-crédit </a:t>
            </a:r>
            <a:br>
              <a:rPr lang="fr-FR"/>
            </a:br>
            <a:endParaRPr lang="fr-FR"/>
          </a:p>
        </p:txBody>
      </p:sp>
      <p:sp>
        <p:nvSpPr>
          <p:cNvPr id="3" name="Sottotitolo 2">
            <a:extLst>
              <a:ext uri="{FF2B5EF4-FFF2-40B4-BE49-F238E27FC236}">
                <a16:creationId xmlns:a16="http://schemas.microsoft.com/office/drawing/2014/main" id="{899DD1B7-43D4-4837-8703-8B75AD2EFA05}"/>
              </a:ext>
            </a:extLst>
          </p:cNvPr>
          <p:cNvSpPr>
            <a:spLocks noGrp="1"/>
          </p:cNvSpPr>
          <p:nvPr>
            <p:ph type="subTitle" idx="1"/>
          </p:nvPr>
        </p:nvSpPr>
        <p:spPr/>
        <p:txBody>
          <a:bodyPr/>
          <a:lstStyle/>
          <a:p>
            <a:r>
              <a:rPr lang="fr-FR"/>
              <a:t>et lutte contre la pauvreté</a:t>
            </a:r>
          </a:p>
        </p:txBody>
      </p:sp>
      <p:pic>
        <p:nvPicPr>
          <p:cNvPr id="15" name="Elemento grafico 14" descr="Cerchio pieno di minuscole croci">
            <a:extLst>
              <a:ext uri="{FF2B5EF4-FFF2-40B4-BE49-F238E27FC236}">
                <a16:creationId xmlns:a16="http://schemas.microsoft.com/office/drawing/2014/main" id="{8339B722-FCF2-4F06-B1D8-DB1888ED4BE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0"/>
            <a:ext cx="6858000" cy="6858000"/>
          </a:xfrm>
          <a:prstGeom prst="rect">
            <a:avLst/>
          </a:prstGeom>
        </p:spPr>
      </p:pic>
    </p:spTree>
    <p:extLst>
      <p:ext uri="{BB962C8B-B14F-4D97-AF65-F5344CB8AC3E}">
        <p14:creationId xmlns:p14="http://schemas.microsoft.com/office/powerpoint/2010/main" val="4020373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445151" cy="1955381"/>
          </a:xfrm>
        </p:spPr>
        <p:txBody>
          <a:bodyPr>
            <a:normAutofit/>
          </a:bodyPr>
          <a:lstStyle/>
          <a:p>
            <a:r>
              <a:rPr lang="fr-FR"/>
              <a:t>Esther Duflo : « Le micro-crédit ne sort pas de la pauvreté »</a:t>
            </a:r>
            <a:br>
              <a:rPr lang="it-IT"/>
            </a:br>
            <a:endParaRPr lang="it-IT"/>
          </a:p>
        </p:txBody>
      </p:sp>
      <p:sp>
        <p:nvSpPr>
          <p:cNvPr id="3" name="Segnaposto contenuto 2"/>
          <p:cNvSpPr>
            <a:spLocks noGrp="1"/>
          </p:cNvSpPr>
          <p:nvPr>
            <p:ph idx="1"/>
          </p:nvPr>
        </p:nvSpPr>
        <p:spPr>
          <a:xfrm>
            <a:off x="885825" y="2187575"/>
            <a:ext cx="10144125" cy="3384550"/>
          </a:xfrm>
        </p:spPr>
        <p:txBody>
          <a:bodyPr/>
          <a:lstStyle/>
          <a:p>
            <a:pPr marL="0" indent="0">
              <a:buNone/>
            </a:pPr>
            <a:r>
              <a:rPr lang="fr-FR"/>
              <a:t> </a:t>
            </a:r>
            <a:endParaRPr lang="it-IT"/>
          </a:p>
          <a:p>
            <a:pPr marL="0" indent="0">
              <a:buNone/>
            </a:pPr>
            <a:r>
              <a:rPr lang="fr-FR" sz="2000"/>
              <a:t>Esther Duflo, née à Paris, est une économiste, professeure au Massachusetts Institute of Technology (MIT), prix Nobel d'économie en 2019 pour ses travaux sur « l’allègement de la pauvreté globale ».</a:t>
            </a:r>
          </a:p>
          <a:p>
            <a:pPr marL="0" indent="0">
              <a:buNone/>
            </a:pPr>
            <a:endParaRPr lang="fr-FR" sz="2000"/>
          </a:p>
          <a:p>
            <a:r>
              <a:rPr lang="fr-FR" sz="2000"/>
              <a:t>Entretien, </a:t>
            </a:r>
            <a:r>
              <a:rPr lang="fr-FR" sz="2000" i="1"/>
              <a:t>L'Invité des Matins</a:t>
            </a:r>
            <a:r>
              <a:rPr lang="fr-FR" sz="2000"/>
              <a:t>, France Culture, 17 novembre 2017 </a:t>
            </a:r>
            <a:r>
              <a:rPr lang="fr-FR" sz="2000" u="sng">
                <a:hlinkClick r:id="rId2"/>
              </a:rPr>
              <a:t>https://www.youtube.com/watch?v=OflduBvCrLQ</a:t>
            </a:r>
            <a:r>
              <a:rPr lang="fr-FR" sz="2000"/>
              <a:t> </a:t>
            </a:r>
            <a:endParaRPr lang="it-IT" sz="2000"/>
          </a:p>
          <a:p>
            <a:pPr marL="0" indent="0">
              <a:buNone/>
            </a:pPr>
            <a:endParaRPr lang="it-IT" sz="2000"/>
          </a:p>
          <a:p>
            <a:pPr marL="0" indent="0">
              <a:buNone/>
            </a:pPr>
            <a:endParaRPr lang="it-IT" sz="2000"/>
          </a:p>
          <a:p>
            <a:endParaRPr lang="it-IT"/>
          </a:p>
        </p:txBody>
      </p:sp>
      <p:sp>
        <p:nvSpPr>
          <p:cNvPr id="4" name="Segnaposto piè di pagina 3">
            <a:extLst>
              <a:ext uri="{FF2B5EF4-FFF2-40B4-BE49-F238E27FC236}">
                <a16:creationId xmlns:a16="http://schemas.microsoft.com/office/drawing/2014/main" id="{063B96C8-A574-4D61-BA97-0F23E6782B0C}"/>
              </a:ext>
            </a:extLst>
          </p:cNvPr>
          <p:cNvSpPr>
            <a:spLocks noGrp="1"/>
          </p:cNvSpPr>
          <p:nvPr>
            <p:ph type="ftr" sz="quarter" idx="11"/>
          </p:nvPr>
        </p:nvSpPr>
        <p:spPr>
          <a:xfrm>
            <a:off x="3888509" y="6197600"/>
            <a:ext cx="4747491" cy="314037"/>
          </a:xfrm>
        </p:spPr>
        <p:txBody>
          <a:bodyPr/>
          <a:lstStyle/>
          <a:p>
            <a:r>
              <a:rPr lang="it-IT"/>
              <a:t>Ulteriori Conoscenze Linguistiche-Francese - a.a. 21-22 - Primo semestre</a:t>
            </a:r>
          </a:p>
        </p:txBody>
      </p:sp>
      <p:sp>
        <p:nvSpPr>
          <p:cNvPr id="5" name="Segnaposto numero diapositiva 4">
            <a:extLst>
              <a:ext uri="{FF2B5EF4-FFF2-40B4-BE49-F238E27FC236}">
                <a16:creationId xmlns:a16="http://schemas.microsoft.com/office/drawing/2014/main" id="{EDF57E0C-6372-4D11-A83C-817290B11AEE}"/>
              </a:ext>
            </a:extLst>
          </p:cNvPr>
          <p:cNvSpPr>
            <a:spLocks noGrp="1"/>
          </p:cNvSpPr>
          <p:nvPr>
            <p:ph type="sldNum" sz="quarter" idx="12"/>
          </p:nvPr>
        </p:nvSpPr>
        <p:spPr/>
        <p:txBody>
          <a:bodyPr/>
          <a:lstStyle/>
          <a:p>
            <a:fld id="{5ADC99D0-D8BD-4459-9A15-7C646D69A834}" type="slidenum">
              <a:rPr lang="it-IT" smtClean="0"/>
              <a:t>2</a:t>
            </a:fld>
            <a:endParaRPr lang="it-IT"/>
          </a:p>
        </p:txBody>
      </p:sp>
    </p:spTree>
    <p:extLst>
      <p:ext uri="{BB962C8B-B14F-4D97-AF65-F5344CB8AC3E}">
        <p14:creationId xmlns:p14="http://schemas.microsoft.com/office/powerpoint/2010/main" val="2600292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flduBvCrLQ"/>
          <p:cNvPicPr>
            <a:picLocks noGrp="1" noRot="1" noChangeAspect="1"/>
          </p:cNvPicPr>
          <p:nvPr>
            <p:ph idx="1"/>
            <a:videoFile r:link="rId1"/>
          </p:nvPr>
        </p:nvPicPr>
        <p:blipFill>
          <a:blip r:embed="rId3"/>
          <a:stretch>
            <a:fillRect/>
          </a:stretch>
        </p:blipFill>
        <p:spPr>
          <a:xfrm>
            <a:off x="3593381" y="1966822"/>
            <a:ext cx="4754114" cy="2674189"/>
          </a:xfrm>
          <a:prstGeom prst="rect">
            <a:avLst/>
          </a:prstGeom>
        </p:spPr>
      </p:pic>
      <p:sp>
        <p:nvSpPr>
          <p:cNvPr id="5" name="Rettangolo 4"/>
          <p:cNvSpPr/>
          <p:nvPr/>
        </p:nvSpPr>
        <p:spPr>
          <a:xfrm>
            <a:off x="2881222" y="5270588"/>
            <a:ext cx="6236899" cy="646331"/>
          </a:xfrm>
          <a:prstGeom prst="rect">
            <a:avLst/>
          </a:prstGeom>
        </p:spPr>
        <p:txBody>
          <a:bodyPr wrap="square">
            <a:spAutoFit/>
          </a:bodyPr>
          <a:lstStyle/>
          <a:p>
            <a:pPr algn="ctr"/>
            <a:r>
              <a:rPr lang="fr-FR"/>
              <a:t>Entretien, </a:t>
            </a:r>
            <a:r>
              <a:rPr lang="fr-FR" i="1"/>
              <a:t>L'Invité des Matins</a:t>
            </a:r>
            <a:r>
              <a:rPr lang="fr-FR"/>
              <a:t>, France Culture, 17 novembre 2017</a:t>
            </a:r>
            <a:endParaRPr lang="it-IT"/>
          </a:p>
          <a:p>
            <a:pPr algn="ctr"/>
            <a:r>
              <a:rPr lang="fr-FR" u="sng">
                <a:hlinkClick r:id="rId4"/>
              </a:rPr>
              <a:t>https://www.youtube.com/watch?v=OflduBvCrLQ</a:t>
            </a:r>
            <a:r>
              <a:rPr lang="fr-FR"/>
              <a:t> </a:t>
            </a:r>
            <a:endParaRPr lang="it-IT"/>
          </a:p>
        </p:txBody>
      </p:sp>
      <p:sp>
        <p:nvSpPr>
          <p:cNvPr id="2" name="Segnaposto piè di pagina 1">
            <a:extLst>
              <a:ext uri="{FF2B5EF4-FFF2-40B4-BE49-F238E27FC236}">
                <a16:creationId xmlns:a16="http://schemas.microsoft.com/office/drawing/2014/main" id="{72DF804B-BC5D-461E-B76E-9F7E4683DC04}"/>
              </a:ext>
            </a:extLst>
          </p:cNvPr>
          <p:cNvSpPr>
            <a:spLocks noGrp="1"/>
          </p:cNvSpPr>
          <p:nvPr>
            <p:ph type="ftr" sz="quarter" idx="11"/>
          </p:nvPr>
        </p:nvSpPr>
        <p:spPr>
          <a:xfrm>
            <a:off x="3602182" y="221674"/>
            <a:ext cx="4929909" cy="431511"/>
          </a:xfrm>
        </p:spPr>
        <p:txBody>
          <a:bodyPr/>
          <a:lstStyle/>
          <a:p>
            <a:r>
              <a:rPr lang="it-IT"/>
              <a:t>Ulteriori Conoscenze Linguistiche-Francese - a.a. 21-22 - Primo semestre</a:t>
            </a:r>
          </a:p>
        </p:txBody>
      </p:sp>
      <p:sp>
        <p:nvSpPr>
          <p:cNvPr id="3" name="Segnaposto numero diapositiva 2">
            <a:extLst>
              <a:ext uri="{FF2B5EF4-FFF2-40B4-BE49-F238E27FC236}">
                <a16:creationId xmlns:a16="http://schemas.microsoft.com/office/drawing/2014/main" id="{99FD5839-02B9-4E9D-9415-3C832A745A97}"/>
              </a:ext>
            </a:extLst>
          </p:cNvPr>
          <p:cNvSpPr>
            <a:spLocks noGrp="1"/>
          </p:cNvSpPr>
          <p:nvPr>
            <p:ph type="sldNum" sz="quarter" idx="12"/>
          </p:nvPr>
        </p:nvSpPr>
        <p:spPr/>
        <p:txBody>
          <a:bodyPr/>
          <a:lstStyle/>
          <a:p>
            <a:fld id="{5ADC99D0-D8BD-4459-9A15-7C646D69A834}" type="slidenum">
              <a:rPr lang="it-IT" smtClean="0"/>
              <a:t>3</a:t>
            </a:fld>
            <a:endParaRPr lang="it-IT"/>
          </a:p>
        </p:txBody>
      </p:sp>
    </p:spTree>
    <p:extLst>
      <p:ext uri="{BB962C8B-B14F-4D97-AF65-F5344CB8AC3E}">
        <p14:creationId xmlns:p14="http://schemas.microsoft.com/office/powerpoint/2010/main" val="3214450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496909" cy="1032354"/>
          </a:xfrm>
        </p:spPr>
        <p:txBody>
          <a:bodyPr>
            <a:normAutofit/>
          </a:bodyPr>
          <a:lstStyle/>
          <a:p>
            <a:pPr algn="ctr"/>
            <a:r>
              <a:rPr kumimoji="0" lang="fr-FR" altLang="it-IT" sz="36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Vocabulaire</a:t>
            </a:r>
            <a:endParaRPr lang="it-IT" sz="3600"/>
          </a:p>
        </p:txBody>
      </p:sp>
      <p:sp>
        <p:nvSpPr>
          <p:cNvPr id="5" name="Rectangle 1"/>
          <p:cNvSpPr>
            <a:spLocks noChangeArrowheads="1"/>
          </p:cNvSpPr>
          <p:nvPr/>
        </p:nvSpPr>
        <p:spPr bwMode="auto">
          <a:xfrm>
            <a:off x="0" y="-1762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a:ln>
                <a:noFill/>
              </a:ln>
              <a:solidFill>
                <a:schemeClr val="tx1"/>
              </a:solidFill>
              <a:effectLst/>
              <a:latin typeface="Arial" panose="020B0604020202020204" pitchFamily="34" charset="0"/>
            </a:endParaRPr>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623780119"/>
              </p:ext>
            </p:extLst>
          </p:nvPr>
        </p:nvGraphicFramePr>
        <p:xfrm>
          <a:off x="3556066" y="1395910"/>
          <a:ext cx="5443637" cy="4371529"/>
        </p:xfrm>
        <a:graphic>
          <a:graphicData uri="http://schemas.openxmlformats.org/drawingml/2006/table">
            <a:tbl>
              <a:tblPr firstRow="1" firstCol="1" bandRow="1"/>
              <a:tblGrid>
                <a:gridCol w="2598243">
                  <a:extLst>
                    <a:ext uri="{9D8B030D-6E8A-4147-A177-3AD203B41FA5}">
                      <a16:colId xmlns:a16="http://schemas.microsoft.com/office/drawing/2014/main" val="20000"/>
                    </a:ext>
                  </a:extLst>
                </a:gridCol>
                <a:gridCol w="2845394">
                  <a:extLst>
                    <a:ext uri="{9D8B030D-6E8A-4147-A177-3AD203B41FA5}">
                      <a16:colId xmlns:a16="http://schemas.microsoft.com/office/drawing/2014/main" val="20001"/>
                    </a:ext>
                  </a:extLst>
                </a:gridCol>
              </a:tblGrid>
              <a:tr h="493503">
                <a:tc>
                  <a:txBody>
                    <a:bodyPr/>
                    <a:lstStyle/>
                    <a:p>
                      <a:pPr>
                        <a:lnSpc>
                          <a:spcPct val="200000"/>
                        </a:lnSpc>
                        <a:spcBef>
                          <a:spcPts val="600"/>
                        </a:spcBef>
                        <a:spcAft>
                          <a:spcPts val="0"/>
                        </a:spcAft>
                      </a:pPr>
                      <a:r>
                        <a:rPr lang="fr-FR" sz="1600" b="1" kern="1800">
                          <a:effectLst/>
                          <a:latin typeface="Arial" panose="020B0604020202020204" pitchFamily="34" charset="0"/>
                          <a:ea typeface="Times New Roman" panose="02020603050405020304" pitchFamily="18" charset="0"/>
                          <a:cs typeface="Times New Roman" panose="02020603050405020304" pitchFamily="18" charset="0"/>
                        </a:rPr>
                        <a:t>Vocabulaire courant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Bef>
                          <a:spcPts val="600"/>
                        </a:spcBef>
                        <a:spcAft>
                          <a:spcPts val="0"/>
                        </a:spcAft>
                      </a:pPr>
                      <a:r>
                        <a:rPr lang="fr-FR" sz="1600" b="1" kern="1800">
                          <a:effectLst/>
                          <a:latin typeface="Arial" panose="020B0604020202020204" pitchFamily="34" charset="0"/>
                          <a:ea typeface="Times New Roman" panose="02020603050405020304" pitchFamily="18" charset="0"/>
                          <a:cs typeface="Times New Roman" panose="02020603050405020304" pitchFamily="18" charset="0"/>
                        </a:rPr>
                        <a:t>Vocabulaire de spécialité</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78026">
                <a:tc>
                  <a:txBody>
                    <a:bodyPr/>
                    <a:lstStyle/>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repas gratuit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l'argent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avant / après</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se surveiller</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se choisir</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besoin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envie</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micro-crédit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emprunter / un emprunt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prêter / un prêt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rembourser la dette</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une carte de crédit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une augmentation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lissage des consommations</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Segnaposto piè di pagina 2">
            <a:extLst>
              <a:ext uri="{FF2B5EF4-FFF2-40B4-BE49-F238E27FC236}">
                <a16:creationId xmlns:a16="http://schemas.microsoft.com/office/drawing/2014/main" id="{9B0332ED-D33D-46CE-9AF0-09A548214215}"/>
              </a:ext>
            </a:extLst>
          </p:cNvPr>
          <p:cNvSpPr>
            <a:spLocks noGrp="1"/>
          </p:cNvSpPr>
          <p:nvPr>
            <p:ph type="ftr" sz="quarter" idx="11"/>
          </p:nvPr>
        </p:nvSpPr>
        <p:spPr>
          <a:xfrm>
            <a:off x="3879273" y="6225309"/>
            <a:ext cx="4782127" cy="486930"/>
          </a:xfrm>
        </p:spPr>
        <p:txBody>
          <a:bodyPr/>
          <a:lstStyle/>
          <a:p>
            <a:r>
              <a:rPr lang="it-IT"/>
              <a:t>Ulteriori Conoscenze Linguistiche-Francese - a.a. 21-22 - Primo semestre</a:t>
            </a:r>
          </a:p>
        </p:txBody>
      </p:sp>
      <p:sp>
        <p:nvSpPr>
          <p:cNvPr id="4" name="Segnaposto numero diapositiva 3">
            <a:extLst>
              <a:ext uri="{FF2B5EF4-FFF2-40B4-BE49-F238E27FC236}">
                <a16:creationId xmlns:a16="http://schemas.microsoft.com/office/drawing/2014/main" id="{74B675EA-28B5-4D6B-B140-D239948AA3AB}"/>
              </a:ext>
            </a:extLst>
          </p:cNvPr>
          <p:cNvSpPr>
            <a:spLocks noGrp="1"/>
          </p:cNvSpPr>
          <p:nvPr>
            <p:ph type="sldNum" sz="quarter" idx="12"/>
          </p:nvPr>
        </p:nvSpPr>
        <p:spPr/>
        <p:txBody>
          <a:bodyPr/>
          <a:lstStyle/>
          <a:p>
            <a:fld id="{5ADC99D0-D8BD-4459-9A15-7C646D69A834}" type="slidenum">
              <a:rPr lang="it-IT" smtClean="0"/>
              <a:t>4</a:t>
            </a:fld>
            <a:endParaRPr lang="it-IT"/>
          </a:p>
        </p:txBody>
      </p:sp>
    </p:spTree>
    <p:extLst>
      <p:ext uri="{BB962C8B-B14F-4D97-AF65-F5344CB8AC3E}">
        <p14:creationId xmlns:p14="http://schemas.microsoft.com/office/powerpoint/2010/main" val="1731746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ED8FD6-8BDB-415F-AD20-338CCE98EAE1}"/>
              </a:ext>
            </a:extLst>
          </p:cNvPr>
          <p:cNvSpPr>
            <a:spLocks noGrp="1"/>
          </p:cNvSpPr>
          <p:nvPr>
            <p:ph type="title"/>
          </p:nvPr>
        </p:nvSpPr>
        <p:spPr/>
        <p:txBody>
          <a:bodyPr/>
          <a:lstStyle/>
          <a:p>
            <a:r>
              <a:rPr lang="it-IT"/>
              <a:t>Qu’est-ce que le micro-crédit ?</a:t>
            </a:r>
            <a:endParaRPr lang="fr-FR"/>
          </a:p>
        </p:txBody>
      </p:sp>
      <p:sp>
        <p:nvSpPr>
          <p:cNvPr id="3" name="Segnaposto contenuto 2">
            <a:extLst>
              <a:ext uri="{FF2B5EF4-FFF2-40B4-BE49-F238E27FC236}">
                <a16:creationId xmlns:a16="http://schemas.microsoft.com/office/drawing/2014/main" id="{2231EC41-E485-4162-BF71-83440D755887}"/>
              </a:ext>
            </a:extLst>
          </p:cNvPr>
          <p:cNvSpPr>
            <a:spLocks noGrp="1"/>
          </p:cNvSpPr>
          <p:nvPr>
            <p:ph idx="1"/>
          </p:nvPr>
        </p:nvSpPr>
        <p:spPr/>
        <p:txBody>
          <a:bodyPr>
            <a:normAutofit/>
          </a:bodyPr>
          <a:lstStyle/>
          <a:p>
            <a:pPr marL="0" indent="0" algn="just">
              <a:buNone/>
            </a:pPr>
            <a:r>
              <a:rPr lang="fr-FR" sz="1800"/>
              <a:t>Le microcrédit, développé depuis plus de 50 ans au Bangladesh à l’initiative du professeur Muhammad Yunus, est devenu - dans les pays développés - un outil d’accompagnement des personnes en difficulté. Même si l’objectif reste le même, dans les faits, la France propose, depuis la fin des années 80, des programmes de microcrédit différents.</a:t>
            </a:r>
          </a:p>
          <a:p>
            <a:endParaRPr lang="fr-FR"/>
          </a:p>
        </p:txBody>
      </p:sp>
      <p:graphicFrame>
        <p:nvGraphicFramePr>
          <p:cNvPr id="4" name="Tabella 4">
            <a:extLst>
              <a:ext uri="{FF2B5EF4-FFF2-40B4-BE49-F238E27FC236}">
                <a16:creationId xmlns:a16="http://schemas.microsoft.com/office/drawing/2014/main" id="{22259018-602D-4323-813B-7EC53786C814}"/>
              </a:ext>
            </a:extLst>
          </p:cNvPr>
          <p:cNvGraphicFramePr>
            <a:graphicFrameLocks noGrp="1"/>
          </p:cNvGraphicFramePr>
          <p:nvPr>
            <p:extLst>
              <p:ext uri="{D42A27DB-BD31-4B8C-83A1-F6EECF244321}">
                <p14:modId xmlns:p14="http://schemas.microsoft.com/office/powerpoint/2010/main" val="3325045842"/>
              </p:ext>
            </p:extLst>
          </p:nvPr>
        </p:nvGraphicFramePr>
        <p:xfrm>
          <a:off x="868219" y="3094182"/>
          <a:ext cx="10427854" cy="2843105"/>
        </p:xfrm>
        <a:graphic>
          <a:graphicData uri="http://schemas.openxmlformats.org/drawingml/2006/table">
            <a:tbl>
              <a:tblPr firstRow="1" bandRow="1">
                <a:tableStyleId>{5C22544A-7EE6-4342-B048-85BDC9FD1C3A}</a:tableStyleId>
              </a:tblPr>
              <a:tblGrid>
                <a:gridCol w="6661827">
                  <a:extLst>
                    <a:ext uri="{9D8B030D-6E8A-4147-A177-3AD203B41FA5}">
                      <a16:colId xmlns:a16="http://schemas.microsoft.com/office/drawing/2014/main" val="2625449943"/>
                    </a:ext>
                  </a:extLst>
                </a:gridCol>
                <a:gridCol w="3766027">
                  <a:extLst>
                    <a:ext uri="{9D8B030D-6E8A-4147-A177-3AD203B41FA5}">
                      <a16:colId xmlns:a16="http://schemas.microsoft.com/office/drawing/2014/main" val="1116202330"/>
                    </a:ext>
                  </a:extLst>
                </a:gridCol>
              </a:tblGrid>
              <a:tr h="284310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b="0">
                          <a:solidFill>
                            <a:schemeClr val="tx1"/>
                          </a:solidFill>
                        </a:rPr>
                        <a:t>Le microcrédit personnel permet  à toute personne exclue des crédits bancaires classiques d’obtenir un crédit pour financer un projet personnel. Il s’agit bien d’un crédit, avec un taux d’intérêt. L’une des conditions d’octroi est même que la personne soit en mesure de le rembourser. Essentiellement, ces crédits portent sur des projets ayant pour but ultime la réinsertion professionnelle (achat d’un véhicule permettant de se rendre à son travail par exemple).</a:t>
                      </a:r>
                    </a:p>
                    <a:p>
                      <a:endParaRPr lang="fr-FR"/>
                    </a:p>
                    <a:p>
                      <a:r>
                        <a:rPr lang="fr-FR">
                          <a:solidFill>
                            <a:schemeClr val="tx1"/>
                          </a:solidFill>
                        </a:rPr>
                        <a:t>Source</a:t>
                      </a:r>
                      <a:r>
                        <a:rPr lang="fr-FR" b="0">
                          <a:solidFill>
                            <a:schemeClr val="tx1"/>
                          </a:solidFill>
                        </a:rPr>
                        <a:t> : Ministère de l’économie, des finances et de la relance</a:t>
                      </a:r>
                    </a:p>
                    <a:p>
                      <a:r>
                        <a:rPr lang="fr-FR" b="0">
                          <a:solidFill>
                            <a:schemeClr val="tx1"/>
                          </a:solidFill>
                          <a:hlinkClick r:id="rId2"/>
                        </a:rPr>
                        <a:t>https://www.economie.gouv.fr/facileco/microcredit</a:t>
                      </a:r>
                      <a:r>
                        <a:rPr lang="fr-FR" b="0">
                          <a:solidFill>
                            <a:schemeClr val="tx1"/>
                          </a:solidFill>
                        </a:rPr>
                        <a:t> </a:t>
                      </a:r>
                    </a:p>
                  </a:txBody>
                  <a:tcPr>
                    <a:solidFill>
                      <a:schemeClr val="bg1"/>
                    </a:solidFill>
                  </a:tcPr>
                </a:tc>
                <a:tc>
                  <a:txBody>
                    <a:bodyPr/>
                    <a:lstStyle/>
                    <a:p>
                      <a:endParaRPr lang="fr-FR"/>
                    </a:p>
                  </a:txBody>
                  <a:tcPr>
                    <a:solidFill>
                      <a:schemeClr val="bg1"/>
                    </a:solidFill>
                  </a:tcPr>
                </a:tc>
                <a:extLst>
                  <a:ext uri="{0D108BD9-81ED-4DB2-BD59-A6C34878D82A}">
                    <a16:rowId xmlns:a16="http://schemas.microsoft.com/office/drawing/2014/main" val="747224939"/>
                  </a:ext>
                </a:extLst>
              </a:tr>
            </a:tbl>
          </a:graphicData>
        </a:graphic>
      </p:graphicFrame>
      <p:pic>
        <p:nvPicPr>
          <p:cNvPr id="6" name="Immagine 5">
            <a:extLst>
              <a:ext uri="{FF2B5EF4-FFF2-40B4-BE49-F238E27FC236}">
                <a16:creationId xmlns:a16="http://schemas.microsoft.com/office/drawing/2014/main" id="{F25A4858-EA90-4594-A21B-240CC80D5E6B}"/>
              </a:ext>
            </a:extLst>
          </p:cNvPr>
          <p:cNvPicPr>
            <a:picLocks noChangeAspect="1"/>
          </p:cNvPicPr>
          <p:nvPr/>
        </p:nvPicPr>
        <p:blipFill>
          <a:blip r:embed="rId3"/>
          <a:stretch>
            <a:fillRect/>
          </a:stretch>
        </p:blipFill>
        <p:spPr>
          <a:xfrm>
            <a:off x="8091001" y="3145217"/>
            <a:ext cx="2318930" cy="2334546"/>
          </a:xfrm>
          <a:prstGeom prst="rect">
            <a:avLst/>
          </a:prstGeom>
        </p:spPr>
      </p:pic>
      <p:sp>
        <p:nvSpPr>
          <p:cNvPr id="5" name="Segnaposto piè di pagina 4">
            <a:extLst>
              <a:ext uri="{FF2B5EF4-FFF2-40B4-BE49-F238E27FC236}">
                <a16:creationId xmlns:a16="http://schemas.microsoft.com/office/drawing/2014/main" id="{68D95D8A-28CD-4020-A0EF-BFBCCB920707}"/>
              </a:ext>
            </a:extLst>
          </p:cNvPr>
          <p:cNvSpPr>
            <a:spLocks noGrp="1"/>
          </p:cNvSpPr>
          <p:nvPr>
            <p:ph type="ftr" sz="quarter" idx="11"/>
          </p:nvPr>
        </p:nvSpPr>
        <p:spPr>
          <a:xfrm>
            <a:off x="3900053" y="6243782"/>
            <a:ext cx="4782127" cy="477693"/>
          </a:xfrm>
        </p:spPr>
        <p:txBody>
          <a:bodyPr/>
          <a:lstStyle/>
          <a:p>
            <a:r>
              <a:rPr lang="it-IT"/>
              <a:t>Ulteriori Conoscenze Linguistiche-Francese - a.a. 21-22 - Primo semestre</a:t>
            </a:r>
          </a:p>
        </p:txBody>
      </p:sp>
      <p:sp>
        <p:nvSpPr>
          <p:cNvPr id="7" name="Segnaposto numero diapositiva 6">
            <a:extLst>
              <a:ext uri="{FF2B5EF4-FFF2-40B4-BE49-F238E27FC236}">
                <a16:creationId xmlns:a16="http://schemas.microsoft.com/office/drawing/2014/main" id="{5987412C-EDE0-47D5-9ED7-6685E646B870}"/>
              </a:ext>
            </a:extLst>
          </p:cNvPr>
          <p:cNvSpPr>
            <a:spLocks noGrp="1"/>
          </p:cNvSpPr>
          <p:nvPr>
            <p:ph type="sldNum" sz="quarter" idx="12"/>
          </p:nvPr>
        </p:nvSpPr>
        <p:spPr/>
        <p:txBody>
          <a:bodyPr/>
          <a:lstStyle/>
          <a:p>
            <a:fld id="{5ADC99D0-D8BD-4459-9A15-7C646D69A834}" type="slidenum">
              <a:rPr lang="it-IT" smtClean="0"/>
              <a:t>5</a:t>
            </a:fld>
            <a:endParaRPr lang="it-IT"/>
          </a:p>
        </p:txBody>
      </p:sp>
    </p:spTree>
    <p:extLst>
      <p:ext uri="{BB962C8B-B14F-4D97-AF65-F5344CB8AC3E}">
        <p14:creationId xmlns:p14="http://schemas.microsoft.com/office/powerpoint/2010/main" val="2512320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1566025" y="1896225"/>
            <a:ext cx="9480665" cy="3904211"/>
          </a:xfrm>
        </p:spPr>
        <p:txBody>
          <a:bodyPr>
            <a:normAutofit fontScale="70000" lnSpcReduction="20000"/>
          </a:bodyPr>
          <a:lstStyle/>
          <a:p>
            <a:pPr marL="0" indent="0" algn="just">
              <a:lnSpc>
                <a:spcPct val="160000"/>
              </a:lnSpc>
              <a:spcBef>
                <a:spcPts val="0"/>
              </a:spcBef>
              <a:buNone/>
            </a:pPr>
            <a:r>
              <a:rPr lang="fr-FR" sz="2600">
                <a:latin typeface="Times New Roman" panose="02020603050405020304" pitchFamily="18" charset="0"/>
                <a:cs typeface="Times New Roman" panose="02020603050405020304" pitchFamily="18" charset="0"/>
              </a:rPr>
              <a:t>Les économistes ont cru au micro-crédit parce qu'on croit au repas gratuit quand il y a une invention qui permet de, disons, ouvrir une possibilité qui n'était pas là avant. Et l'idée, c'est que, si avant les banques n'étaient pas capables de prêter aux plus pauvres, et que maintenant je trouve une technologie pour le faire, en utilisant le fait que les gens se connaissent bien entre eux, et donc sont capables de se surveiller les uns les autres, de se choisir les uns les autres, [et que] maintenant ça devient possible de prêter aux plus pauvres. Avant ce n'était pas possible, maintenant c'est possible. Si les pauvres remboursent, je n'ai pas perdu d'argent, je peux même en gagner si je mets un petit taux d'intérêt, ou un taux d'intérêt suffisamment élevé et les pauvres sont capables d'emprunter. Et donc l'idée d'Yunus, c'était les pauvres, avec ses emprunts, ils vont lancer les entreprises. </a:t>
            </a:r>
          </a:p>
          <a:p>
            <a:pPr marL="0" indent="0" algn="just">
              <a:lnSpc>
                <a:spcPct val="160000"/>
              </a:lnSpc>
              <a:spcBef>
                <a:spcPts val="0"/>
              </a:spcBef>
              <a:buNone/>
            </a:pPr>
            <a:endParaRPr lang="fr-FR" sz="2300">
              <a:latin typeface="Times New Roman" panose="02020603050405020304" pitchFamily="18" charset="0"/>
              <a:cs typeface="Times New Roman" panose="02020603050405020304" pitchFamily="18" charset="0"/>
            </a:endParaRPr>
          </a:p>
        </p:txBody>
      </p:sp>
      <p:sp>
        <p:nvSpPr>
          <p:cNvPr id="7" name="Rettangolo 6"/>
          <p:cNvSpPr/>
          <p:nvPr/>
        </p:nvSpPr>
        <p:spPr>
          <a:xfrm>
            <a:off x="4589579" y="748022"/>
            <a:ext cx="3356557" cy="461665"/>
          </a:xfrm>
          <a:prstGeom prst="rect">
            <a:avLst/>
          </a:prstGeom>
        </p:spPr>
        <p:txBody>
          <a:bodyPr wrap="square">
            <a:spAutoFit/>
          </a:bodyPr>
          <a:lstStyle/>
          <a:p>
            <a:pPr algn="ctr"/>
            <a:r>
              <a:rPr lang="it-IT" sz="2400">
                <a:latin typeface="Times New Roman" panose="02020603050405020304" pitchFamily="18" charset="0"/>
                <a:cs typeface="Times New Roman" panose="02020603050405020304" pitchFamily="18" charset="0"/>
              </a:rPr>
              <a:t>Transcription</a:t>
            </a:r>
          </a:p>
        </p:txBody>
      </p:sp>
      <p:sp>
        <p:nvSpPr>
          <p:cNvPr id="2" name="Segnaposto piè di pagina 1">
            <a:extLst>
              <a:ext uri="{FF2B5EF4-FFF2-40B4-BE49-F238E27FC236}">
                <a16:creationId xmlns:a16="http://schemas.microsoft.com/office/drawing/2014/main" id="{6D2F76F7-444B-4654-BA36-D535830F2A8F}"/>
              </a:ext>
            </a:extLst>
          </p:cNvPr>
          <p:cNvSpPr>
            <a:spLocks noGrp="1"/>
          </p:cNvSpPr>
          <p:nvPr>
            <p:ph type="ftr" sz="quarter" idx="11"/>
          </p:nvPr>
        </p:nvSpPr>
        <p:spPr>
          <a:xfrm>
            <a:off x="4211782" y="6022109"/>
            <a:ext cx="4754418" cy="625475"/>
          </a:xfrm>
        </p:spPr>
        <p:txBody>
          <a:bodyPr/>
          <a:lstStyle/>
          <a:p>
            <a:r>
              <a:rPr lang="it-IT"/>
              <a:t>Ulteriori Conoscenze Linguistiche-Francese - a.a. 21-22 - Primo semestre</a:t>
            </a:r>
          </a:p>
        </p:txBody>
      </p:sp>
      <p:sp>
        <p:nvSpPr>
          <p:cNvPr id="3" name="Segnaposto numero diapositiva 2">
            <a:extLst>
              <a:ext uri="{FF2B5EF4-FFF2-40B4-BE49-F238E27FC236}">
                <a16:creationId xmlns:a16="http://schemas.microsoft.com/office/drawing/2014/main" id="{FBFFA539-5F52-4537-B650-C5E345FA00B8}"/>
              </a:ext>
            </a:extLst>
          </p:cNvPr>
          <p:cNvSpPr>
            <a:spLocks noGrp="1"/>
          </p:cNvSpPr>
          <p:nvPr>
            <p:ph type="sldNum" sz="quarter" idx="12"/>
          </p:nvPr>
        </p:nvSpPr>
        <p:spPr/>
        <p:txBody>
          <a:bodyPr/>
          <a:lstStyle/>
          <a:p>
            <a:fld id="{5ADC99D0-D8BD-4459-9A15-7C646D69A834}" type="slidenum">
              <a:rPr lang="it-IT" smtClean="0"/>
              <a:t>6</a:t>
            </a:fld>
            <a:endParaRPr lang="it-IT"/>
          </a:p>
        </p:txBody>
      </p:sp>
    </p:spTree>
    <p:extLst>
      <p:ext uri="{BB962C8B-B14F-4D97-AF65-F5344CB8AC3E}">
        <p14:creationId xmlns:p14="http://schemas.microsoft.com/office/powerpoint/2010/main" val="1126770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73525" y="1630393"/>
            <a:ext cx="8919714" cy="4278702"/>
          </a:xfrm>
        </p:spPr>
        <p:txBody>
          <a:bodyPr>
            <a:normAutofit/>
          </a:bodyPr>
          <a:lstStyle/>
          <a:p>
            <a:pPr marL="0" indent="0" algn="just">
              <a:lnSpc>
                <a:spcPct val="150000"/>
              </a:lnSpc>
              <a:spcBef>
                <a:spcPts val="0"/>
              </a:spcBef>
              <a:buNone/>
            </a:pPr>
            <a:r>
              <a:rPr lang="fr-FR" sz="1800">
                <a:latin typeface="Times New Roman" panose="02020603050405020304" pitchFamily="18" charset="0"/>
                <a:cs typeface="Times New Roman" panose="02020603050405020304" pitchFamily="18" charset="0"/>
              </a:rPr>
              <a:t>Donc la première partie avait raison, c'est-à-dire c'est possible de prêter aux pauvres, et ça c'est une invention qui est une invention importante. Mais la deuxième partie avait tort. C'est-à-dire qu'une fois que les gens ont un emprunt, quand les gens prennent un emprunt, ce qu'ils font avec, dans la grande, l'immense majorité des cas, c'est qu'ils s'achètent quelque chose dont ils ont besoin, dont ils ont envie, mais qu'ils ne commencent pas un business. Par exemple un frigidaire, un vélo, etc. Et après ils vont travailler un peu plus dans le travail qu'ils ont déjà pour rembourser la dette. Et c'est vraiment une minorité très très très extrême de gens qui prennent l'argent, soit pour commencer une nouvelle activité, soit pour étendre l'activité qu'ils ont déjà. </a:t>
            </a:r>
            <a:endParaRPr lang="it-IT" sz="1800">
              <a:latin typeface="Times New Roman" panose="02020603050405020304" pitchFamily="18"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71EEF58F-9E55-4740-9FEA-A58AD693AD32}"/>
              </a:ext>
            </a:extLst>
          </p:cNvPr>
          <p:cNvSpPr>
            <a:spLocks noGrp="1"/>
          </p:cNvSpPr>
          <p:nvPr>
            <p:ph type="ftr" sz="quarter" idx="11"/>
          </p:nvPr>
        </p:nvSpPr>
        <p:spPr>
          <a:xfrm>
            <a:off x="3925454" y="6096000"/>
            <a:ext cx="4745182" cy="643948"/>
          </a:xfrm>
        </p:spPr>
        <p:txBody>
          <a:bodyPr/>
          <a:lstStyle/>
          <a:p>
            <a:r>
              <a:rPr lang="it-IT"/>
              <a:t>Ulteriori Conoscenze Linguistiche-Francese - a.a. 21-22 - Primo semestre</a:t>
            </a:r>
          </a:p>
        </p:txBody>
      </p:sp>
      <p:sp>
        <p:nvSpPr>
          <p:cNvPr id="4" name="Segnaposto numero diapositiva 3">
            <a:extLst>
              <a:ext uri="{FF2B5EF4-FFF2-40B4-BE49-F238E27FC236}">
                <a16:creationId xmlns:a16="http://schemas.microsoft.com/office/drawing/2014/main" id="{3A3C3D43-5EDB-4525-AECC-B05464131EF0}"/>
              </a:ext>
            </a:extLst>
          </p:cNvPr>
          <p:cNvSpPr>
            <a:spLocks noGrp="1"/>
          </p:cNvSpPr>
          <p:nvPr>
            <p:ph type="sldNum" sz="quarter" idx="12"/>
          </p:nvPr>
        </p:nvSpPr>
        <p:spPr/>
        <p:txBody>
          <a:bodyPr/>
          <a:lstStyle/>
          <a:p>
            <a:fld id="{5ADC99D0-D8BD-4459-9A15-7C646D69A834}" type="slidenum">
              <a:rPr lang="it-IT" smtClean="0"/>
              <a:t>7</a:t>
            </a:fld>
            <a:endParaRPr lang="it-IT"/>
          </a:p>
        </p:txBody>
      </p:sp>
    </p:spTree>
    <p:extLst>
      <p:ext uri="{BB962C8B-B14F-4D97-AF65-F5344CB8AC3E}">
        <p14:creationId xmlns:p14="http://schemas.microsoft.com/office/powerpoint/2010/main" val="578396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99404" y="1825626"/>
            <a:ext cx="8704053" cy="3505500"/>
          </a:xfrm>
        </p:spPr>
        <p:txBody>
          <a:bodyPr>
            <a:normAutofit/>
          </a:bodyPr>
          <a:lstStyle/>
          <a:p>
            <a:pPr marL="0" indent="0" algn="just">
              <a:lnSpc>
                <a:spcPct val="150000"/>
              </a:lnSpc>
              <a:spcBef>
                <a:spcPts val="0"/>
              </a:spcBef>
              <a:buNone/>
            </a:pPr>
            <a:r>
              <a:rPr lang="fr-FR" sz="1800">
                <a:latin typeface="Times New Roman" panose="02020603050405020304" pitchFamily="18" charset="0"/>
                <a:cs typeface="Times New Roman" panose="02020603050405020304" pitchFamily="18" charset="0"/>
              </a:rPr>
              <a:t>Et du coup, le résultat, c'est que le micro-crédit, c'est un petit peu comme une carte de crédit en fait, une carte de crédit pour les pauvres. Et c'est très bien les cartes de crédit, ça permet aux gens de faire des choses qu'ils ne pourraient pas faire autrement. Mais ça ne les sort pas de la pauvreté. Et ça, c'est des résultats que j'ai pu trouver avec les équipes avec lesquelles j'ai travaillé, mais qui ont été répétés dans plusieurs contextes, qu'on aille de l'Ethiopie à l'Inde, en Bosnie Herzégovine, même en France, les effets du micro-crédit sont zéro, sur la sortie de la pauvreté, l'augmentation de la consommation, même le lissage de la consommation etc., il n'y a simplement pas d'effets.</a:t>
            </a:r>
            <a:endParaRPr lang="it-IT" sz="1800">
              <a:latin typeface="Times New Roman" panose="02020603050405020304" pitchFamily="18"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8AF9E13A-76BA-4BB0-A004-DB3BCDB090A8}"/>
              </a:ext>
            </a:extLst>
          </p:cNvPr>
          <p:cNvSpPr>
            <a:spLocks noGrp="1"/>
          </p:cNvSpPr>
          <p:nvPr>
            <p:ph type="ftr" sz="quarter" idx="11"/>
          </p:nvPr>
        </p:nvSpPr>
        <p:spPr>
          <a:xfrm>
            <a:off x="3943927" y="6086764"/>
            <a:ext cx="4745182" cy="634711"/>
          </a:xfrm>
        </p:spPr>
        <p:txBody>
          <a:bodyPr/>
          <a:lstStyle/>
          <a:p>
            <a:r>
              <a:rPr lang="it-IT"/>
              <a:t>Ulteriori Conoscenze Linguistiche-Francese - a.a. 21-22 - Primo semestre</a:t>
            </a:r>
          </a:p>
        </p:txBody>
      </p:sp>
      <p:sp>
        <p:nvSpPr>
          <p:cNvPr id="4" name="Segnaposto numero diapositiva 3">
            <a:extLst>
              <a:ext uri="{FF2B5EF4-FFF2-40B4-BE49-F238E27FC236}">
                <a16:creationId xmlns:a16="http://schemas.microsoft.com/office/drawing/2014/main" id="{9A38F89C-3B8E-41C8-9DE5-2E67CB4B881A}"/>
              </a:ext>
            </a:extLst>
          </p:cNvPr>
          <p:cNvSpPr>
            <a:spLocks noGrp="1"/>
          </p:cNvSpPr>
          <p:nvPr>
            <p:ph type="sldNum" sz="quarter" idx="12"/>
          </p:nvPr>
        </p:nvSpPr>
        <p:spPr/>
        <p:txBody>
          <a:bodyPr/>
          <a:lstStyle/>
          <a:p>
            <a:fld id="{5ADC99D0-D8BD-4459-9A15-7C646D69A834}" type="slidenum">
              <a:rPr lang="it-IT" smtClean="0"/>
              <a:t>8</a:t>
            </a:fld>
            <a:endParaRPr lang="it-IT"/>
          </a:p>
        </p:txBody>
      </p:sp>
    </p:spTree>
    <p:extLst>
      <p:ext uri="{BB962C8B-B14F-4D97-AF65-F5344CB8AC3E}">
        <p14:creationId xmlns:p14="http://schemas.microsoft.com/office/powerpoint/2010/main" val="3420101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Exercice</a:t>
            </a:r>
          </a:p>
        </p:txBody>
      </p:sp>
      <p:sp>
        <p:nvSpPr>
          <p:cNvPr id="3" name="Segnaposto contenuto 2"/>
          <p:cNvSpPr>
            <a:spLocks noGrp="1"/>
          </p:cNvSpPr>
          <p:nvPr>
            <p:ph idx="1"/>
          </p:nvPr>
        </p:nvSpPr>
        <p:spPr>
          <a:xfrm>
            <a:off x="838200" y="1825625"/>
            <a:ext cx="10531764" cy="3522230"/>
          </a:xfrm>
        </p:spPr>
        <p:txBody>
          <a:bodyPr>
            <a:normAutofit/>
          </a:bodyPr>
          <a:lstStyle/>
          <a:p>
            <a:pPr marL="0" indent="0">
              <a:spcAft>
                <a:spcPts val="600"/>
              </a:spcAft>
              <a:buNone/>
            </a:pPr>
            <a:r>
              <a:rPr lang="fr-FR" sz="2200" b="1"/>
              <a:t>Dans cet entretien, Esther Duflo exprime plusieurs fois des hypothèses. Relevez-les : </a:t>
            </a:r>
            <a:endParaRPr lang="it-IT" sz="2200" b="1"/>
          </a:p>
          <a:p>
            <a:pPr marL="0" indent="0">
              <a:buNone/>
            </a:pPr>
            <a:r>
              <a:rPr lang="fr-FR" sz="2200"/>
              <a:t>1. </a:t>
            </a:r>
            <a:r>
              <a:rPr lang="fr-FR" sz="2200">
                <a:solidFill>
                  <a:srgbClr val="FF0000"/>
                </a:solidFill>
              </a:rPr>
              <a:t>Si</a:t>
            </a:r>
            <a:r>
              <a:rPr lang="fr-FR" sz="2200"/>
              <a:t> avant les banques n'étaient pas capables de prêter aux plus pauvres et </a:t>
            </a:r>
            <a:r>
              <a:rPr lang="fr-FR" sz="2200">
                <a:solidFill>
                  <a:srgbClr val="FF0000"/>
                </a:solidFill>
              </a:rPr>
              <a:t>que</a:t>
            </a:r>
            <a:r>
              <a:rPr lang="fr-FR" sz="2200"/>
              <a:t> maintenant je trouve une technologie pour le faire…, maintenant ça devient possible.</a:t>
            </a:r>
            <a:endParaRPr lang="it-IT" sz="2200"/>
          </a:p>
          <a:p>
            <a:pPr marL="0" indent="0">
              <a:buNone/>
            </a:pPr>
            <a:r>
              <a:rPr lang="fr-FR" sz="2200"/>
              <a:t>2. </a:t>
            </a:r>
            <a:r>
              <a:rPr lang="fr-FR" sz="2200">
                <a:solidFill>
                  <a:srgbClr val="FF0000"/>
                </a:solidFill>
              </a:rPr>
              <a:t>Si</a:t>
            </a:r>
            <a:r>
              <a:rPr lang="fr-FR" sz="2200"/>
              <a:t> les pauvres remboursent…, je n'ai pas perdu d'argent. </a:t>
            </a:r>
          </a:p>
          <a:p>
            <a:pPr marL="0" indent="0">
              <a:buNone/>
            </a:pPr>
            <a:r>
              <a:rPr lang="fr-FR" sz="2200"/>
              <a:t>3. Je peux même en gagner, </a:t>
            </a:r>
            <a:r>
              <a:rPr lang="fr-FR" sz="2200">
                <a:solidFill>
                  <a:srgbClr val="FF0000"/>
                </a:solidFill>
              </a:rPr>
              <a:t>si</a:t>
            </a:r>
            <a:r>
              <a:rPr lang="fr-FR" sz="2200"/>
              <a:t> je mets un petit taux d'intérêt. </a:t>
            </a:r>
          </a:p>
          <a:p>
            <a:pPr marL="0" indent="0">
              <a:buNone/>
            </a:pPr>
            <a:r>
              <a:rPr lang="fr-FR" sz="2200"/>
              <a:t>4. Les cartes de crédit, ça permet aux gens de faire des choses qu'ils ne </a:t>
            </a:r>
            <a:r>
              <a:rPr lang="fr-FR" sz="2200">
                <a:solidFill>
                  <a:srgbClr val="FF0000"/>
                </a:solidFill>
              </a:rPr>
              <a:t>pourraient</a:t>
            </a:r>
            <a:r>
              <a:rPr lang="fr-FR" sz="2200"/>
              <a:t> pas faire autrement. </a:t>
            </a:r>
            <a:endParaRPr lang="it-IT" sz="2200"/>
          </a:p>
          <a:p>
            <a:endParaRPr lang="it-IT"/>
          </a:p>
        </p:txBody>
      </p:sp>
      <p:sp>
        <p:nvSpPr>
          <p:cNvPr id="4" name="Segnaposto piè di pagina 3">
            <a:extLst>
              <a:ext uri="{FF2B5EF4-FFF2-40B4-BE49-F238E27FC236}">
                <a16:creationId xmlns:a16="http://schemas.microsoft.com/office/drawing/2014/main" id="{17EFAFA9-8630-45F5-BD55-4356666EDF92}"/>
              </a:ext>
            </a:extLst>
          </p:cNvPr>
          <p:cNvSpPr>
            <a:spLocks noGrp="1"/>
          </p:cNvSpPr>
          <p:nvPr>
            <p:ph type="ftr" sz="quarter" idx="11"/>
          </p:nvPr>
        </p:nvSpPr>
        <p:spPr>
          <a:xfrm>
            <a:off x="3703783" y="6142182"/>
            <a:ext cx="4735945" cy="588530"/>
          </a:xfrm>
        </p:spPr>
        <p:txBody>
          <a:bodyPr/>
          <a:lstStyle/>
          <a:p>
            <a:r>
              <a:rPr lang="it-IT"/>
              <a:t>Ulteriori Conoscenze Linguistiche-Francese - a.a. 21-22 - Primo semestre</a:t>
            </a:r>
          </a:p>
        </p:txBody>
      </p:sp>
      <p:sp>
        <p:nvSpPr>
          <p:cNvPr id="5" name="Segnaposto numero diapositiva 4">
            <a:extLst>
              <a:ext uri="{FF2B5EF4-FFF2-40B4-BE49-F238E27FC236}">
                <a16:creationId xmlns:a16="http://schemas.microsoft.com/office/drawing/2014/main" id="{C789EEB2-3BD7-42F8-A3BC-78C132CC756E}"/>
              </a:ext>
            </a:extLst>
          </p:cNvPr>
          <p:cNvSpPr>
            <a:spLocks noGrp="1"/>
          </p:cNvSpPr>
          <p:nvPr>
            <p:ph type="sldNum" sz="quarter" idx="12"/>
          </p:nvPr>
        </p:nvSpPr>
        <p:spPr/>
        <p:txBody>
          <a:bodyPr/>
          <a:lstStyle/>
          <a:p>
            <a:fld id="{5ADC99D0-D8BD-4459-9A15-7C646D69A834}" type="slidenum">
              <a:rPr lang="it-IT" smtClean="0"/>
              <a:t>9</a:t>
            </a:fld>
            <a:endParaRPr lang="it-IT"/>
          </a:p>
        </p:txBody>
      </p:sp>
    </p:spTree>
    <p:extLst>
      <p:ext uri="{BB962C8B-B14F-4D97-AF65-F5344CB8AC3E}">
        <p14:creationId xmlns:p14="http://schemas.microsoft.com/office/powerpoint/2010/main" val="238155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TotalTime>
  <Words>981</Words>
  <Application>Microsoft Office PowerPoint</Application>
  <PresentationFormat>Widescreen</PresentationFormat>
  <Paragraphs>59</Paragraphs>
  <Slides>9</Slides>
  <Notes>0</Notes>
  <HiddenSlides>0</HiddenSlides>
  <MMClips>1</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Calibri</vt:lpstr>
      <vt:lpstr>Calibri Light</vt:lpstr>
      <vt:lpstr>Times New Roman</vt:lpstr>
      <vt:lpstr>Tema di Office</vt:lpstr>
      <vt:lpstr>Micro-crédit  </vt:lpstr>
      <vt:lpstr>Esther Duflo : « Le micro-crédit ne sort pas de la pauvreté » </vt:lpstr>
      <vt:lpstr>Presentazione standard di PowerPoint</vt:lpstr>
      <vt:lpstr>Vocabulaire</vt:lpstr>
      <vt:lpstr>Qu’est-ce que le micro-crédit ?</vt:lpstr>
      <vt:lpstr>Presentazione standard di PowerPoint</vt:lpstr>
      <vt:lpstr>Presentazione standard di PowerPoint</vt:lpstr>
      <vt:lpstr>Presentazione standard di PowerPoint</vt:lpstr>
      <vt:lpstr>Exercice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lutte contre la pauvreté</dc:title>
  <dc:creator>laura.kreyder</dc:creator>
  <cp:lastModifiedBy>laura.kreyder@unimib.it</cp:lastModifiedBy>
  <cp:revision>13</cp:revision>
  <dcterms:created xsi:type="dcterms:W3CDTF">2020-10-26T10:25:59Z</dcterms:created>
  <dcterms:modified xsi:type="dcterms:W3CDTF">2021-12-20T20:43:59Z</dcterms:modified>
</cp:coreProperties>
</file>