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3" r:id="rId5"/>
    <p:sldId id="259" r:id="rId6"/>
    <p:sldId id="260" r:id="rId7"/>
    <p:sldId id="271" r:id="rId8"/>
    <p:sldId id="261" r:id="rId9"/>
    <p:sldId id="262" r:id="rId10"/>
    <p:sldId id="267" r:id="rId11"/>
    <p:sldId id="272" r:id="rId12"/>
    <p:sldId id="263" r:id="rId13"/>
    <p:sldId id="269" r:id="rId14"/>
    <p:sldId id="265" r:id="rId15"/>
    <p:sldId id="264" r:id="rId16"/>
    <p:sldId id="27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08:04.3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7.2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24575,'0'6'0,"5"1"0,8 5 0,1 7 0,4-1 0,5-3 0,-2 2 0,1 3 0,3-2 0,2 2 0,2 3 0,2 3 0,-5 3 0,-6-5-8191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7.2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227 12 24575,'0'-4'0,"-5"-2"0,-5 5 0,-5 7 0,-5 6 0,0 7 0,1 3 0,2 3 0,1-3 0,-2-1 0,2 0 0,0-3 0,-2 0 0,2 1 0,4 1 0,4-2-8191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51.5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24575,'0'6'0,"5"1"0,8 5 0,1 7 0,4-1 0,5-3 0,-2 2 0,1 3 0,3-2 0,2 2 0,2 3 0,2 3 0,-5 3 0,-6-5-8191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51.5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227 12 24575,'0'-4'0,"-5"-2"0,-5 5 0,-5 7 0,-5 6 0,0 7 0,1 3 0,2 3 0,1-3 0,-2-1 0,2 0 0,0-3 0,-2 0 0,2 1 0,4 1 0,4-2-8191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08:11.8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24575,'0'6'0,"5"1"0,8 5 0,1 7 0,4-1 0,5-3 0,-2 2 0,1 3 0,3-2 0,2 2 0,2 3 0,2 3 0,-5 3 0,-6-5-8191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08:48.8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227 12 24575,'0'-4'0,"-5"-2"0,-5 5 0,-5 7 0,-5 6 0,0 7 0,1 3 0,2 3 0,1-3 0,-2-1 0,2 0 0,0-3 0,-2 0 0,2 1 0,4 1 0,4-2-8191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4.0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24575,'0'6'0,"5"1"0,8 5 0,1 7 0,4-1 0,5-3 0,-2 2 0,1 3 0,3-2 0,2 2 0,2 3 0,2 3 0,-5 3 0,-6-5-8191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4.0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227 12 24575,'0'-4'0,"-5"-2"0,-5 5 0,-5 7 0,-5 6 0,0 7 0,1 3 0,2 3 0,1-3 0,-2-1 0,2 0 0,0-3 0,-2 0 0,2 1 0,4 1 0,4-2-8191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5.1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24575,'0'6'0,"5"1"0,8 5 0,1 7 0,4-1 0,5-3 0,-2 2 0,1 3 0,3-2 0,2 2 0,2 3 0,2 3 0,-5 3 0,-6-5-8191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5.1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227 12 24575,'0'-4'0,"-5"-2"0,-5 5 0,-5 7 0,-5 6 0,0 7 0,1 3 0,2 3 0,1-3 0,-2-1 0,2 0 0,0-3 0,-2 0 0,2 1 0,4 1 0,4-2-8191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6.2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24575,'0'6'0,"5"1"0,8 5 0,1 7 0,4-1 0,5-3 0,-2 2 0,1 3 0,3-2 0,2 2 0,2 3 0,2 3 0,-5 3 0,-6-5-8191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5T20:10:06.2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227 12 24575,'0'-4'0,"-5"-2"0,-5 5 0,-5 7 0,-5 6 0,0 7 0,1 3 0,2 3 0,1-3 0,-2-1 0,2 0 0,0-3 0,-2 0 0,2 1 0,4 1 0,4-2-8191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889CE-72B6-4298-9E97-9EC485BAC04B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729FB-4734-4892-AC79-3AD7E9C9F1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48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80A0C-8233-490B-9449-C783278E0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D2F51F-2B02-41BF-B43E-37F174B1A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36DCFB-B895-4A00-B74B-30680199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7C91-1ADB-458B-9542-B38480C88CED}" type="datetime1">
              <a:rPr lang="it-IT" smtClean="0"/>
              <a:t>20/12/2021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10BA36-A690-4EC2-9720-BE8F9E50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F166B5-AC1E-400D-86A7-6E3D4BB5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67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6FB73A-18CC-4977-9697-2AD4581A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79F7637-F01A-4071-939C-654CA512A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83EC8C-B900-42B1-A346-67AC4387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96DA-D5AF-4765-90CC-138DA42795E6}" type="datetime1">
              <a:rPr lang="it-IT" smtClean="0"/>
              <a:t>20/12/2021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C60A57-2275-4D64-A767-C24F6E221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676E78-47DE-4730-960F-F1707E16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80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D3094B7-57D6-4126-8E08-E418929B48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9B64A9-CA8F-4447-9C85-95B73BF4F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7633A1-17E7-4E66-AB1D-13FBC82F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6EB1-E52B-4C63-9891-9DAB4CCC22E9}" type="datetime1">
              <a:rPr lang="it-IT" smtClean="0"/>
              <a:t>20/12/2021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857575-0F37-45FA-81A4-7F5C42B62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D3E1DC-DEE0-4398-BA14-463BF9E5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30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F720D2-2F07-42E3-AF2F-87A475FF9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42996F-0886-4914-A6B9-D97B563F7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0911EC-049F-42F9-A32B-DDB51F391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DBF9-D9C7-407D-8A14-B5724C679202}" type="datetime1">
              <a:rPr lang="it-IT" smtClean="0"/>
              <a:t>20/12/2021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F8C185-15C6-43FE-9DA2-2B9D1BBD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8B340D-250E-4737-ABD0-5881E9E5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60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C6CF1-8EDB-4D44-82C7-1ECFDF7F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671E67-BCC9-41CA-8873-E83B11832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914456-96E7-4EAD-A614-BAAD14762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305D-0E2B-4003-930F-B6C60BAA1882}" type="datetime1">
              <a:rPr lang="it-IT" smtClean="0"/>
              <a:t>20/12/2021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4B6F7-73C8-4281-91F3-0ABF9E1D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318CC3-D1B3-466E-B408-673B0D6A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38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624A2C-FEFC-47D1-A8AA-495D7952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E9D529-7262-4763-89DF-D65A6A279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DEC3F7D-3717-4E6B-A6E4-A1C779AEE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386000-7F5A-442E-89DE-A86406F1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DD7-42F7-4044-AACC-548FC5820C4C}" type="datetime1">
              <a:rPr lang="it-IT" smtClean="0"/>
              <a:t>20/12/2021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572E37-A92A-488C-9333-8673276D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1AB700-BD46-424C-84A0-740073CB0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85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A814E-16FD-4D94-AF42-F8ADDFBBA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BAA5DE-E4BA-4E07-9313-6A2F6FFBC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8C29526-B15B-4811-8ACF-0E4F47E3B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58C05B1-0B8E-428F-93FF-6164EDE88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DF621E2-0647-4EBE-9DEA-4D7AD0A87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82CE6E-2336-42F7-99F5-8CFB0A5E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CCFF-CC8B-43B0-B21B-C832C41E1071}" type="datetime1">
              <a:rPr lang="it-IT" smtClean="0"/>
              <a:t>20/12/2021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654C2C6-3D71-4797-A8E5-5C3C56B9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0E6F9D9-904C-43C6-BD33-713DCA7A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35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E62B40-CC83-47E3-B66E-09F09900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B42FA1-F614-4547-BB25-55D6CEDF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4A05-9898-447C-BCD5-1C787924DD8C}" type="datetime1">
              <a:rPr lang="it-IT" smtClean="0"/>
              <a:t>20/12/2021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5BACAC6-E87C-481B-9B97-F9975AA5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73D34DD-0D1B-43E5-8065-328FABAAC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76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3C968D5-D03A-45C5-9BE3-A531A3F7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646A-F13B-4D60-950E-79FC2706998F}" type="datetime1">
              <a:rPr lang="it-IT" smtClean="0"/>
              <a:t>20/12/2021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A57C10B-34DF-4BC0-BCB6-6539009F4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CD4D36-13C9-4E35-8D14-48FA60EE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43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3408AB-3CEE-456E-B6A0-B2769F2A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C1943D-7C45-4A72-8E0B-3E4E01FD6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5778CD-5824-44E9-89DF-F3B2C4C31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EDD4DD-0552-4FC8-9F97-F43FD6BF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3FF6-CD48-45F7-A72A-99AA5C2943D2}" type="datetime1">
              <a:rPr lang="it-IT" smtClean="0"/>
              <a:t>20/12/2021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9067A3-8F70-454A-812C-21B8A9377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B98ABE-0147-48DD-BF5A-63CBF37DA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63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DA9D75-E2AB-4DDC-967F-492582E6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B421123-DD00-4037-BD4B-3F7ED147C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C59245-FD2A-472A-A959-FB0512E70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A0924F-E053-4C9A-98CD-F4318D7FA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BB81-90DA-4E19-8CE6-BC5FA0853ACF}" type="datetime1">
              <a:rPr lang="it-IT" smtClean="0"/>
              <a:t>20/12/2021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A14960-6640-4272-BD6D-C721C97A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E86FF0-B1DB-4ED4-93AD-6653620D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06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3FDF38-DE25-4D9D-BF65-E0F1BEB0F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47124C-62D9-4261-BC20-A8C3AA5C4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81D893-D3D2-4EE6-9BD2-CE668F7B8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FA66-EB74-43F7-B62C-71FFCCC8DB17}" type="datetime1">
              <a:rPr lang="it-IT" smtClean="0"/>
              <a:t>20/12/2021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C61ADC-C956-4088-9B3B-3F80ECCB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339E19-B70C-4A93-B380-5C3026CE6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CB5FA-8BDA-406E-A664-3DA00458AF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018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lcovodijack.blogspot.com/2015/01/2812-effetto-domino-dopo-il-ps-del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8.xml"/><Relationship Id="rId18" Type="http://schemas.openxmlformats.org/officeDocument/2006/relationships/customXml" Target="../ink/ink13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customXml" Target="../ink/ink7.xml"/><Relationship Id="rId17" Type="http://schemas.openxmlformats.org/officeDocument/2006/relationships/customXml" Target="../ink/ink12.xml"/><Relationship Id="rId2" Type="http://schemas.openxmlformats.org/officeDocument/2006/relationships/image" Target="../media/image3.emf"/><Relationship Id="rId16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6.xml"/><Relationship Id="rId5" Type="http://schemas.openxmlformats.org/officeDocument/2006/relationships/customXml" Target="../ink/ink2.xml"/><Relationship Id="rId15" Type="http://schemas.openxmlformats.org/officeDocument/2006/relationships/customXml" Target="../ink/ink10.xml"/><Relationship Id="rId10" Type="http://schemas.openxmlformats.org/officeDocument/2006/relationships/customXml" Target="../ink/ink5.xml"/><Relationship Id="rId4" Type="http://schemas.openxmlformats.org/officeDocument/2006/relationships/image" Target="../media/image6.png"/><Relationship Id="rId9" Type="http://schemas.openxmlformats.org/officeDocument/2006/relationships/customXml" Target="../ink/ink4.xml"/><Relationship Id="rId14" Type="http://schemas.openxmlformats.org/officeDocument/2006/relationships/customXml" Target="../ink/ink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8DF2A-8659-4C4B-8298-8745C49894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La cause</a:t>
            </a:r>
            <a:endParaRPr lang="it-IT" dirty="0"/>
          </a:p>
        </p:txBody>
      </p:sp>
      <p:pic>
        <p:nvPicPr>
          <p:cNvPr id="4" name="Immagine 3" descr="Immagine che contiene interni, coltello, serviziodatavola&#10;&#10;Descrizione generata automaticamente">
            <a:extLst>
              <a:ext uri="{FF2B5EF4-FFF2-40B4-BE49-F238E27FC236}">
                <a16:creationId xmlns:a16="http://schemas.microsoft.com/office/drawing/2014/main" id="{ECB9FAB9-A943-44FA-9099-AE39AE165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48225" y="3902392"/>
            <a:ext cx="2714625" cy="193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68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3D3E5E-3DA2-4484-86FC-6E0FB0019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134" y="559293"/>
            <a:ext cx="10492666" cy="5617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/>
              <a:t>Puisque</a:t>
            </a:r>
            <a:r>
              <a:rPr lang="it-IT" sz="2000"/>
              <a:t> : introduit une cause connue de l’interlocuteur, ou une cause évidente pour justifier une conséquence. Il peut fonctionner alors comme un argument dans une discussion.</a:t>
            </a:r>
          </a:p>
          <a:p>
            <a:pPr marL="0" indent="0">
              <a:buNone/>
            </a:pPr>
            <a:r>
              <a:rPr lang="it-IT" sz="2000"/>
              <a:t>Exemples 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000"/>
              <a:t>Tu as la migraine ? </a:t>
            </a:r>
            <a:r>
              <a:rPr lang="it-IT" sz="2000">
                <a:solidFill>
                  <a:srgbClr val="FF0000"/>
                </a:solidFill>
              </a:rPr>
              <a:t>Puisque</a:t>
            </a:r>
            <a:r>
              <a:rPr lang="it-IT" sz="2000"/>
              <a:t> tu as mal à la tête, va te coucher.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000"/>
              <a:t>Paul est arrivé ? La réunion peut commencer </a:t>
            </a:r>
            <a:r>
              <a:rPr lang="it-IT" sz="2000">
                <a:solidFill>
                  <a:srgbClr val="FF0000"/>
                </a:solidFill>
              </a:rPr>
              <a:t>puisqu’</a:t>
            </a:r>
            <a:r>
              <a:rPr lang="it-IT" sz="2000"/>
              <a:t>il est là !</a:t>
            </a:r>
            <a:endParaRPr lang="it-IT" sz="20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000">
                <a:solidFill>
                  <a:srgbClr val="FF0000"/>
                </a:solidFill>
              </a:rPr>
              <a:t>Puisque</a:t>
            </a:r>
            <a:r>
              <a:rPr lang="it-IT" sz="2000"/>
              <a:t> tu ne m’écoutes pas, je m’en vais</a:t>
            </a:r>
          </a:p>
          <a:p>
            <a:pPr lvl="1"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it-IT" sz="2000"/>
              <a:t>Réponds, </a:t>
            </a:r>
            <a:r>
              <a:rPr lang="it-IT" sz="2000">
                <a:solidFill>
                  <a:srgbClr val="FF0000"/>
                </a:solidFill>
              </a:rPr>
              <a:t>puisque</a:t>
            </a:r>
            <a:r>
              <a:rPr lang="it-IT" sz="2000"/>
              <a:t> tu sais tout.</a:t>
            </a:r>
            <a:endParaRPr lang="it-IT" sz="2000" dirty="0"/>
          </a:p>
          <a:p>
            <a:pPr marL="0" indent="0">
              <a:buNone/>
            </a:pPr>
            <a:r>
              <a:rPr lang="it-IT" sz="2000" b="1"/>
              <a:t>Comme</a:t>
            </a:r>
            <a:r>
              <a:rPr lang="it-IT" sz="2000"/>
              <a:t> est objectif, </a:t>
            </a:r>
            <a:r>
              <a:rPr lang="it-IT" sz="2000" b="1"/>
              <a:t>puisque</a:t>
            </a:r>
            <a:r>
              <a:rPr lang="it-IT" sz="2000"/>
              <a:t> apporte un argument pour convaincre :</a:t>
            </a:r>
          </a:p>
          <a:p>
            <a:pPr marL="0" indent="0">
              <a:buNone/>
            </a:pPr>
            <a:r>
              <a:rPr lang="it-IT" sz="2000"/>
              <a:t>Exemples 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000">
                <a:solidFill>
                  <a:srgbClr val="FF0000"/>
                </a:solidFill>
              </a:rPr>
              <a:t>Comme</a:t>
            </a:r>
            <a:r>
              <a:rPr lang="it-IT" sz="2000"/>
              <a:t> Max est écologiste, les problèmes d’environnement le concernent.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000"/>
              <a:t>Qu’il donne l’esemple en triant ses déchets, </a:t>
            </a:r>
            <a:r>
              <a:rPr lang="it-IT" sz="2000">
                <a:solidFill>
                  <a:srgbClr val="FF0000"/>
                </a:solidFill>
              </a:rPr>
              <a:t>puisqu’</a:t>
            </a:r>
            <a:r>
              <a:rPr lang="it-IT" sz="2000"/>
              <a:t>il est écologiste.</a:t>
            </a:r>
          </a:p>
          <a:p>
            <a:pPr lvl="1"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it-IT" sz="2000">
                <a:solidFill>
                  <a:srgbClr val="FF0000"/>
                </a:solidFill>
              </a:rPr>
              <a:t>Puisqu’</a:t>
            </a:r>
            <a:r>
              <a:rPr lang="it-IT" sz="2000"/>
              <a:t>il est écologiste, pourquoi a-t-il acheté une si grosse voiture ?</a:t>
            </a:r>
            <a:endParaRPr lang="it-IT" sz="2000" dirty="0"/>
          </a:p>
          <a:p>
            <a:pPr marL="0" indent="0">
              <a:buNone/>
            </a:pPr>
            <a:r>
              <a:rPr lang="it-IT" sz="2000" b="1" dirty="0" err="1"/>
              <a:t>Du</a:t>
            </a:r>
            <a:r>
              <a:rPr lang="it-IT" sz="2000" b="1" dirty="0"/>
              <a:t> moment </a:t>
            </a:r>
            <a:r>
              <a:rPr lang="it-IT" sz="2000" b="1" dirty="0" err="1"/>
              <a:t>que</a:t>
            </a:r>
            <a:r>
              <a:rPr lang="it-IT" sz="2000" b="1" dirty="0"/>
              <a:t> </a:t>
            </a:r>
            <a:r>
              <a:rPr lang="it-IT" sz="2000" dirty="0"/>
              <a:t>= </a:t>
            </a:r>
            <a:r>
              <a:rPr lang="it-IT" sz="2000" dirty="0" err="1"/>
              <a:t>puisque</a:t>
            </a:r>
            <a:endParaRPr lang="it-IT" sz="2000" dirty="0"/>
          </a:p>
          <a:p>
            <a:pPr marL="0" indent="0">
              <a:buNone/>
            </a:pPr>
            <a:r>
              <a:rPr lang="it-IT" sz="2000" dirty="0" err="1"/>
              <a:t>Exemple</a:t>
            </a:r>
            <a:r>
              <a:rPr lang="it-IT" sz="2000" dirty="0"/>
              <a:t> : </a:t>
            </a:r>
            <a:r>
              <a:rPr lang="it-IT" sz="2000" dirty="0" err="1">
                <a:solidFill>
                  <a:srgbClr val="FF0000"/>
                </a:solidFill>
              </a:rPr>
              <a:t>Du</a:t>
            </a:r>
            <a:r>
              <a:rPr lang="it-IT" sz="2000" dirty="0">
                <a:solidFill>
                  <a:srgbClr val="FF0000"/>
                </a:solidFill>
              </a:rPr>
              <a:t> moment </a:t>
            </a:r>
            <a:r>
              <a:rPr lang="it-IT" sz="2000" dirty="0" err="1">
                <a:solidFill>
                  <a:srgbClr val="FF0000"/>
                </a:solidFill>
              </a:rPr>
              <a:t>qu</a:t>
            </a:r>
            <a:r>
              <a:rPr lang="it-IT" sz="2000" dirty="0" err="1"/>
              <a:t>’il</a:t>
            </a:r>
            <a:r>
              <a:rPr lang="it-IT" sz="2000" dirty="0"/>
              <a:t> a </a:t>
            </a:r>
            <a:r>
              <a:rPr lang="it-IT" sz="2000" dirty="0" err="1"/>
              <a:t>promis</a:t>
            </a:r>
            <a:r>
              <a:rPr lang="it-IT" sz="2000" dirty="0"/>
              <a:t> de venir, je </a:t>
            </a:r>
            <a:r>
              <a:rPr lang="it-IT" sz="2000" dirty="0" err="1"/>
              <a:t>suis</a:t>
            </a:r>
            <a:r>
              <a:rPr lang="it-IT" sz="2000" dirty="0"/>
              <a:t> </a:t>
            </a:r>
            <a:r>
              <a:rPr lang="it-IT" sz="2000" dirty="0" err="1"/>
              <a:t>sûre</a:t>
            </a:r>
            <a:r>
              <a:rPr lang="it-IT" sz="2000" dirty="0"/>
              <a:t> </a:t>
            </a:r>
            <a:r>
              <a:rPr lang="it-IT" sz="2000" dirty="0" err="1"/>
              <a:t>qu’il</a:t>
            </a:r>
            <a:r>
              <a:rPr lang="it-IT" sz="2000" dirty="0"/>
              <a:t> </a:t>
            </a:r>
            <a:r>
              <a:rPr lang="it-IT" sz="2000" err="1"/>
              <a:t>viendra</a:t>
            </a:r>
            <a:r>
              <a:rPr lang="it-IT" sz="2000"/>
              <a:t>.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9D01943-52CD-4362-831A-D9A903FA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31491" y="6308438"/>
            <a:ext cx="5410200" cy="394566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EE440A-11D7-4FB7-813B-0AE143575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52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49FA20-E7E2-4272-B1FB-CF62D4987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629150" cy="1325563"/>
          </a:xfrm>
        </p:spPr>
        <p:txBody>
          <a:bodyPr/>
          <a:lstStyle/>
          <a:p>
            <a:r>
              <a:rPr lang="it-IT"/>
              <a:t>Exercice </a:t>
            </a:r>
            <a:endParaRPr lang="fr-FR"/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361E3249-19B0-4208-A2B2-8B4DDDD55C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323" y="1885950"/>
            <a:ext cx="10972084" cy="3486150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8578338-FB7F-470B-814A-8EC1DECB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31491" y="6326909"/>
            <a:ext cx="5170055" cy="376093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71375D-E6F0-4055-8FF0-AFF509ABC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11</a:t>
            </a:fld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5655F592-EA24-4E21-BBBE-5BA8B1A96F4F}"/>
                  </a:ext>
                </a:extLst>
              </p14:cNvPr>
              <p14:cNvContentPartPr/>
              <p14:nvPr/>
            </p14:nvContentPartPr>
            <p14:xfrm>
              <a:off x="6892754" y="-598375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5655F592-EA24-4E21-BBBE-5BA8B1A96F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83754" y="-607015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uppo 11">
            <a:extLst>
              <a:ext uri="{FF2B5EF4-FFF2-40B4-BE49-F238E27FC236}">
                <a16:creationId xmlns:a16="http://schemas.microsoft.com/office/drawing/2014/main" id="{7ED04575-430A-4583-86E4-C7B160D66CA6}"/>
              </a:ext>
            </a:extLst>
          </p:cNvPr>
          <p:cNvGrpSpPr/>
          <p:nvPr/>
        </p:nvGrpSpPr>
        <p:grpSpPr>
          <a:xfrm>
            <a:off x="9191132" y="4641223"/>
            <a:ext cx="99360" cy="105101"/>
            <a:chOff x="7103714" y="725004"/>
            <a:chExt cx="99360" cy="10510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0" name="Input penna 9">
                  <a:extLst>
                    <a:ext uri="{FF2B5EF4-FFF2-40B4-BE49-F238E27FC236}">
                      <a16:creationId xmlns:a16="http://schemas.microsoft.com/office/drawing/2014/main" id="{68F251D3-38BF-4144-B02A-B196A13B86FE}"/>
                    </a:ext>
                  </a:extLst>
                </p14:cNvPr>
                <p14:cNvContentPartPr/>
                <p14:nvPr/>
              </p14:nvContentPartPr>
              <p14:xfrm>
                <a:off x="7103714" y="738305"/>
                <a:ext cx="99360" cy="91800"/>
              </p14:xfrm>
            </p:contentPart>
          </mc:Choice>
          <mc:Fallback xmlns="">
            <p:pic>
              <p:nvPicPr>
                <p:cNvPr id="10" name="Input penna 9">
                  <a:extLst>
                    <a:ext uri="{FF2B5EF4-FFF2-40B4-BE49-F238E27FC236}">
                      <a16:creationId xmlns:a16="http://schemas.microsoft.com/office/drawing/2014/main" id="{68F251D3-38BF-4144-B02A-B196A13B86F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4681" y="729305"/>
                  <a:ext cx="117064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1" name="Input penna 10">
                  <a:extLst>
                    <a:ext uri="{FF2B5EF4-FFF2-40B4-BE49-F238E27FC236}">
                      <a16:creationId xmlns:a16="http://schemas.microsoft.com/office/drawing/2014/main" id="{BAA15D3E-F7DC-4817-A81B-3B661E1A2284}"/>
                    </a:ext>
                  </a:extLst>
                </p14:cNvPr>
                <p14:cNvContentPartPr/>
                <p14:nvPr/>
              </p14:nvContentPartPr>
              <p14:xfrm>
                <a:off x="7113280" y="725004"/>
                <a:ext cx="81720" cy="87120"/>
              </p14:xfrm>
            </p:contentPart>
          </mc:Choice>
          <mc:Fallback xmlns="">
            <p:pic>
              <p:nvPicPr>
                <p:cNvPr id="11" name="Input penna 10">
                  <a:extLst>
                    <a:ext uri="{FF2B5EF4-FFF2-40B4-BE49-F238E27FC236}">
                      <a16:creationId xmlns:a16="http://schemas.microsoft.com/office/drawing/2014/main" id="{BAA15D3E-F7DC-4817-A81B-3B661E1A228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04280" y="716004"/>
                  <a:ext cx="9936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B42FAEC2-8931-4071-92B5-31A6234F78B8}"/>
              </a:ext>
            </a:extLst>
          </p:cNvPr>
          <p:cNvGrpSpPr/>
          <p:nvPr/>
        </p:nvGrpSpPr>
        <p:grpSpPr>
          <a:xfrm>
            <a:off x="10775168" y="4304095"/>
            <a:ext cx="99360" cy="105101"/>
            <a:chOff x="7103714" y="725004"/>
            <a:chExt cx="99360" cy="10510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5" name="Input penna 24">
                  <a:extLst>
                    <a:ext uri="{FF2B5EF4-FFF2-40B4-BE49-F238E27FC236}">
                      <a16:creationId xmlns:a16="http://schemas.microsoft.com/office/drawing/2014/main" id="{01AE22BC-134C-419A-BAA5-63E85BC75DF8}"/>
                    </a:ext>
                  </a:extLst>
                </p14:cNvPr>
                <p14:cNvContentPartPr/>
                <p14:nvPr/>
              </p14:nvContentPartPr>
              <p14:xfrm>
                <a:off x="7103714" y="738305"/>
                <a:ext cx="99360" cy="91800"/>
              </p14:xfrm>
            </p:contentPart>
          </mc:Choice>
          <mc:Fallback xmlns="">
            <p:pic>
              <p:nvPicPr>
                <p:cNvPr id="25" name="Input penna 24">
                  <a:extLst>
                    <a:ext uri="{FF2B5EF4-FFF2-40B4-BE49-F238E27FC236}">
                      <a16:creationId xmlns:a16="http://schemas.microsoft.com/office/drawing/2014/main" id="{01AE22BC-134C-419A-BAA5-63E85BC75DF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4681" y="729305"/>
                  <a:ext cx="117064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6" name="Input penna 25">
                  <a:extLst>
                    <a:ext uri="{FF2B5EF4-FFF2-40B4-BE49-F238E27FC236}">
                      <a16:creationId xmlns:a16="http://schemas.microsoft.com/office/drawing/2014/main" id="{36D54D23-521F-4E98-B665-63897CB99703}"/>
                    </a:ext>
                  </a:extLst>
                </p14:cNvPr>
                <p14:cNvContentPartPr/>
                <p14:nvPr/>
              </p14:nvContentPartPr>
              <p14:xfrm>
                <a:off x="7113280" y="725004"/>
                <a:ext cx="81720" cy="87120"/>
              </p14:xfrm>
            </p:contentPart>
          </mc:Choice>
          <mc:Fallback xmlns="">
            <p:pic>
              <p:nvPicPr>
                <p:cNvPr id="26" name="Input penna 25">
                  <a:extLst>
                    <a:ext uri="{FF2B5EF4-FFF2-40B4-BE49-F238E27FC236}">
                      <a16:creationId xmlns:a16="http://schemas.microsoft.com/office/drawing/2014/main" id="{36D54D23-521F-4E98-B665-63897CB9970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04280" y="716004"/>
                  <a:ext cx="9936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03F3E32C-99AB-430A-BBF4-3DF409D93C4F}"/>
              </a:ext>
            </a:extLst>
          </p:cNvPr>
          <p:cNvGrpSpPr/>
          <p:nvPr/>
        </p:nvGrpSpPr>
        <p:grpSpPr>
          <a:xfrm>
            <a:off x="10761314" y="3957731"/>
            <a:ext cx="99360" cy="105101"/>
            <a:chOff x="7103714" y="725004"/>
            <a:chExt cx="99360" cy="10510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8" name="Input penna 27">
                  <a:extLst>
                    <a:ext uri="{FF2B5EF4-FFF2-40B4-BE49-F238E27FC236}">
                      <a16:creationId xmlns:a16="http://schemas.microsoft.com/office/drawing/2014/main" id="{195AF48F-E891-4173-9120-5383467FCD18}"/>
                    </a:ext>
                  </a:extLst>
                </p14:cNvPr>
                <p14:cNvContentPartPr/>
                <p14:nvPr/>
              </p14:nvContentPartPr>
              <p14:xfrm>
                <a:off x="7103714" y="738305"/>
                <a:ext cx="99360" cy="91800"/>
              </p14:xfrm>
            </p:contentPart>
          </mc:Choice>
          <mc:Fallback xmlns="">
            <p:pic>
              <p:nvPicPr>
                <p:cNvPr id="28" name="Input penna 27">
                  <a:extLst>
                    <a:ext uri="{FF2B5EF4-FFF2-40B4-BE49-F238E27FC236}">
                      <a16:creationId xmlns:a16="http://schemas.microsoft.com/office/drawing/2014/main" id="{195AF48F-E891-4173-9120-5383467FCD1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4681" y="729305"/>
                  <a:ext cx="117064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9" name="Input penna 28">
                  <a:extLst>
                    <a:ext uri="{FF2B5EF4-FFF2-40B4-BE49-F238E27FC236}">
                      <a16:creationId xmlns:a16="http://schemas.microsoft.com/office/drawing/2014/main" id="{B95294E9-21C0-4956-979D-338AB9ADE15E}"/>
                    </a:ext>
                  </a:extLst>
                </p14:cNvPr>
                <p14:cNvContentPartPr/>
                <p14:nvPr/>
              </p14:nvContentPartPr>
              <p14:xfrm>
                <a:off x="7113280" y="725004"/>
                <a:ext cx="81720" cy="87120"/>
              </p14:xfrm>
            </p:contentPart>
          </mc:Choice>
          <mc:Fallback xmlns="">
            <p:pic>
              <p:nvPicPr>
                <p:cNvPr id="29" name="Input penna 28">
                  <a:extLst>
                    <a:ext uri="{FF2B5EF4-FFF2-40B4-BE49-F238E27FC236}">
                      <a16:creationId xmlns:a16="http://schemas.microsoft.com/office/drawing/2014/main" id="{B95294E9-21C0-4956-979D-338AB9ADE15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04280" y="716004"/>
                  <a:ext cx="9936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8138ED05-70C6-4982-9250-19A483574DF3}"/>
              </a:ext>
            </a:extLst>
          </p:cNvPr>
          <p:cNvGrpSpPr/>
          <p:nvPr/>
        </p:nvGrpSpPr>
        <p:grpSpPr>
          <a:xfrm>
            <a:off x="9195751" y="3629840"/>
            <a:ext cx="99360" cy="105101"/>
            <a:chOff x="7103714" y="725004"/>
            <a:chExt cx="99360" cy="10510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1" name="Input penna 30">
                  <a:extLst>
                    <a:ext uri="{FF2B5EF4-FFF2-40B4-BE49-F238E27FC236}">
                      <a16:creationId xmlns:a16="http://schemas.microsoft.com/office/drawing/2014/main" id="{65804A63-BB30-4C6B-A3DC-CC7ED33CD22F}"/>
                    </a:ext>
                  </a:extLst>
                </p14:cNvPr>
                <p14:cNvContentPartPr/>
                <p14:nvPr/>
              </p14:nvContentPartPr>
              <p14:xfrm>
                <a:off x="7103714" y="738305"/>
                <a:ext cx="99360" cy="91800"/>
              </p14:xfrm>
            </p:contentPart>
          </mc:Choice>
          <mc:Fallback xmlns="">
            <p:pic>
              <p:nvPicPr>
                <p:cNvPr id="31" name="Input penna 30">
                  <a:extLst>
                    <a:ext uri="{FF2B5EF4-FFF2-40B4-BE49-F238E27FC236}">
                      <a16:creationId xmlns:a16="http://schemas.microsoft.com/office/drawing/2014/main" id="{65804A63-BB30-4C6B-A3DC-CC7ED33CD22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4681" y="729305"/>
                  <a:ext cx="117064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2" name="Input penna 31">
                  <a:extLst>
                    <a:ext uri="{FF2B5EF4-FFF2-40B4-BE49-F238E27FC236}">
                      <a16:creationId xmlns:a16="http://schemas.microsoft.com/office/drawing/2014/main" id="{2855308C-5FA7-4D07-8384-00EF80EB8DEF}"/>
                    </a:ext>
                  </a:extLst>
                </p14:cNvPr>
                <p14:cNvContentPartPr/>
                <p14:nvPr/>
              </p14:nvContentPartPr>
              <p14:xfrm>
                <a:off x="7113280" y="725004"/>
                <a:ext cx="81720" cy="87120"/>
              </p14:xfrm>
            </p:contentPart>
          </mc:Choice>
          <mc:Fallback xmlns="">
            <p:pic>
              <p:nvPicPr>
                <p:cNvPr id="32" name="Input penna 31">
                  <a:extLst>
                    <a:ext uri="{FF2B5EF4-FFF2-40B4-BE49-F238E27FC236}">
                      <a16:creationId xmlns:a16="http://schemas.microsoft.com/office/drawing/2014/main" id="{2855308C-5FA7-4D07-8384-00EF80EB8DE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04280" y="716004"/>
                  <a:ext cx="9936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A68B0111-285A-41BA-B10D-48BBAFD71516}"/>
              </a:ext>
            </a:extLst>
          </p:cNvPr>
          <p:cNvGrpSpPr/>
          <p:nvPr/>
        </p:nvGrpSpPr>
        <p:grpSpPr>
          <a:xfrm>
            <a:off x="9200369" y="3265004"/>
            <a:ext cx="99360" cy="105101"/>
            <a:chOff x="7103714" y="725004"/>
            <a:chExt cx="99360" cy="10510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4" name="Input penna 33">
                  <a:extLst>
                    <a:ext uri="{FF2B5EF4-FFF2-40B4-BE49-F238E27FC236}">
                      <a16:creationId xmlns:a16="http://schemas.microsoft.com/office/drawing/2014/main" id="{45C76403-AECD-41C4-9E37-3F22DAF230F9}"/>
                    </a:ext>
                  </a:extLst>
                </p14:cNvPr>
                <p14:cNvContentPartPr/>
                <p14:nvPr/>
              </p14:nvContentPartPr>
              <p14:xfrm>
                <a:off x="7103714" y="738305"/>
                <a:ext cx="99360" cy="91800"/>
              </p14:xfrm>
            </p:contentPart>
          </mc:Choice>
          <mc:Fallback xmlns="">
            <p:pic>
              <p:nvPicPr>
                <p:cNvPr id="34" name="Input penna 33">
                  <a:extLst>
                    <a:ext uri="{FF2B5EF4-FFF2-40B4-BE49-F238E27FC236}">
                      <a16:creationId xmlns:a16="http://schemas.microsoft.com/office/drawing/2014/main" id="{45C76403-AECD-41C4-9E37-3F22DAF230F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4681" y="729305"/>
                  <a:ext cx="117064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5" name="Input penna 34">
                  <a:extLst>
                    <a:ext uri="{FF2B5EF4-FFF2-40B4-BE49-F238E27FC236}">
                      <a16:creationId xmlns:a16="http://schemas.microsoft.com/office/drawing/2014/main" id="{87103205-2C98-4867-A7F1-35CF3B63C872}"/>
                    </a:ext>
                  </a:extLst>
                </p14:cNvPr>
                <p14:cNvContentPartPr/>
                <p14:nvPr/>
              </p14:nvContentPartPr>
              <p14:xfrm>
                <a:off x="7113280" y="725004"/>
                <a:ext cx="81720" cy="87120"/>
              </p14:xfrm>
            </p:contentPart>
          </mc:Choice>
          <mc:Fallback xmlns="">
            <p:pic>
              <p:nvPicPr>
                <p:cNvPr id="35" name="Input penna 34">
                  <a:extLst>
                    <a:ext uri="{FF2B5EF4-FFF2-40B4-BE49-F238E27FC236}">
                      <a16:creationId xmlns:a16="http://schemas.microsoft.com/office/drawing/2014/main" id="{87103205-2C98-4867-A7F1-35CF3B63C87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04280" y="716004"/>
                  <a:ext cx="9936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DA68A444-3194-49BA-8FFB-BC619F2EDCFD}"/>
              </a:ext>
            </a:extLst>
          </p:cNvPr>
          <p:cNvGrpSpPr/>
          <p:nvPr/>
        </p:nvGrpSpPr>
        <p:grpSpPr>
          <a:xfrm>
            <a:off x="10742841" y="5001440"/>
            <a:ext cx="99360" cy="105101"/>
            <a:chOff x="7103714" y="725004"/>
            <a:chExt cx="99360" cy="10510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7" name="Input penna 36">
                  <a:extLst>
                    <a:ext uri="{FF2B5EF4-FFF2-40B4-BE49-F238E27FC236}">
                      <a16:creationId xmlns:a16="http://schemas.microsoft.com/office/drawing/2014/main" id="{31F4EA70-9C28-48B7-944C-AB5751DA4444}"/>
                    </a:ext>
                  </a:extLst>
                </p14:cNvPr>
                <p14:cNvContentPartPr/>
                <p14:nvPr/>
              </p14:nvContentPartPr>
              <p14:xfrm>
                <a:off x="7103714" y="738305"/>
                <a:ext cx="99360" cy="91800"/>
              </p14:xfrm>
            </p:contentPart>
          </mc:Choice>
          <mc:Fallback xmlns="">
            <p:pic>
              <p:nvPicPr>
                <p:cNvPr id="37" name="Input penna 36">
                  <a:extLst>
                    <a:ext uri="{FF2B5EF4-FFF2-40B4-BE49-F238E27FC236}">
                      <a16:creationId xmlns:a16="http://schemas.microsoft.com/office/drawing/2014/main" id="{31F4EA70-9C28-48B7-944C-AB5751DA444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4681" y="729305"/>
                  <a:ext cx="117064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8" name="Input penna 37">
                  <a:extLst>
                    <a:ext uri="{FF2B5EF4-FFF2-40B4-BE49-F238E27FC236}">
                      <a16:creationId xmlns:a16="http://schemas.microsoft.com/office/drawing/2014/main" id="{DAFB9727-461D-4673-9349-DBC2A273610F}"/>
                    </a:ext>
                  </a:extLst>
                </p14:cNvPr>
                <p14:cNvContentPartPr/>
                <p14:nvPr/>
              </p14:nvContentPartPr>
              <p14:xfrm>
                <a:off x="7113280" y="725004"/>
                <a:ext cx="81720" cy="87120"/>
              </p14:xfrm>
            </p:contentPart>
          </mc:Choice>
          <mc:Fallback xmlns="">
            <p:pic>
              <p:nvPicPr>
                <p:cNvPr id="38" name="Input penna 37">
                  <a:extLst>
                    <a:ext uri="{FF2B5EF4-FFF2-40B4-BE49-F238E27FC236}">
                      <a16:creationId xmlns:a16="http://schemas.microsoft.com/office/drawing/2014/main" id="{DAFB9727-461D-4673-9349-DBC2A273610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04280" y="716004"/>
                  <a:ext cx="99360" cy="104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897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E81652-3465-4298-BE65-5033F0307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6" y="523783"/>
            <a:ext cx="10466033" cy="5653180"/>
          </a:xfrm>
        </p:spPr>
        <p:txBody>
          <a:bodyPr>
            <a:normAutofit fontScale="47500" lnSpcReduction="20000"/>
          </a:bodyPr>
          <a:lstStyle/>
          <a:p>
            <a:r>
              <a:rPr lang="it-IT" sz="4200" b="1" dirty="0" err="1"/>
              <a:t>Étant</a:t>
            </a:r>
            <a:r>
              <a:rPr lang="it-IT" sz="4200" b="1" dirty="0"/>
              <a:t> </a:t>
            </a:r>
            <a:r>
              <a:rPr lang="it-IT" sz="4200" b="1" dirty="0" err="1"/>
              <a:t>donné</a:t>
            </a:r>
            <a:r>
              <a:rPr lang="it-IT" sz="4200" b="1" dirty="0"/>
              <a:t> </a:t>
            </a:r>
            <a:r>
              <a:rPr lang="it-IT" sz="4200" b="1" dirty="0" err="1"/>
              <a:t>que</a:t>
            </a:r>
            <a:r>
              <a:rPr lang="it-IT" sz="4200" b="1" dirty="0"/>
              <a:t>, </a:t>
            </a:r>
            <a:r>
              <a:rPr lang="it-IT" sz="4200" b="1" dirty="0" err="1"/>
              <a:t>du</a:t>
            </a:r>
            <a:r>
              <a:rPr lang="it-IT" sz="4200" b="1" dirty="0"/>
              <a:t> </a:t>
            </a:r>
            <a:r>
              <a:rPr lang="it-IT" sz="4200" b="1" dirty="0" err="1"/>
              <a:t>fait</a:t>
            </a:r>
            <a:r>
              <a:rPr lang="it-IT" sz="4200" b="1" dirty="0"/>
              <a:t> </a:t>
            </a:r>
            <a:r>
              <a:rPr lang="it-IT" sz="4200" b="1" dirty="0" err="1"/>
              <a:t>que</a:t>
            </a:r>
            <a:r>
              <a:rPr lang="it-IT" sz="4200" b="1" dirty="0"/>
              <a:t>, vu </a:t>
            </a:r>
            <a:r>
              <a:rPr lang="it-IT" sz="4200" b="1" dirty="0" err="1"/>
              <a:t>que</a:t>
            </a:r>
            <a:endParaRPr lang="it-IT" sz="4200" b="1" dirty="0"/>
          </a:p>
          <a:p>
            <a:pPr marL="0" indent="0">
              <a:buNone/>
            </a:pPr>
            <a:r>
              <a:rPr lang="it-IT" sz="3800" b="1" dirty="0" err="1"/>
              <a:t>Exemples</a:t>
            </a:r>
            <a:r>
              <a:rPr lang="it-IT" sz="3800" dirty="0"/>
              <a:t> :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3800" b="0" i="0" dirty="0">
                <a:solidFill>
                  <a:srgbClr val="FF0000"/>
                </a:solidFill>
                <a:effectLst/>
              </a:rPr>
              <a:t>Étant donné que </a:t>
            </a:r>
            <a:r>
              <a:rPr lang="fr-FR" sz="3800" b="0" i="0" dirty="0">
                <a:effectLst/>
              </a:rPr>
              <a:t>les partenaires sociaux jouent un rôle essentiel dans ce domaine, ils devraient être associés au débat.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3800" dirty="0"/>
              <a:t>Nous avons reporté la réunion </a:t>
            </a:r>
            <a:r>
              <a:rPr lang="fr-FR" sz="3800" dirty="0">
                <a:solidFill>
                  <a:srgbClr val="FF0000"/>
                </a:solidFill>
              </a:rPr>
              <a:t>du fait qu’</a:t>
            </a:r>
            <a:r>
              <a:rPr lang="fr-FR" sz="3800" dirty="0"/>
              <a:t>il n’y avait pas quorum.</a:t>
            </a:r>
          </a:p>
          <a:p>
            <a:pPr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fr-FR" sz="3800" dirty="0">
                <a:solidFill>
                  <a:srgbClr val="FF0000"/>
                </a:solidFill>
              </a:rPr>
              <a:t>Vu que </a:t>
            </a:r>
            <a:r>
              <a:rPr lang="fr-FR" sz="3800" dirty="0"/>
              <a:t>tu es là, je vais rester un </a:t>
            </a:r>
            <a:r>
              <a:rPr lang="fr-FR" sz="3800"/>
              <a:t>peu.</a:t>
            </a:r>
            <a:endParaRPr lang="it-IT" sz="3800" dirty="0"/>
          </a:p>
          <a:p>
            <a:r>
              <a:rPr lang="it-IT" sz="4200" b="1" dirty="0" err="1"/>
              <a:t>Sous</a:t>
            </a:r>
            <a:r>
              <a:rPr lang="it-IT" sz="4200" b="1" dirty="0"/>
              <a:t> </a:t>
            </a:r>
            <a:r>
              <a:rPr lang="it-IT" sz="4200" b="1" dirty="0" err="1"/>
              <a:t>prétexte</a:t>
            </a:r>
            <a:r>
              <a:rPr lang="it-IT" sz="4200" b="1" dirty="0"/>
              <a:t> </a:t>
            </a:r>
            <a:r>
              <a:rPr lang="it-IT" sz="4200" b="1" dirty="0" err="1"/>
              <a:t>que</a:t>
            </a:r>
            <a:endParaRPr lang="it-IT" sz="4200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3600" dirty="0"/>
          </a:p>
          <a:p>
            <a:r>
              <a:rPr lang="it-IT" sz="4200" b="1" dirty="0"/>
              <a:t>D’</a:t>
            </a:r>
            <a:r>
              <a:rPr lang="it-IT" sz="4200" b="1" dirty="0" err="1"/>
              <a:t>autant</a:t>
            </a:r>
            <a:r>
              <a:rPr lang="it-IT" sz="4200" b="1" dirty="0"/>
              <a:t> (plus/</a:t>
            </a:r>
            <a:r>
              <a:rPr lang="it-IT" sz="4200" b="1" dirty="0" err="1"/>
              <a:t>moins</a:t>
            </a:r>
            <a:r>
              <a:rPr lang="it-IT" sz="4200" b="1" dirty="0"/>
              <a:t>) </a:t>
            </a:r>
            <a:r>
              <a:rPr lang="it-IT" sz="4200" b="1" dirty="0" err="1"/>
              <a:t>que</a:t>
            </a:r>
            <a:r>
              <a:rPr lang="it-IT" sz="4200" b="1" dirty="0"/>
              <a:t> </a:t>
            </a:r>
            <a:r>
              <a:rPr lang="it-IT" sz="4200" dirty="0"/>
              <a:t>= </a:t>
            </a:r>
            <a:r>
              <a:rPr lang="it-IT" sz="4200" dirty="0" err="1"/>
              <a:t>surtout</a:t>
            </a:r>
            <a:r>
              <a:rPr lang="it-IT" sz="4200" dirty="0"/>
              <a:t> </a:t>
            </a:r>
            <a:r>
              <a:rPr lang="it-IT" sz="4200" dirty="0" err="1"/>
              <a:t>que</a:t>
            </a:r>
            <a:endParaRPr lang="it-IT" sz="4200" dirty="0"/>
          </a:p>
          <a:p>
            <a:pPr marL="0" indent="0">
              <a:buNone/>
            </a:pPr>
            <a:r>
              <a:rPr lang="it-IT" sz="3800" b="1" dirty="0" err="1"/>
              <a:t>Exemples</a:t>
            </a:r>
            <a:r>
              <a:rPr lang="it-IT" sz="3800" dirty="0"/>
              <a:t> :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3800" dirty="0"/>
              <a:t>Elle a </a:t>
            </a:r>
            <a:r>
              <a:rPr lang="it-IT" sz="3800" dirty="0" err="1"/>
              <a:t>vraiment</a:t>
            </a:r>
            <a:r>
              <a:rPr lang="it-IT" sz="3800" dirty="0"/>
              <a:t> </a:t>
            </a:r>
            <a:r>
              <a:rPr lang="it-IT" sz="3800" dirty="0" err="1"/>
              <a:t>beaucoup</a:t>
            </a:r>
            <a:r>
              <a:rPr lang="it-IT" sz="3800" dirty="0"/>
              <a:t> de </a:t>
            </a:r>
            <a:r>
              <a:rPr lang="it-IT" sz="3800" dirty="0" err="1"/>
              <a:t>mérite</a:t>
            </a:r>
            <a:r>
              <a:rPr lang="it-IT" sz="3800" dirty="0"/>
              <a:t> </a:t>
            </a:r>
            <a:r>
              <a:rPr lang="it-IT" sz="3800" dirty="0">
                <a:solidFill>
                  <a:srgbClr val="FF0000"/>
                </a:solidFill>
              </a:rPr>
              <a:t>d’</a:t>
            </a:r>
            <a:r>
              <a:rPr lang="it-IT" sz="3800" dirty="0" err="1">
                <a:solidFill>
                  <a:srgbClr val="FF0000"/>
                </a:solidFill>
              </a:rPr>
              <a:t>autant</a:t>
            </a:r>
            <a:r>
              <a:rPr lang="it-IT" sz="3800" dirty="0">
                <a:solidFill>
                  <a:srgbClr val="FF0000"/>
                </a:solidFill>
              </a:rPr>
              <a:t> </a:t>
            </a:r>
            <a:r>
              <a:rPr lang="it-IT" sz="3800" dirty="0" err="1">
                <a:solidFill>
                  <a:srgbClr val="FF0000"/>
                </a:solidFill>
              </a:rPr>
              <a:t>qu’</a:t>
            </a:r>
            <a:r>
              <a:rPr lang="it-IT" sz="3800" dirty="0" err="1"/>
              <a:t>elle</a:t>
            </a:r>
            <a:r>
              <a:rPr lang="it-IT" sz="3800" dirty="0"/>
              <a:t> a </a:t>
            </a:r>
            <a:r>
              <a:rPr lang="it-IT" sz="3800" dirty="0" err="1"/>
              <a:t>payé</a:t>
            </a:r>
            <a:r>
              <a:rPr lang="it-IT" sz="3800" dirty="0"/>
              <a:t> </a:t>
            </a:r>
            <a:r>
              <a:rPr lang="it-IT" sz="3800" dirty="0" err="1"/>
              <a:t>ses</a:t>
            </a:r>
            <a:r>
              <a:rPr lang="it-IT" sz="3800" dirty="0"/>
              <a:t> </a:t>
            </a:r>
            <a:r>
              <a:rPr lang="it-IT" sz="3800" dirty="0" err="1"/>
              <a:t>études</a:t>
            </a:r>
            <a:r>
              <a:rPr lang="it-IT" sz="3800" dirty="0"/>
              <a:t> elle-</a:t>
            </a:r>
            <a:r>
              <a:rPr lang="it-IT" sz="3800" dirty="0" err="1"/>
              <a:t>même</a:t>
            </a:r>
            <a:r>
              <a:rPr lang="it-IT" sz="3800" dirty="0"/>
              <a:t>.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3800" dirty="0"/>
              <a:t>La </a:t>
            </a:r>
            <a:r>
              <a:rPr lang="it-IT" sz="3800" dirty="0" err="1"/>
              <a:t>justice</a:t>
            </a:r>
            <a:r>
              <a:rPr lang="it-IT" sz="3800" dirty="0"/>
              <a:t> </a:t>
            </a:r>
            <a:r>
              <a:rPr lang="it-IT" sz="3800" dirty="0" err="1"/>
              <a:t>déçoit</a:t>
            </a:r>
            <a:r>
              <a:rPr lang="it-IT" sz="3800" dirty="0"/>
              <a:t> </a:t>
            </a:r>
            <a:r>
              <a:rPr lang="it-IT" sz="3800" dirty="0">
                <a:solidFill>
                  <a:srgbClr val="FF0000"/>
                </a:solidFill>
              </a:rPr>
              <a:t>d’</a:t>
            </a:r>
            <a:r>
              <a:rPr lang="it-IT" sz="3800" dirty="0" err="1">
                <a:solidFill>
                  <a:srgbClr val="FF0000"/>
                </a:solidFill>
              </a:rPr>
              <a:t>autant</a:t>
            </a:r>
            <a:r>
              <a:rPr lang="it-IT" sz="3800" dirty="0">
                <a:solidFill>
                  <a:srgbClr val="FF0000"/>
                </a:solidFill>
              </a:rPr>
              <a:t> plus </a:t>
            </a:r>
            <a:r>
              <a:rPr lang="it-IT" sz="3800" dirty="0" err="1">
                <a:solidFill>
                  <a:srgbClr val="FF0000"/>
                </a:solidFill>
              </a:rPr>
              <a:t>qu</a:t>
            </a:r>
            <a:r>
              <a:rPr lang="it-IT" sz="3800" dirty="0" err="1"/>
              <a:t>’elle</a:t>
            </a:r>
            <a:r>
              <a:rPr lang="it-IT" sz="3800" dirty="0"/>
              <a:t> a </a:t>
            </a:r>
            <a:r>
              <a:rPr lang="it-IT" sz="3800" dirty="0" err="1"/>
              <a:t>été</a:t>
            </a:r>
            <a:r>
              <a:rPr lang="it-IT" sz="3800" dirty="0"/>
              <a:t> </a:t>
            </a:r>
            <a:r>
              <a:rPr lang="it-IT" sz="3800" dirty="0" err="1"/>
              <a:t>idéalisée</a:t>
            </a:r>
            <a:r>
              <a:rPr lang="it-IT" sz="3800" dirty="0"/>
              <a:t>.</a:t>
            </a:r>
          </a:p>
          <a:p>
            <a:pPr>
              <a:spcAft>
                <a:spcPts val="600"/>
              </a:spcAft>
              <a:buFont typeface="Calibri" panose="020F0502020204030204" pitchFamily="34" charset="0"/>
              <a:buChar char="­"/>
            </a:pPr>
            <a:r>
              <a:rPr lang="it-IT" sz="3800" dirty="0" err="1"/>
              <a:t>J’ai</a:t>
            </a:r>
            <a:r>
              <a:rPr lang="it-IT" sz="3800" dirty="0"/>
              <a:t> </a:t>
            </a:r>
            <a:r>
              <a:rPr lang="it-IT" sz="3800" dirty="0">
                <a:solidFill>
                  <a:srgbClr val="FF0000"/>
                </a:solidFill>
              </a:rPr>
              <a:t>d’</a:t>
            </a:r>
            <a:r>
              <a:rPr lang="it-IT" sz="3800" dirty="0" err="1">
                <a:solidFill>
                  <a:srgbClr val="FF0000"/>
                </a:solidFill>
              </a:rPr>
              <a:t>autant</a:t>
            </a:r>
            <a:r>
              <a:rPr lang="it-IT" sz="3800" dirty="0">
                <a:solidFill>
                  <a:srgbClr val="FF0000"/>
                </a:solidFill>
              </a:rPr>
              <a:t> </a:t>
            </a:r>
            <a:r>
              <a:rPr lang="it-IT" sz="3800" dirty="0" err="1">
                <a:solidFill>
                  <a:srgbClr val="FF0000"/>
                </a:solidFill>
              </a:rPr>
              <a:t>moins</a:t>
            </a:r>
            <a:r>
              <a:rPr lang="it-IT" sz="3800" dirty="0">
                <a:solidFill>
                  <a:srgbClr val="FF0000"/>
                </a:solidFill>
              </a:rPr>
              <a:t> </a:t>
            </a:r>
            <a:r>
              <a:rPr lang="it-IT" sz="3800" dirty="0" err="1"/>
              <a:t>envie</a:t>
            </a:r>
            <a:r>
              <a:rPr lang="it-IT" sz="3800" dirty="0"/>
              <a:t> de sortir </a:t>
            </a:r>
            <a:r>
              <a:rPr lang="it-IT" sz="3800" dirty="0" err="1">
                <a:solidFill>
                  <a:srgbClr val="FF0000"/>
                </a:solidFill>
              </a:rPr>
              <a:t>qu’</a:t>
            </a:r>
            <a:r>
              <a:rPr lang="it-IT" sz="3800" dirty="0" err="1"/>
              <a:t>il</a:t>
            </a:r>
            <a:r>
              <a:rPr lang="it-IT" sz="3800" dirty="0"/>
              <a:t> </a:t>
            </a:r>
            <a:r>
              <a:rPr lang="it-IT" sz="3800" dirty="0" err="1"/>
              <a:t>fait</a:t>
            </a:r>
            <a:r>
              <a:rPr lang="it-IT" sz="3800" dirty="0"/>
              <a:t> un </a:t>
            </a:r>
            <a:r>
              <a:rPr lang="it-IT" sz="3800" dirty="0" err="1"/>
              <a:t>temps</a:t>
            </a:r>
            <a:r>
              <a:rPr lang="it-IT" sz="3800" dirty="0"/>
              <a:t> </a:t>
            </a:r>
            <a:r>
              <a:rPr lang="it-IT" sz="3800" err="1"/>
              <a:t>épouvantable</a:t>
            </a:r>
            <a:r>
              <a:rPr lang="it-IT" sz="3800"/>
              <a:t>.</a:t>
            </a:r>
            <a:endParaRPr lang="it-IT" sz="3800" dirty="0"/>
          </a:p>
          <a:p>
            <a:pPr marL="0" indent="0">
              <a:buNone/>
            </a:pPr>
            <a:r>
              <a:rPr lang="it-IT" sz="3400" b="1" dirty="0" err="1"/>
              <a:t>Remarque</a:t>
            </a:r>
            <a:r>
              <a:rPr lang="it-IT" sz="3400" dirty="0"/>
              <a:t> : </a:t>
            </a:r>
            <a:r>
              <a:rPr lang="it-IT" sz="3400" dirty="0" err="1"/>
              <a:t>quand</a:t>
            </a:r>
            <a:r>
              <a:rPr lang="it-IT" sz="3400" dirty="0"/>
              <a:t> il y a </a:t>
            </a:r>
            <a:r>
              <a:rPr lang="it-IT" sz="3400" dirty="0" err="1"/>
              <a:t>deux</a:t>
            </a:r>
            <a:r>
              <a:rPr lang="it-IT" sz="3400" dirty="0"/>
              <a:t> </a:t>
            </a:r>
            <a:r>
              <a:rPr lang="it-IT" sz="3400" dirty="0" err="1"/>
              <a:t>ou</a:t>
            </a:r>
            <a:r>
              <a:rPr lang="it-IT" sz="3400" dirty="0"/>
              <a:t> plus </a:t>
            </a:r>
            <a:r>
              <a:rPr lang="it-IT" sz="3400" dirty="0" err="1"/>
              <a:t>subordonnées</a:t>
            </a:r>
            <a:r>
              <a:rPr lang="it-IT" sz="3400" dirty="0"/>
              <a:t> de cause, </a:t>
            </a:r>
            <a:r>
              <a:rPr lang="it-IT" sz="3400" dirty="0" err="1"/>
              <a:t>après</a:t>
            </a:r>
            <a:r>
              <a:rPr lang="it-IT" sz="3400" dirty="0"/>
              <a:t> la première, </a:t>
            </a:r>
            <a:r>
              <a:rPr lang="it-IT" sz="3400" dirty="0" err="1"/>
              <a:t>les</a:t>
            </a:r>
            <a:r>
              <a:rPr lang="it-IT" sz="3400" dirty="0"/>
              <a:t> </a:t>
            </a:r>
            <a:r>
              <a:rPr lang="it-IT" sz="3400" dirty="0" err="1"/>
              <a:t>autres</a:t>
            </a:r>
            <a:r>
              <a:rPr lang="it-IT" sz="3400" dirty="0"/>
              <a:t> </a:t>
            </a:r>
            <a:r>
              <a:rPr lang="it-IT" sz="3400" dirty="0" err="1"/>
              <a:t>doivent</a:t>
            </a:r>
            <a:r>
              <a:rPr lang="it-IT" sz="3400" dirty="0"/>
              <a:t> </a:t>
            </a:r>
            <a:r>
              <a:rPr lang="it-IT" sz="3400" dirty="0" err="1"/>
              <a:t>être</a:t>
            </a:r>
            <a:r>
              <a:rPr lang="it-IT" sz="3400" dirty="0"/>
              <a:t> </a:t>
            </a:r>
            <a:r>
              <a:rPr lang="it-IT" sz="3400" dirty="0" err="1"/>
              <a:t>précédées</a:t>
            </a:r>
            <a:r>
              <a:rPr lang="it-IT" sz="3400" dirty="0"/>
              <a:t> de la </a:t>
            </a:r>
            <a:r>
              <a:rPr lang="it-IT" sz="3400" dirty="0" err="1"/>
              <a:t>conjonction</a:t>
            </a:r>
            <a:r>
              <a:rPr lang="it-IT" sz="3400" dirty="0"/>
              <a:t> </a:t>
            </a:r>
            <a:r>
              <a:rPr lang="it-IT" sz="3400" dirty="0" err="1"/>
              <a:t>que</a:t>
            </a:r>
            <a:r>
              <a:rPr lang="it-IT" sz="3400" dirty="0"/>
              <a:t>.</a:t>
            </a:r>
          </a:p>
          <a:p>
            <a:pPr marL="0" indent="0">
              <a:buNone/>
            </a:pPr>
            <a:r>
              <a:rPr lang="it-IT" sz="3400" dirty="0" err="1"/>
              <a:t>Exemple</a:t>
            </a:r>
            <a:r>
              <a:rPr lang="it-IT" sz="3400" dirty="0"/>
              <a:t> : </a:t>
            </a:r>
            <a:r>
              <a:rPr lang="it-IT" sz="3400" dirty="0" err="1">
                <a:solidFill>
                  <a:srgbClr val="FF0000"/>
                </a:solidFill>
              </a:rPr>
              <a:t>Comme</a:t>
            </a:r>
            <a:r>
              <a:rPr lang="it-IT" sz="3400" dirty="0"/>
              <a:t> il </a:t>
            </a:r>
            <a:r>
              <a:rPr lang="it-IT" sz="3400" dirty="0" err="1"/>
              <a:t>faisait</a:t>
            </a:r>
            <a:r>
              <a:rPr lang="it-IT" sz="3400" dirty="0"/>
              <a:t> </a:t>
            </a:r>
            <a:r>
              <a:rPr lang="it-IT" sz="3400" dirty="0" err="1"/>
              <a:t>froid</a:t>
            </a:r>
            <a:r>
              <a:rPr lang="it-IT" sz="3400" dirty="0"/>
              <a:t> et </a:t>
            </a:r>
            <a:r>
              <a:rPr lang="it-IT" sz="3400" dirty="0" err="1">
                <a:solidFill>
                  <a:srgbClr val="FF0000"/>
                </a:solidFill>
              </a:rPr>
              <a:t>que</a:t>
            </a:r>
            <a:r>
              <a:rPr lang="it-IT" sz="3400" dirty="0"/>
              <a:t> </a:t>
            </a:r>
            <a:r>
              <a:rPr lang="it-IT" sz="3400" dirty="0" err="1"/>
              <a:t>j’avais</a:t>
            </a:r>
            <a:r>
              <a:rPr lang="it-IT" sz="3400" dirty="0"/>
              <a:t> un </a:t>
            </a:r>
            <a:r>
              <a:rPr lang="it-IT" sz="3400" dirty="0" err="1"/>
              <a:t>rhume</a:t>
            </a:r>
            <a:r>
              <a:rPr lang="it-IT" sz="3400" dirty="0"/>
              <a:t>, je me </a:t>
            </a:r>
            <a:r>
              <a:rPr lang="it-IT" sz="3400" dirty="0" err="1"/>
              <a:t>suis</a:t>
            </a:r>
            <a:r>
              <a:rPr lang="it-IT" sz="3400" dirty="0"/>
              <a:t> </a:t>
            </a:r>
            <a:r>
              <a:rPr lang="it-IT" sz="3400" dirty="0" err="1"/>
              <a:t>couverte</a:t>
            </a:r>
            <a:r>
              <a:rPr lang="it-IT" sz="3400" dirty="0"/>
              <a:t>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E7FAA92-280E-418F-BBED-7A62199C0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166" y="2414542"/>
            <a:ext cx="5429250" cy="935831"/>
          </a:xfrm>
          <a:prstGeom prst="rect">
            <a:avLst/>
          </a:prstGeom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F7762AD-3D51-45B4-A1CE-73ED1EA7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3018" y="6336145"/>
            <a:ext cx="5290127" cy="366857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59D2BCA-120F-44FD-BD4C-E19BEA08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0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F0DA3FC7-BE8D-4474-938D-57EF55396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136073"/>
            <a:ext cx="10788650" cy="502660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r-FR" sz="1800"/>
              <a:t>1. Il fait un temps superbe. J'ai très envie de partir à la campagne.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800"/>
              <a:t>J'ai </a:t>
            </a:r>
            <a:r>
              <a:rPr lang="fr-FR" sz="1800">
                <a:solidFill>
                  <a:srgbClr val="FF0000"/>
                </a:solidFill>
              </a:rPr>
              <a:t>d'autant plus </a:t>
            </a:r>
            <a:r>
              <a:rPr lang="fr-FR" sz="1800"/>
              <a:t>envie de partir </a:t>
            </a:r>
            <a:r>
              <a:rPr lang="fr-FR" sz="1800">
                <a:solidFill>
                  <a:srgbClr val="FF0000"/>
                </a:solidFill>
              </a:rPr>
              <a:t>qu'</a:t>
            </a:r>
            <a:r>
              <a:rPr lang="fr-FR" sz="1800"/>
              <a:t>il fait un temps superbe.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2. Il fait un froid de canard ! J'ai encore moins envie de sortir.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800"/>
              <a:t>J’ai </a:t>
            </a:r>
            <a:r>
              <a:rPr lang="fr-FR" sz="1800">
                <a:solidFill>
                  <a:srgbClr val="FF0000"/>
                </a:solidFill>
              </a:rPr>
              <a:t>d’autant moins </a:t>
            </a:r>
            <a:r>
              <a:rPr lang="fr-FR" sz="1800"/>
              <a:t>envie de sortir </a:t>
            </a:r>
            <a:r>
              <a:rPr lang="fr-FR" sz="1800">
                <a:solidFill>
                  <a:srgbClr val="FF0000"/>
                </a:solidFill>
              </a:rPr>
              <a:t>qu’</a:t>
            </a:r>
            <a:r>
              <a:rPr lang="fr-FR" sz="1800"/>
              <a:t>il fait un froid de canard.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3. Ce jeune athlète est handicapé moteur. Son record est remarquable.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800"/>
              <a:t>Le record de ce jeune athlète est </a:t>
            </a:r>
            <a:r>
              <a:rPr lang="fr-FR" sz="1800">
                <a:solidFill>
                  <a:srgbClr val="FF0000"/>
                </a:solidFill>
              </a:rPr>
              <a:t>d’autant plus </a:t>
            </a:r>
            <a:r>
              <a:rPr lang="fr-FR" sz="1800"/>
              <a:t>remarquable </a:t>
            </a:r>
            <a:r>
              <a:rPr lang="fr-FR" sz="1800">
                <a:solidFill>
                  <a:srgbClr val="FF0000"/>
                </a:solidFill>
              </a:rPr>
              <a:t>qu’</a:t>
            </a:r>
            <a:r>
              <a:rPr lang="fr-FR" sz="1800"/>
              <a:t>il est handicapé moteur.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4. Il y a beaucoup de candidats. J'ai peu de chance, d'être sélectionné.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800"/>
              <a:t>J’ai </a:t>
            </a:r>
            <a:r>
              <a:rPr lang="fr-FR" sz="1800">
                <a:solidFill>
                  <a:srgbClr val="FF0000"/>
                </a:solidFill>
              </a:rPr>
              <a:t>d’autant moins </a:t>
            </a:r>
            <a:r>
              <a:rPr lang="fr-FR" sz="1800"/>
              <a:t>de chances d’être sélectionné </a:t>
            </a:r>
            <a:r>
              <a:rPr lang="fr-FR" sz="1800">
                <a:solidFill>
                  <a:srgbClr val="FF0000"/>
                </a:solidFill>
              </a:rPr>
              <a:t>qu’</a:t>
            </a:r>
            <a:r>
              <a:rPr lang="fr-FR" sz="1800"/>
              <a:t>il y a beaucoup de candidats.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5. Ces pizzas sont cuites au feu de bois. Elles sont encore meilleures.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800"/>
              <a:t>Ces pizzas sont </a:t>
            </a:r>
            <a:r>
              <a:rPr lang="fr-FR" sz="1800">
                <a:solidFill>
                  <a:srgbClr val="FF0000"/>
                </a:solidFill>
              </a:rPr>
              <a:t>d’autant meilleures qu’</a:t>
            </a:r>
            <a:r>
              <a:rPr lang="fr-FR" sz="1800"/>
              <a:t>elles sont cuites au feu de bois.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6. Les élèves se sentent encouragés. Ils travaillent mieux.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800"/>
              <a:t>Les élèves travaillent </a:t>
            </a:r>
            <a:r>
              <a:rPr lang="fr-FR" sz="1800">
                <a:solidFill>
                  <a:srgbClr val="FF0000"/>
                </a:solidFill>
              </a:rPr>
              <a:t>d’autant mieux qu’</a:t>
            </a:r>
            <a:r>
              <a:rPr lang="fr-FR" sz="1800"/>
              <a:t>ils se sentent encouragés.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7. L'accusé a agressé une vieille dame sans raison. Il est encore plus inexcusable.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/>
              <a:t>L’accusé est </a:t>
            </a:r>
            <a:r>
              <a:rPr lang="fr-FR" sz="1800">
                <a:solidFill>
                  <a:srgbClr val="FF0000"/>
                </a:solidFill>
              </a:rPr>
              <a:t>d’autant plus </a:t>
            </a:r>
            <a:r>
              <a:rPr lang="fr-FR" sz="1800"/>
              <a:t>inexcusable </a:t>
            </a:r>
            <a:r>
              <a:rPr lang="fr-FR" sz="1800">
                <a:solidFill>
                  <a:srgbClr val="FF0000"/>
                </a:solidFill>
              </a:rPr>
              <a:t>qu’</a:t>
            </a:r>
            <a:r>
              <a:rPr lang="fr-FR" sz="1800"/>
              <a:t>il a agressé une vieille dame sans raison.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C1D51C-F0FB-4BC3-9215-1C7C75BDC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06075" cy="634999"/>
          </a:xfrm>
        </p:spPr>
        <p:txBody>
          <a:bodyPr>
            <a:normAutofit/>
          </a:bodyPr>
          <a:lstStyle/>
          <a:p>
            <a:r>
              <a:rPr lang="it-IT" sz="3200"/>
              <a:t>Exercice</a:t>
            </a:r>
            <a:endParaRPr lang="fr-FR" sz="3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3D691C-6961-4EA0-AD07-472FFF0F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239251" y="3209924"/>
            <a:ext cx="5257800" cy="358775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37CF90-E499-4822-B8A2-252E0A1B3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72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49DCCB-7EC5-4AC8-82B1-247C71083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Propositions</a:t>
            </a:r>
            <a:r>
              <a:rPr lang="it-IT" dirty="0"/>
              <a:t> </a:t>
            </a:r>
            <a:r>
              <a:rPr lang="it-IT" dirty="0" err="1"/>
              <a:t>causales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subjonctif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AE6C7-E737-4A97-B281-9C8E06A7D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err="1"/>
              <a:t>Soit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r>
              <a:rPr lang="it-IT" sz="2000" b="1" dirty="0"/>
              <a:t> … </a:t>
            </a:r>
            <a:r>
              <a:rPr lang="it-IT" sz="2000" b="1" dirty="0" err="1"/>
              <a:t>soit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endParaRPr lang="it-IT" sz="2000" b="1" dirty="0"/>
          </a:p>
          <a:p>
            <a:pPr marL="0" indent="0">
              <a:buNone/>
            </a:pPr>
            <a:r>
              <a:rPr lang="it-IT" sz="1800" dirty="0" err="1"/>
              <a:t>Exemple</a:t>
            </a:r>
            <a:r>
              <a:rPr lang="it-IT" sz="1800" b="1" dirty="0"/>
              <a:t> : 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1800" dirty="0" err="1"/>
              <a:t>Isma</a:t>
            </a:r>
            <a:r>
              <a:rPr lang="it-IT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it-IT" sz="1800" dirty="0" err="1"/>
              <a:t>l</a:t>
            </a:r>
            <a:r>
              <a:rPr lang="it-IT" sz="1800" dirty="0"/>
              <a:t> n’est </a:t>
            </a:r>
            <a:r>
              <a:rPr lang="it-IT" sz="1800" dirty="0" err="1"/>
              <a:t>pas</a:t>
            </a:r>
            <a:r>
              <a:rPr lang="it-IT" sz="1800" dirty="0"/>
              <a:t> </a:t>
            </a:r>
            <a:r>
              <a:rPr lang="it-IT" sz="1800" dirty="0" err="1"/>
              <a:t>venu</a:t>
            </a:r>
            <a:r>
              <a:rPr lang="it-IT" sz="1800" dirty="0"/>
              <a:t> </a:t>
            </a:r>
            <a:r>
              <a:rPr lang="it-IT" sz="1800" dirty="0" err="1"/>
              <a:t>au</a:t>
            </a:r>
            <a:r>
              <a:rPr lang="it-IT" sz="1800" dirty="0"/>
              <a:t> rendez-vous, </a:t>
            </a:r>
            <a:r>
              <a:rPr lang="it-IT" sz="1800" dirty="0" err="1">
                <a:solidFill>
                  <a:srgbClr val="FF0000"/>
                </a:solidFill>
              </a:rPr>
              <a:t>soit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 err="1">
                <a:solidFill>
                  <a:srgbClr val="FF0000"/>
                </a:solidFill>
              </a:rPr>
              <a:t>qu</a:t>
            </a:r>
            <a:r>
              <a:rPr lang="it-IT" sz="1800" dirty="0" err="1"/>
              <a:t>’il</a:t>
            </a:r>
            <a:r>
              <a:rPr lang="it-IT" sz="1800" dirty="0"/>
              <a:t> </a:t>
            </a:r>
            <a:r>
              <a:rPr lang="it-IT" sz="1800" dirty="0" err="1"/>
              <a:t>ait</a:t>
            </a:r>
            <a:r>
              <a:rPr lang="it-IT" sz="1800" dirty="0"/>
              <a:t> </a:t>
            </a:r>
            <a:r>
              <a:rPr lang="it-IT" sz="1800" dirty="0" err="1"/>
              <a:t>oublié</a:t>
            </a:r>
            <a:r>
              <a:rPr lang="it-IT" sz="1800" dirty="0"/>
              <a:t>, </a:t>
            </a:r>
            <a:r>
              <a:rPr lang="it-IT" sz="1800" dirty="0" err="1">
                <a:solidFill>
                  <a:srgbClr val="FF0000"/>
                </a:solidFill>
              </a:rPr>
              <a:t>soit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 err="1">
                <a:solidFill>
                  <a:srgbClr val="FF0000"/>
                </a:solidFill>
              </a:rPr>
              <a:t>qu</a:t>
            </a:r>
            <a:r>
              <a:rPr lang="it-IT" sz="1800" dirty="0" err="1"/>
              <a:t>’il</a:t>
            </a:r>
            <a:r>
              <a:rPr lang="it-IT" sz="1800" dirty="0"/>
              <a:t> </a:t>
            </a:r>
            <a:r>
              <a:rPr lang="it-IT" sz="1800" dirty="0" err="1"/>
              <a:t>ait</a:t>
            </a:r>
            <a:r>
              <a:rPr lang="it-IT" sz="1800" dirty="0"/>
              <a:t> </a:t>
            </a:r>
            <a:r>
              <a:rPr lang="it-IT" sz="1800" dirty="0" err="1"/>
              <a:t>dû</a:t>
            </a:r>
            <a:r>
              <a:rPr lang="it-IT" sz="1800" dirty="0"/>
              <a:t> </a:t>
            </a:r>
            <a:r>
              <a:rPr lang="it-IT" sz="1800" dirty="0" err="1"/>
              <a:t>rester</a:t>
            </a:r>
            <a:r>
              <a:rPr lang="it-IT" sz="1800" dirty="0"/>
              <a:t> </a:t>
            </a:r>
            <a:r>
              <a:rPr lang="it-IT" sz="1800" dirty="0" err="1"/>
              <a:t>au</a:t>
            </a:r>
            <a:r>
              <a:rPr lang="it-IT" sz="1800" dirty="0"/>
              <a:t> bureau plus </a:t>
            </a:r>
            <a:r>
              <a:rPr lang="it-IT" sz="1800" dirty="0" err="1"/>
              <a:t>longtemps</a:t>
            </a:r>
            <a:r>
              <a:rPr lang="it-IT" sz="1800" dirty="0"/>
              <a:t>.</a:t>
            </a:r>
          </a:p>
          <a:p>
            <a:endParaRPr lang="it-IT" sz="1800" dirty="0"/>
          </a:p>
          <a:p>
            <a:r>
              <a:rPr lang="it-IT" sz="2000" b="1" dirty="0"/>
              <a:t>Ce n’est </a:t>
            </a:r>
            <a:r>
              <a:rPr lang="it-IT" sz="2000" b="1" dirty="0" err="1"/>
              <a:t>pas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r>
              <a:rPr lang="it-IT" sz="2000" b="1" dirty="0"/>
              <a:t> … mais / Non </a:t>
            </a:r>
            <a:r>
              <a:rPr lang="it-IT" sz="2000" b="1" dirty="0" err="1"/>
              <a:t>pas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r>
              <a:rPr lang="it-IT" sz="2000" b="1" dirty="0"/>
              <a:t> … mais</a:t>
            </a:r>
          </a:p>
          <a:p>
            <a:pPr marL="0" indent="0">
              <a:buNone/>
            </a:pPr>
            <a:r>
              <a:rPr lang="it-IT" sz="1800" dirty="0" err="1"/>
              <a:t>Exemples</a:t>
            </a:r>
            <a:r>
              <a:rPr lang="it-IT" sz="1800" dirty="0"/>
              <a:t> :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1800" dirty="0" err="1"/>
              <a:t>Ça</a:t>
            </a:r>
            <a:r>
              <a:rPr lang="it-IT" sz="1800" dirty="0"/>
              <a:t> ne m’a </a:t>
            </a:r>
            <a:r>
              <a:rPr lang="it-IT" sz="1800" dirty="0" err="1"/>
              <a:t>pas</a:t>
            </a:r>
            <a:r>
              <a:rPr lang="it-IT" sz="1800" dirty="0"/>
              <a:t> </a:t>
            </a:r>
            <a:r>
              <a:rPr lang="it-IT" sz="1800" dirty="0" err="1"/>
              <a:t>plu</a:t>
            </a:r>
            <a:r>
              <a:rPr lang="it-IT" sz="1800" dirty="0"/>
              <a:t>. </a:t>
            </a:r>
            <a:r>
              <a:rPr lang="it-IT" sz="1800" dirty="0">
                <a:solidFill>
                  <a:srgbClr val="FF0000"/>
                </a:solidFill>
              </a:rPr>
              <a:t>Ce n’est </a:t>
            </a:r>
            <a:r>
              <a:rPr lang="it-IT" sz="1800" dirty="0" err="1">
                <a:solidFill>
                  <a:srgbClr val="FF0000"/>
                </a:solidFill>
              </a:rPr>
              <a:t>pas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 err="1">
                <a:solidFill>
                  <a:srgbClr val="FF0000"/>
                </a:solidFill>
              </a:rPr>
              <a:t>que</a:t>
            </a:r>
            <a:r>
              <a:rPr lang="it-IT" sz="1800" dirty="0"/>
              <a:t> le film </a:t>
            </a:r>
            <a:r>
              <a:rPr lang="it-IT" sz="1800" dirty="0" err="1"/>
              <a:t>soit</a:t>
            </a:r>
            <a:r>
              <a:rPr lang="it-IT" sz="1800" dirty="0"/>
              <a:t> </a:t>
            </a:r>
            <a:r>
              <a:rPr lang="it-IT" sz="1800" dirty="0" err="1"/>
              <a:t>moche</a:t>
            </a:r>
            <a:r>
              <a:rPr lang="it-IT" sz="1800" dirty="0"/>
              <a:t>, </a:t>
            </a:r>
            <a:r>
              <a:rPr lang="it-IT" sz="1800" dirty="0">
                <a:solidFill>
                  <a:srgbClr val="FF0000"/>
                </a:solidFill>
              </a:rPr>
              <a:t>mais</a:t>
            </a:r>
            <a:r>
              <a:rPr lang="it-IT" sz="1800" dirty="0"/>
              <a:t> il est mal </a:t>
            </a:r>
            <a:r>
              <a:rPr lang="it-IT" sz="1800" dirty="0" err="1"/>
              <a:t>joué</a:t>
            </a:r>
            <a:r>
              <a:rPr lang="it-IT" sz="1800" dirty="0"/>
              <a:t>.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1800" dirty="0" err="1"/>
              <a:t>Les</a:t>
            </a:r>
            <a:r>
              <a:rPr lang="it-IT" sz="1800" dirty="0"/>
              <a:t> </a:t>
            </a:r>
            <a:r>
              <a:rPr lang="it-IT" sz="1800" dirty="0" err="1"/>
              <a:t>familles</a:t>
            </a:r>
            <a:r>
              <a:rPr lang="it-IT" sz="1800" dirty="0"/>
              <a:t> </a:t>
            </a:r>
            <a:r>
              <a:rPr lang="it-IT" sz="1800" dirty="0" err="1"/>
              <a:t>nombreuses</a:t>
            </a:r>
            <a:r>
              <a:rPr lang="it-IT" sz="1800" dirty="0"/>
              <a:t> </a:t>
            </a:r>
            <a:r>
              <a:rPr lang="it-IT" sz="1800" dirty="0" err="1"/>
              <a:t>sont</a:t>
            </a:r>
            <a:r>
              <a:rPr lang="it-IT" sz="1800" dirty="0"/>
              <a:t> </a:t>
            </a:r>
            <a:r>
              <a:rPr lang="it-IT" sz="1800" dirty="0" err="1"/>
              <a:t>rares</a:t>
            </a:r>
            <a:r>
              <a:rPr lang="it-IT" sz="1800" dirty="0"/>
              <a:t>, </a:t>
            </a:r>
            <a:r>
              <a:rPr lang="it-IT" sz="1800" dirty="0">
                <a:solidFill>
                  <a:srgbClr val="FF0000"/>
                </a:solidFill>
              </a:rPr>
              <a:t>non (</a:t>
            </a:r>
            <a:r>
              <a:rPr lang="it-IT" sz="1800" dirty="0" err="1">
                <a:solidFill>
                  <a:srgbClr val="FF0000"/>
                </a:solidFill>
              </a:rPr>
              <a:t>pas</a:t>
            </a:r>
            <a:r>
              <a:rPr lang="it-IT" sz="1800" dirty="0">
                <a:solidFill>
                  <a:srgbClr val="FF0000"/>
                </a:solidFill>
              </a:rPr>
              <a:t>) </a:t>
            </a:r>
            <a:r>
              <a:rPr lang="it-IT" sz="1800" dirty="0" err="1">
                <a:solidFill>
                  <a:srgbClr val="FF0000"/>
                </a:solidFill>
              </a:rPr>
              <a:t>que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 err="1"/>
              <a:t>les</a:t>
            </a:r>
            <a:r>
              <a:rPr lang="it-IT" sz="1800" dirty="0"/>
              <a:t> </a:t>
            </a:r>
            <a:r>
              <a:rPr lang="it-IT" sz="1800" dirty="0" err="1"/>
              <a:t>Français</a:t>
            </a:r>
            <a:r>
              <a:rPr lang="it-IT" sz="1800" dirty="0"/>
              <a:t> n’en </a:t>
            </a:r>
            <a:r>
              <a:rPr lang="it-IT" sz="1800" dirty="0" err="1"/>
              <a:t>veuillent</a:t>
            </a:r>
            <a:r>
              <a:rPr lang="it-IT" sz="1800" dirty="0"/>
              <a:t> plus, </a:t>
            </a:r>
            <a:r>
              <a:rPr lang="it-IT" sz="1800" dirty="0">
                <a:solidFill>
                  <a:srgbClr val="FF0000"/>
                </a:solidFill>
              </a:rPr>
              <a:t>mais</a:t>
            </a:r>
            <a:r>
              <a:rPr lang="it-IT" sz="1800" dirty="0"/>
              <a:t> </a:t>
            </a:r>
            <a:r>
              <a:rPr lang="it-IT" sz="1800" dirty="0" err="1"/>
              <a:t>les</a:t>
            </a:r>
            <a:r>
              <a:rPr lang="it-IT" sz="1800" dirty="0"/>
              <a:t> </a:t>
            </a:r>
            <a:r>
              <a:rPr lang="it-IT" sz="1800" dirty="0" err="1"/>
              <a:t>conditions</a:t>
            </a:r>
            <a:r>
              <a:rPr lang="it-IT" sz="1800" dirty="0"/>
              <a:t> de vie </a:t>
            </a:r>
            <a:r>
              <a:rPr lang="it-IT" sz="1800" dirty="0" err="1"/>
              <a:t>dans</a:t>
            </a:r>
            <a:r>
              <a:rPr lang="it-IT" sz="1800" dirty="0"/>
              <a:t> </a:t>
            </a:r>
            <a:r>
              <a:rPr lang="it-IT" sz="1800" dirty="0" err="1"/>
              <a:t>les</a:t>
            </a:r>
            <a:r>
              <a:rPr lang="it-IT" sz="1800" dirty="0"/>
              <a:t> </a:t>
            </a:r>
            <a:r>
              <a:rPr lang="it-IT" sz="1800" dirty="0" err="1"/>
              <a:t>grandes</a:t>
            </a:r>
            <a:r>
              <a:rPr lang="it-IT" sz="1800" dirty="0"/>
              <a:t> </a:t>
            </a:r>
            <a:r>
              <a:rPr lang="it-IT" sz="1800" dirty="0" err="1"/>
              <a:t>villes</a:t>
            </a:r>
            <a:r>
              <a:rPr lang="it-IT" sz="1800" dirty="0"/>
              <a:t> </a:t>
            </a:r>
            <a:r>
              <a:rPr lang="it-IT" sz="1800" dirty="0" err="1"/>
              <a:t>sont</a:t>
            </a:r>
            <a:r>
              <a:rPr lang="it-IT" sz="1800" dirty="0"/>
              <a:t> </a:t>
            </a:r>
            <a:r>
              <a:rPr lang="it-IT" sz="1800" dirty="0" err="1"/>
              <a:t>trop</a:t>
            </a:r>
            <a:r>
              <a:rPr lang="it-IT" sz="1800" dirty="0"/>
              <a:t> </a:t>
            </a:r>
            <a:r>
              <a:rPr lang="it-IT" sz="1800" dirty="0" err="1"/>
              <a:t>difficiles</a:t>
            </a:r>
            <a:r>
              <a:rPr lang="it-IT" sz="1800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5FE2C81-FB00-4262-B87F-F169EC49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2945" y="6271491"/>
            <a:ext cx="5225473" cy="431511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5111BB-49A1-4798-B54B-D811AA6F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581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4B35D-989C-40F6-BCB7-09885294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Participe</a:t>
            </a:r>
            <a:r>
              <a:rPr lang="it-IT" dirty="0"/>
              <a:t> </a:t>
            </a:r>
            <a:r>
              <a:rPr lang="it-IT" dirty="0" err="1"/>
              <a:t>présent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89A46A-7B55-476B-B5A3-998D6E33E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err="1"/>
              <a:t>Participe</a:t>
            </a:r>
            <a:r>
              <a:rPr lang="it-IT" sz="2000" b="1" dirty="0"/>
              <a:t> </a:t>
            </a:r>
            <a:r>
              <a:rPr lang="it-IT" sz="2000" b="1" dirty="0" err="1"/>
              <a:t>présent</a:t>
            </a:r>
            <a:endParaRPr lang="it-IT" sz="2000" b="1" dirty="0"/>
          </a:p>
          <a:p>
            <a:pPr marL="0" indent="0">
              <a:buNone/>
            </a:pPr>
            <a:r>
              <a:rPr lang="it-IT" sz="2000" dirty="0" err="1"/>
              <a:t>Exemple</a:t>
            </a:r>
            <a:r>
              <a:rPr lang="it-IT" sz="2000" dirty="0"/>
              <a:t> : </a:t>
            </a:r>
            <a:r>
              <a:rPr lang="it-IT" sz="2000" dirty="0" err="1">
                <a:solidFill>
                  <a:srgbClr val="FF0000"/>
                </a:solidFill>
              </a:rPr>
              <a:t>Ayant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gagné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/>
              <a:t>assez</a:t>
            </a:r>
            <a:r>
              <a:rPr lang="it-IT" sz="2000" dirty="0"/>
              <a:t> </a:t>
            </a:r>
            <a:r>
              <a:rPr lang="it-IT" sz="2000" dirty="0" err="1"/>
              <a:t>d’argent</a:t>
            </a:r>
            <a:r>
              <a:rPr lang="it-IT" sz="2000" dirty="0"/>
              <a:t> </a:t>
            </a:r>
            <a:r>
              <a:rPr lang="it-IT" sz="2000" dirty="0" err="1"/>
              <a:t>dernièrement</a:t>
            </a:r>
            <a:r>
              <a:rPr lang="it-IT" sz="2000" dirty="0"/>
              <a:t>, il a </a:t>
            </a:r>
            <a:r>
              <a:rPr lang="it-IT" sz="2000" dirty="0" err="1"/>
              <a:t>pu</a:t>
            </a:r>
            <a:r>
              <a:rPr lang="it-IT" sz="2000" dirty="0"/>
              <a:t> s’</a:t>
            </a:r>
            <a:r>
              <a:rPr lang="it-IT" sz="2000" dirty="0" err="1"/>
              <a:t>acheter</a:t>
            </a:r>
            <a:r>
              <a:rPr lang="it-IT" sz="2000" dirty="0"/>
              <a:t> une </a:t>
            </a:r>
            <a:r>
              <a:rPr lang="it-IT" sz="2000" dirty="0" err="1"/>
              <a:t>voiture</a:t>
            </a:r>
            <a:r>
              <a:rPr lang="it-IT" sz="2000" dirty="0"/>
              <a:t>.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b="1" dirty="0" err="1"/>
              <a:t>Proposition</a:t>
            </a:r>
            <a:r>
              <a:rPr lang="it-IT" sz="2000" b="1" dirty="0"/>
              <a:t> participiale</a:t>
            </a:r>
          </a:p>
          <a:p>
            <a:pPr marL="0" indent="0">
              <a:buNone/>
            </a:pPr>
            <a:r>
              <a:rPr lang="it-IT" sz="2000" dirty="0" err="1"/>
              <a:t>Exemples</a:t>
            </a:r>
            <a:r>
              <a:rPr lang="it-IT" sz="2000" dirty="0"/>
              <a:t> :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touristes</a:t>
            </a:r>
            <a:r>
              <a:rPr lang="it-IT" sz="2000" dirty="0"/>
              <a:t> </a:t>
            </a:r>
            <a:r>
              <a:rPr lang="it-IT" sz="2000" dirty="0" err="1">
                <a:solidFill>
                  <a:srgbClr val="FF0000"/>
                </a:solidFill>
              </a:rPr>
              <a:t>étant</a:t>
            </a:r>
            <a:r>
              <a:rPr lang="it-IT" sz="2000" dirty="0"/>
              <a:t> </a:t>
            </a:r>
            <a:r>
              <a:rPr lang="it-IT" sz="2000" dirty="0" err="1"/>
              <a:t>fatigués</a:t>
            </a:r>
            <a:r>
              <a:rPr lang="it-IT" sz="2000" dirty="0"/>
              <a:t>, le guide a </a:t>
            </a:r>
            <a:r>
              <a:rPr lang="it-IT" sz="2000" dirty="0" err="1"/>
              <a:t>proposé</a:t>
            </a:r>
            <a:r>
              <a:rPr lang="it-IT" sz="2000" dirty="0"/>
              <a:t> de s’</a:t>
            </a:r>
            <a:r>
              <a:rPr lang="it-IT" sz="2000" dirty="0" err="1"/>
              <a:t>asseoir</a:t>
            </a:r>
            <a:r>
              <a:rPr lang="it-IT" sz="2000" dirty="0"/>
              <a:t> à la </a:t>
            </a:r>
            <a:r>
              <a:rPr lang="it-IT" sz="2000" dirty="0" err="1"/>
              <a:t>terrasse</a:t>
            </a:r>
            <a:r>
              <a:rPr lang="it-IT" sz="2000" dirty="0"/>
              <a:t> d’un </a:t>
            </a:r>
            <a:r>
              <a:rPr lang="it-IT" sz="2000" dirty="0" err="1"/>
              <a:t>café</a:t>
            </a:r>
            <a:r>
              <a:rPr lang="it-IT" sz="2000" dirty="0"/>
              <a:t>.</a:t>
            </a:r>
          </a:p>
          <a:p>
            <a:pPr>
              <a:buFont typeface="Calibri" panose="020F0502020204030204" pitchFamily="34" charset="0"/>
              <a:buChar char="­"/>
            </a:pP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vacances</a:t>
            </a:r>
            <a:r>
              <a:rPr lang="it-IT" sz="2000" dirty="0"/>
              <a:t> </a:t>
            </a:r>
            <a:r>
              <a:rPr lang="it-IT" sz="2000" dirty="0" err="1">
                <a:solidFill>
                  <a:srgbClr val="FF0000"/>
                </a:solidFill>
              </a:rPr>
              <a:t>ayant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pris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fin,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étudiants</a:t>
            </a:r>
            <a:r>
              <a:rPr lang="it-IT" sz="2000" dirty="0"/>
              <a:t> se </a:t>
            </a:r>
            <a:r>
              <a:rPr lang="it-IT" sz="2000" dirty="0" err="1"/>
              <a:t>préparaient</a:t>
            </a:r>
            <a:r>
              <a:rPr lang="it-IT" sz="2000" dirty="0"/>
              <a:t> à la reprise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cours</a:t>
            </a:r>
            <a:r>
              <a:rPr lang="it-IT" sz="2000" dirty="0"/>
              <a:t>.</a:t>
            </a:r>
          </a:p>
          <a:p>
            <a:pPr>
              <a:buFont typeface="Calibri" panose="020F0502020204030204" pitchFamily="34" charset="0"/>
              <a:buChar char="­"/>
            </a:pPr>
            <a:endParaRPr lang="it-IT" sz="2000" dirty="0"/>
          </a:p>
          <a:p>
            <a:r>
              <a:rPr lang="it-IT" sz="2000" b="1" dirty="0" err="1"/>
              <a:t>Gérondif</a:t>
            </a:r>
            <a:endParaRPr lang="it-IT" sz="2000" b="1" dirty="0"/>
          </a:p>
          <a:p>
            <a:pPr marL="0" indent="0">
              <a:buNone/>
            </a:pPr>
            <a:r>
              <a:rPr lang="it-IT" sz="2000" dirty="0" err="1"/>
              <a:t>Exemple</a:t>
            </a:r>
            <a:r>
              <a:rPr lang="it-IT" sz="2000" dirty="0"/>
              <a:t> : Il est </a:t>
            </a:r>
            <a:r>
              <a:rPr lang="it-IT" sz="2000" dirty="0" err="1"/>
              <a:t>devenu</a:t>
            </a:r>
            <a:r>
              <a:rPr lang="it-IT" sz="2000" dirty="0"/>
              <a:t> </a:t>
            </a:r>
            <a:r>
              <a:rPr lang="it-IT" sz="2000" dirty="0" err="1"/>
              <a:t>millionnaire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0000"/>
                </a:solidFill>
              </a:rPr>
              <a:t>en </a:t>
            </a:r>
            <a:r>
              <a:rPr lang="it-IT" sz="2000" dirty="0" err="1">
                <a:solidFill>
                  <a:srgbClr val="FF0000"/>
                </a:solidFill>
              </a:rPr>
              <a:t>créant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une entreprise d’</a:t>
            </a:r>
            <a:r>
              <a:rPr lang="it-IT" sz="2000" dirty="0" err="1"/>
              <a:t>informatique</a:t>
            </a:r>
            <a:r>
              <a:rPr lang="it-IT" sz="2000" dirty="0"/>
              <a:t>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40B7D5-CFE7-43D8-89A2-78DAD6268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9818" y="6400800"/>
            <a:ext cx="5077691" cy="320675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746345-DA26-4350-8F6E-4694D819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589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5AE984-1E3A-4472-AA74-C270F23A3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19327" cy="770948"/>
          </a:xfrm>
        </p:spPr>
        <p:txBody>
          <a:bodyPr>
            <a:normAutofit/>
          </a:bodyPr>
          <a:lstStyle/>
          <a:p>
            <a:r>
              <a:rPr lang="it-IT" sz="3200"/>
              <a:t>Exercice</a:t>
            </a:r>
            <a:endParaRPr lang="fr-FR" sz="32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B3F20A-0341-4770-82E6-5B5EF77F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255"/>
            <a:ext cx="10430164" cy="499470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 b="1"/>
              <a:t>Exprimez la cause par un participe présent.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1. Comme le voleur croyait que l'appartement était vide, il s'y est introduit en plein jour.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>
                <a:solidFill>
                  <a:srgbClr val="FF0000"/>
                </a:solidFill>
              </a:rPr>
              <a:t>Croyant</a:t>
            </a:r>
            <a:r>
              <a:rPr lang="fr-FR" sz="1900"/>
              <a:t> que l'appartement était vide, le voleur s'y est introduit en plein jour.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2. Comme Léa avait appris qu'on cherchait une vendeuse, elle se présenta à la boutique.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/>
              <a:t>Léa </a:t>
            </a:r>
            <a:r>
              <a:rPr lang="fr-FR" sz="1900">
                <a:solidFill>
                  <a:srgbClr val="FF0000"/>
                </a:solidFill>
              </a:rPr>
              <a:t>ayant appris </a:t>
            </a:r>
            <a:r>
              <a:rPr lang="fr-FR" sz="1900"/>
              <a:t>qu'on cherchait une vendeuse, elle se présenta à la boutique.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3. Comme l'agresseur avait été reconnu par des témoins, il a été arrêté.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>
                <a:solidFill>
                  <a:srgbClr val="FF0000"/>
                </a:solidFill>
              </a:rPr>
              <a:t>Ayant été reconnu </a:t>
            </a:r>
            <a:r>
              <a:rPr lang="fr-FR" sz="1900"/>
              <a:t>par des témoins, l’agresseur a été arrêté.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4. Comme la jeune actrice espérait être engagée, elle avait bien appris son texte.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>
                <a:solidFill>
                  <a:srgbClr val="FF0000"/>
                </a:solidFill>
              </a:rPr>
              <a:t>Espérant être engagée</a:t>
            </a:r>
            <a:r>
              <a:rPr lang="fr-FR" sz="1900"/>
              <a:t>, la jeune actrice avait bien appris son texte.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5. Comme le mari s'était rendu compte que sa femme le trompait, il l'a fait suivre par un détective.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/>
              <a:t>Le mari </a:t>
            </a:r>
            <a:r>
              <a:rPr lang="fr-FR" sz="1900">
                <a:solidFill>
                  <a:srgbClr val="FF0000"/>
                </a:solidFill>
              </a:rPr>
              <a:t>s’étant rendu compte </a:t>
            </a:r>
            <a:r>
              <a:rPr lang="fr-FR" sz="1900"/>
              <a:t>que sa femme le trompait, il l'a fait suivre par un détective.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6. Comme Maria avait peu dormi la nuit précédente, elle se sentait très fatiguée.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900">
                <a:solidFill>
                  <a:srgbClr val="FF0000"/>
                </a:solidFill>
              </a:rPr>
              <a:t>Ayant peu dormi </a:t>
            </a:r>
            <a:r>
              <a:rPr lang="fr-FR" sz="1900"/>
              <a:t>la nuit précédente, Maria se sentait très fatiguée.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7. Comme le patient trouvait le temps long, il ouvrit un magazine en attendant son tour.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/>
              <a:t>Trouvant le temps long, </a:t>
            </a:r>
            <a:r>
              <a:rPr lang="fr-FR" sz="1900">
                <a:solidFill>
                  <a:srgbClr val="FF0000"/>
                </a:solidFill>
              </a:rPr>
              <a:t>le patient </a:t>
            </a:r>
            <a:r>
              <a:rPr lang="fr-FR" sz="1900"/>
              <a:t>ouvrit un magazine en attendant son tour.</a:t>
            </a:r>
          </a:p>
          <a:p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1800496-B702-484B-83D4-909DCE40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4635" y="6337878"/>
            <a:ext cx="4976091" cy="247650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3AF10F-1A65-42B4-A70B-E941A3F9F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05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43E2C8-8FE3-49A2-90C9-106DB3C8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Exprimer la cause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A1316E-D302-4DD0-9B21-B50D20C42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/>
              <a:t>La cause peut être introduite ou exprimée par :</a:t>
            </a:r>
          </a:p>
          <a:p>
            <a:pPr marL="0" indent="0">
              <a:buNone/>
            </a:pPr>
            <a:endParaRPr lang="it-IT"/>
          </a:p>
          <a:p>
            <a:pPr lvl="1">
              <a:buFont typeface="Calibri" panose="020F0502020204030204" pitchFamily="34" charset="0"/>
              <a:buChar char="­"/>
            </a:pPr>
            <a:r>
              <a:rPr lang="it-IT"/>
              <a:t>un mot de liaison (adverbe, conjonction, locution)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/>
              <a:t>un complément formé d’une préposition suivie d’un nom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/>
              <a:t>une proposition subordonnée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C90B03-169B-43BD-BB30-413980AD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7A20B2-4C96-4EFF-94EA-94A456644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45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28206B-681F-44CC-9CDF-FFD6E0A2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Mots</a:t>
            </a:r>
            <a:r>
              <a:rPr lang="it-IT" dirty="0"/>
              <a:t> de liaison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823492-7D84-40D9-AB4F-29EC06362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1. </a:t>
            </a:r>
            <a:r>
              <a:rPr lang="it-IT" dirty="0" err="1"/>
              <a:t>Conjonction</a:t>
            </a:r>
            <a:r>
              <a:rPr lang="it-IT" dirty="0"/>
              <a:t> de </a:t>
            </a:r>
            <a:r>
              <a:rPr lang="it-IT" dirty="0" err="1"/>
              <a:t>coordination</a:t>
            </a:r>
            <a:r>
              <a:rPr lang="it-IT" dirty="0"/>
              <a:t>* : </a:t>
            </a:r>
            <a:r>
              <a:rPr lang="it-IT" b="1" dirty="0"/>
              <a:t>car</a:t>
            </a:r>
          </a:p>
          <a:p>
            <a:pPr marL="0" indent="0">
              <a:buNone/>
            </a:pPr>
            <a:r>
              <a:rPr lang="it-IT" dirty="0"/>
              <a:t>N’est </a:t>
            </a:r>
            <a:r>
              <a:rPr lang="it-IT" dirty="0" err="1"/>
              <a:t>jamais</a:t>
            </a:r>
            <a:r>
              <a:rPr lang="it-IT" dirty="0"/>
              <a:t> en </a:t>
            </a:r>
            <a:r>
              <a:rPr lang="it-IT" dirty="0" err="1"/>
              <a:t>tête</a:t>
            </a:r>
            <a:r>
              <a:rPr lang="it-IT" dirty="0"/>
              <a:t> de </a:t>
            </a:r>
            <a:r>
              <a:rPr lang="it-IT" dirty="0" err="1"/>
              <a:t>phrase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fr-FR" dirty="0"/>
              <a:t>Exemple : Je mets </a:t>
            </a:r>
            <a:r>
              <a:rPr lang="fr-FR"/>
              <a:t>un pull, </a:t>
            </a:r>
            <a:r>
              <a:rPr lang="fr-FR" dirty="0">
                <a:solidFill>
                  <a:srgbClr val="FF0000"/>
                </a:solidFill>
              </a:rPr>
              <a:t>car</a:t>
            </a:r>
            <a:r>
              <a:rPr lang="fr-FR" dirty="0"/>
              <a:t> j’ai froid.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Adverbe : </a:t>
            </a:r>
            <a:r>
              <a:rPr lang="fr-FR" b="1" dirty="0"/>
              <a:t>tellement</a:t>
            </a:r>
            <a:r>
              <a:rPr lang="fr-FR" dirty="0"/>
              <a:t>/</a:t>
            </a:r>
            <a:r>
              <a:rPr lang="fr-FR" b="1" dirty="0"/>
              <a:t>tant</a:t>
            </a:r>
          </a:p>
          <a:p>
            <a:pPr marL="0" indent="0">
              <a:buNone/>
            </a:pPr>
            <a:r>
              <a:rPr lang="fr-FR" dirty="0"/>
              <a:t>Exemples :</a:t>
            </a:r>
          </a:p>
          <a:p>
            <a:pPr marL="0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On ne pouvait pas entrer dans le magasin </a:t>
            </a:r>
            <a:r>
              <a:rPr lang="fr-FR" dirty="0">
                <a:solidFill>
                  <a:srgbClr val="FF0000"/>
                </a:solidFill>
              </a:rPr>
              <a:t>tellement</a:t>
            </a:r>
            <a:r>
              <a:rPr lang="fr-FR" dirty="0"/>
              <a:t> il y avait de monde.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Tous les pays doivent lutter ensemble contre le réchauffement climatique, </a:t>
            </a:r>
            <a:r>
              <a:rPr lang="fr-FR" dirty="0">
                <a:solidFill>
                  <a:srgbClr val="FF0000"/>
                </a:solidFill>
              </a:rPr>
              <a:t>tant</a:t>
            </a:r>
            <a:r>
              <a:rPr lang="fr-FR" dirty="0"/>
              <a:t> ce problème est grave.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sz="1900" dirty="0"/>
              <a:t>* Conjonctions de coordination en français : </a:t>
            </a:r>
            <a:r>
              <a:rPr lang="fr-FR" sz="1900" b="1" dirty="0"/>
              <a:t>mais, ou, et, donc, or, ni, car</a:t>
            </a:r>
            <a:endParaRPr lang="it-IT" sz="1900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9EDBB7C-4178-464B-BA4F-845AC71F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20D5BC-E3E2-4C6A-B673-64C77B82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28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64CCF-8BE3-4FC7-AB09-86764AC0C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55909" cy="743239"/>
          </a:xfrm>
        </p:spPr>
        <p:txBody>
          <a:bodyPr/>
          <a:lstStyle/>
          <a:p>
            <a:r>
              <a:rPr lang="it-IT" sz="2800"/>
              <a:t>Exercice</a:t>
            </a:r>
            <a:r>
              <a:rPr lang="it-IT"/>
              <a:t> </a:t>
            </a:r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FDBD23-417D-4D9D-907A-56F1CADE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1418" y="6225309"/>
            <a:ext cx="5253182" cy="422275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1B9997-FBC0-409A-955F-786AD583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4</a:t>
            </a:fld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CEFE59F-2AA6-43EA-9F86-CCB7DAD95C0B}"/>
              </a:ext>
            </a:extLst>
          </p:cNvPr>
          <p:cNvSpPr txBox="1"/>
          <p:nvPr/>
        </p:nvSpPr>
        <p:spPr>
          <a:xfrm>
            <a:off x="868220" y="1182255"/>
            <a:ext cx="1012305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600" b="1"/>
              <a:t>Transformez les propositions causales en utilisant tellement. Exemple</a:t>
            </a:r>
            <a:r>
              <a:rPr lang="fr-FR" sz="1600"/>
              <a:t> : </a:t>
            </a:r>
            <a:r>
              <a:rPr lang="fr-FR" sz="1600" i="1"/>
              <a:t>Je n'ai pas réussi à résoudre ces mots croisés </a:t>
            </a:r>
            <a:r>
              <a:rPr lang="fr-FR" sz="1600" b="1" i="1"/>
              <a:t>parce qu’</a:t>
            </a:r>
            <a:r>
              <a:rPr lang="fr-FR" sz="1600" i="1"/>
              <a:t>ils sont très difficiles. → Je n'ai pas réussi à résoudre ces mots croisés </a:t>
            </a:r>
            <a:r>
              <a:rPr lang="fr-FR" sz="1600" i="1">
                <a:solidFill>
                  <a:srgbClr val="FF0000"/>
                </a:solidFill>
              </a:rPr>
              <a:t>tellement</a:t>
            </a:r>
            <a:r>
              <a:rPr lang="fr-FR" sz="1600" i="1"/>
              <a:t> ils sont difficiles.</a:t>
            </a:r>
          </a:p>
          <a:p>
            <a:r>
              <a:rPr lang="fr-FR" sz="1600"/>
              <a:t>1. Le marathon, c'est une discipline éprouvante </a:t>
            </a:r>
            <a:r>
              <a:rPr lang="fr-FR" sz="1600" b="1"/>
              <a:t>car</a:t>
            </a:r>
            <a:r>
              <a:rPr lang="fr-FR" sz="1600"/>
              <a:t> il faut beaucoup d'endurance. </a:t>
            </a:r>
          </a:p>
          <a:p>
            <a:pPr>
              <a:spcAft>
                <a:spcPts val="1200"/>
              </a:spcAft>
            </a:pPr>
            <a:r>
              <a:rPr lang="fr-FR" sz="1600"/>
              <a:t>Le marathon, c'est une discipline éprouvante </a:t>
            </a:r>
            <a:r>
              <a:rPr lang="fr-FR" sz="1600">
                <a:solidFill>
                  <a:srgbClr val="FF0000"/>
                </a:solidFill>
              </a:rPr>
              <a:t>tellement</a:t>
            </a:r>
            <a:r>
              <a:rPr lang="fr-FR" sz="1600"/>
              <a:t> il faut d'endurance. </a:t>
            </a:r>
          </a:p>
          <a:p>
            <a:r>
              <a:rPr lang="fr-FR" sz="1600"/>
              <a:t>2. En Chine, le nombre d'enfants par famille ne doit pas excéder un, </a:t>
            </a:r>
            <a:r>
              <a:rPr lang="fr-FR" sz="1600" b="1"/>
              <a:t>étant donné que </a:t>
            </a:r>
            <a:r>
              <a:rPr lang="fr-FR" sz="1600"/>
              <a:t>la natalité augmente trop rapidement.</a:t>
            </a:r>
          </a:p>
          <a:p>
            <a:pPr>
              <a:spcAft>
                <a:spcPts val="1200"/>
              </a:spcAft>
            </a:pPr>
            <a:r>
              <a:rPr lang="fr-FR" sz="1600"/>
              <a:t>En Chine, le nombre d'enfants par famille ne doit pas excéder un, </a:t>
            </a:r>
            <a:r>
              <a:rPr lang="fr-FR" sz="1600">
                <a:solidFill>
                  <a:srgbClr val="FF0000"/>
                </a:solidFill>
              </a:rPr>
              <a:t>tellement</a:t>
            </a:r>
            <a:r>
              <a:rPr lang="fr-FR" sz="1600"/>
              <a:t> la natalité augmente rapidement.</a:t>
            </a:r>
          </a:p>
          <a:p>
            <a:r>
              <a:rPr lang="fr-FR" sz="1600"/>
              <a:t>3. Hadrien est parfois amené à regretter certaines décisions qu'il prend </a:t>
            </a:r>
            <a:r>
              <a:rPr lang="fr-FR" sz="1600" b="1"/>
              <a:t>à cause de </a:t>
            </a:r>
            <a:r>
              <a:rPr lang="fr-FR" sz="1600"/>
              <a:t>son extrême impatience. </a:t>
            </a:r>
          </a:p>
          <a:p>
            <a:pPr>
              <a:spcAft>
                <a:spcPts val="1200"/>
              </a:spcAft>
            </a:pPr>
            <a:r>
              <a:rPr lang="fr-FR" sz="1600"/>
              <a:t>Hadrien est parfois amené à regretter certaines décisions qu'il prend </a:t>
            </a:r>
            <a:r>
              <a:rPr lang="fr-FR" sz="1600">
                <a:solidFill>
                  <a:srgbClr val="FF0000"/>
                </a:solidFill>
              </a:rPr>
              <a:t>tellement</a:t>
            </a:r>
            <a:r>
              <a:rPr lang="fr-FR" sz="1600"/>
              <a:t> il est impatient.</a:t>
            </a:r>
          </a:p>
          <a:p>
            <a:r>
              <a:rPr lang="fr-FR" sz="1600"/>
              <a:t>4. Chaque été, ce camping affiche complet </a:t>
            </a:r>
            <a:r>
              <a:rPr lang="fr-FR" sz="1600" b="1"/>
              <a:t>parce qu'</a:t>
            </a:r>
            <a:r>
              <a:rPr lang="fr-FR" sz="1600"/>
              <a:t>il est vraiment bien conçu pour les vacanciers de tous âges.</a:t>
            </a:r>
          </a:p>
          <a:p>
            <a:pPr>
              <a:spcAft>
                <a:spcPts val="1200"/>
              </a:spcAft>
            </a:pPr>
            <a:r>
              <a:rPr lang="fr-FR" sz="1600"/>
              <a:t>Chaque été, ce camping affiche complet </a:t>
            </a:r>
            <a:r>
              <a:rPr lang="fr-FR" sz="1600">
                <a:solidFill>
                  <a:srgbClr val="FF0000"/>
                </a:solidFill>
              </a:rPr>
              <a:t>tellement</a:t>
            </a:r>
            <a:r>
              <a:rPr lang="fr-FR" sz="1600"/>
              <a:t> il est bien conçu pour les vacanciers de tous âges.</a:t>
            </a:r>
          </a:p>
          <a:p>
            <a:r>
              <a:rPr lang="fr-FR" sz="1600"/>
              <a:t>5. Il est devenu très cher de se loger à Paris. Les gens n'hésitent plus à s'éloigner.</a:t>
            </a:r>
          </a:p>
          <a:p>
            <a:pPr>
              <a:spcAft>
                <a:spcPts val="1200"/>
              </a:spcAft>
            </a:pPr>
            <a:r>
              <a:rPr lang="fr-FR" sz="1600"/>
              <a:t>Les gens n'hésitent plus à s'éloigner de Paris, </a:t>
            </a:r>
            <a:r>
              <a:rPr lang="fr-FR" sz="1600">
                <a:solidFill>
                  <a:srgbClr val="FF0000"/>
                </a:solidFill>
              </a:rPr>
              <a:t>tellement</a:t>
            </a:r>
            <a:r>
              <a:rPr lang="fr-FR" sz="1600"/>
              <a:t> il est devenu cher de se loger à Paris. </a:t>
            </a:r>
          </a:p>
          <a:p>
            <a:r>
              <a:rPr lang="fr-FR" sz="1600"/>
              <a:t>6. Elle n'ose pas prendre la parole en public </a:t>
            </a:r>
            <a:r>
              <a:rPr lang="fr-FR" sz="1600" b="1"/>
              <a:t>vu</a:t>
            </a:r>
            <a:r>
              <a:rPr lang="fr-FR" sz="1600"/>
              <a:t> sa grande timidité.</a:t>
            </a:r>
          </a:p>
          <a:p>
            <a:r>
              <a:rPr lang="fr-FR" sz="1600"/>
              <a:t>Elle n'ose pas prendre la parole en public </a:t>
            </a:r>
            <a:r>
              <a:rPr lang="fr-FR" sz="1600">
                <a:solidFill>
                  <a:srgbClr val="FF0000"/>
                </a:solidFill>
              </a:rPr>
              <a:t>tellement</a:t>
            </a:r>
            <a:r>
              <a:rPr lang="fr-FR" sz="1600"/>
              <a:t> elle est timide.</a:t>
            </a:r>
          </a:p>
        </p:txBody>
      </p:sp>
    </p:spTree>
    <p:extLst>
      <p:ext uri="{BB962C8B-B14F-4D97-AF65-F5344CB8AC3E}">
        <p14:creationId xmlns:p14="http://schemas.microsoft.com/office/powerpoint/2010/main" val="481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4952F5-9FC6-4097-898B-63645F783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Préposition</a:t>
            </a:r>
            <a:r>
              <a:rPr lang="it-IT" dirty="0"/>
              <a:t> + </a:t>
            </a:r>
            <a:r>
              <a:rPr lang="it-IT" dirty="0" err="1"/>
              <a:t>nom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infinitif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C1F160-13A1-489C-87D4-9E5DB6824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b="1" dirty="0"/>
              <a:t>À cause de</a:t>
            </a:r>
          </a:p>
          <a:p>
            <a:pPr marL="457200" lvl="1" indent="0">
              <a:buNone/>
            </a:pPr>
            <a:r>
              <a:rPr lang="it-IT" sz="1800" dirty="0" err="1"/>
              <a:t>Exemple</a:t>
            </a:r>
            <a:r>
              <a:rPr lang="it-IT" sz="1800" dirty="0"/>
              <a:t> : Nous </a:t>
            </a:r>
            <a:r>
              <a:rPr lang="it-IT" sz="1800" dirty="0" err="1"/>
              <a:t>sommes</a:t>
            </a:r>
            <a:r>
              <a:rPr lang="it-IT" sz="1800" dirty="0"/>
              <a:t> </a:t>
            </a:r>
            <a:r>
              <a:rPr lang="it-IT" sz="1800" dirty="0" err="1"/>
              <a:t>arrivés</a:t>
            </a:r>
            <a:r>
              <a:rPr lang="it-IT" sz="1800" dirty="0"/>
              <a:t> </a:t>
            </a:r>
            <a:r>
              <a:rPr lang="it-IT" sz="1800" dirty="0" err="1"/>
              <a:t>trempés</a:t>
            </a:r>
            <a:r>
              <a:rPr lang="it-IT" sz="1800" dirty="0"/>
              <a:t> </a:t>
            </a:r>
            <a:r>
              <a:rPr lang="it-IT" sz="1800" dirty="0">
                <a:solidFill>
                  <a:srgbClr val="FF0000"/>
                </a:solidFill>
              </a:rPr>
              <a:t>à cause de </a:t>
            </a:r>
            <a:r>
              <a:rPr lang="it-IT" sz="1800" dirty="0"/>
              <a:t>la </a:t>
            </a:r>
            <a:r>
              <a:rPr lang="it-IT" sz="1800" dirty="0" err="1"/>
              <a:t>pluie</a:t>
            </a:r>
            <a:endParaRPr lang="it-IT" sz="1800" dirty="0"/>
          </a:p>
          <a:p>
            <a:pPr marL="457200" lvl="1" indent="0">
              <a:buNone/>
            </a:pPr>
            <a:endParaRPr lang="it-IT" dirty="0"/>
          </a:p>
          <a:p>
            <a:r>
              <a:rPr lang="it-IT" sz="2000" b="1" dirty="0"/>
              <a:t>En </a:t>
            </a:r>
            <a:r>
              <a:rPr lang="it-IT" sz="2000" b="1" dirty="0" err="1"/>
              <a:t>raison</a:t>
            </a:r>
            <a:r>
              <a:rPr lang="it-IT" sz="2000" b="1" dirty="0"/>
              <a:t> de / par suite de </a:t>
            </a:r>
            <a:r>
              <a:rPr lang="it-IT" sz="2000" dirty="0"/>
              <a:t>(</a:t>
            </a:r>
            <a:r>
              <a:rPr lang="it-IT" sz="2000" dirty="0" err="1"/>
              <a:t>surtout</a:t>
            </a:r>
            <a:r>
              <a:rPr lang="it-IT" sz="2000" dirty="0"/>
              <a:t> à l’</a:t>
            </a:r>
            <a:r>
              <a:rPr lang="it-IT" sz="2000" dirty="0" err="1"/>
              <a:t>écrit</a:t>
            </a:r>
            <a:r>
              <a:rPr lang="it-IT" sz="2000" dirty="0"/>
              <a:t>)</a:t>
            </a:r>
          </a:p>
          <a:p>
            <a:pPr marL="457200" lvl="1" indent="0">
              <a:buNone/>
            </a:pPr>
            <a:r>
              <a:rPr lang="it-IT" sz="1800" dirty="0" err="1"/>
              <a:t>Exemples</a:t>
            </a:r>
            <a:r>
              <a:rPr lang="it-IT" sz="1800" dirty="0"/>
              <a:t>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>
                <a:solidFill>
                  <a:srgbClr val="FF0000"/>
                </a:solidFill>
              </a:rPr>
              <a:t>Par suite de </a:t>
            </a:r>
            <a:r>
              <a:rPr lang="it-IT" sz="1800" dirty="0"/>
              <a:t>la </a:t>
            </a:r>
            <a:r>
              <a:rPr lang="it-IT" sz="1800" dirty="0" err="1"/>
              <a:t>faiblesse</a:t>
            </a:r>
            <a:r>
              <a:rPr lang="it-IT" sz="1800" dirty="0"/>
              <a:t> de la </a:t>
            </a:r>
            <a:r>
              <a:rPr lang="it-IT" sz="1800" dirty="0" err="1"/>
              <a:t>croissance</a:t>
            </a:r>
            <a:r>
              <a:rPr lang="it-IT" sz="1800" dirty="0"/>
              <a:t>, la </a:t>
            </a:r>
            <a:r>
              <a:rPr lang="it-IT" sz="1800" dirty="0" err="1"/>
              <a:t>consommation</a:t>
            </a:r>
            <a:r>
              <a:rPr lang="it-IT" sz="1800" dirty="0"/>
              <a:t> est en </a:t>
            </a:r>
            <a:r>
              <a:rPr lang="it-IT" sz="1800" dirty="0" err="1"/>
              <a:t>baisse</a:t>
            </a:r>
            <a:r>
              <a:rPr lang="it-IT" sz="1800" dirty="0"/>
              <a:t>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>
                <a:solidFill>
                  <a:srgbClr val="FF0000"/>
                </a:solidFill>
              </a:rPr>
              <a:t>En </a:t>
            </a:r>
            <a:r>
              <a:rPr lang="it-IT" sz="1800" dirty="0" err="1">
                <a:solidFill>
                  <a:srgbClr val="FF0000"/>
                </a:solidFill>
              </a:rPr>
              <a:t>raison</a:t>
            </a:r>
            <a:r>
              <a:rPr lang="it-IT" sz="1800" dirty="0">
                <a:solidFill>
                  <a:srgbClr val="FF0000"/>
                </a:solidFill>
              </a:rPr>
              <a:t> de </a:t>
            </a:r>
            <a:r>
              <a:rPr lang="it-IT" sz="1800" dirty="0" err="1"/>
              <a:t>problèmes</a:t>
            </a:r>
            <a:r>
              <a:rPr lang="it-IT" sz="1800" dirty="0"/>
              <a:t> techniques sur la </a:t>
            </a:r>
            <a:r>
              <a:rPr lang="it-IT" sz="1800" dirty="0" err="1"/>
              <a:t>ligne</a:t>
            </a:r>
            <a:r>
              <a:rPr lang="it-IT" sz="1800" dirty="0"/>
              <a:t>, le </a:t>
            </a:r>
            <a:r>
              <a:rPr lang="it-IT" sz="1800" dirty="0" err="1"/>
              <a:t>train</a:t>
            </a:r>
            <a:r>
              <a:rPr lang="it-IT" sz="1800" dirty="0"/>
              <a:t> de 8h05 est </a:t>
            </a:r>
            <a:r>
              <a:rPr lang="it-IT" sz="1800" dirty="0" err="1"/>
              <a:t>supprimé</a:t>
            </a:r>
            <a:r>
              <a:rPr lang="it-IT" sz="1800" dirty="0"/>
              <a:t>.</a:t>
            </a:r>
          </a:p>
          <a:p>
            <a:pPr marL="457200" lvl="1" indent="0">
              <a:buNone/>
            </a:pPr>
            <a:endParaRPr lang="it-IT" sz="1800" dirty="0"/>
          </a:p>
          <a:p>
            <a:r>
              <a:rPr lang="it-IT" sz="2000" b="1" dirty="0"/>
              <a:t>Suite à </a:t>
            </a:r>
            <a:r>
              <a:rPr lang="it-IT" sz="2000" dirty="0"/>
              <a:t>(langue commerciale </a:t>
            </a:r>
            <a:r>
              <a:rPr lang="it-IT" sz="2000" dirty="0" err="1"/>
              <a:t>ou</a:t>
            </a:r>
            <a:r>
              <a:rPr lang="it-IT" sz="2000" dirty="0"/>
              <a:t> </a:t>
            </a:r>
            <a:r>
              <a:rPr lang="it-IT" sz="2000" dirty="0" err="1"/>
              <a:t>administrative</a:t>
            </a:r>
            <a:r>
              <a:rPr lang="it-IT" sz="2000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E2E0934-7256-4239-B3D4-FE9219E8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DED747E-BCA9-4BFD-A224-506E7385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03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992E85-F0D3-4336-927C-E81C7F28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00" y="960582"/>
            <a:ext cx="10432428" cy="5033819"/>
          </a:xfrm>
        </p:spPr>
        <p:txBody>
          <a:bodyPr>
            <a:normAutofit/>
          </a:bodyPr>
          <a:lstStyle/>
          <a:p>
            <a:r>
              <a:rPr lang="it-IT" sz="2000" b="1" dirty="0" err="1"/>
              <a:t>Grâce</a:t>
            </a:r>
            <a:r>
              <a:rPr lang="it-IT" sz="2000" b="1" dirty="0"/>
              <a:t> à </a:t>
            </a:r>
            <a:r>
              <a:rPr lang="it-IT" sz="2000" dirty="0"/>
              <a:t>: cause positive</a:t>
            </a:r>
          </a:p>
          <a:p>
            <a:pPr marL="457200" lvl="1" indent="0">
              <a:buNone/>
            </a:pPr>
            <a:r>
              <a:rPr lang="it-IT" sz="1800" dirty="0" err="1"/>
              <a:t>Exemple</a:t>
            </a:r>
            <a:r>
              <a:rPr lang="it-IT" sz="1800" dirty="0"/>
              <a:t>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/>
              <a:t>Nous </a:t>
            </a:r>
            <a:r>
              <a:rPr lang="it-IT" sz="1800" dirty="0" err="1"/>
              <a:t>avons</a:t>
            </a:r>
            <a:r>
              <a:rPr lang="it-IT" sz="1800" dirty="0"/>
              <a:t> </a:t>
            </a:r>
            <a:r>
              <a:rPr lang="it-IT" sz="1800" dirty="0" err="1"/>
              <a:t>trouvé</a:t>
            </a:r>
            <a:r>
              <a:rPr lang="it-IT" sz="1800" dirty="0"/>
              <a:t> </a:t>
            </a:r>
            <a:r>
              <a:rPr lang="it-IT" sz="1800" dirty="0" err="1"/>
              <a:t>facilement</a:t>
            </a:r>
            <a:r>
              <a:rPr lang="it-IT" sz="1800" dirty="0"/>
              <a:t> le </a:t>
            </a:r>
            <a:r>
              <a:rPr lang="it-IT" sz="1800" dirty="0" err="1"/>
              <a:t>chemin</a:t>
            </a:r>
            <a:r>
              <a:rPr lang="it-IT" sz="1800" dirty="0"/>
              <a:t> </a:t>
            </a:r>
            <a:r>
              <a:rPr lang="it-IT" sz="1800" dirty="0" err="1">
                <a:solidFill>
                  <a:srgbClr val="FF0000"/>
                </a:solidFill>
              </a:rPr>
              <a:t>grâce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 err="1">
                <a:solidFill>
                  <a:srgbClr val="FF0000"/>
                </a:solidFill>
              </a:rPr>
              <a:t>au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/>
              <a:t>plan </a:t>
            </a:r>
            <a:r>
              <a:rPr lang="it-IT" sz="1800" dirty="0" err="1"/>
              <a:t>que</a:t>
            </a:r>
            <a:r>
              <a:rPr lang="it-IT" sz="1800" dirty="0"/>
              <a:t> </a:t>
            </a:r>
            <a:r>
              <a:rPr lang="it-IT" sz="1800" dirty="0" err="1"/>
              <a:t>vous</a:t>
            </a:r>
            <a:r>
              <a:rPr lang="it-IT" sz="1800" dirty="0"/>
              <a:t> nous </a:t>
            </a:r>
            <a:r>
              <a:rPr lang="it-IT" sz="1800" dirty="0" err="1"/>
              <a:t>aviez</a:t>
            </a:r>
            <a:r>
              <a:rPr lang="it-IT" sz="1800" dirty="0"/>
              <a:t> </a:t>
            </a:r>
            <a:r>
              <a:rPr lang="it-IT" sz="1800" dirty="0" err="1"/>
              <a:t>donné</a:t>
            </a:r>
            <a:r>
              <a:rPr lang="it-IT" sz="1800" dirty="0"/>
              <a:t>.</a:t>
            </a:r>
          </a:p>
          <a:p>
            <a:endParaRPr lang="it-IT" sz="2000" dirty="0"/>
          </a:p>
          <a:p>
            <a:r>
              <a:rPr lang="it-IT" sz="2000" b="1" dirty="0" err="1"/>
              <a:t>Faute</a:t>
            </a:r>
            <a:r>
              <a:rPr lang="it-IT" sz="2000" b="1" dirty="0"/>
              <a:t> de </a:t>
            </a:r>
            <a:r>
              <a:rPr lang="it-IT" sz="2000" dirty="0"/>
              <a:t>: cause </a:t>
            </a:r>
            <a:r>
              <a:rPr lang="it-IT" sz="2000" dirty="0" err="1"/>
              <a:t>négative</a:t>
            </a:r>
            <a:r>
              <a:rPr lang="it-IT" sz="2000" dirty="0"/>
              <a:t> qui </a:t>
            </a:r>
            <a:r>
              <a:rPr lang="it-IT" sz="2000" dirty="0" err="1"/>
              <a:t>implique</a:t>
            </a:r>
            <a:r>
              <a:rPr lang="it-IT" sz="2000" dirty="0"/>
              <a:t> un manque </a:t>
            </a:r>
            <a:r>
              <a:rPr lang="it-IT" sz="2000" dirty="0" err="1"/>
              <a:t>ou</a:t>
            </a:r>
            <a:r>
              <a:rPr lang="it-IT" sz="2000" dirty="0"/>
              <a:t> une </a:t>
            </a:r>
            <a:r>
              <a:rPr lang="it-IT" sz="2000" dirty="0" err="1"/>
              <a:t>absence</a:t>
            </a:r>
            <a:r>
              <a:rPr lang="it-IT" sz="2000" dirty="0"/>
              <a:t>. Se </a:t>
            </a:r>
            <a:r>
              <a:rPr lang="it-IT" sz="2000" dirty="0" err="1"/>
              <a:t>construit</a:t>
            </a:r>
            <a:r>
              <a:rPr lang="it-IT" sz="2000" dirty="0"/>
              <a:t> sans </a:t>
            </a:r>
            <a:r>
              <a:rPr lang="it-IT" sz="2000" dirty="0" err="1"/>
              <a:t>article</a:t>
            </a:r>
            <a:r>
              <a:rPr lang="it-IT" sz="2000" dirty="0"/>
              <a:t> </a:t>
            </a:r>
            <a:r>
              <a:rPr lang="it-IT" sz="2000" dirty="0" err="1"/>
              <a:t>devant</a:t>
            </a:r>
            <a:r>
              <a:rPr lang="it-IT" sz="2000" dirty="0"/>
              <a:t> le </a:t>
            </a:r>
            <a:r>
              <a:rPr lang="it-IT" sz="2000" dirty="0" err="1"/>
              <a:t>nom</a:t>
            </a:r>
            <a:r>
              <a:rPr lang="it-IT" sz="2000" dirty="0"/>
              <a:t> et </a:t>
            </a:r>
            <a:r>
              <a:rPr lang="it-IT" sz="2000" dirty="0" err="1"/>
              <a:t>peut</a:t>
            </a:r>
            <a:r>
              <a:rPr lang="it-IT" sz="2000" dirty="0"/>
              <a:t> </a:t>
            </a:r>
            <a:r>
              <a:rPr lang="it-IT" sz="2000" dirty="0" err="1"/>
              <a:t>être</a:t>
            </a:r>
            <a:r>
              <a:rPr lang="it-IT" sz="2000" dirty="0"/>
              <a:t> </a:t>
            </a:r>
            <a:r>
              <a:rPr lang="it-IT" sz="2000" dirty="0" err="1"/>
              <a:t>suivi</a:t>
            </a:r>
            <a:r>
              <a:rPr lang="it-IT" sz="2000" dirty="0"/>
              <a:t> d’un </a:t>
            </a:r>
            <a:r>
              <a:rPr lang="it-IT" sz="2000" dirty="0" err="1"/>
              <a:t>infinitif</a:t>
            </a:r>
            <a:endParaRPr lang="it-IT" sz="2000" dirty="0"/>
          </a:p>
          <a:p>
            <a:pPr marL="457200" lvl="1" indent="0">
              <a:buNone/>
            </a:pPr>
            <a:r>
              <a:rPr lang="it-IT" sz="1800" dirty="0" err="1"/>
              <a:t>Exemples</a:t>
            </a:r>
            <a:r>
              <a:rPr lang="it-IT" sz="1800" dirty="0"/>
              <a:t> : 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 err="1"/>
              <a:t>Ils</a:t>
            </a:r>
            <a:r>
              <a:rPr lang="it-IT" sz="1800" dirty="0"/>
              <a:t> ne </a:t>
            </a:r>
            <a:r>
              <a:rPr lang="it-IT" sz="1800" dirty="0" err="1"/>
              <a:t>sont</a:t>
            </a:r>
            <a:r>
              <a:rPr lang="it-IT" sz="1800" dirty="0"/>
              <a:t> </a:t>
            </a:r>
            <a:r>
              <a:rPr lang="it-IT" sz="1800" dirty="0" err="1"/>
              <a:t>pas</a:t>
            </a:r>
            <a:r>
              <a:rPr lang="it-IT" sz="1800" dirty="0"/>
              <a:t> </a:t>
            </a:r>
            <a:r>
              <a:rPr lang="it-IT" sz="1800" dirty="0" err="1"/>
              <a:t>partis</a:t>
            </a:r>
            <a:r>
              <a:rPr lang="it-IT" sz="1800" dirty="0"/>
              <a:t> en </a:t>
            </a:r>
            <a:r>
              <a:rPr lang="it-IT" sz="1800" dirty="0" err="1"/>
              <a:t>vacances</a:t>
            </a:r>
            <a:r>
              <a:rPr lang="it-IT" sz="1800" dirty="0"/>
              <a:t>, </a:t>
            </a:r>
            <a:r>
              <a:rPr lang="it-IT" sz="1800" dirty="0" err="1">
                <a:solidFill>
                  <a:srgbClr val="FF0000"/>
                </a:solidFill>
              </a:rPr>
              <a:t>faute</a:t>
            </a:r>
            <a:r>
              <a:rPr lang="it-IT" sz="1800" dirty="0">
                <a:solidFill>
                  <a:srgbClr val="FF0000"/>
                </a:solidFill>
              </a:rPr>
              <a:t> de </a:t>
            </a:r>
            <a:r>
              <a:rPr lang="it-IT" sz="1800" dirty="0" err="1"/>
              <a:t>temps</a:t>
            </a:r>
            <a:r>
              <a:rPr lang="it-IT" sz="1800" dirty="0"/>
              <a:t> et </a:t>
            </a:r>
            <a:r>
              <a:rPr lang="it-IT" sz="1800" dirty="0" err="1"/>
              <a:t>d’argent</a:t>
            </a:r>
            <a:r>
              <a:rPr lang="it-IT" sz="1800" dirty="0"/>
              <a:t>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/>
              <a:t>Je voterai le rapport, </a:t>
            </a:r>
            <a:r>
              <a:rPr lang="it-IT" sz="1800" dirty="0" err="1">
                <a:solidFill>
                  <a:srgbClr val="FF0000"/>
                </a:solidFill>
              </a:rPr>
              <a:t>faute</a:t>
            </a:r>
            <a:r>
              <a:rPr lang="it-IT" sz="1800" dirty="0">
                <a:solidFill>
                  <a:srgbClr val="FF0000"/>
                </a:solidFill>
              </a:rPr>
              <a:t> de </a:t>
            </a:r>
            <a:r>
              <a:rPr lang="it-IT" sz="1800" dirty="0" err="1"/>
              <a:t>mieux</a:t>
            </a:r>
            <a:r>
              <a:rPr lang="it-IT" sz="1800" dirty="0"/>
              <a:t>.</a:t>
            </a:r>
          </a:p>
          <a:p>
            <a:pPr marL="457200" lvl="1" indent="0">
              <a:buNone/>
            </a:pPr>
            <a:endParaRPr lang="it-IT" sz="2000" dirty="0"/>
          </a:p>
          <a:p>
            <a:r>
              <a:rPr lang="it-IT" sz="2000" b="1" dirty="0"/>
              <a:t>À force de </a:t>
            </a:r>
            <a:r>
              <a:rPr lang="it-IT" sz="2000" dirty="0"/>
              <a:t>: </a:t>
            </a:r>
            <a:r>
              <a:rPr lang="it-IT" sz="2000" dirty="0" err="1"/>
              <a:t>intensité</a:t>
            </a:r>
            <a:r>
              <a:rPr lang="it-IT" sz="2000" dirty="0"/>
              <a:t> de la cause. Se </a:t>
            </a:r>
            <a:r>
              <a:rPr lang="it-IT" sz="2000" dirty="0" err="1"/>
              <a:t>construit</a:t>
            </a:r>
            <a:r>
              <a:rPr lang="it-IT" sz="2000" dirty="0"/>
              <a:t> </a:t>
            </a:r>
            <a:r>
              <a:rPr lang="it-IT" sz="2000" dirty="0" err="1"/>
              <a:t>comme</a:t>
            </a:r>
            <a:r>
              <a:rPr lang="it-IT" sz="2000" dirty="0"/>
              <a:t> </a:t>
            </a:r>
            <a:r>
              <a:rPr lang="it-IT" sz="2000" b="1" dirty="0" err="1"/>
              <a:t>faute</a:t>
            </a:r>
            <a:r>
              <a:rPr lang="it-IT" sz="2000" b="1" dirty="0"/>
              <a:t> de</a:t>
            </a:r>
          </a:p>
          <a:p>
            <a:pPr marL="457200" lvl="1" indent="0">
              <a:buNone/>
            </a:pPr>
            <a:r>
              <a:rPr lang="it-IT" sz="1800" dirty="0" err="1"/>
              <a:t>Exemples</a:t>
            </a:r>
            <a:r>
              <a:rPr lang="it-IT" sz="1800" dirty="0"/>
              <a:t> : 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/>
              <a:t>Il a mal </a:t>
            </a:r>
            <a:r>
              <a:rPr lang="it-IT" sz="1800" dirty="0" err="1"/>
              <a:t>aux</a:t>
            </a:r>
            <a:r>
              <a:rPr lang="it-IT" sz="1800" dirty="0"/>
              <a:t> </a:t>
            </a:r>
            <a:r>
              <a:rPr lang="it-IT" sz="1800" dirty="0" err="1"/>
              <a:t>genoux</a:t>
            </a:r>
            <a:r>
              <a:rPr lang="it-IT" sz="1800" dirty="0"/>
              <a:t> </a:t>
            </a:r>
            <a:r>
              <a:rPr lang="it-IT" sz="1800" dirty="0">
                <a:solidFill>
                  <a:srgbClr val="FF0000"/>
                </a:solidFill>
              </a:rPr>
              <a:t>à force de </a:t>
            </a:r>
            <a:r>
              <a:rPr lang="it-IT" sz="1800" dirty="0" err="1"/>
              <a:t>courir</a:t>
            </a:r>
            <a:endParaRPr lang="it-IT" sz="1800" dirty="0"/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dirty="0">
                <a:solidFill>
                  <a:srgbClr val="FF0000"/>
                </a:solidFill>
              </a:rPr>
              <a:t>À force de </a:t>
            </a:r>
            <a:r>
              <a:rPr lang="it-IT" sz="1800" dirty="0"/>
              <a:t>l’</a:t>
            </a:r>
            <a:r>
              <a:rPr lang="it-IT" sz="1800" dirty="0" err="1"/>
              <a:t>appeler</a:t>
            </a:r>
            <a:r>
              <a:rPr lang="it-IT" sz="1800" dirty="0"/>
              <a:t>, elle a </a:t>
            </a:r>
            <a:r>
              <a:rPr lang="it-IT" sz="1800" dirty="0" err="1"/>
              <a:t>réussi</a:t>
            </a:r>
            <a:r>
              <a:rPr lang="it-IT" sz="1800" dirty="0"/>
              <a:t> à l’</a:t>
            </a:r>
            <a:r>
              <a:rPr lang="it-IT" sz="1800" dirty="0" err="1"/>
              <a:t>avoir</a:t>
            </a:r>
            <a:r>
              <a:rPr lang="it-IT" sz="1800" dirty="0"/>
              <a:t> </a:t>
            </a:r>
            <a:r>
              <a:rPr lang="it-IT" sz="1800" dirty="0" err="1"/>
              <a:t>au</a:t>
            </a:r>
            <a:r>
              <a:rPr lang="it-IT" sz="1800" dirty="0"/>
              <a:t> </a:t>
            </a:r>
            <a:r>
              <a:rPr lang="it-IT" sz="1800" dirty="0" err="1"/>
              <a:t>téléphone</a:t>
            </a:r>
            <a:r>
              <a:rPr lang="it-IT" sz="1800" dirty="0"/>
              <a:t>.</a:t>
            </a:r>
          </a:p>
          <a:p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601928E-E38A-4AF1-A876-6C6FE400E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FEC2C8-360D-4D23-98D7-7CA50C31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51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723904-237F-4914-A154-737401B46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691" y="365125"/>
            <a:ext cx="3796146" cy="1186584"/>
          </a:xfrm>
        </p:spPr>
        <p:txBody>
          <a:bodyPr>
            <a:normAutofit/>
          </a:bodyPr>
          <a:lstStyle/>
          <a:p>
            <a:r>
              <a:rPr lang="it-IT" sz="3600"/>
              <a:t>Exercice</a:t>
            </a:r>
            <a:endParaRPr lang="fr-FR" sz="36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B193DD-5FE9-49C3-9B78-EF6A41730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508" y="1801091"/>
            <a:ext cx="10353965" cy="43851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/>
              <a:t>Faute de ou à force de ?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Les dirigeants ont été critiqués …………………… avoir anticipé les événements.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Tu vas te casser la voix …………………. crier.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Michèle réussira ses examens …………………………… étudier.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Je vais grossir …………………………. grignoter.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L’élève a raté ses examens …………………….. avoir suffisamment révisé.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Certains n’ont pu voter ………………….. s’être inscrits sur les listes.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J’ai raté une bonne occasion ……………….. avoir réagi à temps.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Tu trouveras la solution ……………………………… chercher.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Le candidat a été éliminé …………………… avoir répondu à la dernière question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4293A91-063B-4D65-B075-A1352584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0E229E2-4984-436F-8F10-F7DB5DEA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7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491187B-5481-4334-A0D3-F6B4DDAF9CE9}"/>
              </a:ext>
            </a:extLst>
          </p:cNvPr>
          <p:cNvSpPr txBox="1"/>
          <p:nvPr/>
        </p:nvSpPr>
        <p:spPr>
          <a:xfrm>
            <a:off x="4322618" y="4221018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 faute de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4A7CA95-ABCF-4CA9-AFC8-A40C03ED7804}"/>
              </a:ext>
            </a:extLst>
          </p:cNvPr>
          <p:cNvSpPr txBox="1"/>
          <p:nvPr/>
        </p:nvSpPr>
        <p:spPr>
          <a:xfrm>
            <a:off x="4872181" y="5066146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à force de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7CA6F4F-70CF-4E19-BAF1-19E53C84DEE7}"/>
              </a:ext>
            </a:extLst>
          </p:cNvPr>
          <p:cNvSpPr txBox="1"/>
          <p:nvPr/>
        </p:nvSpPr>
        <p:spPr>
          <a:xfrm>
            <a:off x="4313381" y="2540001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à force de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8E27A1B-C37C-43B3-B735-D6B1E8470764}"/>
              </a:ext>
            </a:extLst>
          </p:cNvPr>
          <p:cNvSpPr txBox="1"/>
          <p:nvPr/>
        </p:nvSpPr>
        <p:spPr>
          <a:xfrm>
            <a:off x="5574146" y="2960255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à force d’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DD1A282-EF54-46D7-8F1E-C1534AC178E7}"/>
              </a:ext>
            </a:extLst>
          </p:cNvPr>
          <p:cNvSpPr txBox="1"/>
          <p:nvPr/>
        </p:nvSpPr>
        <p:spPr>
          <a:xfrm>
            <a:off x="3611418" y="3371273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à force de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0679202-AEE3-4104-B71D-BC3F1867630F}"/>
              </a:ext>
            </a:extLst>
          </p:cNvPr>
          <p:cNvSpPr txBox="1"/>
          <p:nvPr/>
        </p:nvSpPr>
        <p:spPr>
          <a:xfrm>
            <a:off x="4909128" y="5481782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 faute d’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6F540BE-5784-40D4-A2E4-77D83276F0F4}"/>
              </a:ext>
            </a:extLst>
          </p:cNvPr>
          <p:cNvSpPr txBox="1"/>
          <p:nvPr/>
        </p:nvSpPr>
        <p:spPr>
          <a:xfrm>
            <a:off x="4987636" y="4636655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 faute d’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C4EE204-EB57-458B-B1A9-5C801AFE9A6E}"/>
              </a:ext>
            </a:extLst>
          </p:cNvPr>
          <p:cNvSpPr txBox="1"/>
          <p:nvPr/>
        </p:nvSpPr>
        <p:spPr>
          <a:xfrm>
            <a:off x="5103090" y="3800764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 faute d’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D532FBC-E2F7-4C31-B551-C8058AC57A04}"/>
              </a:ext>
            </a:extLst>
          </p:cNvPr>
          <p:cNvSpPr txBox="1"/>
          <p:nvPr/>
        </p:nvSpPr>
        <p:spPr>
          <a:xfrm>
            <a:off x="5541818" y="2115127"/>
            <a:ext cx="171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 faute d’</a:t>
            </a:r>
            <a:endParaRPr lang="fr-FR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91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15A5C-82DC-45D5-9E2A-6B678D104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91" y="452761"/>
            <a:ext cx="10634709" cy="6019060"/>
          </a:xfrm>
        </p:spPr>
        <p:txBody>
          <a:bodyPr>
            <a:normAutofit/>
          </a:bodyPr>
          <a:lstStyle/>
          <a:p>
            <a:r>
              <a:rPr lang="it-IT" sz="2000" b="1" dirty="0" err="1"/>
              <a:t>Du</a:t>
            </a:r>
            <a:r>
              <a:rPr lang="it-IT" sz="2000" b="1" dirty="0"/>
              <a:t> </a:t>
            </a:r>
            <a:r>
              <a:rPr lang="it-IT" sz="2000" b="1" dirty="0" err="1"/>
              <a:t>fait</a:t>
            </a:r>
            <a:r>
              <a:rPr lang="it-IT" sz="2000" b="1" dirty="0"/>
              <a:t> de </a:t>
            </a:r>
            <a:r>
              <a:rPr lang="it-IT" sz="2000" dirty="0"/>
              <a:t>= à cause de, cause </a:t>
            </a:r>
            <a:r>
              <a:rPr lang="it-IT" sz="2000" dirty="0" err="1"/>
              <a:t>incontestable</a:t>
            </a:r>
            <a:endParaRPr lang="it-IT" sz="2000" dirty="0"/>
          </a:p>
          <a:p>
            <a:pPr marL="0" indent="0">
              <a:spcAft>
                <a:spcPts val="600"/>
              </a:spcAft>
              <a:buNone/>
            </a:pPr>
            <a:r>
              <a:rPr lang="fr-FR" sz="1800" dirty="0"/>
              <a:t>Exemple : Il existe des problèmes et des retards </a:t>
            </a:r>
            <a:r>
              <a:rPr lang="fr-FR" sz="1800" dirty="0">
                <a:solidFill>
                  <a:srgbClr val="FF0000"/>
                </a:solidFill>
              </a:rPr>
              <a:t>du fait de </a:t>
            </a:r>
            <a:r>
              <a:rPr lang="fr-FR" sz="1800" dirty="0"/>
              <a:t>certains litiges.</a:t>
            </a:r>
          </a:p>
          <a:p>
            <a:r>
              <a:rPr lang="fr-FR" sz="2000" b="1" dirty="0"/>
              <a:t>Étant donné / vu </a:t>
            </a:r>
            <a:r>
              <a:rPr lang="fr-FR" sz="2000" dirty="0"/>
              <a:t>+ article et nom. </a:t>
            </a:r>
            <a:r>
              <a:rPr lang="fr-FR" sz="2000" b="1" dirty="0"/>
              <a:t>Donné</a:t>
            </a:r>
            <a:r>
              <a:rPr lang="fr-FR" sz="2000" dirty="0"/>
              <a:t> et </a:t>
            </a:r>
            <a:r>
              <a:rPr lang="fr-FR" sz="2000" b="1" dirty="0"/>
              <a:t>vu</a:t>
            </a:r>
            <a:r>
              <a:rPr lang="fr-FR" sz="2000" dirty="0"/>
              <a:t> ne s’accordent pas avec le nom qui le suit</a:t>
            </a:r>
          </a:p>
          <a:p>
            <a:pPr marL="0" indent="0">
              <a:buNone/>
            </a:pPr>
            <a:r>
              <a:rPr lang="fr-FR" sz="1800" dirty="0"/>
              <a:t>Exemples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fr-FR" sz="1800" dirty="0">
                <a:solidFill>
                  <a:srgbClr val="FF0000"/>
                </a:solidFill>
              </a:rPr>
              <a:t>Étant donné </a:t>
            </a:r>
            <a:r>
              <a:rPr lang="fr-FR" sz="1800" dirty="0"/>
              <a:t>la pression des écologistes, les constructeurs automobiles fabriquent des moteurs moins polluants.</a:t>
            </a:r>
          </a:p>
          <a:p>
            <a:pPr lvl="1">
              <a:spcAft>
                <a:spcPts val="600"/>
              </a:spcAft>
              <a:buFont typeface="Calibri" panose="020F0502020204030204" pitchFamily="34" charset="0"/>
              <a:buChar char="­"/>
            </a:pPr>
            <a:r>
              <a:rPr lang="it-IT" sz="1800" dirty="0">
                <a:solidFill>
                  <a:srgbClr val="FF0000"/>
                </a:solidFill>
              </a:rPr>
              <a:t>Vu</a:t>
            </a:r>
            <a:r>
              <a:rPr lang="it-IT" sz="1800" dirty="0"/>
              <a:t> le </a:t>
            </a:r>
            <a:r>
              <a:rPr lang="it-IT" sz="1800" dirty="0" err="1"/>
              <a:t>temps</a:t>
            </a:r>
            <a:r>
              <a:rPr lang="it-IT" sz="1800" dirty="0"/>
              <a:t> </a:t>
            </a:r>
            <a:r>
              <a:rPr lang="it-IT" sz="1800" dirty="0" err="1"/>
              <a:t>qu’il</a:t>
            </a:r>
            <a:r>
              <a:rPr lang="it-IT" sz="1800" dirty="0"/>
              <a:t> </a:t>
            </a:r>
            <a:r>
              <a:rPr lang="it-IT" sz="1800" dirty="0" err="1"/>
              <a:t>fait</a:t>
            </a:r>
            <a:r>
              <a:rPr lang="it-IT" sz="1800" dirty="0"/>
              <a:t>, il </a:t>
            </a:r>
            <a:r>
              <a:rPr lang="it-IT" sz="1800" dirty="0" err="1"/>
              <a:t>vaut</a:t>
            </a:r>
            <a:r>
              <a:rPr lang="it-IT" sz="1800" dirty="0"/>
              <a:t> </a:t>
            </a:r>
            <a:r>
              <a:rPr lang="it-IT" sz="1800" dirty="0" err="1"/>
              <a:t>mieux</a:t>
            </a:r>
            <a:r>
              <a:rPr lang="it-IT" sz="1800" dirty="0"/>
              <a:t> ne </a:t>
            </a:r>
            <a:r>
              <a:rPr lang="it-IT" sz="1800" dirty="0" err="1"/>
              <a:t>pas</a:t>
            </a:r>
            <a:r>
              <a:rPr lang="it-IT" sz="1800" dirty="0"/>
              <a:t> sortir.</a:t>
            </a:r>
          </a:p>
          <a:p>
            <a:r>
              <a:rPr lang="it-IT" sz="2000" b="1" dirty="0" err="1"/>
              <a:t>Compte</a:t>
            </a:r>
            <a:r>
              <a:rPr lang="it-IT" sz="2000" b="1" dirty="0"/>
              <a:t> </a:t>
            </a:r>
            <a:r>
              <a:rPr lang="it-IT" sz="2000" b="1" dirty="0" err="1"/>
              <a:t>tenu</a:t>
            </a:r>
            <a:endParaRPr lang="it-IT" sz="2000" b="1" dirty="0"/>
          </a:p>
          <a:p>
            <a:pPr marL="0" indent="0">
              <a:spcAft>
                <a:spcPts val="600"/>
              </a:spcAft>
              <a:buNone/>
            </a:pPr>
            <a:r>
              <a:rPr lang="fr-FR" sz="1800" dirty="0"/>
              <a:t>Exemple : L'amélioration du ratio de déficit a été modérée, </a:t>
            </a:r>
            <a:r>
              <a:rPr lang="fr-FR" sz="1800" dirty="0">
                <a:solidFill>
                  <a:srgbClr val="FF0000"/>
                </a:solidFill>
              </a:rPr>
              <a:t>compte tenu </a:t>
            </a:r>
            <a:r>
              <a:rPr lang="fr-FR" sz="1800" dirty="0"/>
              <a:t>de l'environnement macroéconomique favorable.</a:t>
            </a:r>
            <a:endParaRPr lang="it-IT" sz="1800" dirty="0"/>
          </a:p>
          <a:p>
            <a:pPr>
              <a:spcAft>
                <a:spcPts val="600"/>
              </a:spcAft>
            </a:pPr>
            <a:r>
              <a:rPr lang="it-IT" sz="2000" b="1" dirty="0" err="1"/>
              <a:t>Sous</a:t>
            </a:r>
            <a:r>
              <a:rPr lang="it-IT" sz="2000" b="1" dirty="0"/>
              <a:t> </a:t>
            </a:r>
            <a:r>
              <a:rPr lang="it-IT" sz="2000" b="1" dirty="0" err="1"/>
              <a:t>prétexte</a:t>
            </a:r>
            <a:r>
              <a:rPr lang="it-IT" sz="2000" b="1" dirty="0"/>
              <a:t> de </a:t>
            </a:r>
            <a:r>
              <a:rPr lang="it-IT" sz="2000"/>
              <a:t>+ nom (sans article) ou</a:t>
            </a:r>
            <a:r>
              <a:rPr lang="it-IT" sz="2000" dirty="0"/>
              <a:t> </a:t>
            </a:r>
            <a:r>
              <a:rPr lang="it-IT" sz="2000"/>
              <a:t>infinitif</a:t>
            </a:r>
            <a:endParaRPr lang="it-IT" sz="2000" dirty="0"/>
          </a:p>
          <a:p>
            <a:pPr marL="0" indent="0">
              <a:buNone/>
            </a:pPr>
            <a:r>
              <a:rPr lang="fr-FR" sz="1900"/>
              <a:t>Exemples : 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fr-FR" sz="1800"/>
              <a:t>On ferme des hôpitaux </a:t>
            </a:r>
            <a:r>
              <a:rPr lang="fr-FR" sz="1800">
                <a:solidFill>
                  <a:srgbClr val="FF0000"/>
                </a:solidFill>
              </a:rPr>
              <a:t>sous prétexte d’</a:t>
            </a:r>
            <a:r>
              <a:rPr lang="fr-FR" sz="1800"/>
              <a:t>obsolescence.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fr-FR" sz="1800">
                <a:solidFill>
                  <a:srgbClr val="FF0000"/>
                </a:solidFill>
              </a:rPr>
              <a:t>Sous prétexte de</a:t>
            </a:r>
            <a:r>
              <a:rPr lang="fr-FR" sz="1800"/>
              <a:t> lutte contre le terrorisme, les droits de l’homme sont violés.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fr-FR" sz="1800"/>
              <a:t>Le cambrioleur a pénétré dans l’immeuble </a:t>
            </a:r>
            <a:r>
              <a:rPr lang="fr-FR" sz="1800">
                <a:solidFill>
                  <a:srgbClr val="FF0000"/>
                </a:solidFill>
              </a:rPr>
              <a:t>sous prétexte de</a:t>
            </a:r>
            <a:r>
              <a:rPr lang="fr-FR" sz="1800"/>
              <a:t> vérifier les compteurs.</a:t>
            </a:r>
            <a:endParaRPr lang="it-IT" sz="18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DC1752D-C621-487C-9A24-9D0B31D9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273165" y="2726746"/>
            <a:ext cx="5225907" cy="274928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B72BEB-58BF-46CE-BC6D-D5E57416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81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336C80-C398-49ED-88A8-68B12204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Proposition</a:t>
            </a:r>
            <a:r>
              <a:rPr lang="it-IT" dirty="0"/>
              <a:t> </a:t>
            </a:r>
            <a:r>
              <a:rPr lang="it-IT" dirty="0" err="1"/>
              <a:t>subordonnée</a:t>
            </a:r>
            <a:r>
              <a:rPr lang="it-IT" dirty="0"/>
              <a:t> de cause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431316-6FBF-46B5-9363-0787C1B63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82670" cy="4797117"/>
          </a:xfrm>
        </p:spPr>
        <p:txBody>
          <a:bodyPr/>
          <a:lstStyle/>
          <a:p>
            <a:r>
              <a:rPr lang="it-IT" sz="2000" b="1" dirty="0"/>
              <a:t>Parce </a:t>
            </a:r>
            <a:r>
              <a:rPr lang="it-IT" sz="2000" b="1" dirty="0" err="1"/>
              <a:t>que</a:t>
            </a:r>
            <a:r>
              <a:rPr lang="it-IT" sz="2000" b="1" dirty="0"/>
              <a:t> / </a:t>
            </a:r>
            <a:r>
              <a:rPr lang="it-IT" sz="2000" b="1" dirty="0" err="1"/>
              <a:t>Comme</a:t>
            </a:r>
            <a:r>
              <a:rPr lang="it-IT" sz="2000" b="1" dirty="0"/>
              <a:t> 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7EC3C93-3C03-4621-95D9-1193CB9AB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163" y="2461334"/>
            <a:ext cx="6286500" cy="2671763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9677C80-55D7-4882-9E06-ACB2E3B687CD}"/>
              </a:ext>
            </a:extLst>
          </p:cNvPr>
          <p:cNvSpPr txBox="1"/>
          <p:nvPr/>
        </p:nvSpPr>
        <p:spPr>
          <a:xfrm>
            <a:off x="1040905" y="5470365"/>
            <a:ext cx="1005618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 err="1"/>
              <a:t>Remarque</a:t>
            </a:r>
            <a:r>
              <a:rPr lang="it-IT" sz="1600" dirty="0"/>
              <a:t> : </a:t>
            </a:r>
            <a:r>
              <a:rPr lang="it-IT" sz="1600" dirty="0" err="1"/>
              <a:t>Dans</a:t>
            </a:r>
            <a:r>
              <a:rPr lang="it-IT" sz="1600" dirty="0"/>
              <a:t> </a:t>
            </a:r>
            <a:r>
              <a:rPr lang="it-IT" sz="1600" dirty="0" err="1"/>
              <a:t>les</a:t>
            </a:r>
            <a:r>
              <a:rPr lang="it-IT" sz="1600" dirty="0"/>
              <a:t> </a:t>
            </a:r>
            <a:r>
              <a:rPr lang="it-IT" sz="1600" dirty="0" err="1"/>
              <a:t>phrases</a:t>
            </a:r>
            <a:r>
              <a:rPr lang="it-IT" sz="1600" dirty="0"/>
              <a:t> </a:t>
            </a:r>
            <a:r>
              <a:rPr lang="it-IT" sz="1600" dirty="0" err="1"/>
              <a:t>affirmatives</a:t>
            </a:r>
            <a:r>
              <a:rPr lang="it-IT" sz="1600" dirty="0"/>
              <a:t>, la cause est </a:t>
            </a:r>
            <a:r>
              <a:rPr lang="it-IT" sz="1600" dirty="0" err="1"/>
              <a:t>introduite</a:t>
            </a:r>
            <a:r>
              <a:rPr lang="it-IT" sz="1600" dirty="0"/>
              <a:t> par </a:t>
            </a:r>
            <a:r>
              <a:rPr lang="it-IT" sz="1600" b="1" dirty="0"/>
              <a:t>parce </a:t>
            </a:r>
            <a:r>
              <a:rPr lang="it-IT" sz="1600" b="1" dirty="0" err="1"/>
              <a:t>que</a:t>
            </a:r>
            <a:r>
              <a:rPr lang="it-IT" sz="1600" dirty="0"/>
              <a:t>, </a:t>
            </a:r>
            <a:r>
              <a:rPr lang="it-IT" sz="1600" dirty="0" err="1"/>
              <a:t>dans</a:t>
            </a:r>
            <a:r>
              <a:rPr lang="it-IT" sz="1600" dirty="0"/>
              <a:t> </a:t>
            </a:r>
            <a:r>
              <a:rPr lang="it-IT" sz="1600" dirty="0" err="1"/>
              <a:t>les</a:t>
            </a:r>
            <a:r>
              <a:rPr lang="it-IT" sz="1600" dirty="0"/>
              <a:t> </a:t>
            </a:r>
            <a:r>
              <a:rPr lang="it-IT" sz="1600" dirty="0" err="1"/>
              <a:t>phrases</a:t>
            </a:r>
            <a:r>
              <a:rPr lang="it-IT" sz="1600" dirty="0"/>
              <a:t> </a:t>
            </a:r>
            <a:r>
              <a:rPr lang="it-IT" sz="1600" dirty="0" err="1"/>
              <a:t>interrogatives</a:t>
            </a:r>
            <a:r>
              <a:rPr lang="it-IT" sz="1600" dirty="0"/>
              <a:t> par </a:t>
            </a:r>
            <a:r>
              <a:rPr lang="it-IT" sz="1600" b="1" dirty="0" err="1"/>
              <a:t>pourquoi</a:t>
            </a:r>
            <a:r>
              <a:rPr lang="it-IT" sz="1600" dirty="0"/>
              <a:t>, </a:t>
            </a:r>
            <a:r>
              <a:rPr lang="it-IT" sz="1600" dirty="0" err="1"/>
              <a:t>ainsi</a:t>
            </a:r>
            <a:r>
              <a:rPr lang="it-IT" sz="1600" dirty="0"/>
              <a:t> </a:t>
            </a:r>
            <a:r>
              <a:rPr lang="it-IT" sz="1600" dirty="0" err="1"/>
              <a:t>que</a:t>
            </a:r>
            <a:r>
              <a:rPr lang="it-IT" sz="1600" dirty="0"/>
              <a:t> </a:t>
            </a:r>
            <a:r>
              <a:rPr lang="it-IT" sz="1600" dirty="0" err="1"/>
              <a:t>dans</a:t>
            </a:r>
            <a:r>
              <a:rPr lang="it-IT" sz="1600" dirty="0"/>
              <a:t> </a:t>
            </a:r>
            <a:r>
              <a:rPr lang="it-IT" sz="1600" dirty="0" err="1"/>
              <a:t>les</a:t>
            </a:r>
            <a:r>
              <a:rPr lang="it-IT" sz="1600" dirty="0"/>
              <a:t> </a:t>
            </a:r>
            <a:r>
              <a:rPr lang="it-IT" sz="1600" dirty="0" err="1"/>
              <a:t>phrases</a:t>
            </a:r>
            <a:r>
              <a:rPr lang="it-IT" sz="1600" dirty="0"/>
              <a:t> </a:t>
            </a:r>
            <a:r>
              <a:rPr lang="it-IT" sz="1600" dirty="0" err="1"/>
              <a:t>interrogatives</a:t>
            </a:r>
            <a:r>
              <a:rPr lang="it-IT" sz="1600" dirty="0"/>
              <a:t> </a:t>
            </a:r>
            <a:r>
              <a:rPr lang="it-IT" sz="1600" dirty="0" err="1"/>
              <a:t>indirectes</a:t>
            </a:r>
            <a:r>
              <a:rPr lang="it-IT" sz="1600" dirty="0"/>
              <a:t>.</a:t>
            </a:r>
          </a:p>
          <a:p>
            <a:pPr lvl="1"/>
            <a:r>
              <a:rPr lang="it-IT" sz="1600" dirty="0" err="1"/>
              <a:t>Exemple</a:t>
            </a:r>
            <a:r>
              <a:rPr lang="it-IT" sz="1600" dirty="0"/>
              <a:t> : - </a:t>
            </a:r>
            <a:r>
              <a:rPr lang="it-IT" sz="1600" dirty="0" err="1">
                <a:solidFill>
                  <a:srgbClr val="FF0000"/>
                </a:solidFill>
              </a:rPr>
              <a:t>Pourquoi</a:t>
            </a:r>
            <a:r>
              <a:rPr lang="it-IT" sz="1600" dirty="0"/>
              <a:t> es-tu en </a:t>
            </a:r>
            <a:r>
              <a:rPr lang="it-IT" sz="1600" dirty="0" err="1"/>
              <a:t>colère</a:t>
            </a:r>
            <a:r>
              <a:rPr lang="it-IT" sz="1600" dirty="0"/>
              <a:t> ? – Pour </a:t>
            </a:r>
            <a:r>
              <a:rPr lang="it-IT" sz="1600" dirty="0" err="1"/>
              <a:t>rien</a:t>
            </a:r>
            <a:r>
              <a:rPr lang="it-IT" sz="1600" dirty="0"/>
              <a:t>.</a:t>
            </a:r>
          </a:p>
          <a:p>
            <a:pPr lvl="1"/>
            <a:r>
              <a:rPr lang="it-IT" sz="1600" dirty="0"/>
              <a:t>- Il n’a </a:t>
            </a:r>
            <a:r>
              <a:rPr lang="it-IT" sz="1600" dirty="0" err="1"/>
              <a:t>jamais</a:t>
            </a:r>
            <a:r>
              <a:rPr lang="it-IT" sz="1600" dirty="0"/>
              <a:t> </a:t>
            </a:r>
            <a:r>
              <a:rPr lang="it-IT" sz="1600" dirty="0" err="1"/>
              <a:t>voulu</a:t>
            </a:r>
            <a:r>
              <a:rPr lang="it-IT" sz="1600" dirty="0"/>
              <a:t> me dire </a:t>
            </a:r>
            <a:r>
              <a:rPr lang="it-IT" sz="1600" dirty="0" err="1">
                <a:solidFill>
                  <a:srgbClr val="FF0000"/>
                </a:solidFill>
              </a:rPr>
              <a:t>pourquoi</a:t>
            </a:r>
            <a:r>
              <a:rPr lang="it-IT" sz="1600" dirty="0"/>
              <a:t> il </a:t>
            </a:r>
            <a:r>
              <a:rPr lang="it-IT" sz="1600" dirty="0" err="1"/>
              <a:t>était</a:t>
            </a:r>
            <a:r>
              <a:rPr lang="it-IT" sz="1600" dirty="0"/>
              <a:t> en </a:t>
            </a:r>
            <a:r>
              <a:rPr lang="it-IT" sz="1600" dirty="0" err="1"/>
              <a:t>colère</a:t>
            </a:r>
            <a:r>
              <a:rPr lang="it-IT" sz="1600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4826E6-D7A9-4B8B-8030-FEC8C0F25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036845" y="2948780"/>
            <a:ext cx="5319713" cy="365125"/>
          </a:xfrm>
        </p:spPr>
        <p:txBody>
          <a:bodyPr/>
          <a:lstStyle/>
          <a:p>
            <a:r>
              <a:rPr lang="it-IT"/>
              <a:t>Ulteriori Conoscenze Linguistiche-Francese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627534-4FCD-46EC-BDE7-903903BD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B5FA-8BDA-406E-A664-3DA00458AF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355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7889</TotalTime>
  <Words>2002</Words>
  <Application>Microsoft Office PowerPoint</Application>
  <PresentationFormat>Widescreen</PresentationFormat>
  <Paragraphs>209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La cause</vt:lpstr>
      <vt:lpstr>Exprimer la cause</vt:lpstr>
      <vt:lpstr>Mots de liaison</vt:lpstr>
      <vt:lpstr>Exercice </vt:lpstr>
      <vt:lpstr>Préposition + nom ou infinitif</vt:lpstr>
      <vt:lpstr>Presentazione standard di PowerPoint</vt:lpstr>
      <vt:lpstr>Exercice</vt:lpstr>
      <vt:lpstr>Presentazione standard di PowerPoint</vt:lpstr>
      <vt:lpstr>Proposition subordonnée de cause</vt:lpstr>
      <vt:lpstr>Presentazione standard di PowerPoint</vt:lpstr>
      <vt:lpstr>Exercice </vt:lpstr>
      <vt:lpstr>Presentazione standard di PowerPoint</vt:lpstr>
      <vt:lpstr>Exercice</vt:lpstr>
      <vt:lpstr>Propositions causales au subjonctif</vt:lpstr>
      <vt:lpstr>Participe présent</vt:lpstr>
      <vt:lpstr>Exercice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cause</dc:title>
  <dc:creator>laura.kreyder@unimib.it</dc:creator>
  <cp:lastModifiedBy>laura.kreyder@unimib.it</cp:lastModifiedBy>
  <cp:revision>43</cp:revision>
  <dcterms:created xsi:type="dcterms:W3CDTF">2020-12-08T17:07:16Z</dcterms:created>
  <dcterms:modified xsi:type="dcterms:W3CDTF">2021-12-20T21:09:10Z</dcterms:modified>
</cp:coreProperties>
</file>