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6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72202-FF82-4CAA-A4D7-4BD0D301B423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E5CC7-FFE6-4059-A127-BF39B668942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16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F359E4-0569-4EDF-B376-3B732450A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592376-E72F-409F-A119-A8F1FE588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486F4D-ED24-4723-9D43-3984807F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E856-AC63-4F53-B9EA-2714C2477A8D}" type="datetime1">
              <a:rPr lang="it-IT" smtClean="0"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343F02-93CD-428D-90AE-BB764A35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DED81E-71CE-4699-9452-71F3BB7C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34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4BD6B-8E67-4D5A-9A25-25D0CCF8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942D440-455D-4704-BF68-9E8F202B3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F43FE3-1E03-4786-A99C-7B4327BA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EBD9-0D9D-465C-AE55-CA93209F7C76}" type="datetime1">
              <a:rPr lang="it-IT" smtClean="0"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5DF63C-1C43-4537-B361-EAE3A8F3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784D0D-3169-4BCB-A289-3554AD4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25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D4EE94A-241B-4D4F-8129-1B030C415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BC183E-BFCA-47A1-B8EA-5E42698A8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86B017-7494-4B65-B321-3065E9EB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BD43-3D05-471C-B7FE-066E36538CFF}" type="datetime1">
              <a:rPr lang="it-IT" smtClean="0"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163936-899E-48CF-9407-B968E8E4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9D5FFE-2721-4B5A-B856-601B6E8C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21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F52CF4-480F-4933-BE09-823A673B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2ED65C-6811-47D3-A23E-1526B7DBB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F298D6-16AB-4CD4-B10D-BC0FD59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60C-2736-42A1-89FF-FE8B8FFD2DC3}" type="datetime1">
              <a:rPr lang="it-IT" smtClean="0"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5BFEC7-CC06-4235-BA21-20C3649D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67115C-68B0-4FF5-9422-4CDC60BE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38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FE94D-748E-402A-83B8-CD289281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CD1379-C2E6-423F-A046-F6A0B812C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34045F-87FD-4479-8932-C01700D8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A159-B570-4A0D-BD8A-5B5E441827D5}" type="datetime1">
              <a:rPr lang="it-IT" smtClean="0"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819E38-8393-4912-9C6F-C0052374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D275A7-43D7-48AE-8FE4-B927B5FB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15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5EFA9F-B3A7-4E56-AC16-2D9F04F0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8F24B9-F958-45F6-81FC-3AE860EEB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24C1438-952F-4A89-ADF7-93CD9AF30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760A5C-AEC7-40B8-BE8A-E41A1E69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D06B-BB7E-4ADD-84FA-FD8181DDB3D9}" type="datetime1">
              <a:rPr lang="it-IT" smtClean="0"/>
              <a:t>21/12/2021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0237C7-AA6F-44D2-A677-9A5938EE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8C0376-9AC0-4B6A-B39E-1045C973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43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F035C-020B-4AFA-B938-31721E95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1DC6A4-3515-4AB7-A8F7-2F533ABEC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692E13-D676-4BCD-A68E-94B5E89E2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36B9835-1B6A-4CBA-95AF-53A630B1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E970C3-A3AF-400F-8486-025110A8D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389644-5882-4A4D-9DF6-5016D3D86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234-7142-4F82-9E63-AB97E005B609}" type="datetime1">
              <a:rPr lang="it-IT" smtClean="0"/>
              <a:t>21/12/2021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04965F-E377-4554-989D-0EDD532E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A8E2D4B-D1E6-49C7-9017-7BB7A72A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01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7B1E83-9440-413A-B0EC-11366316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85966D2-31B1-429C-90C8-DED2BCF0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CC1C-1852-4FAD-B784-E4DD606652E9}" type="datetime1">
              <a:rPr lang="it-IT" smtClean="0"/>
              <a:t>21/12/2021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E1154C-D6C2-4F98-9F41-29EC6AD6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7BF4FB-6980-43FD-A407-9D0E9D44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21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E388DDD-09E8-4A24-B4CB-128CD0094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2869-980C-4B8D-85EB-11C0C3F28533}" type="datetime1">
              <a:rPr lang="it-IT" smtClean="0"/>
              <a:t>21/12/2021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FC0766-204A-4A03-B30A-7367762A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726B5F-11D7-4592-90AB-D70B7BE3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5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56D0D0-4977-48CE-B1DE-67E9F25D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21796-C7E1-4F2C-80ED-E75402E4F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147870-47C9-40E1-9779-DA4659561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750EB48-8FB3-4983-95A4-887F42C0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238A-DAAD-4636-B70C-DF09889B7959}" type="datetime1">
              <a:rPr lang="it-IT" smtClean="0"/>
              <a:t>21/12/2021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AB12F-AAC8-4B4A-8AA3-A1624578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09E754-FB51-4245-B501-533049F6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86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C47BA2-E508-4147-95C3-BD640C58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5EF9C05-B7D2-479E-AF0E-E91BCD34E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47A960-B1D2-4633-ADD6-CC6CC0992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C79D53-C97A-4FC8-BE37-13B8D6AF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1FFB-72AD-4DC6-B693-53E0C0367746}" type="datetime1">
              <a:rPr lang="it-IT" smtClean="0"/>
              <a:t>21/12/2021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EBD80D-B31E-40F9-A2B5-23C7D1DB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FDE9C1-9BE7-445E-A6AF-3A564711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1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5516091-0959-489D-9DC7-B1EF4970E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94F3AC-4434-41AA-A1DF-CCCB0A0E7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E95D2C-0F3F-4A66-A2CE-12C1FFE7B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B230-8054-45CB-94B6-1E008DDF2698}" type="datetime1">
              <a:rPr lang="it-IT" smtClean="0"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903A8A-D932-4C1D-BA73-DBC8FFCFE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6E9E6E-B0A0-4AA5-82CB-CFF51C706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C206-6DE1-44D5-AC8D-67322A5C03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74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7981110-C5FF-4A9A-8855-F4F843854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it-IT" sz="8000">
                <a:solidFill>
                  <a:srgbClr val="FFFFFF"/>
                </a:solidFill>
              </a:rPr>
              <a:t>L’impératif</a:t>
            </a:r>
          </a:p>
        </p:txBody>
      </p:sp>
    </p:spTree>
    <p:extLst>
      <p:ext uri="{BB962C8B-B14F-4D97-AF65-F5344CB8AC3E}">
        <p14:creationId xmlns:p14="http://schemas.microsoft.com/office/powerpoint/2010/main" val="253592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D6300E-26EA-4EFB-B2AE-1D12F68D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Exercices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ED0C7D-5B90-41D1-B920-40C246377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1384917"/>
            <a:ext cx="10599198" cy="479204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 err="1"/>
              <a:t>Mettez</a:t>
            </a:r>
            <a:r>
              <a:rPr lang="it-IT" b="1" dirty="0"/>
              <a:t> </a:t>
            </a:r>
            <a:r>
              <a:rPr lang="it-IT" b="1" dirty="0" err="1"/>
              <a:t>ces</a:t>
            </a:r>
            <a:r>
              <a:rPr lang="it-IT" b="1" dirty="0"/>
              <a:t> </a:t>
            </a:r>
            <a:r>
              <a:rPr lang="it-IT" b="1" dirty="0" err="1"/>
              <a:t>phrases</a:t>
            </a:r>
            <a:r>
              <a:rPr lang="it-IT" b="1" dirty="0"/>
              <a:t> à l’</a:t>
            </a:r>
            <a:r>
              <a:rPr lang="it-IT" b="1" dirty="0" err="1"/>
              <a:t>impératif</a:t>
            </a:r>
            <a:r>
              <a:rPr lang="it-IT" b="1" dirty="0"/>
              <a:t> </a:t>
            </a:r>
            <a:r>
              <a:rPr lang="it-IT" b="1" dirty="0" err="1"/>
              <a:t>avec</a:t>
            </a:r>
            <a:r>
              <a:rPr lang="it-IT" b="1" dirty="0"/>
              <a:t> le </a:t>
            </a:r>
            <a:r>
              <a:rPr lang="it-IT" b="1" dirty="0" err="1"/>
              <a:t>pronom</a:t>
            </a:r>
            <a:r>
              <a:rPr lang="it-IT" b="1" dirty="0"/>
              <a:t>, </a:t>
            </a:r>
            <a:r>
              <a:rPr lang="it-IT" b="1" dirty="0" err="1"/>
              <a:t>puis</a:t>
            </a:r>
            <a:r>
              <a:rPr lang="it-IT" b="1" dirty="0"/>
              <a:t> à la forme </a:t>
            </a:r>
            <a:r>
              <a:rPr lang="it-IT" b="1" dirty="0" err="1"/>
              <a:t>négative</a:t>
            </a:r>
            <a:endParaRPr lang="it-IT" b="1" dirty="0"/>
          </a:p>
          <a:p>
            <a:pPr marL="0" indent="0">
              <a:spcAft>
                <a:spcPts val="1200"/>
              </a:spcAft>
              <a:buNone/>
            </a:pPr>
            <a:r>
              <a:rPr lang="it-IT" b="1" dirty="0" err="1"/>
              <a:t>Exemple</a:t>
            </a:r>
            <a:r>
              <a:rPr lang="it-IT" dirty="0"/>
              <a:t> : (</a:t>
            </a:r>
            <a:r>
              <a:rPr lang="it-IT" dirty="0" err="1"/>
              <a:t>toi</a:t>
            </a:r>
            <a:r>
              <a:rPr lang="it-IT" dirty="0"/>
              <a:t>) </a:t>
            </a:r>
            <a:r>
              <a:rPr lang="it-IT" dirty="0" err="1"/>
              <a:t>Appeler</a:t>
            </a:r>
            <a:r>
              <a:rPr lang="it-IT" dirty="0"/>
              <a:t> un </a:t>
            </a:r>
            <a:r>
              <a:rPr lang="it-IT"/>
              <a:t>taxi 	Appelles-en un 	N’en </a:t>
            </a:r>
            <a:r>
              <a:rPr lang="it-IT" dirty="0" err="1"/>
              <a:t>appelle</a:t>
            </a:r>
            <a:r>
              <a:rPr lang="it-IT" dirty="0"/>
              <a:t> </a:t>
            </a:r>
            <a:r>
              <a:rPr lang="it-IT" dirty="0" err="1"/>
              <a:t>pas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vous</a:t>
            </a:r>
            <a:r>
              <a:rPr lang="it-IT" dirty="0"/>
              <a:t>) </a:t>
            </a:r>
            <a:r>
              <a:rPr lang="it-IT" dirty="0" err="1"/>
              <a:t>Acheter</a:t>
            </a:r>
            <a:r>
              <a:rPr lang="it-IT" dirty="0"/>
              <a:t> le </a:t>
            </a:r>
            <a:r>
              <a:rPr lang="it-IT" dirty="0" err="1"/>
              <a:t>pain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Achetez</a:t>
            </a:r>
            <a:r>
              <a:rPr lang="it-IT" dirty="0">
                <a:solidFill>
                  <a:srgbClr val="FF0000"/>
                </a:solidFill>
              </a:rPr>
              <a:t>-le	 Ne l’</a:t>
            </a:r>
            <a:r>
              <a:rPr lang="it-IT" dirty="0" err="1">
                <a:solidFill>
                  <a:srgbClr val="FF0000"/>
                </a:solidFill>
              </a:rPr>
              <a:t>achetez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pas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toi</a:t>
            </a:r>
            <a:r>
              <a:rPr lang="it-IT" dirty="0"/>
              <a:t>) </a:t>
            </a:r>
            <a:r>
              <a:rPr lang="it-IT" dirty="0" err="1"/>
              <a:t>Réserver</a:t>
            </a:r>
            <a:r>
              <a:rPr lang="it-IT" dirty="0"/>
              <a:t> sa place pour Paris</a:t>
            </a:r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Réserve</a:t>
            </a:r>
            <a:r>
              <a:rPr lang="it-IT" dirty="0">
                <a:solidFill>
                  <a:srgbClr val="FF0000"/>
                </a:solidFill>
              </a:rPr>
              <a:t>-la	 Ne la </a:t>
            </a:r>
            <a:r>
              <a:rPr lang="it-IT" dirty="0" err="1">
                <a:solidFill>
                  <a:srgbClr val="FF0000"/>
                </a:solidFill>
              </a:rPr>
              <a:t>réserve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pas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(nous) </a:t>
            </a:r>
            <a:r>
              <a:rPr lang="it-IT" dirty="0" err="1"/>
              <a:t>Enregistrer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bagages</a:t>
            </a:r>
            <a:endParaRPr lang="it-IT" dirty="0"/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Enregistrons-les</a:t>
            </a:r>
            <a:r>
              <a:rPr lang="it-IT" dirty="0">
                <a:solidFill>
                  <a:srgbClr val="FF0000"/>
                </a:solidFill>
              </a:rPr>
              <a:t>	 Ne </a:t>
            </a:r>
            <a:r>
              <a:rPr lang="it-IT" dirty="0" err="1">
                <a:solidFill>
                  <a:srgbClr val="FF0000"/>
                </a:solidFill>
              </a:rPr>
              <a:t>les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enregistrons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pas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vous</a:t>
            </a:r>
            <a:r>
              <a:rPr lang="it-IT" dirty="0"/>
              <a:t>) </a:t>
            </a:r>
            <a:r>
              <a:rPr lang="it-IT" dirty="0" err="1"/>
              <a:t>Faire</a:t>
            </a:r>
            <a:r>
              <a:rPr lang="it-IT" dirty="0"/>
              <a:t> une </a:t>
            </a:r>
            <a:r>
              <a:rPr lang="it-IT" dirty="0" err="1"/>
              <a:t>réservation</a:t>
            </a:r>
            <a:r>
              <a:rPr lang="it-IT" dirty="0"/>
              <a:t> pour Marseille</a:t>
            </a:r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Faites</a:t>
            </a:r>
            <a:r>
              <a:rPr lang="it-IT" dirty="0">
                <a:solidFill>
                  <a:srgbClr val="FF0000"/>
                </a:solidFill>
              </a:rPr>
              <a:t>-en une pour Marseille 	N’en </a:t>
            </a:r>
            <a:r>
              <a:rPr lang="it-IT" dirty="0" err="1">
                <a:solidFill>
                  <a:srgbClr val="FF0000"/>
                </a:solidFill>
              </a:rPr>
              <a:t>faites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pas</a:t>
            </a:r>
            <a:r>
              <a:rPr lang="it-IT" dirty="0">
                <a:solidFill>
                  <a:srgbClr val="FF0000"/>
                </a:solidFill>
              </a:rPr>
              <a:t> (une) pour Marseille</a:t>
            </a:r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toi</a:t>
            </a:r>
            <a:r>
              <a:rPr lang="it-IT" dirty="0"/>
              <a:t>) </a:t>
            </a:r>
            <a:r>
              <a:rPr lang="it-IT" dirty="0" err="1"/>
              <a:t>Téléphoner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renseignements</a:t>
            </a:r>
            <a:endParaRPr lang="it-IT" dirty="0"/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Téléphone-leur</a:t>
            </a:r>
            <a:r>
              <a:rPr lang="it-IT" dirty="0">
                <a:solidFill>
                  <a:srgbClr val="FF0000"/>
                </a:solidFill>
              </a:rPr>
              <a:t> 	  Ne </a:t>
            </a:r>
            <a:r>
              <a:rPr lang="it-IT" dirty="0" err="1">
                <a:solidFill>
                  <a:srgbClr val="FF0000"/>
                </a:solidFill>
              </a:rPr>
              <a:t>leur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téléphone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pas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(nous) </a:t>
            </a:r>
            <a:r>
              <a:rPr lang="it-IT" dirty="0" err="1"/>
              <a:t>Prendre</a:t>
            </a:r>
            <a:r>
              <a:rPr lang="it-IT" dirty="0"/>
              <a:t> l’autobus</a:t>
            </a:r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Prenons</a:t>
            </a:r>
            <a:r>
              <a:rPr lang="it-IT" dirty="0">
                <a:solidFill>
                  <a:srgbClr val="FF0000"/>
                </a:solidFill>
              </a:rPr>
              <a:t>-le 	Ne le </a:t>
            </a:r>
            <a:r>
              <a:rPr lang="it-IT" dirty="0" err="1">
                <a:solidFill>
                  <a:srgbClr val="FF0000"/>
                </a:solidFill>
              </a:rPr>
              <a:t>prenons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pas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vous</a:t>
            </a:r>
            <a:r>
              <a:rPr lang="it-IT" dirty="0"/>
              <a:t>) </a:t>
            </a:r>
            <a:r>
              <a:rPr lang="it-IT" dirty="0" err="1"/>
              <a:t>Vérifier</a:t>
            </a:r>
            <a:r>
              <a:rPr lang="it-IT" dirty="0"/>
              <a:t> l’</a:t>
            </a:r>
            <a:r>
              <a:rPr lang="it-IT" dirty="0" err="1"/>
              <a:t>heure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vol</a:t>
            </a:r>
            <a:endParaRPr lang="it-IT" dirty="0"/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Vérifiez</a:t>
            </a:r>
            <a:r>
              <a:rPr lang="it-IT" dirty="0">
                <a:solidFill>
                  <a:srgbClr val="FF0000"/>
                </a:solidFill>
              </a:rPr>
              <a:t>-la 	Ne la </a:t>
            </a:r>
            <a:r>
              <a:rPr lang="it-IT" dirty="0" err="1">
                <a:solidFill>
                  <a:srgbClr val="FF0000"/>
                </a:solidFill>
              </a:rPr>
              <a:t>vérifiez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pas</a:t>
            </a:r>
            <a:r>
              <a:rPr lang="it-IT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BC2A38-4508-42CB-A623-4A1DCD18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E3E8A6-C086-4988-97E9-C0088C0F7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95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F3A4F0-F1C2-4BDC-8029-3CF7D1064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43734"/>
            <a:ext cx="10563225" cy="3223641"/>
          </a:xfrm>
        </p:spPr>
        <p:txBody>
          <a:bodyPr>
            <a:normAutofit/>
          </a:bodyPr>
          <a:lstStyle/>
          <a:p>
            <a:r>
              <a:rPr lang="it-IT" sz="2200"/>
              <a:t>L’impératif exprime un ordre ou une injonction. </a:t>
            </a:r>
          </a:p>
          <a:p>
            <a:r>
              <a:rPr lang="it-IT" sz="2200"/>
              <a:t>Il a trois personnes : la deuxième du singulier, la première et la deuxième du pluriel           </a:t>
            </a:r>
            <a:r>
              <a:rPr lang="it-IT" sz="2200" b="1"/>
              <a:t>tu, nous, vous</a:t>
            </a:r>
            <a:r>
              <a:rPr lang="it-IT" sz="2200"/>
              <a:t>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2200" b="1"/>
              <a:t>Exemple</a:t>
            </a:r>
            <a:r>
              <a:rPr lang="it-IT" sz="2200"/>
              <a:t> : Impératif du verbe </a:t>
            </a:r>
            <a:r>
              <a:rPr lang="it-IT" sz="2200" b="1"/>
              <a:t>sortir</a:t>
            </a:r>
            <a:r>
              <a:rPr lang="it-IT" sz="2200"/>
              <a:t> (3° groupe)</a:t>
            </a:r>
          </a:p>
          <a:p>
            <a:pPr marL="3657600" lvl="8" indent="0">
              <a:buNone/>
            </a:pPr>
            <a:r>
              <a:rPr lang="it-IT" sz="2200">
                <a:solidFill>
                  <a:srgbClr val="FF0000"/>
                </a:solidFill>
              </a:rPr>
              <a:t>Sors</a:t>
            </a:r>
          </a:p>
          <a:p>
            <a:pPr marL="3657600" lvl="8" indent="0">
              <a:buNone/>
            </a:pPr>
            <a:r>
              <a:rPr lang="it-IT" sz="2200">
                <a:solidFill>
                  <a:srgbClr val="FF0000"/>
                </a:solidFill>
              </a:rPr>
              <a:t>Sortons</a:t>
            </a:r>
          </a:p>
          <a:p>
            <a:pPr marL="3657600" lvl="8" indent="0">
              <a:buNone/>
            </a:pPr>
            <a:r>
              <a:rPr lang="it-IT" sz="2200">
                <a:solidFill>
                  <a:srgbClr val="FF0000"/>
                </a:solidFill>
              </a:rPr>
              <a:t>Sortez 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9312AC9-2772-4A28-8287-AF1FB920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67A3F7-20A8-4BB7-8BD2-0C3D0670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5D8C206-6DE1-44D5-AC8D-67322A5C03DC}" type="slidenum">
              <a:rPr lang="it-IT" smtClean="0"/>
              <a:pPr>
                <a:spcAft>
                  <a:spcPts val="600"/>
                </a:spcAft>
              </a:pPr>
              <a:t>2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E1F0F40-C8F9-4D11-A0FB-F715A6BB75B8}"/>
              </a:ext>
            </a:extLst>
          </p:cNvPr>
          <p:cNvSpPr txBox="1"/>
          <p:nvPr/>
        </p:nvSpPr>
        <p:spPr>
          <a:xfrm>
            <a:off x="794327" y="508000"/>
            <a:ext cx="9836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>
                <a:latin typeface="+mj-lt"/>
              </a:rPr>
              <a:t>Généralités </a:t>
            </a:r>
            <a:r>
              <a:rPr lang="it-IT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15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F5C9BE8-A3EF-4BF3-981C-B3B417E51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it-IT" sz="5400"/>
              <a:t>Formation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D4DABF-5C77-48DF-8477-FA107EDFF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807208"/>
            <a:ext cx="3682447" cy="2762319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it-IT" sz="2200"/>
              <a:t>L’impératif utilise </a:t>
            </a:r>
            <a:r>
              <a:rPr lang="it-IT" sz="2200">
                <a:solidFill>
                  <a:srgbClr val="FF0000"/>
                </a:solidFill>
              </a:rPr>
              <a:t>les formes du présent</a:t>
            </a:r>
            <a:r>
              <a:rPr lang="it-IT" sz="2200"/>
              <a:t> de l’indicatif </a:t>
            </a:r>
            <a:r>
              <a:rPr lang="it-IT" sz="2200" b="1"/>
              <a:t>sans le pronom sujet</a:t>
            </a:r>
            <a:r>
              <a:rPr lang="it-IT" sz="2200"/>
              <a:t>. Pour les verbes qui finissent en </a:t>
            </a:r>
            <a:r>
              <a:rPr lang="it-IT" sz="2200" i="1"/>
              <a:t>-es </a:t>
            </a:r>
            <a:r>
              <a:rPr lang="it-IT" sz="2200"/>
              <a:t>à la deuxième personne du singulier, le </a:t>
            </a:r>
            <a:r>
              <a:rPr lang="it-IT" sz="2200" i="1"/>
              <a:t>-s </a:t>
            </a:r>
            <a:r>
              <a:rPr lang="it-IT" sz="2200"/>
              <a:t>final est supprimé à l’impératif.</a:t>
            </a:r>
          </a:p>
          <a:p>
            <a:endParaRPr lang="it-IT" sz="220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3D0F27-F931-4C86-B59C-FF180314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5084E2-0CB4-4532-B47E-4145CBB9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5D8C206-6DE1-44D5-AC8D-67322A5C03DC}" type="slidenum">
              <a:rPr lang="it-IT" smtClean="0"/>
              <a:pPr>
                <a:spcAft>
                  <a:spcPts val="600"/>
                </a:spcAft>
              </a:pPr>
              <a:t>3</a:t>
            </a:fld>
            <a:endParaRPr lang="it-IT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2ED55896-9AEC-43EC-B54A-B22BE3648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008782"/>
              </p:ext>
            </p:extLst>
          </p:nvPr>
        </p:nvGraphicFramePr>
        <p:xfrm>
          <a:off x="5246254" y="2834580"/>
          <a:ext cx="6382327" cy="1736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825">
                  <a:extLst>
                    <a:ext uri="{9D8B030D-6E8A-4147-A177-3AD203B41FA5}">
                      <a16:colId xmlns:a16="http://schemas.microsoft.com/office/drawing/2014/main" val="2409837581"/>
                    </a:ext>
                  </a:extLst>
                </a:gridCol>
                <a:gridCol w="1637196">
                  <a:extLst>
                    <a:ext uri="{9D8B030D-6E8A-4147-A177-3AD203B41FA5}">
                      <a16:colId xmlns:a16="http://schemas.microsoft.com/office/drawing/2014/main" val="2806806449"/>
                    </a:ext>
                  </a:extLst>
                </a:gridCol>
                <a:gridCol w="1409806">
                  <a:extLst>
                    <a:ext uri="{9D8B030D-6E8A-4147-A177-3AD203B41FA5}">
                      <a16:colId xmlns:a16="http://schemas.microsoft.com/office/drawing/2014/main" val="2229899330"/>
                    </a:ext>
                  </a:extLst>
                </a:gridCol>
                <a:gridCol w="1523500">
                  <a:extLst>
                    <a:ext uri="{9D8B030D-6E8A-4147-A177-3AD203B41FA5}">
                      <a16:colId xmlns:a16="http://schemas.microsoft.com/office/drawing/2014/main" val="265455773"/>
                    </a:ext>
                  </a:extLst>
                </a:gridCol>
              </a:tblGrid>
              <a:tr h="370471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Manger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Finir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Partir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Prendre 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96960"/>
                  </a:ext>
                </a:extLst>
              </a:tr>
              <a:tr h="396226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Mange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Finis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Pars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Prends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727562"/>
                  </a:ext>
                </a:extLst>
              </a:tr>
              <a:tr h="440427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Mangeons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Finissons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Partons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Prenons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338725"/>
                  </a:ext>
                </a:extLst>
              </a:tr>
              <a:tr h="396226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Mangez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Finissez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Partez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Prenez</a:t>
                      </a:r>
                    </a:p>
                  </a:txBody>
                  <a:tcPr marL="127388" marR="127388" marT="63694" marB="636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62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54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F55D03-C038-4864-9CE8-FCD96514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Cas</a:t>
            </a:r>
            <a:r>
              <a:rPr lang="it-IT" dirty="0"/>
              <a:t> </a:t>
            </a:r>
            <a:r>
              <a:rPr lang="it-IT" dirty="0" err="1"/>
              <a:t>particuliers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3D0577-4026-4816-8D8A-36C271579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/>
              <a:t>Avoir</a:t>
            </a:r>
            <a:r>
              <a:rPr lang="it-IT" b="1" dirty="0"/>
              <a:t>, </a:t>
            </a:r>
            <a:r>
              <a:rPr lang="it-IT" b="1" dirty="0" err="1"/>
              <a:t>être</a:t>
            </a:r>
            <a:r>
              <a:rPr lang="it-IT" b="1" dirty="0"/>
              <a:t>, </a:t>
            </a:r>
            <a:r>
              <a:rPr lang="it-IT" b="1" dirty="0" err="1"/>
              <a:t>savoir</a:t>
            </a:r>
            <a:r>
              <a:rPr lang="it-IT" b="1" dirty="0"/>
              <a:t>, </a:t>
            </a:r>
            <a:r>
              <a:rPr lang="it-IT" b="1" dirty="0" err="1"/>
              <a:t>vouloir</a:t>
            </a:r>
            <a:endParaRPr lang="it-IT" b="1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7B04B63-9067-40C4-A4D0-E5505D5F5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88907"/>
              </p:ext>
            </p:extLst>
          </p:nvPr>
        </p:nvGraphicFramePr>
        <p:xfrm>
          <a:off x="2032000" y="268732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384460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7916896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06908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27337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Avoir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Être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Savoir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Vouloir</a:t>
                      </a:r>
                      <a:r>
                        <a:rPr lang="it-IT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1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ysClr val="windowText" lastClr="000000"/>
                          </a:solidFill>
                        </a:rPr>
                        <a:t>Aie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ysClr val="windowText" lastClr="000000"/>
                          </a:solidFill>
                        </a:rPr>
                        <a:t>Sois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Sache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8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Ayons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Soyons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Sachons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17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Ayez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Soyez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Sachez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ysClr val="windowText" lastClr="000000"/>
                          </a:solidFill>
                        </a:rPr>
                        <a:t>Veuillez</a:t>
                      </a:r>
                      <a:r>
                        <a:rPr lang="it-IT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6103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50F517-2869-484C-BFB5-EDCC7258C714}"/>
              </a:ext>
            </a:extLst>
          </p:cNvPr>
          <p:cNvSpPr txBox="1"/>
          <p:nvPr/>
        </p:nvSpPr>
        <p:spPr>
          <a:xfrm>
            <a:off x="1143000" y="4638675"/>
            <a:ext cx="9810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L’impératif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b="1" dirty="0" err="1"/>
              <a:t>vouloir</a:t>
            </a:r>
            <a:r>
              <a:rPr lang="it-IT" dirty="0"/>
              <a:t> ne s’</a:t>
            </a:r>
            <a:r>
              <a:rPr lang="it-IT" dirty="0" err="1"/>
              <a:t>emploie</a:t>
            </a:r>
            <a:r>
              <a:rPr lang="it-IT" dirty="0"/>
              <a:t> </a:t>
            </a:r>
            <a:r>
              <a:rPr lang="it-IT" dirty="0" err="1"/>
              <a:t>qu’avec</a:t>
            </a:r>
            <a:r>
              <a:rPr lang="it-IT" dirty="0"/>
              <a:t> </a:t>
            </a:r>
            <a:r>
              <a:rPr lang="it-IT" b="1" dirty="0" err="1"/>
              <a:t>vous</a:t>
            </a:r>
            <a:r>
              <a:rPr lang="it-IT" dirty="0"/>
              <a:t> (à la </a:t>
            </a:r>
            <a:r>
              <a:rPr lang="it-IT" dirty="0" err="1"/>
              <a:t>deuxième</a:t>
            </a:r>
            <a:r>
              <a:rPr lang="it-IT" dirty="0"/>
              <a:t> </a:t>
            </a:r>
            <a:r>
              <a:rPr lang="it-IT" dirty="0" err="1"/>
              <a:t>personne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pluriel</a:t>
            </a:r>
            <a:r>
              <a:rPr lang="it-IT" dirty="0"/>
              <a:t>), </a:t>
            </a:r>
            <a:r>
              <a:rPr lang="it-IT" dirty="0" err="1"/>
              <a:t>comme</a:t>
            </a:r>
            <a:r>
              <a:rPr lang="it-IT" dirty="0"/>
              <a:t> forme de </a:t>
            </a:r>
            <a:r>
              <a:rPr lang="it-IT" dirty="0" err="1"/>
              <a:t>politesse</a:t>
            </a:r>
            <a:r>
              <a:rPr lang="it-IT" dirty="0"/>
              <a:t> (par </a:t>
            </a:r>
            <a:r>
              <a:rPr lang="it-IT" dirty="0" err="1"/>
              <a:t>exemple</a:t>
            </a:r>
            <a:r>
              <a:rPr lang="it-IT" dirty="0"/>
              <a:t>,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formules</a:t>
            </a:r>
            <a:r>
              <a:rPr lang="it-IT" dirty="0"/>
              <a:t> de </a:t>
            </a:r>
            <a:r>
              <a:rPr lang="it-IT" dirty="0" err="1"/>
              <a:t>politesse</a:t>
            </a:r>
            <a:r>
              <a:rPr lang="it-IT" dirty="0"/>
              <a:t> à la fin d’une </a:t>
            </a:r>
            <a:r>
              <a:rPr lang="it-IT"/>
              <a:t>lettre).</a:t>
            </a:r>
          </a:p>
          <a:p>
            <a:endParaRPr lang="it-IT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/>
              <a:t>Le verbe </a:t>
            </a:r>
            <a:r>
              <a:rPr lang="fr-FR" b="1"/>
              <a:t>aller</a:t>
            </a:r>
            <a:r>
              <a:rPr lang="fr-FR"/>
              <a:t> est régulier, mais à la deuxième personne du singulier </a:t>
            </a:r>
            <a:r>
              <a:rPr lang="fr-FR">
                <a:solidFill>
                  <a:srgbClr val="FF0000"/>
                </a:solidFill>
              </a:rPr>
              <a:t>tu vas </a:t>
            </a:r>
            <a:r>
              <a:rPr lang="fr-FR"/>
              <a:t>devient </a:t>
            </a:r>
            <a:r>
              <a:rPr lang="fr-FR">
                <a:solidFill>
                  <a:srgbClr val="FF0000"/>
                </a:solidFill>
              </a:rPr>
              <a:t>va</a:t>
            </a:r>
            <a:r>
              <a:rPr lang="fr-FR"/>
              <a:t> (sans </a:t>
            </a:r>
            <a:r>
              <a:rPr lang="fr-FR" b="1"/>
              <a:t>-s </a:t>
            </a:r>
            <a:r>
              <a:rPr lang="fr-FR"/>
              <a:t>final) : Impératif </a:t>
            </a:r>
            <a:r>
              <a:rPr lang="fr-FR" sz="1400"/>
              <a:t>→</a:t>
            </a:r>
            <a:r>
              <a:rPr lang="fr-FR"/>
              <a:t> </a:t>
            </a:r>
            <a:r>
              <a:rPr lang="fr-FR">
                <a:solidFill>
                  <a:srgbClr val="FF0000"/>
                </a:solidFill>
              </a:rPr>
              <a:t>Va – Allons - Allez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E9DD4E-0F04-448C-923D-C7FFCBAF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AA6A50-4CA5-4048-9BEE-F439D12F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4</a:t>
            </a:fld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8897DFF-0158-4499-99ED-651344D6FC81}"/>
              </a:ext>
            </a:extLst>
          </p:cNvPr>
          <p:cNvCxnSpPr/>
          <p:nvPr/>
        </p:nvCxnSpPr>
        <p:spPr>
          <a:xfrm flipV="1">
            <a:off x="876300" y="1447800"/>
            <a:ext cx="8220075" cy="1333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42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38C48-06EA-43E3-8D26-E0B39EE7C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impératif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pronoms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E904A9-9BF2-4316-ABDA-7BE2705FB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L’</a:t>
            </a:r>
            <a:r>
              <a:rPr lang="it-IT" dirty="0" err="1"/>
              <a:t>impératif</a:t>
            </a:r>
            <a:r>
              <a:rPr lang="it-IT" dirty="0"/>
              <a:t> </a:t>
            </a:r>
            <a:r>
              <a:rPr lang="it-IT" dirty="0" err="1"/>
              <a:t>affirmatif</a:t>
            </a:r>
            <a:r>
              <a:rPr lang="it-IT" dirty="0"/>
              <a:t> est l’</a:t>
            </a:r>
            <a:r>
              <a:rPr lang="it-IT" dirty="0" err="1"/>
              <a:t>unique</a:t>
            </a:r>
            <a:r>
              <a:rPr lang="it-IT" dirty="0"/>
              <a:t> </a:t>
            </a:r>
            <a:r>
              <a:rPr lang="it-IT" dirty="0" err="1"/>
              <a:t>cas</a:t>
            </a:r>
            <a:r>
              <a:rPr lang="it-IT" dirty="0"/>
              <a:t> </a:t>
            </a:r>
            <a:r>
              <a:rPr lang="it-IT" dirty="0" err="1"/>
              <a:t>où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dirty="0" err="1"/>
              <a:t>suivent</a:t>
            </a:r>
            <a:r>
              <a:rPr lang="it-IT" dirty="0"/>
              <a:t> le </a:t>
            </a:r>
            <a:r>
              <a:rPr lang="it-IT" dirty="0" err="1"/>
              <a:t>verbe</a:t>
            </a:r>
            <a:r>
              <a:rPr lang="it-IT" dirty="0"/>
              <a:t>. </a:t>
            </a:r>
          </a:p>
          <a:p>
            <a:r>
              <a:rPr lang="it-IT" dirty="0" err="1"/>
              <a:t>S’il</a:t>
            </a:r>
            <a:r>
              <a:rPr lang="it-IT" dirty="0"/>
              <a:t> y a </a:t>
            </a:r>
            <a:r>
              <a:rPr lang="it-IT" dirty="0" err="1"/>
              <a:t>deux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, </a:t>
            </a:r>
            <a:r>
              <a:rPr lang="it-IT" dirty="0" err="1"/>
              <a:t>leur</a:t>
            </a:r>
            <a:r>
              <a:rPr lang="it-IT" dirty="0"/>
              <a:t> </a:t>
            </a:r>
            <a:r>
              <a:rPr lang="it-IT" dirty="0" err="1"/>
              <a:t>ordre</a:t>
            </a:r>
            <a:r>
              <a:rPr lang="it-IT" dirty="0"/>
              <a:t> est </a:t>
            </a:r>
            <a:r>
              <a:rPr lang="it-IT"/>
              <a:t>le suivant : </a:t>
            </a:r>
          </a:p>
          <a:p>
            <a:endParaRPr lang="it-IT"/>
          </a:p>
          <a:p>
            <a:endParaRPr lang="it-IT"/>
          </a:p>
          <a:p>
            <a:endParaRPr lang="it-IT"/>
          </a:p>
          <a:p>
            <a:endParaRPr lang="it-IT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Le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placés</a:t>
            </a:r>
            <a:r>
              <a:rPr lang="it-IT" dirty="0"/>
              <a:t> </a:t>
            </a:r>
            <a:r>
              <a:rPr lang="it-IT" dirty="0" err="1"/>
              <a:t>après</a:t>
            </a:r>
            <a:r>
              <a:rPr lang="it-IT" dirty="0"/>
              <a:t> l’</a:t>
            </a:r>
            <a:r>
              <a:rPr lang="it-IT" dirty="0" err="1"/>
              <a:t>impératif</a:t>
            </a:r>
            <a:r>
              <a:rPr lang="it-IT" dirty="0"/>
              <a:t> et </a:t>
            </a:r>
            <a:r>
              <a:rPr lang="it-IT" dirty="0" err="1"/>
              <a:t>précédés</a:t>
            </a:r>
            <a:r>
              <a:rPr lang="it-IT" dirty="0"/>
              <a:t> d’un trait d’union.</a:t>
            </a:r>
          </a:p>
          <a:p>
            <a:pPr marL="0" indent="0">
              <a:buNone/>
            </a:pPr>
            <a:r>
              <a:rPr lang="it-IT" sz="2600" dirty="0" err="1"/>
              <a:t>Exemples</a:t>
            </a:r>
            <a:r>
              <a:rPr lang="it-IT" sz="2600" dirty="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dirty="0" err="1"/>
              <a:t>Dis</a:t>
            </a:r>
            <a:r>
              <a:rPr lang="it-IT" dirty="0"/>
              <a:t> à </a:t>
            </a:r>
            <a:r>
              <a:rPr lang="it-IT" dirty="0" err="1"/>
              <a:t>ta</a:t>
            </a:r>
            <a:r>
              <a:rPr lang="it-IT" dirty="0"/>
              <a:t> </a:t>
            </a:r>
            <a:r>
              <a:rPr lang="it-IT" dirty="0" err="1"/>
              <a:t>sœur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je l’ai </a:t>
            </a:r>
            <a:r>
              <a:rPr lang="it-IT" dirty="0" err="1"/>
              <a:t>appelée</a:t>
            </a:r>
            <a:r>
              <a:rPr lang="it-IT" dirty="0"/>
              <a:t>       </a:t>
            </a:r>
            <a:r>
              <a:rPr lang="it-IT" dirty="0" err="1"/>
              <a:t>Dis</a:t>
            </a:r>
            <a:r>
              <a:rPr lang="it-IT" dirty="0">
                <a:solidFill>
                  <a:srgbClr val="FF0000"/>
                </a:solidFill>
              </a:rPr>
              <a:t>-le-lui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dirty="0" err="1"/>
              <a:t>Donnez</a:t>
            </a:r>
            <a:r>
              <a:rPr lang="it-IT" dirty="0"/>
              <a:t> à </a:t>
            </a:r>
            <a:r>
              <a:rPr lang="it-IT" dirty="0" err="1"/>
              <a:t>vos</a:t>
            </a:r>
            <a:r>
              <a:rPr lang="it-IT" dirty="0"/>
              <a:t> enfants </a:t>
            </a:r>
            <a:r>
              <a:rPr lang="it-IT" dirty="0" err="1"/>
              <a:t>ces</a:t>
            </a:r>
            <a:r>
              <a:rPr lang="it-IT" dirty="0"/>
              <a:t> </a:t>
            </a:r>
            <a:r>
              <a:rPr lang="it-IT" dirty="0" err="1"/>
              <a:t>chocolats</a:t>
            </a:r>
            <a:r>
              <a:rPr lang="it-IT" dirty="0"/>
              <a:t>        </a:t>
            </a:r>
            <a:r>
              <a:rPr lang="it-IT" dirty="0" err="1"/>
              <a:t>Donnez</a:t>
            </a:r>
            <a:r>
              <a:rPr lang="it-IT" dirty="0" err="1">
                <a:solidFill>
                  <a:srgbClr val="FF0000"/>
                </a:solidFill>
              </a:rPr>
              <a:t>-les-leur</a:t>
            </a:r>
            <a:endParaRPr lang="it-IT" dirty="0">
              <a:solidFill>
                <a:srgbClr val="FF0000"/>
              </a:solidFill>
            </a:endParaRPr>
          </a:p>
          <a:p>
            <a:pPr lvl="1">
              <a:buFont typeface="Calibri" panose="020F0502020204030204" pitchFamily="34" charset="0"/>
              <a:buChar char="­"/>
            </a:pPr>
            <a:r>
              <a:rPr lang="it-IT" dirty="0" err="1"/>
              <a:t>Envoyons</a:t>
            </a:r>
            <a:r>
              <a:rPr lang="it-IT" dirty="0"/>
              <a:t> une lettre       </a:t>
            </a:r>
            <a:r>
              <a:rPr lang="it-IT" dirty="0" err="1"/>
              <a:t>Envoyons</a:t>
            </a:r>
            <a:r>
              <a:rPr lang="it-IT" dirty="0">
                <a:solidFill>
                  <a:srgbClr val="FF0000"/>
                </a:solidFill>
              </a:rPr>
              <a:t>-en</a:t>
            </a:r>
            <a:r>
              <a:rPr lang="it-IT" dirty="0"/>
              <a:t> une.</a:t>
            </a:r>
          </a:p>
          <a:p>
            <a:endParaRPr lang="it-IT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53D96392-21DF-4192-816B-F2F536DB905A}"/>
              </a:ext>
            </a:extLst>
          </p:cNvPr>
          <p:cNvCxnSpPr>
            <a:cxnSpLocks/>
          </p:cNvCxnSpPr>
          <p:nvPr/>
        </p:nvCxnSpPr>
        <p:spPr>
          <a:xfrm>
            <a:off x="5369972" y="5615611"/>
            <a:ext cx="24487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C8130C27-7489-4708-B5F6-DCBEA56EC260}"/>
              </a:ext>
            </a:extLst>
          </p:cNvPr>
          <p:cNvCxnSpPr>
            <a:cxnSpLocks/>
          </p:cNvCxnSpPr>
          <p:nvPr/>
        </p:nvCxnSpPr>
        <p:spPr>
          <a:xfrm>
            <a:off x="4987950" y="5319268"/>
            <a:ext cx="24487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E541ABC7-0A43-423F-995C-6719ACB87DAD}"/>
              </a:ext>
            </a:extLst>
          </p:cNvPr>
          <p:cNvCxnSpPr>
            <a:cxnSpLocks/>
          </p:cNvCxnSpPr>
          <p:nvPr/>
        </p:nvCxnSpPr>
        <p:spPr>
          <a:xfrm>
            <a:off x="3764971" y="5866601"/>
            <a:ext cx="24487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B41C178B-F261-435F-A3D6-7F74060A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6241FE29-DEDE-4F8B-B8CE-D4994DDA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5</a:t>
            </a:fld>
            <a:endParaRPr lang="it-IT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B9E84073-A37F-4121-B6F3-0EB95258C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173" y="2659438"/>
            <a:ext cx="4791871" cy="1871634"/>
          </a:xfrm>
          <a:prstGeom prst="rect">
            <a:avLst/>
          </a:prstGeom>
        </p:spPr>
      </p:pic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220B129B-3C99-4513-9150-761421A09AE5}"/>
              </a:ext>
            </a:extLst>
          </p:cNvPr>
          <p:cNvCxnSpPr/>
          <p:nvPr/>
        </p:nvCxnSpPr>
        <p:spPr>
          <a:xfrm>
            <a:off x="895350" y="1457325"/>
            <a:ext cx="9677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41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2B1C9F-8AF4-4123-A353-4F1EF60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888" y="790113"/>
            <a:ext cx="10474911" cy="5386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>
                <a:latin typeface="+mj-lt"/>
              </a:rPr>
              <a:t>Variations</a:t>
            </a:r>
          </a:p>
          <a:p>
            <a:endParaRPr lang="it-IT"/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Le verbe aller à la deuxième personne du singulier de l’impératif : </a:t>
            </a:r>
            <a:r>
              <a:rPr lang="it-IT" sz="2000" b="1"/>
              <a:t>va</a:t>
            </a:r>
            <a:r>
              <a:rPr lang="it-IT" sz="2000"/>
              <a:t> reprend un </a:t>
            </a:r>
            <a:r>
              <a:rPr lang="it-IT" sz="2000" i="1">
                <a:solidFill>
                  <a:srgbClr val="FF0000"/>
                </a:solidFill>
              </a:rPr>
              <a:t>-s </a:t>
            </a:r>
            <a:r>
              <a:rPr lang="it-IT" sz="2000"/>
              <a:t>final s’il est suivi du pronom </a:t>
            </a:r>
            <a:r>
              <a:rPr lang="it-IT" sz="2000" b="1"/>
              <a:t>y</a:t>
            </a:r>
            <a:r>
              <a:rPr lang="it-IT" sz="2000"/>
              <a:t>  </a:t>
            </a:r>
            <a:r>
              <a:rPr lang="it-IT" sz="1400" b="1"/>
              <a:t>→</a:t>
            </a:r>
            <a:r>
              <a:rPr lang="it-IT" sz="2000"/>
              <a:t>  </a:t>
            </a:r>
            <a:r>
              <a:rPr lang="it-IT" sz="2000">
                <a:solidFill>
                  <a:srgbClr val="FF0000"/>
                </a:solidFill>
              </a:rPr>
              <a:t>vas-y</a:t>
            </a:r>
            <a:endParaRPr lang="it-IT" sz="2000"/>
          </a:p>
          <a:p>
            <a:r>
              <a:rPr lang="it-IT" sz="2000"/>
              <a:t>De même, la deuxième personne du singulier de l’impératif en </a:t>
            </a:r>
            <a:r>
              <a:rPr lang="it-IT" sz="2000" i="1">
                <a:solidFill>
                  <a:srgbClr val="FF0000"/>
                </a:solidFill>
              </a:rPr>
              <a:t>-e </a:t>
            </a:r>
            <a:r>
              <a:rPr lang="it-IT" sz="2000"/>
              <a:t>reprend un </a:t>
            </a:r>
            <a:r>
              <a:rPr lang="it-IT" sz="2000" i="1">
                <a:solidFill>
                  <a:srgbClr val="FF0000"/>
                </a:solidFill>
              </a:rPr>
              <a:t>-s </a:t>
            </a:r>
            <a:r>
              <a:rPr lang="it-IT" sz="2000"/>
              <a:t>si elle est suivie de </a:t>
            </a:r>
            <a:r>
              <a:rPr lang="it-IT" sz="2000" b="1"/>
              <a:t>en</a:t>
            </a:r>
            <a:r>
              <a:rPr lang="it-IT" sz="2000"/>
              <a:t> ou de </a:t>
            </a:r>
            <a:r>
              <a:rPr lang="it-IT" sz="2000" b="1"/>
              <a:t>y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Exemple</a:t>
            </a:r>
            <a:r>
              <a:rPr lang="it-IT" sz="2000"/>
              <a:t> :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Mange des légumes  </a:t>
            </a:r>
            <a:r>
              <a:rPr lang="it-IT" sz="1400" b="1"/>
              <a:t>→</a:t>
            </a:r>
            <a:r>
              <a:rPr lang="it-IT" sz="2000"/>
              <a:t>    Mange</a:t>
            </a:r>
            <a:r>
              <a:rPr lang="it-IT" sz="2000">
                <a:solidFill>
                  <a:srgbClr val="FF0000"/>
                </a:solidFill>
              </a:rPr>
              <a:t>s</a:t>
            </a:r>
            <a:r>
              <a:rPr lang="it-IT" sz="2000"/>
              <a:t>-en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Pense à ma proposition    </a:t>
            </a:r>
            <a:r>
              <a:rPr lang="it-IT" sz="1400" b="1"/>
              <a:t>→</a:t>
            </a:r>
            <a:r>
              <a:rPr lang="it-IT" sz="2000"/>
              <a:t>    Pense</a:t>
            </a:r>
            <a:r>
              <a:rPr lang="it-IT" sz="2000">
                <a:solidFill>
                  <a:srgbClr val="FF0000"/>
                </a:solidFill>
              </a:rPr>
              <a:t>s</a:t>
            </a:r>
            <a:r>
              <a:rPr lang="it-IT" sz="2000"/>
              <a:t>-y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b="1"/>
              <a:t>Y aller</a:t>
            </a:r>
            <a:r>
              <a:rPr lang="it-IT" sz="2000"/>
              <a:t>   </a:t>
            </a:r>
            <a:r>
              <a:rPr lang="it-IT" sz="1400" b="1"/>
              <a:t>→</a:t>
            </a:r>
            <a:r>
              <a:rPr lang="it-IT" sz="2000"/>
              <a:t>   va</a:t>
            </a:r>
            <a:r>
              <a:rPr lang="it-IT" sz="2000">
                <a:solidFill>
                  <a:srgbClr val="FF0000"/>
                </a:solidFill>
              </a:rPr>
              <a:t>s</a:t>
            </a:r>
            <a:r>
              <a:rPr lang="it-IT" sz="2000"/>
              <a:t>-y, </a:t>
            </a:r>
            <a:r>
              <a:rPr lang="it-IT" sz="2000">
                <a:solidFill>
                  <a:srgbClr val="FF0000"/>
                </a:solidFill>
              </a:rPr>
              <a:t>allons-y</a:t>
            </a:r>
            <a:r>
              <a:rPr lang="it-IT" sz="2000"/>
              <a:t>, </a:t>
            </a:r>
            <a:r>
              <a:rPr lang="it-IT" sz="2000">
                <a:solidFill>
                  <a:srgbClr val="FF0000"/>
                </a:solidFill>
              </a:rPr>
              <a:t>allez-y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Voir aussi </a:t>
            </a:r>
            <a:r>
              <a:rPr lang="it-IT" sz="2000" b="1"/>
              <a:t>S’en aller </a:t>
            </a:r>
            <a:r>
              <a:rPr lang="it-IT" sz="2000"/>
              <a:t>(fiche verbes pronominaux suivis de deux pronoms)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737F6A8-DD84-4E43-AC29-6A2DA1EC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A5BB52-24B1-4C5C-B2C1-400EEAA4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6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4602BB1-01C2-4C69-B7DB-99B49DBCA16B}"/>
              </a:ext>
            </a:extLst>
          </p:cNvPr>
          <p:cNvCxnSpPr/>
          <p:nvPr/>
        </p:nvCxnSpPr>
        <p:spPr>
          <a:xfrm>
            <a:off x="878898" y="1706707"/>
            <a:ext cx="7467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90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E1A53-B541-4DC3-AFB6-B9F9320A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Les verbes pronominaux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FDF7DE-0542-4837-9197-D6ED80D0A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84243"/>
            <a:ext cx="10439400" cy="3854739"/>
          </a:xfrm>
        </p:spPr>
        <p:txBody>
          <a:bodyPr>
            <a:normAutofit/>
          </a:bodyPr>
          <a:lstStyle/>
          <a:p>
            <a:r>
              <a:rPr lang="it-IT" sz="2400"/>
              <a:t>Les verbes pronominaux, à l’impératif, sont suivis par le pronom à la forme tonique.</a:t>
            </a:r>
            <a:endParaRPr lang="it-IT"/>
          </a:p>
          <a:p>
            <a:endParaRPr lang="it-IT"/>
          </a:p>
          <a:p>
            <a:endParaRPr lang="it-IT"/>
          </a:p>
          <a:p>
            <a:pPr marL="0" indent="0">
              <a:buNone/>
            </a:pPr>
            <a:endParaRPr lang="it-IT" sz="2400"/>
          </a:p>
          <a:p>
            <a:pPr>
              <a:spcBef>
                <a:spcPts val="1800"/>
              </a:spcBef>
            </a:pPr>
            <a:r>
              <a:rPr lang="it-IT" sz="2400"/>
              <a:t>Verbes pronominaux + </a:t>
            </a:r>
            <a:r>
              <a:rPr lang="it-IT" sz="2400" b="1"/>
              <a:t>en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/>
              <a:t>Souviens-toi        Souviens</a:t>
            </a:r>
            <a:r>
              <a:rPr lang="fr-FR">
                <a:solidFill>
                  <a:srgbClr val="FF0000"/>
                </a:solidFill>
              </a:rPr>
              <a:t>-t’en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/>
              <a:t>S’en aller        Va</a:t>
            </a:r>
            <a:r>
              <a:rPr lang="fr-FR">
                <a:solidFill>
                  <a:srgbClr val="FF0000"/>
                </a:solidFill>
              </a:rPr>
              <a:t>-t-en</a:t>
            </a:r>
            <a:r>
              <a:rPr lang="fr-FR"/>
              <a:t>, allons</a:t>
            </a:r>
            <a:r>
              <a:rPr lang="fr-FR">
                <a:solidFill>
                  <a:srgbClr val="FF0000"/>
                </a:solidFill>
              </a:rPr>
              <a:t>-nous-en</a:t>
            </a:r>
            <a:r>
              <a:rPr lang="fr-FR"/>
              <a:t>, allez</a:t>
            </a:r>
            <a:r>
              <a:rPr lang="fr-FR">
                <a:solidFill>
                  <a:srgbClr val="FF0000"/>
                </a:solidFill>
              </a:rPr>
              <a:t>-vous-en</a:t>
            </a: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F5590362-211E-47CB-A394-077D0A50C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573263"/>
              </p:ext>
            </p:extLst>
          </p:nvPr>
        </p:nvGraphicFramePr>
        <p:xfrm>
          <a:off x="2143702" y="2857559"/>
          <a:ext cx="8128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16465592"/>
                    </a:ext>
                  </a:extLst>
                </a:gridCol>
                <a:gridCol w="1599953">
                  <a:extLst>
                    <a:ext uri="{9D8B030D-6E8A-4147-A177-3AD203B41FA5}">
                      <a16:colId xmlns:a16="http://schemas.microsoft.com/office/drawing/2014/main" val="2198760358"/>
                    </a:ext>
                  </a:extLst>
                </a:gridCol>
                <a:gridCol w="2464047">
                  <a:extLst>
                    <a:ext uri="{9D8B030D-6E8A-4147-A177-3AD203B41FA5}">
                      <a16:colId xmlns:a16="http://schemas.microsoft.com/office/drawing/2014/main" val="6606608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85120104"/>
                    </a:ext>
                  </a:extLst>
                </a:gridCol>
              </a:tblGrid>
              <a:tr h="211616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Indicatif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Impératif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Indicatif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Impératif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42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Tu te lèves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Lève</a:t>
                      </a:r>
                      <a:r>
                        <a:rPr lang="it-IT">
                          <a:solidFill>
                            <a:srgbClr val="FF0000"/>
                          </a:solidFill>
                        </a:rPr>
                        <a:t>-toi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Tu te souviens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Souviens</a:t>
                      </a:r>
                      <a:r>
                        <a:rPr lang="it-IT">
                          <a:solidFill>
                            <a:srgbClr val="FF0000"/>
                          </a:solidFill>
                        </a:rPr>
                        <a:t>-toi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59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Nous nous levons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Levons</a:t>
                      </a:r>
                      <a:r>
                        <a:rPr lang="it-IT">
                          <a:solidFill>
                            <a:srgbClr val="FF0000"/>
                          </a:solidFill>
                        </a:rPr>
                        <a:t>-nous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Nous nous souvenons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Souvenons</a:t>
                      </a:r>
                      <a:r>
                        <a:rPr lang="it-IT">
                          <a:solidFill>
                            <a:srgbClr val="FF0000"/>
                          </a:solidFill>
                        </a:rPr>
                        <a:t>-nous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48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Vous vous levez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Levez</a:t>
                      </a:r>
                      <a:r>
                        <a:rPr lang="it-IT">
                          <a:solidFill>
                            <a:srgbClr val="FF0000"/>
                          </a:solidFill>
                        </a:rPr>
                        <a:t>-vous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Vous vous souvenez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Souvenez</a:t>
                      </a:r>
                      <a:r>
                        <a:rPr lang="it-IT">
                          <a:solidFill>
                            <a:srgbClr val="FF0000"/>
                          </a:solidFill>
                        </a:rPr>
                        <a:t>-vous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936974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832543DA-0C2C-49B1-8A2E-9479884E3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151" y="4959237"/>
            <a:ext cx="298730" cy="18899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E7FA754-66C1-4692-8D6E-14A86DD55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51" y="5349186"/>
            <a:ext cx="298730" cy="188992"/>
          </a:xfrm>
          <a:prstGeom prst="rect">
            <a:avLst/>
          </a:prstGeom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7690F5CD-70CB-4339-888D-1DE73E3D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33B99C77-60BB-4127-8D24-763A2CD3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7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4371BD5-2AE4-4B4D-A104-DAAA03F3380E}"/>
              </a:ext>
            </a:extLst>
          </p:cNvPr>
          <p:cNvCxnSpPr/>
          <p:nvPr/>
        </p:nvCxnSpPr>
        <p:spPr>
          <a:xfrm>
            <a:off x="822036" y="1560945"/>
            <a:ext cx="825730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21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BB3E69-9CE9-4353-8F54-97FC36DD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impératif</a:t>
            </a:r>
            <a:r>
              <a:rPr lang="it-IT" dirty="0"/>
              <a:t> à la forme </a:t>
            </a:r>
            <a:r>
              <a:rPr lang="it-IT" dirty="0" err="1"/>
              <a:t>négative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31F1BA-0AD3-4DB9-8303-240F03C1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45" y="2364509"/>
            <a:ext cx="10504054" cy="381245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La forme </a:t>
            </a:r>
            <a:r>
              <a:rPr lang="it-IT" dirty="0" err="1"/>
              <a:t>négative</a:t>
            </a:r>
            <a:r>
              <a:rPr lang="it-IT" dirty="0"/>
              <a:t> de l’</a:t>
            </a:r>
            <a:r>
              <a:rPr lang="it-IT" dirty="0" err="1"/>
              <a:t>impératif</a:t>
            </a:r>
            <a:r>
              <a:rPr lang="it-IT" dirty="0"/>
              <a:t> est la </a:t>
            </a:r>
            <a:r>
              <a:rPr lang="it-IT" dirty="0" err="1"/>
              <a:t>même</a:t>
            </a:r>
            <a:r>
              <a:rPr lang="it-IT" dirty="0"/>
              <a:t> </a:t>
            </a:r>
            <a:r>
              <a:rPr lang="it-IT" dirty="0" err="1"/>
              <a:t>qu’à</a:t>
            </a:r>
            <a:r>
              <a:rPr lang="it-IT" dirty="0"/>
              <a:t> l’</a:t>
            </a:r>
            <a:r>
              <a:rPr lang="it-IT" dirty="0" err="1"/>
              <a:t>indicatif</a:t>
            </a:r>
            <a:r>
              <a:rPr lang="it-IT" dirty="0"/>
              <a:t> </a:t>
            </a:r>
            <a:r>
              <a:rPr lang="it-IT" u="sng" dirty="0" err="1"/>
              <a:t>moins</a:t>
            </a:r>
            <a:r>
              <a:rPr lang="it-IT" dirty="0"/>
              <a:t> le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err="1"/>
              <a:t>sujet</a:t>
            </a:r>
            <a:r>
              <a:rPr lang="it-IT"/>
              <a:t>.</a:t>
            </a:r>
            <a:endParaRPr lang="it-IT" dirty="0"/>
          </a:p>
          <a:p>
            <a:pPr marL="0" indent="0">
              <a:buNone/>
            </a:pPr>
            <a:r>
              <a:rPr lang="it-IT" b="1" dirty="0" err="1"/>
              <a:t>Exemples</a:t>
            </a:r>
            <a:r>
              <a:rPr lang="it-IT" b="1" dirty="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dirty="0" err="1"/>
              <a:t>Du</a:t>
            </a:r>
            <a:r>
              <a:rPr lang="it-IT" sz="2000" dirty="0"/>
              <a:t> </a:t>
            </a:r>
            <a:r>
              <a:rPr lang="it-IT" sz="2000" dirty="0" err="1"/>
              <a:t>pain</a:t>
            </a:r>
            <a:r>
              <a:rPr lang="it-IT" sz="2000" dirty="0"/>
              <a:t>, </a:t>
            </a:r>
            <a:r>
              <a:rPr lang="it-IT" sz="2000" dirty="0" err="1"/>
              <a:t>vous</a:t>
            </a:r>
            <a:r>
              <a:rPr lang="it-IT" sz="2000" dirty="0"/>
              <a:t> n’en </a:t>
            </a:r>
            <a:r>
              <a:rPr lang="it-IT" sz="2000" dirty="0" err="1"/>
              <a:t>mangez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trop</a:t>
            </a:r>
            <a:r>
              <a:rPr lang="it-IT" sz="2000" dirty="0"/>
              <a:t>        N’en </a:t>
            </a:r>
            <a:r>
              <a:rPr lang="it-IT" sz="2000" dirty="0" err="1"/>
              <a:t>mangez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trop</a:t>
            </a:r>
            <a:r>
              <a:rPr lang="it-IT" sz="2000" dirty="0"/>
              <a:t> !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dirty="0"/>
              <a:t>Tu ne </a:t>
            </a:r>
            <a:r>
              <a:rPr lang="it-IT" sz="2000" dirty="0" err="1"/>
              <a:t>racontes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ce conte de </a:t>
            </a:r>
            <a:r>
              <a:rPr lang="it-IT" sz="2000" dirty="0" err="1"/>
              <a:t>fées</a:t>
            </a:r>
            <a:r>
              <a:rPr lang="it-IT" sz="2000" dirty="0"/>
              <a:t> à ton petit </a:t>
            </a:r>
            <a:r>
              <a:rPr lang="it-IT" sz="2000" dirty="0" err="1"/>
              <a:t>frère</a:t>
            </a:r>
            <a:r>
              <a:rPr lang="it-IT" sz="2000" dirty="0"/>
              <a:t>, </a:t>
            </a:r>
            <a:r>
              <a:rPr lang="it-IT" sz="2000" dirty="0" err="1"/>
              <a:t>ça</a:t>
            </a:r>
            <a:r>
              <a:rPr lang="it-IT" sz="2000" dirty="0"/>
              <a:t> </a:t>
            </a:r>
            <a:r>
              <a:rPr lang="it-IT" sz="2000" dirty="0" err="1"/>
              <a:t>pourrait</a:t>
            </a:r>
            <a:r>
              <a:rPr lang="it-IT" sz="2000" dirty="0"/>
              <a:t> lui </a:t>
            </a:r>
            <a:r>
              <a:rPr lang="it-IT" sz="2000" dirty="0" err="1"/>
              <a:t>faire</a:t>
            </a:r>
            <a:r>
              <a:rPr lang="it-IT" sz="2000" dirty="0"/>
              <a:t> </a:t>
            </a:r>
            <a:r>
              <a:rPr lang="it-IT" sz="2000" dirty="0" err="1"/>
              <a:t>peur</a:t>
            </a:r>
            <a:r>
              <a:rPr lang="it-IT" sz="2000" dirty="0"/>
              <a:t>      Tu ne le lui </a:t>
            </a:r>
            <a:r>
              <a:rPr lang="it-IT" sz="2000" dirty="0" err="1"/>
              <a:t>racontes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         Ne le lui </a:t>
            </a:r>
            <a:r>
              <a:rPr lang="it-IT" sz="2000" dirty="0" err="1"/>
              <a:t>raconte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!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dirty="0" err="1"/>
              <a:t>Vous</a:t>
            </a:r>
            <a:r>
              <a:rPr lang="it-IT" sz="2000" dirty="0"/>
              <a:t> n’</a:t>
            </a:r>
            <a:r>
              <a:rPr lang="it-IT" sz="2000" dirty="0" err="1"/>
              <a:t>allez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à la </a:t>
            </a:r>
            <a:r>
              <a:rPr lang="it-IT" sz="2000" dirty="0" err="1"/>
              <a:t>mer</a:t>
            </a:r>
            <a:r>
              <a:rPr lang="it-IT" sz="2000" dirty="0"/>
              <a:t> en plein </a:t>
            </a:r>
            <a:r>
              <a:rPr lang="it-IT" sz="2000" dirty="0" err="1"/>
              <a:t>hiver</a:t>
            </a:r>
            <a:r>
              <a:rPr lang="it-IT" sz="2000" dirty="0"/>
              <a:t>         </a:t>
            </a:r>
            <a:r>
              <a:rPr lang="it-IT" sz="2000" dirty="0" err="1"/>
              <a:t>Vous</a:t>
            </a:r>
            <a:r>
              <a:rPr lang="it-IT" sz="2000" dirty="0"/>
              <a:t> </a:t>
            </a:r>
            <a:r>
              <a:rPr lang="it-IT" sz="2000" dirty="0" err="1"/>
              <a:t>n’y</a:t>
            </a:r>
            <a:r>
              <a:rPr lang="it-IT" sz="2000" dirty="0"/>
              <a:t> </a:t>
            </a:r>
            <a:r>
              <a:rPr lang="it-IT" sz="2000" dirty="0" err="1"/>
              <a:t>allez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         </a:t>
            </a:r>
            <a:r>
              <a:rPr lang="it-IT" sz="2000" dirty="0" err="1"/>
              <a:t>N’y</a:t>
            </a:r>
            <a:r>
              <a:rPr lang="it-IT" sz="2000" dirty="0"/>
              <a:t> </a:t>
            </a:r>
            <a:r>
              <a:rPr lang="it-IT" sz="2000" dirty="0" err="1"/>
              <a:t>allez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!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dirty="0"/>
              <a:t>Tu ne me </a:t>
            </a:r>
            <a:r>
              <a:rPr lang="it-IT" sz="2000" dirty="0" err="1"/>
              <a:t>prends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de </a:t>
            </a:r>
            <a:r>
              <a:rPr lang="it-IT" sz="2000" dirty="0" err="1"/>
              <a:t>café</a:t>
            </a:r>
            <a:r>
              <a:rPr lang="it-IT" sz="2000" dirty="0"/>
              <a:t>, </a:t>
            </a:r>
            <a:r>
              <a:rPr lang="it-IT" sz="2000" dirty="0" err="1"/>
              <a:t>j’en</a:t>
            </a:r>
            <a:r>
              <a:rPr lang="it-IT" sz="2000" dirty="0"/>
              <a:t> ai </a:t>
            </a:r>
            <a:r>
              <a:rPr lang="it-IT" sz="2000" dirty="0" err="1"/>
              <a:t>déjà</a:t>
            </a:r>
            <a:r>
              <a:rPr lang="it-IT" sz="2000" dirty="0"/>
              <a:t>         Tu ne m’en </a:t>
            </a:r>
            <a:r>
              <a:rPr lang="it-IT" sz="2000" dirty="0" err="1"/>
              <a:t>prends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       Ne m’en </a:t>
            </a:r>
            <a:r>
              <a:rPr lang="it-IT" sz="2000" dirty="0" err="1"/>
              <a:t>prends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208A741-C5A4-4A6F-AB24-66AE97CA7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660" y="3812302"/>
            <a:ext cx="298730" cy="1889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F8C22AD2-4C38-4615-8603-E99ACCAE7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910" y="4115554"/>
            <a:ext cx="298730" cy="18899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3F67E0D-65EA-4971-9459-B5F6D46B1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235" y="4391779"/>
            <a:ext cx="298730" cy="18899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71507E1-F687-4212-B188-055B1A174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235" y="4744204"/>
            <a:ext cx="298730" cy="18899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BB84794-CD06-495E-80A8-2074EC128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185" y="4744204"/>
            <a:ext cx="298730" cy="18899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FBE8FE4-58B4-424C-A6AF-A17EE1B59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5085" y="5067379"/>
            <a:ext cx="298730" cy="18899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FE22D16-6265-4F97-93C0-3B73F95B2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550" y="5067379"/>
            <a:ext cx="298730" cy="188992"/>
          </a:xfrm>
          <a:prstGeom prst="rect">
            <a:avLst/>
          </a:prstGeom>
        </p:spPr>
      </p:pic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5E9E8084-3DCC-468E-92AE-17B85097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6CFE5FB1-F717-429B-8F9F-8EF8D09F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206-6DE1-44D5-AC8D-67322A5C03DC}" type="slidenum">
              <a:rPr lang="it-IT" smtClean="0"/>
              <a:t>8</a:t>
            </a:fld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9685A72-F262-4634-B389-769123948BB1}"/>
              </a:ext>
            </a:extLst>
          </p:cNvPr>
          <p:cNvCxnSpPr/>
          <p:nvPr/>
        </p:nvCxnSpPr>
        <p:spPr>
          <a:xfrm>
            <a:off x="895350" y="1714500"/>
            <a:ext cx="86296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65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910A52-7E8A-4213-8D91-2CE2069D6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Exercice 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732755A7-AE7C-4926-9627-BD4695F128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48343"/>
            <a:ext cx="10515599" cy="3071662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2A4F4B2-E984-4DA3-8C85-D46E79C2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9F0F0A-8759-4AF1-927C-FEF43B1F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D8C206-6DE1-44D5-AC8D-67322A5C03DC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6BFD46A-9467-40E8-9488-C3A1EC784422}"/>
              </a:ext>
            </a:extLst>
          </p:cNvPr>
          <p:cNvSpPr txBox="1"/>
          <p:nvPr/>
        </p:nvSpPr>
        <p:spPr>
          <a:xfrm>
            <a:off x="3275446" y="3216564"/>
            <a:ext cx="26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Mangez des fruits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401D9F6-9EE5-40A0-92EF-570FE61411CF}"/>
              </a:ext>
            </a:extLst>
          </p:cNvPr>
          <p:cNvSpPr txBox="1"/>
          <p:nvPr/>
        </p:nvSpPr>
        <p:spPr>
          <a:xfrm>
            <a:off x="3306618" y="3583709"/>
            <a:ext cx="319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Respirez</a:t>
            </a:r>
            <a:r>
              <a:rPr lang="it-IT" u="sng">
                <a:solidFill>
                  <a:srgbClr val="0070C0"/>
                </a:solidFill>
              </a:rPr>
              <a:t> </a:t>
            </a:r>
            <a:endParaRPr lang="fr-FR" u="sng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00F2E01-FBB0-4D5C-A0CA-7116DD8B89F5}"/>
              </a:ext>
            </a:extLst>
          </p:cNvPr>
          <p:cNvSpPr txBox="1"/>
          <p:nvPr/>
        </p:nvSpPr>
        <p:spPr>
          <a:xfrm>
            <a:off x="3288145" y="3962400"/>
            <a:ext cx="179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Faites du sport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A9D7B8B-9ADC-4E63-A0D7-237D44CEF418}"/>
              </a:ext>
            </a:extLst>
          </p:cNvPr>
          <p:cNvSpPr txBox="1"/>
          <p:nvPr/>
        </p:nvSpPr>
        <p:spPr>
          <a:xfrm>
            <a:off x="3260437" y="4331855"/>
            <a:ext cx="257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Soyez positif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5B6C038-D5F8-4991-8E67-567EC707A005}"/>
              </a:ext>
            </a:extLst>
          </p:cNvPr>
          <p:cNvSpPr txBox="1"/>
          <p:nvPr/>
        </p:nvSpPr>
        <p:spPr>
          <a:xfrm>
            <a:off x="3315854" y="4692073"/>
            <a:ext cx="233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Ayez confiance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B47F9F6-2D2D-4E3E-99F3-AAE4C9102E56}"/>
              </a:ext>
            </a:extLst>
          </p:cNvPr>
          <p:cNvSpPr txBox="1"/>
          <p:nvPr/>
        </p:nvSpPr>
        <p:spPr>
          <a:xfrm>
            <a:off x="8358910" y="3214255"/>
            <a:ext cx="2752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Ne mangez pas de viande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51C345D-2443-4B69-ABB3-A7E2F8B34E44}"/>
              </a:ext>
            </a:extLst>
          </p:cNvPr>
          <p:cNvSpPr txBox="1"/>
          <p:nvPr/>
        </p:nvSpPr>
        <p:spPr>
          <a:xfrm>
            <a:off x="8451273" y="3592946"/>
            <a:ext cx="2105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Ne fumez pas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01E1CF1-42F1-4B2B-A8C1-EE4D64572075}"/>
              </a:ext>
            </a:extLst>
          </p:cNvPr>
          <p:cNvSpPr txBox="1"/>
          <p:nvPr/>
        </p:nvSpPr>
        <p:spPr>
          <a:xfrm>
            <a:off x="8395854" y="3962401"/>
            <a:ext cx="24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Ne prenez pas de poids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71302E3-7407-4D38-A76E-B9C31243937A}"/>
              </a:ext>
            </a:extLst>
          </p:cNvPr>
          <p:cNvSpPr txBox="1"/>
          <p:nvPr/>
        </p:nvSpPr>
        <p:spPr>
          <a:xfrm>
            <a:off x="8432800" y="4331855"/>
            <a:ext cx="299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Ne soyez pas négatif</a:t>
            </a:r>
            <a:endParaRPr lang="fr-FR" i="1">
              <a:solidFill>
                <a:srgbClr val="0070C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95D584F-2D3D-49C7-9811-7684922AB66F}"/>
              </a:ext>
            </a:extLst>
          </p:cNvPr>
          <p:cNvSpPr txBox="1"/>
          <p:nvPr/>
        </p:nvSpPr>
        <p:spPr>
          <a:xfrm>
            <a:off x="8460509" y="4710545"/>
            <a:ext cx="190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solidFill>
                  <a:srgbClr val="0070C0"/>
                </a:solidFill>
              </a:rPr>
              <a:t>N’ayez pas peur</a:t>
            </a:r>
            <a:endParaRPr lang="fr-FR" i="1">
              <a:solidFill>
                <a:srgbClr val="0070C0"/>
              </a:solidFill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74C0DF25-2047-4758-A5B3-AC3E5F455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177" y="1982077"/>
            <a:ext cx="3673187" cy="31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5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Tema di Office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4358</TotalTime>
  <Words>777</Words>
  <Application>Microsoft Office PowerPoint</Application>
  <PresentationFormat>Widescreen</PresentationFormat>
  <Paragraphs>153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L’impératif</vt:lpstr>
      <vt:lpstr>Presentazione standard di PowerPoint</vt:lpstr>
      <vt:lpstr>Formation</vt:lpstr>
      <vt:lpstr>Cas particuliers</vt:lpstr>
      <vt:lpstr>L’impératif avec pronoms</vt:lpstr>
      <vt:lpstr>Presentazione standard di PowerPoint</vt:lpstr>
      <vt:lpstr>Les verbes pronominaux</vt:lpstr>
      <vt:lpstr>L’impératif à la forme négative</vt:lpstr>
      <vt:lpstr>Exercice 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L’impératif</dc:title>
  <dc:creator>laura.kreyder@unimib.it</dc:creator>
  <cp:lastModifiedBy>laura.kreyder@unimib.it</cp:lastModifiedBy>
  <cp:revision>29</cp:revision>
  <dcterms:created xsi:type="dcterms:W3CDTF">2020-12-12T14:27:54Z</dcterms:created>
  <dcterms:modified xsi:type="dcterms:W3CDTF">2021-12-22T17:21:52Z</dcterms:modified>
</cp:coreProperties>
</file>