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7" r:id="rId2"/>
    <p:sldId id="361" r:id="rId3"/>
    <p:sldId id="367" r:id="rId4"/>
    <p:sldId id="345" r:id="rId5"/>
    <p:sldId id="346" r:id="rId6"/>
    <p:sldId id="362" r:id="rId7"/>
    <p:sldId id="350" r:id="rId8"/>
    <p:sldId id="262" r:id="rId9"/>
    <p:sldId id="263" r:id="rId10"/>
    <p:sldId id="264" r:id="rId11"/>
    <p:sldId id="265" r:id="rId12"/>
    <p:sldId id="285" r:id="rId13"/>
    <p:sldId id="266" r:id="rId14"/>
    <p:sldId id="339" r:id="rId15"/>
    <p:sldId id="363" r:id="rId16"/>
    <p:sldId id="364" r:id="rId17"/>
    <p:sldId id="341" r:id="rId18"/>
    <p:sldId id="336" r:id="rId19"/>
    <p:sldId id="337" r:id="rId20"/>
    <p:sldId id="369" r:id="rId21"/>
    <p:sldId id="368" r:id="rId22"/>
    <p:sldId id="359" r:id="rId23"/>
    <p:sldId id="273" r:id="rId24"/>
    <p:sldId id="294" r:id="rId25"/>
    <p:sldId id="282" r:id="rId26"/>
    <p:sldId id="293" r:id="rId27"/>
    <p:sldId id="366" r:id="rId28"/>
    <p:sldId id="283" r:id="rId29"/>
    <p:sldId id="306" r:id="rId30"/>
    <p:sldId id="307" r:id="rId31"/>
    <p:sldId id="309" r:id="rId32"/>
    <p:sldId id="284" r:id="rId33"/>
    <p:sldId id="295" r:id="rId34"/>
    <p:sldId id="355" r:id="rId35"/>
    <p:sldId id="272" r:id="rId36"/>
    <p:sldId id="267" r:id="rId37"/>
    <p:sldId id="313" r:id="rId38"/>
    <p:sldId id="269" r:id="rId39"/>
    <p:sldId id="268" r:id="rId40"/>
    <p:sldId id="270" r:id="rId41"/>
    <p:sldId id="356" r:id="rId42"/>
    <p:sldId id="338" r:id="rId43"/>
    <p:sldId id="365" r:id="rId44"/>
    <p:sldId id="319" r:id="rId45"/>
    <p:sldId id="289" r:id="rId46"/>
    <p:sldId id="357" r:id="rId47"/>
    <p:sldId id="275" r:id="rId48"/>
    <p:sldId id="277" r:id="rId49"/>
    <p:sldId id="290" r:id="rId50"/>
    <p:sldId id="276" r:id="rId51"/>
    <p:sldId id="322" r:id="rId52"/>
    <p:sldId id="278" r:id="rId53"/>
    <p:sldId id="279" r:id="rId54"/>
    <p:sldId id="280" r:id="rId55"/>
    <p:sldId id="323" r:id="rId56"/>
    <p:sldId id="324" r:id="rId57"/>
    <p:sldId id="286" r:id="rId58"/>
    <p:sldId id="287" r:id="rId59"/>
    <p:sldId id="329" r:id="rId60"/>
    <p:sldId id="354" r:id="rId61"/>
    <p:sldId id="347" r:id="rId62"/>
    <p:sldId id="326" r:id="rId63"/>
    <p:sldId id="327" r:id="rId64"/>
    <p:sldId id="352" r:id="rId65"/>
    <p:sldId id="353" r:id="rId6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1" autoAdjust="0"/>
    <p:restoredTop sz="94660"/>
  </p:normalViewPr>
  <p:slideViewPr>
    <p:cSldViewPr snapToGrid="0" snapToObjects="1">
      <p:cViewPr>
        <p:scale>
          <a:sx n="108" d="100"/>
          <a:sy n="108" d="100"/>
        </p:scale>
        <p:origin x="-135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6128608923885"/>
          <c:y val="0.130238254604285"/>
          <c:w val="0.897470472440945"/>
          <c:h val="0.763963798051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VIDEOWEB</c:v>
                </c:pt>
                <c:pt idx="1">
                  <c:v>TV</c:v>
                </c:pt>
                <c:pt idx="2">
                  <c:v>OOH</c:v>
                </c:pt>
                <c:pt idx="3">
                  <c:v>PRESS</c:v>
                </c:pt>
                <c:pt idx="4">
                  <c:v>RADIO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130.0</c:v>
                </c:pt>
                <c:pt idx="1">
                  <c:v>100.0</c:v>
                </c:pt>
                <c:pt idx="2">
                  <c:v>70.0</c:v>
                </c:pt>
                <c:pt idx="3">
                  <c:v>60.0</c:v>
                </c:pt>
                <c:pt idx="4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165592"/>
        <c:axId val="2139151336"/>
      </c:barChart>
      <c:catAx>
        <c:axId val="213916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anchor="t"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it-IT"/>
          </a:p>
        </c:txPr>
        <c:crossAx val="2139151336"/>
        <c:crosses val="autoZero"/>
        <c:auto val="1"/>
        <c:lblAlgn val="ctr"/>
        <c:lblOffset val="100"/>
        <c:noMultiLvlLbl val="0"/>
      </c:catAx>
      <c:valAx>
        <c:axId val="2139151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it-IT"/>
          </a:p>
        </c:txPr>
        <c:crossAx val="2139165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39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pattFill prst="wdUpDiag">
                <a:fgClr>
                  <a:srgbClr val="FFC000"/>
                </a:fgClr>
                <a:bgClr>
                  <a:schemeClr val="bg1"/>
                </a:bgClr>
              </a:pattFill>
            </c:spPr>
          </c:dPt>
          <c:dPt>
            <c:idx val="1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/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Foglio1!$A$2:$A$13</c:f>
              <c:strCache>
                <c:ptCount val="12"/>
                <c:pt idx="0">
                  <c:v>BRAND</c:v>
                </c:pt>
                <c:pt idx="1">
                  <c:v>Competitor</c:v>
                </c:pt>
                <c:pt idx="2">
                  <c:v>Competitor</c:v>
                </c:pt>
                <c:pt idx="3">
                  <c:v>Competitor</c:v>
                </c:pt>
                <c:pt idx="4">
                  <c:v>Competitor</c:v>
                </c:pt>
                <c:pt idx="5">
                  <c:v>Competitor</c:v>
                </c:pt>
                <c:pt idx="6">
                  <c:v>Competitor</c:v>
                </c:pt>
                <c:pt idx="7">
                  <c:v>Competitor</c:v>
                </c:pt>
                <c:pt idx="9">
                  <c:v>Other (&lt;2%)</c:v>
                </c:pt>
                <c:pt idx="11">
                  <c:v>Non sa/non indica</c:v>
                </c:pt>
              </c:strCache>
            </c:strRef>
          </c:cat>
          <c:val>
            <c:numRef>
              <c:f>Foglio1!$B$2:$B$13</c:f>
              <c:numCache>
                <c:formatCode>0.0%</c:formatCode>
                <c:ptCount val="12"/>
                <c:pt idx="0">
                  <c:v>0.510869565217391</c:v>
                </c:pt>
                <c:pt idx="1">
                  <c:v>0.193840579710145</c:v>
                </c:pt>
                <c:pt idx="2">
                  <c:v>0.0706521739130435</c:v>
                </c:pt>
                <c:pt idx="3">
                  <c:v>0.0579710144927536</c:v>
                </c:pt>
                <c:pt idx="4">
                  <c:v>0.0434782608695652</c:v>
                </c:pt>
                <c:pt idx="5">
                  <c:v>0.0398550724637681</c:v>
                </c:pt>
                <c:pt idx="6">
                  <c:v>0.0326086956521739</c:v>
                </c:pt>
                <c:pt idx="7">
                  <c:v>0.0271739130434783</c:v>
                </c:pt>
                <c:pt idx="9">
                  <c:v>0.0144927536231884</c:v>
                </c:pt>
                <c:pt idx="11">
                  <c:v>0.00905797101449275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-2120887304"/>
        <c:axId val="-2120884296"/>
      </c:barChart>
      <c:catAx>
        <c:axId val="-21208873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just">
              <a:defRPr sz="1400"/>
            </a:pPr>
            <a:endParaRPr lang="it-IT"/>
          </a:p>
        </c:txPr>
        <c:crossAx val="-2120884296"/>
        <c:crosses val="autoZero"/>
        <c:auto val="1"/>
        <c:lblAlgn val="ctr"/>
        <c:lblOffset val="100"/>
        <c:noMultiLvlLbl val="0"/>
      </c:catAx>
      <c:valAx>
        <c:axId val="-212088429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-2120887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144651626712"/>
          <c:y val="0.0291973583780325"/>
          <c:w val="0.6190179302804"/>
          <c:h val="0.9082368736690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CITAZIONE NOME CORRETTO</c:v>
                </c:pt>
                <c:pt idx="1">
                  <c:v>ATTRIBUZIONI INDIRETTE*</c:v>
                </c:pt>
                <c:pt idx="2">
                  <c:v>Attribuzioni errate</c:v>
                </c:pt>
                <c:pt idx="3">
                  <c:v>Non ricorda/non indica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0.514492753623189</c:v>
                </c:pt>
                <c:pt idx="1">
                  <c:v>0.0181159420289855</c:v>
                </c:pt>
                <c:pt idx="2">
                  <c:v>0.0978260869565217</c:v>
                </c:pt>
                <c:pt idx="3">
                  <c:v>0.369565217391304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-2121177880"/>
        <c:axId val="-2121191672"/>
      </c:barChart>
      <c:catAx>
        <c:axId val="-212117788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-2121191672"/>
        <c:crosses val="autoZero"/>
        <c:auto val="1"/>
        <c:lblAlgn val="ctr"/>
        <c:lblOffset val="100"/>
        <c:noMultiLvlLbl val="0"/>
      </c:catAx>
      <c:valAx>
        <c:axId val="-21211916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-2121177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82657594299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259669732814157"/>
                  <c:y val="-0.0321447606209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 algn="ctr">
                  <a:defRPr lang="it-IT"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Foglio1!$A$2:$A$11</c:f>
              <c:strCache>
                <c:ptCount val="10"/>
                <c:pt idx="0">
                  <c:v>Uomo</c:v>
                </c:pt>
                <c:pt idx="1">
                  <c:v>Donna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8">
                  <c:v>User Rustica</c:v>
                </c:pt>
                <c:pt idx="9">
                  <c:v>User S.Carlo</c:v>
                </c:pt>
              </c:strCache>
            </c:strRef>
          </c:cat>
          <c:val>
            <c:numRef>
              <c:f>Foglio1!$B$2:$B$11</c:f>
              <c:numCache>
                <c:formatCode>0.0%</c:formatCode>
                <c:ptCount val="10"/>
                <c:pt idx="0">
                  <c:v>0.4088</c:v>
                </c:pt>
                <c:pt idx="1">
                  <c:v>0.4245</c:v>
                </c:pt>
                <c:pt idx="8">
                  <c:v>0.4234</c:v>
                </c:pt>
                <c:pt idx="9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-2126265592"/>
        <c:axId val="-2126152072"/>
      </c:barChart>
      <c:lineChart>
        <c:grouping val="standard"/>
        <c:varyColors val="0"/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pPr>
              <a:solidFill>
                <a:srgbClr val="009900"/>
              </a:solidFill>
            </c:spPr>
          </c:marker>
          <c:dLbls>
            <c:numFmt formatCode="0.0%" sourceLinked="0"/>
            <c:txPr>
              <a:bodyPr/>
              <a:lstStyle/>
              <a:p>
                <a:pPr algn="ctr">
                  <a:defRPr lang="it-IT"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Foglio1!$A$2:$A$11</c:f>
              <c:strCache>
                <c:ptCount val="10"/>
                <c:pt idx="0">
                  <c:v>Uomo</c:v>
                </c:pt>
                <c:pt idx="1">
                  <c:v>Donna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8">
                  <c:v>User Rustica</c:v>
                </c:pt>
                <c:pt idx="9">
                  <c:v>User S.Carlo</c:v>
                </c:pt>
              </c:strCache>
            </c:strRef>
          </c:cat>
          <c:val>
            <c:numRef>
              <c:f>Foglio1!$C$2:$C$11</c:f>
              <c:numCache>
                <c:formatCode>General</c:formatCode>
                <c:ptCount val="10"/>
                <c:pt idx="3" formatCode="0.0%">
                  <c:v>0.4488</c:v>
                </c:pt>
                <c:pt idx="4" formatCode="0.0%">
                  <c:v>0.4651</c:v>
                </c:pt>
                <c:pt idx="5" formatCode="0.0%">
                  <c:v>0.4142</c:v>
                </c:pt>
                <c:pt idx="6" formatCode="0.0%">
                  <c:v>0.3693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ln w="19050">
              <a:solidFill>
                <a:srgbClr val="009900"/>
              </a:solidFill>
              <a:prstDash val="sysDash"/>
            </a:ln>
          </c:spPr>
          <c:marker>
            <c:symbol val="none"/>
          </c:marker>
          <c:cat>
            <c:strRef>
              <c:f>Foglio1!$A$2:$A$11</c:f>
              <c:strCache>
                <c:ptCount val="10"/>
                <c:pt idx="0">
                  <c:v>Uomo</c:v>
                </c:pt>
                <c:pt idx="1">
                  <c:v>Donna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8">
                  <c:v>User Rustica</c:v>
                </c:pt>
                <c:pt idx="9">
                  <c:v>User S.Carlo</c:v>
                </c:pt>
              </c:strCache>
            </c:strRef>
          </c:cat>
          <c:val>
            <c:numRef>
              <c:f>Foglio1!$D$2:$D$11</c:f>
              <c:numCache>
                <c:formatCode>0.0%</c:formatCode>
                <c:ptCount val="10"/>
                <c:pt idx="0">
                  <c:v>0.417</c:v>
                </c:pt>
                <c:pt idx="1">
                  <c:v>0.417</c:v>
                </c:pt>
                <c:pt idx="2">
                  <c:v>0.417</c:v>
                </c:pt>
                <c:pt idx="3">
                  <c:v>0.417</c:v>
                </c:pt>
                <c:pt idx="4">
                  <c:v>0.417</c:v>
                </c:pt>
                <c:pt idx="5">
                  <c:v>0.417</c:v>
                </c:pt>
                <c:pt idx="6">
                  <c:v>0.417</c:v>
                </c:pt>
                <c:pt idx="7">
                  <c:v>0.417</c:v>
                </c:pt>
                <c:pt idx="8">
                  <c:v>0.417</c:v>
                </c:pt>
                <c:pt idx="9">
                  <c:v>0.417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265592"/>
        <c:axId val="-2126152072"/>
      </c:lineChart>
      <c:catAx>
        <c:axId val="-2126265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-2126152072"/>
        <c:crosses val="autoZero"/>
        <c:auto val="1"/>
        <c:lblAlgn val="ctr"/>
        <c:lblOffset val="100"/>
        <c:noMultiLvlLbl val="0"/>
      </c:catAx>
      <c:valAx>
        <c:axId val="-2126152072"/>
        <c:scaling>
          <c:orientation val="minMax"/>
          <c:max val="1.0"/>
          <c:min val="0.0"/>
        </c:scaling>
        <c:delete val="1"/>
        <c:axPos val="l"/>
        <c:numFmt formatCode="0.0%" sourceLinked="1"/>
        <c:majorTickMark val="out"/>
        <c:minorTickMark val="none"/>
        <c:tickLblPos val="nextTo"/>
        <c:crossAx val="-2126265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719653051009"/>
          <c:y val="0.0"/>
          <c:w val="0.702777619382512"/>
          <c:h val="0.8308601008714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Moltissimo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Credibile</c:v>
                </c:pt>
              </c:strCache>
            </c:strRef>
          </c:cat>
          <c:val>
            <c:numRef>
              <c:f>Foglio1!$B$2</c:f>
              <c:numCache>
                <c:formatCode>0.0%</c:formatCode>
                <c:ptCount val="1"/>
                <c:pt idx="0">
                  <c:v>0.149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Credibile</c:v>
                </c:pt>
              </c:strCache>
            </c:strRef>
          </c:cat>
          <c:val>
            <c:numRef>
              <c:f>Foglio1!$C$2</c:f>
              <c:numCache>
                <c:formatCode>0.0%</c:formatCode>
                <c:ptCount val="1"/>
                <c:pt idx="0">
                  <c:v>0.268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FFFFCC">
                <a:alpha val="50196"/>
              </a:srgbClr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-0.0184806204959199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031940213955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0399252674442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50000"/>
                        <a:lumOff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Credibile</c:v>
                </c:pt>
              </c:strCache>
            </c:strRef>
          </c:cat>
          <c:val>
            <c:numRef>
              <c:f>Foglio1!$D$2</c:f>
              <c:numCache>
                <c:formatCode>0.0%</c:formatCode>
                <c:ptCount val="1"/>
                <c:pt idx="0">
                  <c:v>0.328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 algn="ctr">
                  <a:defRPr lang="it-IT"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Credibile</c:v>
                </c:pt>
              </c:strCache>
            </c:strRef>
          </c:cat>
          <c:val>
            <c:numRef>
              <c:f>Foglio1!$E$2</c:f>
              <c:numCache>
                <c:formatCode>0.0%</c:formatCode>
                <c:ptCount val="1"/>
                <c:pt idx="0">
                  <c:v>0.179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Credibile</c:v>
                </c:pt>
              </c:strCache>
            </c:strRef>
          </c:cat>
          <c:val>
            <c:numRef>
              <c:f>Foglio1!$F$2</c:f>
              <c:numCache>
                <c:formatCode>0.0%</c:formatCode>
                <c:ptCount val="1"/>
                <c:pt idx="0">
                  <c:v>0.076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309464"/>
        <c:axId val="2127409720"/>
      </c:barChart>
      <c:catAx>
        <c:axId val="2127309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7409720"/>
        <c:crosses val="autoZero"/>
        <c:auto val="1"/>
        <c:lblAlgn val="ctr"/>
        <c:lblOffset val="100"/>
        <c:noMultiLvlLbl val="0"/>
      </c:catAx>
      <c:valAx>
        <c:axId val="21274097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273094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0361794282077113"/>
          <c:y val="0.470748323668314"/>
          <c:w val="0.21554524404942"/>
          <c:h val="0.366957011383908"/>
        </c:manualLayout>
      </c:layout>
      <c:overlay val="0"/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719653051009"/>
          <c:y val="0.0"/>
          <c:w val="0.702777619382512"/>
          <c:h val="0.8308601008714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Moltissimo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Credibile</c:v>
                </c:pt>
              </c:strCache>
            </c:strRef>
          </c:cat>
          <c:val>
            <c:numRef>
              <c:f>Foglio1!$B$2</c:f>
              <c:numCache>
                <c:formatCode>0.0%</c:formatCode>
                <c:ptCount val="1"/>
                <c:pt idx="0">
                  <c:v>0.1703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Credibile</c:v>
                </c:pt>
              </c:strCache>
            </c:strRef>
          </c:cat>
          <c:val>
            <c:numRef>
              <c:f>Foglio1!$C$2</c:f>
              <c:numCache>
                <c:formatCode>0.0%</c:formatCode>
                <c:ptCount val="1"/>
                <c:pt idx="0">
                  <c:v>0.2572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FFFFCC">
                <a:alpha val="50196"/>
              </a:srgbClr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-0.0184806204959199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031940213955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0399252674442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50000"/>
                        <a:lumOff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Credibile</c:v>
                </c:pt>
              </c:strCache>
            </c:strRef>
          </c:cat>
          <c:val>
            <c:numRef>
              <c:f>Foglio1!$D$2</c:f>
              <c:numCache>
                <c:formatCode>0.0%</c:formatCode>
                <c:ptCount val="1"/>
                <c:pt idx="0">
                  <c:v>0.3279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 algn="ctr">
                  <a:defRPr lang="it-IT"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Credibile</c:v>
                </c:pt>
              </c:strCache>
            </c:strRef>
          </c:cat>
          <c:val>
            <c:numRef>
              <c:f>Foglio1!$E$2</c:f>
              <c:numCache>
                <c:formatCode>0.0%</c:formatCode>
                <c:ptCount val="1"/>
                <c:pt idx="0">
                  <c:v>0.1576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Credibile</c:v>
                </c:pt>
              </c:strCache>
            </c:strRef>
          </c:cat>
          <c:val>
            <c:numRef>
              <c:f>Foglio1!$F$2</c:f>
              <c:numCache>
                <c:formatCode>0.0%</c:formatCode>
                <c:ptCount val="1"/>
                <c:pt idx="0">
                  <c:v>0.087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177096"/>
        <c:axId val="2127181688"/>
      </c:barChart>
      <c:catAx>
        <c:axId val="2127177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7181688"/>
        <c:crosses val="autoZero"/>
        <c:auto val="1"/>
        <c:lblAlgn val="ctr"/>
        <c:lblOffset val="100"/>
        <c:noMultiLvlLbl val="0"/>
      </c:catAx>
      <c:valAx>
        <c:axId val="21271816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271770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0361794282077113"/>
          <c:y val="0.470748323668314"/>
          <c:w val="0.21554524404942"/>
          <c:h val="0.366957011383908"/>
        </c:manualLayout>
      </c:layout>
      <c:overlay val="0"/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82657594299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259669732814157"/>
                  <c:y val="-0.0321447606209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05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Foglio1!$A$2:$A$11</c:f>
              <c:strCache>
                <c:ptCount val="10"/>
                <c:pt idx="0">
                  <c:v>Uomo</c:v>
                </c:pt>
                <c:pt idx="1">
                  <c:v>Donna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8">
                  <c:v>User Rustica</c:v>
                </c:pt>
                <c:pt idx="9">
                  <c:v>User S.Carlo</c:v>
                </c:pt>
              </c:strCache>
            </c:strRef>
          </c:cat>
          <c:val>
            <c:numRef>
              <c:f>Foglio1!$B$2:$B$11</c:f>
              <c:numCache>
                <c:formatCode>0.0%</c:formatCode>
                <c:ptCount val="10"/>
                <c:pt idx="0">
                  <c:v>0.4197</c:v>
                </c:pt>
                <c:pt idx="1">
                  <c:v>0.4353</c:v>
                </c:pt>
                <c:pt idx="8">
                  <c:v>0.4526</c:v>
                </c:pt>
                <c:pt idx="9">
                  <c:v>0.4487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2128306888"/>
        <c:axId val="2128302616"/>
      </c:barChart>
      <c:lineChart>
        <c:grouping val="standard"/>
        <c:varyColors val="0"/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pPr>
              <a:solidFill>
                <a:srgbClr val="009900"/>
              </a:solidFill>
            </c:spPr>
          </c:marker>
          <c:dLbls>
            <c:numFmt formatCode="0.0%" sourceLinked="0"/>
            <c:txPr>
              <a:bodyPr/>
              <a:lstStyle/>
              <a:p>
                <a:pPr algn="ctr">
                  <a:defRPr lang="en-US"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Foglio1!$A$2:$A$11</c:f>
              <c:strCache>
                <c:ptCount val="10"/>
                <c:pt idx="0">
                  <c:v>Uomo</c:v>
                </c:pt>
                <c:pt idx="1">
                  <c:v>Donna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8">
                  <c:v>User Rustica</c:v>
                </c:pt>
                <c:pt idx="9">
                  <c:v>User S.Carlo</c:v>
                </c:pt>
              </c:strCache>
            </c:strRef>
          </c:cat>
          <c:val>
            <c:numRef>
              <c:f>Foglio1!$C$2:$C$11</c:f>
              <c:numCache>
                <c:formatCode>General</c:formatCode>
                <c:ptCount val="10"/>
                <c:pt idx="3" formatCode="0.0%">
                  <c:v>0.4615</c:v>
                </c:pt>
                <c:pt idx="4" formatCode="0.0%">
                  <c:v>0.4186</c:v>
                </c:pt>
                <c:pt idx="5" formatCode="0.0%">
                  <c:v>0.4497</c:v>
                </c:pt>
                <c:pt idx="6" formatCode="0.0%">
                  <c:v>0.3977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ln w="19050">
              <a:solidFill>
                <a:srgbClr val="009900"/>
              </a:solidFill>
              <a:prstDash val="sysDash"/>
            </a:ln>
          </c:spPr>
          <c:marker>
            <c:symbol val="none"/>
          </c:marker>
          <c:cat>
            <c:strRef>
              <c:f>Foglio1!$A$2:$A$11</c:f>
              <c:strCache>
                <c:ptCount val="10"/>
                <c:pt idx="0">
                  <c:v>Uomo</c:v>
                </c:pt>
                <c:pt idx="1">
                  <c:v>Donna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8">
                  <c:v>User Rustica</c:v>
                </c:pt>
                <c:pt idx="9">
                  <c:v>User S.Carlo</c:v>
                </c:pt>
              </c:strCache>
            </c:strRef>
          </c:cat>
          <c:val>
            <c:numRef>
              <c:f>Foglio1!$D$2:$D$11</c:f>
              <c:numCache>
                <c:formatCode>0.0%</c:formatCode>
                <c:ptCount val="10"/>
                <c:pt idx="0">
                  <c:v>0.428</c:v>
                </c:pt>
                <c:pt idx="1">
                  <c:v>0.428</c:v>
                </c:pt>
                <c:pt idx="2">
                  <c:v>0.428</c:v>
                </c:pt>
                <c:pt idx="3">
                  <c:v>0.428</c:v>
                </c:pt>
                <c:pt idx="4">
                  <c:v>0.428</c:v>
                </c:pt>
                <c:pt idx="5">
                  <c:v>0.428</c:v>
                </c:pt>
                <c:pt idx="6">
                  <c:v>0.428</c:v>
                </c:pt>
                <c:pt idx="7">
                  <c:v>0.428</c:v>
                </c:pt>
                <c:pt idx="8">
                  <c:v>0.428</c:v>
                </c:pt>
                <c:pt idx="9">
                  <c:v>0.428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306888"/>
        <c:axId val="2128302616"/>
      </c:lineChart>
      <c:catAx>
        <c:axId val="2128306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2128302616"/>
        <c:crosses val="autoZero"/>
        <c:auto val="1"/>
        <c:lblAlgn val="ctr"/>
        <c:lblOffset val="100"/>
        <c:noMultiLvlLbl val="0"/>
      </c:catAx>
      <c:valAx>
        <c:axId val="2128302616"/>
        <c:scaling>
          <c:orientation val="minMax"/>
          <c:max val="1.0"/>
          <c:min val="0.0"/>
        </c:scaling>
        <c:delete val="1"/>
        <c:axPos val="l"/>
        <c:numFmt formatCode="0.0%" sourceLinked="1"/>
        <c:majorTickMark val="out"/>
        <c:minorTickMark val="none"/>
        <c:tickLblPos val="nextTo"/>
        <c:crossAx val="2128306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48735781278"/>
          <c:y val="0.038896395927333"/>
          <c:w val="0.60188011048596"/>
          <c:h val="0.9144279289598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Foglio1!$A$2:$A$4</c:f>
              <c:strCache>
                <c:ptCount val="3"/>
                <c:pt idx="0">
                  <c:v>Più alto</c:v>
                </c:pt>
                <c:pt idx="1">
                  <c:v>Leggermente più alto</c:v>
                </c:pt>
                <c:pt idx="2">
                  <c:v>Allo stesso prezzo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0.1356</c:v>
                </c:pt>
                <c:pt idx="1">
                  <c:v>0.5339</c:v>
                </c:pt>
                <c:pt idx="2">
                  <c:v>0.3305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27423544"/>
        <c:axId val="2127436280"/>
      </c:barChart>
      <c:catAx>
        <c:axId val="21274235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2127436280"/>
        <c:crosses val="autoZero"/>
        <c:auto val="1"/>
        <c:lblAlgn val="ctr"/>
        <c:lblOffset val="100"/>
        <c:noMultiLvlLbl val="0"/>
      </c:catAx>
      <c:valAx>
        <c:axId val="212743628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2127423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93814-5717-9246-A2D2-24F216859561}" type="datetimeFigureOut">
              <a:t>14/01/22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1DD2-0DEB-DA45-8E17-24515D3AD238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71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1DD2-0DEB-DA45-8E17-24515D3AD238}" type="slidenum">
              <a:rPr lang="nb-NO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84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1DD2-0DEB-DA45-8E17-24515D3AD238}" type="slidenum">
              <a:rPr lang="nb-NO"/>
              <a:t>64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667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Advertising:</a:t>
            </a:r>
            <a:r>
              <a:rPr lang="it-IT" baseline="0" dirty="0" smtClean="0"/>
              <a:t> High, </a:t>
            </a:r>
            <a:r>
              <a:rPr lang="it-IT" baseline="0" dirty="0" err="1" smtClean="0"/>
              <a:t>Low</a:t>
            </a:r>
            <a:r>
              <a:rPr lang="it-IT" baseline="0" dirty="0" smtClean="0"/>
              <a:t>, Medium</a:t>
            </a:r>
          </a:p>
          <a:p>
            <a:r>
              <a:rPr lang="it-IT" baseline="0" dirty="0" smtClean="0"/>
              <a:t>Sales Promotion: Medium, Medium, High</a:t>
            </a:r>
          </a:p>
          <a:p>
            <a:r>
              <a:rPr lang="it-IT" baseline="0" dirty="0" smtClean="0"/>
              <a:t>Public Relations: </a:t>
            </a:r>
            <a:r>
              <a:rPr lang="it-IT" baseline="0" dirty="0" err="1" smtClean="0"/>
              <a:t>Low</a:t>
            </a:r>
            <a:r>
              <a:rPr lang="it-IT" baseline="0" dirty="0" smtClean="0"/>
              <a:t>, High, </a:t>
            </a:r>
            <a:r>
              <a:rPr lang="it-IT" baseline="0" dirty="0" err="1" smtClean="0"/>
              <a:t>Low</a:t>
            </a:r>
            <a:endParaRPr lang="it-IT" baseline="0" dirty="0" smtClean="0"/>
          </a:p>
          <a:p>
            <a:r>
              <a:rPr lang="it-IT" baseline="0" dirty="0" smtClean="0"/>
              <a:t>Direct Marketing: </a:t>
            </a:r>
            <a:r>
              <a:rPr lang="it-IT" baseline="0" dirty="0" err="1" smtClean="0"/>
              <a:t>Med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Med</a:t>
            </a:r>
            <a:r>
              <a:rPr lang="it-IT" baseline="0" dirty="0" smtClean="0"/>
              <a:t>, High</a:t>
            </a:r>
          </a:p>
          <a:p>
            <a:r>
              <a:rPr lang="it-IT" baseline="0" dirty="0" smtClean="0"/>
              <a:t>Personal </a:t>
            </a:r>
            <a:r>
              <a:rPr lang="it-IT" baseline="0" dirty="0" err="1" smtClean="0"/>
              <a:t>selling</a:t>
            </a:r>
            <a:r>
              <a:rPr lang="it-IT" baseline="0" dirty="0" smtClean="0"/>
              <a:t>: High, </a:t>
            </a:r>
            <a:r>
              <a:rPr lang="it-IT" baseline="0" dirty="0" err="1" smtClean="0"/>
              <a:t>Med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Med</a:t>
            </a:r>
            <a:r>
              <a:rPr lang="it-IT" baseline="0" dirty="0" smtClean="0"/>
              <a:t>&gt;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F824-3ACB-DD40-AE94-FB2CD8C3470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84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Siemens-Disney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sponsorship</a:t>
            </a:r>
            <a:r>
              <a:rPr lang="it-IT" baseline="0" dirty="0" smtClean="0"/>
              <a:t> deal –</a:t>
            </a:r>
            <a:r>
              <a:rPr lang="it-IT" baseline="0" dirty="0" err="1" smtClean="0"/>
              <a:t>synergy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why</a:t>
            </a:r>
            <a:r>
              <a:rPr lang="it-IT" baseline="0" dirty="0" smtClean="0"/>
              <a:t>:</a:t>
            </a:r>
          </a:p>
          <a:p>
            <a:r>
              <a:rPr lang="it-IT" baseline="0" dirty="0" smtClean="0"/>
              <a:t>Siemens (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Coca-Cola, </a:t>
            </a:r>
            <a:r>
              <a:rPr lang="it-IT" baseline="0" dirty="0" err="1" smtClean="0"/>
              <a:t>hewlett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Packard</a:t>
            </a:r>
            <a:r>
              <a:rPr lang="it-IT" baseline="0" dirty="0" smtClean="0"/>
              <a:t>, General </a:t>
            </a:r>
            <a:r>
              <a:rPr lang="it-IT" baseline="0" dirty="0" err="1" smtClean="0"/>
              <a:t>Motors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are</a:t>
            </a:r>
            <a:r>
              <a:rPr lang="it-IT" baseline="0" dirty="0" smtClean="0"/>
              <a:t> “corporate </a:t>
            </a:r>
            <a:r>
              <a:rPr lang="it-IT" baseline="0" dirty="0" err="1" smtClean="0"/>
              <a:t>alliance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partners)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F824-3ACB-DD40-AE94-FB2CD8C3470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00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simply</a:t>
            </a:r>
            <a:r>
              <a:rPr lang="it-IT" dirty="0" smtClean="0"/>
              <a:t> Public Relations ?</a:t>
            </a:r>
          </a:p>
          <a:p>
            <a:r>
              <a:rPr lang="it-IT" dirty="0" smtClean="0"/>
              <a:t>First: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Disney? </a:t>
            </a:r>
            <a:r>
              <a:rPr lang="it-IT" dirty="0" err="1" smtClean="0"/>
              <a:t>Films,TV</a:t>
            </a:r>
            <a:r>
              <a:rPr lang="it-IT" dirty="0" smtClean="0"/>
              <a:t>,</a:t>
            </a:r>
            <a:r>
              <a:rPr lang="it-IT" baseline="0" dirty="0" smtClean="0"/>
              <a:t> books, </a:t>
            </a:r>
            <a:r>
              <a:rPr lang="it-IT" baseline="0" dirty="0" err="1" smtClean="0"/>
              <a:t>theme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parks</a:t>
            </a:r>
            <a:endParaRPr lang="it-IT" dirty="0" smtClean="0"/>
          </a:p>
          <a:p>
            <a:r>
              <a:rPr lang="it-IT" dirty="0" smtClean="0"/>
              <a:t>“Corporate </a:t>
            </a:r>
            <a:r>
              <a:rPr lang="it-IT" dirty="0" err="1" smtClean="0"/>
              <a:t>alliance</a:t>
            </a:r>
            <a:r>
              <a:rPr lang="it-IT" dirty="0" smtClean="0"/>
              <a:t> </a:t>
            </a:r>
            <a:r>
              <a:rPr lang="it-IT" dirty="0" err="1" smtClean="0"/>
              <a:t>partners</a:t>
            </a:r>
            <a:r>
              <a:rPr lang="it-IT" dirty="0" smtClean="0"/>
              <a:t>” :</a:t>
            </a:r>
            <a:r>
              <a:rPr lang="it-IT" baseline="0" dirty="0" smtClean="0"/>
              <a:t>   General </a:t>
            </a:r>
            <a:r>
              <a:rPr lang="it-IT" baseline="0" dirty="0" err="1" smtClean="0"/>
              <a:t>Motors</a:t>
            </a:r>
            <a:r>
              <a:rPr lang="it-IT" baseline="0" dirty="0" smtClean="0"/>
              <a:t>, Siemens, Coca Cola, Lego, </a:t>
            </a:r>
            <a:r>
              <a:rPr lang="it-IT" baseline="0" dirty="0" err="1" smtClean="0"/>
              <a:t>Boudin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Bakeries</a:t>
            </a:r>
            <a:r>
              <a:rPr lang="it-IT" baseline="0" dirty="0" smtClean="0"/>
              <a:t>, and </a:t>
            </a:r>
            <a:r>
              <a:rPr lang="it-IT" baseline="0" dirty="0" err="1" smtClean="0"/>
              <a:t>many</a:t>
            </a:r>
            <a:r>
              <a:rPr lang="it-IT" baseline="0" dirty="0" smtClean="0"/>
              <a:t> more</a:t>
            </a:r>
          </a:p>
          <a:p>
            <a:r>
              <a:rPr lang="it-IT" baseline="0" dirty="0" smtClean="0"/>
              <a:t>A </a:t>
            </a:r>
            <a:r>
              <a:rPr lang="it-IT" baseline="0" dirty="0" err="1" smtClean="0"/>
              <a:t>lot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money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receive</a:t>
            </a:r>
            <a:r>
              <a:rPr lang="it-IT" baseline="0" dirty="0" smtClean="0"/>
              <a:t>:</a:t>
            </a:r>
          </a:p>
          <a:p>
            <a:r>
              <a:rPr lang="it-IT" baseline="0" dirty="0" smtClean="0"/>
              <a:t>Brand promotion, </a:t>
            </a:r>
            <a:r>
              <a:rPr lang="it-IT" baseline="0" dirty="0" err="1" smtClean="0"/>
              <a:t>association</a:t>
            </a:r>
            <a:r>
              <a:rPr lang="it-IT" baseline="0" dirty="0" smtClean="0"/>
              <a:t> with a </a:t>
            </a:r>
            <a:r>
              <a:rPr lang="it-IT" baseline="0" dirty="0" err="1" smtClean="0"/>
              <a:t>quality</a:t>
            </a:r>
            <a:r>
              <a:rPr lang="it-IT" baseline="0" dirty="0" smtClean="0"/>
              <a:t> company (</a:t>
            </a:r>
            <a:r>
              <a:rPr lang="it-IT" baseline="0" dirty="0" err="1" smtClean="0"/>
              <a:t>sponge</a:t>
            </a:r>
            <a:r>
              <a:rPr lang="it-IT" baseline="0" dirty="0" smtClean="0"/>
              <a:t> off the brand </a:t>
            </a:r>
            <a:r>
              <a:rPr lang="it-IT" baseline="0" dirty="0" err="1" smtClean="0"/>
              <a:t>goodwill</a:t>
            </a:r>
            <a:r>
              <a:rPr lang="it-IT" baseline="0" dirty="0" smtClean="0"/>
              <a:t> of the partner)</a:t>
            </a:r>
          </a:p>
          <a:p>
            <a:r>
              <a:rPr lang="it-IT" baseline="0" dirty="0" smtClean="0"/>
              <a:t>Product </a:t>
            </a:r>
            <a:r>
              <a:rPr lang="it-IT" baseline="0" dirty="0" err="1" smtClean="0"/>
              <a:t>placement</a:t>
            </a:r>
            <a:endParaRPr lang="it-IT" baseline="0" dirty="0" smtClean="0"/>
          </a:p>
          <a:p>
            <a:r>
              <a:rPr lang="it-IT" baseline="0" dirty="0" err="1" smtClean="0"/>
              <a:t>Priority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purchasing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agreements</a:t>
            </a:r>
            <a:r>
              <a:rPr lang="it-IT" baseline="0" dirty="0" smtClean="0"/>
              <a:t> (Disney </a:t>
            </a:r>
            <a:r>
              <a:rPr lang="it-IT" baseline="0" dirty="0" err="1" smtClean="0"/>
              <a:t>spends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about</a:t>
            </a:r>
            <a:r>
              <a:rPr lang="it-IT" baseline="0" dirty="0" smtClean="0"/>
              <a:t> $15 </a:t>
            </a:r>
            <a:r>
              <a:rPr lang="it-IT" baseline="0" dirty="0" err="1" smtClean="0"/>
              <a:t>bn</a:t>
            </a:r>
            <a:r>
              <a:rPr lang="it-IT" baseline="0" dirty="0" smtClean="0"/>
              <a:t>/</a:t>
            </a:r>
            <a:r>
              <a:rPr lang="it-IT" baseline="0" dirty="0" err="1" smtClean="0"/>
              <a:t>yr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goods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services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F824-3ACB-DD40-AE94-FB2CD8C3470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55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Search</a:t>
            </a:r>
            <a:r>
              <a:rPr lang="it-IT" baseline="0" dirty="0" smtClean="0"/>
              <a:t> marketing: </a:t>
            </a:r>
            <a:r>
              <a:rPr lang="it-IT" baseline="0" dirty="0" err="1" smtClean="0"/>
              <a:t>Search</a:t>
            </a:r>
            <a:r>
              <a:rPr lang="it-IT" baseline="0" dirty="0" smtClean="0"/>
              <a:t> Engine </a:t>
            </a:r>
            <a:r>
              <a:rPr lang="it-IT" baseline="0" dirty="0" err="1" smtClean="0"/>
              <a:t>Optimization</a:t>
            </a:r>
            <a:r>
              <a:rPr lang="it-IT" baseline="0" dirty="0" smtClean="0"/>
              <a:t> (SEO) </a:t>
            </a:r>
            <a:r>
              <a:rPr lang="it-IT" baseline="0" dirty="0" err="1" smtClean="0"/>
              <a:t>tactics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key</a:t>
            </a:r>
            <a:r>
              <a:rPr lang="it-IT" baseline="0" dirty="0" smtClean="0"/>
              <a:t> word </a:t>
            </a:r>
            <a:r>
              <a:rPr lang="it-IT" baseline="0" dirty="0" err="1" smtClean="0"/>
              <a:t>magic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paid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placement</a:t>
            </a: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F824-3ACB-DD40-AE94-FB2CD8C3470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09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L’</a:t>
            </a:r>
            <a:r>
              <a:rPr lang="it-IT" dirty="0" err="1" smtClean="0"/>
              <a:t>Oreal</a:t>
            </a:r>
            <a:r>
              <a:rPr lang="it-IT" dirty="0" smtClean="0"/>
              <a:t> slogan</a:t>
            </a:r>
            <a:r>
              <a:rPr lang="it-IT" baseline="0" dirty="0" smtClean="0"/>
              <a:t> ?  </a:t>
            </a:r>
            <a:r>
              <a:rPr lang="it-IT" baseline="0" dirty="0" err="1" smtClean="0"/>
              <a:t>Logical</a:t>
            </a:r>
            <a:r>
              <a:rPr lang="it-IT" baseline="0" dirty="0" smtClean="0"/>
              <a:t> or </a:t>
            </a:r>
            <a:r>
              <a:rPr lang="it-IT" baseline="0" dirty="0" err="1" smtClean="0"/>
              <a:t>emotional</a:t>
            </a:r>
            <a:r>
              <a:rPr lang="it-IT" baseline="0" dirty="0" smtClean="0"/>
              <a:t> ?  </a:t>
            </a:r>
            <a:r>
              <a:rPr lang="it-IT" baseline="0" dirty="0" err="1" smtClean="0"/>
              <a:t>May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cost</a:t>
            </a:r>
            <a:r>
              <a:rPr lang="it-IT" baseline="0" dirty="0" smtClean="0"/>
              <a:t> more,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superior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product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after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I’m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F824-3ACB-DD40-AE94-FB2CD8C3470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14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90 % response rate in person, good info but costly</a:t>
            </a:r>
          </a:p>
          <a:p>
            <a:r>
              <a:rPr lang="it-IT" dirty="0" smtClean="0"/>
              <a:t>Phone 50% response rate and declining</a:t>
            </a:r>
          </a:p>
          <a:p>
            <a:r>
              <a:rPr lang="it-IT" dirty="0" smtClean="0"/>
              <a:t>Mail</a:t>
            </a:r>
            <a:r>
              <a:rPr lang="it-IT" baseline="0" dirty="0" smtClean="0"/>
              <a:t> 3 to 15% response rate</a:t>
            </a:r>
          </a:p>
          <a:p>
            <a:r>
              <a:rPr lang="it-IT" baseline="0" dirty="0" smtClean="0"/>
              <a:t>Focus groups 2 hrs average, should have 3 groups to balance results</a:t>
            </a:r>
          </a:p>
          <a:p>
            <a:r>
              <a:rPr lang="it-IT" baseline="0" dirty="0" smtClean="0"/>
              <a:t>Personal interviews 1 hour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6122-38E3-BE48-A065-840DDE9A5EA6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037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6122-38E3-BE48-A065-840DDE9A5EA6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35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1DD2-0DEB-DA45-8E17-24515D3AD238}" type="slidenum">
              <a:rPr lang="nb-NO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39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74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78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73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1664" y="1205865"/>
            <a:ext cx="7940675" cy="4688204"/>
          </a:xfrm>
        </p:spPr>
        <p:txBody>
          <a:bodyPr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B0FA3-4C15-6844-AB4B-829ED18648E8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09649" y="6494146"/>
            <a:ext cx="6119851" cy="363854"/>
          </a:xfrm>
        </p:spPr>
        <p:txBody>
          <a:bodyPr anchor="ctr"/>
          <a:lstStyle>
            <a:lvl1pPr algn="l">
              <a:spcBef>
                <a:spcPts val="0"/>
              </a:spcBef>
              <a:defRPr sz="800"/>
            </a:lvl1pPr>
          </a:lstStyle>
          <a:p>
            <a:pPr lvl="0"/>
            <a:r>
              <a:rPr lang="en-GB" dirty="0" smtClean="0"/>
              <a:t>Source: 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4064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44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73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02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66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67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50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01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78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E0208-7DCF-E74C-82AC-015678ACC3B2}" type="datetimeFigureOut">
              <a:t>14/01/22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8EE7-F908-1048-83F1-E4CB5D4286A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86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end.com/resources/architecting-your-customer-360-data-lake-today-tomorrow/" TargetMode="External"/><Relationship Id="rId4" Type="http://schemas.openxmlformats.org/officeDocument/2006/relationships/hyperlink" Target="https://www.talend.com/resources/what-is-data-processing/" TargetMode="External"/><Relationship Id="rId5" Type="http://schemas.openxmlformats.org/officeDocument/2006/relationships/hyperlink" Target="https://www.talend.com/resources/internet-of-thing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alend.com/resources/big-data-analytic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cnbc.com/quotes/?symbol=CPRI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chart" Target="../charts/char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88512"/>
            <a:ext cx="7772400" cy="22374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6600" b="1" cap="all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Advertising</a:t>
            </a:r>
            <a:endParaRPr lang="it-IT" sz="6600" b="1" cap="all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03739" y="3598135"/>
            <a:ext cx="6648174" cy="2040665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800000"/>
                </a:solidFill>
              </a:rPr>
              <a:t>and the fundamentals of </a:t>
            </a:r>
          </a:p>
          <a:p>
            <a:r>
              <a:rPr lang="it-IT" sz="4000" dirty="0">
                <a:solidFill>
                  <a:srgbClr val="800000"/>
                </a:solidFill>
              </a:rPr>
              <a:t>Research</a:t>
            </a:r>
            <a:endParaRPr lang="it-IT" sz="40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3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TV/Radio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0454" y="1600200"/>
            <a:ext cx="8416346" cy="4525963"/>
          </a:xfrm>
        </p:spPr>
        <p:txBody>
          <a:bodyPr/>
          <a:lstStyle/>
          <a:p>
            <a:r>
              <a:rPr lang="it-IT" dirty="0" smtClean="0"/>
              <a:t>“</a:t>
            </a:r>
            <a:r>
              <a:rPr lang="it-IT" dirty="0" err="1" smtClean="0"/>
              <a:t>Shotgun</a:t>
            </a:r>
            <a:r>
              <a:rPr lang="it-IT" dirty="0" smtClean="0"/>
              <a:t> advertising”- typical broadcast TV</a:t>
            </a:r>
          </a:p>
          <a:p>
            <a:r>
              <a:rPr lang="it-IT" dirty="0" smtClean="0"/>
              <a:t>With </a:t>
            </a:r>
            <a:r>
              <a:rPr lang="it-IT" dirty="0" err="1" smtClean="0"/>
              <a:t>cable</a:t>
            </a:r>
            <a:r>
              <a:rPr lang="it-IT" dirty="0" smtClean="0"/>
              <a:t>, 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r>
              <a:rPr lang="it-IT" dirty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precise </a:t>
            </a:r>
            <a:r>
              <a:rPr lang="it-IT" dirty="0" err="1" smtClean="0"/>
              <a:t>segmenting</a:t>
            </a:r>
            <a:r>
              <a:rPr lang="it-IT" dirty="0" smtClean="0"/>
              <a:t> of the audience </a:t>
            </a:r>
            <a:r>
              <a:rPr lang="it-IT" dirty="0" err="1" smtClean="0"/>
              <a:t>reach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- Sophisticated </a:t>
            </a:r>
            <a:r>
              <a:rPr lang="it-IT" dirty="0" err="1" smtClean="0"/>
              <a:t>techniques</a:t>
            </a:r>
            <a:r>
              <a:rPr lang="it-IT" dirty="0" smtClean="0"/>
              <a:t> to </a:t>
            </a:r>
            <a:r>
              <a:rPr lang="it-IT" dirty="0" err="1" smtClean="0"/>
              <a:t>identify</a:t>
            </a:r>
            <a:r>
              <a:rPr lang="it-IT" dirty="0" smtClean="0"/>
              <a:t> audience</a:t>
            </a:r>
          </a:p>
          <a:p>
            <a:pPr marL="0" indent="0">
              <a:buNone/>
            </a:pPr>
            <a:r>
              <a:rPr lang="it-IT" dirty="0" err="1"/>
              <a:t>  </a:t>
            </a:r>
            <a:r>
              <a:rPr lang="it-IT" dirty="0" err="1" smtClean="0"/>
              <a:t>characteristics</a:t>
            </a:r>
            <a:r>
              <a:rPr lang="it-IT" dirty="0" smtClean="0"/>
              <a:t> </a:t>
            </a:r>
            <a:r>
              <a:rPr lang="it-IT" dirty="0" err="1" smtClean="0"/>
              <a:t>gives</a:t>
            </a:r>
            <a:r>
              <a:rPr lang="it-IT" dirty="0" smtClean="0"/>
              <a:t> a </a:t>
            </a:r>
            <a:r>
              <a:rPr lang="it-IT" dirty="0" err="1" smtClean="0"/>
              <a:t>greater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 of       </a:t>
            </a:r>
            <a:r>
              <a:rPr lang="it-IT" dirty="0" err="1" smtClean="0"/>
              <a:t>possibilities</a:t>
            </a:r>
            <a:r>
              <a:rPr lang="it-IT" dirty="0" smtClean="0"/>
              <a:t> for commercial </a:t>
            </a:r>
            <a:r>
              <a:rPr lang="it-IT" dirty="0" err="1" smtClean="0"/>
              <a:t>placement</a:t>
            </a:r>
            <a:r>
              <a:rPr lang="it-IT" dirty="0"/>
              <a:t> </a:t>
            </a:r>
            <a:r>
              <a:rPr lang="it-IT" dirty="0" smtClean="0"/>
              <a:t>(media mix)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816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Corporate </a:t>
            </a:r>
            <a:r>
              <a:rPr lang="it-I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Sponsorship</a:t>
            </a:r>
            <a:endParaRPr lang="it-I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Physically</a:t>
            </a:r>
            <a:r>
              <a:rPr lang="it-IT" dirty="0" smtClean="0"/>
              <a:t> </a:t>
            </a:r>
            <a:r>
              <a:rPr lang="it-IT" dirty="0" err="1" smtClean="0"/>
              <a:t>present</a:t>
            </a:r>
            <a:r>
              <a:rPr lang="it-IT" dirty="0" smtClean="0"/>
              <a:t> corporate </a:t>
            </a:r>
            <a:r>
              <a:rPr lang="it-IT" dirty="0" err="1" smtClean="0"/>
              <a:t>symbols</a:t>
            </a:r>
            <a:r>
              <a:rPr lang="it-IT" dirty="0" smtClean="0"/>
              <a:t> </a:t>
            </a:r>
            <a:r>
              <a:rPr lang="it-IT" dirty="0" err="1" smtClean="0"/>
              <a:t>endorsing</a:t>
            </a:r>
            <a:r>
              <a:rPr lang="it-IT" dirty="0" smtClean="0"/>
              <a:t> the </a:t>
            </a:r>
            <a:r>
              <a:rPr lang="it-IT" dirty="0" err="1" smtClean="0"/>
              <a:t>activity</a:t>
            </a:r>
            <a:r>
              <a:rPr lang="it-IT" dirty="0" smtClean="0"/>
              <a:t> of </a:t>
            </a:r>
            <a:r>
              <a:rPr lang="it-IT" dirty="0" err="1" smtClean="0"/>
              <a:t>another</a:t>
            </a:r>
            <a:r>
              <a:rPr lang="it-IT" dirty="0" smtClean="0"/>
              <a:t> brand.</a:t>
            </a:r>
            <a:endParaRPr lang="it-IT" dirty="0"/>
          </a:p>
          <a:p>
            <a:r>
              <a:rPr lang="it-IT" dirty="0" err="1" smtClean="0"/>
              <a:t>Sponsorship</a:t>
            </a:r>
            <a:r>
              <a:rPr lang="it-IT" dirty="0" smtClean="0"/>
              <a:t> </a:t>
            </a:r>
            <a:r>
              <a:rPr lang="it-IT" dirty="0" err="1" smtClean="0"/>
              <a:t>deals</a:t>
            </a:r>
            <a:r>
              <a:rPr lang="it-IT" dirty="0" smtClean="0"/>
              <a:t>: a </a:t>
            </a:r>
            <a:r>
              <a:rPr lang="it-IT" dirty="0" err="1" smtClean="0"/>
              <a:t>great</a:t>
            </a:r>
            <a:r>
              <a:rPr lang="it-IT" dirty="0" smtClean="0"/>
              <a:t> </a:t>
            </a:r>
            <a:r>
              <a:rPr lang="it-IT" dirty="0" err="1" smtClean="0"/>
              <a:t>marriage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the </a:t>
            </a:r>
            <a:r>
              <a:rPr lang="it-IT" dirty="0" err="1" smtClean="0"/>
              <a:t>synergy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right.</a:t>
            </a:r>
          </a:p>
          <a:p>
            <a:r>
              <a:rPr lang="it-IT" dirty="0" err="1" smtClean="0"/>
              <a:t>What</a:t>
            </a:r>
            <a:r>
              <a:rPr lang="it-IT" dirty="0" smtClean="0"/>
              <a:t> corporate </a:t>
            </a:r>
            <a:r>
              <a:rPr lang="it-IT" dirty="0" err="1" smtClean="0"/>
              <a:t>names</a:t>
            </a:r>
            <a:r>
              <a:rPr lang="it-IT" dirty="0" smtClean="0"/>
              <a:t> </a:t>
            </a:r>
            <a:r>
              <a:rPr lang="it-IT" dirty="0" err="1" smtClean="0"/>
              <a:t>fit</a:t>
            </a:r>
            <a:r>
              <a:rPr lang="it-IT" dirty="0" smtClean="0"/>
              <a:t> with Disney 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237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Digital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activities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Internet marketing/advertising</a:t>
            </a:r>
          </a:p>
          <a:p>
            <a:r>
              <a:rPr lang="it-IT" sz="2400" dirty="0" err="1" smtClean="0"/>
              <a:t>Search</a:t>
            </a:r>
            <a:r>
              <a:rPr lang="it-IT" sz="2400" dirty="0" smtClean="0"/>
              <a:t> marketing: SEO to </a:t>
            </a:r>
            <a:r>
              <a:rPr lang="it-IT" sz="2400" dirty="0" err="1" smtClean="0"/>
              <a:t>optimize search</a:t>
            </a:r>
            <a:r>
              <a:rPr lang="it-IT" sz="2400" dirty="0" smtClean="0"/>
              <a:t> </a:t>
            </a:r>
            <a:r>
              <a:rPr lang="it-IT" sz="2400" dirty="0" err="1" smtClean="0"/>
              <a:t>positioning </a:t>
            </a:r>
            <a:endParaRPr lang="it-IT" sz="2400" dirty="0" smtClean="0"/>
          </a:p>
          <a:p>
            <a:r>
              <a:rPr lang="it-IT" sz="2400" dirty="0" smtClean="0"/>
              <a:t>Email marketing: </a:t>
            </a:r>
            <a:r>
              <a:rPr lang="it-IT" sz="2400" dirty="0" err="1" smtClean="0"/>
              <a:t>direct</a:t>
            </a:r>
            <a:r>
              <a:rPr lang="it-IT" sz="2400" dirty="0" smtClean="0"/>
              <a:t> </a:t>
            </a:r>
            <a:r>
              <a:rPr lang="it-IT" sz="2400" dirty="0" err="1" smtClean="0"/>
              <a:t>communication</a:t>
            </a:r>
            <a:r>
              <a:rPr lang="it-IT" sz="2400" dirty="0" smtClean="0"/>
              <a:t> with </a:t>
            </a:r>
            <a:r>
              <a:rPr lang="it-IT" sz="2400" dirty="0" err="1" smtClean="0"/>
              <a:t>permission</a:t>
            </a:r>
            <a:endParaRPr lang="it-IT" sz="2400" dirty="0" smtClean="0"/>
          </a:p>
          <a:p>
            <a:r>
              <a:rPr lang="it-IT" sz="2400" dirty="0" smtClean="0"/>
              <a:t>Mobile marketing: </a:t>
            </a:r>
            <a:r>
              <a:rPr lang="it-IT" sz="2400" dirty="0" err="1" smtClean="0"/>
              <a:t>phone</a:t>
            </a:r>
            <a:r>
              <a:rPr lang="it-IT" sz="2400" dirty="0" smtClean="0"/>
              <a:t> and wireless world</a:t>
            </a:r>
          </a:p>
          <a:p>
            <a:r>
              <a:rPr lang="it-IT" sz="2400" dirty="0" smtClean="0"/>
              <a:t>Online </a:t>
            </a:r>
            <a:r>
              <a:rPr lang="it-IT" sz="2400" dirty="0" err="1" smtClean="0"/>
              <a:t>retailing</a:t>
            </a:r>
            <a:r>
              <a:rPr lang="it-IT" sz="2400" dirty="0" smtClean="0"/>
              <a:t>: (B2C) shopping, click, </a:t>
            </a:r>
            <a:r>
              <a:rPr lang="it-IT" sz="2400" dirty="0" err="1" smtClean="0"/>
              <a:t>order</a:t>
            </a:r>
            <a:r>
              <a:rPr lang="it-IT" sz="2400" dirty="0" smtClean="0"/>
              <a:t>,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delivered</a:t>
            </a:r>
            <a:endParaRPr lang="it-IT" sz="2400" dirty="0" smtClean="0"/>
          </a:p>
          <a:p>
            <a:r>
              <a:rPr lang="it-IT" sz="2400" dirty="0" err="1" smtClean="0"/>
              <a:t>Advergaming</a:t>
            </a:r>
            <a:r>
              <a:rPr lang="it-IT" sz="2400" dirty="0" smtClean="0"/>
              <a:t>: Video &amp; online games to </a:t>
            </a:r>
            <a:r>
              <a:rPr lang="it-IT" sz="2400" dirty="0" err="1" smtClean="0"/>
              <a:t>advertise</a:t>
            </a:r>
            <a:r>
              <a:rPr lang="it-IT" sz="2400" dirty="0" smtClean="0"/>
              <a:t>/brand</a:t>
            </a:r>
          </a:p>
          <a:p>
            <a:r>
              <a:rPr lang="it-IT" sz="2400" dirty="0" smtClean="0"/>
              <a:t>Social media marketing: </a:t>
            </a:r>
            <a:r>
              <a:rPr lang="it-IT" sz="2400" dirty="0" err="1" smtClean="0"/>
              <a:t>using</a:t>
            </a:r>
            <a:r>
              <a:rPr lang="it-IT" sz="2400" dirty="0" smtClean="0"/>
              <a:t> social networks to produce </a:t>
            </a:r>
            <a:r>
              <a:rPr lang="it-IT" sz="2400" dirty="0" err="1" smtClean="0"/>
              <a:t>content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users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share; for </a:t>
            </a:r>
            <a:r>
              <a:rPr lang="it-IT" sz="2400" dirty="0" err="1" smtClean="0"/>
              <a:t>customer</a:t>
            </a:r>
            <a:r>
              <a:rPr lang="it-IT" sz="2400" dirty="0" smtClean="0"/>
              <a:t> </a:t>
            </a:r>
            <a:r>
              <a:rPr lang="it-IT" sz="2400" dirty="0" err="1" smtClean="0"/>
              <a:t>reach</a:t>
            </a:r>
            <a:r>
              <a:rPr lang="it-IT" sz="2400" dirty="0" smtClean="0"/>
              <a:t> and brand </a:t>
            </a:r>
            <a:r>
              <a:rPr lang="it-IT" sz="2400" dirty="0" err="1" smtClean="0"/>
              <a:t>exposure</a:t>
            </a:r>
            <a:r>
              <a:rPr lang="it-IT" sz="2400" dirty="0" smtClean="0"/>
              <a:t>. "Controlling the conversation"</a:t>
            </a:r>
          </a:p>
          <a:p>
            <a:r>
              <a:rPr lang="it-IT" sz="2400" dirty="0" err="1"/>
              <a:t>Viral</a:t>
            </a:r>
            <a:r>
              <a:rPr lang="it-IT" sz="2400" dirty="0"/>
              <a:t> marketing: </a:t>
            </a:r>
            <a:r>
              <a:rPr lang="it-IT" sz="2400" dirty="0" err="1"/>
              <a:t>using</a:t>
            </a:r>
            <a:r>
              <a:rPr lang="it-IT" sz="2400" dirty="0"/>
              <a:t> </a:t>
            </a:r>
            <a:r>
              <a:rPr lang="it-IT" sz="2400" dirty="0" err="1"/>
              <a:t>promotions</a:t>
            </a:r>
            <a:r>
              <a:rPr lang="it-IT" sz="2400" dirty="0"/>
              <a:t>, </a:t>
            </a:r>
            <a:r>
              <a:rPr lang="it-IT" sz="2400" dirty="0" err="1"/>
              <a:t>ideas</a:t>
            </a:r>
            <a:r>
              <a:rPr lang="it-IT" sz="2400" dirty="0"/>
              <a:t>, clips to “pass on”</a:t>
            </a:r>
          </a:p>
          <a:p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785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“</a:t>
            </a:r>
            <a:r>
              <a:rPr lang="it-IT" b="1" dirty="0" err="1" smtClean="0">
                <a:solidFill>
                  <a:srgbClr val="0000FF"/>
                </a:solidFill>
              </a:rPr>
              <a:t>Below</a:t>
            </a:r>
            <a:r>
              <a:rPr lang="it-IT" b="1" dirty="0" smtClean="0">
                <a:solidFill>
                  <a:srgbClr val="0000FF"/>
                </a:solidFill>
              </a:rPr>
              <a:t> the line” advertising</a:t>
            </a:r>
            <a:br>
              <a:rPr lang="it-IT" b="1" dirty="0" smtClean="0">
                <a:solidFill>
                  <a:srgbClr val="0000FF"/>
                </a:solidFill>
              </a:rPr>
            </a:br>
            <a:r>
              <a:rPr lang="it-IT" b="1" dirty="0" smtClean="0">
                <a:solidFill>
                  <a:srgbClr val="0000FF"/>
                </a:solidFill>
              </a:rPr>
              <a:t>(</a:t>
            </a:r>
            <a:r>
              <a:rPr lang="it-IT" sz="3100" b="1" dirty="0" smtClean="0">
                <a:solidFill>
                  <a:srgbClr val="0000FF"/>
                </a:solidFill>
              </a:rPr>
              <a:t>some call </a:t>
            </a:r>
            <a:r>
              <a:rPr lang="it-IT" sz="3100" b="1" dirty="0" err="1" smtClean="0">
                <a:solidFill>
                  <a:srgbClr val="0000FF"/>
                </a:solidFill>
              </a:rPr>
              <a:t>it</a:t>
            </a:r>
            <a:r>
              <a:rPr lang="it-IT" sz="3100" b="1" dirty="0" smtClean="0">
                <a:solidFill>
                  <a:srgbClr val="0000FF"/>
                </a:solidFill>
              </a:rPr>
              <a:t> “</a:t>
            </a:r>
            <a:r>
              <a:rPr lang="it-IT" sz="3100" b="1" dirty="0" err="1" smtClean="0">
                <a:solidFill>
                  <a:srgbClr val="0000FF"/>
                </a:solidFill>
              </a:rPr>
              <a:t>direct</a:t>
            </a:r>
            <a:r>
              <a:rPr lang="it-IT" sz="3100" b="1" dirty="0" smtClean="0">
                <a:solidFill>
                  <a:srgbClr val="0000FF"/>
                </a:solidFill>
              </a:rPr>
              <a:t> advertising”)</a:t>
            </a:r>
            <a:endParaRPr lang="it-IT" sz="31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Price </a:t>
            </a:r>
            <a:r>
              <a:rPr lang="it-IT" dirty="0" err="1" smtClean="0"/>
              <a:t>promotions</a:t>
            </a:r>
            <a:r>
              <a:rPr lang="it-IT" dirty="0" smtClean="0"/>
              <a:t> and </a:t>
            </a:r>
            <a:r>
              <a:rPr lang="it-IT" dirty="0" err="1" smtClean="0"/>
              <a:t>discounting</a:t>
            </a:r>
            <a:endParaRPr lang="it-IT" dirty="0" smtClean="0"/>
          </a:p>
          <a:p>
            <a:r>
              <a:rPr lang="it-IT" dirty="0" err="1"/>
              <a:t>C</a:t>
            </a:r>
            <a:r>
              <a:rPr lang="it-IT" dirty="0" err="1" smtClean="0"/>
              <a:t>oupons</a:t>
            </a:r>
            <a:endParaRPr lang="it-IT" dirty="0" smtClean="0"/>
          </a:p>
          <a:p>
            <a:r>
              <a:rPr lang="it-IT" dirty="0" err="1" smtClean="0"/>
              <a:t>Gift</a:t>
            </a:r>
            <a:r>
              <a:rPr lang="it-IT" dirty="0" smtClean="0"/>
              <a:t> with </a:t>
            </a:r>
            <a:r>
              <a:rPr lang="it-IT" dirty="0" err="1" smtClean="0"/>
              <a:t>purchase</a:t>
            </a:r>
            <a:endParaRPr lang="it-IT" dirty="0" smtClean="0"/>
          </a:p>
          <a:p>
            <a:r>
              <a:rPr lang="it-IT" dirty="0" err="1" smtClean="0"/>
              <a:t>Competitions</a:t>
            </a:r>
            <a:r>
              <a:rPr lang="it-IT" dirty="0" smtClean="0"/>
              <a:t> and </a:t>
            </a:r>
            <a:r>
              <a:rPr lang="it-IT" dirty="0" err="1" smtClean="0"/>
              <a:t>prizes</a:t>
            </a:r>
            <a:endParaRPr lang="it-IT" dirty="0" smtClean="0"/>
          </a:p>
          <a:p>
            <a:r>
              <a:rPr lang="it-IT" dirty="0" err="1" smtClean="0"/>
              <a:t>Refunds</a:t>
            </a:r>
            <a:r>
              <a:rPr lang="it-IT" dirty="0" smtClean="0"/>
              <a:t>/</a:t>
            </a:r>
            <a:r>
              <a:rPr lang="it-IT" dirty="0" err="1" smtClean="0"/>
              <a:t>rebates</a:t>
            </a:r>
            <a:endParaRPr lang="it-IT" dirty="0" smtClean="0"/>
          </a:p>
          <a:p>
            <a:r>
              <a:rPr lang="it-IT" dirty="0" err="1" smtClean="0"/>
              <a:t>Loyalty</a:t>
            </a:r>
            <a:r>
              <a:rPr lang="it-IT" dirty="0" smtClean="0"/>
              <a:t> </a:t>
            </a:r>
            <a:r>
              <a:rPr lang="it-IT" dirty="0" err="1" smtClean="0"/>
              <a:t>incentives</a:t>
            </a:r>
            <a:r>
              <a:rPr lang="it-IT" dirty="0" smtClean="0"/>
              <a:t> (supermarket </a:t>
            </a:r>
            <a:r>
              <a:rPr lang="it-IT" dirty="0" err="1" smtClean="0"/>
              <a:t>cards</a:t>
            </a:r>
            <a:r>
              <a:rPr lang="it-IT" dirty="0" smtClean="0"/>
              <a:t>)</a:t>
            </a:r>
          </a:p>
          <a:p>
            <a:r>
              <a:rPr lang="it-IT" dirty="0" smtClean="0"/>
              <a:t>Point of sale </a:t>
            </a:r>
            <a:r>
              <a:rPr lang="it-IT" dirty="0" err="1" smtClean="0"/>
              <a:t>displays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74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Social Media globally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Top 10 Social Networking Sites by Market Share Statistics [2021]</a:t>
            </a:r>
            <a:endParaRPr lang="it-IT"/>
          </a:p>
          <a:p>
            <a:r>
              <a:rPr lang="it-IT" sz="2800"/>
              <a:t>Facebook – 2.74 Billion Active Users.</a:t>
            </a:r>
          </a:p>
          <a:p>
            <a:r>
              <a:rPr lang="it-IT" sz="2800"/>
              <a:t>YouTube – 2.291 Billion Active Users.</a:t>
            </a:r>
          </a:p>
          <a:p>
            <a:r>
              <a:rPr lang="it-IT" sz="2800"/>
              <a:t>WhatsApp – 2.0 Billion Active Users.</a:t>
            </a:r>
          </a:p>
          <a:p>
            <a:r>
              <a:rPr lang="it-IT" sz="2800"/>
              <a:t>Facebook Messenger – 1.3 Billion Active Users.</a:t>
            </a:r>
          </a:p>
          <a:p>
            <a:r>
              <a:rPr lang="it-IT" sz="2800"/>
              <a:t>Instagram – 1.221 Billion Active Users.</a:t>
            </a:r>
          </a:p>
          <a:p>
            <a:r>
              <a:rPr lang="it-IT" sz="2800"/>
              <a:t>Weixin/WeChat – 1.213 Billion Active Users.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22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 Shot 2022-01-09 at 15.2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1" y="1000772"/>
            <a:ext cx="8423601" cy="533691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04939" y="435055"/>
            <a:ext cx="59147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/>
              <a:t>Users of leading social networks in Italy in March 2021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88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 Shot 2022-01-09 at 15.3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58"/>
            <a:ext cx="9144000" cy="46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5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/>
              <a:t>TV still king of Italian market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According to the study results, a traditional channel such as television still held the biggest market share (</a:t>
            </a:r>
            <a:r>
              <a:rPr lang="it-IT" b="1"/>
              <a:t>51 percent</a:t>
            </a:r>
            <a:r>
              <a:rPr lang="it-IT"/>
              <a:t>). However, online advertising was ranked second with a market share of 33 percent. The remaining channels, press and radio, made up 12 and four percent of the total advertising market,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1678736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800000"/>
                </a:solidFill>
              </a:rPr>
              <a:t>Digital Data Analysis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/>
              <a:t>Tracking and gathering data regarding individual use of the internet to understand interests and behaviors (consumer, psycho-social, political, etc).</a:t>
            </a:r>
          </a:p>
          <a:p>
            <a:r>
              <a:rPr lang="it-IT" sz="2800"/>
              <a:t>In marketing today, data collection and analysis is the most used method of understanding who, where  why and how people choose to buy.</a:t>
            </a:r>
          </a:p>
          <a:p>
            <a:r>
              <a:rPr lang="it-IT" sz="2800"/>
              <a:t>Data analytical tools form the major source for marketers to create strategies to target the correct customer for their products and services. </a:t>
            </a:r>
          </a:p>
        </p:txBody>
      </p:sp>
    </p:spTree>
    <p:extLst>
      <p:ext uri="{BB962C8B-B14F-4D97-AF65-F5344CB8AC3E}">
        <p14:creationId xmlns:p14="http://schemas.microsoft.com/office/powerpoint/2010/main" val="314007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b="1" i="1">
                <a:solidFill>
                  <a:srgbClr val="800000"/>
                </a:solidFill>
              </a:rPr>
              <a:t>Big</a:t>
            </a:r>
            <a:r>
              <a:rPr lang="it-IT" b="1" i="1">
                <a:solidFill>
                  <a:srgbClr val="800000"/>
                </a:solidFill>
              </a:rPr>
              <a:t> </a:t>
            </a:r>
            <a:r>
              <a:rPr lang="it-IT" sz="6000" b="1" i="1">
                <a:solidFill>
                  <a:srgbClr val="800000"/>
                </a:solidFill>
              </a:rPr>
              <a:t>Data</a:t>
            </a:r>
            <a:endParaRPr lang="it-IT" b="1" i="1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99590"/>
            <a:ext cx="8229600" cy="3421651"/>
          </a:xfrm>
        </p:spPr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What is it?</a:t>
            </a:r>
          </a:p>
          <a:p>
            <a:pPr marL="0" indent="0">
              <a:buNone/>
            </a:pPr>
            <a:r>
              <a:rPr lang="it-IT" sz="2800"/>
              <a:t>Big data comes from myriad sources -- some examples are </a:t>
            </a:r>
            <a:r>
              <a:rPr lang="it-IT" sz="2800" b="1"/>
              <a:t>transaction processing systems, customer databases, documents, emails, medical records</a:t>
            </a:r>
            <a:r>
              <a:rPr lang="it-IT" sz="2800"/>
              <a:t>, internet clickstream logs, mobile apps and social networks. </a:t>
            </a:r>
          </a:p>
          <a:p>
            <a:pPr marL="0" indent="0">
              <a:buNone/>
            </a:pPr>
            <a:r>
              <a:rPr lang="it-IT" sz="2800"/>
              <a:t>                          </a:t>
            </a:r>
            <a:r>
              <a:rPr lang="it-IT"/>
              <a:t>   </a:t>
            </a:r>
            <a:r>
              <a:rPr lang="it-IT" b="1" i="1"/>
              <a:t>How Big is Big ?</a:t>
            </a:r>
          </a:p>
          <a:p>
            <a:pPr marL="0" indent="0">
              <a:buNone/>
            </a:pPr>
            <a:r>
              <a:rPr lang="it-IT" sz="2000" i="1"/>
              <a:t>Read this article:    </a:t>
            </a:r>
            <a:r>
              <a:rPr lang="it-IT" sz="2400">
                <a:solidFill>
                  <a:srgbClr val="0000FF"/>
                </a:solidFill>
              </a:rPr>
              <a:t>https://findstack.com/big-data-statistics/ </a:t>
            </a:r>
            <a:endParaRPr lang="it-IT" sz="2800"/>
          </a:p>
          <a:p>
            <a:pPr marL="0" indent="0">
              <a:buNone/>
            </a:pPr>
            <a:r>
              <a:rPr lang="it-IT" sz="2400"/>
              <a:t>E</a:t>
            </a:r>
            <a:r>
              <a:rPr lang="it-IT" sz="2400">
                <a:effectLst/>
              </a:rPr>
              <a:t>xtremely large data sets that may be analysed computationally to reveal patterns, trends, and associations, especially relating to human behaviour and interactions.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00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989"/>
          </a:xfrm>
        </p:spPr>
        <p:txBody>
          <a:bodyPr>
            <a:noAutofit/>
          </a:bodyPr>
          <a:lstStyle/>
          <a:p>
            <a:r>
              <a:rPr lang="it-IT" sz="4000"/>
              <a:t>Be a winner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22967"/>
            <a:ext cx="8229600" cy="5561653"/>
          </a:xfrm>
        </p:spPr>
        <p:txBody>
          <a:bodyPr/>
          <a:lstStyle/>
          <a:p>
            <a:r>
              <a:rPr lang="en-US" sz="2000"/>
              <a:t>Presenting is successful if it is personalized</a:t>
            </a:r>
            <a:endParaRPr lang="it-IT" sz="2000"/>
          </a:p>
          <a:p>
            <a:pPr lvl="0"/>
            <a:r>
              <a:rPr lang="en-US" sz="2000"/>
              <a:t>It is a formal method to make a personal conversation </a:t>
            </a:r>
            <a:endParaRPr lang="it-IT" sz="2000"/>
          </a:p>
          <a:p>
            <a:r>
              <a:rPr lang="en-US" sz="2000"/>
              <a:t>To have a conversation, understand who you are speaking to </a:t>
            </a:r>
            <a:endParaRPr lang="it-IT" sz="2000"/>
          </a:p>
          <a:p>
            <a:pPr lvl="0"/>
            <a:r>
              <a:rPr lang="en-US" sz="2000"/>
              <a:t>From your experience and research, show that you understand the uniqueness of that  product and have the right approach to deliver that message to the target audience to produce sales. </a:t>
            </a:r>
            <a:endParaRPr lang="it-IT" sz="2000"/>
          </a:p>
          <a:p>
            <a:r>
              <a:rPr lang="en-US" sz="2000"/>
              <a:t>Use should and must, not could </a:t>
            </a:r>
            <a:endParaRPr lang="it-IT" sz="2000"/>
          </a:p>
          <a:p>
            <a:r>
              <a:rPr lang="en-US" sz="2000"/>
              <a:t>Brief is better.  Graphics are simple, not complicated lines of text </a:t>
            </a:r>
            <a:endParaRPr lang="it-IT" sz="2000"/>
          </a:p>
          <a:p>
            <a:r>
              <a:rPr lang="en-US" sz="2000"/>
              <a:t>Deliver a key message, have a unified theme (all team members coordinate).   A marketing agency is paid for 	INSIGHT.</a:t>
            </a:r>
            <a:endParaRPr lang="it-IT" sz="2000"/>
          </a:p>
          <a:p>
            <a:r>
              <a:rPr lang="en-US" sz="2000"/>
              <a:t>Be positive, and repeat the key points at the conclusion </a:t>
            </a:r>
            <a:endParaRPr lang="it-IT" sz="2000"/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</a:rPr>
              <a:t>      Don’t:</a:t>
            </a:r>
            <a:endParaRPr lang="it-IT" sz="2000">
              <a:solidFill>
                <a:srgbClr val="FF0000"/>
              </a:solidFill>
            </a:endParaRPr>
          </a:p>
          <a:p>
            <a:r>
              <a:rPr lang="en-US" sz="2000"/>
              <a:t>Read the contents of a slide</a:t>
            </a:r>
            <a:endParaRPr lang="it-IT" sz="2000"/>
          </a:p>
          <a:p>
            <a:r>
              <a:rPr lang="en-US" sz="2000"/>
              <a:t>Use a SWOT analysis as research</a:t>
            </a:r>
            <a:endParaRPr lang="it-IT" sz="2000"/>
          </a:p>
          <a:p>
            <a:r>
              <a:rPr lang="en-US" sz="2000"/>
              <a:t>Promise improvement but not </a:t>
            </a:r>
            <a:r>
              <a:rPr lang="en-US" sz="2000" u="sng"/>
              <a:t>specific</a:t>
            </a:r>
            <a:r>
              <a:rPr lang="en-US" sz="2000"/>
              <a:t> sales results for your strategy.</a:t>
            </a:r>
            <a:endParaRPr lang="it-IT" sz="2000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351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Remember one Byte ?</a:t>
            </a:r>
            <a:br>
              <a:rPr lang="it-IT"/>
            </a:b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0001"/>
            <a:ext cx="8229600" cy="4044837"/>
          </a:xfrm>
        </p:spPr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>
                <a:effectLst/>
              </a:rPr>
              <a:t>Most people are familiar with megabytes (1,000,000 bytes), gigabytes (1,000 megabytes) and even terabytes (1,000 gigabytes). ... For context, there are 1,000 terabytes in a </a:t>
            </a:r>
            <a:r>
              <a:rPr lang="it-IT" b="1">
                <a:effectLst/>
              </a:rPr>
              <a:t>petabyte</a:t>
            </a:r>
            <a:r>
              <a:rPr lang="it-IT">
                <a:effectLst/>
              </a:rPr>
              <a:t>, 1,000 petabytes in an </a:t>
            </a:r>
            <a:r>
              <a:rPr lang="it-IT" b="1">
                <a:effectLst/>
              </a:rPr>
              <a:t>exabyte</a:t>
            </a:r>
            <a:r>
              <a:rPr lang="it-IT">
                <a:effectLst/>
              </a:rPr>
              <a:t>, 1,000 exabytes in a </a:t>
            </a:r>
            <a:r>
              <a:rPr lang="it-IT" b="1">
                <a:effectLst/>
              </a:rPr>
              <a:t>zettabyte</a:t>
            </a:r>
            <a:r>
              <a:rPr lang="it-IT">
                <a:effectLst/>
              </a:rPr>
              <a:t> and 1,000 zettabytes in a </a:t>
            </a:r>
            <a:r>
              <a:rPr lang="it-IT" b="1">
                <a:effectLst/>
              </a:rPr>
              <a:t>yottabyte</a:t>
            </a:r>
            <a:r>
              <a:rPr lang="it-IT">
                <a:effectLst/>
              </a:rPr>
              <a:t>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86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ata_management-big_data_vs_mob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6" y="505605"/>
            <a:ext cx="8349937" cy="55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0000FF"/>
                </a:solidFill>
              </a:rPr>
              <a:t> Big Data Use in Marketing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/>
              <a:t>Customer engagement, specifically how your customers view and interact with your brand, is a key factor in your marketing efforts. </a:t>
            </a:r>
            <a:r>
              <a:rPr lang="it-IT" sz="2000">
                <a:hlinkClick r:id="rId2"/>
              </a:rPr>
              <a:t>Big data analytics</a:t>
            </a:r>
            <a:r>
              <a:rPr lang="it-IT" sz="2000"/>
              <a:t> provides the business intelligence you need to bring about positive change, like improving existing products or increasing revenue per customer.</a:t>
            </a:r>
          </a:p>
          <a:p>
            <a:r>
              <a:rPr lang="it-IT" sz="2000"/>
              <a:t>The </a:t>
            </a:r>
            <a:r>
              <a:rPr lang="it-IT" sz="2000">
                <a:hlinkClick r:id="rId3"/>
              </a:rPr>
              <a:t>360-degree view</a:t>
            </a:r>
            <a:r>
              <a:rPr lang="it-IT" sz="2000"/>
              <a:t> from big data allows marketers to present customer-specific content when and where it is most effective to improve online and in-store brand recognition and recall.</a:t>
            </a:r>
          </a:p>
          <a:p>
            <a:r>
              <a:rPr lang="it-IT" sz="2000"/>
              <a:t>Big data can help marketers </a:t>
            </a:r>
            <a:r>
              <a:rPr lang="it-IT" sz="2000" b="1"/>
              <a:t>leverage real-time data in cloud computing environments.</a:t>
            </a:r>
            <a:r>
              <a:rPr lang="it-IT" sz="2000"/>
              <a:t> The ability of big data to acquire, </a:t>
            </a:r>
            <a:r>
              <a:rPr lang="it-IT" sz="2000">
                <a:hlinkClick r:id="rId4"/>
              </a:rPr>
              <a:t>process</a:t>
            </a:r>
            <a:r>
              <a:rPr lang="it-IT" sz="2000"/>
              <a:t>, and analyze real-time data quickly and accurately enough to take immediate and effective action cannot be matched by any other technology. This is critical when analyzing data from GPS, </a:t>
            </a:r>
            <a:r>
              <a:rPr lang="it-IT" sz="2000">
                <a:hlinkClick r:id="rId5"/>
              </a:rPr>
              <a:t>IoT</a:t>
            </a:r>
            <a:r>
              <a:rPr lang="it-IT" sz="2000"/>
              <a:t> sensors, clicks on a webpage, or other real-time data.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513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0000FF"/>
                </a:solidFill>
              </a:rPr>
              <a:t>Analytics and Intuition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Using the data collected from both types of research, a good marketing manager uses his </a:t>
            </a:r>
            <a:r>
              <a:rPr lang="it-IT" i="1"/>
              <a:t>analytical</a:t>
            </a:r>
            <a:r>
              <a:rPr lang="it-IT"/>
              <a:t> judgement combined with an </a:t>
            </a:r>
            <a:r>
              <a:rPr lang="it-IT" i="1"/>
              <a:t>intuitive</a:t>
            </a:r>
            <a:r>
              <a:rPr lang="it-IT"/>
              <a:t> sense of the consumer behavior to formulate his marketing and advertising strategy.</a:t>
            </a:r>
          </a:p>
        </p:txBody>
      </p:sp>
    </p:spTree>
    <p:extLst>
      <p:ext uri="{BB962C8B-B14F-4D97-AF65-F5344CB8AC3E}">
        <p14:creationId xmlns:p14="http://schemas.microsoft.com/office/powerpoint/2010/main" val="871787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0000FF"/>
                </a:solidFill>
              </a:rPr>
              <a:t>Triggers and Barriers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Understanding consumer behavior means to </a:t>
            </a:r>
          </a:p>
          <a:p>
            <a:pPr marL="0" indent="0">
              <a:buNone/>
            </a:pPr>
            <a:r>
              <a:rPr lang="it-IT"/>
              <a:t>    to know what are the </a:t>
            </a:r>
            <a:r>
              <a:rPr lang="it-IT" b="1"/>
              <a:t>barriers</a:t>
            </a:r>
            <a:r>
              <a:rPr lang="it-IT"/>
              <a:t> (negative   </a:t>
            </a:r>
          </a:p>
          <a:p>
            <a:pPr marL="0" indent="0">
              <a:buNone/>
            </a:pPr>
            <a:r>
              <a:rPr lang="it-IT"/>
              <a:t>   reasons) preventing a purchase.</a:t>
            </a:r>
          </a:p>
          <a:p>
            <a:pPr marL="0" indent="0">
              <a:buNone/>
            </a:pPr>
            <a:r>
              <a:rPr lang="it-IT"/>
              <a:t> -  and to discover what facts would </a:t>
            </a:r>
            <a:r>
              <a:rPr lang="it-IT" b="1" i="1"/>
              <a:t>trigger  </a:t>
            </a:r>
          </a:p>
          <a:p>
            <a:pPr marL="0" indent="0">
              <a:buNone/>
            </a:pPr>
            <a:r>
              <a:rPr lang="it-IT" b="1" i="1"/>
              <a:t>    </a:t>
            </a:r>
            <a:r>
              <a:rPr lang="it-IT"/>
              <a:t>(cause) a  purchase decision.</a:t>
            </a:r>
          </a:p>
          <a:p>
            <a:pPr marL="0" indent="0">
              <a:buNone/>
            </a:pPr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6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err="1" smtClean="0">
                <a:solidFill>
                  <a:srgbClr val="FF0000"/>
                </a:solidFill>
              </a:rPr>
              <a:t>Developing</a:t>
            </a:r>
            <a:r>
              <a:rPr lang="it-IT" i="1" dirty="0" smtClean="0">
                <a:solidFill>
                  <a:srgbClr val="FF0000"/>
                </a:solidFill>
              </a:rPr>
              <a:t> a </a:t>
            </a:r>
            <a:r>
              <a:rPr lang="it-IT" i="1" dirty="0" err="1" smtClean="0">
                <a:solidFill>
                  <a:srgbClr val="FF0000"/>
                </a:solidFill>
              </a:rPr>
              <a:t>Communication</a:t>
            </a:r>
            <a:r>
              <a:rPr lang="it-IT" i="1" dirty="0">
                <a:solidFill>
                  <a:srgbClr val="FF0000"/>
                </a:solidFill>
              </a:rPr>
              <a:t/>
            </a:r>
            <a:br>
              <a:rPr lang="it-IT" i="1" dirty="0">
                <a:solidFill>
                  <a:srgbClr val="FF0000"/>
                </a:solidFill>
              </a:rPr>
            </a:b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Strategy</a:t>
            </a:r>
            <a:r>
              <a:rPr lang="it-IT" dirty="0" smtClean="0"/>
              <a:t>	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                     </a:t>
            </a:r>
            <a:r>
              <a:rPr lang="it-IT" b="1" dirty="0" smtClean="0"/>
              <a:t>The A-I-D-A model</a:t>
            </a:r>
          </a:p>
          <a:p>
            <a:pPr marL="0" indent="0">
              <a:buNone/>
            </a:pPr>
            <a:endParaRPr lang="it-IT" dirty="0" smtClean="0"/>
          </a:p>
          <a:p>
            <a:pPr>
              <a:buFontTx/>
              <a:buChar char="-"/>
            </a:pPr>
            <a:r>
              <a:rPr lang="it-IT" sz="2400" i="1" dirty="0" err="1" smtClean="0">
                <a:solidFill>
                  <a:srgbClr val="0000FF"/>
                </a:solidFill>
              </a:rPr>
              <a:t>Awareness</a:t>
            </a:r>
            <a:r>
              <a:rPr lang="it-IT" sz="2400" dirty="0" smtClean="0"/>
              <a:t> : </a:t>
            </a:r>
            <a:r>
              <a:rPr lang="it-IT" sz="2400" dirty="0" err="1" smtClean="0"/>
              <a:t>bring</a:t>
            </a:r>
            <a:r>
              <a:rPr lang="it-IT" sz="2400" dirty="0" smtClean="0"/>
              <a:t> </a:t>
            </a:r>
            <a:r>
              <a:rPr lang="it-IT" sz="2400" dirty="0" err="1" smtClean="0"/>
              <a:t>attention</a:t>
            </a:r>
            <a:r>
              <a:rPr lang="it-IT" sz="2400" dirty="0" smtClean="0"/>
              <a:t> and </a:t>
            </a:r>
            <a:r>
              <a:rPr lang="it-IT" sz="2400" dirty="0" err="1" smtClean="0"/>
              <a:t>knowledge</a:t>
            </a:r>
            <a:r>
              <a:rPr lang="it-IT" sz="2400" dirty="0"/>
              <a:t> </a:t>
            </a:r>
            <a:r>
              <a:rPr lang="it-IT" sz="2400" dirty="0" smtClean="0"/>
              <a:t>of </a:t>
            </a:r>
            <a:r>
              <a:rPr lang="it-IT" sz="2400" dirty="0" err="1" smtClean="0"/>
              <a:t>product</a:t>
            </a:r>
            <a:r>
              <a:rPr lang="it-IT" sz="2400" dirty="0" smtClean="0"/>
              <a:t> </a:t>
            </a:r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i="1" dirty="0" err="1" smtClean="0">
                <a:solidFill>
                  <a:srgbClr val="0000FF"/>
                </a:solidFill>
              </a:rPr>
              <a:t>Interest</a:t>
            </a:r>
            <a:r>
              <a:rPr lang="it-IT" sz="2400" dirty="0" smtClean="0"/>
              <a:t>: create a high </a:t>
            </a:r>
            <a:r>
              <a:rPr lang="it-IT" sz="2400" dirty="0" err="1" smtClean="0"/>
              <a:t>level</a:t>
            </a:r>
            <a:r>
              <a:rPr lang="it-IT" sz="2400" dirty="0" smtClean="0"/>
              <a:t> of </a:t>
            </a:r>
            <a:r>
              <a:rPr lang="it-IT" sz="2400" dirty="0" err="1" smtClean="0"/>
              <a:t>interest</a:t>
            </a:r>
            <a:r>
              <a:rPr lang="it-IT" sz="2400" dirty="0" smtClean="0"/>
              <a:t> in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product</a:t>
            </a:r>
            <a:endParaRPr lang="it-IT" sz="2400" dirty="0" smtClean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i="1" dirty="0" smtClean="0">
                <a:solidFill>
                  <a:srgbClr val="0000FF"/>
                </a:solidFill>
              </a:rPr>
              <a:t>Desire</a:t>
            </a:r>
            <a:r>
              <a:rPr lang="it-IT" sz="2400" dirty="0" smtClean="0"/>
              <a:t>:  </a:t>
            </a:r>
            <a:r>
              <a:rPr lang="it-IT" sz="2400" dirty="0" err="1" smtClean="0"/>
              <a:t>Converts</a:t>
            </a:r>
            <a:r>
              <a:rPr lang="it-IT" sz="2400" dirty="0" smtClean="0"/>
              <a:t> </a:t>
            </a:r>
            <a:r>
              <a:rPr lang="it-IT" sz="2400" dirty="0" err="1" smtClean="0"/>
              <a:t>interest</a:t>
            </a:r>
            <a:r>
              <a:rPr lang="it-IT" sz="2400" dirty="0" smtClean="0"/>
              <a:t> </a:t>
            </a:r>
            <a:r>
              <a:rPr lang="it-IT" sz="2400" dirty="0" err="1" smtClean="0"/>
              <a:t>into</a:t>
            </a:r>
            <a:r>
              <a:rPr lang="it-IT" sz="2400" dirty="0" smtClean="0"/>
              <a:t> desire to </a:t>
            </a:r>
            <a:r>
              <a:rPr lang="it-IT" sz="2400" dirty="0" err="1" smtClean="0"/>
              <a:t>buy</a:t>
            </a:r>
            <a:endParaRPr lang="it-IT" sz="2400" dirty="0" smtClean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i="1" dirty="0" smtClean="0">
                <a:solidFill>
                  <a:srgbClr val="0000FF"/>
                </a:solidFill>
              </a:rPr>
              <a:t>Action</a:t>
            </a:r>
            <a:r>
              <a:rPr lang="it-IT" sz="2400" dirty="0" smtClean="0"/>
              <a:t>: </a:t>
            </a:r>
            <a:r>
              <a:rPr lang="it-IT" sz="2400" dirty="0" err="1" smtClean="0"/>
              <a:t>makes</a:t>
            </a:r>
            <a:r>
              <a:rPr lang="it-IT" sz="2400" dirty="0" smtClean="0"/>
              <a:t> the </a:t>
            </a:r>
            <a:r>
              <a:rPr lang="it-IT" sz="2400" dirty="0" err="1" smtClean="0"/>
              <a:t>purchase</a:t>
            </a:r>
            <a:r>
              <a:rPr lang="it-IT" sz="2400" dirty="0" smtClean="0"/>
              <a:t> or </a:t>
            </a:r>
            <a:r>
              <a:rPr lang="it-IT" sz="2400" dirty="0" err="1" smtClean="0"/>
              <a:t>changes</a:t>
            </a:r>
            <a:r>
              <a:rPr lang="it-IT" sz="2400" dirty="0" smtClean="0"/>
              <a:t> </a:t>
            </a:r>
            <a:r>
              <a:rPr lang="it-IT" sz="2400" dirty="0" err="1" smtClean="0"/>
              <a:t>their</a:t>
            </a:r>
            <a:r>
              <a:rPr lang="it-IT" sz="2400" dirty="0"/>
              <a:t> </a:t>
            </a:r>
            <a:r>
              <a:rPr lang="it-IT" sz="2400" dirty="0" err="1" smtClean="0"/>
              <a:t>purchasing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   </a:t>
            </a:r>
            <a:r>
              <a:rPr lang="it-IT" sz="2400" dirty="0" err="1"/>
              <a:t>behavior</a:t>
            </a:r>
            <a:r>
              <a:rPr lang="it-IT" sz="2400" dirty="0"/>
              <a:t>.</a:t>
            </a:r>
            <a:r>
              <a:rPr lang="it-IT" sz="2400" dirty="0" smtClean="0"/>
              <a:t>                      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1804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69463" y="952417"/>
            <a:ext cx="5079837" cy="67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260189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effectLst/>
              </a:rPr>
              <a:t> </a:t>
            </a:r>
            <a:endParaRPr lang="it-IT"/>
          </a:p>
        </p:txBody>
      </p:sp>
      <p:pic>
        <p:nvPicPr>
          <p:cNvPr id="6" name="Immagine 5" descr="07jan16-1024x8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10" y="1293407"/>
            <a:ext cx="6890393" cy="54234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98811" y="646704"/>
            <a:ext cx="5679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/>
              <a:t>Customer Journey Funnel</a:t>
            </a:r>
          </a:p>
        </p:txBody>
      </p:sp>
    </p:spTree>
    <p:extLst>
      <p:ext uri="{BB962C8B-B14F-4D97-AF65-F5344CB8AC3E}">
        <p14:creationId xmlns:p14="http://schemas.microsoft.com/office/powerpoint/2010/main" val="1416077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0000FF"/>
                </a:solidFill>
              </a:rPr>
              <a:t>Using the funnel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u="sng"/>
              <a:t>Identify</a:t>
            </a:r>
            <a:r>
              <a:rPr lang="it-IT" sz="2800"/>
              <a:t> what part of that customer journey needs the most attention.</a:t>
            </a:r>
          </a:p>
          <a:p>
            <a:r>
              <a:rPr lang="it-IT" sz="2800"/>
              <a:t>Each product, each market, requires a careful </a:t>
            </a:r>
            <a:r>
              <a:rPr lang="it-IT" sz="2800" u="sng"/>
              <a:t>assessment</a:t>
            </a:r>
            <a:r>
              <a:rPr lang="it-IT" sz="2800"/>
              <a:t> of where your strategy must be focused.</a:t>
            </a:r>
          </a:p>
          <a:p>
            <a:r>
              <a:rPr lang="it-IT" sz="2800" u="sng"/>
              <a:t>Promotion</a:t>
            </a:r>
            <a:r>
              <a:rPr lang="it-IT" sz="2800"/>
              <a:t> (one of the 5 P's) is a fundamental tool of the marketing plan to target areas of the customer journey funnel.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796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Every strategy session asks: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600" dirty="0" smtClean="0"/>
              <a:t>Where are we? (positioning)</a:t>
            </a:r>
          </a:p>
          <a:p>
            <a:r>
              <a:rPr lang="it-IT" sz="2600" dirty="0" smtClean="0"/>
              <a:t>Who are we? (our brand)</a:t>
            </a:r>
          </a:p>
          <a:p>
            <a:r>
              <a:rPr lang="it-IT" sz="2600" dirty="0"/>
              <a:t>Who is our competition?</a:t>
            </a:r>
            <a:endParaRPr lang="it-IT" sz="2600" dirty="0" smtClean="0"/>
          </a:p>
          <a:p>
            <a:r>
              <a:rPr lang="it-IT" sz="2600" dirty="0" smtClean="0"/>
              <a:t>What does the public think of us? (brand image)</a:t>
            </a:r>
          </a:p>
          <a:p>
            <a:r>
              <a:rPr lang="it-IT" sz="2600" dirty="0"/>
              <a:t>Why does someone want to buy our product ?</a:t>
            </a:r>
            <a:endParaRPr lang="it-IT" sz="2600" dirty="0" smtClean="0"/>
          </a:p>
          <a:p>
            <a:r>
              <a:rPr lang="it-IT" sz="2600" dirty="0" smtClean="0"/>
              <a:t>Where do we want to go? (future positioning)</a:t>
            </a:r>
          </a:p>
          <a:p>
            <a:r>
              <a:rPr lang="it-IT" sz="2600" dirty="0" smtClean="0"/>
              <a:t>How can we change the image  of our company? </a:t>
            </a:r>
          </a:p>
          <a:p>
            <a:r>
              <a:rPr lang="it-IT" sz="2600" dirty="0" smtClean="0"/>
              <a:t>How do we advertising this to the public? (media mix)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422343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 124"/>
          <p:cNvPicPr>
            <a:picLocks noChangeAspect="1"/>
          </p:cNvPicPr>
          <p:nvPr/>
        </p:nvPicPr>
        <p:blipFill rotWithShape="1">
          <a:blip r:embed="rId2"/>
          <a:srcRect r="10336"/>
          <a:stretch/>
        </p:blipFill>
        <p:spPr>
          <a:xfrm>
            <a:off x="0" y="-11699"/>
            <a:ext cx="9144000" cy="6885756"/>
          </a:xfrm>
          <a:prstGeom prst="rect">
            <a:avLst/>
          </a:prstGeom>
        </p:spPr>
      </p:pic>
      <p:sp>
        <p:nvSpPr>
          <p:cNvPr id="119" name="Rettangolo 118"/>
          <p:cNvSpPr/>
          <p:nvPr/>
        </p:nvSpPr>
        <p:spPr>
          <a:xfrm>
            <a:off x="175800" y="466344"/>
            <a:ext cx="5455381" cy="724936"/>
          </a:xfrm>
          <a:prstGeom prst="rect">
            <a:avLst/>
          </a:prstGeom>
          <a:solidFill>
            <a:schemeClr val="bg2"/>
          </a:solidFill>
          <a:ln>
            <a:solidFill>
              <a:srgbClr val="4D4D4D"/>
            </a:solidFill>
          </a:ln>
        </p:spPr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+mj-lt"/>
              </a:rPr>
              <a:t>EACH MEDIA WORKS ON DIFFERENT STEPS AND ON DIFFERENT KIND OF TARGET</a:t>
            </a:r>
            <a:endParaRPr lang="it-IT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98" y="1847088"/>
            <a:ext cx="7226850" cy="37455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z="1200" smtClean="0">
                <a:solidFill>
                  <a:schemeClr val="bg1"/>
                </a:solidFill>
              </a:rPr>
              <a:pPr/>
              <a:t>29</a:t>
            </a:fld>
            <a:endParaRPr lang="en-GB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0000FF"/>
                </a:solidFill>
              </a:rPr>
              <a:t>New Class Groups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/>
              <a:t>Agency 1: </a:t>
            </a:r>
            <a:r>
              <a:rPr lang="it-IT" sz="2400" b="1"/>
              <a:t>Petakovic</a:t>
            </a:r>
            <a:r>
              <a:rPr lang="it-IT" sz="2400"/>
              <a:t>, Kamal, Rebeccato, Jain, Muhsen</a:t>
            </a:r>
          </a:p>
          <a:p>
            <a:r>
              <a:rPr lang="it-IT" sz="2400"/>
              <a:t>Agency 2: </a:t>
            </a:r>
            <a:r>
              <a:rPr lang="it-IT" sz="2400" b="1"/>
              <a:t>Rodigari</a:t>
            </a:r>
            <a:r>
              <a:rPr lang="it-IT" sz="2400"/>
              <a:t>, Corti, Vriale, Plaia, Balyan</a:t>
            </a:r>
          </a:p>
          <a:p>
            <a:r>
              <a:rPr lang="it-IT" sz="2400"/>
              <a:t>Agency 3: </a:t>
            </a:r>
            <a:r>
              <a:rPr lang="it-IT" sz="2400" b="1"/>
              <a:t>Bagdanova</a:t>
            </a:r>
            <a:r>
              <a:rPr lang="it-IT" sz="2400"/>
              <a:t>, Brocca, Sansone, Serra, Kiziltunc</a:t>
            </a:r>
          </a:p>
          <a:p>
            <a:r>
              <a:rPr lang="it-IT" sz="2400"/>
              <a:t>Agency 4: </a:t>
            </a:r>
            <a:r>
              <a:rPr lang="it-IT" sz="2400" b="1"/>
              <a:t>Cattaneo</a:t>
            </a:r>
            <a:r>
              <a:rPr lang="it-IT" sz="2400"/>
              <a:t>, Masi, Lobuono, Salem</a:t>
            </a:r>
          </a:p>
          <a:p>
            <a:pPr marL="0" indent="0">
              <a:buNone/>
            </a:pPr>
            <a:endParaRPr lang="it-IT" sz="2400"/>
          </a:p>
          <a:p>
            <a:endParaRPr lang="it-IT" sz="2400"/>
          </a:p>
          <a:p>
            <a:pPr marL="0" indent="0">
              <a:buNone/>
            </a:pPr>
            <a:r>
              <a:rPr lang="it-IT" sz="2000"/>
              <a:t>* The first person named in the group is designated as the group leader, who will coordinate the group activity and lead the presentation.</a:t>
            </a:r>
          </a:p>
          <a:p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671640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5625" b="27962"/>
          <a:stretch/>
        </p:blipFill>
        <p:spPr bwMode="auto">
          <a:xfrm>
            <a:off x="0" y="1"/>
            <a:ext cx="9144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olo 6"/>
          <p:cNvSpPr txBox="1">
            <a:spLocks/>
          </p:cNvSpPr>
          <p:nvPr/>
        </p:nvSpPr>
        <p:spPr>
          <a:xfrm>
            <a:off x="1" y="1458023"/>
            <a:ext cx="4024313" cy="1716705"/>
          </a:xfrm>
          <a:prstGeom prst="rect">
            <a:avLst/>
          </a:prstGeom>
          <a:solidFill>
            <a:schemeClr val="bg1"/>
          </a:solidFill>
          <a:ln>
            <a:solidFill>
              <a:srgbClr val="4D4D4D"/>
            </a:solidFill>
          </a:ln>
        </p:spPr>
        <p:txBody>
          <a:bodyPr vert="horz" lIns="108000" tIns="108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cap="none" dirty="0" smtClean="0">
              <a:solidFill>
                <a:srgbClr val="002060"/>
              </a:solidFill>
            </a:endParaRPr>
          </a:p>
          <a:p>
            <a:r>
              <a:rPr lang="en-US" cap="none" dirty="0" smtClean="0">
                <a:solidFill>
                  <a:srgbClr val="002060"/>
                </a:solidFill>
              </a:rPr>
              <a:t>80% OF LEARNING IN HUMAN BEING TAKES PLACE THROUGH SIGHT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sz="1400" cap="none" dirty="0">
              <a:solidFill>
                <a:srgbClr val="00ACF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" y="6581001"/>
            <a:ext cx="40719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Source: “Communication graphics”, Research. Matthew P</a:t>
            </a:r>
            <a:r>
              <a:rPr lang="en-US" sz="900" dirty="0" smtClean="0">
                <a:solidFill>
                  <a:schemeClr val="bg1"/>
                </a:solidFill>
              </a:rPr>
              <a:t>. </a:t>
            </a:r>
            <a:r>
              <a:rPr lang="en-US" sz="900" dirty="0" err="1" smtClean="0">
                <a:solidFill>
                  <a:schemeClr val="bg1"/>
                </a:solidFill>
              </a:rPr>
              <a:t>Murgio</a:t>
            </a:r>
            <a:r>
              <a:rPr lang="en-US" sz="900" dirty="0">
                <a:solidFill>
                  <a:schemeClr val="bg1"/>
                </a:solidFill>
              </a:rPr>
              <a:t>, 1969.</a:t>
            </a:r>
          </a:p>
        </p:txBody>
      </p:sp>
      <p:sp>
        <p:nvSpPr>
          <p:cNvPr id="13" name="Titolo 6"/>
          <p:cNvSpPr txBox="1">
            <a:spLocks/>
          </p:cNvSpPr>
          <p:nvPr/>
        </p:nvSpPr>
        <p:spPr>
          <a:xfrm>
            <a:off x="1" y="5432311"/>
            <a:ext cx="7913726" cy="1379521"/>
          </a:xfrm>
          <a:prstGeom prst="rect">
            <a:avLst/>
          </a:prstGeom>
          <a:solidFill>
            <a:schemeClr val="bg1"/>
          </a:solidFill>
          <a:ln>
            <a:solidFill>
              <a:srgbClr val="4D4D4D"/>
            </a:solidFill>
          </a:ln>
        </p:spPr>
        <p:txBody>
          <a:bodyPr vert="horz" lIns="108000" tIns="108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cap="none" dirty="0" smtClean="0">
                <a:solidFill>
                  <a:srgbClr val="00ACF1"/>
                </a:solidFill>
              </a:rPr>
              <a:t>The receiving subject </a:t>
            </a:r>
            <a:r>
              <a:rPr lang="en-US" sz="1800" i="1" cap="none" dirty="0" smtClean="0">
                <a:solidFill>
                  <a:srgbClr val="FF0000"/>
                </a:solidFill>
              </a:rPr>
              <a:t>remembers</a:t>
            </a:r>
            <a:r>
              <a:rPr lang="en-US" sz="1600" cap="none" dirty="0" smtClean="0">
                <a:solidFill>
                  <a:srgbClr val="00ACF1"/>
                </a:solidFill>
              </a:rPr>
              <a:t> on average</a:t>
            </a:r>
            <a:br>
              <a:rPr lang="en-US" sz="1600" cap="none" dirty="0" smtClean="0">
                <a:solidFill>
                  <a:srgbClr val="00ACF1"/>
                </a:solidFill>
              </a:rPr>
            </a:br>
            <a:r>
              <a:rPr lang="en-US" sz="1600" cap="none" dirty="0" smtClean="0">
                <a:solidFill>
                  <a:srgbClr val="00ACF1"/>
                </a:solidFill>
              </a:rPr>
              <a:t>10% of what they read, 20% of what they hear, 30% of what they see and</a:t>
            </a:r>
          </a:p>
          <a:p>
            <a:endParaRPr lang="en-US" sz="600" cap="none" dirty="0">
              <a:solidFill>
                <a:srgbClr val="00ACF1"/>
              </a:solidFill>
            </a:endParaRPr>
          </a:p>
          <a:p>
            <a:r>
              <a:rPr lang="en-US" sz="2000" cap="none" dirty="0" smtClean="0">
                <a:solidFill>
                  <a:srgbClr val="00244E"/>
                </a:solidFill>
              </a:rPr>
              <a:t>**   50% OF WHAT THEY SEE AND HEAR  SIMULTANEOUSLY</a:t>
            </a:r>
            <a:endParaRPr lang="en-US" sz="2000" cap="none" dirty="0">
              <a:solidFill>
                <a:srgbClr val="0024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1073"/>
            <a:ext cx="8686801" cy="9265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TO </a:t>
            </a:r>
            <a:r>
              <a:rPr lang="it-IT" dirty="0"/>
              <a:t>BUILD </a:t>
            </a:r>
            <a:r>
              <a:rPr lang="it-IT" dirty="0" smtClean="0"/>
              <a:t>AWARENESS video </a:t>
            </a:r>
            <a:r>
              <a:rPr lang="it-IT" dirty="0" err="1" smtClean="0"/>
              <a:t>is</a:t>
            </a:r>
            <a:r>
              <a:rPr lang="it-IT" dirty="0" smtClean="0"/>
              <a:t> by far the </a:t>
            </a:r>
            <a:r>
              <a:rPr lang="it-IT" dirty="0" err="1" smtClean="0"/>
              <a:t>main</a:t>
            </a:r>
            <a:r>
              <a:rPr lang="it-IT" dirty="0" smtClean="0"/>
              <a:t> driver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Source: ADV </a:t>
            </a:r>
            <a:r>
              <a:rPr lang="en-GB" dirty="0" err="1">
                <a:solidFill>
                  <a:prstClr val="black">
                    <a:tint val="75000"/>
                  </a:prstClr>
                </a:solidFill>
              </a:rPr>
              <a:t>Valuer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, BASE 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TV=100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79280" y="6533803"/>
            <a:ext cx="176980" cy="178762"/>
          </a:xfrm>
          <a:prstGeom prst="rect">
            <a:avLst/>
          </a:prstGeom>
        </p:spPr>
        <p:txBody>
          <a:bodyPr anchor="t"/>
          <a:lstStyle/>
          <a:p>
            <a:fld id="{D9EAD0B0-4695-4BA0-91BD-50156A1C2AF4}" type="slidenum">
              <a:rPr lang="en-GB" sz="900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 sz="9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ggetto 2"/>
          <p:cNvGraphicFramePr>
            <a:graphicFrameLocks/>
          </p:cNvGraphicFramePr>
          <p:nvPr>
            <p:extLst/>
          </p:nvPr>
        </p:nvGraphicFramePr>
        <p:xfrm>
          <a:off x="1274653" y="1521292"/>
          <a:ext cx="7226920" cy="365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68742" y="2108442"/>
            <a:ext cx="38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kern="0" dirty="0" smtClean="0">
                <a:latin typeface="Symbol" panose="05050102010706020507" pitchFamily="18" charset="2"/>
              </a:rPr>
              <a:t>b</a:t>
            </a:r>
            <a:endParaRPr lang="en-US" sz="2800" kern="0" dirty="0" smtClean="0">
              <a:latin typeface="Symbol" panose="05050102010706020507" pitchFamily="18" charset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2544" y="2736307"/>
            <a:ext cx="994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kern="0" dirty="0" smtClean="0"/>
              <a:t>IMPACT ON</a:t>
            </a:r>
          </a:p>
          <a:p>
            <a:pPr algn="ctr"/>
            <a:r>
              <a:rPr lang="it-IT" sz="1200" b="1" kern="0" dirty="0" smtClean="0">
                <a:solidFill>
                  <a:schemeClr val="accent2"/>
                </a:solidFill>
              </a:rPr>
              <a:t>AWARENESS</a:t>
            </a:r>
            <a:endParaRPr lang="en-US" sz="1200" b="1" kern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0000FF"/>
                </a:solidFill>
              </a:rPr>
              <a:t>Choosing the media mix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/>
              <a:t>Media Mix is the combination of advertising channels that is used in the promotion of a particular good or service. </a:t>
            </a:r>
          </a:p>
          <a:p>
            <a:r>
              <a:rPr lang="it-IT" sz="1600"/>
              <a:t>The idea is to choose the right combination to communicate with the audience and make an impact as estimated in the media planning strategy.</a:t>
            </a:r>
          </a:p>
          <a:p>
            <a:pPr>
              <a:buFontTx/>
              <a:buChar char="•"/>
            </a:pPr>
            <a:r>
              <a:rPr lang="it-IT" sz="1600"/>
              <a:t>For the media mix to be effective, it’s imperative that the demographics of the target segment are considered. </a:t>
            </a:r>
            <a:r>
              <a:rPr lang="it-IT" sz="1600" b="1"/>
              <a:t>The closer a media mix reflects its target segment, the more successful it is.</a:t>
            </a:r>
          </a:p>
          <a:p>
            <a:pPr>
              <a:buFontTx/>
              <a:buChar char="•"/>
            </a:pPr>
            <a:endParaRPr lang="it-IT" sz="1600"/>
          </a:p>
          <a:p>
            <a:pPr marL="0" indent="0">
              <a:buNone/>
            </a:pPr>
            <a:r>
              <a:rPr lang="it-IT" sz="1600" b="1"/>
              <a:t>Key elements in the decision:</a:t>
            </a:r>
          </a:p>
          <a:p>
            <a:pPr marL="0" indent="0">
              <a:buNone/>
            </a:pPr>
            <a:r>
              <a:rPr lang="it-IT" sz="1600"/>
              <a:t>Type of product</a:t>
            </a:r>
          </a:p>
          <a:p>
            <a:pPr marL="0" indent="0">
              <a:buNone/>
            </a:pPr>
            <a:r>
              <a:rPr lang="it-IT" sz="1600"/>
              <a:t>Budget</a:t>
            </a:r>
          </a:p>
          <a:p>
            <a:pPr marL="0" indent="0">
              <a:buNone/>
            </a:pPr>
            <a:r>
              <a:rPr lang="it-IT" sz="1600"/>
              <a:t>Profile and habits of typical customer</a:t>
            </a:r>
          </a:p>
          <a:p>
            <a:pPr marL="0" indent="0">
              <a:buNone/>
            </a:pPr>
            <a:r>
              <a:rPr lang="it-IT" sz="1600"/>
              <a:t>Timing and Product seasonality</a:t>
            </a:r>
          </a:p>
          <a:p>
            <a:pPr marL="0" indent="0">
              <a:buNone/>
            </a:pPr>
            <a:r>
              <a:rPr lang="it-IT" sz="1600"/>
              <a:t>Knowledge of competitors media strategy</a:t>
            </a:r>
          </a:p>
          <a:p>
            <a:pPr marL="0" indent="0">
              <a:buNone/>
            </a:pPr>
            <a:r>
              <a:rPr lang="it-IT" sz="160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262771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/>
              <a:t>Following</a:t>
            </a:r>
            <a:r>
              <a:rPr lang="it-IT"/>
              <a:t> the campaign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Statistically monitor the results / performance of the product or service.</a:t>
            </a:r>
          </a:p>
          <a:p>
            <a:r>
              <a:rPr lang="it-IT" b="1">
                <a:solidFill>
                  <a:srgbClr val="FF0000"/>
                </a:solidFill>
              </a:rPr>
              <a:t>KPI</a:t>
            </a:r>
            <a:r>
              <a:rPr lang="it-IT"/>
              <a:t> -  Key performance indicator</a:t>
            </a:r>
          </a:p>
          <a:p>
            <a:pPr marL="0" indent="0">
              <a:buNone/>
            </a:pPr>
            <a:r>
              <a:rPr lang="it-IT"/>
              <a:t>          "a measurable value that demonstrates</a:t>
            </a:r>
          </a:p>
          <a:p>
            <a:pPr marL="0" indent="0">
              <a:buNone/>
            </a:pPr>
            <a:r>
              <a:rPr lang="it-IT"/>
              <a:t>            how effectively a company is achieving</a:t>
            </a:r>
          </a:p>
          <a:p>
            <a:pPr marL="0" indent="0">
              <a:buNone/>
            </a:pPr>
            <a:r>
              <a:rPr lang="it-IT"/>
              <a:t>            key business objectives "</a:t>
            </a:r>
          </a:p>
        </p:txBody>
      </p:sp>
    </p:spTree>
    <p:extLst>
      <p:ext uri="{BB962C8B-B14F-4D97-AF65-F5344CB8AC3E}">
        <p14:creationId xmlns:p14="http://schemas.microsoft.com/office/powerpoint/2010/main" val="3733294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889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008000"/>
                </a:solidFill>
              </a:rPr>
              <a:t> Importance of Research</a:t>
            </a:r>
            <a:endParaRPr lang="it-IT" b="1" i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the pillar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supports</a:t>
            </a:r>
            <a:r>
              <a:rPr lang="it-IT" sz="2400" dirty="0" smtClean="0"/>
              <a:t> the base of marketing </a:t>
            </a:r>
            <a:r>
              <a:rPr lang="it-IT" sz="2400" dirty="0" err="1" smtClean="0"/>
              <a:t>decisions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The market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complex</a:t>
            </a:r>
            <a:r>
              <a:rPr lang="it-IT" sz="2400" dirty="0" smtClean="0"/>
              <a:t> with </a:t>
            </a:r>
            <a:r>
              <a:rPr lang="it-IT" sz="2400" dirty="0" err="1" smtClean="0"/>
              <a:t>competition</a:t>
            </a:r>
            <a:r>
              <a:rPr lang="it-IT" sz="2400" dirty="0" smtClean="0"/>
              <a:t>, life style </a:t>
            </a:r>
            <a:r>
              <a:rPr lang="it-IT" sz="2400" dirty="0" err="1" smtClean="0"/>
              <a:t>changes</a:t>
            </a:r>
            <a:r>
              <a:rPr lang="it-IT" sz="2400" dirty="0" smtClean="0"/>
              <a:t>, and hard to </a:t>
            </a:r>
            <a:r>
              <a:rPr lang="it-IT" sz="2400" dirty="0" err="1" smtClean="0"/>
              <a:t>predict</a:t>
            </a:r>
            <a:r>
              <a:rPr lang="it-IT" sz="2400" dirty="0" smtClean="0"/>
              <a:t> consumer </a:t>
            </a:r>
            <a:r>
              <a:rPr lang="it-IT" sz="2400" dirty="0" err="1" smtClean="0"/>
              <a:t>interests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/>
              <a:t>Smart sophisticated </a:t>
            </a:r>
            <a:r>
              <a:rPr lang="it-IT" sz="2400" dirty="0" err="1"/>
              <a:t>research</a:t>
            </a:r>
            <a:r>
              <a:rPr lang="it-IT" sz="2400" dirty="0"/>
              <a:t> </a:t>
            </a:r>
            <a:r>
              <a:rPr lang="it-IT" sz="2400" dirty="0" err="1"/>
              <a:t>tools</a:t>
            </a:r>
            <a:r>
              <a:rPr lang="it-IT" sz="2400" dirty="0"/>
              <a:t> can </a:t>
            </a:r>
            <a:r>
              <a:rPr lang="it-IT" sz="2400" dirty="0" err="1"/>
              <a:t>extract</a:t>
            </a:r>
            <a:r>
              <a:rPr lang="it-IT" sz="2400" dirty="0"/>
              <a:t> the </a:t>
            </a:r>
            <a:r>
              <a:rPr lang="it-IT" sz="2400" dirty="0" err="1"/>
              <a:t>current</a:t>
            </a:r>
            <a:r>
              <a:rPr lang="it-IT" sz="2400" dirty="0"/>
              <a:t> consumer </a:t>
            </a:r>
            <a:r>
              <a:rPr lang="it-IT" sz="2400" dirty="0" err="1"/>
              <a:t>sentiment</a:t>
            </a:r>
            <a:r>
              <a:rPr lang="it-IT" sz="2400" dirty="0"/>
              <a:t> and focus </a:t>
            </a:r>
            <a:r>
              <a:rPr lang="it-IT" sz="2400" dirty="0" err="1"/>
              <a:t>that</a:t>
            </a:r>
            <a:r>
              <a:rPr lang="it-IT" sz="2400" dirty="0"/>
              <a:t> information to </a:t>
            </a:r>
            <a:r>
              <a:rPr lang="it-IT" sz="2400" dirty="0" err="1"/>
              <a:t>make</a:t>
            </a:r>
            <a:r>
              <a:rPr lang="it-IT" sz="2400" dirty="0"/>
              <a:t> the right </a:t>
            </a:r>
            <a:r>
              <a:rPr lang="it-IT" sz="2400" dirty="0" err="1"/>
              <a:t>strategic</a:t>
            </a:r>
            <a:r>
              <a:rPr lang="it-IT" sz="2400" dirty="0"/>
              <a:t> </a:t>
            </a:r>
            <a:r>
              <a:rPr lang="it-IT" sz="2400" dirty="0" err="1"/>
              <a:t>decisions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"Doing the necessary groundwork"</a:t>
            </a:r>
          </a:p>
          <a:p>
            <a:endParaRPr lang="it-IT" sz="2400" dirty="0" smtClean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27133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008000"/>
                </a:solidFill>
              </a:rPr>
              <a:t>Research</a:t>
            </a:r>
            <a:r>
              <a:rPr lang="it-IT" dirty="0" smtClean="0">
                <a:solidFill>
                  <a:srgbClr val="008000"/>
                </a:solidFill>
              </a:rPr>
              <a:t>   </a:t>
            </a:r>
            <a:r>
              <a:rPr lang="it-IT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it-IT" dirty="0" err="1" smtClean="0">
                <a:solidFill>
                  <a:srgbClr val="008000"/>
                </a:solidFill>
              </a:rPr>
              <a:t>Customer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err="1" smtClean="0">
                <a:solidFill>
                  <a:srgbClr val="008000"/>
                </a:solidFill>
              </a:rPr>
              <a:t>Insight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key</a:t>
            </a:r>
            <a:r>
              <a:rPr lang="it-IT" dirty="0" smtClean="0"/>
              <a:t> sub-discipline to planning, </a:t>
            </a:r>
            <a:r>
              <a:rPr lang="it-IT" dirty="0" err="1" smtClean="0"/>
              <a:t>designing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    product</a:t>
            </a:r>
            <a:r>
              <a:rPr lang="it-IT" dirty="0"/>
              <a:t> </a:t>
            </a:r>
            <a:r>
              <a:rPr lang="it-IT" dirty="0" smtClean="0"/>
              <a:t>or service.</a:t>
            </a:r>
          </a:p>
          <a:p>
            <a:pPr marL="0" indent="0">
              <a:buNone/>
            </a:pPr>
            <a:r>
              <a:rPr lang="it-IT" sz="2800" dirty="0" smtClean="0"/>
              <a:t>•</a:t>
            </a:r>
            <a:r>
              <a:rPr lang="it-IT" dirty="0" smtClean="0"/>
              <a:t>  </a:t>
            </a:r>
            <a:r>
              <a:rPr lang="it-IT" dirty="0" err="1" smtClean="0"/>
              <a:t>Identifying</a:t>
            </a:r>
            <a:r>
              <a:rPr lang="it-IT" dirty="0" smtClean="0"/>
              <a:t> </a:t>
            </a:r>
            <a:r>
              <a:rPr lang="it-IT" dirty="0" err="1" smtClean="0"/>
              <a:t>customers</a:t>
            </a:r>
            <a:r>
              <a:rPr lang="it-IT" dirty="0" smtClean="0"/>
              <a:t>’ </a:t>
            </a:r>
            <a:r>
              <a:rPr lang="it-IT" dirty="0" err="1" smtClean="0"/>
              <a:t>changing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 smtClean="0"/>
              <a:t>First </a:t>
            </a:r>
            <a:r>
              <a:rPr lang="it-IT" sz="2800" dirty="0" err="1" smtClean="0"/>
              <a:t>have</a:t>
            </a:r>
            <a:r>
              <a:rPr lang="it-IT" sz="2800" dirty="0" smtClean="0"/>
              <a:t> a Strategic goal-  a Marketing </a:t>
            </a:r>
            <a:r>
              <a:rPr lang="it-IT" sz="2800" dirty="0" err="1" smtClean="0"/>
              <a:t>Strategy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err="1" smtClean="0"/>
              <a:t>Then</a:t>
            </a:r>
            <a:r>
              <a:rPr lang="it-IT" sz="2800" dirty="0" smtClean="0"/>
              <a:t>, the market </a:t>
            </a:r>
            <a:r>
              <a:rPr lang="it-IT" sz="2800" dirty="0" err="1" smtClean="0"/>
              <a:t>research</a:t>
            </a:r>
            <a:r>
              <a:rPr lang="it-IT" sz="2800" dirty="0" smtClean="0"/>
              <a:t> </a:t>
            </a:r>
            <a:r>
              <a:rPr lang="it-IT" sz="2800" dirty="0" err="1" smtClean="0"/>
              <a:t>determines</a:t>
            </a:r>
            <a:r>
              <a:rPr lang="it-IT" sz="2800" dirty="0" smtClean="0"/>
              <a:t> the impact of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strategy</a:t>
            </a:r>
            <a:r>
              <a:rPr lang="it-IT" sz="2800" dirty="0" smtClean="0"/>
              <a:t>.  </a:t>
            </a:r>
            <a:r>
              <a:rPr lang="it-IT" sz="2800" dirty="0" err="1" smtClean="0"/>
              <a:t>One</a:t>
            </a:r>
            <a:r>
              <a:rPr lang="it-IT" sz="2800" dirty="0" smtClean="0"/>
              <a:t> can </a:t>
            </a:r>
            <a:r>
              <a:rPr lang="it-IT" sz="2800" dirty="0" err="1" smtClean="0"/>
              <a:t>modify</a:t>
            </a:r>
            <a:r>
              <a:rPr lang="it-IT" sz="2800" dirty="0" smtClean="0"/>
              <a:t> </a:t>
            </a:r>
            <a:r>
              <a:rPr lang="it-IT" sz="2800" dirty="0" err="1" smtClean="0"/>
              <a:t>selling</a:t>
            </a:r>
            <a:r>
              <a:rPr lang="it-IT" sz="2800" dirty="0" smtClean="0"/>
              <a:t> </a:t>
            </a:r>
            <a:r>
              <a:rPr lang="it-IT" sz="2800" dirty="0" err="1" smtClean="0"/>
              <a:t>tactics</a:t>
            </a:r>
            <a:r>
              <a:rPr lang="it-IT" sz="2800" dirty="0" smtClean="0"/>
              <a:t> </a:t>
            </a:r>
            <a:r>
              <a:rPr lang="it-IT" sz="2800" dirty="0" err="1" smtClean="0"/>
              <a:t>based</a:t>
            </a:r>
            <a:r>
              <a:rPr lang="it-IT" sz="2800" dirty="0" smtClean="0"/>
              <a:t> on </a:t>
            </a:r>
            <a:r>
              <a:rPr lang="it-IT" sz="2800" dirty="0" err="1" smtClean="0"/>
              <a:t>good</a:t>
            </a:r>
            <a:r>
              <a:rPr lang="it-IT" sz="2800" dirty="0" smtClean="0"/>
              <a:t> market data </a:t>
            </a:r>
            <a:r>
              <a:rPr lang="it-IT" sz="2800" dirty="0" err="1" smtClean="0"/>
              <a:t>collection</a:t>
            </a:r>
            <a:r>
              <a:rPr lang="it-IT" sz="2800" dirty="0" smtClean="0"/>
              <a:t> and </a:t>
            </a:r>
            <a:r>
              <a:rPr lang="it-IT" sz="2800" dirty="0" err="1" smtClean="0"/>
              <a:t>analysis</a:t>
            </a:r>
            <a:r>
              <a:rPr lang="it-IT" sz="2800" dirty="0" smtClean="0"/>
              <a:t>. </a:t>
            </a:r>
            <a:r>
              <a:rPr lang="it-IT" sz="2800" dirty="0" err="1" smtClean="0"/>
              <a:t>Keep</a:t>
            </a:r>
            <a:r>
              <a:rPr lang="it-IT" sz="2800" dirty="0" smtClean="0"/>
              <a:t> </a:t>
            </a:r>
            <a:r>
              <a:rPr lang="it-IT" sz="2800" dirty="0" err="1" smtClean="0"/>
              <a:t>constantly</a:t>
            </a:r>
            <a:r>
              <a:rPr lang="it-IT" sz="2800" dirty="0" smtClean="0"/>
              <a:t> </a:t>
            </a:r>
            <a:r>
              <a:rPr lang="it-IT" sz="2800" dirty="0" err="1" smtClean="0"/>
              <a:t>tuned</a:t>
            </a:r>
            <a:r>
              <a:rPr lang="it-IT" sz="2800" dirty="0" smtClean="0"/>
              <a:t> </a:t>
            </a:r>
            <a:r>
              <a:rPr lang="it-IT" sz="2800" dirty="0" err="1" smtClean="0"/>
              <a:t>into</a:t>
            </a:r>
            <a:r>
              <a:rPr lang="it-IT" sz="2800" dirty="0" smtClean="0"/>
              <a:t> </a:t>
            </a:r>
            <a:r>
              <a:rPr lang="it-IT" sz="2800" dirty="0" err="1" smtClean="0"/>
              <a:t>customer</a:t>
            </a:r>
            <a:r>
              <a:rPr lang="it-IT" sz="2800" dirty="0" smtClean="0"/>
              <a:t> </a:t>
            </a:r>
            <a:r>
              <a:rPr lang="it-IT" sz="2800" dirty="0" err="1" smtClean="0"/>
              <a:t>behavior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87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3215639"/>
            <a:ext cx="2450785" cy="177927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908300" y="0"/>
            <a:ext cx="62357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-469782" y="1487650"/>
            <a:ext cx="3895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FROM DATA </a:t>
            </a:r>
          </a:p>
          <a:p>
            <a:pPr algn="ctr"/>
            <a:r>
              <a:rPr lang="it-IT" sz="2400" dirty="0" smtClean="0"/>
              <a:t>TO INSIGHTS </a:t>
            </a:r>
          </a:p>
          <a:p>
            <a:pPr algn="ctr"/>
            <a:r>
              <a:rPr lang="it-IT" sz="2400" dirty="0" smtClean="0"/>
              <a:t>TO </a:t>
            </a:r>
            <a:r>
              <a:rPr lang="it-IT" sz="3200" b="1" i="1" dirty="0" smtClean="0"/>
              <a:t>ACTIONS</a:t>
            </a:r>
            <a:endParaRPr lang="it-IT" sz="2400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33702" y="380995"/>
            <a:ext cx="61086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DEEP UNDERSTANDING OF THE EVOLVING BACKGROUND &amp; SCENARIO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DEEP UNDERSTANDING OF THE CONSUMER JOURNEY AND NEEDS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BRAND &amp; COMPETITOR ASSESSMENT: TRIGGERS AND BARRIERS, SWOT ANALYSIS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STRONG KNOWLEDGE ON EACH SINGLE MEDIA IMPACT &amp; INTERACTION BETWEEN MEDIA IN EACH FUNNEL STEP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STRONG TECH CAPABILITIES</a:t>
            </a:r>
          </a:p>
        </p:txBody>
      </p:sp>
      <p:sp>
        <p:nvSpPr>
          <p:cNvPr id="8" name="Freccia a destra 7"/>
          <p:cNvSpPr/>
          <p:nvPr/>
        </p:nvSpPr>
        <p:spPr>
          <a:xfrm rot="5400000">
            <a:off x="5426741" y="3613750"/>
            <a:ext cx="817817" cy="1701800"/>
          </a:xfrm>
          <a:prstGeom prst="rightArrow">
            <a:avLst>
              <a:gd name="adj1" fmla="val 52985"/>
              <a:gd name="adj2" fmla="val 1000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971801" y="5147304"/>
            <a:ext cx="5905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BRAIN </a:t>
            </a:r>
            <a:r>
              <a:rPr lang="en-US" sz="2000" b="1" dirty="0" smtClean="0">
                <a:solidFill>
                  <a:schemeClr val="bg1"/>
                </a:solidFill>
              </a:rPr>
              <a:t>(info.) Vs. </a:t>
            </a:r>
            <a:r>
              <a:rPr lang="en-US" sz="3600" b="1" dirty="0" smtClean="0">
                <a:solidFill>
                  <a:schemeClr val="bg1"/>
                </a:solidFill>
              </a:rPr>
              <a:t>MUSCLE </a:t>
            </a:r>
            <a:r>
              <a:rPr lang="en-US" sz="2000" b="1" dirty="0" smtClean="0">
                <a:solidFill>
                  <a:schemeClr val="bg1"/>
                </a:solidFill>
              </a:rPr>
              <a:t>($$$)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(Remember David Vs. Goliath?)</a:t>
            </a:r>
          </a:p>
        </p:txBody>
      </p:sp>
      <p:sp>
        <p:nvSpPr>
          <p:cNvPr id="1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379280" y="6533803"/>
            <a:ext cx="176980" cy="178762"/>
          </a:xfrm>
        </p:spPr>
        <p:txBody>
          <a:bodyPr/>
          <a:lstStyle/>
          <a:p>
            <a:r>
              <a:rPr lang="en-GB" sz="1200" b="1" dirty="0" smtClean="0">
                <a:solidFill>
                  <a:srgbClr val="002060"/>
                </a:solidFill>
              </a:rPr>
              <a:t>18</a:t>
            </a:r>
            <a:endParaRPr lang="en-GB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i="1" dirty="0" smtClean="0">
                <a:solidFill>
                  <a:schemeClr val="accent2">
                    <a:lumMod val="75000"/>
                  </a:schemeClr>
                </a:solidFill>
              </a:rPr>
              <a:t>Qualitative Research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3939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 Personal gathering of data from the </a:t>
            </a:r>
            <a:r>
              <a:rPr lang="it-IT" dirty="0"/>
              <a:t>public.  Beliefs, attitudes, opinions and </a:t>
            </a:r>
            <a:r>
              <a:rPr lang="it-IT" dirty="0" err="1" smtClean="0"/>
              <a:t>intentions are studied.</a:t>
            </a:r>
          </a:p>
          <a:p>
            <a:pPr marL="0" indent="0">
              <a:buNone/>
            </a:pPr>
            <a:endParaRPr lang="it-IT" sz="3100" dirty="0" smtClean="0"/>
          </a:p>
          <a:p>
            <a:pPr marL="0" indent="0">
              <a:buNone/>
            </a:pPr>
            <a:r>
              <a:rPr lang="it-IT" sz="3100" dirty="0"/>
              <a:t> </a:t>
            </a:r>
            <a:r>
              <a:rPr lang="it-IT" sz="3100" dirty="0" smtClean="0"/>
              <a:t> </a:t>
            </a:r>
            <a:r>
              <a:rPr lang="it-IT" sz="2400" dirty="0" smtClean="0"/>
              <a:t>•   </a:t>
            </a:r>
            <a:r>
              <a:rPr lang="it-IT" sz="3100" dirty="0" smtClean="0"/>
              <a:t> Analysis of data: </a:t>
            </a:r>
            <a:r>
              <a:rPr lang="it-IT" sz="3100" dirty="0" err="1" smtClean="0"/>
              <a:t>subjective</a:t>
            </a:r>
            <a:r>
              <a:rPr lang="it-IT" sz="3100" dirty="0" smtClean="0"/>
              <a:t> </a:t>
            </a:r>
            <a:r>
              <a:rPr lang="it-IT" sz="3100" dirty="0" err="1" smtClean="0"/>
              <a:t>observation</a:t>
            </a:r>
            <a:r>
              <a:rPr lang="it-IT" sz="3100" dirty="0" smtClean="0"/>
              <a:t> of </a:t>
            </a:r>
            <a:r>
              <a:rPr lang="it-IT" sz="3100" dirty="0" err="1" smtClean="0"/>
              <a:t>responses. </a:t>
            </a:r>
            <a:r>
              <a:rPr lang="it-IT" sz="3100" dirty="0"/>
              <a:t>The key factors are the quality of the questions asked, and the skill of the </a:t>
            </a:r>
            <a:r>
              <a:rPr lang="it-IT" sz="3100" dirty="0" err="1"/>
              <a:t>interviewer</a:t>
            </a:r>
            <a:r>
              <a:rPr lang="it-IT" sz="3100" dirty="0"/>
              <a:t>, the way the data </a:t>
            </a:r>
            <a:r>
              <a:rPr lang="it-IT" sz="3100" dirty="0" err="1"/>
              <a:t>is</a:t>
            </a:r>
            <a:r>
              <a:rPr lang="it-IT" sz="3100" dirty="0"/>
              <a:t> </a:t>
            </a:r>
            <a:r>
              <a:rPr lang="it-IT" sz="3100" dirty="0" err="1"/>
              <a:t>interpreted</a:t>
            </a:r>
            <a:r>
              <a:rPr lang="it-IT" sz="3100" dirty="0"/>
              <a:t>.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2600" dirty="0" smtClean="0"/>
              <a:t>•</a:t>
            </a:r>
            <a:r>
              <a:rPr lang="it-IT" dirty="0" smtClean="0"/>
              <a:t>    </a:t>
            </a:r>
            <a:r>
              <a:rPr lang="it-IT" dirty="0" err="1" smtClean="0"/>
              <a:t>Results</a:t>
            </a:r>
            <a:r>
              <a:rPr lang="it-IT" dirty="0" smtClean="0"/>
              <a:t>: - not really statistically valid, but the </a:t>
            </a:r>
            <a:r>
              <a:rPr lang="it-IT" dirty="0" err="1" smtClean="0"/>
              <a:t>findings</a:t>
            </a:r>
            <a:r>
              <a:rPr lang="it-IT" dirty="0" smtClean="0"/>
              <a:t> can be very useful and be made part of a quantitative </a:t>
            </a:r>
            <a:r>
              <a:rPr lang="it-IT" dirty="0" err="1" smtClean="0"/>
              <a:t>survey</a:t>
            </a:r>
            <a:r>
              <a:rPr lang="it-IT" dirty="0" smtClean="0"/>
              <a:t> later.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182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0271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Types of Qualitative Research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8" y="1244909"/>
            <a:ext cx="8435332" cy="52688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3600" b="1" dirty="0" smtClean="0"/>
              <a:t>                 </a:t>
            </a:r>
            <a:r>
              <a:rPr lang="it-IT" b="1" dirty="0" smtClean="0">
                <a:solidFill>
                  <a:srgbClr val="008000"/>
                </a:solidFill>
              </a:rPr>
              <a:t>Surveys</a:t>
            </a:r>
          </a:p>
          <a:p>
            <a:pPr marL="0" indent="0">
              <a:buNone/>
            </a:pPr>
            <a:r>
              <a:rPr lang="it-IT" sz="2400" dirty="0" smtClean="0"/>
              <a:t>-       in person  -  Phone  - Mail</a:t>
            </a:r>
          </a:p>
          <a:p>
            <a:pPr marL="0" indent="0">
              <a:buNone/>
            </a:pPr>
            <a:r>
              <a:rPr lang="it-IT" sz="2400" dirty="0"/>
              <a:t>**     </a:t>
            </a:r>
            <a:r>
              <a:rPr lang="it-IT" sz="2400" b="1" dirty="0"/>
              <a:t> CAWI-    Computer Assisted Web Interviewing</a:t>
            </a:r>
            <a:endParaRPr lang="it-IT" sz="2400" b="1" dirty="0" smtClean="0"/>
          </a:p>
          <a:p>
            <a:pPr marL="0" indent="0">
              <a:buNone/>
            </a:pPr>
            <a:r>
              <a:rPr lang="it-IT" sz="3600" b="1" dirty="0"/>
              <a:t> </a:t>
            </a:r>
            <a:r>
              <a:rPr lang="it-IT" sz="3600" b="1" dirty="0" smtClean="0"/>
              <a:t>                </a:t>
            </a:r>
            <a:r>
              <a:rPr lang="it-IT" b="1" dirty="0" smtClean="0">
                <a:solidFill>
                  <a:srgbClr val="008000"/>
                </a:solidFill>
              </a:rPr>
              <a:t>Focus Groups</a:t>
            </a:r>
          </a:p>
          <a:p>
            <a:pPr>
              <a:buFontTx/>
              <a:buChar char="-"/>
            </a:pPr>
            <a:r>
              <a:rPr lang="it-IT" sz="2000" dirty="0" smtClean="0"/>
              <a:t>Good information, intensive in depth information gathering</a:t>
            </a:r>
          </a:p>
          <a:p>
            <a:pPr>
              <a:buFontTx/>
              <a:buChar char="-"/>
            </a:pPr>
            <a:endParaRPr lang="it-IT" sz="2000" dirty="0"/>
          </a:p>
          <a:p>
            <a:pPr marL="0" indent="0">
              <a:buNone/>
            </a:pPr>
            <a:r>
              <a:rPr lang="it-IT" sz="800" dirty="0"/>
              <a:t> </a:t>
            </a:r>
            <a:r>
              <a:rPr lang="it-IT" sz="800" dirty="0" smtClean="0"/>
              <a:t>                                                                            </a:t>
            </a:r>
            <a:r>
              <a:rPr lang="it-IT" b="1" dirty="0" smtClean="0">
                <a:solidFill>
                  <a:srgbClr val="008000"/>
                </a:solidFill>
              </a:rPr>
              <a:t>Personal Interviews</a:t>
            </a:r>
          </a:p>
          <a:p>
            <a:pPr>
              <a:buFontTx/>
              <a:buChar char="-"/>
            </a:pPr>
            <a:r>
              <a:rPr lang="it-IT" sz="2400" dirty="0" smtClean="0"/>
              <a:t>Good way to find customer attitudes</a:t>
            </a:r>
          </a:p>
          <a:p>
            <a:pPr>
              <a:buFontTx/>
              <a:buChar char="-"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      </a:t>
            </a:r>
            <a:r>
              <a:rPr lang="it-IT" dirty="0" smtClean="0"/>
              <a:t>  </a:t>
            </a:r>
            <a:r>
              <a:rPr lang="it-IT" b="1" dirty="0" smtClean="0">
                <a:solidFill>
                  <a:srgbClr val="008000"/>
                </a:solidFill>
              </a:rPr>
              <a:t>Observation</a:t>
            </a:r>
          </a:p>
          <a:p>
            <a:pPr>
              <a:buFontTx/>
              <a:buChar char="-"/>
            </a:pPr>
            <a:r>
              <a:rPr lang="it-IT" sz="2600" dirty="0" smtClean="0"/>
              <a:t>At store, work or home …. Observe and tape their behavior</a:t>
            </a:r>
            <a:endParaRPr lang="it-IT" sz="2600" dirty="0"/>
          </a:p>
          <a:p>
            <a:pPr marL="0" indent="0">
              <a:buNone/>
            </a:pPr>
            <a:r>
              <a:rPr lang="it-IT" sz="2600" dirty="0" smtClean="0"/>
              <a:t>                       </a:t>
            </a:r>
            <a:r>
              <a:rPr lang="it-IT" b="1" dirty="0" smtClean="0">
                <a:solidFill>
                  <a:srgbClr val="008000"/>
                </a:solidFill>
              </a:rPr>
              <a:t>Field Trials</a:t>
            </a:r>
            <a:r>
              <a:rPr lang="it-IT" sz="3800" b="1" dirty="0" smtClean="0"/>
              <a:t> </a:t>
            </a:r>
          </a:p>
          <a:p>
            <a:pPr marL="0" indent="0">
              <a:buNone/>
            </a:pPr>
            <a:r>
              <a:rPr lang="it-IT" sz="2900" dirty="0" smtClean="0"/>
              <a:t>-     Product placement for a trial period with ob</a:t>
            </a:r>
            <a:r>
              <a:rPr lang="it-IT" sz="2600" dirty="0" smtClean="0"/>
              <a:t>servation</a:t>
            </a:r>
          </a:p>
          <a:p>
            <a:pPr marL="0" indent="0">
              <a:buNone/>
            </a:pPr>
            <a:r>
              <a:rPr lang="it-IT" sz="2600" b="1" dirty="0" smtClean="0"/>
              <a:t>		  </a:t>
            </a:r>
            <a:r>
              <a:rPr lang="it-IT" sz="3800" b="1" dirty="0" smtClean="0"/>
              <a:t> </a:t>
            </a:r>
            <a:r>
              <a:rPr lang="it-IT" b="1" dirty="0" smtClean="0">
                <a:solidFill>
                  <a:srgbClr val="008000"/>
                </a:solidFill>
              </a:rPr>
              <a:t>Syndicated Market Research</a:t>
            </a:r>
          </a:p>
          <a:p>
            <a:pPr marL="0" indent="0">
              <a:buNone/>
            </a:pPr>
            <a:r>
              <a:rPr lang="it-IT" b="1" dirty="0" smtClean="0"/>
              <a:t> </a:t>
            </a:r>
            <a:r>
              <a:rPr lang="it-IT" sz="2600" b="1" dirty="0" smtClean="0"/>
              <a:t>  </a:t>
            </a:r>
            <a:r>
              <a:rPr lang="it-IT" sz="2600"/>
              <a:t>A research study which is conducted and funded by a market research firm but not for any specific client is called a </a:t>
            </a:r>
            <a:r>
              <a:rPr lang="it-IT" sz="2600" i="1"/>
              <a:t>syndicated</a:t>
            </a:r>
            <a:r>
              <a:rPr lang="it-IT" sz="2600"/>
              <a:t> research. The result of such research is often provided in the    </a:t>
            </a:r>
          </a:p>
          <a:p>
            <a:pPr marL="0" indent="0">
              <a:buNone/>
            </a:pPr>
            <a:r>
              <a:rPr lang="it-IT" sz="2600"/>
              <a:t>form of reports, presentations, raw data, etc. and is made available in the open market for anyone to purchase.</a:t>
            </a:r>
            <a:r>
              <a:rPr lang="it-IT" sz="4800"/>
              <a:t> </a:t>
            </a:r>
            <a:r>
              <a:rPr lang="it-IT" sz="4600" b="1" dirty="0" smtClean="0"/>
              <a:t>        </a:t>
            </a:r>
            <a:endParaRPr lang="it-IT" sz="4600" b="1" dirty="0"/>
          </a:p>
          <a:p>
            <a:pPr lvl="2">
              <a:buFontTx/>
              <a:buChar char="-"/>
            </a:pPr>
            <a:r>
              <a:rPr lang="it-IT" sz="1200" dirty="0" smtClean="0"/>
              <a:t>          </a:t>
            </a:r>
          </a:p>
          <a:p>
            <a:pPr>
              <a:buFontTx/>
              <a:buChar char="-"/>
            </a:pPr>
            <a:endParaRPr lang="it-IT" sz="3600" b="1" dirty="0" smtClean="0"/>
          </a:p>
          <a:p>
            <a:pPr marL="0" indent="0">
              <a:buNone/>
            </a:pPr>
            <a:endParaRPr lang="it-IT" sz="2400" b="1" dirty="0" smtClean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00010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>
                <a:solidFill>
                  <a:srgbClr val="FF0000"/>
                </a:solidFill>
              </a:rPr>
              <a:t>Coronavirus effect</a:t>
            </a:r>
            <a:r>
              <a:rPr lang="it-IT"/>
              <a:t/>
            </a:r>
            <a:br>
              <a:rPr lang="it-IT"/>
            </a:b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/>
              <a:t>Disrupting marketing strategies</a:t>
            </a:r>
          </a:p>
          <a:p>
            <a:r>
              <a:rPr lang="it-IT" b="1"/>
              <a:t>Communication / Public Relations</a:t>
            </a:r>
          </a:p>
          <a:p>
            <a:endParaRPr lang="it-IT"/>
          </a:p>
          <a:p>
            <a:pPr marL="0" indent="0">
              <a:buNone/>
            </a:pPr>
            <a:r>
              <a:rPr lang="it-IT"/>
              <a:t>        - China export trade</a:t>
            </a:r>
          </a:p>
          <a:p>
            <a:pPr marL="0" indent="0">
              <a:buNone/>
            </a:pPr>
            <a:r>
              <a:rPr lang="it-IT"/>
              <a:t>        - Supply chain.... fashion, tech, auto</a:t>
            </a:r>
          </a:p>
          <a:p>
            <a:pPr marL="0" indent="0">
              <a:buNone/>
            </a:pPr>
            <a:r>
              <a:rPr lang="it-IT"/>
              <a:t>        - Demand side collapse</a:t>
            </a:r>
          </a:p>
          <a:p>
            <a:pPr marL="0" indent="0">
              <a:buNone/>
            </a:pPr>
            <a:r>
              <a:rPr lang="it-IT"/>
              <a:t>        - Travel and tourism</a:t>
            </a:r>
          </a:p>
        </p:txBody>
      </p:sp>
    </p:spTree>
    <p:extLst>
      <p:ext uri="{BB962C8B-B14F-4D97-AF65-F5344CB8AC3E}">
        <p14:creationId xmlns:p14="http://schemas.microsoft.com/office/powerpoint/2010/main" val="3451761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>
                <a:solidFill>
                  <a:srgbClr val="C00000"/>
                </a:solidFill>
              </a:rPr>
              <a:t>Quantitative Survey </a:t>
            </a:r>
            <a:r>
              <a:rPr lang="it-IT" i="1" dirty="0" err="1" smtClean="0">
                <a:solidFill>
                  <a:srgbClr val="C00000"/>
                </a:solidFill>
              </a:rPr>
              <a:t>Research</a:t>
            </a:r>
            <a:r>
              <a:rPr lang="it-IT" i="1" dirty="0">
                <a:solidFill>
                  <a:srgbClr val="C00000"/>
                </a:solidFill>
              </a:rPr>
              <a:t/>
            </a:r>
            <a:br>
              <a:rPr lang="it-IT" i="1" dirty="0">
                <a:solidFill>
                  <a:srgbClr val="C00000"/>
                </a:solidFill>
              </a:rPr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b="1" i="1" dirty="0" smtClean="0"/>
              <a:t>How:</a:t>
            </a:r>
          </a:p>
          <a:p>
            <a:pPr marL="0" indent="0">
              <a:buNone/>
            </a:pPr>
            <a:r>
              <a:rPr lang="it-IT" sz="2400" dirty="0" smtClean="0"/>
              <a:t>- </a:t>
            </a:r>
            <a:r>
              <a:rPr lang="it-IT" sz="2400" dirty="0" err="1" smtClean="0"/>
              <a:t>questionaires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- </a:t>
            </a:r>
            <a:r>
              <a:rPr lang="it-IT" sz="2400" dirty="0" err="1" smtClean="0"/>
              <a:t>Larger</a:t>
            </a:r>
            <a:r>
              <a:rPr lang="it-IT" sz="2400" dirty="0" smtClean="0"/>
              <a:t>, statistically valid samples of </a:t>
            </a:r>
            <a:r>
              <a:rPr lang="it-IT" sz="2400" dirty="0" err="1" smtClean="0"/>
              <a:t>people</a:t>
            </a:r>
            <a:r>
              <a:rPr lang="it-IT" sz="2400" dirty="0" smtClean="0"/>
              <a:t> </a:t>
            </a:r>
          </a:p>
          <a:p>
            <a:pPr marL="0" indent="0">
              <a:buNone/>
            </a:pPr>
            <a:endParaRPr lang="it-IT" sz="2400" b="1" i="1" dirty="0" smtClean="0"/>
          </a:p>
          <a:p>
            <a:pPr marL="0" indent="0">
              <a:buNone/>
            </a:pPr>
            <a:r>
              <a:rPr lang="it-IT" sz="2400" b="1" i="1" dirty="0" err="1" smtClean="0"/>
              <a:t>Sources</a:t>
            </a:r>
            <a:r>
              <a:rPr lang="it-IT" sz="2400" dirty="0"/>
              <a:t>: </a:t>
            </a:r>
            <a:r>
              <a:rPr lang="it-IT" sz="2400" dirty="0" err="1"/>
              <a:t>telephone</a:t>
            </a:r>
            <a:r>
              <a:rPr lang="it-IT" sz="2400" dirty="0"/>
              <a:t>, </a:t>
            </a:r>
            <a:r>
              <a:rPr lang="it-IT" sz="2400" dirty="0" err="1"/>
              <a:t>postal</a:t>
            </a:r>
            <a:r>
              <a:rPr lang="it-IT" sz="2400" dirty="0"/>
              <a:t>, face to face, on-line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 The </a:t>
            </a:r>
            <a:r>
              <a:rPr lang="it-IT" sz="2400" dirty="0" err="1"/>
              <a:t>answers</a:t>
            </a:r>
            <a:r>
              <a:rPr lang="it-IT" sz="2400" dirty="0"/>
              <a:t> to </a:t>
            </a:r>
            <a:r>
              <a:rPr lang="it-IT" sz="2400" dirty="0" err="1"/>
              <a:t>questions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: </a:t>
            </a:r>
            <a:r>
              <a:rPr lang="it-IT" sz="2400" dirty="0" err="1"/>
              <a:t>what</a:t>
            </a:r>
            <a:r>
              <a:rPr lang="it-IT" sz="2400" dirty="0"/>
              <a:t>, </a:t>
            </a:r>
            <a:r>
              <a:rPr lang="it-IT" sz="2400" dirty="0" err="1"/>
              <a:t>how</a:t>
            </a:r>
            <a:r>
              <a:rPr lang="it-IT" sz="2400" dirty="0"/>
              <a:t> </a:t>
            </a:r>
            <a:r>
              <a:rPr lang="it-IT" sz="2400" dirty="0" err="1"/>
              <a:t>many</a:t>
            </a:r>
            <a:r>
              <a:rPr lang="it-IT" sz="2400" dirty="0"/>
              <a:t>, </a:t>
            </a:r>
            <a:r>
              <a:rPr lang="it-IT" sz="2400" dirty="0" err="1"/>
              <a:t>how</a:t>
            </a:r>
            <a:r>
              <a:rPr lang="it-IT" sz="2400" dirty="0"/>
              <a:t> </a:t>
            </a:r>
            <a:r>
              <a:rPr lang="it-IT" sz="2400" dirty="0" err="1"/>
              <a:t>often</a:t>
            </a:r>
            <a:r>
              <a:rPr lang="it-IT" sz="2400" dirty="0"/>
              <a:t>, </a:t>
            </a:r>
            <a:r>
              <a:rPr lang="it-IT" sz="2400" dirty="0" err="1"/>
              <a:t>where</a:t>
            </a:r>
            <a:r>
              <a:rPr lang="it-IT" sz="2400" dirty="0"/>
              <a:t> ?  </a:t>
            </a:r>
            <a:r>
              <a:rPr lang="it-IT" sz="2400" dirty="0" err="1"/>
              <a:t>Often</a:t>
            </a:r>
            <a:r>
              <a:rPr lang="it-IT" sz="2400" dirty="0"/>
              <a:t> on a scale of 1 to 5.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b="1" i="1" dirty="0" err="1" smtClean="0"/>
              <a:t>Results</a:t>
            </a:r>
            <a:r>
              <a:rPr lang="it-IT" sz="2400" dirty="0" smtClean="0"/>
              <a:t>:  generate a numerical answer (often as a </a:t>
            </a:r>
            <a:r>
              <a:rPr lang="it-IT" sz="2400" dirty="0" err="1" smtClean="0"/>
              <a:t>percentage</a:t>
            </a:r>
            <a:r>
              <a:rPr lang="it-IT" sz="2400" dirty="0" smtClean="0"/>
              <a:t>)</a:t>
            </a:r>
          </a:p>
          <a:p>
            <a:pPr marL="0" indent="0">
              <a:buNone/>
            </a:pPr>
            <a:r>
              <a:rPr lang="it-IT" sz="2400" dirty="0" err="1" smtClean="0"/>
              <a:t>Depending</a:t>
            </a:r>
            <a:r>
              <a:rPr lang="it-IT" sz="2400" dirty="0" smtClean="0"/>
              <a:t> on the sample </a:t>
            </a:r>
            <a:r>
              <a:rPr lang="it-IT" sz="2400" dirty="0" err="1" smtClean="0"/>
              <a:t>size</a:t>
            </a:r>
            <a:r>
              <a:rPr lang="it-IT" sz="2400" dirty="0" smtClean="0"/>
              <a:t> </a:t>
            </a:r>
            <a:r>
              <a:rPr lang="it-IT" sz="2400" dirty="0" err="1" smtClean="0"/>
              <a:t>there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always</a:t>
            </a:r>
            <a:r>
              <a:rPr lang="it-IT" sz="2400" dirty="0" smtClean="0"/>
              <a:t> a </a:t>
            </a:r>
            <a:r>
              <a:rPr lang="it-IT" sz="2400" dirty="0" err="1" smtClean="0"/>
              <a:t>margin</a:t>
            </a:r>
            <a:r>
              <a:rPr lang="it-IT" sz="2400" dirty="0" smtClean="0"/>
              <a:t> of </a:t>
            </a:r>
            <a:r>
              <a:rPr lang="it-IT" sz="2400" dirty="0" err="1" smtClean="0"/>
              <a:t>error</a:t>
            </a:r>
            <a:r>
              <a:rPr lang="it-IT" sz="2400" dirty="0" smtClean="0"/>
              <a:t> in </a:t>
            </a:r>
            <a:r>
              <a:rPr lang="it-IT" sz="2400" dirty="0" err="1" smtClean="0"/>
              <a:t>every</a:t>
            </a:r>
            <a:r>
              <a:rPr lang="it-IT" sz="2400" dirty="0" smtClean="0"/>
              <a:t> quantitative </a:t>
            </a:r>
            <a:r>
              <a:rPr lang="it-IT" sz="2400" dirty="0" err="1" smtClean="0"/>
              <a:t>result</a:t>
            </a:r>
            <a:r>
              <a:rPr lang="it-IT" sz="2400" dirty="0" smtClean="0"/>
              <a:t>.  The statistical results of good quantitative surveys are fundamental in giving a scientific, objective benchmark in the marketing decision making process.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074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79426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Which is best ?</a:t>
            </a:r>
            <a:br>
              <a:rPr lang="it-IT" b="1" dirty="0">
                <a:solidFill>
                  <a:schemeClr val="tx2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qualitative or quantitative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256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3332" y="536222"/>
            <a:ext cx="7761111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Answer: </a:t>
            </a:r>
            <a:r>
              <a:rPr lang="it-IT" sz="3600" i="1" dirty="0"/>
              <a:t>BOTH</a:t>
            </a:r>
          </a:p>
          <a:p>
            <a:endParaRPr lang="it-IT" sz="3600" i="1" dirty="0"/>
          </a:p>
          <a:p>
            <a:r>
              <a:rPr lang="it-IT" sz="3600" dirty="0"/>
              <a:t>Numerical data based on statistics + subjective (qualitative) data to understand customer sentiment</a:t>
            </a:r>
          </a:p>
          <a:p>
            <a:endParaRPr lang="it-IT" sz="3600" dirty="0"/>
          </a:p>
          <a:p>
            <a:r>
              <a:rPr lang="it-IT" sz="3600" dirty="0">
                <a:solidFill>
                  <a:srgbClr val="0000FF"/>
                </a:solidFill>
              </a:rPr>
              <a:t>When used together they form a more complete and </a:t>
            </a:r>
            <a:r>
              <a:rPr lang="it-IT" sz="3600" i="1" dirty="0">
                <a:solidFill>
                  <a:srgbClr val="0000FF"/>
                </a:solidFill>
              </a:rPr>
              <a:t>accurate sense</a:t>
            </a:r>
            <a:r>
              <a:rPr lang="it-IT" sz="3600" dirty="0">
                <a:solidFill>
                  <a:srgbClr val="0000FF"/>
                </a:solidFill>
              </a:rPr>
              <a:t> of product preferences and consumer attitude.</a:t>
            </a:r>
          </a:p>
        </p:txBody>
      </p:sp>
    </p:spTree>
    <p:extLst>
      <p:ext uri="{BB962C8B-B14F-4D97-AF65-F5344CB8AC3E}">
        <p14:creationId xmlns:p14="http://schemas.microsoft.com/office/powerpoint/2010/main" val="1956249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0000FF"/>
                </a:solidFill>
              </a:rPr>
              <a:t>Class Groups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/>
              <a:t>Agency 1: </a:t>
            </a:r>
            <a:r>
              <a:rPr lang="it-IT" sz="2400" b="1"/>
              <a:t>Petakovic</a:t>
            </a:r>
            <a:r>
              <a:rPr lang="it-IT" sz="2400"/>
              <a:t>, Kamal, Rebeccato, Jain, Muhsen</a:t>
            </a:r>
          </a:p>
          <a:p>
            <a:r>
              <a:rPr lang="it-IT" sz="2400"/>
              <a:t>Agency 2: </a:t>
            </a:r>
            <a:r>
              <a:rPr lang="it-IT" sz="2400" b="1"/>
              <a:t>Rodigari</a:t>
            </a:r>
            <a:r>
              <a:rPr lang="it-IT" sz="2400"/>
              <a:t>, Corti, Vriale, Plaia, Balyan</a:t>
            </a:r>
          </a:p>
          <a:p>
            <a:r>
              <a:rPr lang="it-IT" sz="2400"/>
              <a:t>Agency 3: </a:t>
            </a:r>
            <a:r>
              <a:rPr lang="it-IT" sz="2400" b="1"/>
              <a:t>Bagdanova</a:t>
            </a:r>
            <a:r>
              <a:rPr lang="it-IT" sz="2400"/>
              <a:t>, Brocca, Sansone, Serra, Kiziltunc</a:t>
            </a:r>
          </a:p>
          <a:p>
            <a:r>
              <a:rPr lang="it-IT" sz="2400"/>
              <a:t>Agency 4: </a:t>
            </a:r>
            <a:r>
              <a:rPr lang="it-IT" sz="2400" b="1"/>
              <a:t>Cattaneo</a:t>
            </a:r>
            <a:r>
              <a:rPr lang="it-IT" sz="2400"/>
              <a:t>, Masi, Lobuono, Salem</a:t>
            </a:r>
          </a:p>
          <a:p>
            <a:pPr marL="0" indent="0">
              <a:buNone/>
            </a:pPr>
            <a:endParaRPr lang="it-IT" sz="2400"/>
          </a:p>
          <a:p>
            <a:endParaRPr lang="it-IT" sz="2400"/>
          </a:p>
          <a:p>
            <a:pPr marL="0" indent="0">
              <a:buNone/>
            </a:pPr>
            <a:r>
              <a:rPr lang="it-IT" sz="2000"/>
              <a:t>* The first person named in the group is designated as the group leader, who will coordinate the group activity and lead the presentation.</a:t>
            </a:r>
          </a:p>
          <a:p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476567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RESEARCH: CASE STUDY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>
                <a:solidFill>
                  <a:srgbClr val="0000FF"/>
                </a:solidFill>
              </a:rPr>
              <a:t>Client: </a:t>
            </a:r>
            <a:r>
              <a:rPr lang="it-IT" sz="2400" b="1" i="1">
                <a:solidFill>
                  <a:srgbClr val="0000FF"/>
                </a:solidFill>
              </a:rPr>
              <a:t>San Carlo snack products</a:t>
            </a:r>
          </a:p>
          <a:p>
            <a:pPr marL="0" indent="0">
              <a:buNone/>
            </a:pPr>
            <a:r>
              <a:rPr lang="it-IT" sz="2400"/>
              <a:t>                                </a:t>
            </a:r>
            <a:r>
              <a:rPr lang="it-IT" sz="2400" b="1" u="sng"/>
              <a:t>Overview</a:t>
            </a:r>
          </a:p>
          <a:p>
            <a:pPr marL="0" indent="0">
              <a:buNone/>
            </a:pPr>
            <a:r>
              <a:rPr lang="it-IT" sz="2400"/>
              <a:t>San Carlo wants to know:</a:t>
            </a:r>
          </a:p>
          <a:p>
            <a:pPr marL="0" indent="0">
              <a:buNone/>
            </a:pPr>
            <a:r>
              <a:rPr lang="it-IT" sz="2400"/>
              <a:t>- Brand awareness of their product</a:t>
            </a:r>
          </a:p>
          <a:p>
            <a:pPr marL="0" indent="0">
              <a:buNone/>
            </a:pPr>
            <a:r>
              <a:rPr lang="it-IT" sz="2400"/>
              <a:t>- effect of their use of a celebrity spokesperson on sales</a:t>
            </a:r>
          </a:p>
          <a:p>
            <a:pPr marL="0" indent="0">
              <a:buNone/>
            </a:pPr>
            <a:r>
              <a:rPr lang="it-IT" sz="2400"/>
              <a:t>- understanding if they should renew or change Carlo Cracco.</a:t>
            </a:r>
          </a:p>
          <a:p>
            <a:pPr marL="0" indent="0">
              <a:buNone/>
            </a:pPr>
            <a:r>
              <a:rPr lang="it-IT" sz="2400"/>
              <a:t>  Before they decide this, they requested a deep research survey</a:t>
            </a:r>
          </a:p>
          <a:p>
            <a:pPr marL="0" indent="0">
              <a:buNone/>
            </a:pPr>
            <a:r>
              <a:rPr lang="it-IT" sz="2400"/>
              <a:t>  to understand the effect of Cracco for the brand.</a:t>
            </a:r>
          </a:p>
          <a:p>
            <a:pPr>
              <a:buFontTx/>
              <a:buChar char="-"/>
            </a:pPr>
            <a:endParaRPr lang="it-IT" sz="2400"/>
          </a:p>
          <a:p>
            <a:pPr marL="0" indent="0">
              <a:buNone/>
            </a:pPr>
            <a:r>
              <a:rPr lang="it-IT" sz="2400"/>
              <a:t> 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144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s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19" y="938422"/>
            <a:ext cx="6336961" cy="438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77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0000FF"/>
                </a:solidFill>
              </a:rPr>
              <a:t>Specific questions to answer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/>
              <a:t>  </a:t>
            </a:r>
            <a:r>
              <a:rPr lang="it-IT" sz="2800" dirty="0"/>
              <a:t>1) </a:t>
            </a:r>
            <a:r>
              <a:rPr lang="it-IT" sz="2800" dirty="0" err="1"/>
              <a:t>Is</a:t>
            </a:r>
            <a:r>
              <a:rPr lang="it-IT" sz="2800" dirty="0"/>
              <a:t> he </a:t>
            </a:r>
            <a:r>
              <a:rPr lang="it-IT" sz="2800" dirty="0" err="1"/>
              <a:t>good</a:t>
            </a:r>
            <a:r>
              <a:rPr lang="it-IT" sz="2800" dirty="0"/>
              <a:t> for the brand image ?</a:t>
            </a:r>
          </a:p>
          <a:p>
            <a:pPr marL="0" indent="0">
              <a:buNone/>
            </a:pPr>
            <a:r>
              <a:rPr lang="it-IT" sz="2800" dirty="0"/>
              <a:t>  2) </a:t>
            </a:r>
            <a:r>
              <a:rPr lang="it-IT" sz="2800" dirty="0" err="1"/>
              <a:t>If</a:t>
            </a:r>
            <a:r>
              <a:rPr lang="it-IT" sz="2800" dirty="0"/>
              <a:t> the company </a:t>
            </a:r>
            <a:r>
              <a:rPr lang="it-IT" sz="2800" dirty="0" err="1"/>
              <a:t>changes</a:t>
            </a:r>
            <a:r>
              <a:rPr lang="it-IT" sz="2800" dirty="0"/>
              <a:t> the </a:t>
            </a:r>
            <a:r>
              <a:rPr lang="it-IT" sz="2800" dirty="0" err="1"/>
              <a:t>spokesman</a:t>
            </a:r>
            <a:r>
              <a:rPr lang="it-IT" sz="2800" dirty="0"/>
              <a:t> </a:t>
            </a:r>
            <a:r>
              <a:rPr lang="it-IT" sz="2800" dirty="0" err="1"/>
              <a:t>will</a:t>
            </a:r>
            <a:r>
              <a:rPr lang="it-IT" sz="2800" dirty="0"/>
              <a:t> </a:t>
            </a:r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have</a:t>
            </a:r>
            <a:r>
              <a:rPr lang="it-IT" sz="2800" dirty="0"/>
              <a:t> a negative impact for the brand image?</a:t>
            </a:r>
          </a:p>
          <a:p>
            <a:pPr marL="0" indent="0">
              <a:buNone/>
            </a:pPr>
            <a:r>
              <a:rPr lang="it-IT" sz="2800" dirty="0"/>
              <a:t>  3) </a:t>
            </a:r>
            <a:r>
              <a:rPr lang="it-IT" sz="2800" dirty="0" err="1"/>
              <a:t>Does</a:t>
            </a:r>
            <a:r>
              <a:rPr lang="it-IT" sz="2800" dirty="0"/>
              <a:t> the company </a:t>
            </a:r>
            <a:r>
              <a:rPr lang="it-IT" sz="2800" dirty="0" err="1"/>
              <a:t>have</a:t>
            </a:r>
            <a:r>
              <a:rPr lang="it-IT" sz="2800" dirty="0"/>
              <a:t> </a:t>
            </a:r>
            <a:r>
              <a:rPr lang="it-IT" sz="2800" dirty="0" err="1"/>
              <a:t>better</a:t>
            </a:r>
            <a:r>
              <a:rPr lang="it-IT" sz="2800" dirty="0"/>
              <a:t> sales </a:t>
            </a:r>
            <a:r>
              <a:rPr lang="it-IT" sz="2800" dirty="0" err="1"/>
              <a:t>results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are </a:t>
            </a:r>
            <a:r>
              <a:rPr lang="it-IT" sz="2800" dirty="0" err="1"/>
              <a:t>directly</a:t>
            </a:r>
            <a:r>
              <a:rPr lang="it-IT" sz="2800" dirty="0"/>
              <a:t> </a:t>
            </a:r>
            <a:r>
              <a:rPr lang="it-IT" sz="2800" dirty="0" err="1"/>
              <a:t>related</a:t>
            </a:r>
            <a:r>
              <a:rPr lang="it-IT" sz="2800" dirty="0"/>
              <a:t> to </a:t>
            </a:r>
            <a:r>
              <a:rPr lang="it-IT" sz="2800" dirty="0" err="1"/>
              <a:t>having</a:t>
            </a:r>
            <a:r>
              <a:rPr lang="it-IT" sz="2800" dirty="0"/>
              <a:t> 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person</a:t>
            </a:r>
            <a:r>
              <a:rPr lang="it-IT" sz="2800" dirty="0"/>
              <a:t> ?</a:t>
            </a:r>
          </a:p>
          <a:p>
            <a:pPr marL="0" indent="0">
              <a:buNone/>
            </a:pPr>
            <a:r>
              <a:rPr lang="it-IT" sz="2800" dirty="0"/>
              <a:t>  4) Can the company use the public </a:t>
            </a:r>
            <a:r>
              <a:rPr lang="it-IT" sz="2800" dirty="0" err="1"/>
              <a:t>perception</a:t>
            </a:r>
            <a:r>
              <a:rPr lang="it-IT" sz="2800" dirty="0"/>
              <a:t> of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person</a:t>
            </a:r>
            <a:r>
              <a:rPr lang="it-IT" sz="2800" dirty="0"/>
              <a:t> to </a:t>
            </a:r>
            <a:r>
              <a:rPr lang="it-IT" sz="2800" dirty="0" err="1"/>
              <a:t>change</a:t>
            </a:r>
            <a:r>
              <a:rPr lang="it-IT" sz="2800" dirty="0"/>
              <a:t> </a:t>
            </a:r>
            <a:r>
              <a:rPr lang="it-IT" sz="2800" dirty="0" err="1"/>
              <a:t>their products</a:t>
            </a:r>
            <a:r>
              <a:rPr lang="it-IT" sz="2800" dirty="0"/>
              <a:t> and </a:t>
            </a:r>
            <a:r>
              <a:rPr lang="it-IT" sz="2800" dirty="0" err="1"/>
              <a:t>increase</a:t>
            </a:r>
            <a:r>
              <a:rPr lang="it-IT" sz="2800" dirty="0"/>
              <a:t> market share in the future ?</a:t>
            </a:r>
          </a:p>
          <a:p>
            <a:pPr marL="0" indent="0">
              <a:buNone/>
            </a:pPr>
            <a:r>
              <a:rPr lang="it-IT" sz="2800" dirty="0"/>
              <a:t>  5) Is it worth paying him 2 million euros a year ?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297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B0FA3-4C15-6844-AB4B-829ED18648E8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26" name="AutoShape 2" descr="http://th00.deviantart.net/fs70/PRE/f/2011/115/e/9/leffe_beer_om_nom_nom_by_sirbiggithbrian-d3ew9he.jpg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AutoShape 4" descr="http://th00.deviantart.net/fs70/PRE/f/2011/115/e/9/leffe_beer_om_nom_nom_by_sirbiggithbrian-d3ew9he.jpg"/>
          <p:cNvSpPr>
            <a:spLocks noChangeAspect="1" noChangeArrowheads="1"/>
          </p:cNvSpPr>
          <p:nvPr/>
        </p:nvSpPr>
        <p:spPr bwMode="auto">
          <a:xfrm>
            <a:off x="307975" y="952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-9718" y="4312224"/>
            <a:ext cx="2787844" cy="72529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2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ITALIANS 18-54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D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-22419" y="5228530"/>
            <a:ext cx="7711688" cy="72529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2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SNACK FOODS </a:t>
            </a:r>
            <a:r>
              <a:rPr lang="it-IT" sz="1800" dirty="0" smtClean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(AT LEAST ONCE A MONTH)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FFD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3884900" y="1254699"/>
            <a:ext cx="4424344" cy="72529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2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parameters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D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-9718" y="3429000"/>
            <a:ext cx="2787844" cy="72529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2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500 interviews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D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Segnaposto numero diapositiva 3"/>
          <p:cNvSpPr txBox="1">
            <a:spLocks/>
          </p:cNvSpPr>
          <p:nvPr/>
        </p:nvSpPr>
        <p:spPr>
          <a:xfrm>
            <a:off x="6987694" y="6481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B0FA3-4C15-6844-AB4B-829ED18648E8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6277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01663" y="659561"/>
            <a:ext cx="7940676" cy="81851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b="1" dirty="0" smtClean="0"/>
              <a:t>Knowledge of the Personality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2200" dirty="0" smtClean="0"/>
              <a:t>(the actual spokesman for the brand)</a:t>
            </a:r>
            <a:endParaRPr lang="it-IT" sz="1200" b="0" i="1" dirty="0"/>
          </a:p>
        </p:txBody>
      </p:sp>
      <p:sp>
        <p:nvSpPr>
          <p:cNvPr id="11" name="AutoShape 9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460375" y="7817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612775" y="9341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589808" y="1625943"/>
            <a:ext cx="68421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sz="1100" i="1" dirty="0" smtClean="0">
                <a:latin typeface="+mn-lt"/>
              </a:rPr>
              <a:t>D. Conosci il personaggio [XXX] ?</a:t>
            </a:r>
            <a:endParaRPr lang="en-US" sz="400" i="1" dirty="0">
              <a:latin typeface="Times New Roman"/>
              <a:ea typeface="Times New Roman"/>
            </a:endParaRPr>
          </a:p>
        </p:txBody>
      </p:sp>
      <p:sp>
        <p:nvSpPr>
          <p:cNvPr id="16" name="Segnaposto testo 7"/>
          <p:cNvSpPr txBox="1">
            <a:spLocks/>
          </p:cNvSpPr>
          <p:nvPr/>
        </p:nvSpPr>
        <p:spPr>
          <a:xfrm>
            <a:off x="1169768" y="6277146"/>
            <a:ext cx="6774512" cy="324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900" i="1" dirty="0" smtClean="0">
                <a:solidFill>
                  <a:schemeClr val="tx1"/>
                </a:solidFill>
              </a:rPr>
              <a:t>BASE: Tot. Campione – Pop. 18-54 </a:t>
            </a:r>
            <a:r>
              <a:rPr lang="it-IT" sz="900" i="1" dirty="0" err="1" smtClean="0">
                <a:solidFill>
                  <a:schemeClr val="tx1"/>
                </a:solidFill>
              </a:rPr>
              <a:t>Users</a:t>
            </a:r>
            <a:r>
              <a:rPr lang="it-IT" sz="900" i="1" dirty="0" smtClean="0">
                <a:solidFill>
                  <a:schemeClr val="tx1"/>
                </a:solidFill>
              </a:rPr>
              <a:t> Snack (almeno una volta al mese)  </a:t>
            </a:r>
          </a:p>
          <a:p>
            <a:pPr algn="ctr"/>
            <a:r>
              <a:rPr lang="it-IT" sz="900" i="1" dirty="0" smtClean="0">
                <a:solidFill>
                  <a:schemeClr val="tx1"/>
                </a:solidFill>
              </a:rPr>
              <a:t> n=552 individui – Valori percentuali</a:t>
            </a:r>
            <a:endParaRPr lang="it-IT" sz="900" i="1" dirty="0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35878" y="2204832"/>
            <a:ext cx="40425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</a:t>
            </a:r>
            <a:r>
              <a:rPr lang="it-IT" sz="66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  <a:endParaRPr lang="it-IT" sz="13800" b="1" kern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530155" y="4341546"/>
            <a:ext cx="2492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800" i="1" dirty="0" smtClean="0"/>
              <a:t>18-54 </a:t>
            </a:r>
          </a:p>
          <a:p>
            <a:pPr algn="ctr"/>
            <a:r>
              <a:rPr lang="it-IT" sz="1800" i="1" dirty="0" smtClean="0"/>
              <a:t>those consuming snacks</a:t>
            </a:r>
          </a:p>
          <a:p>
            <a:pPr algn="ctr"/>
            <a:r>
              <a:rPr lang="it-IT" i="1" dirty="0"/>
              <a:t>at least once a month</a:t>
            </a:r>
            <a:r>
              <a:rPr lang="it-IT" sz="1800" i="1" dirty="0" smtClean="0"/>
              <a:t> </a:t>
            </a:r>
            <a:endParaRPr lang="en-US" sz="16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r="17001"/>
          <a:stretch/>
        </p:blipFill>
        <p:spPr bwMode="auto">
          <a:xfrm>
            <a:off x="5086489" y="2373514"/>
            <a:ext cx="2658938" cy="288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987694" y="6481224"/>
            <a:ext cx="2133600" cy="365125"/>
          </a:xfrm>
        </p:spPr>
        <p:txBody>
          <a:bodyPr/>
          <a:lstStyle/>
          <a:p>
            <a:fld id="{5C3B0FA3-4C15-6844-AB4B-829ED18648E8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16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acco-5-595x38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1" y="787803"/>
            <a:ext cx="8457949" cy="42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0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6441" y="611429"/>
            <a:ext cx="6855428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/>
              <a:t>          </a:t>
            </a:r>
            <a:r>
              <a:rPr lang="it-IT" sz="2800" b="1"/>
              <a:t>Retailer Capri Holdings takes a hit</a:t>
            </a:r>
          </a:p>
          <a:p>
            <a:endParaRPr lang="it-IT" sz="2800"/>
          </a:p>
          <a:p>
            <a:r>
              <a:rPr lang="it-IT" sz="2400"/>
              <a:t>Michael Kors owner </a:t>
            </a:r>
            <a:r>
              <a:rPr lang="it-IT" sz="2400">
                <a:hlinkClick r:id="rId2"/>
              </a:rPr>
              <a:t>Capri Holdings</a:t>
            </a:r>
            <a:r>
              <a:rPr lang="it-IT" sz="2400"/>
              <a:t> said it has taken a $100 million hit to revenue because of the coronavirus. Capri closed 150 of its 225 stores in mainland China and has seen a significantly drop in foot traffic. The company warned that travel restrictions on visitors from China could also put pressure on sales in other regions. “This is going to be a very tough period for luxury brands,” said Ben Cavender, managing director at China Market Research Group in Shanghai. “There is going to be a negative long-term effect as well, as many corporate offices are shut down or barely functioning and this is a key time period for planning future seasons.” </a:t>
            </a:r>
          </a:p>
        </p:txBody>
      </p:sp>
    </p:spTree>
    <p:extLst>
      <p:ext uri="{BB962C8B-B14F-4D97-AF65-F5344CB8AC3E}">
        <p14:creationId xmlns:p14="http://schemas.microsoft.com/office/powerpoint/2010/main" val="2999579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Users\dfratt01\Desktop\man-silhouette-orang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42" y="2948735"/>
            <a:ext cx="876953" cy="19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01663" y="659561"/>
            <a:ext cx="7940676" cy="818510"/>
          </a:xfrm>
        </p:spPr>
        <p:txBody>
          <a:bodyPr>
            <a:normAutofit/>
          </a:bodyPr>
          <a:lstStyle/>
          <a:p>
            <a:pPr algn="l"/>
            <a:r>
              <a:rPr lang="it-IT" sz="3600" dirty="0" smtClean="0"/>
              <a:t>Awareness </a:t>
            </a:r>
            <a:r>
              <a:rPr lang="it-IT" sz="3600" b="1" dirty="0" smtClean="0"/>
              <a:t>TOP OF MIND</a:t>
            </a:r>
            <a:r>
              <a:rPr lang="it-IT" sz="3600" dirty="0" smtClean="0"/>
              <a:t> brand snack</a:t>
            </a:r>
            <a:endParaRPr lang="it-IT" sz="1200" b="0" i="1" dirty="0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1861317"/>
              </p:ext>
            </p:extLst>
          </p:nvPr>
        </p:nvGraphicFramePr>
        <p:xfrm>
          <a:off x="625469" y="2486614"/>
          <a:ext cx="8190184" cy="326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AutoShape 9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460375" y="7817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612775" y="9341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3" descr="C:\Users\dfratt01\Desktop\man-silhouette-orange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56" y="2948734"/>
            <a:ext cx="876953" cy="19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5791200" y="5111238"/>
            <a:ext cx="378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kern="0" cap="all" dirty="0">
                <a:solidFill>
                  <a:srgbClr val="000000"/>
                </a:solidFill>
                <a:latin typeface="Calibri"/>
                <a:ea typeface="+mj-ea"/>
              </a:rPr>
              <a:t>One person out of two </a:t>
            </a:r>
            <a:endParaRPr lang="it-IT" sz="1400" b="1" i="1" kern="0" cap="all" dirty="0" smtClean="0">
              <a:solidFill>
                <a:srgbClr val="000000"/>
              </a:solidFill>
              <a:latin typeface="Calibri"/>
              <a:ea typeface="+mj-ea"/>
            </a:endParaRPr>
          </a:p>
          <a:p>
            <a:pPr algn="ctr"/>
            <a:r>
              <a:rPr lang="it-IT" sz="1400" i="1" kern="0" cap="all" dirty="0" smtClean="0">
                <a:solidFill>
                  <a:srgbClr val="000000"/>
                </a:solidFill>
                <a:latin typeface="Calibri"/>
                <a:ea typeface="+mj-ea"/>
              </a:rPr>
              <a:t>knew the</a:t>
            </a:r>
            <a:r>
              <a:rPr lang="it-IT" sz="1400" i="1" kern="0" cap="all" dirty="0">
                <a:solidFill>
                  <a:srgbClr val="000000"/>
                </a:solidFill>
                <a:latin typeface="Calibri"/>
                <a:ea typeface="+mj-ea"/>
              </a:rPr>
              <a:t> BRAND</a:t>
            </a:r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589808" y="1625943"/>
            <a:ext cx="68421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sz="1100" b="1" i="1" dirty="0" smtClean="0"/>
              <a:t>Q?  Speaking of snacks, what is the first brand that comes to your mind ?</a:t>
            </a:r>
            <a:endParaRPr lang="en-US" sz="400" b="1" i="1" dirty="0">
              <a:latin typeface="Times New Roman"/>
              <a:ea typeface="Times New Roman"/>
            </a:endParaRPr>
          </a:p>
        </p:txBody>
      </p:sp>
      <p:sp>
        <p:nvSpPr>
          <p:cNvPr id="16" name="Segnaposto testo 7"/>
          <p:cNvSpPr txBox="1">
            <a:spLocks/>
          </p:cNvSpPr>
          <p:nvPr/>
        </p:nvSpPr>
        <p:spPr>
          <a:xfrm>
            <a:off x="1169768" y="6277146"/>
            <a:ext cx="6774512" cy="324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900" i="1" dirty="0" smtClean="0">
                <a:solidFill>
                  <a:schemeClr val="tx1"/>
                </a:solidFill>
              </a:rPr>
              <a:t>BASE: Tot. Campione – Pop. 18-54 </a:t>
            </a:r>
            <a:r>
              <a:rPr lang="it-IT" sz="900" i="1" dirty="0" err="1" smtClean="0">
                <a:solidFill>
                  <a:schemeClr val="tx1"/>
                </a:solidFill>
              </a:rPr>
              <a:t>Users</a:t>
            </a:r>
            <a:r>
              <a:rPr lang="it-IT" sz="900" i="1" dirty="0" smtClean="0">
                <a:solidFill>
                  <a:schemeClr val="tx1"/>
                </a:solidFill>
              </a:rPr>
              <a:t> Snack (almeno una volta al mese)  </a:t>
            </a:r>
          </a:p>
          <a:p>
            <a:pPr algn="ctr"/>
            <a:r>
              <a:rPr lang="it-IT" sz="900" i="1" dirty="0" smtClean="0">
                <a:solidFill>
                  <a:schemeClr val="tx1"/>
                </a:solidFill>
              </a:rPr>
              <a:t> n=552 individui – Valori percentuali – Citazioni spontanee – Una sola citazione per intervistato – TOT % = 100</a:t>
            </a:r>
            <a:endParaRPr lang="it-IT" sz="900" i="1" dirty="0">
              <a:solidFill>
                <a:schemeClr val="tx1"/>
              </a:solidFill>
            </a:endParaRPr>
          </a:p>
        </p:txBody>
      </p:sp>
      <p:sp>
        <p:nvSpPr>
          <p:cNvPr id="17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987694" y="6481224"/>
            <a:ext cx="2133600" cy="365125"/>
          </a:xfrm>
        </p:spPr>
        <p:txBody>
          <a:bodyPr/>
          <a:lstStyle/>
          <a:p>
            <a:fld id="{5C3B0FA3-4C15-6844-AB4B-829ED18648E8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44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Awareness TOP OF MIND brand Potato chips – In more detail</a:t>
            </a:r>
            <a:br>
              <a:rPr lang="it-IT" dirty="0" smtClean="0"/>
            </a:br>
            <a:endParaRPr lang="it-IT" sz="1400" b="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B0FA3-4C15-6844-AB4B-829ED18648E8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470168" y="1417638"/>
            <a:ext cx="6842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i="1" dirty="0" smtClean="0">
                <a:latin typeface="+mn-lt"/>
              </a:rPr>
              <a:t>D. Speaking of the brand name, what is the first name that comes to your mind ?</a:t>
            </a:r>
            <a:endParaRPr lang="en-US" sz="800" i="1" dirty="0">
              <a:latin typeface="Times New Roman"/>
              <a:ea typeface="Times New Roman"/>
            </a:endParaRPr>
          </a:p>
        </p:txBody>
      </p:sp>
      <p:sp>
        <p:nvSpPr>
          <p:cNvPr id="15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1160890" y="6477869"/>
            <a:ext cx="6774512" cy="389674"/>
          </a:xfrm>
        </p:spPr>
        <p:txBody>
          <a:bodyPr/>
          <a:lstStyle/>
          <a:p>
            <a:pPr algn="ctr"/>
            <a:r>
              <a:rPr lang="it-IT" sz="900" i="1" dirty="0" smtClean="0"/>
              <a:t>BASE: Tot. </a:t>
            </a:r>
            <a:r>
              <a:rPr lang="it-IT" sz="900" i="1" dirty="0"/>
              <a:t>Campione – Pop. </a:t>
            </a:r>
            <a:r>
              <a:rPr lang="it-IT" sz="900" i="1" dirty="0" smtClean="0"/>
              <a:t>18-54 </a:t>
            </a:r>
            <a:r>
              <a:rPr lang="it-IT" sz="900" i="1" dirty="0" err="1"/>
              <a:t>Users</a:t>
            </a:r>
            <a:r>
              <a:rPr lang="it-IT" sz="900" i="1" dirty="0"/>
              <a:t> </a:t>
            </a:r>
            <a:r>
              <a:rPr lang="it-IT" sz="900" i="1" dirty="0" smtClean="0"/>
              <a:t>Patatine (almeno una volta al mese)  </a:t>
            </a:r>
          </a:p>
          <a:p>
            <a:pPr algn="ctr"/>
            <a:r>
              <a:rPr lang="it-IT" sz="900" i="1" dirty="0" smtClean="0"/>
              <a:t> n=552 individui – Valori percentuali – Citazioni spontanee</a:t>
            </a:r>
            <a:endParaRPr lang="it-IT" sz="900" i="1" dirty="0"/>
          </a:p>
        </p:txBody>
      </p:sp>
      <p:sp>
        <p:nvSpPr>
          <p:cNvPr id="5" name="AutoShape 5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307975" y="952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460375" y="19240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1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612775" y="37528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35162"/>
              </p:ext>
            </p:extLst>
          </p:nvPr>
        </p:nvGraphicFramePr>
        <p:xfrm>
          <a:off x="224156" y="2442937"/>
          <a:ext cx="8386762" cy="2432615"/>
        </p:xfrm>
        <a:graphic>
          <a:graphicData uri="http://schemas.openxmlformats.org/drawingml/2006/table">
            <a:tbl>
              <a:tblPr/>
              <a:tblGrid>
                <a:gridCol w="1238953"/>
                <a:gridCol w="1261078"/>
                <a:gridCol w="137850"/>
                <a:gridCol w="663725"/>
                <a:gridCol w="648409"/>
                <a:gridCol w="149764"/>
                <a:gridCol w="592247"/>
                <a:gridCol w="643303"/>
                <a:gridCol w="643303"/>
                <a:gridCol w="643303"/>
                <a:gridCol w="156571"/>
                <a:gridCol w="474818"/>
                <a:gridCol w="372707"/>
                <a:gridCol w="306335"/>
                <a:gridCol w="454396"/>
              </a:tblGrid>
              <a:tr h="22586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826" marR="4826" marT="5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marL="4826" marR="4826" marT="5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marL="4826" marR="4826" marT="5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AREA DI RESIDENCE</a:t>
                      </a:r>
                    </a:p>
                  </a:txBody>
                  <a:tcPr marL="4826" marR="4826" marT="5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39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Maschio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Femmina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18-24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25-34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35-44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45-54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NORTH</a:t>
                      </a:r>
                    </a:p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WEST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NO EAST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CENT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SOUTH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San Carlo</a:t>
                      </a:r>
                    </a:p>
                  </a:txBody>
                  <a:tcPr marL="144000" marR="216000" marT="57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+mn-lt"/>
                        </a:rPr>
                        <a:t>51,1%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50,0%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52,2%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53,8%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51,2%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54,4%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46,6%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49,0%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44,2%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56,0%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53,6%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Pai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  </a:t>
                      </a:r>
                    </a:p>
                  </a:txBody>
                  <a:tcPr marL="144000" marR="216000" marT="57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+mn-lt"/>
                        </a:rPr>
                        <a:t>19,4%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20,1%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18,7%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14,1%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12,4%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16,6%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29,5%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19,6%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20,2%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16,5%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20,4%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Amica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Chips</a:t>
                      </a:r>
                    </a:p>
                  </a:txBody>
                  <a:tcPr marL="144000" marR="216000" marT="57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+mn-lt"/>
                        </a:rPr>
                        <a:t>7,1%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6,2%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7,9%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7,7%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10,9%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6,5%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4,5%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8,4%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14,4%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5,5%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3,1%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Pata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44000" marR="216000" marT="57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+mn-lt"/>
                        </a:rPr>
                        <a:t>5,8%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6,6%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5,0%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1,3%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7,8%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5,9%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6,3%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7,7%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9,6%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4,6%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3,1%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Lay's</a:t>
                      </a:r>
                    </a:p>
                  </a:txBody>
                  <a:tcPr marL="144000" marR="216000" marT="57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+mn-lt"/>
                        </a:rPr>
                        <a:t>4,3%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2,2%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6,5%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7,7%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8,5%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2,3%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4,2%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3,8%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6,1%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Pringles</a:t>
                      </a:r>
                    </a:p>
                  </a:txBody>
                  <a:tcPr marL="144000" marR="216000" marT="57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5,1%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2,9%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7,7%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4,1%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5,6%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2,9%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3,7%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3,6%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Cipster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144000" marR="216000" marT="57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+mn-lt"/>
                        </a:rPr>
                        <a:t>3,3%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4,7%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5,9%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3,4%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3,5%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2,9%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2,8%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3,6%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Crik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Crok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144000" marR="216000" marT="57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+mn-lt"/>
                        </a:rPr>
                        <a:t>2,7%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2,9%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2,5%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5,1%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2,3%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6,4%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4,1%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Altro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144000" marR="216000" marT="57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1,5%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2,6%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2,3%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1,2%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0,6%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4826" marR="4826" marT="57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4826" marR="4826" marT="57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8850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01663" y="659561"/>
            <a:ext cx="7940676" cy="81851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b="1" dirty="0" smtClean="0"/>
              <a:t>Actual recognition of the</a:t>
            </a:r>
            <a:r>
              <a:rPr lang="it-IT" sz="3600" dirty="0" smtClean="0"/>
              <a:t> </a:t>
            </a:r>
            <a:r>
              <a:rPr lang="it-IT" sz="3600" b="1" dirty="0" smtClean="0"/>
              <a:t>BRAND</a:t>
            </a:r>
            <a:br>
              <a:rPr lang="it-IT" sz="3600" b="1" dirty="0" smtClean="0"/>
            </a:br>
            <a:r>
              <a:rPr lang="it-IT" sz="3600" b="1" dirty="0" smtClean="0"/>
              <a:t>spokesman  </a:t>
            </a:r>
            <a:r>
              <a:rPr lang="it-IT" sz="2200" dirty="0" smtClean="0"/>
              <a:t>(Open question with no prompting) </a:t>
            </a:r>
            <a:endParaRPr lang="it-IT" sz="1200" i="1" dirty="0"/>
          </a:p>
        </p:txBody>
      </p:sp>
      <p:sp>
        <p:nvSpPr>
          <p:cNvPr id="11" name="AutoShape 9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460375" y="7817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612775" y="9341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egnaposto testo 7"/>
          <p:cNvSpPr txBox="1">
            <a:spLocks/>
          </p:cNvSpPr>
          <p:nvPr/>
        </p:nvSpPr>
        <p:spPr>
          <a:xfrm>
            <a:off x="1169768" y="6277146"/>
            <a:ext cx="6774512" cy="324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900" i="1" dirty="0" smtClean="0">
                <a:solidFill>
                  <a:schemeClr val="tx1"/>
                </a:solidFill>
              </a:rPr>
              <a:t>BASE: Tot. Campione – Pop. 18-54 </a:t>
            </a:r>
            <a:r>
              <a:rPr lang="it-IT" sz="900" i="1" dirty="0" err="1" smtClean="0">
                <a:solidFill>
                  <a:schemeClr val="tx1"/>
                </a:solidFill>
              </a:rPr>
              <a:t>Users</a:t>
            </a:r>
            <a:r>
              <a:rPr lang="it-IT" sz="900" i="1" dirty="0" smtClean="0">
                <a:solidFill>
                  <a:schemeClr val="tx1"/>
                </a:solidFill>
              </a:rPr>
              <a:t> Snack (almeno una volta al mese)  </a:t>
            </a:r>
          </a:p>
          <a:p>
            <a:pPr algn="ctr"/>
            <a:r>
              <a:rPr lang="it-IT" sz="900" i="1" dirty="0" smtClean="0">
                <a:solidFill>
                  <a:schemeClr val="tx1"/>
                </a:solidFill>
              </a:rPr>
              <a:t> n=552 individui – Valori percentuali – Citazioni spontanee</a:t>
            </a:r>
            <a:endParaRPr lang="it-IT" sz="900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3924185802"/>
              </p:ext>
            </p:extLst>
          </p:nvPr>
        </p:nvGraphicFramePr>
        <p:xfrm>
          <a:off x="675864" y="2201662"/>
          <a:ext cx="5406887" cy="320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tangolo 12"/>
          <p:cNvSpPr/>
          <p:nvPr/>
        </p:nvSpPr>
        <p:spPr bwMode="auto">
          <a:xfrm>
            <a:off x="845034" y="2091442"/>
            <a:ext cx="5999649" cy="1707935"/>
          </a:xfrm>
          <a:prstGeom prst="rect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FFD700"/>
              </a:solidFill>
              <a:effectLst/>
              <a:latin typeface="+mn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897951" y="2551810"/>
            <a:ext cx="1431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53,2</a:t>
            </a:r>
            <a:r>
              <a:rPr lang="it-IT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48647" y="5737397"/>
            <a:ext cx="865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kern="0" dirty="0" smtClean="0">
                <a:latin typeface="+mn-lt"/>
              </a:rPr>
              <a:t>* Citazioni riconducibili al personaggio, senza riferimento diretto al nome o cognome         </a:t>
            </a:r>
          </a:p>
          <a:p>
            <a:r>
              <a:rPr lang="it-IT" sz="900" kern="0" dirty="0" smtClean="0">
                <a:latin typeface="+mn-lt"/>
              </a:rPr>
              <a:t> </a:t>
            </a:r>
            <a:endParaRPr lang="it-IT" sz="900" i="1" kern="0" dirty="0" smtClean="0">
              <a:latin typeface="+mn-lt"/>
            </a:endParaRPr>
          </a:p>
        </p:txBody>
      </p:sp>
      <p:sp>
        <p:nvSpPr>
          <p:cNvPr id="22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987694" y="6481224"/>
            <a:ext cx="2133600" cy="365125"/>
          </a:xfrm>
        </p:spPr>
        <p:txBody>
          <a:bodyPr/>
          <a:lstStyle/>
          <a:p>
            <a:fld id="{5C3B0FA3-4C15-6844-AB4B-829ED18648E8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08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01663" y="659561"/>
            <a:ext cx="7940676" cy="81851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 smtClean="0"/>
              <a:t>           Graphic of an Ideal spokesperson</a:t>
            </a:r>
            <a:br>
              <a:rPr lang="it-IT" sz="3600" dirty="0" smtClean="0"/>
            </a:br>
            <a:endParaRPr lang="it-IT" sz="1200" i="1" dirty="0"/>
          </a:p>
        </p:txBody>
      </p:sp>
      <p:sp>
        <p:nvSpPr>
          <p:cNvPr id="11" name="AutoShape 9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460375" y="7817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612775" y="9341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589808" y="1283043"/>
            <a:ext cx="8211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sz="1100" b="1" i="1" dirty="0" smtClean="0"/>
              <a:t>D. Here below are some characteristics that people have indicated </a:t>
            </a:r>
            <a:r>
              <a:rPr lang="it-IT" sz="1100" b="1" i="1" dirty="0"/>
              <a:t>are important for a spokesman for a  snack brand</a:t>
            </a:r>
            <a:r>
              <a:rPr lang="it-IT" sz="1100" b="1" i="1" dirty="0" smtClean="0"/>
              <a:t>. How important are these characteristics to you ?</a:t>
            </a:r>
            <a:endParaRPr lang="en-US" sz="400" b="1" i="1" dirty="0">
              <a:latin typeface="Times New Roman"/>
              <a:ea typeface="Times New Roman"/>
            </a:endParaRPr>
          </a:p>
        </p:txBody>
      </p:sp>
      <p:sp>
        <p:nvSpPr>
          <p:cNvPr id="16" name="Segnaposto testo 7"/>
          <p:cNvSpPr txBox="1">
            <a:spLocks/>
          </p:cNvSpPr>
          <p:nvPr/>
        </p:nvSpPr>
        <p:spPr>
          <a:xfrm>
            <a:off x="1169768" y="6277146"/>
            <a:ext cx="6774512" cy="324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it-IT" sz="900" i="1" dirty="0">
                <a:solidFill>
                  <a:prstClr val="black"/>
                </a:solidFill>
              </a:rPr>
              <a:t>BASE: Tot. Campione – Pop. 18-54 </a:t>
            </a:r>
            <a:r>
              <a:rPr lang="it-IT" sz="900" i="1" dirty="0" err="1">
                <a:solidFill>
                  <a:prstClr val="black"/>
                </a:solidFill>
              </a:rPr>
              <a:t>Users</a:t>
            </a:r>
            <a:r>
              <a:rPr lang="it-IT" sz="900" i="1" dirty="0">
                <a:solidFill>
                  <a:prstClr val="black"/>
                </a:solidFill>
              </a:rPr>
              <a:t> </a:t>
            </a:r>
            <a:r>
              <a:rPr lang="it-IT" sz="900" i="1" dirty="0" smtClean="0">
                <a:solidFill>
                  <a:prstClr val="black"/>
                </a:solidFill>
              </a:rPr>
              <a:t>Snack (almeno </a:t>
            </a:r>
            <a:r>
              <a:rPr lang="it-IT" sz="900" i="1" dirty="0">
                <a:solidFill>
                  <a:prstClr val="black"/>
                </a:solidFill>
              </a:rPr>
              <a:t>una volta al mese)</a:t>
            </a:r>
          </a:p>
          <a:p>
            <a:pPr lvl="0" algn="ctr"/>
            <a:r>
              <a:rPr lang="it-IT" sz="900" i="1" dirty="0">
                <a:solidFill>
                  <a:prstClr val="black"/>
                </a:solidFill>
              </a:rPr>
              <a:t> n=552 individui – Valori percentuali – Top2Boxes: %Moltissimo + %Molto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87" y="1713930"/>
            <a:ext cx="6711950" cy="443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987694" y="6481224"/>
            <a:ext cx="2133600" cy="365125"/>
          </a:xfrm>
        </p:spPr>
        <p:txBody>
          <a:bodyPr/>
          <a:lstStyle/>
          <a:p>
            <a:fld id="{5C3B0FA3-4C15-6844-AB4B-829ED18648E8}" type="slidenum">
              <a:rPr lang="en-GB" smtClean="0"/>
              <a:pPr/>
              <a:t>53</a:t>
            </a:fld>
            <a:endParaRPr lang="en-GB" dirty="0"/>
          </a:p>
        </p:txBody>
      </p:sp>
      <p:cxnSp>
        <p:nvCxnSpPr>
          <p:cNvPr id="3" name="Connettore 2 2"/>
          <p:cNvCxnSpPr/>
          <p:nvPr/>
        </p:nvCxnSpPr>
        <p:spPr>
          <a:xfrm>
            <a:off x="5362575" y="1981200"/>
            <a:ext cx="1485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4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01663" y="659561"/>
            <a:ext cx="7940676" cy="81851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 smtClean="0"/>
              <a:t>               Chart of the Ideal Spokesperson</a:t>
            </a:r>
            <a:br>
              <a:rPr lang="it-IT" sz="3600" dirty="0" smtClean="0"/>
            </a:br>
            <a:endParaRPr lang="it-IT" sz="1200" i="1" dirty="0"/>
          </a:p>
        </p:txBody>
      </p:sp>
      <p:sp>
        <p:nvSpPr>
          <p:cNvPr id="11" name="AutoShape 9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460375" y="7817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612775" y="9341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589808" y="1283043"/>
            <a:ext cx="8211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sz="1100" i="1" dirty="0" smtClean="0">
                <a:latin typeface="+mn-lt"/>
              </a:rPr>
              <a:t>D </a:t>
            </a:r>
            <a:r>
              <a:rPr lang="it-IT" sz="1100" b="1" i="1" dirty="0"/>
              <a:t>Here below are some characteristics that people have indicated are important for a spokesman for a snack brand. How important are these characteristics to you ?</a:t>
            </a:r>
            <a:r>
              <a:rPr lang="it-IT" sz="1100" i="1" dirty="0" smtClean="0">
                <a:latin typeface="+mn-lt"/>
              </a:rPr>
              <a:t>. </a:t>
            </a:r>
            <a:endParaRPr lang="en-US" sz="400" i="1" dirty="0"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4" y="1713930"/>
            <a:ext cx="7542211" cy="446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testo 7"/>
          <p:cNvSpPr txBox="1">
            <a:spLocks/>
          </p:cNvSpPr>
          <p:nvPr/>
        </p:nvSpPr>
        <p:spPr>
          <a:xfrm>
            <a:off x="1169768" y="6277146"/>
            <a:ext cx="6774512" cy="324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it-IT" sz="900" i="1" dirty="0">
                <a:solidFill>
                  <a:prstClr val="black"/>
                </a:solidFill>
              </a:rPr>
              <a:t>BASE: Tot. Campione – Pop. 18-54 </a:t>
            </a:r>
            <a:r>
              <a:rPr lang="it-IT" sz="900" i="1" dirty="0" err="1">
                <a:solidFill>
                  <a:prstClr val="black"/>
                </a:solidFill>
              </a:rPr>
              <a:t>Users</a:t>
            </a:r>
            <a:r>
              <a:rPr lang="it-IT" sz="900" i="1" dirty="0">
                <a:solidFill>
                  <a:prstClr val="black"/>
                </a:solidFill>
              </a:rPr>
              <a:t> </a:t>
            </a:r>
            <a:r>
              <a:rPr lang="it-IT" sz="900" i="1" dirty="0" smtClean="0">
                <a:solidFill>
                  <a:prstClr val="black"/>
                </a:solidFill>
              </a:rPr>
              <a:t>Snack (almeno </a:t>
            </a:r>
            <a:r>
              <a:rPr lang="it-IT" sz="900" i="1" dirty="0">
                <a:solidFill>
                  <a:prstClr val="black"/>
                </a:solidFill>
              </a:rPr>
              <a:t>una volta al mese)</a:t>
            </a:r>
          </a:p>
          <a:p>
            <a:pPr lvl="0" algn="ctr"/>
            <a:r>
              <a:rPr lang="it-IT" sz="900" i="1" dirty="0">
                <a:solidFill>
                  <a:prstClr val="black"/>
                </a:solidFill>
              </a:rPr>
              <a:t> n=552 individui – Valori percentuali – Top2Boxes: %Moltissimo + %Molto</a:t>
            </a: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987694" y="6481224"/>
            <a:ext cx="2133600" cy="365125"/>
          </a:xfrm>
        </p:spPr>
        <p:txBody>
          <a:bodyPr/>
          <a:lstStyle/>
          <a:p>
            <a:fld id="{5C3B0FA3-4C15-6844-AB4B-829ED18648E8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48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439" y="268643"/>
            <a:ext cx="8229600" cy="6349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400" dirty="0"/>
              <a:t>The ability of Carlo Cracco to bring attention to the brand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B0FA3-4C15-6844-AB4B-829ED18648E8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89811" y="1157675"/>
            <a:ext cx="68421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i="1" dirty="0" smtClean="0">
                <a:latin typeface="+mn-lt"/>
              </a:rPr>
              <a:t>[D. If Carlo Cracco were to talk about the quality of San Carlo products,</a:t>
            </a:r>
          </a:p>
          <a:p>
            <a:pPr lvl="0" algn="just">
              <a:spcAft>
                <a:spcPts val="0"/>
              </a:spcAft>
            </a:pPr>
            <a:r>
              <a:rPr lang="it-IT" i="1" dirty="0"/>
              <a:t>     would you be more interested ?</a:t>
            </a:r>
            <a:endParaRPr lang="it-IT" i="1" dirty="0" smtClean="0">
              <a:latin typeface="+mn-lt"/>
            </a:endParaRPr>
          </a:p>
          <a:p>
            <a:pPr lvl="0" algn="just">
              <a:spcAft>
                <a:spcPts val="0"/>
              </a:spcAft>
            </a:pPr>
            <a:r>
              <a:rPr lang="it-IT" sz="800" i="1" dirty="0">
                <a:ea typeface="Times New Roman"/>
              </a:rPr>
              <a:t>             </a:t>
            </a:r>
            <a:endParaRPr lang="en-US" sz="800" i="1" dirty="0">
              <a:latin typeface="Times New Roman"/>
              <a:ea typeface="Times New Roman"/>
            </a:endParaRP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1514086" y="6312352"/>
            <a:ext cx="6119851" cy="363854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900" i="1" dirty="0" smtClean="0"/>
              <a:t>BASE: Tot. Campione – Pop. 18-54 </a:t>
            </a:r>
            <a:r>
              <a:rPr lang="it-IT" sz="900" i="1" dirty="0" err="1" smtClean="0"/>
              <a:t>Users</a:t>
            </a:r>
            <a:r>
              <a:rPr lang="it-IT" sz="900" i="1" dirty="0" smtClean="0"/>
              <a:t> Patatine (almeno una volta al mese) </a:t>
            </a:r>
            <a:endParaRPr lang="it-IT" sz="900" i="1" dirty="0"/>
          </a:p>
          <a:p>
            <a:pPr algn="ctr"/>
            <a:r>
              <a:rPr lang="it-IT" sz="900" i="1" dirty="0" smtClean="0"/>
              <a:t>n=552 individui – Valori percentuali </a:t>
            </a:r>
            <a:r>
              <a:rPr lang="it-IT" sz="900" i="1" dirty="0"/>
              <a:t>– Top2Boxes: %Moltissimo + %Molto</a:t>
            </a:r>
          </a:p>
          <a:p>
            <a:pPr algn="ctr"/>
            <a:endParaRPr lang="it-IT" sz="900" i="1" dirty="0"/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1990027750"/>
              </p:ext>
            </p:extLst>
          </p:nvPr>
        </p:nvGraphicFramePr>
        <p:xfrm>
          <a:off x="4926013" y="2169173"/>
          <a:ext cx="4043071" cy="295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1198596835"/>
              </p:ext>
            </p:extLst>
          </p:nvPr>
        </p:nvGraphicFramePr>
        <p:xfrm>
          <a:off x="468342" y="2280848"/>
          <a:ext cx="4103658" cy="375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tangolo 13"/>
          <p:cNvSpPr/>
          <p:nvPr/>
        </p:nvSpPr>
        <p:spPr bwMode="auto">
          <a:xfrm>
            <a:off x="2355495" y="4073104"/>
            <a:ext cx="1196645" cy="1348364"/>
          </a:xfrm>
          <a:prstGeom prst="rect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FFD700"/>
              </a:solidFill>
              <a:effectLst/>
              <a:latin typeface="+mn-lt"/>
            </a:endParaRPr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3752199" y="3750989"/>
            <a:ext cx="782642" cy="51840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6600"/>
                </a:solidFill>
                <a:latin typeface="+mn-lt"/>
              </a:rPr>
              <a:t>41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</a:rPr>
              <a:t>,7%</a:t>
            </a:r>
          </a:p>
        </p:txBody>
      </p:sp>
      <p:cxnSp>
        <p:nvCxnSpPr>
          <p:cNvPr id="16" name="Connettore 1 15"/>
          <p:cNvCxnSpPr/>
          <p:nvPr/>
        </p:nvCxnSpPr>
        <p:spPr bwMode="auto">
          <a:xfrm>
            <a:off x="2124075" y="3028951"/>
            <a:ext cx="0" cy="24803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diamond" w="med" len="med"/>
            <a:tailEnd type="diamond" w="med" len="med"/>
          </a:ln>
          <a:effectLst/>
        </p:spPr>
      </p:cxnSp>
      <p:sp>
        <p:nvSpPr>
          <p:cNvPr id="17" name="Rettangolo arrotondato 16"/>
          <p:cNvSpPr/>
          <p:nvPr/>
        </p:nvSpPr>
        <p:spPr bwMode="auto">
          <a:xfrm>
            <a:off x="1153459" y="2767946"/>
            <a:ext cx="782642" cy="51840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6600"/>
                </a:solidFill>
                <a:latin typeface="+mn-lt"/>
              </a:rPr>
              <a:t>74,5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</a:rPr>
              <a:t>%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-171450" y="2303708"/>
            <a:ext cx="3427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kern="0" dirty="0" smtClean="0">
                <a:solidFill>
                  <a:srgbClr val="009900"/>
                </a:solidFill>
                <a:latin typeface="+mn-lt"/>
              </a:rPr>
              <a:t>EFFECT</a:t>
            </a:r>
          </a:p>
          <a:p>
            <a:pPr algn="ctr"/>
            <a:r>
              <a:rPr lang="it-IT" sz="600" i="1" kern="0" dirty="0" smtClean="0">
                <a:latin typeface="+mn-lt"/>
              </a:rPr>
              <a:t>(% Moltissimo + % Molto + % Abbastanza)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1685535" y="1570655"/>
            <a:ext cx="2560320" cy="7053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smtClean="0">
                <a:solidFill>
                  <a:srgbClr val="FF9900"/>
                </a:solidFill>
                <a:latin typeface="+mn-lt"/>
              </a:rPr>
              <a:t>+ RELEVANCE</a:t>
            </a: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+mn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436219" y="3286349"/>
            <a:ext cx="3427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kern="0" dirty="0" smtClean="0">
                <a:solidFill>
                  <a:srgbClr val="009900"/>
                </a:solidFill>
                <a:latin typeface="+mn-lt"/>
              </a:rPr>
              <a:t>TOP2 BOXES</a:t>
            </a:r>
          </a:p>
          <a:p>
            <a:pPr algn="ctr"/>
            <a:r>
              <a:rPr lang="it-IT" sz="600" i="1" kern="0" dirty="0" smtClean="0">
                <a:latin typeface="+mn-lt"/>
              </a:rPr>
              <a:t>(% Moltissimo + % Molto)</a:t>
            </a:r>
          </a:p>
        </p:txBody>
      </p:sp>
    </p:spTree>
    <p:extLst>
      <p:ext uri="{BB962C8B-B14F-4D97-AF65-F5344CB8AC3E}">
        <p14:creationId xmlns:p14="http://schemas.microsoft.com/office/powerpoint/2010/main" val="34753833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663" y="293064"/>
            <a:ext cx="7940676" cy="773034"/>
          </a:xfrm>
        </p:spPr>
        <p:txBody>
          <a:bodyPr>
            <a:noAutofit/>
          </a:bodyPr>
          <a:lstStyle/>
          <a:p>
            <a:r>
              <a:rPr lang="it-IT" sz="2400" dirty="0" smtClean="0"/>
              <a:t>CAPACITY of  </a:t>
            </a:r>
            <a:r>
              <a:rPr lang="it-IT" sz="2400" dirty="0" err="1"/>
              <a:t>C</a:t>
            </a:r>
            <a:r>
              <a:rPr lang="it-IT" sz="2400" dirty="0" err="1" smtClean="0"/>
              <a:t>arlo</a:t>
            </a:r>
            <a:r>
              <a:rPr lang="it-IT" sz="2400" dirty="0" smtClean="0"/>
              <a:t> </a:t>
            </a:r>
            <a:r>
              <a:rPr lang="it-IT" sz="2400" dirty="0" err="1"/>
              <a:t>Cracco to transfer the quality image </a:t>
            </a:r>
            <a:br>
              <a:rPr lang="it-IT" sz="2400" dirty="0" err="1"/>
            </a:br>
            <a:r>
              <a:rPr lang="it-IT" sz="2400" dirty="0" err="1"/>
              <a:t>of the product</a:t>
            </a:r>
            <a:r>
              <a:rPr lang="it-IT" sz="2400" dirty="0" err="1" smtClean="0"/>
              <a:t/>
            </a:r>
            <a:br>
              <a:rPr lang="it-IT" sz="2400" dirty="0" err="1" smtClean="0"/>
            </a:br>
            <a:endParaRPr lang="it-IT" sz="2400" b="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B0FA3-4C15-6844-AB4B-829ED18648E8}" type="slidenum">
              <a:rPr lang="en-GB" smtClean="0"/>
              <a:pPr/>
              <a:t>56</a:t>
            </a:fld>
            <a:endParaRPr lang="en-GB" dirty="0"/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3327678833"/>
              </p:ext>
            </p:extLst>
          </p:nvPr>
        </p:nvGraphicFramePr>
        <p:xfrm>
          <a:off x="468342" y="2280848"/>
          <a:ext cx="4103658" cy="375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6"/>
          <p:cNvSpPr/>
          <p:nvPr/>
        </p:nvSpPr>
        <p:spPr>
          <a:xfrm>
            <a:off x="589811" y="1157675"/>
            <a:ext cx="68421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i="1" dirty="0" smtClean="0">
                <a:latin typeface="+mn-lt"/>
              </a:rPr>
              <a:t>D. If Carlo Cracco were to talk about the quality of the product, would</a:t>
            </a:r>
          </a:p>
          <a:p>
            <a:pPr lvl="0" algn="just">
              <a:spcAft>
                <a:spcPts val="0"/>
              </a:spcAft>
            </a:pPr>
            <a:r>
              <a:rPr lang="it-IT" i="1" dirty="0"/>
              <a:t>    you find him believable ?</a:t>
            </a:r>
            <a:endParaRPr lang="it-IT" i="1" dirty="0" smtClean="0">
              <a:latin typeface="+mn-lt"/>
            </a:endParaRPr>
          </a:p>
          <a:p>
            <a:pPr lvl="0" algn="just">
              <a:spcAft>
                <a:spcPts val="0"/>
              </a:spcAft>
            </a:pPr>
            <a:endParaRPr lang="en-US" sz="800" i="1" dirty="0">
              <a:latin typeface="Times New Roman"/>
              <a:ea typeface="Times New Roman"/>
            </a:endParaRP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1514086" y="6312352"/>
            <a:ext cx="6119851" cy="363854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900" i="1" dirty="0" smtClean="0"/>
              <a:t>BASE: Tot. Campione – Pop. 18-54 </a:t>
            </a:r>
            <a:r>
              <a:rPr lang="it-IT" sz="900" i="1" dirty="0" err="1" smtClean="0"/>
              <a:t>Users</a:t>
            </a:r>
            <a:r>
              <a:rPr lang="it-IT" sz="900" i="1" dirty="0" smtClean="0"/>
              <a:t> Patatine (almeno una volta al mese)</a:t>
            </a:r>
          </a:p>
          <a:p>
            <a:pPr algn="ctr"/>
            <a:r>
              <a:rPr lang="it-IT" sz="900" i="1" dirty="0" smtClean="0"/>
              <a:t> n=552 individui – Valori percentuali </a:t>
            </a:r>
            <a:r>
              <a:rPr lang="it-IT" sz="900" i="1" dirty="0"/>
              <a:t>– Top2Boxes: %Moltissimo + %Molto</a:t>
            </a:r>
          </a:p>
          <a:p>
            <a:pPr algn="ctr"/>
            <a:endParaRPr lang="it-IT" sz="900" i="1" dirty="0"/>
          </a:p>
        </p:txBody>
      </p:sp>
      <p:sp>
        <p:nvSpPr>
          <p:cNvPr id="8" name="Rettangolo 7"/>
          <p:cNvSpPr/>
          <p:nvPr/>
        </p:nvSpPr>
        <p:spPr bwMode="auto">
          <a:xfrm>
            <a:off x="2355495" y="4051644"/>
            <a:ext cx="1203960" cy="1338194"/>
          </a:xfrm>
          <a:prstGeom prst="rect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FFD700"/>
              </a:solidFill>
              <a:effectLst/>
              <a:latin typeface="+mn-lt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3752199" y="3750989"/>
            <a:ext cx="782642" cy="51840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6600"/>
                </a:solidFill>
                <a:latin typeface="+mn-lt"/>
              </a:rPr>
              <a:t>42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</a:rPr>
              <a:t>,8%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436440" y="3274919"/>
            <a:ext cx="3427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kern="0" dirty="0" smtClean="0">
                <a:solidFill>
                  <a:srgbClr val="009900"/>
                </a:solidFill>
                <a:latin typeface="+mn-lt"/>
              </a:rPr>
              <a:t>TOP2 BOXES</a:t>
            </a:r>
          </a:p>
          <a:p>
            <a:pPr algn="ctr"/>
            <a:r>
              <a:rPr lang="it-IT" sz="600" i="1" kern="0" dirty="0" smtClean="0">
                <a:latin typeface="+mn-lt"/>
              </a:rPr>
              <a:t>(% Moltissimo + % Molto)</a:t>
            </a:r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1353979584"/>
              </p:ext>
            </p:extLst>
          </p:nvPr>
        </p:nvGraphicFramePr>
        <p:xfrm>
          <a:off x="4926013" y="2259874"/>
          <a:ext cx="4043071" cy="295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tangolo 2"/>
          <p:cNvSpPr/>
          <p:nvPr/>
        </p:nvSpPr>
        <p:spPr bwMode="auto">
          <a:xfrm>
            <a:off x="1656960" y="1650117"/>
            <a:ext cx="2560320" cy="59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FF9900"/>
                </a:solidFill>
                <a:latin typeface="+mn-lt"/>
              </a:rPr>
              <a:t>+ QUALITA’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+mn-lt"/>
            </a:endParaRP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2124075" y="3028951"/>
            <a:ext cx="0" cy="24803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diamond" w="med" len="med"/>
            <a:tailEnd type="diamond" w="med" len="med"/>
          </a:ln>
          <a:effectLst/>
        </p:spPr>
      </p:cxnSp>
      <p:sp>
        <p:nvSpPr>
          <p:cNvPr id="16" name="Rettangolo arrotondato 15"/>
          <p:cNvSpPr/>
          <p:nvPr/>
        </p:nvSpPr>
        <p:spPr bwMode="auto">
          <a:xfrm>
            <a:off x="1191559" y="2767946"/>
            <a:ext cx="782642" cy="51840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6600"/>
                </a:solidFill>
                <a:latin typeface="+mn-lt"/>
              </a:rPr>
              <a:t>75,5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</a:rPr>
              <a:t>%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-171450" y="2303708"/>
            <a:ext cx="3427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kern="0" dirty="0" smtClean="0">
                <a:solidFill>
                  <a:srgbClr val="009900"/>
                </a:solidFill>
                <a:latin typeface="+mn-lt"/>
              </a:rPr>
              <a:t>EFFETTO</a:t>
            </a:r>
          </a:p>
          <a:p>
            <a:pPr algn="ctr"/>
            <a:r>
              <a:rPr lang="it-IT" sz="600" i="1" kern="0" dirty="0" smtClean="0">
                <a:latin typeface="+mn-lt"/>
              </a:rPr>
              <a:t>(% Moltissimo + % Molto + % Abbastanza)</a:t>
            </a:r>
          </a:p>
        </p:txBody>
      </p:sp>
    </p:spTree>
    <p:extLst>
      <p:ext uri="{BB962C8B-B14F-4D97-AF65-F5344CB8AC3E}">
        <p14:creationId xmlns:p14="http://schemas.microsoft.com/office/powerpoint/2010/main" val="7967948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01663" y="469061"/>
            <a:ext cx="7940676" cy="818510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Added value attributed to a product that has recipes </a:t>
            </a:r>
            <a:br>
              <a:rPr lang="it-IT" sz="2800" b="1" dirty="0" smtClean="0"/>
            </a:br>
            <a:r>
              <a:rPr lang="it-IT" sz="2800" b="1" dirty="0"/>
              <a:t>signed by the actual spokesperson</a:t>
            </a:r>
            <a:endParaRPr lang="it-IT" sz="1000" b="1" i="1" dirty="0"/>
          </a:p>
        </p:txBody>
      </p:sp>
      <p:sp>
        <p:nvSpPr>
          <p:cNvPr id="11" name="AutoShape 9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460375" y="7817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 descr="http://images.clipartpanda.com/person-clipart-silhouette-blue-man-silhouette-black.svg"/>
          <p:cNvSpPr>
            <a:spLocks noChangeAspect="1" noChangeArrowheads="1"/>
          </p:cNvSpPr>
          <p:nvPr/>
        </p:nvSpPr>
        <p:spPr bwMode="auto">
          <a:xfrm>
            <a:off x="612775" y="9341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589808" y="1425918"/>
            <a:ext cx="8211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sz="1400" i="1" dirty="0" smtClean="0">
                <a:latin typeface="+mn-lt"/>
              </a:rPr>
              <a:t>D</a:t>
            </a:r>
            <a:r>
              <a:rPr lang="it-IT" sz="1400" b="1" i="1" dirty="0" smtClean="0">
                <a:latin typeface="+mn-lt"/>
              </a:rPr>
              <a:t>.Would you be willing to pay for a product that had personal recipes by the actual spokesperson</a:t>
            </a:r>
            <a:r>
              <a:rPr lang="it-IT" sz="1400" i="1" dirty="0" smtClean="0">
                <a:latin typeface="+mn-lt"/>
              </a:rPr>
              <a:t> ?</a:t>
            </a:r>
            <a:r>
              <a:rPr lang="it-IT" sz="1100" i="1" dirty="0"/>
              <a:t>.</a:t>
            </a:r>
            <a:endParaRPr lang="en-US" sz="400" i="1" dirty="0">
              <a:latin typeface="Times New Roman"/>
              <a:ea typeface="Times New Roman"/>
            </a:endParaRPr>
          </a:p>
        </p:txBody>
      </p:sp>
      <p:graphicFrame>
        <p:nvGraphicFramePr>
          <p:cNvPr id="20" name="Segnaposto contenuto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13667277"/>
              </p:ext>
            </p:extLst>
          </p:nvPr>
        </p:nvGraphicFramePr>
        <p:xfrm>
          <a:off x="973437" y="2423813"/>
          <a:ext cx="4996834" cy="301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6367944" y="2052338"/>
            <a:ext cx="3152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67,0</a:t>
            </a:r>
            <a:r>
              <a:rPr lang="it-IT" sz="4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</a:p>
        </p:txBody>
      </p:sp>
      <p:sp>
        <p:nvSpPr>
          <p:cNvPr id="25" name="Rettangolo 24"/>
          <p:cNvSpPr/>
          <p:nvPr/>
        </p:nvSpPr>
        <p:spPr bwMode="auto">
          <a:xfrm>
            <a:off x="896544" y="2395238"/>
            <a:ext cx="5073728" cy="1994385"/>
          </a:xfrm>
          <a:prstGeom prst="rect">
            <a:avLst/>
          </a:prstGeom>
          <a:noFill/>
          <a:ln w="476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D700"/>
              </a:solidFill>
              <a:effectLst/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44" y="2751237"/>
            <a:ext cx="2283902" cy="320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egnaposto testo 7"/>
          <p:cNvSpPr txBox="1">
            <a:spLocks/>
          </p:cNvSpPr>
          <p:nvPr/>
        </p:nvSpPr>
        <p:spPr>
          <a:xfrm>
            <a:off x="1169768" y="6277146"/>
            <a:ext cx="6774512" cy="324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900" i="1" dirty="0" smtClean="0">
                <a:solidFill>
                  <a:schemeClr val="tx1"/>
                </a:solidFill>
              </a:rPr>
              <a:t>BASE: Tot. Campione – Pop. 18-54 </a:t>
            </a:r>
            <a:r>
              <a:rPr lang="it-IT" sz="900" i="1" dirty="0" err="1" smtClean="0">
                <a:solidFill>
                  <a:schemeClr val="tx1"/>
                </a:solidFill>
              </a:rPr>
              <a:t>Users</a:t>
            </a:r>
            <a:r>
              <a:rPr lang="it-IT" sz="900" i="1" dirty="0" smtClean="0">
                <a:solidFill>
                  <a:schemeClr val="tx1"/>
                </a:solidFill>
              </a:rPr>
              <a:t> Snack (almeno una volta al mese)  </a:t>
            </a:r>
          </a:p>
          <a:p>
            <a:pPr algn="ctr"/>
            <a:r>
              <a:rPr lang="it-IT" sz="900" i="1" dirty="0" smtClean="0">
                <a:solidFill>
                  <a:schemeClr val="tx1"/>
                </a:solidFill>
              </a:rPr>
              <a:t> n=552 individui – Valori percentuali</a:t>
            </a:r>
            <a:endParaRPr lang="it-IT" sz="900" i="1" dirty="0">
              <a:solidFill>
                <a:schemeClr val="tx1"/>
              </a:solidFill>
            </a:endParaRPr>
          </a:p>
        </p:txBody>
      </p:sp>
      <p:sp>
        <p:nvSpPr>
          <p:cNvPr id="27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987694" y="6481224"/>
            <a:ext cx="2133600" cy="365125"/>
          </a:xfrm>
        </p:spPr>
        <p:txBody>
          <a:bodyPr/>
          <a:lstStyle/>
          <a:p>
            <a:fld id="{5C3B0FA3-4C15-6844-AB4B-829ED18648E8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4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circolare in giù 6"/>
          <p:cNvSpPr/>
          <p:nvPr/>
        </p:nvSpPr>
        <p:spPr bwMode="auto">
          <a:xfrm>
            <a:off x="2568438" y="2120569"/>
            <a:ext cx="4373217" cy="877818"/>
          </a:xfrm>
          <a:prstGeom prst="curvedDownArrow">
            <a:avLst/>
          </a:prstGeom>
          <a:solidFill>
            <a:srgbClr val="FF9900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FFD700"/>
              </a:solidFill>
              <a:effectLst/>
              <a:latin typeface="+mn-lt"/>
            </a:endParaRPr>
          </a:p>
        </p:txBody>
      </p:sp>
      <p:sp>
        <p:nvSpPr>
          <p:cNvPr id="19" name="Freccia circolare in giù 18"/>
          <p:cNvSpPr/>
          <p:nvPr/>
        </p:nvSpPr>
        <p:spPr bwMode="auto">
          <a:xfrm rot="10800000">
            <a:off x="2466406" y="5144270"/>
            <a:ext cx="4373217" cy="877818"/>
          </a:xfrm>
          <a:prstGeom prst="curvedDownArrow">
            <a:avLst/>
          </a:prstGeom>
          <a:solidFill>
            <a:srgbClr val="FF9900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FFD700"/>
              </a:solidFill>
              <a:effectLst/>
              <a:latin typeface="+mn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213570" y="2103371"/>
            <a:ext cx="1009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35</a:t>
            </a:r>
            <a:r>
              <a:rPr lang="it-IT" sz="28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  <a:endParaRPr lang="it-IT" sz="1600" kern="0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251476" y="5165236"/>
            <a:ext cx="1009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38</a:t>
            </a:r>
            <a:r>
              <a:rPr lang="it-IT" sz="28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  <a:endParaRPr lang="it-IT" sz="1600" kern="0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03243" y="1752326"/>
            <a:ext cx="1758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kern="0" dirty="0" smtClean="0">
                <a:latin typeface="+mn-lt"/>
              </a:rPr>
              <a:t>More popular </a:t>
            </a:r>
            <a:r>
              <a:rPr lang="it-IT" sz="900" kern="0" dirty="0" smtClean="0">
                <a:latin typeface="+mn-lt"/>
              </a:rPr>
              <a:t>(+39%)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407417" y="2498852"/>
            <a:ext cx="22422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kern="0" dirty="0" smtClean="0">
                <a:latin typeface="+mn-lt"/>
              </a:rPr>
              <a:t>Closer to the Italians </a:t>
            </a:r>
          </a:p>
          <a:p>
            <a:pPr algn="ctr"/>
            <a:r>
              <a:rPr lang="it-IT" sz="900" kern="0" dirty="0" smtClean="0">
                <a:latin typeface="+mn-lt"/>
              </a:rPr>
              <a:t>(+</a:t>
            </a:r>
            <a:r>
              <a:rPr lang="it-IT" sz="900" kern="0" dirty="0">
                <a:latin typeface="+mn-lt"/>
              </a:rPr>
              <a:t>37%)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200964" y="2444388"/>
            <a:ext cx="1222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kern="0" dirty="0" smtClean="0">
                <a:latin typeface="+mn-lt"/>
              </a:rPr>
              <a:t>more friendly</a:t>
            </a:r>
          </a:p>
          <a:p>
            <a:pPr algn="ctr"/>
            <a:r>
              <a:rPr lang="it-IT" sz="900" kern="0" dirty="0">
                <a:latin typeface="+mn-lt"/>
              </a:rPr>
              <a:t>(+30%)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292404" y="5088606"/>
            <a:ext cx="12221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kern="0" dirty="0" smtClean="0">
                <a:latin typeface="+mn-lt"/>
              </a:rPr>
              <a:t>More up to date</a:t>
            </a:r>
          </a:p>
          <a:p>
            <a:pPr algn="ctr"/>
            <a:r>
              <a:rPr lang="it-IT" sz="1200" b="1" kern="0" dirty="0"/>
              <a:t>and modern</a:t>
            </a:r>
            <a:endParaRPr lang="it-IT" sz="1200" b="1" kern="0" dirty="0" smtClean="0">
              <a:latin typeface="+mn-lt"/>
            </a:endParaRPr>
          </a:p>
          <a:p>
            <a:pPr algn="ctr"/>
            <a:r>
              <a:rPr lang="it-IT" sz="900" kern="0" dirty="0" smtClean="0">
                <a:latin typeface="+mn-lt"/>
              </a:rPr>
              <a:t>(+</a:t>
            </a:r>
            <a:r>
              <a:rPr lang="it-IT" sz="900" kern="0" dirty="0">
                <a:latin typeface="+mn-lt"/>
              </a:rPr>
              <a:t>41%)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744619" y="5270589"/>
            <a:ext cx="186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kern="0" dirty="0"/>
              <a:t>More interesting</a:t>
            </a:r>
            <a:endParaRPr lang="it-IT" sz="1200" b="1" kern="0" dirty="0" smtClean="0">
              <a:latin typeface="+mn-lt"/>
            </a:endParaRPr>
          </a:p>
          <a:p>
            <a:pPr algn="ctr"/>
            <a:r>
              <a:rPr lang="it-IT" sz="1200" b="1" kern="0" dirty="0" smtClean="0">
                <a:latin typeface="+mn-lt"/>
              </a:rPr>
              <a:t> </a:t>
            </a:r>
            <a:r>
              <a:rPr lang="it-IT" sz="900" kern="0" dirty="0">
                <a:latin typeface="+mn-lt"/>
              </a:rPr>
              <a:t>(+40%)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683205" y="5732254"/>
            <a:ext cx="1976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kern="0" dirty="0" smtClean="0">
                <a:latin typeface="+mn-lt"/>
              </a:rPr>
              <a:t>A desireable brand </a:t>
            </a:r>
            <a:r>
              <a:rPr lang="it-IT" sz="900" kern="0" dirty="0" smtClean="0">
                <a:latin typeface="+mn-lt"/>
              </a:rPr>
              <a:t>(+</a:t>
            </a:r>
            <a:r>
              <a:rPr lang="it-IT" sz="900" kern="0" dirty="0">
                <a:latin typeface="+mn-lt"/>
              </a:rPr>
              <a:t>39%)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r="17001"/>
          <a:stretch/>
        </p:blipFill>
        <p:spPr bwMode="auto">
          <a:xfrm>
            <a:off x="5805230" y="3013290"/>
            <a:ext cx="1825431" cy="198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27" y="2898991"/>
            <a:ext cx="3457612" cy="22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olo 1"/>
          <p:cNvSpPr>
            <a:spLocks noGrp="1"/>
          </p:cNvSpPr>
          <p:nvPr>
            <p:ph type="title"/>
          </p:nvPr>
        </p:nvSpPr>
        <p:spPr>
          <a:xfrm>
            <a:off x="601663" y="469061"/>
            <a:ext cx="7940676" cy="69968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Reciprocal exchange of value between brand and the Personality</a:t>
            </a:r>
            <a:endParaRPr lang="it-IT" sz="1000" b="1" i="1" dirty="0"/>
          </a:p>
        </p:txBody>
      </p:sp>
      <p:sp>
        <p:nvSpPr>
          <p:cNvPr id="25" name="Rettangolo 24"/>
          <p:cNvSpPr/>
          <p:nvPr/>
        </p:nvSpPr>
        <p:spPr>
          <a:xfrm>
            <a:off x="589808" y="1168743"/>
            <a:ext cx="8211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sz="1100" i="1" dirty="0" smtClean="0">
                <a:latin typeface="+mn-lt"/>
              </a:rPr>
              <a:t>D. </a:t>
            </a:r>
            <a:r>
              <a:rPr lang="it-IT" sz="1100" i="1" dirty="0"/>
              <a:t>How much value would you say that the brand has given to the spokesperson ?</a:t>
            </a:r>
            <a:endParaRPr lang="it-IT" sz="1100" i="1" dirty="0" smtClean="0"/>
          </a:p>
          <a:p>
            <a:pPr algn="just"/>
            <a:r>
              <a:rPr lang="it-IT" sz="1100" i="1" dirty="0"/>
              <a:t>D.How much value would you say that the spokesperson has given to the brand ?</a:t>
            </a:r>
            <a:endParaRPr lang="en-US" sz="400" i="1" dirty="0">
              <a:latin typeface="Times New Roman"/>
              <a:ea typeface="Times New Roman"/>
            </a:endParaRPr>
          </a:p>
        </p:txBody>
      </p:sp>
      <p:sp>
        <p:nvSpPr>
          <p:cNvPr id="26" name="Segnaposto testo 7"/>
          <p:cNvSpPr txBox="1">
            <a:spLocks/>
          </p:cNvSpPr>
          <p:nvPr/>
        </p:nvSpPr>
        <p:spPr>
          <a:xfrm>
            <a:off x="1169768" y="6381921"/>
            <a:ext cx="6774512" cy="324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it-IT" sz="900" i="1" dirty="0">
                <a:solidFill>
                  <a:prstClr val="black"/>
                </a:solidFill>
              </a:rPr>
              <a:t>BASE: Tot. Campione – Pop. 18-54 </a:t>
            </a:r>
            <a:r>
              <a:rPr lang="it-IT" sz="900" i="1" dirty="0" err="1">
                <a:solidFill>
                  <a:prstClr val="black"/>
                </a:solidFill>
              </a:rPr>
              <a:t>Users</a:t>
            </a:r>
            <a:r>
              <a:rPr lang="it-IT" sz="900" i="1" dirty="0">
                <a:solidFill>
                  <a:prstClr val="black"/>
                </a:solidFill>
              </a:rPr>
              <a:t> </a:t>
            </a:r>
            <a:r>
              <a:rPr lang="it-IT" sz="900" i="1" dirty="0" smtClean="0">
                <a:solidFill>
                  <a:prstClr val="black"/>
                </a:solidFill>
              </a:rPr>
              <a:t>Snack (almeno </a:t>
            </a:r>
            <a:r>
              <a:rPr lang="it-IT" sz="900" i="1" dirty="0">
                <a:solidFill>
                  <a:prstClr val="black"/>
                </a:solidFill>
              </a:rPr>
              <a:t>una volta al mese)</a:t>
            </a:r>
          </a:p>
          <a:p>
            <a:pPr lvl="0" algn="ctr"/>
            <a:r>
              <a:rPr lang="it-IT" sz="900" i="1" dirty="0">
                <a:solidFill>
                  <a:prstClr val="black"/>
                </a:solidFill>
              </a:rPr>
              <a:t> n=552 individui – Valori percentuali – Top2Boxes: %Moltissimo + %Molto</a:t>
            </a:r>
          </a:p>
        </p:txBody>
      </p:sp>
      <p:sp>
        <p:nvSpPr>
          <p:cNvPr id="27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987694" y="6481224"/>
            <a:ext cx="2133600" cy="365125"/>
          </a:xfrm>
        </p:spPr>
        <p:txBody>
          <a:bodyPr/>
          <a:lstStyle/>
          <a:p>
            <a:pPr algn="ctr"/>
            <a:fld id="{5C3B0FA3-4C15-6844-AB4B-829ED18648E8}" type="slidenum">
              <a:rPr lang="en-GB" smtClean="0"/>
              <a:pPr algn="ctr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745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0000FF"/>
                </a:solidFill>
              </a:rPr>
              <a:t>What does the reseach tell us ?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/>
              <a:t> </a:t>
            </a:r>
            <a:r>
              <a:rPr lang="it-IT" sz="2800" dirty="0"/>
              <a:t>1) </a:t>
            </a:r>
            <a:r>
              <a:rPr lang="it-IT" sz="2800" dirty="0" err="1"/>
              <a:t>Is</a:t>
            </a:r>
            <a:r>
              <a:rPr lang="it-IT" sz="2800" dirty="0"/>
              <a:t> he </a:t>
            </a:r>
            <a:r>
              <a:rPr lang="it-IT" sz="2800" dirty="0" err="1"/>
              <a:t>good</a:t>
            </a:r>
            <a:r>
              <a:rPr lang="it-IT" sz="2800" dirty="0"/>
              <a:t> for the brand image ?</a:t>
            </a:r>
          </a:p>
          <a:p>
            <a:pPr marL="0" indent="0">
              <a:buNone/>
            </a:pPr>
            <a:r>
              <a:rPr lang="it-IT" sz="2800" dirty="0"/>
              <a:t>  2) </a:t>
            </a:r>
            <a:r>
              <a:rPr lang="it-IT" sz="2800" dirty="0" err="1"/>
              <a:t>If</a:t>
            </a:r>
            <a:r>
              <a:rPr lang="it-IT" sz="2800" dirty="0"/>
              <a:t> the company </a:t>
            </a:r>
            <a:r>
              <a:rPr lang="it-IT" sz="2800" dirty="0" err="1"/>
              <a:t>changes</a:t>
            </a:r>
            <a:r>
              <a:rPr lang="it-IT" sz="2800" dirty="0"/>
              <a:t> the </a:t>
            </a:r>
            <a:r>
              <a:rPr lang="it-IT" sz="2800" dirty="0" err="1"/>
              <a:t>spokesman</a:t>
            </a:r>
            <a:r>
              <a:rPr lang="it-IT" sz="2800" dirty="0"/>
              <a:t> </a:t>
            </a:r>
            <a:r>
              <a:rPr lang="it-IT" sz="2800" dirty="0" err="1"/>
              <a:t>will</a:t>
            </a:r>
            <a:r>
              <a:rPr lang="it-IT" sz="2800" dirty="0"/>
              <a:t> </a:t>
            </a:r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have</a:t>
            </a:r>
            <a:r>
              <a:rPr lang="it-IT" sz="2800" dirty="0"/>
              <a:t> a negative impact for the brand image?</a:t>
            </a:r>
          </a:p>
          <a:p>
            <a:pPr marL="0" indent="0">
              <a:buNone/>
            </a:pPr>
            <a:r>
              <a:rPr lang="it-IT" sz="2800" dirty="0"/>
              <a:t>  3) </a:t>
            </a:r>
            <a:r>
              <a:rPr lang="it-IT" sz="2800" dirty="0" err="1"/>
              <a:t>Does</a:t>
            </a:r>
            <a:r>
              <a:rPr lang="it-IT" sz="2800" dirty="0"/>
              <a:t> the company </a:t>
            </a:r>
            <a:r>
              <a:rPr lang="it-IT" sz="2800" dirty="0" err="1"/>
              <a:t>have</a:t>
            </a:r>
            <a:r>
              <a:rPr lang="it-IT" sz="2800" dirty="0"/>
              <a:t> </a:t>
            </a:r>
            <a:r>
              <a:rPr lang="it-IT" sz="2800" dirty="0" err="1"/>
              <a:t>better</a:t>
            </a:r>
            <a:r>
              <a:rPr lang="it-IT" sz="2800" dirty="0"/>
              <a:t> sales </a:t>
            </a:r>
            <a:r>
              <a:rPr lang="it-IT" sz="2800" dirty="0" err="1"/>
              <a:t>results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are </a:t>
            </a:r>
            <a:r>
              <a:rPr lang="it-IT" sz="2800" dirty="0" err="1"/>
              <a:t>directly</a:t>
            </a:r>
            <a:r>
              <a:rPr lang="it-IT" sz="2800" dirty="0"/>
              <a:t> </a:t>
            </a:r>
            <a:r>
              <a:rPr lang="it-IT" sz="2800" dirty="0" err="1"/>
              <a:t>related</a:t>
            </a:r>
            <a:r>
              <a:rPr lang="it-IT" sz="2800" dirty="0"/>
              <a:t> to </a:t>
            </a:r>
            <a:r>
              <a:rPr lang="it-IT" sz="2800" dirty="0" err="1"/>
              <a:t>having</a:t>
            </a:r>
            <a:r>
              <a:rPr lang="it-IT" sz="2800" dirty="0"/>
              <a:t> 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person</a:t>
            </a:r>
            <a:r>
              <a:rPr lang="it-IT" sz="2800" dirty="0"/>
              <a:t> ?</a:t>
            </a:r>
          </a:p>
          <a:p>
            <a:pPr marL="0" indent="0">
              <a:buNone/>
            </a:pPr>
            <a:r>
              <a:rPr lang="it-IT" sz="2800" dirty="0"/>
              <a:t>  4) Can the company use the public </a:t>
            </a:r>
            <a:r>
              <a:rPr lang="it-IT" sz="2800" dirty="0" err="1"/>
              <a:t>perception</a:t>
            </a:r>
            <a:r>
              <a:rPr lang="it-IT" sz="2800" dirty="0"/>
              <a:t> of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person</a:t>
            </a:r>
            <a:r>
              <a:rPr lang="it-IT" sz="2800" dirty="0"/>
              <a:t> to </a:t>
            </a:r>
            <a:r>
              <a:rPr lang="it-IT" sz="2800" dirty="0" err="1"/>
              <a:t>change</a:t>
            </a:r>
            <a:r>
              <a:rPr lang="it-IT" sz="2800" dirty="0"/>
              <a:t> </a:t>
            </a:r>
            <a:r>
              <a:rPr lang="it-IT" sz="2800" dirty="0" err="1"/>
              <a:t>their products</a:t>
            </a:r>
            <a:r>
              <a:rPr lang="it-IT" sz="2800" dirty="0"/>
              <a:t> and </a:t>
            </a:r>
            <a:r>
              <a:rPr lang="it-IT" sz="2800" dirty="0" err="1"/>
              <a:t>increase</a:t>
            </a:r>
            <a:r>
              <a:rPr lang="it-IT" sz="2800" dirty="0"/>
              <a:t> market share in the future ?</a:t>
            </a:r>
          </a:p>
          <a:p>
            <a:pPr marL="0" indent="0">
              <a:buNone/>
            </a:pPr>
            <a:r>
              <a:rPr lang="it-IT" sz="2800" dirty="0"/>
              <a:t>  5) Is it worth paying him 2 million euros a year ?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07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 Shot 2022-01-09 at 15.0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29"/>
            <a:ext cx="9144000" cy="400217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46441" y="752527"/>
            <a:ext cx="63027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/>
              <a:t>                     </a:t>
            </a:r>
            <a:r>
              <a:rPr lang="it-IT" sz="3200">
                <a:latin typeface="Arial Black"/>
                <a:cs typeface="Arial Black"/>
              </a:rPr>
              <a:t>Capri Holdings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69662" y="6149565"/>
            <a:ext cx="462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                       </a:t>
            </a:r>
            <a:r>
              <a:rPr lang="it-IT" sz="2000" b="1"/>
              <a:t>   2020 ------- 2021 ------- 2022 ?</a:t>
            </a:r>
          </a:p>
        </p:txBody>
      </p:sp>
    </p:spTree>
    <p:extLst>
      <p:ext uri="{BB962C8B-B14F-4D97-AF65-F5344CB8AC3E}">
        <p14:creationId xmlns:p14="http://schemas.microsoft.com/office/powerpoint/2010/main" val="6610891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i="1">
                <a:solidFill>
                  <a:srgbClr val="FF0000"/>
                </a:solidFill>
              </a:rPr>
              <a:t>Individual study &amp; Group conclusions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Each student must look at the research  survey data.  Based on the data, answer the </a:t>
            </a:r>
            <a:r>
              <a:rPr lang="it-IT" u="sng"/>
              <a:t>five questions </a:t>
            </a:r>
            <a:r>
              <a:rPr lang="it-IT"/>
              <a:t>on the previous slide.  Discuss your opinions with those inside your group.  </a:t>
            </a:r>
          </a:p>
        </p:txBody>
      </p:sp>
    </p:spTree>
    <p:extLst>
      <p:ext uri="{BB962C8B-B14F-4D97-AF65-F5344CB8AC3E}">
        <p14:creationId xmlns:p14="http://schemas.microsoft.com/office/powerpoint/2010/main" val="3199049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8327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34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i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Groups 1 &amp; 2  Project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5056"/>
            <a:ext cx="8229600" cy="51109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sz="1800"/>
          </a:p>
          <a:p>
            <a:pPr marL="0" indent="0">
              <a:buNone/>
            </a:pPr>
            <a:r>
              <a:rPr lang="it-IT" sz="1800"/>
              <a:t>You are the marketing/media agency that has the </a:t>
            </a:r>
            <a:r>
              <a:rPr lang="it-IT" sz="1800" b="1"/>
              <a:t>Prada</a:t>
            </a:r>
            <a:r>
              <a:rPr lang="it-IT" sz="1800"/>
              <a:t> account.  The product development director of </a:t>
            </a:r>
            <a:r>
              <a:rPr lang="it-IT" sz="1800" b="1"/>
              <a:t>Prada</a:t>
            </a:r>
            <a:r>
              <a:rPr lang="it-IT" sz="1800"/>
              <a:t> has a meeting with you to tell you about a new line they are developing, and the project is </a:t>
            </a:r>
            <a:r>
              <a:rPr lang="it-IT" sz="1800" u="sng"/>
              <a:t>secret</a:t>
            </a:r>
            <a:r>
              <a:rPr lang="it-IT" sz="1800"/>
              <a:t> .</a:t>
            </a:r>
          </a:p>
          <a:p>
            <a:pPr marL="0" indent="0">
              <a:buNone/>
            </a:pPr>
            <a:endParaRPr lang="it-IT" sz="1800"/>
          </a:p>
          <a:p>
            <a:pPr marL="0" indent="0">
              <a:buNone/>
            </a:pPr>
            <a:r>
              <a:rPr lang="it-IT" sz="1800">
                <a:solidFill>
                  <a:srgbClr val="008000"/>
                </a:solidFill>
              </a:rPr>
              <a:t>Facts</a:t>
            </a:r>
            <a:r>
              <a:rPr lang="it-IT" sz="1800"/>
              <a:t>:</a:t>
            </a:r>
          </a:p>
          <a:p>
            <a:pPr marL="0" indent="0">
              <a:buNone/>
            </a:pPr>
            <a:r>
              <a:rPr lang="it-IT" sz="1800"/>
              <a:t>1) They are making a new ready to wear line focusing on business wear that is "stylish casual".  Retail cost should be about 800 euros  (in comparison, their custom line costs €3500 +;  their </a:t>
            </a:r>
            <a:r>
              <a:rPr lang="it-IT" sz="1800" b="1"/>
              <a:t>Prada</a:t>
            </a:r>
            <a:r>
              <a:rPr lang="it-IT" sz="1800"/>
              <a:t> ready to wear is in the € 1200 to 1700 range)</a:t>
            </a:r>
          </a:p>
          <a:p>
            <a:pPr marL="0" indent="0">
              <a:buNone/>
            </a:pPr>
            <a:r>
              <a:rPr lang="it-IT" sz="1800"/>
              <a:t>2) A tentative name for the new line: "Prada Business"</a:t>
            </a:r>
          </a:p>
          <a:p>
            <a:pPr marL="0" indent="0">
              <a:buNone/>
            </a:pPr>
            <a:r>
              <a:rPr lang="it-IT" sz="1800"/>
              <a:t>3) </a:t>
            </a:r>
            <a:r>
              <a:rPr lang="it-IT" sz="1800" b="1"/>
              <a:t>Prada</a:t>
            </a:r>
            <a:r>
              <a:rPr lang="it-IT" sz="1800"/>
              <a:t> now believes in personal customer care in a prestige store experience</a:t>
            </a:r>
          </a:p>
          <a:p>
            <a:pPr marL="0" indent="0">
              <a:buNone/>
            </a:pPr>
            <a:r>
              <a:rPr lang="it-IT" sz="1800"/>
              <a:t>4)  They want to have the main launch at the Milano autumn Fashion Week starting on October 1st.  This is a global launch.  Budget for marketing &amp; media is unlimited.</a:t>
            </a:r>
          </a:p>
          <a:p>
            <a:pPr marL="0" indent="0">
              <a:buNone/>
            </a:pPr>
            <a:r>
              <a:rPr lang="it-IT" sz="1800" b="1">
                <a:solidFill>
                  <a:srgbClr val="0000FF"/>
                </a:solidFill>
              </a:rPr>
              <a:t>Prada</a:t>
            </a:r>
            <a:r>
              <a:rPr lang="it-IT" sz="1800">
                <a:solidFill>
                  <a:srgbClr val="0000FF"/>
                </a:solidFill>
              </a:rPr>
              <a:t> needs answers:</a:t>
            </a:r>
          </a:p>
          <a:p>
            <a:pPr marL="0" indent="0">
              <a:buNone/>
            </a:pPr>
            <a:r>
              <a:rPr lang="it-IT" sz="1800"/>
              <a:t>-How do we sell this line.... in the current stores, in different stores, on-line ?</a:t>
            </a:r>
          </a:p>
          <a:p>
            <a:pPr marL="0" indent="0">
              <a:buNone/>
            </a:pPr>
            <a:r>
              <a:rPr lang="it-IT" sz="1800"/>
              <a:t>-Will this line damage sales of existing high end &amp; RTW line ? Hurt the brand image ?</a:t>
            </a:r>
          </a:p>
          <a:p>
            <a:pPr marL="0" indent="0">
              <a:buNone/>
            </a:pPr>
            <a:r>
              <a:rPr lang="it-IT" sz="1800"/>
              <a:t>-Should they use </a:t>
            </a:r>
            <a:r>
              <a:rPr lang="it-IT" sz="1800" b="1"/>
              <a:t>Prada</a:t>
            </a:r>
            <a:r>
              <a:rPr lang="it-IT" sz="1800"/>
              <a:t> in the name, or something completely different ?  Why ?</a:t>
            </a:r>
          </a:p>
          <a:p>
            <a:pPr marL="0" indent="0">
              <a:buNone/>
            </a:pPr>
            <a:r>
              <a:rPr lang="it-IT" sz="1800"/>
              <a:t>-What is your plan to promote this and create a great positive buzz </a:t>
            </a:r>
            <a:r>
              <a:rPr lang="it-IT" sz="1800" u="sng"/>
              <a:t>before</a:t>
            </a:r>
            <a:r>
              <a:rPr lang="it-IT" sz="1800"/>
              <a:t> launch day?</a:t>
            </a:r>
          </a:p>
          <a:p>
            <a:pPr marL="0" indent="0">
              <a:buNone/>
            </a:pPr>
            <a:r>
              <a:rPr lang="it-IT" sz="1800"/>
              <a:t>- Promotion and ADV to launch and after.</a:t>
            </a:r>
          </a:p>
          <a:p>
            <a:pPr marL="0" indent="0">
              <a:buNone/>
            </a:pPr>
            <a:endParaRPr lang="it-IT" sz="1800"/>
          </a:p>
          <a:p>
            <a:pPr marL="0" indent="0">
              <a:buNone/>
            </a:pPr>
            <a:endParaRPr lang="it-IT" sz="1800"/>
          </a:p>
          <a:p>
            <a:pPr marL="0" indent="0">
              <a:buNone/>
            </a:pPr>
            <a:r>
              <a:rPr lang="it-IT" sz="2400"/>
              <a:t> </a:t>
            </a:r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endParaRPr lang="it-IT"/>
          </a:p>
        </p:txBody>
      </p:sp>
      <p:pic>
        <p:nvPicPr>
          <p:cNvPr id="4" name="Immagine 3" descr="Screen Shot 2021-01-29 at 21.5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6413"/>
            <a:ext cx="1612363" cy="3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497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>
                <a:solidFill>
                  <a:srgbClr val="008000"/>
                </a:solidFill>
              </a:rPr>
              <a:t>Groups 1 &amp; 2 tasks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2400" b="1"/>
              <a:t>Research:</a:t>
            </a:r>
            <a:r>
              <a:rPr lang="it-IT" sz="2400"/>
              <a:t> Prada selling model ; Competition &amp; their methods</a:t>
            </a:r>
          </a:p>
          <a:p>
            <a:r>
              <a:rPr lang="it-IT" sz="2400" b="1"/>
              <a:t>Brand:</a:t>
            </a:r>
            <a:r>
              <a:rPr lang="it-IT" sz="2400"/>
              <a:t>  The new name; Discuss effect on brand image; positioning target</a:t>
            </a:r>
          </a:p>
          <a:p>
            <a:r>
              <a:rPr lang="it-IT" sz="2400" b="1"/>
              <a:t>Selling strategy:</a:t>
            </a:r>
            <a:r>
              <a:rPr lang="it-IT" sz="2400"/>
              <a:t> in store? on-line?</a:t>
            </a:r>
          </a:p>
          <a:p>
            <a:r>
              <a:rPr lang="it-IT" sz="2400" b="1"/>
              <a:t>Advertising strategy</a:t>
            </a:r>
            <a:r>
              <a:rPr lang="it-IT" sz="2400"/>
              <a:t>:</a:t>
            </a:r>
          </a:p>
          <a:p>
            <a:pPr marL="0" indent="0">
              <a:buNone/>
            </a:pPr>
            <a:r>
              <a:rPr lang="it-IT" sz="2400"/>
              <a:t>            -promotion, teaser before launch?</a:t>
            </a:r>
          </a:p>
          <a:p>
            <a:pPr marL="0" indent="0">
              <a:buNone/>
            </a:pPr>
            <a:r>
              <a:rPr lang="it-IT" sz="2400"/>
              <a:t>            -after launch advertising strategy</a:t>
            </a:r>
          </a:p>
          <a:p>
            <a:pPr marL="0" indent="0">
              <a:buNone/>
            </a:pPr>
            <a:r>
              <a:rPr lang="it-IT" sz="2400"/>
              <a:t>** note: big budget, money is not a problem; choose the media that work best.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endParaRPr lang="it-IT"/>
          </a:p>
          <a:p>
            <a:endParaRPr lang="it-IT"/>
          </a:p>
          <a:p>
            <a:pPr marL="0" indent="0">
              <a:buNone/>
            </a:pPr>
            <a:r>
              <a:rPr lang="it-IT"/>
              <a:t>                       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5336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121"/>
          </a:xfrm>
        </p:spPr>
        <p:txBody>
          <a:bodyPr>
            <a:normAutofit/>
          </a:bodyPr>
          <a:lstStyle/>
          <a:p>
            <a:r>
              <a:rPr lang="it-IT" sz="4000" b="1" i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Groups 3 &amp; 4 Project</a:t>
            </a:r>
            <a:endParaRPr lang="it-IT" sz="400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34616"/>
            <a:ext cx="8408996" cy="5350005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               :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Perfume with real gold</a:t>
            </a:r>
          </a:p>
          <a:p>
            <a:pPr marL="0" indent="0">
              <a:buNone/>
            </a:pPr>
            <a:endParaRPr lang="it-IT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it-IT" sz="1800" dirty="0"/>
              <a:t>1) Perfume that contains real gold</a:t>
            </a:r>
          </a:p>
          <a:p>
            <a:pPr marL="0" indent="0">
              <a:buNone/>
            </a:pPr>
            <a:r>
              <a:rPr lang="it-IT" sz="1800" dirty="0"/>
              <a:t>2) The famous House of Chanel wants to introduce a new product with a new brand name.  There is no current name for the brand or the product. </a:t>
            </a:r>
          </a:p>
          <a:p>
            <a:pPr marL="0" indent="0">
              <a:buNone/>
            </a:pPr>
            <a:r>
              <a:rPr lang="it-IT" sz="1800" dirty="0"/>
              <a:t>3) Will be probably the most expensive perfume on the market.  The client wants a high profit margin!  Their idea for the price is $1000/bottle</a:t>
            </a:r>
          </a:p>
          <a:p>
            <a:pPr marL="0" indent="0">
              <a:buNone/>
            </a:pPr>
            <a:r>
              <a:rPr lang="it-IT" sz="1800" dirty="0"/>
              <a:t>4) Goal:  Create brand name, idea for bottle packaging, identify target customer; maximize product awareness and make a plan to promote and place on the market. </a:t>
            </a:r>
          </a:p>
          <a:p>
            <a:pPr marL="0" indent="0">
              <a:buNone/>
            </a:pPr>
            <a:r>
              <a:rPr lang="it-IT" sz="1800" dirty="0"/>
              <a:t>5) Production costs:  Research and development costs to date: 100,000 euros; </a:t>
            </a:r>
          </a:p>
          <a:p>
            <a:pPr marL="0" indent="0">
              <a:buNone/>
            </a:pPr>
            <a:r>
              <a:rPr lang="it-IT" sz="1800" dirty="0"/>
              <a:t>  1 oz quantity of perfume costs 150 euros to produce, which includes the gold.</a:t>
            </a:r>
          </a:p>
          <a:p>
            <a:pPr marL="0" indent="0">
              <a:buNone/>
            </a:pPr>
            <a:r>
              <a:rPr lang="it-IT" sz="1800" dirty="0"/>
              <a:t>6) Because it is not a mass market product, Chanel wants to keep the adv budget under  € 1 million,  but find a unique way to promote this perfume </a:t>
            </a:r>
            <a:r>
              <a:rPr lang="it-IT" sz="1800" u="sng" dirty="0"/>
              <a:t>globally</a:t>
            </a:r>
            <a:r>
              <a:rPr lang="it-IT" sz="1800" dirty="0"/>
              <a:t>.  What is it ?</a:t>
            </a:r>
          </a:p>
          <a:p>
            <a:pPr marL="0" indent="0">
              <a:buNone/>
            </a:pPr>
            <a:endParaRPr lang="it-IT"/>
          </a:p>
        </p:txBody>
      </p:sp>
      <p:pic>
        <p:nvPicPr>
          <p:cNvPr id="4" name="Immagine 3" descr="Screen Shot 2020-12-13 at 17.33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59218"/>
            <a:ext cx="1224320" cy="9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85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i="1" u="sng">
                <a:solidFill>
                  <a:srgbClr val="008000"/>
                </a:solidFill>
              </a:rPr>
              <a:t>Groups 3 &amp; 4 tasks</a:t>
            </a:r>
            <a:endParaRPr lang="it-IT" sz="40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b="1"/>
              <a:t>Research:</a:t>
            </a:r>
            <a:r>
              <a:rPr lang="it-IT" sz="2400"/>
              <a:t> Who is Chanel?; Any other super luxury perfumes? Who and what size is the potential target ?</a:t>
            </a:r>
          </a:p>
          <a:p>
            <a:r>
              <a:rPr lang="it-IT" sz="2400" b="1"/>
              <a:t>Brand:</a:t>
            </a:r>
            <a:r>
              <a:rPr lang="it-IT" sz="2400"/>
              <a:t>  The new name and what kind of bottle or product presentation? </a:t>
            </a:r>
          </a:p>
          <a:p>
            <a:r>
              <a:rPr lang="it-IT" sz="2400" b="1"/>
              <a:t>Selling strategy:</a:t>
            </a:r>
            <a:r>
              <a:rPr lang="it-IT" sz="2400"/>
              <a:t> How to find and attract the right customer for this unique product ? Showing and distributing ?</a:t>
            </a:r>
          </a:p>
          <a:p>
            <a:r>
              <a:rPr lang="it-IT" sz="2400" b="1"/>
              <a:t>Advertising/promotion strategy</a:t>
            </a:r>
            <a:r>
              <a:rPr lang="it-IT" sz="2400"/>
              <a:t>: Are standard methods used or is something unusual needed ?  Give ideas to announce, promote and introduce this perfume. Remember that the budget is limited, but so is the target.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57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3" y="1516815"/>
            <a:ext cx="7243471" cy="41389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10678" y="693747"/>
            <a:ext cx="42057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PR:  Crisis Management  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316011" y="5785067"/>
            <a:ext cx="2085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/>
              <a:t>Diamond Princess</a:t>
            </a:r>
          </a:p>
        </p:txBody>
      </p:sp>
    </p:spTree>
    <p:extLst>
      <p:ext uri="{BB962C8B-B14F-4D97-AF65-F5344CB8AC3E}">
        <p14:creationId xmlns:p14="http://schemas.microsoft.com/office/powerpoint/2010/main" val="8080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of Marketing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Advertising</a:t>
            </a:r>
          </a:p>
          <a:p>
            <a:r>
              <a:rPr lang="it-IT" dirty="0" smtClean="0"/>
              <a:t>Sales Promotion</a:t>
            </a:r>
          </a:p>
          <a:p>
            <a:r>
              <a:rPr lang="it-IT" dirty="0" smtClean="0"/>
              <a:t>Public Relations</a:t>
            </a:r>
          </a:p>
          <a:p>
            <a:r>
              <a:rPr lang="it-IT" dirty="0" smtClean="0"/>
              <a:t>Direct Marketing</a:t>
            </a:r>
          </a:p>
          <a:p>
            <a:r>
              <a:rPr lang="it-IT" dirty="0" smtClean="0"/>
              <a:t>Personal </a:t>
            </a:r>
            <a:r>
              <a:rPr lang="it-IT" dirty="0" err="1" smtClean="0"/>
              <a:t>Selling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9321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93074"/>
            <a:ext cx="8229600" cy="120712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Traditional</a:t>
            </a:r>
            <a:r>
              <a:rPr lang="it-IT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sz="32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it-IT" sz="32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above</a:t>
            </a:r>
            <a:r>
              <a:rPr lang="it-IT" sz="32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line advertising”</a:t>
            </a:r>
            <a:r>
              <a:rPr lang="it-IT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it-IT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87254"/>
            <a:ext cx="8229600" cy="4338909"/>
          </a:xfrm>
        </p:spPr>
        <p:txBody>
          <a:bodyPr>
            <a:normAutofit fontScale="92500" lnSpcReduction="10000"/>
          </a:bodyPr>
          <a:lstStyle/>
          <a:p>
            <a:r>
              <a:rPr lang="it-IT" sz="3000" dirty="0" err="1" smtClean="0"/>
              <a:t>What</a:t>
            </a:r>
            <a:r>
              <a:rPr lang="it-IT" sz="3000" dirty="0" smtClean="0"/>
              <a:t> </a:t>
            </a:r>
            <a:r>
              <a:rPr lang="it-IT" sz="3000" dirty="0" err="1" smtClean="0"/>
              <a:t>most</a:t>
            </a:r>
            <a:r>
              <a:rPr lang="it-IT" sz="3000" dirty="0" smtClean="0"/>
              <a:t> </a:t>
            </a:r>
            <a:r>
              <a:rPr lang="it-IT" sz="3000" dirty="0" err="1" smtClean="0"/>
              <a:t>people</a:t>
            </a:r>
            <a:r>
              <a:rPr lang="it-IT" sz="3000" dirty="0" smtClean="0"/>
              <a:t> </a:t>
            </a:r>
            <a:r>
              <a:rPr lang="it-IT" sz="3000" dirty="0" err="1" smtClean="0"/>
              <a:t>think</a:t>
            </a:r>
            <a:r>
              <a:rPr lang="it-IT" sz="3000" dirty="0" smtClean="0"/>
              <a:t> of </a:t>
            </a:r>
            <a:r>
              <a:rPr lang="it-IT" sz="3000" dirty="0" err="1" smtClean="0"/>
              <a:t>as</a:t>
            </a:r>
            <a:r>
              <a:rPr lang="it-IT" sz="3000" dirty="0" smtClean="0"/>
              <a:t> advertising:</a:t>
            </a:r>
          </a:p>
          <a:p>
            <a:pPr marL="0" indent="0">
              <a:buNone/>
            </a:pPr>
            <a:r>
              <a:rPr lang="it-IT" sz="3000" dirty="0"/>
              <a:t> 	</a:t>
            </a:r>
            <a:r>
              <a:rPr lang="it-IT" sz="3000" dirty="0" smtClean="0"/>
              <a:t>		• Mass media </a:t>
            </a:r>
            <a:r>
              <a:rPr lang="it-IT" sz="3000" dirty="0" err="1" smtClean="0"/>
              <a:t>used</a:t>
            </a:r>
            <a:r>
              <a:rPr lang="it-IT" sz="3000" dirty="0" smtClean="0"/>
              <a:t> to </a:t>
            </a:r>
            <a:r>
              <a:rPr lang="it-IT" sz="3000" dirty="0" err="1" smtClean="0"/>
              <a:t>build</a:t>
            </a:r>
            <a:r>
              <a:rPr lang="it-IT" sz="3000" dirty="0" smtClean="0"/>
              <a:t> a brand</a:t>
            </a:r>
          </a:p>
          <a:p>
            <a:pPr marL="0" indent="0">
              <a:buNone/>
            </a:pPr>
            <a:r>
              <a:rPr lang="it-IT" sz="3000" dirty="0"/>
              <a:t>	</a:t>
            </a:r>
            <a:r>
              <a:rPr lang="it-IT" sz="3000" dirty="0" smtClean="0"/>
              <a:t>		• </a:t>
            </a:r>
            <a:r>
              <a:rPr lang="it-IT" sz="3000" dirty="0" err="1" smtClean="0"/>
              <a:t>Television</a:t>
            </a:r>
            <a:r>
              <a:rPr lang="it-IT" sz="3000" dirty="0" smtClean="0"/>
              <a:t>, radio</a:t>
            </a:r>
          </a:p>
          <a:p>
            <a:pPr marL="0" indent="0">
              <a:buNone/>
            </a:pPr>
            <a:r>
              <a:rPr lang="it-IT" sz="3000" dirty="0"/>
              <a:t>	</a:t>
            </a:r>
            <a:r>
              <a:rPr lang="it-IT" sz="3000" dirty="0" smtClean="0"/>
              <a:t>		• </a:t>
            </a:r>
            <a:r>
              <a:rPr lang="it-IT" sz="3000" dirty="0" err="1" smtClean="0"/>
              <a:t>Sponsorship</a:t>
            </a:r>
            <a:r>
              <a:rPr lang="it-IT" sz="3000" dirty="0" smtClean="0"/>
              <a:t> </a:t>
            </a:r>
            <a:r>
              <a:rPr lang="it-IT" sz="3000" dirty="0" err="1" smtClean="0"/>
              <a:t>deals</a:t>
            </a:r>
            <a:endParaRPr lang="it-IT" sz="3000" dirty="0" smtClean="0"/>
          </a:p>
          <a:p>
            <a:pPr marL="0" indent="0">
              <a:buNone/>
            </a:pPr>
            <a:r>
              <a:rPr lang="it-IT" sz="3000" dirty="0"/>
              <a:t>	</a:t>
            </a:r>
            <a:r>
              <a:rPr lang="it-IT" sz="3000" dirty="0" smtClean="0"/>
              <a:t>		• Display advertising (magazines-billboards) </a:t>
            </a:r>
            <a:r>
              <a:rPr lang="it-IT" dirty="0" smtClean="0"/>
              <a:t>    				 	  	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		• </a:t>
            </a:r>
            <a:r>
              <a:rPr lang="it-IT" sz="2800" dirty="0" err="1" smtClean="0"/>
              <a:t>Digital (banners, pop up ads)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		• </a:t>
            </a:r>
            <a:r>
              <a:rPr lang="it-IT" sz="2800" dirty="0" err="1" smtClean="0"/>
              <a:t>Brochures</a:t>
            </a:r>
            <a:r>
              <a:rPr lang="it-IT" sz="2800" dirty="0" smtClean="0"/>
              <a:t>/</a:t>
            </a:r>
            <a:r>
              <a:rPr lang="it-IT" sz="2800" dirty="0" err="1" smtClean="0"/>
              <a:t>catalogues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		</a:t>
            </a:r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800" dirty="0" smtClean="0"/>
              <a:t>	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6635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4314</Words>
  <Application>Microsoft Macintosh PowerPoint</Application>
  <PresentationFormat>Presentazione su schermo (4:3)</PresentationFormat>
  <Paragraphs>586</Paragraphs>
  <Slides>65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65</vt:i4>
      </vt:variant>
    </vt:vector>
  </HeadingPairs>
  <TitlesOfParts>
    <vt:vector size="66" baseType="lpstr">
      <vt:lpstr>Tema di Office</vt:lpstr>
      <vt:lpstr>Advertising</vt:lpstr>
      <vt:lpstr>Be a winner</vt:lpstr>
      <vt:lpstr>New Class Groups</vt:lpstr>
      <vt:lpstr>Coronavirus effect </vt:lpstr>
      <vt:lpstr>Presentazione di PowerPoint</vt:lpstr>
      <vt:lpstr>Presentazione di PowerPoint</vt:lpstr>
      <vt:lpstr>Presentazione di PowerPoint</vt:lpstr>
      <vt:lpstr>Tools of Marketing</vt:lpstr>
      <vt:lpstr>Traditional “above the line advertising” </vt:lpstr>
      <vt:lpstr>TV/Radio</vt:lpstr>
      <vt:lpstr>Corporate Sponsorship</vt:lpstr>
      <vt:lpstr>Digital activities</vt:lpstr>
      <vt:lpstr>“Below the line” advertising (some call it “direct advertising”)</vt:lpstr>
      <vt:lpstr>Social Media globally</vt:lpstr>
      <vt:lpstr>Presentazione di PowerPoint</vt:lpstr>
      <vt:lpstr>Presentazione di PowerPoint</vt:lpstr>
      <vt:lpstr>TV still king of Italian market</vt:lpstr>
      <vt:lpstr>Digital Data Analysis</vt:lpstr>
      <vt:lpstr>Big Data</vt:lpstr>
      <vt:lpstr>Remember one Byte ? </vt:lpstr>
      <vt:lpstr>Presentazione di PowerPoint</vt:lpstr>
      <vt:lpstr> Big Data Use in Marketing</vt:lpstr>
      <vt:lpstr>Analytics and Intuition</vt:lpstr>
      <vt:lpstr>Triggers and Barriers</vt:lpstr>
      <vt:lpstr>Developing a Communication  Strategy  </vt:lpstr>
      <vt:lpstr>Presentazione di PowerPoint</vt:lpstr>
      <vt:lpstr>Using the funnel</vt:lpstr>
      <vt:lpstr>Every strategy session asks:</vt:lpstr>
      <vt:lpstr>Presentazione di PowerPoint</vt:lpstr>
      <vt:lpstr>Presentazione di PowerPoint</vt:lpstr>
      <vt:lpstr>TO BUILD AWARENESS video is by far the main driver</vt:lpstr>
      <vt:lpstr>Choosing the media mix</vt:lpstr>
      <vt:lpstr>Following the campaign</vt:lpstr>
      <vt:lpstr>Presentazione di PowerPoint</vt:lpstr>
      <vt:lpstr> Importance of Research</vt:lpstr>
      <vt:lpstr>Research    Customer Insight </vt:lpstr>
      <vt:lpstr>Presentazione di PowerPoint</vt:lpstr>
      <vt:lpstr>Qualitative Research </vt:lpstr>
      <vt:lpstr>Types of Qualitative Research</vt:lpstr>
      <vt:lpstr>Quantitative Survey Research </vt:lpstr>
      <vt:lpstr>Which is best ? qualitative or quantitative</vt:lpstr>
      <vt:lpstr>Presentazione di PowerPoint</vt:lpstr>
      <vt:lpstr>Class Groups</vt:lpstr>
      <vt:lpstr>RESEARCH: CASE STUDY</vt:lpstr>
      <vt:lpstr>Presentazione di PowerPoint</vt:lpstr>
      <vt:lpstr>Specific questions to answer</vt:lpstr>
      <vt:lpstr>Presentazione di PowerPoint</vt:lpstr>
      <vt:lpstr>Knowledge of the Personality  (the actual spokesman for the brand)</vt:lpstr>
      <vt:lpstr>Presentazione di PowerPoint</vt:lpstr>
      <vt:lpstr>Awareness TOP OF MIND brand snack</vt:lpstr>
      <vt:lpstr>Awareness TOP OF MIND brand Potato chips – In more detail </vt:lpstr>
      <vt:lpstr>Actual recognition of the BRAND spokesman  (Open question with no prompting) </vt:lpstr>
      <vt:lpstr>           Graphic of an Ideal spokesperson </vt:lpstr>
      <vt:lpstr>               Chart of the Ideal Spokesperson </vt:lpstr>
      <vt:lpstr> The ability of Carlo Cracco to bring attention to the brand </vt:lpstr>
      <vt:lpstr>CAPACITY of  Carlo Cracco to transfer the quality image  of the product </vt:lpstr>
      <vt:lpstr>Added value attributed to a product that has recipes  signed by the actual spokesperson</vt:lpstr>
      <vt:lpstr>Reciprocal exchange of value between brand and the Personality</vt:lpstr>
      <vt:lpstr>What does the reseach tell us ?</vt:lpstr>
      <vt:lpstr>Individual study &amp; Group conclusions</vt:lpstr>
      <vt:lpstr>Presentazione di PowerPoint</vt:lpstr>
      <vt:lpstr>Groups 1 &amp; 2  Project</vt:lpstr>
      <vt:lpstr>Groups 1 &amp; 2 tasks</vt:lpstr>
      <vt:lpstr>Groups 3 &amp; 4 Project</vt:lpstr>
      <vt:lpstr>Groups 3 &amp; 4 tasks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</dc:title>
  <dc:creator>e</dc:creator>
  <cp:lastModifiedBy>e</cp:lastModifiedBy>
  <cp:revision>161</cp:revision>
  <dcterms:created xsi:type="dcterms:W3CDTF">2017-01-19T21:07:02Z</dcterms:created>
  <dcterms:modified xsi:type="dcterms:W3CDTF">2022-01-14T14:22:56Z</dcterms:modified>
</cp:coreProperties>
</file>