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374" r:id="rId3"/>
    <p:sldId id="342" r:id="rId4"/>
    <p:sldId id="375" r:id="rId5"/>
    <p:sldId id="300" r:id="rId6"/>
    <p:sldId id="296" r:id="rId7"/>
    <p:sldId id="312" r:id="rId8"/>
    <p:sldId id="307" r:id="rId9"/>
    <p:sldId id="460" r:id="rId10"/>
    <p:sldId id="466" r:id="rId11"/>
    <p:sldId id="461" r:id="rId12"/>
    <p:sldId id="391" r:id="rId13"/>
    <p:sldId id="334" r:id="rId14"/>
    <p:sldId id="340" r:id="rId15"/>
    <p:sldId id="341" r:id="rId16"/>
    <p:sldId id="417" r:id="rId17"/>
    <p:sldId id="400" r:id="rId18"/>
    <p:sldId id="462" r:id="rId19"/>
    <p:sldId id="418" r:id="rId20"/>
    <p:sldId id="468" r:id="rId21"/>
    <p:sldId id="463" r:id="rId22"/>
    <p:sldId id="379" r:id="rId23"/>
    <p:sldId id="413" r:id="rId24"/>
    <p:sldId id="414" r:id="rId25"/>
    <p:sldId id="401" r:id="rId26"/>
    <p:sldId id="402" r:id="rId27"/>
    <p:sldId id="404" r:id="rId28"/>
    <p:sldId id="405" r:id="rId29"/>
    <p:sldId id="406" r:id="rId30"/>
    <p:sldId id="407" r:id="rId31"/>
    <p:sldId id="408" r:id="rId32"/>
    <p:sldId id="410" r:id="rId33"/>
    <p:sldId id="411" r:id="rId34"/>
    <p:sldId id="467" r:id="rId35"/>
    <p:sldId id="459" r:id="rId36"/>
    <p:sldId id="439" r:id="rId37"/>
    <p:sldId id="441" r:id="rId38"/>
    <p:sldId id="442" r:id="rId39"/>
    <p:sldId id="440" r:id="rId40"/>
    <p:sldId id="376" r:id="rId41"/>
    <p:sldId id="448" r:id="rId42"/>
    <p:sldId id="443" r:id="rId43"/>
    <p:sldId id="444" r:id="rId44"/>
    <p:sldId id="445" r:id="rId45"/>
    <p:sldId id="446" r:id="rId46"/>
    <p:sldId id="447" r:id="rId47"/>
    <p:sldId id="449" r:id="rId48"/>
    <p:sldId id="424" r:id="rId49"/>
    <p:sldId id="451" r:id="rId50"/>
    <p:sldId id="454" r:id="rId51"/>
    <p:sldId id="453" r:id="rId52"/>
    <p:sldId id="471" r:id="rId53"/>
    <p:sldId id="472" r:id="rId54"/>
    <p:sldId id="473" r:id="rId55"/>
    <p:sldId id="458" r:id="rId56"/>
    <p:sldId id="457" r:id="rId57"/>
    <p:sldId id="419" r:id="rId58"/>
    <p:sldId id="464" r:id="rId59"/>
    <p:sldId id="465" r:id="rId60"/>
    <p:sldId id="331" r:id="rId61"/>
    <p:sldId id="332" r:id="rId62"/>
    <p:sldId id="428" r:id="rId63"/>
    <p:sldId id="347" r:id="rId64"/>
    <p:sldId id="277" r:id="rId65"/>
    <p:sldId id="278" r:id="rId66"/>
    <p:sldId id="355" r:id="rId67"/>
    <p:sldId id="392" r:id="rId68"/>
    <p:sldId id="393" r:id="rId69"/>
    <p:sldId id="394" r:id="rId70"/>
    <p:sldId id="343" r:id="rId71"/>
    <p:sldId id="345" r:id="rId72"/>
    <p:sldId id="346" r:id="rId73"/>
    <p:sldId id="429" r:id="rId74"/>
    <p:sldId id="359" r:id="rId75"/>
    <p:sldId id="259" r:id="rId76"/>
    <p:sldId id="351" r:id="rId77"/>
    <p:sldId id="344" r:id="rId78"/>
    <p:sldId id="373" r:id="rId79"/>
    <p:sldId id="371" r:id="rId80"/>
    <p:sldId id="372" r:id="rId81"/>
    <p:sldId id="328" r:id="rId82"/>
    <p:sldId id="469" r:id="rId83"/>
    <p:sldId id="430" r:id="rId84"/>
    <p:sldId id="470" r:id="rId85"/>
    <p:sldId id="420" r:id="rId86"/>
    <p:sldId id="314" r:id="rId87"/>
    <p:sldId id="352" r:id="rId88"/>
    <p:sldId id="349" r:id="rId89"/>
    <p:sldId id="415" r:id="rId90"/>
    <p:sldId id="363" r:id="rId91"/>
    <p:sldId id="364" r:id="rId92"/>
    <p:sldId id="438" r:id="rId9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DF746E8-E129-174C-82E4-0F7DBAFBCB59}">
          <p14:sldIdLst>
            <p14:sldId id="256"/>
            <p14:sldId id="374"/>
            <p14:sldId id="342"/>
            <p14:sldId id="375"/>
            <p14:sldId id="300"/>
            <p14:sldId id="296"/>
            <p14:sldId id="312"/>
            <p14:sldId id="307"/>
            <p14:sldId id="460"/>
            <p14:sldId id="466"/>
            <p14:sldId id="461"/>
            <p14:sldId id="391"/>
            <p14:sldId id="334"/>
            <p14:sldId id="340"/>
            <p14:sldId id="341"/>
            <p14:sldId id="417"/>
            <p14:sldId id="400"/>
            <p14:sldId id="462"/>
            <p14:sldId id="418"/>
            <p14:sldId id="468"/>
            <p14:sldId id="463"/>
            <p14:sldId id="379"/>
            <p14:sldId id="413"/>
            <p14:sldId id="414"/>
            <p14:sldId id="401"/>
            <p14:sldId id="402"/>
            <p14:sldId id="404"/>
            <p14:sldId id="405"/>
            <p14:sldId id="406"/>
            <p14:sldId id="407"/>
            <p14:sldId id="408"/>
            <p14:sldId id="410"/>
            <p14:sldId id="411"/>
            <p14:sldId id="467"/>
            <p14:sldId id="459"/>
            <p14:sldId id="439"/>
            <p14:sldId id="441"/>
            <p14:sldId id="442"/>
            <p14:sldId id="440"/>
            <p14:sldId id="376"/>
            <p14:sldId id="448"/>
            <p14:sldId id="443"/>
            <p14:sldId id="444"/>
            <p14:sldId id="445"/>
            <p14:sldId id="446"/>
            <p14:sldId id="447"/>
            <p14:sldId id="449"/>
            <p14:sldId id="424"/>
            <p14:sldId id="451"/>
            <p14:sldId id="454"/>
            <p14:sldId id="453"/>
            <p14:sldId id="471"/>
            <p14:sldId id="472"/>
            <p14:sldId id="473"/>
            <p14:sldId id="458"/>
            <p14:sldId id="457"/>
            <p14:sldId id="419"/>
            <p14:sldId id="464"/>
            <p14:sldId id="465"/>
            <p14:sldId id="331"/>
            <p14:sldId id="332"/>
            <p14:sldId id="428"/>
            <p14:sldId id="347"/>
            <p14:sldId id="277"/>
            <p14:sldId id="278"/>
            <p14:sldId id="355"/>
            <p14:sldId id="392"/>
            <p14:sldId id="393"/>
            <p14:sldId id="394"/>
            <p14:sldId id="343"/>
            <p14:sldId id="345"/>
            <p14:sldId id="346"/>
            <p14:sldId id="429"/>
            <p14:sldId id="359"/>
            <p14:sldId id="259"/>
            <p14:sldId id="351"/>
            <p14:sldId id="344"/>
            <p14:sldId id="373"/>
            <p14:sldId id="371"/>
            <p14:sldId id="372"/>
            <p14:sldId id="328"/>
            <p14:sldId id="469"/>
            <p14:sldId id="430"/>
            <p14:sldId id="470"/>
            <p14:sldId id="420"/>
            <p14:sldId id="314"/>
            <p14:sldId id="352"/>
            <p14:sldId id="349"/>
            <p14:sldId id="415"/>
            <p14:sldId id="363"/>
            <p14:sldId id="364"/>
            <p14:sldId id="4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5" autoAdjust="0"/>
    <p:restoredTop sz="94660"/>
  </p:normalViewPr>
  <p:slideViewPr>
    <p:cSldViewPr snapToGrid="0" snapToObjects="1">
      <p:cViewPr>
        <p:scale>
          <a:sx n="65" d="100"/>
          <a:sy n="65" d="100"/>
        </p:scale>
        <p:origin x="-1832" y="-7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8DBFA-C9AD-CF44-9785-53EF74518F40}" type="doc">
      <dgm:prSet loTypeId="urn:microsoft.com/office/officeart/2005/8/layout/hProcess9" loCatId="" qsTypeId="urn:microsoft.com/office/officeart/2005/8/quickstyle/simple4" qsCatId="simple" csTypeId="urn:microsoft.com/office/officeart/2005/8/colors/accent1_2" csCatId="accent1" phldr="1"/>
      <dgm:spPr/>
    </dgm:pt>
    <dgm:pt modelId="{DF0A0B53-5C10-7746-B957-6F00145009F9}">
      <dgm:prSet phldrT="[Testo]" custT="1"/>
      <dgm:spPr/>
      <dgm:t>
        <a:bodyPr/>
        <a:lstStyle/>
        <a:p>
          <a:r>
            <a:rPr lang="it-IT" sz="2400">
              <a:solidFill>
                <a:schemeClr val="bg1"/>
              </a:solidFill>
            </a:rPr>
            <a:t>DATA COLLECTION</a:t>
          </a:r>
        </a:p>
      </dgm:t>
    </dgm:pt>
    <dgm:pt modelId="{E4C5CBD9-194C-2B4B-B3B2-A2CED005C415}" type="parTrans" cxnId="{9E98FC2E-2DC8-0B49-BE7D-11579317851B}">
      <dgm:prSet/>
      <dgm:spPr/>
      <dgm:t>
        <a:bodyPr/>
        <a:lstStyle/>
        <a:p>
          <a:endParaRPr lang="it-IT"/>
        </a:p>
      </dgm:t>
    </dgm:pt>
    <dgm:pt modelId="{82057976-419A-554B-846C-2516B1B7F652}" type="sibTrans" cxnId="{9E98FC2E-2DC8-0B49-BE7D-11579317851B}">
      <dgm:prSet/>
      <dgm:spPr/>
      <dgm:t>
        <a:bodyPr/>
        <a:lstStyle/>
        <a:p>
          <a:endParaRPr lang="it-IT"/>
        </a:p>
      </dgm:t>
    </dgm:pt>
    <dgm:pt modelId="{55F96EF1-CA63-C54B-AFEC-D96DB6E451F8}">
      <dgm:prSet phldrT="[Testo]" custT="1"/>
      <dgm:spPr/>
      <dgm:t>
        <a:bodyPr/>
        <a:lstStyle/>
        <a:p>
          <a:r>
            <a:rPr lang="it-IT" sz="2400"/>
            <a:t>MARKET AND CUSTOMER INSIGHT</a:t>
          </a:r>
        </a:p>
      </dgm:t>
    </dgm:pt>
    <dgm:pt modelId="{6759D08C-2B0C-E741-976B-F7723C463A23}" type="parTrans" cxnId="{2664B54D-094B-EE4C-ABC0-B164612B335B}">
      <dgm:prSet/>
      <dgm:spPr/>
      <dgm:t>
        <a:bodyPr/>
        <a:lstStyle/>
        <a:p>
          <a:endParaRPr lang="it-IT"/>
        </a:p>
      </dgm:t>
    </dgm:pt>
    <dgm:pt modelId="{20048A12-40AA-E24E-AE20-2F80D037151C}" type="sibTrans" cxnId="{2664B54D-094B-EE4C-ABC0-B164612B335B}">
      <dgm:prSet/>
      <dgm:spPr/>
      <dgm:t>
        <a:bodyPr/>
        <a:lstStyle/>
        <a:p>
          <a:endParaRPr lang="it-IT"/>
        </a:p>
      </dgm:t>
    </dgm:pt>
    <dgm:pt modelId="{6632EB96-CDD1-D141-8242-B206F987E59C}">
      <dgm:prSet phldrT="[Testo]" custT="1"/>
      <dgm:spPr/>
      <dgm:t>
        <a:bodyPr/>
        <a:lstStyle/>
        <a:p>
          <a:r>
            <a:rPr lang="it-IT" sz="3200">
              <a:solidFill>
                <a:srgbClr val="FF0000"/>
              </a:solidFill>
            </a:rPr>
            <a:t>MEDIA</a:t>
          </a:r>
          <a:r>
            <a:rPr lang="it-IT" sz="3200"/>
            <a:t> </a:t>
          </a:r>
          <a:r>
            <a:rPr lang="it-IT" sz="3200">
              <a:solidFill>
                <a:srgbClr val="FF0000"/>
              </a:solidFill>
            </a:rPr>
            <a:t>STRATEGY</a:t>
          </a:r>
        </a:p>
      </dgm:t>
    </dgm:pt>
    <dgm:pt modelId="{53B17BCC-09E7-E446-AA20-B9CA5A1934A8}" type="parTrans" cxnId="{972000A3-9CBE-354D-BCF9-7AD3199B9504}">
      <dgm:prSet/>
      <dgm:spPr/>
      <dgm:t>
        <a:bodyPr/>
        <a:lstStyle/>
        <a:p>
          <a:endParaRPr lang="it-IT"/>
        </a:p>
      </dgm:t>
    </dgm:pt>
    <dgm:pt modelId="{40721C52-79F5-4A43-BA54-5FC3C7B67F7D}" type="sibTrans" cxnId="{972000A3-9CBE-354D-BCF9-7AD3199B9504}">
      <dgm:prSet/>
      <dgm:spPr/>
      <dgm:t>
        <a:bodyPr/>
        <a:lstStyle/>
        <a:p>
          <a:endParaRPr lang="it-IT"/>
        </a:p>
      </dgm:t>
    </dgm:pt>
    <dgm:pt modelId="{F42B5A66-D764-AB49-B7E3-109CFED3998F}" type="pres">
      <dgm:prSet presAssocID="{FD88DBFA-C9AD-CF44-9785-53EF74518F40}" presName="CompostProcess" presStyleCnt="0">
        <dgm:presLayoutVars>
          <dgm:dir/>
          <dgm:resizeHandles val="exact"/>
        </dgm:presLayoutVars>
      </dgm:prSet>
      <dgm:spPr/>
    </dgm:pt>
    <dgm:pt modelId="{5268CE34-7E00-5245-84F5-0B16B1B9FCA2}" type="pres">
      <dgm:prSet presAssocID="{FD88DBFA-C9AD-CF44-9785-53EF74518F40}" presName="arrow" presStyleLbl="bgShp" presStyleIdx="0" presStyleCnt="1"/>
      <dgm:spPr/>
    </dgm:pt>
    <dgm:pt modelId="{0CA17AFF-2DBE-194C-91DC-79C63538C1E2}" type="pres">
      <dgm:prSet presAssocID="{FD88DBFA-C9AD-CF44-9785-53EF74518F40}" presName="linearProcess" presStyleCnt="0"/>
      <dgm:spPr/>
    </dgm:pt>
    <dgm:pt modelId="{0D988899-E8D3-0D4A-A151-A9BCFE7E0689}" type="pres">
      <dgm:prSet presAssocID="{DF0A0B53-5C10-7746-B957-6F00145009F9}" presName="textNode" presStyleLbl="node1" presStyleIdx="0" presStyleCnt="3" custScaleY="103460">
        <dgm:presLayoutVars>
          <dgm:bulletEnabled val="1"/>
        </dgm:presLayoutVars>
      </dgm:prSet>
      <dgm:spPr/>
      <dgm:t>
        <a:bodyPr/>
        <a:lstStyle/>
        <a:p>
          <a:endParaRPr lang="it-IT"/>
        </a:p>
      </dgm:t>
    </dgm:pt>
    <dgm:pt modelId="{8F931D4E-EA56-5046-A23B-A0DF42967A2E}" type="pres">
      <dgm:prSet presAssocID="{82057976-419A-554B-846C-2516B1B7F652}" presName="sibTrans" presStyleCnt="0"/>
      <dgm:spPr/>
    </dgm:pt>
    <dgm:pt modelId="{ECC8FC17-6A0A-3440-AFBA-DA6FA5A07F97}" type="pres">
      <dgm:prSet presAssocID="{55F96EF1-CA63-C54B-AFEC-D96DB6E451F8}" presName="textNode" presStyleLbl="node1" presStyleIdx="1" presStyleCnt="3">
        <dgm:presLayoutVars>
          <dgm:bulletEnabled val="1"/>
        </dgm:presLayoutVars>
      </dgm:prSet>
      <dgm:spPr/>
      <dgm:t>
        <a:bodyPr/>
        <a:lstStyle/>
        <a:p>
          <a:endParaRPr lang="it-IT"/>
        </a:p>
      </dgm:t>
    </dgm:pt>
    <dgm:pt modelId="{63C0F06D-6C69-4D45-9DDA-B4A690315355}" type="pres">
      <dgm:prSet presAssocID="{20048A12-40AA-E24E-AE20-2F80D037151C}" presName="sibTrans" presStyleCnt="0"/>
      <dgm:spPr/>
    </dgm:pt>
    <dgm:pt modelId="{2227A15B-3C89-A74B-BEB9-88CA56742E35}" type="pres">
      <dgm:prSet presAssocID="{6632EB96-CDD1-D141-8242-B206F987E59C}" presName="textNode" presStyleLbl="node1" presStyleIdx="2" presStyleCnt="3">
        <dgm:presLayoutVars>
          <dgm:bulletEnabled val="1"/>
        </dgm:presLayoutVars>
      </dgm:prSet>
      <dgm:spPr/>
      <dgm:t>
        <a:bodyPr/>
        <a:lstStyle/>
        <a:p>
          <a:endParaRPr lang="it-IT"/>
        </a:p>
      </dgm:t>
    </dgm:pt>
  </dgm:ptLst>
  <dgm:cxnLst>
    <dgm:cxn modelId="{C2E7EE96-4491-0F48-BF9A-9FDB0D74BA30}" type="presOf" srcId="{FD88DBFA-C9AD-CF44-9785-53EF74518F40}" destId="{F42B5A66-D764-AB49-B7E3-109CFED3998F}" srcOrd="0" destOrd="0" presId="urn:microsoft.com/office/officeart/2005/8/layout/hProcess9"/>
    <dgm:cxn modelId="{CE28A8BD-B8E6-AC43-9A22-87C38A3F7A10}" type="presOf" srcId="{DF0A0B53-5C10-7746-B957-6F00145009F9}" destId="{0D988899-E8D3-0D4A-A151-A9BCFE7E0689}" srcOrd="0" destOrd="0" presId="urn:microsoft.com/office/officeart/2005/8/layout/hProcess9"/>
    <dgm:cxn modelId="{9E98FC2E-2DC8-0B49-BE7D-11579317851B}" srcId="{FD88DBFA-C9AD-CF44-9785-53EF74518F40}" destId="{DF0A0B53-5C10-7746-B957-6F00145009F9}" srcOrd="0" destOrd="0" parTransId="{E4C5CBD9-194C-2B4B-B3B2-A2CED005C415}" sibTransId="{82057976-419A-554B-846C-2516B1B7F652}"/>
    <dgm:cxn modelId="{8C95AF80-5187-2943-9D52-32E6B2C859FB}" type="presOf" srcId="{55F96EF1-CA63-C54B-AFEC-D96DB6E451F8}" destId="{ECC8FC17-6A0A-3440-AFBA-DA6FA5A07F97}" srcOrd="0" destOrd="0" presId="urn:microsoft.com/office/officeart/2005/8/layout/hProcess9"/>
    <dgm:cxn modelId="{972000A3-9CBE-354D-BCF9-7AD3199B9504}" srcId="{FD88DBFA-C9AD-CF44-9785-53EF74518F40}" destId="{6632EB96-CDD1-D141-8242-B206F987E59C}" srcOrd="2" destOrd="0" parTransId="{53B17BCC-09E7-E446-AA20-B9CA5A1934A8}" sibTransId="{40721C52-79F5-4A43-BA54-5FC3C7B67F7D}"/>
    <dgm:cxn modelId="{3C306A38-49CD-D449-9E3E-C03CC1F2D771}" type="presOf" srcId="{6632EB96-CDD1-D141-8242-B206F987E59C}" destId="{2227A15B-3C89-A74B-BEB9-88CA56742E35}" srcOrd="0" destOrd="0" presId="urn:microsoft.com/office/officeart/2005/8/layout/hProcess9"/>
    <dgm:cxn modelId="{2664B54D-094B-EE4C-ABC0-B164612B335B}" srcId="{FD88DBFA-C9AD-CF44-9785-53EF74518F40}" destId="{55F96EF1-CA63-C54B-AFEC-D96DB6E451F8}" srcOrd="1" destOrd="0" parTransId="{6759D08C-2B0C-E741-976B-F7723C463A23}" sibTransId="{20048A12-40AA-E24E-AE20-2F80D037151C}"/>
    <dgm:cxn modelId="{20D4519A-197C-FF4A-81ED-B2E2B553151D}" type="presParOf" srcId="{F42B5A66-D764-AB49-B7E3-109CFED3998F}" destId="{5268CE34-7E00-5245-84F5-0B16B1B9FCA2}" srcOrd="0" destOrd="0" presId="urn:microsoft.com/office/officeart/2005/8/layout/hProcess9"/>
    <dgm:cxn modelId="{33C90F19-64DD-2A46-A486-4A9C20551738}" type="presParOf" srcId="{F42B5A66-D764-AB49-B7E3-109CFED3998F}" destId="{0CA17AFF-2DBE-194C-91DC-79C63538C1E2}" srcOrd="1" destOrd="0" presId="urn:microsoft.com/office/officeart/2005/8/layout/hProcess9"/>
    <dgm:cxn modelId="{92CFCED6-CE37-194E-80B5-4C96D96B4CC4}" type="presParOf" srcId="{0CA17AFF-2DBE-194C-91DC-79C63538C1E2}" destId="{0D988899-E8D3-0D4A-A151-A9BCFE7E0689}" srcOrd="0" destOrd="0" presId="urn:microsoft.com/office/officeart/2005/8/layout/hProcess9"/>
    <dgm:cxn modelId="{00A0094D-5972-3B49-80B0-B06D19605BF3}" type="presParOf" srcId="{0CA17AFF-2DBE-194C-91DC-79C63538C1E2}" destId="{8F931D4E-EA56-5046-A23B-A0DF42967A2E}" srcOrd="1" destOrd="0" presId="urn:microsoft.com/office/officeart/2005/8/layout/hProcess9"/>
    <dgm:cxn modelId="{E13E3A28-8A9B-4144-8126-3DB0DC2961E9}" type="presParOf" srcId="{0CA17AFF-2DBE-194C-91DC-79C63538C1E2}" destId="{ECC8FC17-6A0A-3440-AFBA-DA6FA5A07F97}" srcOrd="2" destOrd="0" presId="urn:microsoft.com/office/officeart/2005/8/layout/hProcess9"/>
    <dgm:cxn modelId="{5E199AD2-15DF-0348-B0CE-1FE4C573076A}" type="presParOf" srcId="{0CA17AFF-2DBE-194C-91DC-79C63538C1E2}" destId="{63C0F06D-6C69-4D45-9DDA-B4A690315355}" srcOrd="3" destOrd="0" presId="urn:microsoft.com/office/officeart/2005/8/layout/hProcess9"/>
    <dgm:cxn modelId="{A57585EA-FB17-194C-A936-FC72B6F3B18E}" type="presParOf" srcId="{0CA17AFF-2DBE-194C-91DC-79C63538C1E2}" destId="{2227A15B-3C89-A74B-BEB9-88CA56742E3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CE34-7E00-5245-84F5-0B16B1B9FCA2}">
      <dsp:nvSpPr>
        <dsp:cNvPr id="0" name=""/>
        <dsp:cNvSpPr/>
      </dsp:nvSpPr>
      <dsp:spPr>
        <a:xfrm>
          <a:off x="562676" y="0"/>
          <a:ext cx="6377004" cy="49262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988899-E8D3-0D4A-A151-A9BCFE7E0689}">
      <dsp:nvSpPr>
        <dsp:cNvPr id="0" name=""/>
        <dsp:cNvSpPr/>
      </dsp:nvSpPr>
      <dsp:spPr>
        <a:xfrm>
          <a:off x="0" y="1443789"/>
          <a:ext cx="2250707" cy="203868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a:solidFill>
                <a:schemeClr val="bg1"/>
              </a:solidFill>
            </a:rPr>
            <a:t>DATA COLLECTION</a:t>
          </a:r>
        </a:p>
      </dsp:txBody>
      <dsp:txXfrm>
        <a:off x="99520" y="1543309"/>
        <a:ext cx="2051667" cy="1839644"/>
      </dsp:txXfrm>
    </dsp:sp>
    <dsp:sp modelId="{ECC8FC17-6A0A-3440-AFBA-DA6FA5A07F97}">
      <dsp:nvSpPr>
        <dsp:cNvPr id="0" name=""/>
        <dsp:cNvSpPr/>
      </dsp:nvSpPr>
      <dsp:spPr>
        <a:xfrm>
          <a:off x="2625825" y="1477878"/>
          <a:ext cx="2250707" cy="19705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a:t>MARKET AND CUSTOMER INSIGHT</a:t>
          </a:r>
        </a:p>
      </dsp:txBody>
      <dsp:txXfrm>
        <a:off x="2722017" y="1574070"/>
        <a:ext cx="2058323" cy="1778121"/>
      </dsp:txXfrm>
    </dsp:sp>
    <dsp:sp modelId="{2227A15B-3C89-A74B-BEB9-88CA56742E35}">
      <dsp:nvSpPr>
        <dsp:cNvPr id="0" name=""/>
        <dsp:cNvSpPr/>
      </dsp:nvSpPr>
      <dsp:spPr>
        <a:xfrm>
          <a:off x="5251650" y="1477878"/>
          <a:ext cx="2250707" cy="197050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a:solidFill>
                <a:srgbClr val="FF0000"/>
              </a:solidFill>
            </a:rPr>
            <a:t>MEDIA</a:t>
          </a:r>
          <a:r>
            <a:rPr lang="it-IT" sz="3200" kern="1200"/>
            <a:t> </a:t>
          </a:r>
          <a:r>
            <a:rPr lang="it-IT" sz="3200" kern="1200">
              <a:solidFill>
                <a:srgbClr val="FF0000"/>
              </a:solidFill>
            </a:rPr>
            <a:t>STRATEGY</a:t>
          </a:r>
        </a:p>
      </dsp:txBody>
      <dsp:txXfrm>
        <a:off x="5347842" y="1574070"/>
        <a:ext cx="2058323" cy="17781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68DCF-881A-CD4A-8C5F-9DDD4BD1661E}" type="datetimeFigureOut">
              <a:rPr lang="it-IT" smtClean="0"/>
              <a:t>28/01/22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56F2C-5648-D643-9BC3-BB8F563D66A6}" type="slidenum">
              <a:rPr lang="it-IT" smtClean="0"/>
              <a:t>‹n.›</a:t>
            </a:fld>
            <a:endParaRPr lang="it-IT"/>
          </a:p>
        </p:txBody>
      </p:sp>
    </p:spTree>
    <p:extLst>
      <p:ext uri="{BB962C8B-B14F-4D97-AF65-F5344CB8AC3E}">
        <p14:creationId xmlns:p14="http://schemas.microsoft.com/office/powerpoint/2010/main" val="2391963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smtClean="0"/>
              <a:t>BIG </a:t>
            </a:r>
            <a:r>
              <a:rPr lang="it-IT" dirty="0" err="1" smtClean="0"/>
              <a:t>means</a:t>
            </a:r>
            <a:r>
              <a:rPr lang="it-IT" baseline="0" dirty="0" smtClean="0"/>
              <a:t> LARGE &amp; DEEP</a:t>
            </a:r>
            <a:endParaRPr lang="it-IT" dirty="0"/>
          </a:p>
        </p:txBody>
      </p:sp>
      <p:sp>
        <p:nvSpPr>
          <p:cNvPr id="4" name="Segnaposto piè di pagina 3"/>
          <p:cNvSpPr>
            <a:spLocks noGrp="1"/>
          </p:cNvSpPr>
          <p:nvPr>
            <p:ph type="ftr" sz="quarter" idx="10"/>
          </p:nvPr>
        </p:nvSpPr>
        <p:spPr/>
        <p:txBody>
          <a:bodyPr/>
          <a:lstStyle/>
          <a:p>
            <a:pPr>
              <a:defRPr/>
            </a:pPr>
            <a:endParaRPr lang="ja-JP" altLang="en-US"/>
          </a:p>
        </p:txBody>
      </p:sp>
      <p:sp>
        <p:nvSpPr>
          <p:cNvPr id="5" name="Segnaposto numero diapositiva 4"/>
          <p:cNvSpPr>
            <a:spLocks noGrp="1"/>
          </p:cNvSpPr>
          <p:nvPr>
            <p:ph type="sldNum" sz="quarter" idx="11"/>
          </p:nvPr>
        </p:nvSpPr>
        <p:spPr/>
        <p:txBody>
          <a:bodyPr/>
          <a:lstStyle/>
          <a:p>
            <a:fld id="{A05440AC-AD1B-4FF1-AD58-47B86B541668}" type="slidenum">
              <a:rPr lang="ja-JP" altLang="en-US" smtClean="0"/>
              <a:pPr/>
              <a:t>7</a:t>
            </a:fld>
            <a:endParaRPr lang="ja-JP" altLang="en-US"/>
          </a:p>
        </p:txBody>
      </p:sp>
    </p:spTree>
    <p:extLst>
      <p:ext uri="{BB962C8B-B14F-4D97-AF65-F5344CB8AC3E}">
        <p14:creationId xmlns:p14="http://schemas.microsoft.com/office/powerpoint/2010/main" val="137856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Canon EOS photo </a:t>
            </a:r>
            <a:r>
              <a:rPr lang="it-IT" dirty="0" err="1" smtClean="0"/>
              <a:t>chain</a:t>
            </a:r>
            <a:r>
              <a:rPr lang="it-IT" dirty="0" smtClean="0"/>
              <a:t> </a:t>
            </a:r>
            <a:r>
              <a:rPr lang="it-IT" dirty="0" err="1" smtClean="0"/>
              <a:t>campaign</a:t>
            </a:r>
            <a:endParaRPr lang="it-IT" dirty="0" smtClean="0"/>
          </a:p>
        </p:txBody>
      </p:sp>
      <p:sp>
        <p:nvSpPr>
          <p:cNvPr id="4" name="Segnaposto numero diapositiva 3"/>
          <p:cNvSpPr>
            <a:spLocks noGrp="1"/>
          </p:cNvSpPr>
          <p:nvPr>
            <p:ph type="sldNum" sz="quarter" idx="10"/>
          </p:nvPr>
        </p:nvSpPr>
        <p:spPr/>
        <p:txBody>
          <a:bodyPr/>
          <a:lstStyle/>
          <a:p>
            <a:fld id="{41A7F824-3ACB-DD40-AE94-FB2CD8C34707}" type="slidenum">
              <a:rPr lang="it-IT" smtClean="0"/>
              <a:t>75</a:t>
            </a:fld>
            <a:endParaRPr lang="it-IT"/>
          </a:p>
        </p:txBody>
      </p:sp>
    </p:spTree>
    <p:extLst>
      <p:ext uri="{BB962C8B-B14F-4D97-AF65-F5344CB8AC3E}">
        <p14:creationId xmlns:p14="http://schemas.microsoft.com/office/powerpoint/2010/main" val="401710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E56F2C-5648-D643-9BC3-BB8F563D66A6}" type="slidenum">
              <a:rPr lang="it-IT" smtClean="0"/>
              <a:t>85</a:t>
            </a:fld>
            <a:endParaRPr lang="it-IT"/>
          </a:p>
        </p:txBody>
      </p:sp>
    </p:spTree>
    <p:extLst>
      <p:ext uri="{BB962C8B-B14F-4D97-AF65-F5344CB8AC3E}">
        <p14:creationId xmlns:p14="http://schemas.microsoft.com/office/powerpoint/2010/main" val="118570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8AB5A22-6ABB-D843-A5A4-7AA3BD647618}" type="datetimeFigureOut">
              <a:rPr lang="it-IT" smtClean="0"/>
              <a:t>28/01/22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428854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18AB5A22-6ABB-D843-A5A4-7AA3BD647618}" type="datetimeFigureOut">
              <a:rPr lang="it-IT" smtClean="0"/>
              <a:t>28/01/22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208249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18AB5A22-6ABB-D843-A5A4-7AA3BD647618}" type="datetimeFigureOut">
              <a:rPr lang="it-IT" smtClean="0"/>
              <a:t>28/01/22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183243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able slide">
    <p:spTree>
      <p:nvGrpSpPr>
        <p:cNvPr id="1" name=""/>
        <p:cNvGrpSpPr/>
        <p:nvPr/>
      </p:nvGrpSpPr>
      <p:grpSpPr>
        <a:xfrm>
          <a:off x="0" y="0"/>
          <a:ext cx="0" cy="0"/>
          <a:chOff x="0" y="0"/>
          <a:chExt cx="0" cy="0"/>
        </a:xfrm>
      </p:grpSpPr>
      <p:sp>
        <p:nvSpPr>
          <p:cNvPr id="9" name="正方形/長方形 5"/>
          <p:cNvSpPr/>
          <p:nvPr userDrawn="1"/>
        </p:nvSpPr>
        <p:spPr>
          <a:xfrm>
            <a:off x="0" y="-27384"/>
            <a:ext cx="9144000" cy="119538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latin typeface="Verdana" pitchFamily="34" charset="0"/>
            </a:endParaRPr>
          </a:p>
        </p:txBody>
      </p:sp>
      <p:sp>
        <p:nvSpPr>
          <p:cNvPr id="7" name="テキスト ボックス 7"/>
          <p:cNvSpPr txBox="1"/>
          <p:nvPr userDrawn="1"/>
        </p:nvSpPr>
        <p:spPr>
          <a:xfrm>
            <a:off x="8316416" y="6501341"/>
            <a:ext cx="504056" cy="215444"/>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800" b="0" i="0" smtClean="0">
                <a:solidFill>
                  <a:srgbClr val="727272"/>
                </a:solidFill>
                <a:latin typeface="Verdana"/>
                <a:cs typeface="Verdana"/>
              </a:rPr>
              <a:pPr algn="r">
                <a:defRPr/>
              </a:pPr>
              <a:t>‹n.›</a:t>
            </a:fld>
            <a:endParaRPr lang="ja-JP" altLang="en-US" sz="800" b="0" i="0" dirty="0" smtClean="0">
              <a:solidFill>
                <a:srgbClr val="727272"/>
              </a:solidFill>
              <a:latin typeface="Verdana"/>
              <a:cs typeface="Verdana"/>
            </a:endParaRPr>
          </a:p>
        </p:txBody>
      </p:sp>
      <p:sp>
        <p:nvSpPr>
          <p:cNvPr id="8" name="Text Placeholder 17"/>
          <p:cNvSpPr>
            <a:spLocks noGrp="1"/>
          </p:cNvSpPr>
          <p:nvPr>
            <p:ph type="body" sz="quarter" idx="11" hasCustomPrompt="1"/>
          </p:nvPr>
        </p:nvSpPr>
        <p:spPr>
          <a:xfrm>
            <a:off x="399257" y="6452971"/>
            <a:ext cx="8345487" cy="384000"/>
          </a:xfrm>
          <a:prstGeom prst="rect">
            <a:avLst/>
          </a:prstGeom>
        </p:spPr>
        <p:txBody>
          <a:bodyPr vert="horz" anchor="ctr"/>
          <a:lstStyle>
            <a:lvl1pPr marL="0" indent="0">
              <a:buNone/>
              <a:defRPr sz="600" b="0" i="0" u="none">
                <a:solidFill>
                  <a:srgbClr val="727272"/>
                </a:solidFill>
                <a:latin typeface="Verdana"/>
                <a:cs typeface="Verdana"/>
              </a:defRPr>
            </a:lvl1pPr>
            <a:lvl2pPr>
              <a:defRPr sz="1800" b="0" i="0">
                <a:solidFill>
                  <a:srgbClr val="727272"/>
                </a:solidFill>
                <a:latin typeface="Verdana"/>
                <a:cs typeface="Verdana"/>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dirty="0" err="1" smtClean="0"/>
              <a:t>Fonte</a:t>
            </a:r>
            <a:r>
              <a:rPr lang="en-GB" dirty="0" smtClean="0"/>
              <a:t>:</a:t>
            </a:r>
          </a:p>
        </p:txBody>
      </p:sp>
      <p:sp>
        <p:nvSpPr>
          <p:cNvPr id="11" name="タイトル 12"/>
          <p:cNvSpPr>
            <a:spLocks noGrp="1"/>
          </p:cNvSpPr>
          <p:nvPr>
            <p:ph type="title" hasCustomPrompt="1"/>
          </p:nvPr>
        </p:nvSpPr>
        <p:spPr>
          <a:xfrm>
            <a:off x="1258888" y="129648"/>
            <a:ext cx="7885112" cy="936104"/>
          </a:xfrm>
          <a:prstGeom prst="rect">
            <a:avLst/>
          </a:prstGeom>
        </p:spPr>
        <p:txBody>
          <a:bodyPr anchor="ctr">
            <a:normAutofit/>
          </a:bodyPr>
          <a:lstStyle>
            <a:lvl1pPr algn="l">
              <a:defRPr sz="2000" b="1">
                <a:solidFill>
                  <a:srgbClr val="727272"/>
                </a:solidFill>
                <a:latin typeface="Verdana"/>
                <a:cs typeface="Verdana"/>
              </a:defRPr>
            </a:lvl1pPr>
          </a:lstStyle>
          <a:p>
            <a:r>
              <a:rPr lang="en-US" altLang="ja-JP" dirty="0" smtClean="0"/>
              <a:t>COPY ONLY SLIDE</a:t>
            </a:r>
            <a:endParaRPr lang="ja-JP" altLang="en-US"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29" y="348451"/>
            <a:ext cx="477157" cy="65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43493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able slide">
    <p:spTree>
      <p:nvGrpSpPr>
        <p:cNvPr id="1" name=""/>
        <p:cNvGrpSpPr/>
        <p:nvPr/>
      </p:nvGrpSpPr>
      <p:grpSpPr>
        <a:xfrm>
          <a:off x="0" y="0"/>
          <a:ext cx="0" cy="0"/>
          <a:chOff x="0" y="0"/>
          <a:chExt cx="0" cy="0"/>
        </a:xfrm>
      </p:grpSpPr>
      <p:sp>
        <p:nvSpPr>
          <p:cNvPr id="9" name="正方形/長方形 5"/>
          <p:cNvSpPr/>
          <p:nvPr userDrawn="1"/>
        </p:nvSpPr>
        <p:spPr>
          <a:xfrm>
            <a:off x="0" y="-27384"/>
            <a:ext cx="9144000" cy="119538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latin typeface="Verdana" pitchFamily="34" charset="0"/>
            </a:endParaRPr>
          </a:p>
        </p:txBody>
      </p:sp>
      <p:sp>
        <p:nvSpPr>
          <p:cNvPr id="7" name="テキスト ボックス 7"/>
          <p:cNvSpPr txBox="1"/>
          <p:nvPr userDrawn="1"/>
        </p:nvSpPr>
        <p:spPr>
          <a:xfrm>
            <a:off x="8316416" y="6501341"/>
            <a:ext cx="504056" cy="215444"/>
          </a:xfrm>
          <a:prstGeom prst="rect">
            <a:avLst/>
          </a:prstGeom>
          <a:noFill/>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defRPr/>
            </a:pPr>
            <a:fld id="{10F5641B-9D13-2248-B635-54CA208144E4}" type="slidenum">
              <a:rPr lang="ja-JP" altLang="en-US" sz="800" b="0" i="0" smtClean="0">
                <a:solidFill>
                  <a:srgbClr val="727272"/>
                </a:solidFill>
                <a:latin typeface="Verdana"/>
                <a:cs typeface="Verdana"/>
              </a:rPr>
              <a:pPr algn="r">
                <a:defRPr/>
              </a:pPr>
              <a:t>‹n.›</a:t>
            </a:fld>
            <a:endParaRPr lang="ja-JP" altLang="en-US" sz="800" b="0" i="0" dirty="0" smtClean="0">
              <a:solidFill>
                <a:srgbClr val="727272"/>
              </a:solidFill>
              <a:latin typeface="Verdana"/>
              <a:cs typeface="Verdana"/>
            </a:endParaRPr>
          </a:p>
        </p:txBody>
      </p:sp>
      <p:sp>
        <p:nvSpPr>
          <p:cNvPr id="8" name="Text Placeholder 17"/>
          <p:cNvSpPr>
            <a:spLocks noGrp="1"/>
          </p:cNvSpPr>
          <p:nvPr>
            <p:ph type="body" sz="quarter" idx="11" hasCustomPrompt="1"/>
          </p:nvPr>
        </p:nvSpPr>
        <p:spPr>
          <a:xfrm>
            <a:off x="399257" y="6452971"/>
            <a:ext cx="8345487" cy="384000"/>
          </a:xfrm>
          <a:prstGeom prst="rect">
            <a:avLst/>
          </a:prstGeom>
        </p:spPr>
        <p:txBody>
          <a:bodyPr vert="horz" anchor="ctr"/>
          <a:lstStyle>
            <a:lvl1pPr marL="0" indent="0">
              <a:buNone/>
              <a:defRPr sz="600" b="0" i="0" u="none">
                <a:solidFill>
                  <a:srgbClr val="727272"/>
                </a:solidFill>
                <a:latin typeface="Verdana"/>
                <a:cs typeface="Verdana"/>
              </a:defRPr>
            </a:lvl1pPr>
            <a:lvl2pPr>
              <a:defRPr sz="1800" b="0" i="0">
                <a:solidFill>
                  <a:srgbClr val="727272"/>
                </a:solidFill>
                <a:latin typeface="Verdana"/>
                <a:cs typeface="Verdana"/>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GB" dirty="0" err="1" smtClean="0"/>
              <a:t>Fonte</a:t>
            </a:r>
            <a:r>
              <a:rPr lang="en-GB" dirty="0" smtClean="0"/>
              <a:t>:</a:t>
            </a:r>
          </a:p>
        </p:txBody>
      </p:sp>
      <p:sp>
        <p:nvSpPr>
          <p:cNvPr id="11" name="タイトル 12"/>
          <p:cNvSpPr>
            <a:spLocks noGrp="1"/>
          </p:cNvSpPr>
          <p:nvPr>
            <p:ph type="title" hasCustomPrompt="1"/>
          </p:nvPr>
        </p:nvSpPr>
        <p:spPr>
          <a:xfrm>
            <a:off x="1258888" y="129648"/>
            <a:ext cx="7885112" cy="936104"/>
          </a:xfrm>
          <a:prstGeom prst="rect">
            <a:avLst/>
          </a:prstGeom>
        </p:spPr>
        <p:txBody>
          <a:bodyPr anchor="ctr">
            <a:normAutofit/>
          </a:bodyPr>
          <a:lstStyle>
            <a:lvl1pPr algn="l">
              <a:defRPr sz="2000" b="1">
                <a:solidFill>
                  <a:srgbClr val="727272"/>
                </a:solidFill>
                <a:latin typeface="Verdana"/>
                <a:cs typeface="Verdana"/>
              </a:defRPr>
            </a:lvl1pPr>
          </a:lstStyle>
          <a:p>
            <a:r>
              <a:rPr lang="en-US" altLang="ja-JP" dirty="0" smtClean="0"/>
              <a:t>COPY ONLY SLIDE</a:t>
            </a:r>
            <a:endParaRPr lang="ja-JP" altLang="en-US"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29" y="348451"/>
            <a:ext cx="477157" cy="65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017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18AB5A22-6ABB-D843-A5A4-7AA3BD647618}" type="datetimeFigureOut">
              <a:rPr lang="it-IT" smtClean="0"/>
              <a:t>28/01/22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220256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18AB5A22-6ABB-D843-A5A4-7AA3BD647618}" type="datetimeFigureOut">
              <a:rPr lang="it-IT" smtClean="0"/>
              <a:t>28/01/22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414263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18AB5A22-6ABB-D843-A5A4-7AA3BD647618}" type="datetimeFigureOut">
              <a:rPr lang="it-IT" smtClean="0"/>
              <a:t>28/01/22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69826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18AB5A22-6ABB-D843-A5A4-7AA3BD647618}" type="datetimeFigureOut">
              <a:rPr lang="it-IT" smtClean="0"/>
              <a:t>28/01/22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170990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18AB5A22-6ABB-D843-A5A4-7AA3BD647618}" type="datetimeFigureOut">
              <a:rPr lang="it-IT" smtClean="0"/>
              <a:t>28/01/22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49244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8AB5A22-6ABB-D843-A5A4-7AA3BD647618}" type="datetimeFigureOut">
              <a:rPr lang="it-IT" smtClean="0"/>
              <a:t>28/01/22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230704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18AB5A22-6ABB-D843-A5A4-7AA3BD647618}" type="datetimeFigureOut">
              <a:rPr lang="it-IT" smtClean="0"/>
              <a:t>28/01/22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54916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18AB5A22-6ABB-D843-A5A4-7AA3BD647618}" type="datetimeFigureOut">
              <a:rPr lang="it-IT" smtClean="0"/>
              <a:t>28/01/22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D41023-DA0F-1248-9354-E382C4E8EE98}" type="slidenum">
              <a:rPr lang="it-IT" smtClean="0"/>
              <a:t>‹n.›</a:t>
            </a:fld>
            <a:endParaRPr lang="it-IT"/>
          </a:p>
        </p:txBody>
      </p:sp>
    </p:spTree>
    <p:extLst>
      <p:ext uri="{BB962C8B-B14F-4D97-AF65-F5344CB8AC3E}">
        <p14:creationId xmlns:p14="http://schemas.microsoft.com/office/powerpoint/2010/main" val="31399772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B5A22-6ABB-D843-A5A4-7AA3BD647618}" type="datetimeFigureOut">
              <a:rPr lang="it-IT" smtClean="0"/>
              <a:t>28/01/22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41023-DA0F-1248-9354-E382C4E8EE98}" type="slidenum">
              <a:rPr lang="it-IT" smtClean="0"/>
              <a:t>‹n.›</a:t>
            </a:fld>
            <a:endParaRPr lang="it-IT"/>
          </a:p>
        </p:txBody>
      </p:sp>
    </p:spTree>
    <p:extLst>
      <p:ext uri="{BB962C8B-B14F-4D97-AF65-F5344CB8AC3E}">
        <p14:creationId xmlns:p14="http://schemas.microsoft.com/office/powerpoint/2010/main" val="1530958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emrush.com/blog/what-is-seo/?kw=&amp;cmp=IT_SRCH_DSA_Blog_Core_BU_EN&amp;label=dsa_pagefeed&amp;Network=g&amp;Device=c&amp;utm_content=484898487299&amp;kwid=dsa-1057183190635&amp;cmpid=11799892942&amp;agpid=113510715006&amp;BU=Core&amp;extid=150728475512&amp;adpos=&amp;gclid=CjwKCAiAp4KCBhB6EiwAxRxbpBwiRnlogG24IfTZOLh0NJbOykBzT30X2BxHal_S0qzQvqx3HOZCXBoCR5AQAvD_Bw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abrikbrands.com/how-to-use-brand-vi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v2kV6pgJxuo"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 Id="rId3" Type="http://schemas.openxmlformats.org/officeDocument/2006/relationships/image" Target="../media/image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65485" y="579688"/>
            <a:ext cx="7772400" cy="1973680"/>
          </a:xfrm>
        </p:spPr>
        <p:txBody>
          <a:bodyPr/>
          <a:lstStyle/>
          <a:p>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Digital Marketing</a:t>
            </a:r>
            <a:r>
              <a:rPr lang="it-IT"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t-IT"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it-IT" sz="3200" dirty="0"/>
          </a:p>
        </p:txBody>
      </p:sp>
      <p:sp>
        <p:nvSpPr>
          <p:cNvPr id="3" name="Sottotitolo 2"/>
          <p:cNvSpPr>
            <a:spLocks noGrp="1"/>
          </p:cNvSpPr>
          <p:nvPr>
            <p:ph type="subTitle" idx="1"/>
          </p:nvPr>
        </p:nvSpPr>
        <p:spPr>
          <a:xfrm>
            <a:off x="1211179" y="1947780"/>
            <a:ext cx="6400800" cy="1752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it-IT" sz="4000" b="1" dirty="0">
                <a:ln w="11430"/>
                <a:solidFill>
                  <a:srgbClr val="FF6600"/>
                </a:solidFill>
                <a:effectLst>
                  <a:outerShdw blurRad="80000" dist="40000" dir="5040000" algn="tl">
                    <a:srgbClr val="000000">
                      <a:alpha val="30000"/>
                    </a:srgbClr>
                  </a:outerShdw>
                </a:effectLst>
              </a:rPr>
              <a:t>Creative concepts</a:t>
            </a:r>
            <a:r>
              <a:rPr lang="it-IT" sz="4000" b="1" dirty="0" smtClean="0">
                <a:ln w="11430"/>
                <a:solidFill>
                  <a:srgbClr val="FF6600"/>
                </a:solidFill>
                <a:effectLst>
                  <a:outerShdw blurRad="80000" dist="40000" dir="5040000" algn="tl">
                    <a:srgbClr val="000000">
                      <a:alpha val="30000"/>
                    </a:srgbClr>
                  </a:outerShdw>
                </a:effectLst>
              </a:rPr>
              <a:t> </a:t>
            </a:r>
          </a:p>
          <a:p>
            <a:r>
              <a:rPr lang="it-IT" sz="4000" b="1" dirty="0" smtClean="0">
                <a:ln w="11430"/>
                <a:solidFill>
                  <a:srgbClr val="008000"/>
                </a:solidFill>
                <a:effectLst>
                  <a:outerShdw blurRad="80000" dist="40000" dir="5040000" algn="tl">
                    <a:srgbClr val="000000">
                      <a:alpha val="30000"/>
                    </a:srgbClr>
                  </a:outerShdw>
                </a:effectLst>
              </a:rPr>
              <a:t>Media Strategies</a:t>
            </a:r>
            <a:endParaRPr lang="it-IT" sz="4000" b="1" dirty="0">
              <a:ln w="11430"/>
              <a:solidFill>
                <a:srgbClr val="008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569351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a:solidFill>
                  <a:srgbClr val="0000FF"/>
                </a:solidFill>
              </a:rPr>
              <a:t>INCREASE YOUR SEARCH VISIBILITY</a:t>
            </a:r>
          </a:p>
        </p:txBody>
      </p:sp>
      <p:sp>
        <p:nvSpPr>
          <p:cNvPr id="3" name="Segnaposto contenuto 2"/>
          <p:cNvSpPr>
            <a:spLocks noGrp="1"/>
          </p:cNvSpPr>
          <p:nvPr>
            <p:ph idx="1"/>
          </p:nvPr>
        </p:nvSpPr>
        <p:spPr>
          <a:xfrm>
            <a:off x="457200" y="1600200"/>
            <a:ext cx="8229600" cy="4686300"/>
          </a:xfrm>
        </p:spPr>
        <p:txBody>
          <a:bodyPr/>
          <a:lstStyle/>
          <a:p>
            <a:r>
              <a:rPr lang="it-IT"/>
              <a:t>Moving your position on Google search to the first page is everyone's idea of paradise.</a:t>
            </a:r>
          </a:p>
          <a:p>
            <a:r>
              <a:rPr lang="it-IT"/>
              <a:t>It is misson impossible for an amateur to fool the Google algorhythms and have your website be in the top ten.</a:t>
            </a:r>
          </a:p>
          <a:p>
            <a:r>
              <a:rPr lang="it-IT"/>
              <a:t>Sophisticated professional assistance is needed to optimise your website and improve your visibility.  It is the first thing any new business should do !!</a:t>
            </a:r>
          </a:p>
        </p:txBody>
      </p:sp>
    </p:spTree>
    <p:extLst>
      <p:ext uri="{BB962C8B-B14F-4D97-AF65-F5344CB8AC3E}">
        <p14:creationId xmlns:p14="http://schemas.microsoft.com/office/powerpoint/2010/main" val="315707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Good link to learn more about SEO:</a:t>
            </a:r>
            <a:br>
              <a:rPr lang="it-IT"/>
            </a:br>
            <a:endParaRPr lang="it-IT"/>
          </a:p>
        </p:txBody>
      </p:sp>
      <p:sp>
        <p:nvSpPr>
          <p:cNvPr id="3" name="Segnaposto contenuto 2"/>
          <p:cNvSpPr>
            <a:spLocks noGrp="1"/>
          </p:cNvSpPr>
          <p:nvPr>
            <p:ph idx="1"/>
          </p:nvPr>
        </p:nvSpPr>
        <p:spPr/>
        <p:txBody>
          <a:bodyPr>
            <a:normAutofit/>
          </a:bodyPr>
          <a:lstStyle/>
          <a:p>
            <a:pPr marL="0" indent="0">
              <a:buNone/>
            </a:pPr>
            <a:r>
              <a:rPr lang="it-IT" sz="1400">
                <a:hlinkClick r:id="rId2"/>
              </a:rPr>
              <a:t>https://www.semrush.com/blog/what-is-seo/?kw=&amp;cmp=IT_SRCH_DSA_Blog_Core_BU_EN&amp;label=dsa_pagefeed&amp;Network=g&amp;Device=c&amp;utm_content=484898487299&amp;kwid=dsa-1057183190635&amp;cmpid=11799892942&amp;agpid=113510715006&amp;BU=Core&amp;extid=150728475512&amp;adpos=&amp;gclid=CjwKCAiAp4KCBhB6EiwAxRxbpBwiRnlogG24IfTZOLh0NJbOykBzT30X2BxHal_S0qzQvqx3HOZCXBoCR5AQAvD_BwE</a:t>
            </a:r>
            <a:endParaRPr lang="it-IT" sz="1400"/>
          </a:p>
        </p:txBody>
      </p:sp>
    </p:spTree>
    <p:extLst>
      <p:ext uri="{BB962C8B-B14F-4D97-AF65-F5344CB8AC3E}">
        <p14:creationId xmlns:p14="http://schemas.microsoft.com/office/powerpoint/2010/main" val="278753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Digital Marketing Advantages ?</a:t>
            </a:r>
            <a:endParaRPr lang="it-IT"/>
          </a:p>
        </p:txBody>
      </p:sp>
      <p:sp>
        <p:nvSpPr>
          <p:cNvPr id="3" name="Segnaposto contenuto 2"/>
          <p:cNvSpPr>
            <a:spLocks noGrp="1"/>
          </p:cNvSpPr>
          <p:nvPr>
            <p:ph idx="1"/>
          </p:nvPr>
        </p:nvSpPr>
        <p:spPr/>
        <p:txBody>
          <a:bodyPr/>
          <a:lstStyle/>
          <a:p>
            <a:pPr marL="0" indent="0">
              <a:buNone/>
            </a:pPr>
            <a:r>
              <a:rPr lang="it-IT">
                <a:solidFill>
                  <a:schemeClr val="bg1"/>
                </a:solidFill>
              </a:rPr>
              <a:t>d</a:t>
            </a:r>
          </a:p>
        </p:txBody>
      </p:sp>
    </p:spTree>
    <p:extLst>
      <p:ext uri="{BB962C8B-B14F-4D97-AF65-F5344CB8AC3E}">
        <p14:creationId xmlns:p14="http://schemas.microsoft.com/office/powerpoint/2010/main" val="260407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Digital Marketing Advantages ?</a:t>
            </a:r>
            <a:endParaRPr lang="it-IT"/>
          </a:p>
        </p:txBody>
      </p:sp>
      <p:sp>
        <p:nvSpPr>
          <p:cNvPr id="3" name="Segnaposto contenuto 2"/>
          <p:cNvSpPr>
            <a:spLocks noGrp="1"/>
          </p:cNvSpPr>
          <p:nvPr>
            <p:ph idx="1"/>
          </p:nvPr>
        </p:nvSpPr>
        <p:spPr/>
        <p:txBody>
          <a:bodyPr/>
          <a:lstStyle/>
          <a:p>
            <a:r>
              <a:rPr lang="it-IT"/>
              <a:t>Trackability of consumer movement</a:t>
            </a:r>
          </a:p>
          <a:p>
            <a:pPr marL="0" indent="0">
              <a:buNone/>
            </a:pPr>
            <a:endParaRPr lang="it-IT"/>
          </a:p>
        </p:txBody>
      </p:sp>
    </p:spTree>
    <p:extLst>
      <p:ext uri="{BB962C8B-B14F-4D97-AF65-F5344CB8AC3E}">
        <p14:creationId xmlns:p14="http://schemas.microsoft.com/office/powerpoint/2010/main" val="306638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Digital Marketing Advantages ?</a:t>
            </a:r>
            <a:endParaRPr lang="it-IT"/>
          </a:p>
        </p:txBody>
      </p:sp>
      <p:sp>
        <p:nvSpPr>
          <p:cNvPr id="3" name="Segnaposto contenuto 2"/>
          <p:cNvSpPr>
            <a:spLocks noGrp="1"/>
          </p:cNvSpPr>
          <p:nvPr>
            <p:ph idx="1"/>
          </p:nvPr>
        </p:nvSpPr>
        <p:spPr/>
        <p:txBody>
          <a:bodyPr/>
          <a:lstStyle/>
          <a:p>
            <a:r>
              <a:rPr lang="it-IT"/>
              <a:t>Trackability of consumer movement</a:t>
            </a:r>
          </a:p>
          <a:p>
            <a:r>
              <a:rPr lang="it-IT"/>
              <a:t>Statistically relevant information/ real time</a:t>
            </a:r>
          </a:p>
          <a:p>
            <a:pPr marL="0" indent="0">
              <a:buNone/>
            </a:pPr>
            <a:endParaRPr lang="it-IT"/>
          </a:p>
          <a:p>
            <a:endParaRPr lang="it-IT"/>
          </a:p>
        </p:txBody>
      </p:sp>
    </p:spTree>
    <p:extLst>
      <p:ext uri="{BB962C8B-B14F-4D97-AF65-F5344CB8AC3E}">
        <p14:creationId xmlns:p14="http://schemas.microsoft.com/office/powerpoint/2010/main" val="194277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Digital Marketing Advantages ?</a:t>
            </a:r>
            <a:endParaRPr lang="it-IT"/>
          </a:p>
        </p:txBody>
      </p:sp>
      <p:sp>
        <p:nvSpPr>
          <p:cNvPr id="3" name="Segnaposto contenuto 2"/>
          <p:cNvSpPr>
            <a:spLocks noGrp="1"/>
          </p:cNvSpPr>
          <p:nvPr>
            <p:ph idx="1"/>
          </p:nvPr>
        </p:nvSpPr>
        <p:spPr/>
        <p:txBody>
          <a:bodyPr/>
          <a:lstStyle/>
          <a:p>
            <a:r>
              <a:rPr lang="it-IT"/>
              <a:t>Trackability of consumer journey</a:t>
            </a:r>
          </a:p>
          <a:p>
            <a:r>
              <a:rPr lang="it-IT"/>
              <a:t>Statistically relevant information/ real time</a:t>
            </a:r>
          </a:p>
          <a:p>
            <a:r>
              <a:rPr lang="it-IT"/>
              <a:t>Reliable methods of profiling target clusters</a:t>
            </a:r>
          </a:p>
          <a:p>
            <a:endParaRPr lang="it-IT"/>
          </a:p>
          <a:p>
            <a:endParaRPr lang="it-IT"/>
          </a:p>
        </p:txBody>
      </p:sp>
    </p:spTree>
    <p:extLst>
      <p:ext uri="{BB962C8B-B14F-4D97-AF65-F5344CB8AC3E}">
        <p14:creationId xmlns:p14="http://schemas.microsoft.com/office/powerpoint/2010/main" val="188323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Case study: </a:t>
            </a:r>
            <a:r>
              <a:rPr lang="it-IT" b="1" i="1">
                <a:solidFill>
                  <a:srgbClr val="0000FF"/>
                </a:solidFill>
              </a:rPr>
              <a:t>Calzedonia </a:t>
            </a:r>
          </a:p>
        </p:txBody>
      </p:sp>
      <p:sp>
        <p:nvSpPr>
          <p:cNvPr id="3" name="Segnaposto contenuto 2"/>
          <p:cNvSpPr>
            <a:spLocks noGrp="1"/>
          </p:cNvSpPr>
          <p:nvPr>
            <p:ph idx="1"/>
          </p:nvPr>
        </p:nvSpPr>
        <p:spPr>
          <a:xfrm>
            <a:off x="457200" y="1417638"/>
            <a:ext cx="8229600" cy="4946473"/>
          </a:xfrm>
        </p:spPr>
        <p:txBody>
          <a:bodyPr>
            <a:noAutofit/>
          </a:bodyPr>
          <a:lstStyle/>
          <a:p>
            <a:r>
              <a:rPr lang="it-IT" sz="2600"/>
              <a:t>Over 2300 physical stores worldwide</a:t>
            </a:r>
          </a:p>
          <a:p>
            <a:r>
              <a:rPr lang="it-IT" sz="2600"/>
              <a:t>Vertically integrated, controls all steps of the supply chain (manufacture to final sale)</a:t>
            </a:r>
          </a:p>
          <a:p>
            <a:r>
              <a:rPr lang="it-IT" sz="2600"/>
              <a:t>Calzedonia Group also owns Intimissimi, Tezenis, Falconeri, Atelier Emé </a:t>
            </a:r>
          </a:p>
          <a:p>
            <a:r>
              <a:rPr lang="it-IT" sz="2600"/>
              <a:t>Low to mid-priced products</a:t>
            </a:r>
          </a:p>
          <a:p>
            <a:r>
              <a:rPr lang="it-IT" sz="2600"/>
              <a:t>Strong discounting and promotion strategies</a:t>
            </a:r>
          </a:p>
          <a:p>
            <a:r>
              <a:rPr lang="it-IT" sz="2600" u="sng"/>
              <a:t>Pre-covid advertising:</a:t>
            </a:r>
            <a:r>
              <a:rPr lang="it-IT" sz="2600"/>
              <a:t> pushed customers to the stores</a:t>
            </a:r>
          </a:p>
          <a:p>
            <a:pPr marL="0" indent="0">
              <a:buNone/>
            </a:pPr>
            <a:r>
              <a:rPr lang="it-IT" sz="2600"/>
              <a:t>    with media balanced 60% pushing store traffic and</a:t>
            </a:r>
          </a:p>
          <a:p>
            <a:pPr marL="0" indent="0">
              <a:buNone/>
            </a:pPr>
            <a:r>
              <a:rPr lang="it-IT" sz="2600"/>
              <a:t>    40% encouraging on-line shopping.</a:t>
            </a:r>
          </a:p>
        </p:txBody>
      </p:sp>
    </p:spTree>
    <p:extLst>
      <p:ext uri="{BB962C8B-B14F-4D97-AF65-F5344CB8AC3E}">
        <p14:creationId xmlns:p14="http://schemas.microsoft.com/office/powerpoint/2010/main" val="177440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0000"/>
                </a:solidFill>
              </a:rPr>
              <a:t>Marketing decision</a:t>
            </a:r>
          </a:p>
        </p:txBody>
      </p:sp>
      <p:sp>
        <p:nvSpPr>
          <p:cNvPr id="3" name="Segnaposto contenuto 2"/>
          <p:cNvSpPr>
            <a:spLocks noGrp="1"/>
          </p:cNvSpPr>
          <p:nvPr>
            <p:ph idx="1"/>
          </p:nvPr>
        </p:nvSpPr>
        <p:spPr/>
        <p:txBody>
          <a:bodyPr/>
          <a:lstStyle/>
          <a:p>
            <a:r>
              <a:rPr lang="it-IT"/>
              <a:t>During the quarantine:</a:t>
            </a:r>
          </a:p>
          <a:p>
            <a:pPr marL="0" indent="0">
              <a:buNone/>
            </a:pPr>
            <a:r>
              <a:rPr lang="it-IT" b="1">
                <a:solidFill>
                  <a:srgbClr val="0000FF"/>
                </a:solidFill>
              </a:rPr>
              <a:t>     </a:t>
            </a:r>
            <a:r>
              <a:rPr lang="it-IT">
                <a:solidFill>
                  <a:srgbClr val="000000"/>
                </a:solidFill>
              </a:rPr>
              <a:t> </a:t>
            </a:r>
            <a:r>
              <a:rPr lang="it-IT" sz="2800">
                <a:solidFill>
                  <a:srgbClr val="000000"/>
                </a:solidFill>
              </a:rPr>
              <a:t>- virtually all stores were closed in lock down </a:t>
            </a:r>
            <a:endParaRPr lang="it-IT" b="1">
              <a:solidFill>
                <a:srgbClr val="0000FF"/>
              </a:solidFill>
            </a:endParaRPr>
          </a:p>
          <a:p>
            <a:pPr marL="0" indent="0">
              <a:buNone/>
            </a:pPr>
            <a:r>
              <a:rPr lang="it-IT" sz="2800" b="1">
                <a:solidFill>
                  <a:srgbClr val="0000FF"/>
                </a:solidFill>
              </a:rPr>
              <a:t>	 </a:t>
            </a:r>
            <a:r>
              <a:rPr lang="it-IT" sz="2800"/>
              <a:t>- on-line sales (womens stockings and casual    	 	 	   sportswear) </a:t>
            </a:r>
            <a:r>
              <a:rPr lang="it-IT" sz="2800">
                <a:solidFill>
                  <a:srgbClr val="000000"/>
                </a:solidFill>
              </a:rPr>
              <a:t>increased 400+% !!  New customers   	   discovered e-commerce.</a:t>
            </a:r>
          </a:p>
          <a:p>
            <a:pPr marL="0" indent="0">
              <a:buNone/>
            </a:pPr>
            <a:r>
              <a:rPr lang="it-IT" sz="2800">
                <a:solidFill>
                  <a:srgbClr val="000000"/>
                </a:solidFill>
              </a:rPr>
              <a:t>      -  media budget shifted to nearly 100% digital  	 		    directed to on-line sales</a:t>
            </a:r>
          </a:p>
        </p:txBody>
      </p:sp>
    </p:spTree>
    <p:extLst>
      <p:ext uri="{BB962C8B-B14F-4D97-AF65-F5344CB8AC3E}">
        <p14:creationId xmlns:p14="http://schemas.microsoft.com/office/powerpoint/2010/main" val="366289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Post lockdown</a:t>
            </a:r>
          </a:p>
        </p:txBody>
      </p:sp>
      <p:sp>
        <p:nvSpPr>
          <p:cNvPr id="3" name="Segnaposto contenuto 2"/>
          <p:cNvSpPr>
            <a:spLocks noGrp="1"/>
          </p:cNvSpPr>
          <p:nvPr>
            <p:ph idx="1"/>
          </p:nvPr>
        </p:nvSpPr>
        <p:spPr/>
        <p:txBody>
          <a:bodyPr/>
          <a:lstStyle/>
          <a:p>
            <a:pPr marL="0" indent="0">
              <a:buNone/>
            </a:pPr>
            <a:r>
              <a:rPr lang="it-IT"/>
              <a:t>In mid-lockdown:  </a:t>
            </a:r>
          </a:p>
          <a:p>
            <a:pPr marL="0" indent="0">
              <a:buNone/>
            </a:pPr>
            <a:r>
              <a:rPr lang="it-IT" b="1">
                <a:solidFill>
                  <a:srgbClr val="0000FF"/>
                </a:solidFill>
              </a:rPr>
              <a:t>Calzedonia considered changes in their business model regarding physical stores and the advertising mix .</a:t>
            </a:r>
          </a:p>
          <a:p>
            <a:pPr marL="0" indent="0">
              <a:buNone/>
            </a:pPr>
            <a:endParaRPr lang="it-IT" b="1">
              <a:solidFill>
                <a:srgbClr val="0000FF"/>
              </a:solidFill>
            </a:endParaRPr>
          </a:p>
          <a:p>
            <a:pPr marL="0" indent="0">
              <a:buNone/>
            </a:pPr>
            <a:r>
              <a:rPr lang="it-IT" b="1">
                <a:solidFill>
                  <a:srgbClr val="0000FF"/>
                </a:solidFill>
              </a:rPr>
              <a:t> What would you do as marketing manager ?</a:t>
            </a:r>
            <a:endParaRPr lang="it-IT">
              <a:solidFill>
                <a:srgbClr val="000000"/>
              </a:solidFill>
            </a:endParaRPr>
          </a:p>
          <a:p>
            <a:endParaRPr lang="it-IT"/>
          </a:p>
        </p:txBody>
      </p:sp>
    </p:spTree>
    <p:extLst>
      <p:ext uri="{BB962C8B-B14F-4D97-AF65-F5344CB8AC3E}">
        <p14:creationId xmlns:p14="http://schemas.microsoft.com/office/powerpoint/2010/main" val="27459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solidFill>
                  <a:srgbClr val="008000"/>
                </a:solidFill>
              </a:rPr>
              <a:t>Management Brainstorm</a:t>
            </a:r>
          </a:p>
        </p:txBody>
      </p:sp>
      <p:sp>
        <p:nvSpPr>
          <p:cNvPr id="3" name="Segnaposto contenuto 2"/>
          <p:cNvSpPr>
            <a:spLocks noGrp="1"/>
          </p:cNvSpPr>
          <p:nvPr>
            <p:ph idx="1"/>
          </p:nvPr>
        </p:nvSpPr>
        <p:spPr>
          <a:xfrm>
            <a:off x="457200" y="1417638"/>
            <a:ext cx="8229600" cy="4960584"/>
          </a:xfrm>
        </p:spPr>
        <p:txBody>
          <a:bodyPr/>
          <a:lstStyle/>
          <a:p>
            <a:r>
              <a:rPr lang="it-IT"/>
              <a:t>Is the experience in this Covid crisis telling us to change our business model ?</a:t>
            </a:r>
          </a:p>
          <a:p>
            <a:r>
              <a:rPr lang="it-IT"/>
              <a:t>Are physical stores totally essential to the customer experience?  If yes, how many, and where to cut ?</a:t>
            </a:r>
          </a:p>
          <a:p>
            <a:r>
              <a:rPr lang="it-IT"/>
              <a:t>Advertising direction: More investment in e-commerce?  Is this the new future ?</a:t>
            </a:r>
          </a:p>
          <a:p>
            <a:r>
              <a:rPr lang="it-IT"/>
              <a:t>From a marketing perspective, what do you recommend to senior management ?</a:t>
            </a:r>
          </a:p>
        </p:txBody>
      </p:sp>
    </p:spTree>
    <p:extLst>
      <p:ext uri="{BB962C8B-B14F-4D97-AF65-F5344CB8AC3E}">
        <p14:creationId xmlns:p14="http://schemas.microsoft.com/office/powerpoint/2010/main" val="345913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25500"/>
            <a:ext cx="8229600" cy="2362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Digital Marketing ?</a:t>
            </a:r>
            <a:endPar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37003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Answer ?</a:t>
            </a:r>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85622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4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a:solidFill>
                  <a:srgbClr val="0000FF"/>
                </a:solidFill>
              </a:rPr>
              <a:t>Marketing in a crisis/transition mode</a:t>
            </a:r>
          </a:p>
        </p:txBody>
      </p:sp>
      <p:sp>
        <p:nvSpPr>
          <p:cNvPr id="3" name="Segnaposto contenuto 2"/>
          <p:cNvSpPr>
            <a:spLocks noGrp="1"/>
          </p:cNvSpPr>
          <p:nvPr>
            <p:ph idx="1"/>
          </p:nvPr>
        </p:nvSpPr>
        <p:spPr/>
        <p:txBody>
          <a:bodyPr/>
          <a:lstStyle/>
          <a:p>
            <a:r>
              <a:rPr lang="it-IT" sz="2800"/>
              <a:t>How are these marketing activities effected by the coronavirus pandemic ?</a:t>
            </a:r>
          </a:p>
          <a:p>
            <a:pPr marL="0" indent="0">
              <a:buNone/>
            </a:pPr>
            <a:r>
              <a:rPr lang="it-IT" sz="2800"/>
              <a:t>-         Advertising</a:t>
            </a:r>
          </a:p>
          <a:p>
            <a:pPr marL="0" indent="0">
              <a:buNone/>
            </a:pPr>
            <a:r>
              <a:rPr lang="it-IT" sz="2800"/>
              <a:t>           (TV, radio, outdoor, web  ??)</a:t>
            </a:r>
          </a:p>
          <a:p>
            <a:pPr marL="0" indent="0">
              <a:buNone/>
            </a:pPr>
            <a:r>
              <a:rPr lang="it-IT" sz="2800"/>
              <a:t>-         Media placement</a:t>
            </a:r>
          </a:p>
          <a:p>
            <a:pPr marL="0" indent="0">
              <a:buNone/>
            </a:pPr>
            <a:r>
              <a:rPr lang="it-IT" sz="2800"/>
              <a:t>-         Events</a:t>
            </a:r>
          </a:p>
          <a:p>
            <a:pPr marL="0" indent="0">
              <a:buNone/>
            </a:pPr>
            <a:r>
              <a:rPr lang="it-IT" sz="2800"/>
              <a:t>-         Public Relations / Corporate Communications</a:t>
            </a:r>
          </a:p>
          <a:p>
            <a:pPr marL="0" indent="0">
              <a:buNone/>
            </a:pPr>
            <a:endParaRPr lang="it-IT"/>
          </a:p>
        </p:txBody>
      </p:sp>
    </p:spTree>
    <p:extLst>
      <p:ext uri="{BB962C8B-B14F-4D97-AF65-F5344CB8AC3E}">
        <p14:creationId xmlns:p14="http://schemas.microsoft.com/office/powerpoint/2010/main" val="11006913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55762"/>
          </a:xfrm>
        </p:spPr>
        <p:txBody>
          <a:bodyPr/>
          <a:lstStyle/>
          <a:p>
            <a:r>
              <a:rPr lang="it-IT" b="1" i="1">
                <a:solidFill>
                  <a:srgbClr val="008000"/>
                </a:solidFill>
              </a:rPr>
              <a:t>What sectors are doing well ?</a:t>
            </a:r>
          </a:p>
        </p:txBody>
      </p:sp>
    </p:spTree>
    <p:extLst>
      <p:ext uri="{BB962C8B-B14F-4D97-AF65-F5344CB8AC3E}">
        <p14:creationId xmlns:p14="http://schemas.microsoft.com/office/powerpoint/2010/main" val="427402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endParaRPr lang="it-IT"/>
          </a:p>
        </p:txBody>
      </p:sp>
      <p:sp>
        <p:nvSpPr>
          <p:cNvPr id="3" name="Segnaposto contenuto 2"/>
          <p:cNvSpPr>
            <a:spLocks noGrp="1"/>
          </p:cNvSpPr>
          <p:nvPr>
            <p:ph idx="1"/>
          </p:nvPr>
        </p:nvSpPr>
        <p:spPr/>
        <p:txBody>
          <a:bodyPr/>
          <a:lstStyle/>
          <a:p>
            <a:pPr marL="0" indent="0">
              <a:buNone/>
            </a:pPr>
            <a:r>
              <a:rPr lang="it-IT" sz="2800" b="1"/>
              <a:t>1. Remote working tools and software</a:t>
            </a:r>
            <a:endParaRPr lang="it-IT" sz="2800"/>
          </a:p>
          <a:p>
            <a:endParaRPr lang="it-IT"/>
          </a:p>
        </p:txBody>
      </p:sp>
    </p:spTree>
    <p:extLst>
      <p:ext uri="{BB962C8B-B14F-4D97-AF65-F5344CB8AC3E}">
        <p14:creationId xmlns:p14="http://schemas.microsoft.com/office/powerpoint/2010/main" val="154309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14061758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41077930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13296443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36728392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r>
              <a:rPr lang="it-IT" sz="2400" b="1"/>
              <a:t>6. Logistics</a:t>
            </a:r>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3040040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Definitions </a:t>
            </a:r>
            <a:endParaRPr lang="it-IT"/>
          </a:p>
        </p:txBody>
      </p:sp>
      <p:sp>
        <p:nvSpPr>
          <p:cNvPr id="3" name="Segnaposto contenuto 2"/>
          <p:cNvSpPr>
            <a:spLocks noGrp="1"/>
          </p:cNvSpPr>
          <p:nvPr>
            <p:ph idx="1"/>
          </p:nvPr>
        </p:nvSpPr>
        <p:spPr/>
        <p:txBody>
          <a:bodyPr>
            <a:normAutofit/>
          </a:bodyPr>
          <a:lstStyle/>
          <a:p>
            <a:r>
              <a:rPr lang="it-IT" sz="2000" b="1"/>
              <a:t>Definition of digital marketing</a:t>
            </a:r>
            <a:r>
              <a:rPr lang="it-IT" sz="2000"/>
              <a:t>. The </a:t>
            </a:r>
            <a:r>
              <a:rPr lang="it-IT" sz="2000" b="1"/>
              <a:t>marketing</a:t>
            </a:r>
            <a:r>
              <a:rPr lang="it-IT" sz="2000"/>
              <a:t> of products or services using </a:t>
            </a:r>
            <a:r>
              <a:rPr lang="it-IT" sz="2000" b="1"/>
              <a:t>digital</a:t>
            </a:r>
            <a:r>
              <a:rPr lang="it-IT" sz="2000"/>
              <a:t> channels to reach consumers. The key objective is to promote brands through various forms of </a:t>
            </a:r>
            <a:r>
              <a:rPr lang="it-IT" sz="2000" b="1"/>
              <a:t>digital</a:t>
            </a:r>
            <a:r>
              <a:rPr lang="it-IT" sz="2000"/>
              <a:t> media. </a:t>
            </a:r>
            <a:r>
              <a:rPr lang="it-IT" sz="2000" b="1"/>
              <a:t>Digital marketing</a:t>
            </a:r>
            <a:r>
              <a:rPr lang="it-IT" sz="2000"/>
              <a:t> extends beyond internet </a:t>
            </a:r>
            <a:r>
              <a:rPr lang="it-IT" sz="2000" b="1"/>
              <a:t>marketing</a:t>
            </a:r>
            <a:r>
              <a:rPr lang="it-IT" sz="2000"/>
              <a:t> to include channels that do not require the use of the internet.</a:t>
            </a:r>
          </a:p>
          <a:p>
            <a:endParaRPr lang="it-IT" sz="2000"/>
          </a:p>
          <a:p>
            <a:r>
              <a:rPr lang="it-IT" sz="2000"/>
              <a:t>Some types of Digital Media:</a:t>
            </a:r>
          </a:p>
          <a:p>
            <a:pPr marL="0" indent="0">
              <a:buNone/>
            </a:pPr>
            <a:endParaRPr lang="it-IT" sz="2000"/>
          </a:p>
          <a:p>
            <a:pPr marL="0" indent="0">
              <a:buNone/>
            </a:pPr>
            <a:r>
              <a:rPr lang="it-IT" sz="2000">
                <a:effectLst/>
              </a:rPr>
              <a:t>Include </a:t>
            </a:r>
            <a:r>
              <a:rPr lang="it-IT" sz="2000" b="1">
                <a:effectLst/>
              </a:rPr>
              <a:t>software</a:t>
            </a:r>
            <a:r>
              <a:rPr lang="it-IT" sz="2000">
                <a:effectLst/>
              </a:rPr>
              <a:t>, digital images, digital </a:t>
            </a:r>
            <a:r>
              <a:rPr lang="it-IT" sz="2000" b="1">
                <a:effectLst/>
              </a:rPr>
              <a:t>video</a:t>
            </a:r>
            <a:r>
              <a:rPr lang="it-IT" sz="2000">
                <a:effectLst/>
              </a:rPr>
              <a:t>, </a:t>
            </a:r>
            <a:r>
              <a:rPr lang="it-IT" sz="2000" b="1">
                <a:effectLst/>
              </a:rPr>
              <a:t>video games</a:t>
            </a:r>
            <a:r>
              <a:rPr lang="it-IT" sz="2000">
                <a:effectLst/>
              </a:rPr>
              <a:t>, </a:t>
            </a:r>
            <a:r>
              <a:rPr lang="it-IT" sz="2000" b="1">
                <a:effectLst/>
              </a:rPr>
              <a:t>web pages</a:t>
            </a:r>
            <a:r>
              <a:rPr lang="it-IT" sz="2000">
                <a:effectLst/>
              </a:rPr>
              <a:t> and websites, , including social media, </a:t>
            </a:r>
            <a:r>
              <a:rPr lang="it-IT" sz="2000"/>
              <a:t>email and SMS, </a:t>
            </a:r>
            <a:r>
              <a:rPr lang="it-IT" sz="2000">
                <a:effectLst/>
              </a:rPr>
              <a:t> </a:t>
            </a:r>
            <a:r>
              <a:rPr lang="it-IT" sz="2000" b="1">
                <a:effectLst/>
              </a:rPr>
              <a:t>data</a:t>
            </a:r>
            <a:r>
              <a:rPr lang="it-IT" sz="2000">
                <a:effectLst/>
              </a:rPr>
              <a:t> and databases, digital </a:t>
            </a:r>
            <a:r>
              <a:rPr lang="it-IT" sz="2000" b="1">
                <a:effectLst/>
              </a:rPr>
              <a:t>audio</a:t>
            </a:r>
            <a:r>
              <a:rPr lang="it-IT" sz="2000">
                <a:effectLst/>
              </a:rPr>
              <a:t>, such as </a:t>
            </a:r>
            <a:r>
              <a:rPr lang="it-IT" sz="2000" b="1">
                <a:effectLst/>
              </a:rPr>
              <a:t>MP3</a:t>
            </a:r>
            <a:r>
              <a:rPr lang="it-IT" sz="2000">
                <a:effectLst/>
              </a:rPr>
              <a:t> and </a:t>
            </a:r>
            <a:r>
              <a:rPr lang="it-IT" sz="2000" b="1">
                <a:effectLst/>
              </a:rPr>
              <a:t>electronic books</a:t>
            </a:r>
            <a:r>
              <a:rPr lang="it-IT" sz="2000">
                <a:effectLst/>
              </a:rPr>
              <a:t>.</a:t>
            </a:r>
          </a:p>
          <a:p>
            <a:endParaRPr lang="it-IT" sz="2000"/>
          </a:p>
        </p:txBody>
      </p:sp>
    </p:spTree>
    <p:extLst>
      <p:ext uri="{BB962C8B-B14F-4D97-AF65-F5344CB8AC3E}">
        <p14:creationId xmlns:p14="http://schemas.microsoft.com/office/powerpoint/2010/main" val="20369387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r>
              <a:rPr lang="it-IT" sz="2400" b="1"/>
              <a:t>6. Logistics</a:t>
            </a:r>
          </a:p>
          <a:p>
            <a:pPr marL="0" indent="0">
              <a:buNone/>
            </a:pPr>
            <a:r>
              <a:rPr lang="it-IT" sz="2400" b="1"/>
              <a:t>7. Virtual healthcare</a:t>
            </a:r>
          </a:p>
          <a:p>
            <a:pPr marL="0" indent="0">
              <a:buNone/>
            </a:pPr>
            <a:endParaRPr lang="it-IT" sz="2400" b="1"/>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24948010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a:xfrm>
            <a:off x="457200" y="1600200"/>
            <a:ext cx="8877300" cy="4525963"/>
          </a:xfrm>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r>
              <a:rPr lang="it-IT" sz="2400" b="1"/>
              <a:t>6. Logistics</a:t>
            </a:r>
          </a:p>
          <a:p>
            <a:pPr marL="0" indent="0">
              <a:buNone/>
            </a:pPr>
            <a:r>
              <a:rPr lang="it-IT" sz="2400" b="1"/>
              <a:t>7. Virtual healthcare</a:t>
            </a:r>
          </a:p>
          <a:p>
            <a:pPr marL="0" indent="0">
              <a:buNone/>
            </a:pPr>
            <a:r>
              <a:rPr lang="it-IT" sz="2400" b="1"/>
              <a:t>8. Contactless technology (robotics, drones, no contact shopping)</a:t>
            </a:r>
          </a:p>
          <a:p>
            <a:pPr marL="0" indent="0">
              <a:buNone/>
            </a:pPr>
            <a:endParaRPr lang="it-IT" sz="2400" b="1"/>
          </a:p>
          <a:p>
            <a:pPr marL="0" indent="0">
              <a:buNone/>
            </a:pPr>
            <a:endParaRPr lang="it-IT" sz="2400" b="1"/>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32255668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a:xfrm>
            <a:off x="457200" y="1600200"/>
            <a:ext cx="8877300" cy="4525963"/>
          </a:xfrm>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r>
              <a:rPr lang="it-IT" sz="2400" b="1"/>
              <a:t>6. Logistics</a:t>
            </a:r>
          </a:p>
          <a:p>
            <a:pPr marL="0" indent="0">
              <a:buNone/>
            </a:pPr>
            <a:r>
              <a:rPr lang="it-IT" sz="2400" b="1"/>
              <a:t>7. Virtual healthcare</a:t>
            </a:r>
          </a:p>
          <a:p>
            <a:pPr marL="0" indent="0">
              <a:buNone/>
            </a:pPr>
            <a:r>
              <a:rPr lang="it-IT" sz="2400" b="1"/>
              <a:t>8. Contactless technology (robotics, drones, no contact shopping)</a:t>
            </a:r>
          </a:p>
          <a:p>
            <a:pPr marL="0" indent="0">
              <a:buNone/>
            </a:pPr>
            <a:r>
              <a:rPr lang="it-IT" sz="2400" b="1"/>
              <a:t>9. Freelancing/gig economy (with corporate downsizing)</a:t>
            </a:r>
          </a:p>
          <a:p>
            <a:pPr marL="0" indent="0">
              <a:buNone/>
            </a:pPr>
            <a:endParaRPr lang="it-IT" sz="2400" b="1"/>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17150193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What sectors are doing well ?</a:t>
            </a:r>
          </a:p>
        </p:txBody>
      </p:sp>
      <p:sp>
        <p:nvSpPr>
          <p:cNvPr id="3" name="Segnaposto contenuto 2"/>
          <p:cNvSpPr>
            <a:spLocks noGrp="1"/>
          </p:cNvSpPr>
          <p:nvPr>
            <p:ph idx="1"/>
          </p:nvPr>
        </p:nvSpPr>
        <p:spPr>
          <a:xfrm>
            <a:off x="457200" y="1600200"/>
            <a:ext cx="8877300" cy="4525963"/>
          </a:xfrm>
        </p:spPr>
        <p:txBody>
          <a:bodyPr>
            <a:normAutofit/>
          </a:bodyPr>
          <a:lstStyle/>
          <a:p>
            <a:pPr marL="0" indent="0">
              <a:buNone/>
            </a:pPr>
            <a:r>
              <a:rPr lang="it-IT" sz="2400" b="1"/>
              <a:t>1. Remote working tools and software</a:t>
            </a:r>
          </a:p>
          <a:p>
            <a:pPr marL="0" indent="0">
              <a:buNone/>
            </a:pPr>
            <a:r>
              <a:rPr lang="it-IT" sz="2400" b="1"/>
              <a:t>2. E-learning</a:t>
            </a:r>
          </a:p>
          <a:p>
            <a:pPr marL="0" indent="0">
              <a:buNone/>
            </a:pPr>
            <a:r>
              <a:rPr lang="it-IT" sz="2400" b="1"/>
              <a:t>3. Entertainment (digital/streaming)</a:t>
            </a:r>
          </a:p>
          <a:p>
            <a:pPr marL="0" indent="0">
              <a:buNone/>
            </a:pPr>
            <a:r>
              <a:rPr lang="it-IT" sz="2400" b="1"/>
              <a:t>4. Virtual reality (VR)</a:t>
            </a:r>
          </a:p>
          <a:p>
            <a:pPr marL="0" indent="0">
              <a:buNone/>
            </a:pPr>
            <a:r>
              <a:rPr lang="it-IT" sz="2400" b="1"/>
              <a:t>5. Pharmaceutical and medical devices</a:t>
            </a:r>
          </a:p>
          <a:p>
            <a:pPr marL="0" indent="0">
              <a:buNone/>
            </a:pPr>
            <a:r>
              <a:rPr lang="it-IT" sz="2400" b="1"/>
              <a:t>6. Logistics</a:t>
            </a:r>
          </a:p>
          <a:p>
            <a:pPr marL="0" indent="0">
              <a:buNone/>
            </a:pPr>
            <a:r>
              <a:rPr lang="it-IT" sz="2400" b="1"/>
              <a:t>7. Virtual healthcare</a:t>
            </a:r>
          </a:p>
          <a:p>
            <a:pPr marL="0" indent="0">
              <a:buNone/>
            </a:pPr>
            <a:r>
              <a:rPr lang="it-IT" sz="2400" b="1"/>
              <a:t>8. Contactless technology (robotics, drones, no contact shopping)</a:t>
            </a:r>
          </a:p>
          <a:p>
            <a:pPr marL="0" indent="0">
              <a:buNone/>
            </a:pPr>
            <a:r>
              <a:rPr lang="it-IT" sz="2400" b="1"/>
              <a:t>9. Freelancing/gig economy (with corporate downsizing)</a:t>
            </a:r>
          </a:p>
          <a:p>
            <a:pPr marL="0" indent="0">
              <a:buNone/>
            </a:pPr>
            <a:r>
              <a:rPr lang="it-IT" sz="2400" b="1"/>
              <a:t>10. Electronic transfers (digital payment, cashless economy)</a:t>
            </a:r>
          </a:p>
          <a:p>
            <a:pPr marL="0" indent="0">
              <a:buNone/>
            </a:pPr>
            <a:endParaRPr lang="it-IT" sz="2400" b="1"/>
          </a:p>
          <a:p>
            <a:pPr marL="0" indent="0">
              <a:buNone/>
            </a:pPr>
            <a:endParaRPr lang="it-IT" sz="2400" b="1"/>
          </a:p>
          <a:p>
            <a:pPr marL="0" indent="0">
              <a:buNone/>
            </a:pPr>
            <a:endParaRPr lang="it-IT" sz="2400"/>
          </a:p>
        </p:txBody>
      </p:sp>
    </p:spTree>
    <p:extLst>
      <p:ext uri="{BB962C8B-B14F-4D97-AF65-F5344CB8AC3E}">
        <p14:creationId xmlns:p14="http://schemas.microsoft.com/office/powerpoint/2010/main" val="39606354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76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rot="360000">
            <a:off x="1731940" y="2416748"/>
            <a:ext cx="5683328" cy="1015663"/>
          </a:xfrm>
          <a:prstGeom prst="rect">
            <a:avLst/>
          </a:prstGeom>
          <a:noFill/>
        </p:spPr>
        <p:txBody>
          <a:bodyPr wrap="square" rtlCol="0">
            <a:spAutoFit/>
          </a:bodyPr>
          <a:lstStyle/>
          <a:p>
            <a:r>
              <a:rPr lang="it-IT" sz="6000">
                <a:solidFill>
                  <a:srgbClr val="FF0000"/>
                </a:solidFill>
                <a:latin typeface="Chalkduster"/>
                <a:cs typeface="Chalkduster"/>
              </a:rPr>
              <a:t>DISRUPTION</a:t>
            </a:r>
          </a:p>
        </p:txBody>
      </p:sp>
    </p:spTree>
    <p:extLst>
      <p:ext uri="{BB962C8B-B14F-4D97-AF65-F5344CB8AC3E}">
        <p14:creationId xmlns:p14="http://schemas.microsoft.com/office/powerpoint/2010/main" val="2892814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0000"/>
                </a:solidFill>
              </a:rPr>
              <a:t>Disruptive </a:t>
            </a:r>
            <a:r>
              <a:rPr lang="it-IT" b="1">
                <a:solidFill>
                  <a:srgbClr val="FF0000"/>
                </a:solidFill>
              </a:rPr>
              <a:t>Innovation</a:t>
            </a:r>
          </a:p>
        </p:txBody>
      </p:sp>
      <p:sp>
        <p:nvSpPr>
          <p:cNvPr id="3" name="Segnaposto contenuto 2"/>
          <p:cNvSpPr>
            <a:spLocks noGrp="1"/>
          </p:cNvSpPr>
          <p:nvPr>
            <p:ph idx="1"/>
          </p:nvPr>
        </p:nvSpPr>
        <p:spPr/>
        <p:txBody>
          <a:bodyPr/>
          <a:lstStyle/>
          <a:p>
            <a:r>
              <a:rPr lang="it-IT" b="1"/>
              <a:t>the computer, the smartphone, digital photography,internet e-commerce, digital content delivery, crypto currency, the electric car</a:t>
            </a:r>
            <a:r>
              <a:rPr lang="it-IT"/>
              <a:t> are all examples of disruptive products. The actual term “disruptive innovation” however, was only established by Clayton Christensen, a Harvard Professor, in 1997.</a:t>
            </a:r>
          </a:p>
        </p:txBody>
      </p:sp>
    </p:spTree>
    <p:extLst>
      <p:ext uri="{BB962C8B-B14F-4D97-AF65-F5344CB8AC3E}">
        <p14:creationId xmlns:p14="http://schemas.microsoft.com/office/powerpoint/2010/main" val="1893577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Netflix inno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9144000" cy="6790584"/>
          </a:xfrm>
          <a:prstGeom prst="rect">
            <a:avLst/>
          </a:prstGeom>
        </p:spPr>
      </p:pic>
    </p:spTree>
    <p:extLst>
      <p:ext uri="{BB962C8B-B14F-4D97-AF65-F5344CB8AC3E}">
        <p14:creationId xmlns:p14="http://schemas.microsoft.com/office/powerpoint/2010/main" val="2466024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2-01-16 at 11.46.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196"/>
            <a:ext cx="9144000" cy="6954696"/>
          </a:xfrm>
          <a:prstGeom prst="rect">
            <a:avLst/>
          </a:prstGeom>
        </p:spPr>
      </p:pic>
    </p:spTree>
    <p:extLst>
      <p:ext uri="{BB962C8B-B14F-4D97-AF65-F5344CB8AC3E}">
        <p14:creationId xmlns:p14="http://schemas.microsoft.com/office/powerpoint/2010/main" val="2225111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solidFill>
                  <a:srgbClr val="0000FF"/>
                </a:solidFill>
              </a:rPr>
              <a:t>Disruptive Marketing</a:t>
            </a:r>
          </a:p>
        </p:txBody>
      </p:sp>
      <p:sp>
        <p:nvSpPr>
          <p:cNvPr id="3" name="Segnaposto contenuto 2"/>
          <p:cNvSpPr>
            <a:spLocks noGrp="1"/>
          </p:cNvSpPr>
          <p:nvPr>
            <p:ph idx="1"/>
          </p:nvPr>
        </p:nvSpPr>
        <p:spPr/>
        <p:txBody>
          <a:bodyPr>
            <a:normAutofit/>
          </a:bodyPr>
          <a:lstStyle/>
          <a:p>
            <a:r>
              <a:rPr lang="it-IT" sz="2800"/>
              <a:t>Sometimes, the traditional way of doing things is boring, banal, tired, and simply doesn't work. </a:t>
            </a:r>
          </a:p>
          <a:p>
            <a:endParaRPr lang="it-IT" sz="2800"/>
          </a:p>
          <a:p>
            <a:r>
              <a:rPr lang="it-IT" sz="2800"/>
              <a:t>Sometimes rules really need to be broken in order to be seen in a crowded market.</a:t>
            </a:r>
          </a:p>
          <a:p>
            <a:endParaRPr lang="it-IT" sz="2800"/>
          </a:p>
          <a:p>
            <a:r>
              <a:rPr lang="it-IT" sz="2800"/>
              <a:t>Disruptive marketing techniques allow brands to tap into the desire for change and </a:t>
            </a:r>
            <a:r>
              <a:rPr lang="it-IT" sz="2800" b="1">
                <a:effectLst/>
                <a:hlinkClick r:id="rId2"/>
              </a:rPr>
              <a:t>implement it into their vision</a:t>
            </a:r>
            <a:r>
              <a:rPr lang="it-IT" sz="2800"/>
              <a:t> for long-term success.</a:t>
            </a:r>
          </a:p>
        </p:txBody>
      </p:sp>
    </p:spTree>
    <p:extLst>
      <p:ext uri="{BB962C8B-B14F-4D97-AF65-F5344CB8AC3E}">
        <p14:creationId xmlns:p14="http://schemas.microsoft.com/office/powerpoint/2010/main" val="256026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a:solidFill>
                  <a:srgbClr val="0000FF"/>
                </a:solidFill>
              </a:rPr>
              <a:t>Instant Data has changed marketing</a:t>
            </a:r>
          </a:p>
        </p:txBody>
      </p:sp>
      <p:sp>
        <p:nvSpPr>
          <p:cNvPr id="3" name="Segnaposto contenuto 2"/>
          <p:cNvSpPr>
            <a:spLocks noGrp="1"/>
          </p:cNvSpPr>
          <p:nvPr>
            <p:ph idx="1"/>
          </p:nvPr>
        </p:nvSpPr>
        <p:spPr/>
        <p:txBody>
          <a:bodyPr/>
          <a:lstStyle/>
          <a:p>
            <a:r>
              <a:rPr lang="it-IT"/>
              <a:t>Understanding buying behavior</a:t>
            </a:r>
          </a:p>
          <a:p>
            <a:r>
              <a:rPr lang="it-IT"/>
              <a:t>Customer profiling</a:t>
            </a:r>
          </a:p>
          <a:p>
            <a:r>
              <a:rPr lang="it-IT"/>
              <a:t>Targeting messages- cost effective, efficient</a:t>
            </a:r>
          </a:p>
          <a:p>
            <a:pPr marL="0" indent="0">
              <a:buNone/>
            </a:pPr>
            <a:endParaRPr lang="it-IT"/>
          </a:p>
        </p:txBody>
      </p:sp>
    </p:spTree>
    <p:extLst>
      <p:ext uri="{BB962C8B-B14F-4D97-AF65-F5344CB8AC3E}">
        <p14:creationId xmlns:p14="http://schemas.microsoft.com/office/powerpoint/2010/main" val="144248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6600"/>
                </a:solidFill>
                <a:latin typeface="Comic Sans MS"/>
                <a:cs typeface="Comic Sans MS"/>
              </a:rPr>
              <a:t>Disruptive</a:t>
            </a:r>
            <a:r>
              <a:rPr lang="it-IT" b="1">
                <a:solidFill>
                  <a:srgbClr val="0000FF"/>
                </a:solidFill>
              </a:rPr>
              <a:t> Advertising</a:t>
            </a:r>
          </a:p>
        </p:txBody>
      </p:sp>
      <p:sp>
        <p:nvSpPr>
          <p:cNvPr id="3" name="Segnaposto contenuto 2"/>
          <p:cNvSpPr>
            <a:spLocks noGrp="1"/>
          </p:cNvSpPr>
          <p:nvPr>
            <p:ph idx="1"/>
          </p:nvPr>
        </p:nvSpPr>
        <p:spPr/>
        <p:txBody>
          <a:bodyPr/>
          <a:lstStyle/>
          <a:p>
            <a:pPr marL="0" indent="0">
              <a:buNone/>
            </a:pPr>
            <a:endParaRPr lang="it-IT"/>
          </a:p>
          <a:p>
            <a:r>
              <a:rPr lang="it-IT"/>
              <a:t>The ad "1984” by Apple, changed advertising</a:t>
            </a:r>
          </a:p>
          <a:p>
            <a:pPr marL="0" indent="0">
              <a:buNone/>
            </a:pPr>
            <a:r>
              <a:rPr lang="it-IT"/>
              <a:t>     -why was it different ?</a:t>
            </a:r>
          </a:p>
          <a:p>
            <a:pPr marL="0" indent="0">
              <a:buNone/>
            </a:pPr>
            <a:r>
              <a:rPr lang="it-IT"/>
              <a:t>     -how did it change advertising ?</a:t>
            </a:r>
          </a:p>
          <a:p>
            <a:pPr marL="0" indent="0">
              <a:buNone/>
            </a:pPr>
            <a:endParaRPr lang="it-IT"/>
          </a:p>
          <a:p>
            <a:pPr marL="0" indent="0">
              <a:buNone/>
            </a:pPr>
            <a:r>
              <a:rPr lang="it-IT" sz="2400"/>
              <a:t>        https://www.youtube.com/watch?v=X6BTTi63XeM</a:t>
            </a:r>
          </a:p>
          <a:p>
            <a:pPr marL="0" indent="0">
              <a:buNone/>
            </a:pPr>
            <a:endParaRPr lang="it-IT"/>
          </a:p>
          <a:p>
            <a:pPr marL="0" indent="0">
              <a:buNone/>
            </a:pPr>
            <a:endParaRPr lang="it-IT"/>
          </a:p>
        </p:txBody>
      </p:sp>
    </p:spTree>
    <p:extLst>
      <p:ext uri="{BB962C8B-B14F-4D97-AF65-F5344CB8AC3E}">
        <p14:creationId xmlns:p14="http://schemas.microsoft.com/office/powerpoint/2010/main" val="35253182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endParaRPr lang="it-IT"/>
          </a:p>
        </p:txBody>
      </p:sp>
    </p:spTree>
    <p:extLst>
      <p:ext uri="{BB962C8B-B14F-4D97-AF65-F5344CB8AC3E}">
        <p14:creationId xmlns:p14="http://schemas.microsoft.com/office/powerpoint/2010/main" val="2808919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p>
        </p:txBody>
      </p:sp>
      <p:sp>
        <p:nvSpPr>
          <p:cNvPr id="3" name="Segnaposto contenuto 2"/>
          <p:cNvSpPr>
            <a:spLocks noGrp="1"/>
          </p:cNvSpPr>
          <p:nvPr>
            <p:ph idx="1"/>
          </p:nvPr>
        </p:nvSpPr>
        <p:spPr/>
        <p:txBody>
          <a:bodyPr/>
          <a:lstStyle/>
          <a:p>
            <a:pPr marL="0" indent="0">
              <a:buNone/>
            </a:pPr>
            <a:endParaRPr lang="it-IT"/>
          </a:p>
          <a:p>
            <a:r>
              <a:rPr lang="it-IT"/>
              <a:t>No product shown, no features mentioned</a:t>
            </a:r>
          </a:p>
          <a:p>
            <a:pPr marL="0" indent="0">
              <a:buNone/>
            </a:pPr>
            <a:endParaRPr lang="it-IT"/>
          </a:p>
        </p:txBody>
      </p:sp>
    </p:spTree>
    <p:extLst>
      <p:ext uri="{BB962C8B-B14F-4D97-AF65-F5344CB8AC3E}">
        <p14:creationId xmlns:p14="http://schemas.microsoft.com/office/powerpoint/2010/main" val="14641725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p>
        </p:txBody>
      </p:sp>
      <p:sp>
        <p:nvSpPr>
          <p:cNvPr id="3" name="Segnaposto contenuto 2"/>
          <p:cNvSpPr>
            <a:spLocks noGrp="1"/>
          </p:cNvSpPr>
          <p:nvPr>
            <p:ph idx="1"/>
          </p:nvPr>
        </p:nvSpPr>
        <p:spPr/>
        <p:txBody>
          <a:bodyPr/>
          <a:lstStyle/>
          <a:p>
            <a:pPr marL="0" indent="0">
              <a:buNone/>
            </a:pPr>
            <a:endParaRPr lang="it-IT"/>
          </a:p>
          <a:p>
            <a:r>
              <a:rPr lang="it-IT"/>
              <a:t>No product shown, no features mentioned</a:t>
            </a:r>
          </a:p>
          <a:p>
            <a:r>
              <a:rPr lang="it-IT"/>
              <a:t>Images and text shock you to attention</a:t>
            </a:r>
          </a:p>
          <a:p>
            <a:pPr marL="0" indent="0">
              <a:buNone/>
            </a:pPr>
            <a:r>
              <a:rPr lang="it-IT"/>
              <a:t> </a:t>
            </a:r>
          </a:p>
          <a:p>
            <a:endParaRPr lang="it-IT"/>
          </a:p>
        </p:txBody>
      </p:sp>
    </p:spTree>
    <p:extLst>
      <p:ext uri="{BB962C8B-B14F-4D97-AF65-F5344CB8AC3E}">
        <p14:creationId xmlns:p14="http://schemas.microsoft.com/office/powerpoint/2010/main" val="14641725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p>
        </p:txBody>
      </p:sp>
      <p:sp>
        <p:nvSpPr>
          <p:cNvPr id="3" name="Segnaposto contenuto 2"/>
          <p:cNvSpPr>
            <a:spLocks noGrp="1"/>
          </p:cNvSpPr>
          <p:nvPr>
            <p:ph idx="1"/>
          </p:nvPr>
        </p:nvSpPr>
        <p:spPr/>
        <p:txBody>
          <a:bodyPr/>
          <a:lstStyle/>
          <a:p>
            <a:pPr marL="0" indent="0">
              <a:buNone/>
            </a:pPr>
            <a:endParaRPr lang="it-IT"/>
          </a:p>
          <a:p>
            <a:r>
              <a:rPr lang="it-IT"/>
              <a:t>No product shown, no features mentioned</a:t>
            </a:r>
          </a:p>
          <a:p>
            <a:r>
              <a:rPr lang="it-IT"/>
              <a:t>Disturbing images and text shock you to attention</a:t>
            </a:r>
          </a:p>
          <a:p>
            <a:r>
              <a:rPr lang="it-IT"/>
              <a:t>A revolutionary message as a call to action</a:t>
            </a:r>
          </a:p>
          <a:p>
            <a:pPr marL="0" indent="0">
              <a:buNone/>
            </a:pPr>
            <a:endParaRPr lang="it-IT"/>
          </a:p>
        </p:txBody>
      </p:sp>
    </p:spTree>
    <p:extLst>
      <p:ext uri="{BB962C8B-B14F-4D97-AF65-F5344CB8AC3E}">
        <p14:creationId xmlns:p14="http://schemas.microsoft.com/office/powerpoint/2010/main" val="14641725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p>
        </p:txBody>
      </p:sp>
      <p:sp>
        <p:nvSpPr>
          <p:cNvPr id="3" name="Segnaposto contenuto 2"/>
          <p:cNvSpPr>
            <a:spLocks noGrp="1"/>
          </p:cNvSpPr>
          <p:nvPr>
            <p:ph idx="1"/>
          </p:nvPr>
        </p:nvSpPr>
        <p:spPr/>
        <p:txBody>
          <a:bodyPr/>
          <a:lstStyle/>
          <a:p>
            <a:pPr marL="0" indent="0">
              <a:buNone/>
            </a:pPr>
            <a:endParaRPr lang="it-IT"/>
          </a:p>
          <a:p>
            <a:r>
              <a:rPr lang="it-IT"/>
              <a:t>No product shown, no features mentioned</a:t>
            </a:r>
          </a:p>
          <a:p>
            <a:r>
              <a:rPr lang="it-IT"/>
              <a:t>Images and text shock you to attention</a:t>
            </a:r>
          </a:p>
          <a:p>
            <a:r>
              <a:rPr lang="it-IT"/>
              <a:t>A revolutionary message is a call to action</a:t>
            </a:r>
          </a:p>
          <a:p>
            <a:r>
              <a:rPr lang="it-IT"/>
              <a:t>The Apple ad, </a:t>
            </a:r>
            <a:r>
              <a:rPr lang="it-IT" u="sng"/>
              <a:t>shown only once</a:t>
            </a:r>
            <a:r>
              <a:rPr lang="it-IT"/>
              <a:t> as an event,  but was so strong it became viral</a:t>
            </a:r>
          </a:p>
          <a:p>
            <a:pPr marL="0" indent="0">
              <a:buNone/>
            </a:pPr>
            <a:endParaRPr lang="it-IT"/>
          </a:p>
        </p:txBody>
      </p:sp>
    </p:spTree>
    <p:extLst>
      <p:ext uri="{BB962C8B-B14F-4D97-AF65-F5344CB8AC3E}">
        <p14:creationId xmlns:p14="http://schemas.microsoft.com/office/powerpoint/2010/main" val="14641725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FF6600"/>
                </a:solidFill>
              </a:rPr>
              <a:t>Why was it disruptive ?</a:t>
            </a:r>
          </a:p>
        </p:txBody>
      </p:sp>
      <p:sp>
        <p:nvSpPr>
          <p:cNvPr id="3" name="Segnaposto contenuto 2"/>
          <p:cNvSpPr>
            <a:spLocks noGrp="1"/>
          </p:cNvSpPr>
          <p:nvPr>
            <p:ph idx="1"/>
          </p:nvPr>
        </p:nvSpPr>
        <p:spPr/>
        <p:txBody>
          <a:bodyPr/>
          <a:lstStyle/>
          <a:p>
            <a:pPr marL="0" indent="0">
              <a:buNone/>
            </a:pPr>
            <a:endParaRPr lang="it-IT"/>
          </a:p>
          <a:p>
            <a:r>
              <a:rPr lang="it-IT"/>
              <a:t>No product shown, no features mentioned</a:t>
            </a:r>
          </a:p>
          <a:p>
            <a:r>
              <a:rPr lang="it-IT"/>
              <a:t>Images and text shock you to attention</a:t>
            </a:r>
          </a:p>
          <a:p>
            <a:r>
              <a:rPr lang="it-IT"/>
              <a:t>A revolutionary message is a call to action</a:t>
            </a:r>
          </a:p>
          <a:p>
            <a:r>
              <a:rPr lang="it-IT"/>
              <a:t>The Apple ad, </a:t>
            </a:r>
            <a:r>
              <a:rPr lang="it-IT" u="sng"/>
              <a:t>shown once</a:t>
            </a:r>
            <a:r>
              <a:rPr lang="it-IT"/>
              <a:t> as an event,  but was so strong it became viral</a:t>
            </a:r>
          </a:p>
          <a:p>
            <a:r>
              <a:rPr lang="it-IT"/>
              <a:t>The ad resonates and becomes a PR product that generates word of mouth </a:t>
            </a:r>
          </a:p>
          <a:p>
            <a:endParaRPr lang="it-IT"/>
          </a:p>
        </p:txBody>
      </p:sp>
    </p:spTree>
    <p:extLst>
      <p:ext uri="{BB962C8B-B14F-4D97-AF65-F5344CB8AC3E}">
        <p14:creationId xmlns:p14="http://schemas.microsoft.com/office/powerpoint/2010/main" val="14641725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t>Pirelli Tire</a:t>
            </a:r>
            <a:r>
              <a:rPr lang="it-IT"/>
              <a:t> </a:t>
            </a:r>
          </a:p>
        </p:txBody>
      </p:sp>
      <p:sp>
        <p:nvSpPr>
          <p:cNvPr id="3" name="Segnaposto contenuto 2"/>
          <p:cNvSpPr>
            <a:spLocks noGrp="1"/>
          </p:cNvSpPr>
          <p:nvPr>
            <p:ph idx="1"/>
          </p:nvPr>
        </p:nvSpPr>
        <p:spPr/>
        <p:txBody>
          <a:bodyPr/>
          <a:lstStyle/>
          <a:p>
            <a:r>
              <a:rPr lang="it-IT"/>
              <a:t>Established, traditional company that used a classic advertising and promotion model.</a:t>
            </a:r>
          </a:p>
          <a:p>
            <a:r>
              <a:rPr lang="it-IT"/>
              <a:t>Their motto: "Power is nothing without control"</a:t>
            </a:r>
          </a:p>
          <a:p>
            <a:r>
              <a:rPr lang="it-IT"/>
              <a:t>In 1995, they agreed to shake up their image,</a:t>
            </a:r>
          </a:p>
          <a:p>
            <a:pPr marL="0" indent="0">
              <a:buNone/>
            </a:pPr>
            <a:r>
              <a:rPr lang="it-IT"/>
              <a:t>    build new awareness.  The campaign made</a:t>
            </a:r>
          </a:p>
          <a:p>
            <a:pPr marL="0" indent="0">
              <a:buNone/>
            </a:pPr>
            <a:r>
              <a:rPr lang="it-IT"/>
              <a:t>    advertising history.</a:t>
            </a:r>
          </a:p>
        </p:txBody>
      </p:sp>
    </p:spTree>
    <p:extLst>
      <p:ext uri="{BB962C8B-B14F-4D97-AF65-F5344CB8AC3E}">
        <p14:creationId xmlns:p14="http://schemas.microsoft.com/office/powerpoint/2010/main" val="26600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1-02-09 at 12.4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5" y="1104899"/>
            <a:ext cx="7977625" cy="5604243"/>
          </a:xfrm>
          <a:prstGeom prst="rect">
            <a:avLst/>
          </a:prstGeom>
        </p:spPr>
      </p:pic>
      <p:sp>
        <p:nvSpPr>
          <p:cNvPr id="3" name="CasellaDiTesto 2"/>
          <p:cNvSpPr txBox="1"/>
          <p:nvPr/>
        </p:nvSpPr>
        <p:spPr>
          <a:xfrm>
            <a:off x="2307167" y="219557"/>
            <a:ext cx="3785812" cy="584776"/>
          </a:xfrm>
          <a:prstGeom prst="rect">
            <a:avLst/>
          </a:prstGeom>
          <a:noFill/>
        </p:spPr>
        <p:txBody>
          <a:bodyPr wrap="none" rtlCol="0">
            <a:spAutoFit/>
          </a:bodyPr>
          <a:lstStyle/>
          <a:p>
            <a:r>
              <a:rPr lang="it-IT" sz="3200">
                <a:solidFill>
                  <a:srgbClr val="0000FF"/>
                </a:solidFill>
              </a:rPr>
              <a:t>Advertising Flashback</a:t>
            </a:r>
          </a:p>
        </p:txBody>
      </p:sp>
    </p:spTree>
    <p:extLst>
      <p:ext uri="{BB962C8B-B14F-4D97-AF65-F5344CB8AC3E}">
        <p14:creationId xmlns:p14="http://schemas.microsoft.com/office/powerpoint/2010/main" val="100616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t>What is the concept ?</a:t>
            </a:r>
          </a:p>
        </p:txBody>
      </p:sp>
    </p:spTree>
    <p:extLst>
      <p:ext uri="{BB962C8B-B14F-4D97-AF65-F5344CB8AC3E}">
        <p14:creationId xmlns:p14="http://schemas.microsoft.com/office/powerpoint/2010/main" val="274757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"QUANTITY" LOSES ITS VALUE</a:t>
            </a:r>
          </a:p>
        </p:txBody>
      </p:sp>
      <p:sp>
        <p:nvSpPr>
          <p:cNvPr id="18" name="Rettangolo 17"/>
          <p:cNvSpPr/>
          <p:nvPr/>
        </p:nvSpPr>
        <p:spPr>
          <a:xfrm>
            <a:off x="1256665" y="1724660"/>
            <a:ext cx="2818448" cy="422105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Rettangolo 18"/>
          <p:cNvSpPr/>
          <p:nvPr/>
        </p:nvSpPr>
        <p:spPr>
          <a:xfrm>
            <a:off x="4770438" y="1744981"/>
            <a:ext cx="2763837" cy="420073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Rettangolo 19"/>
          <p:cNvSpPr/>
          <p:nvPr/>
        </p:nvSpPr>
        <p:spPr>
          <a:xfrm>
            <a:off x="1256665" y="1728681"/>
            <a:ext cx="2427605" cy="3097319"/>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riangolo isoscele 3"/>
          <p:cNvSpPr/>
          <p:nvPr/>
        </p:nvSpPr>
        <p:spPr>
          <a:xfrm>
            <a:off x="2807970" y="1728681"/>
            <a:ext cx="876300" cy="3097319"/>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p:cNvSpPr/>
          <p:nvPr/>
        </p:nvSpPr>
        <p:spPr>
          <a:xfrm>
            <a:off x="4768533" y="1744980"/>
            <a:ext cx="2189480" cy="142824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Triangolo isoscele 22"/>
          <p:cNvSpPr/>
          <p:nvPr/>
        </p:nvSpPr>
        <p:spPr>
          <a:xfrm>
            <a:off x="5930265" y="1744980"/>
            <a:ext cx="1037273" cy="1665813"/>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327785" y="2878897"/>
            <a:ext cx="2125980" cy="646331"/>
          </a:xfrm>
          <a:prstGeom prst="rect">
            <a:avLst/>
          </a:prstGeom>
          <a:noFill/>
        </p:spPr>
        <p:txBody>
          <a:bodyPr wrap="square" rtlCol="0">
            <a:spAutoFit/>
          </a:bodyPr>
          <a:lstStyle/>
          <a:p>
            <a:r>
              <a:rPr lang="it-IT" b="1" dirty="0" smtClean="0">
                <a:solidFill>
                  <a:schemeClr val="tx1">
                    <a:lumMod val="75000"/>
                    <a:lumOff val="25000"/>
                  </a:schemeClr>
                </a:solidFill>
                <a:latin typeface="Verdana" pitchFamily="34" charset="0"/>
                <a:ea typeface="Verdana" pitchFamily="34" charset="0"/>
                <a:cs typeface="Verdana" pitchFamily="34" charset="0"/>
              </a:rPr>
              <a:t>MASS</a:t>
            </a:r>
          </a:p>
          <a:p>
            <a:r>
              <a:rPr lang="it-IT" dirty="0" smtClean="0">
                <a:solidFill>
                  <a:schemeClr val="tx1">
                    <a:lumMod val="75000"/>
                    <a:lumOff val="25000"/>
                  </a:schemeClr>
                </a:solidFill>
                <a:latin typeface="Verdana" pitchFamily="34" charset="0"/>
                <a:ea typeface="Verdana" pitchFamily="34" charset="0"/>
                <a:cs typeface="Verdana" pitchFamily="34" charset="0"/>
              </a:rPr>
              <a:t>MEDIA</a:t>
            </a:r>
            <a:endParaRPr lang="en-US" dirty="0" smtClean="0">
              <a:solidFill>
                <a:schemeClr val="tx1">
                  <a:lumMod val="75000"/>
                  <a:lumOff val="25000"/>
                </a:schemeClr>
              </a:solidFill>
              <a:latin typeface="Verdana" pitchFamily="34" charset="0"/>
              <a:ea typeface="Verdana" pitchFamily="34" charset="0"/>
              <a:cs typeface="Verdana" pitchFamily="34" charset="0"/>
            </a:endParaRPr>
          </a:p>
        </p:txBody>
      </p:sp>
      <p:sp>
        <p:nvSpPr>
          <p:cNvPr id="25" name="CasellaDiTesto 24"/>
          <p:cNvSpPr txBox="1"/>
          <p:nvPr/>
        </p:nvSpPr>
        <p:spPr>
          <a:xfrm>
            <a:off x="1396365" y="4955966"/>
            <a:ext cx="2125980" cy="646331"/>
          </a:xfrm>
          <a:prstGeom prst="rect">
            <a:avLst/>
          </a:prstGeom>
          <a:noFill/>
        </p:spPr>
        <p:txBody>
          <a:bodyPr wrap="square" rtlCol="0">
            <a:spAutoFit/>
          </a:bodyPr>
          <a:lstStyle/>
          <a:p>
            <a:r>
              <a:rPr lang="it-IT" b="1" dirty="0" smtClean="0">
                <a:solidFill>
                  <a:schemeClr val="bg1"/>
                </a:solidFill>
                <a:latin typeface="Verdana" pitchFamily="34" charset="0"/>
                <a:ea typeface="Verdana" pitchFamily="34" charset="0"/>
                <a:cs typeface="Verdana" pitchFamily="34" charset="0"/>
              </a:rPr>
              <a:t>ADDRESSABLE </a:t>
            </a:r>
          </a:p>
          <a:p>
            <a:r>
              <a:rPr lang="it-IT" dirty="0" smtClean="0">
                <a:solidFill>
                  <a:schemeClr val="bg1"/>
                </a:solidFill>
                <a:latin typeface="Verdana" pitchFamily="34" charset="0"/>
                <a:ea typeface="Verdana" pitchFamily="34" charset="0"/>
                <a:cs typeface="Verdana" pitchFamily="34" charset="0"/>
              </a:rPr>
              <a:t>MEDIA</a:t>
            </a:r>
            <a:endParaRPr lang="en-US" dirty="0" smtClean="0">
              <a:solidFill>
                <a:schemeClr val="bg1"/>
              </a:solidFill>
              <a:latin typeface="Verdana" pitchFamily="34" charset="0"/>
              <a:ea typeface="Verdana" pitchFamily="34" charset="0"/>
              <a:cs typeface="Verdana" pitchFamily="34" charset="0"/>
            </a:endParaRPr>
          </a:p>
        </p:txBody>
      </p:sp>
      <p:sp>
        <p:nvSpPr>
          <p:cNvPr id="26" name="CasellaDiTesto 25"/>
          <p:cNvSpPr txBox="1"/>
          <p:nvPr/>
        </p:nvSpPr>
        <p:spPr>
          <a:xfrm>
            <a:off x="4798695" y="1960223"/>
            <a:ext cx="2125980" cy="646331"/>
          </a:xfrm>
          <a:prstGeom prst="rect">
            <a:avLst/>
          </a:prstGeom>
          <a:noFill/>
        </p:spPr>
        <p:txBody>
          <a:bodyPr wrap="square" rtlCol="0">
            <a:spAutoFit/>
          </a:bodyPr>
          <a:lstStyle/>
          <a:p>
            <a:r>
              <a:rPr lang="it-IT" b="1" dirty="0" smtClean="0">
                <a:solidFill>
                  <a:schemeClr val="tx1">
                    <a:lumMod val="75000"/>
                    <a:lumOff val="25000"/>
                  </a:schemeClr>
                </a:solidFill>
                <a:latin typeface="Verdana" pitchFamily="34" charset="0"/>
                <a:ea typeface="Verdana" pitchFamily="34" charset="0"/>
                <a:cs typeface="Verdana" pitchFamily="34" charset="0"/>
              </a:rPr>
              <a:t>MASS</a:t>
            </a:r>
          </a:p>
          <a:p>
            <a:r>
              <a:rPr lang="it-IT" dirty="0" smtClean="0">
                <a:solidFill>
                  <a:schemeClr val="tx1">
                    <a:lumMod val="75000"/>
                    <a:lumOff val="25000"/>
                  </a:schemeClr>
                </a:solidFill>
                <a:latin typeface="Verdana" pitchFamily="34" charset="0"/>
                <a:ea typeface="Verdana" pitchFamily="34" charset="0"/>
                <a:cs typeface="Verdana" pitchFamily="34" charset="0"/>
              </a:rPr>
              <a:t>MEDIA</a:t>
            </a:r>
            <a:endParaRPr lang="en-US" dirty="0" smtClean="0">
              <a:solidFill>
                <a:schemeClr val="tx1">
                  <a:lumMod val="75000"/>
                  <a:lumOff val="25000"/>
                </a:schemeClr>
              </a:solidFill>
              <a:latin typeface="Verdana" pitchFamily="34" charset="0"/>
              <a:ea typeface="Verdana" pitchFamily="34" charset="0"/>
              <a:cs typeface="Verdana" pitchFamily="34" charset="0"/>
            </a:endParaRPr>
          </a:p>
        </p:txBody>
      </p:sp>
      <p:sp>
        <p:nvSpPr>
          <p:cNvPr id="28" name="CasellaDiTesto 27"/>
          <p:cNvSpPr txBox="1"/>
          <p:nvPr/>
        </p:nvSpPr>
        <p:spPr>
          <a:xfrm>
            <a:off x="4867275" y="4225253"/>
            <a:ext cx="2125980" cy="646331"/>
          </a:xfrm>
          <a:prstGeom prst="rect">
            <a:avLst/>
          </a:prstGeom>
          <a:noFill/>
        </p:spPr>
        <p:txBody>
          <a:bodyPr wrap="square" rtlCol="0">
            <a:spAutoFit/>
          </a:bodyPr>
          <a:lstStyle/>
          <a:p>
            <a:r>
              <a:rPr lang="it-IT" b="1" dirty="0" smtClean="0">
                <a:solidFill>
                  <a:schemeClr val="bg1"/>
                </a:solidFill>
                <a:latin typeface="Verdana" pitchFamily="34" charset="0"/>
                <a:ea typeface="Verdana" pitchFamily="34" charset="0"/>
                <a:cs typeface="Verdana" pitchFamily="34" charset="0"/>
              </a:rPr>
              <a:t>ADDRESSABLE </a:t>
            </a:r>
          </a:p>
          <a:p>
            <a:r>
              <a:rPr lang="it-IT" dirty="0" smtClean="0">
                <a:solidFill>
                  <a:schemeClr val="bg1"/>
                </a:solidFill>
                <a:latin typeface="Verdana" pitchFamily="34" charset="0"/>
                <a:ea typeface="Verdana" pitchFamily="34" charset="0"/>
                <a:cs typeface="Verdana" pitchFamily="34" charset="0"/>
              </a:rPr>
              <a:t>MEDIA</a:t>
            </a:r>
            <a:endParaRPr lang="en-US" dirty="0" smtClean="0">
              <a:solidFill>
                <a:schemeClr val="bg1"/>
              </a:solidFill>
              <a:latin typeface="Verdana" pitchFamily="34" charset="0"/>
              <a:ea typeface="Verdana" pitchFamily="34" charset="0"/>
              <a:cs typeface="Verdana" pitchFamily="34" charset="0"/>
            </a:endParaRPr>
          </a:p>
        </p:txBody>
      </p:sp>
      <p:sp>
        <p:nvSpPr>
          <p:cNvPr id="21" name="CasellaDiTesto 20"/>
          <p:cNvSpPr txBox="1"/>
          <p:nvPr/>
        </p:nvSpPr>
        <p:spPr>
          <a:xfrm>
            <a:off x="1693025" y="1286908"/>
            <a:ext cx="1323110" cy="307777"/>
          </a:xfrm>
          <a:prstGeom prst="rect">
            <a:avLst/>
          </a:prstGeom>
          <a:noFill/>
        </p:spPr>
        <p:txBody>
          <a:bodyPr wrap="square" rtlCol="0">
            <a:spAutoFit/>
          </a:bodyPr>
          <a:lstStyle/>
          <a:p>
            <a:pPr algn="ctr"/>
            <a:r>
              <a:rPr lang="it-IT" sz="1400" b="1" i="1" dirty="0">
                <a:solidFill>
                  <a:schemeClr val="bg1">
                    <a:lumMod val="50000"/>
                  </a:schemeClr>
                </a:solidFill>
                <a:latin typeface="Verdana" pitchFamily="34" charset="0"/>
                <a:ea typeface="Verdana" pitchFamily="34" charset="0"/>
                <a:cs typeface="Verdana" pitchFamily="34" charset="0"/>
              </a:rPr>
              <a:t>BEFORE</a:t>
            </a:r>
            <a:endParaRPr lang="en-US" sz="1400" b="1" i="1" dirty="0" smtClean="0">
              <a:solidFill>
                <a:schemeClr val="bg1">
                  <a:lumMod val="50000"/>
                </a:schemeClr>
              </a:solidFill>
              <a:latin typeface="Verdana" pitchFamily="34" charset="0"/>
              <a:ea typeface="Verdana" pitchFamily="34" charset="0"/>
              <a:cs typeface="Verdana" pitchFamily="34" charset="0"/>
            </a:endParaRPr>
          </a:p>
        </p:txBody>
      </p:sp>
      <p:sp>
        <p:nvSpPr>
          <p:cNvPr id="24" name="CasellaDiTesto 23"/>
          <p:cNvSpPr txBox="1"/>
          <p:nvPr/>
        </p:nvSpPr>
        <p:spPr>
          <a:xfrm>
            <a:off x="5192193" y="1307228"/>
            <a:ext cx="1323110" cy="307777"/>
          </a:xfrm>
          <a:prstGeom prst="rect">
            <a:avLst/>
          </a:prstGeom>
          <a:noFill/>
        </p:spPr>
        <p:txBody>
          <a:bodyPr wrap="square" rtlCol="0">
            <a:spAutoFit/>
          </a:bodyPr>
          <a:lstStyle/>
          <a:p>
            <a:pPr algn="ctr"/>
            <a:r>
              <a:rPr lang="it-IT" sz="1400" b="1" i="1" dirty="0" smtClean="0">
                <a:solidFill>
                  <a:schemeClr val="bg1">
                    <a:lumMod val="50000"/>
                  </a:schemeClr>
                </a:solidFill>
                <a:latin typeface="Verdana" pitchFamily="34" charset="0"/>
                <a:ea typeface="Verdana" pitchFamily="34" charset="0"/>
                <a:cs typeface="Verdana" pitchFamily="34" charset="0"/>
              </a:rPr>
              <a:t>TODAY</a:t>
            </a:r>
            <a:endParaRPr lang="en-US" sz="1400" b="1" i="1" dirty="0" smtClean="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181666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85109"/>
            <a:ext cx="8229600" cy="1359735"/>
          </a:xfrm>
        </p:spPr>
        <p:txBody>
          <a:bodyPr/>
          <a:lstStyle/>
          <a:p>
            <a:r>
              <a:rPr lang="it-IT"/>
              <a:t>Pirelli update for the covid crisis</a:t>
            </a:r>
          </a:p>
        </p:txBody>
      </p:sp>
    </p:spTree>
    <p:extLst>
      <p:ext uri="{BB962C8B-B14F-4D97-AF65-F5344CB8AC3E}">
        <p14:creationId xmlns:p14="http://schemas.microsoft.com/office/powerpoint/2010/main" val="3295373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You have Pow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197556"/>
            <a:ext cx="4805483" cy="6223000"/>
          </a:xfrm>
          <a:prstGeom prst="rect">
            <a:avLst/>
          </a:prstGeom>
        </p:spPr>
      </p:pic>
      <p:sp>
        <p:nvSpPr>
          <p:cNvPr id="3" name="CasellaDiTesto 2"/>
          <p:cNvSpPr txBox="1"/>
          <p:nvPr/>
        </p:nvSpPr>
        <p:spPr>
          <a:xfrm>
            <a:off x="7140222" y="1368778"/>
            <a:ext cx="1857049" cy="1323439"/>
          </a:xfrm>
          <a:prstGeom prst="rect">
            <a:avLst/>
          </a:prstGeom>
          <a:noFill/>
        </p:spPr>
        <p:txBody>
          <a:bodyPr wrap="none" rtlCol="0">
            <a:spAutoFit/>
          </a:bodyPr>
          <a:lstStyle/>
          <a:p>
            <a:r>
              <a:rPr lang="it-IT" sz="2000" b="1">
                <a:latin typeface="Arial Black"/>
                <a:cs typeface="Arial Black"/>
              </a:rPr>
              <a:t>  COVID 19</a:t>
            </a:r>
          </a:p>
          <a:p>
            <a:r>
              <a:rPr lang="it-IT" sz="2000" b="1">
                <a:latin typeface="Arial Black"/>
                <a:cs typeface="Arial Black"/>
              </a:rPr>
              <a:t>LOCKDOWN</a:t>
            </a:r>
          </a:p>
          <a:p>
            <a:r>
              <a:rPr lang="it-IT" sz="2000" b="1">
                <a:latin typeface="Arial Black"/>
                <a:cs typeface="Arial Black"/>
              </a:rPr>
              <a:t>       IN</a:t>
            </a:r>
          </a:p>
          <a:p>
            <a:r>
              <a:rPr lang="it-IT" sz="2000" b="1">
                <a:latin typeface="Arial Black"/>
                <a:cs typeface="Arial Black"/>
              </a:rPr>
              <a:t>NEW YORK</a:t>
            </a:r>
          </a:p>
        </p:txBody>
      </p:sp>
    </p:spTree>
    <p:extLst>
      <p:ext uri="{BB962C8B-B14F-4D97-AF65-F5344CB8AC3E}">
        <p14:creationId xmlns:p14="http://schemas.microsoft.com/office/powerpoint/2010/main" val="3106160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New Pirelli ad</a:t>
            </a:r>
            <a:endParaRPr lang="it-IT"/>
          </a:p>
        </p:txBody>
      </p:sp>
      <p:sp>
        <p:nvSpPr>
          <p:cNvPr id="3" name="Segnaposto contenuto 2"/>
          <p:cNvSpPr>
            <a:spLocks noGrp="1"/>
          </p:cNvSpPr>
          <p:nvPr>
            <p:ph idx="1"/>
          </p:nvPr>
        </p:nvSpPr>
        <p:spPr/>
        <p:txBody>
          <a:bodyPr/>
          <a:lstStyle/>
          <a:p>
            <a:r>
              <a:rPr lang="it-IT"/>
              <a:t>what does it communicate ?</a:t>
            </a:r>
          </a:p>
        </p:txBody>
      </p:sp>
    </p:spTree>
    <p:extLst>
      <p:ext uri="{BB962C8B-B14F-4D97-AF65-F5344CB8AC3E}">
        <p14:creationId xmlns:p14="http://schemas.microsoft.com/office/powerpoint/2010/main" val="973243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220128_200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544" y="0"/>
            <a:ext cx="5124450" cy="6858000"/>
          </a:xfrm>
          <a:prstGeom prst="rect">
            <a:avLst/>
          </a:prstGeom>
        </p:spPr>
      </p:pic>
    </p:spTree>
    <p:extLst>
      <p:ext uri="{BB962C8B-B14F-4D97-AF65-F5344CB8AC3E}">
        <p14:creationId xmlns:p14="http://schemas.microsoft.com/office/powerpoint/2010/main" val="958330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Video spot</a:t>
            </a:r>
          </a:p>
        </p:txBody>
      </p:sp>
      <p:sp>
        <p:nvSpPr>
          <p:cNvPr id="3" name="Segnaposto contenuto 2"/>
          <p:cNvSpPr>
            <a:spLocks noGrp="1"/>
          </p:cNvSpPr>
          <p:nvPr>
            <p:ph idx="1"/>
          </p:nvPr>
        </p:nvSpPr>
        <p:spPr>
          <a:xfrm>
            <a:off x="652584" y="1600200"/>
            <a:ext cx="8229600" cy="4525963"/>
          </a:xfrm>
        </p:spPr>
        <p:txBody>
          <a:bodyPr>
            <a:normAutofit/>
          </a:bodyPr>
          <a:lstStyle/>
          <a:p>
            <a:pPr marL="0" indent="0">
              <a:buNone/>
            </a:pPr>
            <a:r>
              <a:rPr lang="it-IT" sz="2800" b="1"/>
              <a:t>A full video spot created for the Pirelli anniversary:</a:t>
            </a:r>
          </a:p>
          <a:p>
            <a:pPr marL="0" indent="0">
              <a:buNone/>
            </a:pPr>
            <a:r>
              <a:rPr lang="it-IT" sz="2400" b="1"/>
              <a:t>(this is in Italian, but you can find an English version on YouTube)</a:t>
            </a:r>
          </a:p>
          <a:p>
            <a:pPr marL="0" indent="0">
              <a:buNone/>
            </a:pPr>
            <a:endParaRPr lang="it-IT" sz="2400"/>
          </a:p>
          <a:p>
            <a:r>
              <a:rPr lang="it-IT" sz="2400">
                <a:solidFill>
                  <a:srgbClr val="0000FF"/>
                </a:solidFill>
              </a:rPr>
              <a:t>https://youtu.be/3xrmS8M065I</a:t>
            </a:r>
          </a:p>
        </p:txBody>
      </p:sp>
    </p:spTree>
    <p:extLst>
      <p:ext uri="{BB962C8B-B14F-4D97-AF65-F5344CB8AC3E}">
        <p14:creationId xmlns:p14="http://schemas.microsoft.com/office/powerpoint/2010/main" val="1171519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How to make a disruptive ad</a:t>
            </a:r>
          </a:p>
        </p:txBody>
      </p:sp>
      <p:sp>
        <p:nvSpPr>
          <p:cNvPr id="3" name="Segnaposto contenuto 2"/>
          <p:cNvSpPr>
            <a:spLocks noGrp="1"/>
          </p:cNvSpPr>
          <p:nvPr>
            <p:ph idx="1"/>
          </p:nvPr>
        </p:nvSpPr>
        <p:spPr/>
        <p:txBody>
          <a:bodyPr/>
          <a:lstStyle/>
          <a:p>
            <a:r>
              <a:rPr lang="it-IT"/>
              <a:t>Understanding a traditional concept, then turning it on its head.</a:t>
            </a:r>
          </a:p>
          <a:p>
            <a:r>
              <a:rPr lang="it-IT"/>
              <a:t>creativity, changing a viewers expectation (shock value)</a:t>
            </a:r>
          </a:p>
          <a:p>
            <a:endParaRPr lang="it-IT"/>
          </a:p>
          <a:p>
            <a:r>
              <a:rPr lang="it-IT"/>
              <a:t>Suburra example</a:t>
            </a:r>
          </a:p>
        </p:txBody>
      </p:sp>
    </p:spTree>
    <p:extLst>
      <p:ext uri="{BB962C8B-B14F-4D97-AF65-F5344CB8AC3E}">
        <p14:creationId xmlns:p14="http://schemas.microsoft.com/office/powerpoint/2010/main" val="1184919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 Shot 2022-01-16 at 12.36.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846628"/>
            <a:ext cx="8432800" cy="4861692"/>
          </a:xfrm>
          <a:prstGeom prst="rect">
            <a:avLst/>
          </a:prstGeom>
        </p:spPr>
      </p:pic>
    </p:spTree>
    <p:extLst>
      <p:ext uri="{BB962C8B-B14F-4D97-AF65-F5344CB8AC3E}">
        <p14:creationId xmlns:p14="http://schemas.microsoft.com/office/powerpoint/2010/main" val="266786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e differ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 y="0"/>
            <a:ext cx="9144000" cy="6858000"/>
          </a:xfrm>
          <a:prstGeom prst="rect">
            <a:avLst/>
          </a:prstGeom>
        </p:spPr>
      </p:pic>
      <p:sp>
        <p:nvSpPr>
          <p:cNvPr id="3" name="CasellaDiTesto 2"/>
          <p:cNvSpPr txBox="1"/>
          <p:nvPr/>
        </p:nvSpPr>
        <p:spPr>
          <a:xfrm>
            <a:off x="285751" y="476250"/>
            <a:ext cx="4238624" cy="461665"/>
          </a:xfrm>
          <a:prstGeom prst="rect">
            <a:avLst/>
          </a:prstGeom>
          <a:noFill/>
        </p:spPr>
        <p:txBody>
          <a:bodyPr wrap="square" rtlCol="0">
            <a:spAutoFit/>
          </a:bodyPr>
          <a:lstStyle/>
          <a:p>
            <a:r>
              <a:rPr lang="it-IT" sz="2400">
                <a:solidFill>
                  <a:schemeClr val="bg1"/>
                </a:solidFill>
                <a:latin typeface="Arial Black"/>
                <a:cs typeface="Arial Black"/>
              </a:rPr>
              <a:t>WHY BE DIFFERENT ??</a:t>
            </a:r>
          </a:p>
        </p:txBody>
      </p:sp>
    </p:spTree>
    <p:extLst>
      <p:ext uri="{BB962C8B-B14F-4D97-AF65-F5344CB8AC3E}">
        <p14:creationId xmlns:p14="http://schemas.microsoft.com/office/powerpoint/2010/main" val="2973231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solidFill>
                  <a:srgbClr val="008000"/>
                </a:solidFill>
              </a:rPr>
              <a:t>Many reasons</a:t>
            </a:r>
          </a:p>
        </p:txBody>
      </p:sp>
      <p:sp>
        <p:nvSpPr>
          <p:cNvPr id="3" name="Segnaposto contenuto 2"/>
          <p:cNvSpPr>
            <a:spLocks noGrp="1"/>
          </p:cNvSpPr>
          <p:nvPr>
            <p:ph idx="1"/>
          </p:nvPr>
        </p:nvSpPr>
        <p:spPr/>
        <p:txBody>
          <a:bodyPr/>
          <a:lstStyle/>
          <a:p>
            <a:r>
              <a:rPr lang="it-IT" sz="2800"/>
              <a:t>To survive in a jungle of competition, you must be noticed and quickly .</a:t>
            </a:r>
          </a:p>
          <a:p>
            <a:r>
              <a:rPr lang="it-IT" sz="2800"/>
              <a:t>The average attention span </a:t>
            </a:r>
            <a:r>
              <a:rPr lang="it-IT" sz="2800" b="1"/>
              <a:t>for consumers is 8.25 seconds</a:t>
            </a:r>
            <a:r>
              <a:rPr lang="it-IT" sz="2800"/>
              <a:t>. That is three quarters of a second shorter than the attention span of a goldfish. </a:t>
            </a:r>
          </a:p>
          <a:p>
            <a:r>
              <a:rPr lang="it-IT" sz="2800"/>
              <a:t>Send a message that your brand is clever, creative, cool, modern and in tune with the audience.</a:t>
            </a:r>
          </a:p>
          <a:p>
            <a:endParaRPr lang="it-IT"/>
          </a:p>
          <a:p>
            <a:endParaRPr lang="it-IT"/>
          </a:p>
        </p:txBody>
      </p:sp>
    </p:spTree>
    <p:extLst>
      <p:ext uri="{BB962C8B-B14F-4D97-AF65-F5344CB8AC3E}">
        <p14:creationId xmlns:p14="http://schemas.microsoft.com/office/powerpoint/2010/main" val="4122558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71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CHANGE IN THE VALUE CHAIN</a:t>
            </a:r>
            <a:endParaRPr lang="it-IT" dirty="0"/>
          </a:p>
        </p:txBody>
      </p:sp>
      <p:sp>
        <p:nvSpPr>
          <p:cNvPr id="59" name="Rettangolo 58"/>
          <p:cNvSpPr/>
          <p:nvPr/>
        </p:nvSpPr>
        <p:spPr>
          <a:xfrm>
            <a:off x="2206466" y="2067163"/>
            <a:ext cx="490220" cy="12598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a:r>
              <a:rPr lang="it-IT" sz="1050" b="1" dirty="0">
                <a:solidFill>
                  <a:schemeClr val="bg1"/>
                </a:solidFill>
                <a:latin typeface="Verdana" panose="020B0604030504040204" pitchFamily="34" charset="0"/>
                <a:ea typeface="Verdana" panose="020B0604030504040204" pitchFamily="34" charset="0"/>
                <a:cs typeface="Verdana" panose="020B0604030504040204" pitchFamily="34" charset="0"/>
              </a:rPr>
              <a:t>DATA</a:t>
            </a:r>
            <a:endParaRPr lang="en-U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Rettangolo 59"/>
          <p:cNvSpPr/>
          <p:nvPr/>
        </p:nvSpPr>
        <p:spPr>
          <a:xfrm>
            <a:off x="1612053" y="2054463"/>
            <a:ext cx="490220"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91440" tIns="45720" rIns="91440" bIns="45720" numCol="1" spcCol="0" rtlCol="0" fromWordArt="0" anchor="ctr" anchorCtr="0" forceAA="0" compatLnSpc="1">
            <a:prstTxWarp prst="textNoShape">
              <a:avLst/>
            </a:prstTxWarp>
            <a:noAutofit/>
          </a:bodyPr>
          <a:lstStyle/>
          <a:p>
            <a:pPr algn="ctr"/>
            <a:r>
              <a:rPr lang="it-IT" sz="1050" b="1" dirty="0" smtClean="0">
                <a:latin typeface="Verdana" panose="020B0604030504040204" pitchFamily="34" charset="0"/>
                <a:ea typeface="Verdana" panose="020B0604030504040204" pitchFamily="34" charset="0"/>
                <a:cs typeface="Verdana" panose="020B0604030504040204" pitchFamily="34" charset="0"/>
              </a:rPr>
              <a:t>TECH</a:t>
            </a:r>
            <a:endParaRPr lang="en-US" sz="1050" b="1" dirty="0">
              <a:latin typeface="Verdana" panose="020B0604030504040204" pitchFamily="34" charset="0"/>
              <a:ea typeface="Verdana" panose="020B0604030504040204" pitchFamily="34" charset="0"/>
              <a:cs typeface="Verdana" panose="020B0604030504040204" pitchFamily="34" charset="0"/>
            </a:endParaRPr>
          </a:p>
        </p:txBody>
      </p:sp>
      <p:sp>
        <p:nvSpPr>
          <p:cNvPr id="61" name="Rettangolo 60"/>
          <p:cNvSpPr/>
          <p:nvPr/>
        </p:nvSpPr>
        <p:spPr>
          <a:xfrm>
            <a:off x="2847976" y="2072640"/>
            <a:ext cx="2874963" cy="125984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400" b="1" dirty="0" smtClean="0">
                <a:latin typeface="Verdana" panose="020B0604030504040204" pitchFamily="34" charset="0"/>
                <a:ea typeface="Verdana" panose="020B0604030504040204" pitchFamily="34" charset="0"/>
                <a:cs typeface="Verdana" panose="020B0604030504040204" pitchFamily="34" charset="0"/>
              </a:rPr>
              <a:t>MEDIA</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2" name="Rettangolo 61"/>
          <p:cNvSpPr/>
          <p:nvPr/>
        </p:nvSpPr>
        <p:spPr>
          <a:xfrm>
            <a:off x="5819775" y="2072640"/>
            <a:ext cx="2910840" cy="125984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400" b="1" dirty="0" smtClean="0">
                <a:latin typeface="Verdana" panose="020B0604030504040204" pitchFamily="34" charset="0"/>
                <a:ea typeface="Verdana" panose="020B0604030504040204" pitchFamily="34" charset="0"/>
                <a:cs typeface="Verdana" panose="020B0604030504040204" pitchFamily="34" charset="0"/>
              </a:rPr>
              <a:t>MESSAGE</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6" name="Rettangolo 65"/>
          <p:cNvSpPr/>
          <p:nvPr/>
        </p:nvSpPr>
        <p:spPr>
          <a:xfrm>
            <a:off x="3463766" y="3911600"/>
            <a:ext cx="1643380" cy="12598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DATA</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Rettangolo 66"/>
          <p:cNvSpPr/>
          <p:nvPr/>
        </p:nvSpPr>
        <p:spPr>
          <a:xfrm>
            <a:off x="1629886" y="3893423"/>
            <a:ext cx="1643380"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b="1" dirty="0" smtClean="0">
                <a:latin typeface="Verdana" panose="020B0604030504040204" pitchFamily="34" charset="0"/>
                <a:ea typeface="Verdana" panose="020B0604030504040204" pitchFamily="34" charset="0"/>
                <a:cs typeface="Verdana" panose="020B0604030504040204" pitchFamily="34" charset="0"/>
              </a:rPr>
              <a:t>TECH</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68" name="Rettangolo 67"/>
          <p:cNvSpPr/>
          <p:nvPr/>
        </p:nvSpPr>
        <p:spPr>
          <a:xfrm>
            <a:off x="5277909" y="3911600"/>
            <a:ext cx="1643380" cy="125984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b="1" dirty="0" smtClean="0">
                <a:latin typeface="Verdana" panose="020B0604030504040204" pitchFamily="34" charset="0"/>
                <a:ea typeface="Verdana" panose="020B0604030504040204" pitchFamily="34" charset="0"/>
                <a:cs typeface="Verdana" panose="020B0604030504040204" pitchFamily="34" charset="0"/>
              </a:rPr>
              <a:t>MEDIA</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69" name="Rettangolo 68"/>
          <p:cNvSpPr/>
          <p:nvPr/>
        </p:nvSpPr>
        <p:spPr>
          <a:xfrm>
            <a:off x="7097395" y="3911600"/>
            <a:ext cx="1643380" cy="125984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b="1" dirty="0" smtClean="0">
                <a:latin typeface="Verdana" panose="020B0604030504040204" pitchFamily="34" charset="0"/>
                <a:ea typeface="Verdana" panose="020B0604030504040204" pitchFamily="34" charset="0"/>
                <a:cs typeface="Verdana" panose="020B0604030504040204" pitchFamily="34" charset="0"/>
              </a:rPr>
              <a:t>MESSAGE</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70" name="CasellaDiTesto 69"/>
          <p:cNvSpPr txBox="1"/>
          <p:nvPr/>
        </p:nvSpPr>
        <p:spPr>
          <a:xfrm>
            <a:off x="26265" y="2376608"/>
            <a:ext cx="1323110" cy="400110"/>
          </a:xfrm>
          <a:prstGeom prst="rect">
            <a:avLst/>
          </a:prstGeom>
          <a:noFill/>
        </p:spPr>
        <p:txBody>
          <a:bodyPr wrap="square" rtlCol="0">
            <a:spAutoFit/>
          </a:bodyPr>
          <a:lstStyle/>
          <a:p>
            <a:pPr algn="r"/>
            <a:r>
              <a:rPr lang="it-IT" sz="2000" b="1" i="1" dirty="0" smtClean="0">
                <a:solidFill>
                  <a:schemeClr val="bg1">
                    <a:lumMod val="50000"/>
                  </a:schemeClr>
                </a:solidFill>
                <a:latin typeface="Verdana" pitchFamily="34" charset="0"/>
                <a:ea typeface="Verdana" pitchFamily="34" charset="0"/>
                <a:cs typeface="Verdana" pitchFamily="34" charset="0"/>
              </a:rPr>
              <a:t>BEFORE</a:t>
            </a:r>
            <a:endParaRPr lang="en-US" sz="2000" b="1" i="1" dirty="0" smtClean="0">
              <a:solidFill>
                <a:schemeClr val="bg1">
                  <a:lumMod val="50000"/>
                </a:schemeClr>
              </a:solidFill>
              <a:latin typeface="Verdana" pitchFamily="34" charset="0"/>
              <a:ea typeface="Verdana" pitchFamily="34" charset="0"/>
              <a:cs typeface="Verdana" pitchFamily="34" charset="0"/>
            </a:endParaRPr>
          </a:p>
        </p:txBody>
      </p:sp>
      <p:sp>
        <p:nvSpPr>
          <p:cNvPr id="71" name="CasellaDiTesto 70"/>
          <p:cNvSpPr txBox="1"/>
          <p:nvPr/>
        </p:nvSpPr>
        <p:spPr>
          <a:xfrm>
            <a:off x="42660" y="4215568"/>
            <a:ext cx="1323110" cy="400110"/>
          </a:xfrm>
          <a:prstGeom prst="rect">
            <a:avLst/>
          </a:prstGeom>
          <a:noFill/>
        </p:spPr>
        <p:txBody>
          <a:bodyPr wrap="square" rtlCol="0">
            <a:spAutoFit/>
          </a:bodyPr>
          <a:lstStyle/>
          <a:p>
            <a:pPr algn="r"/>
            <a:r>
              <a:rPr lang="it-IT" sz="2000" b="1" i="1" dirty="0" smtClean="0">
                <a:solidFill>
                  <a:schemeClr val="bg1">
                    <a:lumMod val="50000"/>
                  </a:schemeClr>
                </a:solidFill>
                <a:latin typeface="Verdana" pitchFamily="34" charset="0"/>
                <a:ea typeface="Verdana" pitchFamily="34" charset="0"/>
                <a:cs typeface="Verdana" pitchFamily="34" charset="0"/>
              </a:rPr>
              <a:t>TODAY</a:t>
            </a:r>
            <a:endParaRPr lang="en-US" sz="2000" b="1" i="1" dirty="0" smtClean="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7088741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583573"/>
          </a:xfrm>
        </p:spPr>
        <p:txBody>
          <a:bodyPr/>
          <a:lstStyle/>
          <a:p>
            <a:r>
              <a:rPr lang="it-IT" b="1">
                <a:solidFill>
                  <a:srgbClr val="FF0000"/>
                </a:solidFill>
              </a:rPr>
              <a:t>Media Categories</a:t>
            </a:r>
          </a:p>
        </p:txBody>
      </p:sp>
      <p:sp>
        <p:nvSpPr>
          <p:cNvPr id="3" name="Segnaposto contenuto 2"/>
          <p:cNvSpPr>
            <a:spLocks noGrp="1"/>
          </p:cNvSpPr>
          <p:nvPr>
            <p:ph idx="1"/>
          </p:nvPr>
        </p:nvSpPr>
        <p:spPr/>
        <p:txBody>
          <a:bodyPr/>
          <a:lstStyle/>
          <a:p>
            <a:pPr marL="0" indent="0">
              <a:buNone/>
            </a:pPr>
            <a:endParaRPr lang="it-IT"/>
          </a:p>
          <a:p>
            <a:pPr marL="0" indent="0">
              <a:buNone/>
            </a:pPr>
            <a:r>
              <a:rPr lang="it-IT">
                <a:solidFill>
                  <a:srgbClr val="008000"/>
                </a:solidFill>
              </a:rPr>
              <a:t>Paid</a:t>
            </a:r>
            <a:r>
              <a:rPr lang="it-IT"/>
              <a:t> – Paid for when used</a:t>
            </a:r>
          </a:p>
          <a:p>
            <a:pPr marL="0" indent="0">
              <a:buNone/>
            </a:pPr>
            <a:endParaRPr lang="it-IT"/>
          </a:p>
          <a:p>
            <a:pPr marL="0" indent="0">
              <a:buNone/>
            </a:pPr>
            <a:r>
              <a:rPr lang="it-IT">
                <a:solidFill>
                  <a:srgbClr val="0000FF"/>
                </a:solidFill>
              </a:rPr>
              <a:t>Owned</a:t>
            </a:r>
            <a:r>
              <a:rPr lang="it-IT"/>
              <a:t> – a company's own web properties</a:t>
            </a:r>
          </a:p>
          <a:p>
            <a:pPr marL="0" indent="0">
              <a:buNone/>
            </a:pPr>
            <a:endParaRPr lang="it-IT"/>
          </a:p>
          <a:p>
            <a:pPr marL="0" indent="0">
              <a:buNone/>
            </a:pPr>
            <a:r>
              <a:rPr lang="it-IT">
                <a:solidFill>
                  <a:srgbClr val="FF6600"/>
                </a:solidFill>
              </a:rPr>
              <a:t>Earned</a:t>
            </a:r>
            <a:r>
              <a:rPr lang="it-IT"/>
              <a:t> – Publicity gained through promotion</a:t>
            </a:r>
          </a:p>
          <a:p>
            <a:pPr marL="0" indent="0">
              <a:buNone/>
            </a:pPr>
            <a:r>
              <a:rPr lang="it-IT"/>
              <a:t>                 efforts other than paid advertising</a:t>
            </a:r>
          </a:p>
        </p:txBody>
      </p:sp>
    </p:spTree>
    <p:extLst>
      <p:ext uri="{BB962C8B-B14F-4D97-AF65-F5344CB8AC3E}">
        <p14:creationId xmlns:p14="http://schemas.microsoft.com/office/powerpoint/2010/main" val="1928499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rifecta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414421"/>
            <a:ext cx="8404775" cy="6220704"/>
          </a:xfrm>
          <a:prstGeom prst="rect">
            <a:avLst/>
          </a:prstGeom>
        </p:spPr>
      </p:pic>
    </p:spTree>
    <p:extLst>
      <p:ext uri="{BB962C8B-B14F-4D97-AF65-F5344CB8AC3E}">
        <p14:creationId xmlns:p14="http://schemas.microsoft.com/office/powerpoint/2010/main" val="2079973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Did you know?</a:t>
            </a:r>
          </a:p>
        </p:txBody>
      </p:sp>
      <p:sp>
        <p:nvSpPr>
          <p:cNvPr id="3" name="Segnaposto contenuto 2"/>
          <p:cNvSpPr>
            <a:spLocks noGrp="1"/>
          </p:cNvSpPr>
          <p:nvPr>
            <p:ph idx="1"/>
          </p:nvPr>
        </p:nvSpPr>
        <p:spPr>
          <a:xfrm>
            <a:off x="457200" y="1600200"/>
            <a:ext cx="8229600" cy="4924425"/>
          </a:xfrm>
        </p:spPr>
        <p:txBody>
          <a:bodyPr>
            <a:normAutofit/>
          </a:bodyPr>
          <a:lstStyle/>
          <a:p>
            <a:r>
              <a:rPr lang="it-IT" sz="2400"/>
              <a:t>97% of people visiting a e-commerce site for the first time, leave without buying anything.</a:t>
            </a:r>
          </a:p>
          <a:p>
            <a:pPr marL="0" indent="0">
              <a:buNone/>
            </a:pPr>
            <a:r>
              <a:rPr lang="it-IT" sz="2400"/>
              <a:t>Are they lost forever ?</a:t>
            </a:r>
          </a:p>
          <a:p>
            <a:pPr marL="0" indent="0">
              <a:buNone/>
            </a:pPr>
            <a:endParaRPr lang="it-IT" sz="2400"/>
          </a:p>
          <a:p>
            <a:pPr marL="0" indent="0">
              <a:buNone/>
            </a:pPr>
            <a:r>
              <a:rPr lang="it-IT" sz="2400"/>
              <a:t>No, not with </a:t>
            </a:r>
            <a:r>
              <a:rPr lang="it-IT" sz="2800" i="1">
                <a:solidFill>
                  <a:srgbClr val="FF0000"/>
                </a:solidFill>
              </a:rPr>
              <a:t>re-targeting</a:t>
            </a:r>
            <a:r>
              <a:rPr lang="it-IT" sz="2400" i="1"/>
              <a:t>:  </a:t>
            </a:r>
            <a:r>
              <a:rPr lang="it-IT" sz="2400"/>
              <a:t>using tracking pixels</a:t>
            </a:r>
          </a:p>
          <a:p>
            <a:pPr marL="0" indent="0">
              <a:buNone/>
            </a:pPr>
            <a:r>
              <a:rPr lang="it-IT" sz="2400"/>
              <a:t>which follow you to other sites and remind you</a:t>
            </a:r>
          </a:p>
          <a:p>
            <a:pPr marL="0" indent="0">
              <a:buNone/>
            </a:pPr>
            <a:r>
              <a:rPr lang="it-IT" sz="2400"/>
              <a:t>of products you have seen before.  </a:t>
            </a:r>
          </a:p>
          <a:p>
            <a:pPr marL="0" indent="0">
              <a:buNone/>
            </a:pPr>
            <a:r>
              <a:rPr lang="it-IT" sz="2400"/>
              <a:t>- Google ads</a:t>
            </a:r>
          </a:p>
          <a:p>
            <a:pPr marL="0" indent="0">
              <a:buNone/>
            </a:pPr>
            <a:r>
              <a:rPr lang="it-IT" sz="2400"/>
              <a:t>- Amazon trackers</a:t>
            </a:r>
          </a:p>
          <a:p>
            <a:pPr marL="0" indent="0">
              <a:buNone/>
            </a:pPr>
            <a:r>
              <a:rPr lang="it-IT" sz="2400"/>
              <a:t>- Facebook retargeting</a:t>
            </a:r>
          </a:p>
          <a:p>
            <a:pPr marL="0" indent="0">
              <a:buNone/>
            </a:pPr>
            <a:r>
              <a:rPr lang="it-IT" sz="2400"/>
              <a:t>- Linkedin ads, etc, etc.</a:t>
            </a:r>
          </a:p>
        </p:txBody>
      </p:sp>
    </p:spTree>
    <p:extLst>
      <p:ext uri="{BB962C8B-B14F-4D97-AF65-F5344CB8AC3E}">
        <p14:creationId xmlns:p14="http://schemas.microsoft.com/office/powerpoint/2010/main" val="2460874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821196577"/>
              </p:ext>
            </p:extLst>
          </p:nvPr>
        </p:nvGraphicFramePr>
        <p:xfrm>
          <a:off x="270042" y="1102225"/>
          <a:ext cx="7502358" cy="492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373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a:t>
            </a:r>
            <a:r>
              <a:rPr lang="it-IT"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r>
              <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Marketing Media Mix </a:t>
            </a:r>
            <a:r>
              <a:rPr lang="it-IT"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Changing</a:t>
            </a:r>
            <a:r>
              <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3" name="Segnaposto contenuto 2"/>
          <p:cNvSpPr>
            <a:spLocks noGrp="1"/>
          </p:cNvSpPr>
          <p:nvPr>
            <p:ph idx="1"/>
          </p:nvPr>
        </p:nvSpPr>
        <p:spPr/>
        <p:txBody>
          <a:bodyPr/>
          <a:lstStyle/>
          <a:p>
            <a:pPr marL="0" indent="0">
              <a:buNone/>
            </a:pPr>
            <a:r>
              <a:rPr lang="it-IT" dirty="0" err="1" smtClean="0"/>
              <a:t>About</a:t>
            </a:r>
            <a:r>
              <a:rPr lang="it-IT" dirty="0" smtClean="0"/>
              <a:t> </a:t>
            </a:r>
            <a:r>
              <a:rPr lang="it-IT" dirty="0" err="1"/>
              <a:t>two-thirds</a:t>
            </a:r>
            <a:r>
              <a:rPr lang="it-IT" dirty="0"/>
              <a:t> or more </a:t>
            </a:r>
            <a:r>
              <a:rPr lang="it-IT" dirty="0" err="1"/>
              <a:t>marketers</a:t>
            </a:r>
            <a:r>
              <a:rPr lang="it-IT" dirty="0"/>
              <a:t> are planning to </a:t>
            </a:r>
            <a:r>
              <a:rPr lang="it-IT" i="1" dirty="0" err="1">
                <a:solidFill>
                  <a:srgbClr val="FF6600"/>
                </a:solidFill>
              </a:rPr>
              <a:t>increase</a:t>
            </a:r>
            <a:r>
              <a:rPr lang="it-IT" dirty="0"/>
              <a:t> </a:t>
            </a:r>
            <a:r>
              <a:rPr lang="it-IT" dirty="0" err="1"/>
              <a:t>their</a:t>
            </a:r>
            <a:r>
              <a:rPr lang="it-IT" dirty="0"/>
              <a:t> </a:t>
            </a:r>
            <a:r>
              <a:rPr lang="it-IT" dirty="0" err="1"/>
              <a:t>budgets</a:t>
            </a:r>
            <a:r>
              <a:rPr lang="it-IT" dirty="0"/>
              <a:t> for:</a:t>
            </a:r>
          </a:p>
          <a:p>
            <a:r>
              <a:rPr lang="it-IT" dirty="0"/>
              <a:t>Social advertising (71%);</a:t>
            </a:r>
          </a:p>
          <a:p>
            <a:r>
              <a:rPr lang="it-IT" dirty="0"/>
              <a:t>Online video (71%);</a:t>
            </a:r>
          </a:p>
          <a:p>
            <a:r>
              <a:rPr lang="it-IT" dirty="0"/>
              <a:t>Social media (non-ad </a:t>
            </a:r>
            <a:r>
              <a:rPr lang="it-IT" dirty="0" err="1"/>
              <a:t>campaigns</a:t>
            </a:r>
            <a:r>
              <a:rPr lang="it-IT" dirty="0"/>
              <a:t>; 69%);</a:t>
            </a:r>
          </a:p>
          <a:p>
            <a:r>
              <a:rPr lang="it-IT" dirty="0" err="1"/>
              <a:t>Retargeting</a:t>
            </a:r>
            <a:r>
              <a:rPr lang="it-IT" dirty="0"/>
              <a:t> (67%); and</a:t>
            </a:r>
          </a:p>
          <a:p>
            <a:r>
              <a:rPr lang="it-IT" dirty="0" err="1"/>
              <a:t>Search</a:t>
            </a:r>
            <a:r>
              <a:rPr lang="it-IT" dirty="0"/>
              <a:t> </a:t>
            </a:r>
            <a:r>
              <a:rPr lang="it-IT" dirty="0" err="1"/>
              <a:t>engine</a:t>
            </a:r>
            <a:r>
              <a:rPr lang="it-IT" dirty="0"/>
              <a:t> marketing (66%).</a:t>
            </a:r>
          </a:p>
        </p:txBody>
      </p:sp>
    </p:spTree>
    <p:extLst>
      <p:ext uri="{BB962C8B-B14F-4D97-AF65-F5344CB8AC3E}">
        <p14:creationId xmlns:p14="http://schemas.microsoft.com/office/powerpoint/2010/main" val="3768291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800000"/>
                </a:solidFill>
              </a:rPr>
              <a:t>Biggest</a:t>
            </a:r>
            <a:r>
              <a:rPr lang="it-IT" dirty="0" smtClean="0">
                <a:solidFill>
                  <a:srgbClr val="800000"/>
                </a:solidFill>
              </a:rPr>
              <a:t> </a:t>
            </a:r>
            <a:r>
              <a:rPr lang="it-IT" dirty="0" err="1" smtClean="0">
                <a:solidFill>
                  <a:srgbClr val="800000"/>
                </a:solidFill>
              </a:rPr>
              <a:t>areas</a:t>
            </a:r>
            <a:r>
              <a:rPr lang="it-IT" dirty="0" smtClean="0">
                <a:solidFill>
                  <a:srgbClr val="800000"/>
                </a:solidFill>
              </a:rPr>
              <a:t> of </a:t>
            </a:r>
            <a:r>
              <a:rPr lang="it-IT" dirty="0" err="1" smtClean="0">
                <a:solidFill>
                  <a:srgbClr val="800000"/>
                </a:solidFill>
              </a:rPr>
              <a:t>cutbacks</a:t>
            </a:r>
            <a:endParaRPr lang="it-IT" dirty="0">
              <a:solidFill>
                <a:srgbClr val="800000"/>
              </a:solidFill>
            </a:endParaRPr>
          </a:p>
        </p:txBody>
      </p:sp>
      <p:sp>
        <p:nvSpPr>
          <p:cNvPr id="3" name="Segnaposto contenuto 2"/>
          <p:cNvSpPr>
            <a:spLocks noGrp="1"/>
          </p:cNvSpPr>
          <p:nvPr>
            <p:ph idx="1"/>
          </p:nvPr>
        </p:nvSpPr>
        <p:spPr/>
        <p:txBody>
          <a:bodyPr/>
          <a:lstStyle/>
          <a:p>
            <a:r>
              <a:rPr lang="it-IT" dirty="0" err="1"/>
              <a:t>Print</a:t>
            </a:r>
            <a:r>
              <a:rPr lang="it-IT" dirty="0"/>
              <a:t> </a:t>
            </a:r>
            <a:r>
              <a:rPr lang="it-IT" dirty="0" err="1"/>
              <a:t>newspapers</a:t>
            </a:r>
            <a:r>
              <a:rPr lang="it-IT" dirty="0"/>
              <a:t> (39% </a:t>
            </a:r>
            <a:r>
              <a:rPr lang="it-IT" dirty="0" err="1"/>
              <a:t>decreasing</a:t>
            </a:r>
            <a:r>
              <a:rPr lang="it-IT" dirty="0"/>
              <a:t> </a:t>
            </a:r>
            <a:r>
              <a:rPr lang="it-IT" dirty="0" err="1"/>
              <a:t>spend</a:t>
            </a:r>
            <a:r>
              <a:rPr lang="it-IT" dirty="0"/>
              <a:t> to some </a:t>
            </a:r>
            <a:r>
              <a:rPr lang="it-IT" dirty="0" err="1"/>
              <a:t>extent</a:t>
            </a:r>
            <a:r>
              <a:rPr lang="it-IT" dirty="0"/>
              <a:t>);</a:t>
            </a:r>
          </a:p>
          <a:p>
            <a:r>
              <a:rPr lang="it-IT" dirty="0" err="1"/>
              <a:t>Print</a:t>
            </a:r>
            <a:r>
              <a:rPr lang="it-IT" dirty="0"/>
              <a:t> </a:t>
            </a:r>
            <a:r>
              <a:rPr lang="it-IT" dirty="0" err="1"/>
              <a:t>magazines</a:t>
            </a:r>
            <a:r>
              <a:rPr lang="it-IT" dirty="0"/>
              <a:t> (36%);</a:t>
            </a:r>
          </a:p>
          <a:p>
            <a:r>
              <a:rPr lang="it-IT" dirty="0"/>
              <a:t>TV (24%);</a:t>
            </a:r>
          </a:p>
          <a:p>
            <a:r>
              <a:rPr lang="en-US" dirty="0"/>
              <a:t>Radio (23%); and</a:t>
            </a:r>
          </a:p>
          <a:p>
            <a:r>
              <a:rPr lang="en-US" dirty="0"/>
              <a:t>Outdoor/billboard (21%)</a:t>
            </a:r>
            <a:endParaRPr lang="it-IT" dirty="0"/>
          </a:p>
        </p:txBody>
      </p:sp>
    </p:spTree>
    <p:extLst>
      <p:ext uri="{BB962C8B-B14F-4D97-AF65-F5344CB8AC3E}">
        <p14:creationId xmlns:p14="http://schemas.microsoft.com/office/powerpoint/2010/main" val="537780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Marketing tools for B2B</a:t>
            </a:r>
          </a:p>
        </p:txBody>
      </p:sp>
      <p:sp>
        <p:nvSpPr>
          <p:cNvPr id="3" name="Segnaposto contenuto 2"/>
          <p:cNvSpPr>
            <a:spLocks noGrp="1"/>
          </p:cNvSpPr>
          <p:nvPr>
            <p:ph idx="1"/>
          </p:nvPr>
        </p:nvSpPr>
        <p:spPr/>
        <p:txBody>
          <a:bodyPr/>
          <a:lstStyle/>
          <a:p>
            <a:r>
              <a:rPr lang="it-IT"/>
              <a:t>Are they different than B2C ?</a:t>
            </a:r>
          </a:p>
          <a:p>
            <a:r>
              <a:rPr lang="it-IT"/>
              <a:t>Do you consider the consumer funnel ?</a:t>
            </a:r>
          </a:p>
          <a:p>
            <a:r>
              <a:rPr lang="it-IT"/>
              <a:t>Is off-line or on-line better</a:t>
            </a:r>
          </a:p>
          <a:p>
            <a:pPr marL="0" indent="0">
              <a:buNone/>
            </a:pPr>
            <a:endParaRPr lang="it-IT"/>
          </a:p>
          <a:p>
            <a:pPr marL="0" indent="0">
              <a:buNone/>
            </a:pPr>
            <a:endParaRPr lang="it-IT"/>
          </a:p>
          <a:p>
            <a:pPr marL="0" indent="0">
              <a:buNone/>
            </a:pPr>
            <a:endParaRPr lang="it-IT"/>
          </a:p>
          <a:p>
            <a:pPr marL="0" indent="0">
              <a:buNone/>
            </a:pPr>
            <a:endParaRPr lang="it-IT"/>
          </a:p>
        </p:txBody>
      </p:sp>
    </p:spTree>
    <p:extLst>
      <p:ext uri="{BB962C8B-B14F-4D97-AF65-F5344CB8AC3E}">
        <p14:creationId xmlns:p14="http://schemas.microsoft.com/office/powerpoint/2010/main" val="1640305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Different approach</a:t>
            </a:r>
          </a:p>
        </p:txBody>
      </p:sp>
      <p:sp>
        <p:nvSpPr>
          <p:cNvPr id="3" name="Segnaposto contenuto 2"/>
          <p:cNvSpPr>
            <a:spLocks noGrp="1"/>
          </p:cNvSpPr>
          <p:nvPr>
            <p:ph idx="1"/>
          </p:nvPr>
        </p:nvSpPr>
        <p:spPr/>
        <p:txBody>
          <a:bodyPr>
            <a:normAutofit/>
          </a:bodyPr>
          <a:lstStyle/>
          <a:p>
            <a:pPr marL="0" indent="0">
              <a:buNone/>
            </a:pPr>
            <a:r>
              <a:rPr lang="it-IT" sz="2800" b="1">
                <a:solidFill>
                  <a:srgbClr val="0000FF"/>
                </a:solidFill>
              </a:rPr>
              <a:t>B2B and B2C marketing differ</a:t>
            </a:r>
            <a:r>
              <a:rPr lang="it-IT" sz="2800">
                <a:solidFill>
                  <a:srgbClr val="0000FF"/>
                </a:solidFill>
              </a:rPr>
              <a:t> primarily in terms of their audiences </a:t>
            </a:r>
            <a:r>
              <a:rPr lang="it-IT" sz="2800" b="1">
                <a:solidFill>
                  <a:srgbClr val="0000FF"/>
                </a:solidFill>
              </a:rPr>
              <a:t>and</a:t>
            </a:r>
            <a:r>
              <a:rPr lang="it-IT" sz="2800">
                <a:solidFill>
                  <a:srgbClr val="0000FF"/>
                </a:solidFill>
              </a:rPr>
              <a:t> how they communicate to them. While </a:t>
            </a:r>
            <a:r>
              <a:rPr lang="it-IT" sz="2800" b="1">
                <a:solidFill>
                  <a:srgbClr val="0000FF"/>
                </a:solidFill>
              </a:rPr>
              <a:t>B2C marketing</a:t>
            </a:r>
            <a:r>
              <a:rPr lang="it-IT" sz="2800">
                <a:solidFill>
                  <a:srgbClr val="0000FF"/>
                </a:solidFill>
              </a:rPr>
              <a:t> focuses on quick solutions </a:t>
            </a:r>
            <a:r>
              <a:rPr lang="it-IT" sz="2800" b="1">
                <a:solidFill>
                  <a:srgbClr val="0000FF"/>
                </a:solidFill>
              </a:rPr>
              <a:t>and</a:t>
            </a:r>
            <a:r>
              <a:rPr lang="it-IT" sz="2800">
                <a:solidFill>
                  <a:srgbClr val="0000FF"/>
                </a:solidFill>
              </a:rPr>
              <a:t> enjoyable content, </a:t>
            </a:r>
            <a:r>
              <a:rPr lang="it-IT" sz="2800" b="1">
                <a:solidFill>
                  <a:srgbClr val="0000FF"/>
                </a:solidFill>
              </a:rPr>
              <a:t>B2B marketing</a:t>
            </a:r>
            <a:r>
              <a:rPr lang="it-IT" sz="2800">
                <a:solidFill>
                  <a:srgbClr val="0000FF"/>
                </a:solidFill>
              </a:rPr>
              <a:t> is more concerned with building relationships </a:t>
            </a:r>
            <a:r>
              <a:rPr lang="it-IT" sz="2800" b="1">
                <a:solidFill>
                  <a:srgbClr val="0000FF"/>
                </a:solidFill>
              </a:rPr>
              <a:t>and</a:t>
            </a:r>
            <a:r>
              <a:rPr lang="it-IT" sz="2800">
                <a:solidFill>
                  <a:srgbClr val="0000FF"/>
                </a:solidFill>
              </a:rPr>
              <a:t> proving a product's return on investment for a business customer.</a:t>
            </a:r>
          </a:p>
          <a:p>
            <a:pPr marL="0" indent="0">
              <a:buNone/>
            </a:pPr>
            <a:endParaRPr lang="it-IT" sz="2800">
              <a:solidFill>
                <a:srgbClr val="0000FF"/>
              </a:solidFill>
            </a:endParaRPr>
          </a:p>
          <a:p>
            <a:pPr marL="0" indent="0">
              <a:buNone/>
            </a:pPr>
            <a:r>
              <a:rPr lang="it-IT" sz="2800">
                <a:solidFill>
                  <a:srgbClr val="0000FF"/>
                </a:solidFill>
              </a:rPr>
              <a:t>What both types have in common is </a:t>
            </a:r>
            <a:r>
              <a:rPr lang="it-IT" sz="2800" b="1">
                <a:solidFill>
                  <a:srgbClr val="0000FF"/>
                </a:solidFill>
              </a:rPr>
              <a:t>P2P</a:t>
            </a:r>
            <a:r>
              <a:rPr lang="it-IT" sz="2800">
                <a:solidFill>
                  <a:srgbClr val="0000FF"/>
                </a:solidFill>
              </a:rPr>
              <a:t> (Person to person marketing)</a:t>
            </a:r>
          </a:p>
        </p:txBody>
      </p:sp>
    </p:spTree>
    <p:extLst>
      <p:ext uri="{BB962C8B-B14F-4D97-AF65-F5344CB8AC3E}">
        <p14:creationId xmlns:p14="http://schemas.microsoft.com/office/powerpoint/2010/main" val="3241999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B2B</a:t>
            </a:r>
          </a:p>
        </p:txBody>
      </p:sp>
      <p:sp>
        <p:nvSpPr>
          <p:cNvPr id="3" name="Segnaposto contenuto 2"/>
          <p:cNvSpPr>
            <a:spLocks noGrp="1"/>
          </p:cNvSpPr>
          <p:nvPr>
            <p:ph idx="1"/>
          </p:nvPr>
        </p:nvSpPr>
        <p:spPr/>
        <p:txBody>
          <a:bodyPr/>
          <a:lstStyle/>
          <a:p>
            <a:r>
              <a:rPr lang="it-IT" b="1"/>
              <a:t>ROI matters in B2B marketing.</a:t>
            </a:r>
          </a:p>
          <a:p>
            <a:pPr marL="0" indent="0">
              <a:buNone/>
            </a:pPr>
            <a:r>
              <a:rPr lang="it-IT" sz="2400"/>
              <a:t>- B2B purchase process tends to be driven more by logic and financial incentive.</a:t>
            </a:r>
            <a:endParaRPr lang="it-IT" b="1"/>
          </a:p>
          <a:p>
            <a:r>
              <a:rPr lang="it-IT" b="1"/>
              <a:t>The B2B buying cycle is often much longer than the B2C decision process.</a:t>
            </a:r>
          </a:p>
          <a:p>
            <a:pPr marL="0" indent="0">
              <a:buNone/>
            </a:pPr>
            <a:r>
              <a:rPr lang="it-IT" sz="2400" b="1"/>
              <a:t>- </a:t>
            </a:r>
            <a:r>
              <a:rPr lang="it-IT" sz="2400"/>
              <a:t>Have patience when marketing to other businesses, and create content for them that addresses the various stages of their buying cycle.</a:t>
            </a:r>
            <a:endParaRPr lang="it-IT" sz="2400" b="1"/>
          </a:p>
          <a:p>
            <a:pPr marL="0" indent="0">
              <a:buNone/>
            </a:pPr>
            <a:endParaRPr lang="it-IT" sz="2400"/>
          </a:p>
        </p:txBody>
      </p:sp>
    </p:spTree>
    <p:extLst>
      <p:ext uri="{BB962C8B-B14F-4D97-AF65-F5344CB8AC3E}">
        <p14:creationId xmlns:p14="http://schemas.microsoft.com/office/powerpoint/2010/main" val="1616753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B2C</a:t>
            </a:r>
          </a:p>
        </p:txBody>
      </p:sp>
      <p:sp>
        <p:nvSpPr>
          <p:cNvPr id="3" name="Segnaposto contenuto 2"/>
          <p:cNvSpPr>
            <a:spLocks noGrp="1"/>
          </p:cNvSpPr>
          <p:nvPr>
            <p:ph idx="1"/>
          </p:nvPr>
        </p:nvSpPr>
        <p:spPr/>
        <p:txBody>
          <a:bodyPr/>
          <a:lstStyle/>
          <a:p>
            <a:r>
              <a:rPr lang="it-IT"/>
              <a:t>B2C purchases are more emotionally driven</a:t>
            </a:r>
          </a:p>
          <a:p>
            <a:pPr marL="0" indent="0">
              <a:buNone/>
            </a:pPr>
            <a:r>
              <a:rPr lang="it-IT"/>
              <a:t>  </a:t>
            </a:r>
            <a:r>
              <a:rPr lang="it-IT" sz="2400"/>
              <a:t>- shorter term considerations in buying</a:t>
            </a:r>
          </a:p>
          <a:p>
            <a:pPr marL="0" indent="0">
              <a:buNone/>
            </a:pPr>
            <a:r>
              <a:rPr lang="it-IT" sz="2400"/>
              <a:t>  - marketing communication should be more direct &amp; informal</a:t>
            </a:r>
          </a:p>
          <a:p>
            <a:pPr marL="0" indent="0">
              <a:buNone/>
            </a:pPr>
            <a:r>
              <a:rPr lang="it-IT" sz="2400"/>
              <a:t>  - Yes, brand loyalty can be an goal, but a marketer must communicate product quality &amp; price as first consideration.</a:t>
            </a:r>
          </a:p>
        </p:txBody>
      </p:sp>
    </p:spTree>
    <p:extLst>
      <p:ext uri="{BB962C8B-B14F-4D97-AF65-F5344CB8AC3E}">
        <p14:creationId xmlns:p14="http://schemas.microsoft.com/office/powerpoint/2010/main" val="311941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p:nvPr/>
        </p:nvCxnSpPr>
        <p:spPr>
          <a:xfrm>
            <a:off x="1346570" y="4152900"/>
            <a:ext cx="6715125" cy="0"/>
          </a:xfrm>
          <a:prstGeom prst="line">
            <a:avLst/>
          </a:prstGeom>
          <a:ln w="6032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olo 4"/>
          <p:cNvSpPr>
            <a:spLocks noGrp="1"/>
          </p:cNvSpPr>
          <p:nvPr>
            <p:ph type="title"/>
          </p:nvPr>
        </p:nvSpPr>
        <p:spPr/>
        <p:txBody>
          <a:bodyPr/>
          <a:lstStyle/>
          <a:p>
            <a:r>
              <a:rPr lang="it-IT" dirty="0" smtClean="0"/>
              <a:t>TODAY, DATA GUIDES THE WHOLE PROCESS</a:t>
            </a:r>
            <a:endParaRPr lang="en-US" dirty="0"/>
          </a:p>
        </p:txBody>
      </p:sp>
      <p:sp>
        <p:nvSpPr>
          <p:cNvPr id="19" name="Rettangolo 18"/>
          <p:cNvSpPr/>
          <p:nvPr/>
        </p:nvSpPr>
        <p:spPr>
          <a:xfrm>
            <a:off x="425451" y="2015489"/>
            <a:ext cx="1861289"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it-IT" sz="1600" b="1" dirty="0">
                <a:latin typeface="Verdana" panose="020B0604030504040204" pitchFamily="34" charset="0"/>
                <a:ea typeface="Verdana" panose="020B0604030504040204" pitchFamily="34" charset="0"/>
                <a:cs typeface="Verdana" panose="020B0604030504040204" pitchFamily="34" charset="0"/>
              </a:rPr>
              <a:t>STRATEGY</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Rettangolo 19"/>
          <p:cNvSpPr/>
          <p:nvPr/>
        </p:nvSpPr>
        <p:spPr>
          <a:xfrm>
            <a:off x="2596905" y="2015489"/>
            <a:ext cx="1861289"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it-IT" sz="1600" b="1" dirty="0" smtClean="0">
                <a:latin typeface="Verdana" panose="020B0604030504040204" pitchFamily="34" charset="0"/>
                <a:ea typeface="Verdana" panose="020B0604030504040204" pitchFamily="34" charset="0"/>
                <a:cs typeface="Verdana" panose="020B0604030504040204" pitchFamily="34" charset="0"/>
              </a:rPr>
              <a:t>PLANNING</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Rettangolo 22"/>
          <p:cNvSpPr/>
          <p:nvPr/>
        </p:nvSpPr>
        <p:spPr>
          <a:xfrm>
            <a:off x="6939812" y="2015489"/>
            <a:ext cx="1861289"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it-IT" sz="1600" b="1" dirty="0" smtClean="0">
                <a:latin typeface="Verdana" panose="020B0604030504040204" pitchFamily="34" charset="0"/>
                <a:ea typeface="Verdana" panose="020B0604030504040204" pitchFamily="34" charset="0"/>
                <a:cs typeface="Verdana" panose="020B0604030504040204" pitchFamily="34" charset="0"/>
              </a:rPr>
              <a:t>MEASURING</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ttangolo 3"/>
          <p:cNvSpPr/>
          <p:nvPr/>
        </p:nvSpPr>
        <p:spPr>
          <a:xfrm>
            <a:off x="1027481" y="3771900"/>
            <a:ext cx="657225" cy="78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effectLst>
                  <a:outerShdw blurRad="38100" dist="38100" dir="2700000" algn="tl">
                    <a:srgbClr val="000000">
                      <a:alpha val="43137"/>
                    </a:srgbClr>
                  </a:outerShdw>
                </a:effectLst>
              </a:rPr>
              <a:t>D</a:t>
            </a:r>
            <a:endParaRPr lang="en-US" sz="3600" b="1" dirty="0">
              <a:effectLst>
                <a:outerShdw blurRad="38100" dist="38100" dir="2700000" algn="tl">
                  <a:srgbClr val="000000">
                    <a:alpha val="43137"/>
                  </a:srgbClr>
                </a:outerShdw>
              </a:effectLst>
            </a:endParaRPr>
          </a:p>
        </p:txBody>
      </p:sp>
      <p:sp>
        <p:nvSpPr>
          <p:cNvPr id="49" name="Rettangolo 48"/>
          <p:cNvSpPr/>
          <p:nvPr/>
        </p:nvSpPr>
        <p:spPr>
          <a:xfrm>
            <a:off x="3198936" y="3759200"/>
            <a:ext cx="657225" cy="78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effectLst>
                  <a:outerShdw blurRad="38100" dist="38100" dir="2700000" algn="tl">
                    <a:srgbClr val="000000">
                      <a:alpha val="43137"/>
                    </a:srgbClr>
                  </a:outerShdw>
                </a:effectLst>
              </a:rPr>
              <a:t>D</a:t>
            </a:r>
            <a:endParaRPr lang="en-US" sz="3600" b="1" dirty="0">
              <a:effectLst>
                <a:outerShdw blurRad="38100" dist="38100" dir="2700000" algn="tl">
                  <a:srgbClr val="000000">
                    <a:alpha val="43137"/>
                  </a:srgbClr>
                </a:outerShdw>
              </a:effectLst>
            </a:endParaRPr>
          </a:p>
        </p:txBody>
      </p:sp>
      <p:sp>
        <p:nvSpPr>
          <p:cNvPr id="50" name="Rettangolo 49"/>
          <p:cNvSpPr/>
          <p:nvPr/>
        </p:nvSpPr>
        <p:spPr>
          <a:xfrm>
            <a:off x="7571649" y="3746500"/>
            <a:ext cx="657225" cy="78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effectLst>
                  <a:outerShdw blurRad="38100" dist="38100" dir="2700000" algn="tl">
                    <a:srgbClr val="000000">
                      <a:alpha val="43137"/>
                    </a:srgbClr>
                  </a:outerShdw>
                </a:effectLst>
              </a:rPr>
              <a:t>D</a:t>
            </a:r>
            <a:endParaRPr lang="en-US" sz="3600" b="1" dirty="0">
              <a:effectLst>
                <a:outerShdw blurRad="38100" dist="38100" dir="2700000" algn="tl">
                  <a:srgbClr val="000000">
                    <a:alpha val="43137"/>
                  </a:srgbClr>
                </a:outerShdw>
              </a:effectLst>
            </a:endParaRPr>
          </a:p>
        </p:txBody>
      </p:sp>
      <p:sp>
        <p:nvSpPr>
          <p:cNvPr id="51" name="CasellaDiTesto 50"/>
          <p:cNvSpPr txBox="1"/>
          <p:nvPr/>
        </p:nvSpPr>
        <p:spPr>
          <a:xfrm>
            <a:off x="415925" y="5076967"/>
            <a:ext cx="1861289" cy="369332"/>
          </a:xfrm>
          <a:prstGeom prst="rect">
            <a:avLst/>
          </a:prstGeom>
          <a:noFill/>
        </p:spPr>
        <p:txBody>
          <a:bodyPr wrap="square" rtlCol="0">
            <a:spAutoFit/>
          </a:bodyPr>
          <a:lstStyle/>
          <a:p>
            <a:pPr algn="ctr"/>
            <a:r>
              <a:rPr lang="it-IT" dirty="0" smtClean="0">
                <a:solidFill>
                  <a:schemeClr val="bg1">
                    <a:lumMod val="50000"/>
                  </a:schemeClr>
                </a:solidFill>
                <a:latin typeface="Verdana" pitchFamily="34" charset="0"/>
                <a:ea typeface="Verdana" pitchFamily="34" charset="0"/>
                <a:cs typeface="Verdana" pitchFamily="34" charset="0"/>
              </a:rPr>
              <a:t>Cookie</a:t>
            </a:r>
            <a:endParaRPr lang="en-US" dirty="0" smtClean="0">
              <a:solidFill>
                <a:schemeClr val="bg1">
                  <a:lumMod val="50000"/>
                </a:schemeClr>
              </a:solidFill>
              <a:latin typeface="Verdana" pitchFamily="34" charset="0"/>
              <a:ea typeface="Verdana" pitchFamily="34" charset="0"/>
              <a:cs typeface="Verdana" pitchFamily="34" charset="0"/>
            </a:endParaRPr>
          </a:p>
        </p:txBody>
      </p:sp>
      <p:sp>
        <p:nvSpPr>
          <p:cNvPr id="52" name="CasellaDiTesto 51"/>
          <p:cNvSpPr txBox="1"/>
          <p:nvPr/>
        </p:nvSpPr>
        <p:spPr>
          <a:xfrm>
            <a:off x="2635250" y="5076967"/>
            <a:ext cx="1861289" cy="369332"/>
          </a:xfrm>
          <a:prstGeom prst="rect">
            <a:avLst/>
          </a:prstGeom>
          <a:noFill/>
        </p:spPr>
        <p:txBody>
          <a:bodyPr wrap="square" rtlCol="0">
            <a:spAutoFit/>
          </a:bodyPr>
          <a:lstStyle/>
          <a:p>
            <a:pPr algn="ctr"/>
            <a:r>
              <a:rPr lang="it-IT" dirty="0" smtClean="0">
                <a:solidFill>
                  <a:schemeClr val="bg1">
                    <a:lumMod val="50000"/>
                  </a:schemeClr>
                </a:solidFill>
                <a:latin typeface="Verdana" pitchFamily="34" charset="0"/>
                <a:ea typeface="Verdana" pitchFamily="34" charset="0"/>
                <a:cs typeface="Verdana" pitchFamily="34" charset="0"/>
              </a:rPr>
              <a:t>Cookie</a:t>
            </a:r>
            <a:endParaRPr lang="en-US" dirty="0" smtClean="0">
              <a:solidFill>
                <a:schemeClr val="bg1">
                  <a:lumMod val="50000"/>
                </a:schemeClr>
              </a:solidFill>
              <a:latin typeface="Verdana" pitchFamily="34" charset="0"/>
              <a:ea typeface="Verdana" pitchFamily="34" charset="0"/>
              <a:cs typeface="Verdana" pitchFamily="34" charset="0"/>
            </a:endParaRPr>
          </a:p>
        </p:txBody>
      </p:sp>
      <p:sp>
        <p:nvSpPr>
          <p:cNvPr id="54" name="Rettangolo 53"/>
          <p:cNvSpPr/>
          <p:nvPr/>
        </p:nvSpPr>
        <p:spPr>
          <a:xfrm>
            <a:off x="4759080" y="1990089"/>
            <a:ext cx="1861289" cy="125984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it-IT" sz="1600" b="1" dirty="0" smtClean="0">
                <a:latin typeface="Verdana" panose="020B0604030504040204" pitchFamily="34" charset="0"/>
                <a:ea typeface="Verdana" panose="020B0604030504040204" pitchFamily="34" charset="0"/>
                <a:cs typeface="Verdana" panose="020B0604030504040204" pitchFamily="34" charset="0"/>
              </a:rPr>
              <a:t>BUYING</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61" name="CasellaDiTesto 60"/>
          <p:cNvSpPr txBox="1"/>
          <p:nvPr/>
        </p:nvSpPr>
        <p:spPr>
          <a:xfrm>
            <a:off x="4854575" y="5113795"/>
            <a:ext cx="1861289" cy="369332"/>
          </a:xfrm>
          <a:prstGeom prst="rect">
            <a:avLst/>
          </a:prstGeom>
          <a:noFill/>
        </p:spPr>
        <p:txBody>
          <a:bodyPr wrap="square" rtlCol="0">
            <a:spAutoFit/>
          </a:bodyPr>
          <a:lstStyle/>
          <a:p>
            <a:pPr algn="ctr"/>
            <a:r>
              <a:rPr lang="it-IT" dirty="0" smtClean="0">
                <a:solidFill>
                  <a:schemeClr val="bg1">
                    <a:lumMod val="50000"/>
                  </a:schemeClr>
                </a:solidFill>
                <a:latin typeface="Verdana" pitchFamily="34" charset="0"/>
                <a:ea typeface="Verdana" pitchFamily="34" charset="0"/>
                <a:cs typeface="Verdana" pitchFamily="34" charset="0"/>
              </a:rPr>
              <a:t>Cookie</a:t>
            </a:r>
            <a:endParaRPr lang="en-US" dirty="0" smtClean="0">
              <a:solidFill>
                <a:schemeClr val="bg1">
                  <a:lumMod val="50000"/>
                </a:schemeClr>
              </a:solidFill>
              <a:latin typeface="Verdana" pitchFamily="34" charset="0"/>
              <a:ea typeface="Verdana" pitchFamily="34" charset="0"/>
              <a:cs typeface="Verdana" pitchFamily="34" charset="0"/>
            </a:endParaRPr>
          </a:p>
        </p:txBody>
      </p:sp>
      <p:sp>
        <p:nvSpPr>
          <p:cNvPr id="62" name="CasellaDiTesto 61"/>
          <p:cNvSpPr txBox="1"/>
          <p:nvPr/>
        </p:nvSpPr>
        <p:spPr>
          <a:xfrm>
            <a:off x="7011139" y="5076965"/>
            <a:ext cx="1861289" cy="369332"/>
          </a:xfrm>
          <a:prstGeom prst="rect">
            <a:avLst/>
          </a:prstGeom>
          <a:noFill/>
        </p:spPr>
        <p:txBody>
          <a:bodyPr wrap="square" rtlCol="0">
            <a:spAutoFit/>
          </a:bodyPr>
          <a:lstStyle/>
          <a:p>
            <a:pPr algn="ctr"/>
            <a:r>
              <a:rPr lang="it-IT" dirty="0" smtClean="0">
                <a:solidFill>
                  <a:schemeClr val="bg1">
                    <a:lumMod val="50000"/>
                  </a:schemeClr>
                </a:solidFill>
                <a:latin typeface="Verdana" pitchFamily="34" charset="0"/>
                <a:ea typeface="Verdana" pitchFamily="34" charset="0"/>
                <a:cs typeface="Verdana" pitchFamily="34" charset="0"/>
              </a:rPr>
              <a:t>Cookie</a:t>
            </a:r>
            <a:endParaRPr lang="en-US" dirty="0" smtClean="0">
              <a:solidFill>
                <a:schemeClr val="bg1">
                  <a:lumMod val="50000"/>
                </a:schemeClr>
              </a:solidFill>
              <a:latin typeface="Verdana" pitchFamily="34" charset="0"/>
              <a:ea typeface="Verdana" pitchFamily="34" charset="0"/>
              <a:cs typeface="Verdana" pitchFamily="34" charset="0"/>
            </a:endParaRPr>
          </a:p>
        </p:txBody>
      </p:sp>
      <p:sp>
        <p:nvSpPr>
          <p:cNvPr id="63" name="Rettangolo 62"/>
          <p:cNvSpPr/>
          <p:nvPr/>
        </p:nvSpPr>
        <p:spPr>
          <a:xfrm>
            <a:off x="5428031" y="3771900"/>
            <a:ext cx="657225" cy="78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effectLst>
                  <a:outerShdw blurRad="38100" dist="38100" dir="2700000" algn="tl">
                    <a:srgbClr val="000000">
                      <a:alpha val="43137"/>
                    </a:srgbClr>
                  </a:outerShdw>
                </a:effectLst>
              </a:rPr>
              <a:t>D</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302252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61473"/>
            <a:ext cx="8229600" cy="3034631"/>
          </a:xfrm>
        </p:spPr>
        <p:txBody>
          <a:bodyPr>
            <a:normAutofit/>
          </a:bodyPr>
          <a:lstStyle/>
          <a:p>
            <a:r>
              <a:rPr lang="it-IT" sz="4800" b="1" i="1">
                <a:solidFill>
                  <a:srgbClr val="0000FF"/>
                </a:solidFill>
              </a:rPr>
              <a:t>Current Trends in Digital</a:t>
            </a:r>
          </a:p>
        </p:txBody>
      </p:sp>
    </p:spTree>
    <p:extLst>
      <p:ext uri="{BB962C8B-B14F-4D97-AF65-F5344CB8AC3E}">
        <p14:creationId xmlns:p14="http://schemas.microsoft.com/office/powerpoint/2010/main" val="3924715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FF0000"/>
                </a:solidFill>
              </a:rPr>
              <a:t>Internet of Things  (I.O.T.)</a:t>
            </a:r>
          </a:p>
        </p:txBody>
      </p:sp>
      <p:sp>
        <p:nvSpPr>
          <p:cNvPr id="3" name="Segnaposto contenuto 2"/>
          <p:cNvSpPr>
            <a:spLocks noGrp="1"/>
          </p:cNvSpPr>
          <p:nvPr>
            <p:ph idx="1"/>
          </p:nvPr>
        </p:nvSpPr>
        <p:spPr/>
        <p:txBody>
          <a:bodyPr>
            <a:normAutofit/>
          </a:bodyPr>
          <a:lstStyle/>
          <a:p>
            <a:r>
              <a:rPr lang="it-IT" sz="2800"/>
              <a:t>The Internet of Things is the network of devices such as vehicles, and home appliances that contain electronics, software, actuators, and connectivity which allows these things to connect, interact and exchange data.</a:t>
            </a:r>
          </a:p>
          <a:p>
            <a:r>
              <a:rPr lang="it-IT" sz="2800"/>
              <a:t>refers to the billions of physical devices around the world that are now connected to the </a:t>
            </a:r>
            <a:r>
              <a:rPr lang="it-IT" sz="2800" i="1"/>
              <a:t>internet</a:t>
            </a:r>
            <a:r>
              <a:rPr lang="it-IT" sz="2800"/>
              <a:t>, collecting and sharing data.</a:t>
            </a:r>
          </a:p>
        </p:txBody>
      </p:sp>
    </p:spTree>
    <p:extLst>
      <p:ext uri="{BB962C8B-B14F-4D97-AF65-F5344CB8AC3E}">
        <p14:creationId xmlns:p14="http://schemas.microsoft.com/office/powerpoint/2010/main" val="2420182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a:solidFill>
                  <a:srgbClr val="800000"/>
                </a:solidFill>
              </a:rPr>
              <a:t>"Anything that can be connected, will be connected."</a:t>
            </a:r>
          </a:p>
        </p:txBody>
      </p:sp>
      <p:sp>
        <p:nvSpPr>
          <p:cNvPr id="3" name="Segnaposto contenuto 2"/>
          <p:cNvSpPr>
            <a:spLocks noGrp="1"/>
          </p:cNvSpPr>
          <p:nvPr>
            <p:ph idx="1"/>
          </p:nvPr>
        </p:nvSpPr>
        <p:spPr/>
        <p:txBody>
          <a:bodyPr/>
          <a:lstStyle/>
          <a:p>
            <a:r>
              <a:rPr lang="it-IT"/>
              <a:t>If it has an on and off switch then chances are it can be a part of the IoT.</a:t>
            </a:r>
          </a:p>
          <a:p>
            <a:r>
              <a:rPr lang="it-IT"/>
              <a:t>Your alarm clock wakes up you at 6 a.m. and then notifies your coffee maker to start brewing coffee for you.</a:t>
            </a:r>
          </a:p>
          <a:p>
            <a:r>
              <a:rPr lang="it-IT"/>
              <a:t>you are on your way to a meeting; your car could have access to your calendar and already know the best route to take.</a:t>
            </a:r>
          </a:p>
        </p:txBody>
      </p:sp>
    </p:spTree>
    <p:extLst>
      <p:ext uri="{BB962C8B-B14F-4D97-AF65-F5344CB8AC3E}">
        <p14:creationId xmlns:p14="http://schemas.microsoft.com/office/powerpoint/2010/main" val="1319226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08240"/>
            <a:ext cx="8229600" cy="2194559"/>
          </a:xfrm>
        </p:spPr>
        <p:txBody>
          <a:bodyPr>
            <a:normAutofit/>
          </a:bodyPr>
          <a:lstStyle/>
          <a:p>
            <a:r>
              <a:rPr lang="it-IT" sz="3600" b="1">
                <a:solidFill>
                  <a:srgbClr val="0000FF"/>
                </a:solidFill>
              </a:rPr>
              <a:t>I LOVE THIS AD:</a:t>
            </a:r>
            <a:br>
              <a:rPr lang="it-IT" sz="3600" b="1">
                <a:solidFill>
                  <a:srgbClr val="0000FF"/>
                </a:solidFill>
              </a:rPr>
            </a:br>
            <a:r>
              <a:rPr lang="it-IT" sz="2400">
                <a:solidFill>
                  <a:srgbClr val="0000FF"/>
                </a:solidFill>
              </a:rPr>
              <a:t/>
            </a:r>
            <a:br>
              <a:rPr lang="it-IT" sz="2400">
                <a:solidFill>
                  <a:srgbClr val="0000FF"/>
                </a:solidFill>
              </a:rPr>
            </a:br>
            <a:r>
              <a:rPr lang="it-IT" sz="2400">
                <a:hlinkClick r:id="rId2"/>
              </a:rPr>
              <a:t>https://www.youtube.com/watch?v=v2kV6pgJxuo</a:t>
            </a:r>
            <a:endParaRPr lang="it-IT" sz="2400"/>
          </a:p>
        </p:txBody>
      </p:sp>
    </p:spTree>
    <p:extLst>
      <p:ext uri="{BB962C8B-B14F-4D97-AF65-F5344CB8AC3E}">
        <p14:creationId xmlns:p14="http://schemas.microsoft.com/office/powerpoint/2010/main" val="3337877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Smart connected living</a:t>
            </a:r>
          </a:p>
        </p:txBody>
      </p:sp>
      <p:sp>
        <p:nvSpPr>
          <p:cNvPr id="3" name="Segnaposto contenuto 2"/>
          <p:cNvSpPr>
            <a:spLocks noGrp="1"/>
          </p:cNvSpPr>
          <p:nvPr>
            <p:ph idx="1"/>
          </p:nvPr>
        </p:nvSpPr>
        <p:spPr/>
        <p:txBody>
          <a:bodyPr/>
          <a:lstStyle/>
          <a:p>
            <a:r>
              <a:rPr lang="it-IT" sz="2800" b="1">
                <a:solidFill>
                  <a:srgbClr val="0000FF"/>
                </a:solidFill>
              </a:rPr>
              <a:t>Advantages:</a:t>
            </a:r>
          </a:p>
          <a:p>
            <a:pPr marL="0" indent="0">
              <a:buNone/>
            </a:pPr>
            <a:r>
              <a:rPr lang="it-IT" sz="2800"/>
              <a:t>- easier, more efficiency for the user</a:t>
            </a:r>
          </a:p>
          <a:p>
            <a:pPr marL="0" indent="0">
              <a:buNone/>
            </a:pPr>
            <a:r>
              <a:rPr lang="it-IT" sz="2800"/>
              <a:t>- marketing has data sources for tracking behavior</a:t>
            </a:r>
            <a:r>
              <a:rPr lang="it-IT"/>
              <a:t> </a:t>
            </a:r>
          </a:p>
          <a:p>
            <a:pPr marL="0" indent="0">
              <a:buNone/>
            </a:pPr>
            <a:r>
              <a:rPr lang="it-IT" sz="2800" b="1">
                <a:solidFill>
                  <a:srgbClr val="0000FF"/>
                </a:solidFill>
              </a:rPr>
              <a:t>    Disadvantages:</a:t>
            </a:r>
          </a:p>
          <a:p>
            <a:pPr marL="0" indent="0">
              <a:buNone/>
            </a:pPr>
            <a:r>
              <a:rPr lang="it-IT" sz="2800" b="1">
                <a:solidFill>
                  <a:srgbClr val="0000FF"/>
                </a:solidFill>
              </a:rPr>
              <a:t>- </a:t>
            </a:r>
            <a:r>
              <a:rPr lang="it-IT" sz="2800"/>
              <a:t>privacy and security threat from hacking</a:t>
            </a:r>
          </a:p>
          <a:p>
            <a:pPr marL="0" indent="0">
              <a:buNone/>
            </a:pPr>
            <a:r>
              <a:rPr lang="it-IT" sz="2800" b="1"/>
              <a:t>- </a:t>
            </a:r>
            <a:r>
              <a:rPr lang="it-IT" sz="2800">
                <a:solidFill>
                  <a:srgbClr val="000000"/>
                </a:solidFill>
              </a:rPr>
              <a:t>need for stabile internet connections</a:t>
            </a:r>
          </a:p>
          <a:p>
            <a:pPr marL="0" indent="0">
              <a:buNone/>
            </a:pPr>
            <a:endParaRPr lang="it-IT" sz="2800" b="1">
              <a:solidFill>
                <a:srgbClr val="000000"/>
              </a:solidFill>
            </a:endParaRPr>
          </a:p>
          <a:p>
            <a:pPr marL="0" indent="0">
              <a:buNone/>
            </a:pPr>
            <a:r>
              <a:rPr lang="it-IT" sz="2800" b="1">
                <a:solidFill>
                  <a:srgbClr val="000000"/>
                </a:solidFill>
              </a:rPr>
              <a:t>Is Alexa spying on your private life ??</a:t>
            </a:r>
            <a:endParaRPr lang="it-IT" sz="2800" b="1"/>
          </a:p>
          <a:p>
            <a:pPr marL="0" indent="0">
              <a:buNone/>
            </a:pPr>
            <a:endParaRPr lang="it-IT"/>
          </a:p>
        </p:txBody>
      </p:sp>
    </p:spTree>
    <p:extLst>
      <p:ext uri="{BB962C8B-B14F-4D97-AF65-F5344CB8AC3E}">
        <p14:creationId xmlns:p14="http://schemas.microsoft.com/office/powerpoint/2010/main" val="15231815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solidFill>
                  <a:srgbClr val="953735"/>
                </a:solidFill>
              </a:rPr>
              <a:t>Interactive </a:t>
            </a:r>
            <a:r>
              <a:rPr lang="it-IT" b="1" i="1" dirty="0" err="1" smtClean="0">
                <a:solidFill>
                  <a:srgbClr val="953735"/>
                </a:solidFill>
              </a:rPr>
              <a:t>digital</a:t>
            </a:r>
            <a:r>
              <a:rPr lang="it-IT" dirty="0" smtClean="0"/>
              <a:t/>
            </a:r>
            <a:br>
              <a:rPr lang="it-IT" dirty="0" smtClean="0"/>
            </a:br>
            <a:r>
              <a:rPr lang="it-IT" sz="3100" dirty="0" smtClean="0">
                <a:solidFill>
                  <a:schemeClr val="accent2">
                    <a:lumMod val="75000"/>
                  </a:schemeClr>
                </a:solidFill>
              </a:rPr>
              <a:t>Making a creative connection to the customer</a:t>
            </a:r>
            <a:endParaRPr lang="it-IT" sz="3100" dirty="0">
              <a:solidFill>
                <a:schemeClr val="accent2">
                  <a:lumMod val="75000"/>
                </a:schemeClr>
              </a:solidFill>
            </a:endParaRPr>
          </a:p>
        </p:txBody>
      </p:sp>
      <p:sp>
        <p:nvSpPr>
          <p:cNvPr id="3" name="Segnaposto contenuto 2"/>
          <p:cNvSpPr>
            <a:spLocks noGrp="1"/>
          </p:cNvSpPr>
          <p:nvPr>
            <p:ph idx="1"/>
          </p:nvPr>
        </p:nvSpPr>
        <p:spPr/>
        <p:txBody>
          <a:bodyPr/>
          <a:lstStyle/>
          <a:p>
            <a:pPr marL="0" indent="0">
              <a:buNone/>
            </a:pPr>
            <a:endParaRPr lang="it-IT" dirty="0" err="1" smtClean="0"/>
          </a:p>
          <a:p>
            <a:r>
              <a:rPr lang="it-IT" dirty="0" err="1" smtClean="0"/>
              <a:t>Encouraging</a:t>
            </a:r>
            <a:r>
              <a:rPr lang="it-IT" dirty="0" smtClean="0"/>
              <a:t> and </a:t>
            </a:r>
            <a:r>
              <a:rPr lang="it-IT" dirty="0" err="1" smtClean="0"/>
              <a:t>developing</a:t>
            </a:r>
            <a:r>
              <a:rPr lang="it-IT" dirty="0" smtClean="0"/>
              <a:t> ways to </a:t>
            </a:r>
            <a:r>
              <a:rPr lang="it-IT" dirty="0" err="1" smtClean="0"/>
              <a:t>have</a:t>
            </a:r>
            <a:r>
              <a:rPr lang="it-IT" dirty="0" smtClean="0"/>
              <a:t> </a:t>
            </a:r>
            <a:r>
              <a:rPr lang="it-IT" dirty="0" err="1" smtClean="0"/>
              <a:t>customers</a:t>
            </a:r>
            <a:r>
              <a:rPr lang="it-IT" dirty="0" smtClean="0"/>
              <a:t> co-market (</a:t>
            </a:r>
            <a:r>
              <a:rPr lang="it-IT" dirty="0" err="1" smtClean="0"/>
              <a:t>participate</a:t>
            </a:r>
            <a:r>
              <a:rPr lang="it-IT" dirty="0" smtClean="0"/>
              <a:t>) with </a:t>
            </a:r>
            <a:r>
              <a:rPr lang="it-IT" dirty="0" err="1" smtClean="0"/>
              <a:t>your</a:t>
            </a:r>
            <a:r>
              <a:rPr lang="it-IT" dirty="0" smtClean="0"/>
              <a:t> </a:t>
            </a:r>
            <a:r>
              <a:rPr lang="it-IT" dirty="0" err="1" smtClean="0"/>
              <a:t>product</a:t>
            </a:r>
            <a:r>
              <a:rPr lang="it-IT" dirty="0" smtClean="0"/>
              <a:t>.</a:t>
            </a:r>
          </a:p>
          <a:p>
            <a:pPr marL="0" indent="0">
              <a:buNone/>
            </a:pPr>
            <a:r>
              <a:rPr lang="it-IT" dirty="0" smtClean="0"/>
              <a:t>- Games, contests, to </a:t>
            </a:r>
            <a:r>
              <a:rPr lang="it-IT" dirty="0" err="1" smtClean="0"/>
              <a:t>promote</a:t>
            </a:r>
            <a:r>
              <a:rPr lang="it-IT" dirty="0" smtClean="0"/>
              <a:t> idea </a:t>
            </a:r>
            <a:r>
              <a:rPr lang="it-IT" dirty="0" err="1" smtClean="0"/>
              <a:t>exchange</a:t>
            </a:r>
          </a:p>
          <a:p>
            <a:pPr marL="0" indent="0">
              <a:buNone/>
            </a:pPr>
            <a:r>
              <a:rPr lang="it-IT" dirty="0" err="1"/>
              <a:t>- Radio links to digital in brand promotions</a:t>
            </a:r>
            <a:endParaRPr lang="it-IT" dirty="0" smtClean="0"/>
          </a:p>
        </p:txBody>
      </p:sp>
    </p:spTree>
    <p:extLst>
      <p:ext uri="{BB962C8B-B14F-4D97-AF65-F5344CB8AC3E}">
        <p14:creationId xmlns:p14="http://schemas.microsoft.com/office/powerpoint/2010/main" val="33198080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rgbClr val="008000"/>
                </a:solidFill>
              </a:rPr>
              <a:t>Virtual Reality</a:t>
            </a:r>
          </a:p>
        </p:txBody>
      </p:sp>
      <p:sp>
        <p:nvSpPr>
          <p:cNvPr id="3" name="Segnaposto contenuto 2"/>
          <p:cNvSpPr>
            <a:spLocks noGrp="1"/>
          </p:cNvSpPr>
          <p:nvPr>
            <p:ph idx="1"/>
          </p:nvPr>
        </p:nvSpPr>
        <p:spPr/>
        <p:txBody>
          <a:bodyPr/>
          <a:lstStyle/>
          <a:p>
            <a:r>
              <a:rPr lang="it-IT" sz="2400" i="1"/>
              <a:t>Virtual reality</a:t>
            </a:r>
            <a:r>
              <a:rPr lang="it-IT" sz="2400"/>
              <a:t> is an artificial environment that is created with software and presented to the user in such a way that the user suspends belief and accepts it as a real environment.,</a:t>
            </a:r>
            <a:r>
              <a:rPr lang="it-IT"/>
              <a:t> </a:t>
            </a:r>
            <a:r>
              <a:rPr lang="it-IT" sz="2400"/>
              <a:t>usually by way of a headset with special lenses . Ideally, VR allows people to simulate the experience in 360 degrees.</a:t>
            </a:r>
          </a:p>
        </p:txBody>
      </p:sp>
    </p:spTree>
    <p:extLst>
      <p:ext uri="{BB962C8B-B14F-4D97-AF65-F5344CB8AC3E}">
        <p14:creationId xmlns:p14="http://schemas.microsoft.com/office/powerpoint/2010/main" val="256760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698500"/>
          </a:xfrm>
        </p:spPr>
        <p:txBody>
          <a:bodyPr>
            <a:normAutofit fontScale="90000"/>
          </a:bodyPr>
          <a:lstStyle/>
          <a:p>
            <a:r>
              <a:rPr lang="it-IT">
                <a:solidFill>
                  <a:srgbClr val="0000FF"/>
                </a:solidFill>
              </a:rPr>
              <a:t>Augumented </a:t>
            </a:r>
            <a:r>
              <a:rPr lang="it-IT" sz="4800">
                <a:solidFill>
                  <a:srgbClr val="0000FF"/>
                </a:solidFill>
                <a:latin typeface="Matura MT Script Capitals"/>
                <a:cs typeface="Matura MT Script Capitals"/>
              </a:rPr>
              <a:t>Reality</a:t>
            </a:r>
          </a:p>
        </p:txBody>
      </p:sp>
      <p:sp>
        <p:nvSpPr>
          <p:cNvPr id="3" name="Segnaposto contenuto 2"/>
          <p:cNvSpPr>
            <a:spLocks noGrp="1"/>
          </p:cNvSpPr>
          <p:nvPr>
            <p:ph idx="1"/>
          </p:nvPr>
        </p:nvSpPr>
        <p:spPr>
          <a:xfrm>
            <a:off x="457200" y="850900"/>
            <a:ext cx="8229600" cy="5778500"/>
          </a:xfrm>
        </p:spPr>
        <p:txBody>
          <a:bodyPr>
            <a:normAutofit/>
          </a:bodyPr>
          <a:lstStyle/>
          <a:p>
            <a:endParaRPr lang="it-IT" sz="2800" i="1"/>
          </a:p>
          <a:p>
            <a:r>
              <a:rPr lang="it-IT" sz="2400" i="1"/>
              <a:t>Augmented reality</a:t>
            </a:r>
            <a:r>
              <a:rPr lang="it-IT" sz="2400"/>
              <a:t> is the blending of interactive digital elements – like dazzling visual overlays, or other sensory projections – into our real-world environments.</a:t>
            </a:r>
          </a:p>
          <a:p>
            <a:pPr marL="0" indent="0">
              <a:buNone/>
            </a:pPr>
            <a:endParaRPr lang="it-IT" sz="2400"/>
          </a:p>
          <a:p>
            <a:r>
              <a:rPr lang="it-IT" sz="2400"/>
              <a:t>Imagine delivering a </a:t>
            </a:r>
            <a:r>
              <a:rPr lang="it-IT" sz="2400" b="1"/>
              <a:t>marketing</a:t>
            </a:r>
            <a:r>
              <a:rPr lang="it-IT" sz="2400"/>
              <a:t> strategy in real time. Customers and clients get to experience your product or service as it is meant to be used.</a:t>
            </a:r>
          </a:p>
          <a:p>
            <a:endParaRPr lang="it-IT" sz="2400"/>
          </a:p>
          <a:p>
            <a:pPr marL="0" indent="0">
              <a:buNone/>
            </a:pPr>
            <a:r>
              <a:rPr lang="it-IT" sz="2400"/>
              <a:t>(</a:t>
            </a:r>
            <a:r>
              <a:rPr lang="it-IT" sz="2400" b="1"/>
              <a:t>Some</a:t>
            </a:r>
            <a:r>
              <a:rPr lang="it-IT" sz="2400"/>
              <a:t> popular </a:t>
            </a:r>
            <a:r>
              <a:rPr lang="it-IT" sz="2400" b="1"/>
              <a:t>examples</a:t>
            </a:r>
            <a:r>
              <a:rPr lang="it-IT" sz="2400"/>
              <a:t> of AR apps include AcrossAir, Google Sky Map, Layar, Lookator, SpotCrime, PokemonGo etc.)</a:t>
            </a:r>
          </a:p>
          <a:p>
            <a:pPr marL="0" indent="0">
              <a:buNone/>
            </a:pPr>
            <a:endParaRPr lang="it-IT" sz="2400"/>
          </a:p>
          <a:p>
            <a:pPr marL="0" indent="0">
              <a:buNone/>
            </a:pPr>
            <a:r>
              <a:rPr lang="it-IT" sz="2400">
                <a:solidFill>
                  <a:srgbClr val="0000FF"/>
                </a:solidFill>
              </a:rPr>
              <a:t>https://www.youtube.com/watch?v=NOKJDCqvvMk</a:t>
            </a:r>
          </a:p>
          <a:p>
            <a:pPr marL="0" indent="0">
              <a:buNone/>
            </a:pPr>
            <a:endParaRPr lang="it-IT" sz="2400"/>
          </a:p>
        </p:txBody>
      </p:sp>
    </p:spTree>
    <p:extLst>
      <p:ext uri="{BB962C8B-B14F-4D97-AF65-F5344CB8AC3E}">
        <p14:creationId xmlns:p14="http://schemas.microsoft.com/office/powerpoint/2010/main" val="2142620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R vs V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644"/>
            <a:ext cx="9144000" cy="5276056"/>
          </a:xfrm>
          <a:prstGeom prst="rect">
            <a:avLst/>
          </a:prstGeom>
        </p:spPr>
      </p:pic>
      <p:sp>
        <p:nvSpPr>
          <p:cNvPr id="3" name="CasellaDiTesto 2"/>
          <p:cNvSpPr txBox="1"/>
          <p:nvPr/>
        </p:nvSpPr>
        <p:spPr>
          <a:xfrm>
            <a:off x="127000" y="5997222"/>
            <a:ext cx="8509000" cy="677108"/>
          </a:xfrm>
          <a:prstGeom prst="rect">
            <a:avLst/>
          </a:prstGeom>
          <a:noFill/>
        </p:spPr>
        <p:txBody>
          <a:bodyPr wrap="square" rtlCol="0">
            <a:spAutoFit/>
          </a:bodyPr>
          <a:lstStyle/>
          <a:p>
            <a:r>
              <a:rPr lang="it-IT" sz="2000">
                <a:solidFill>
                  <a:srgbClr val="FF0000"/>
                </a:solidFill>
              </a:rPr>
              <a:t>     </a:t>
            </a:r>
            <a:r>
              <a:rPr lang="it-IT" sz="2000" u="sng">
                <a:solidFill>
                  <a:srgbClr val="FF0000"/>
                </a:solidFill>
              </a:rPr>
              <a:t>Learn the difference</a:t>
            </a:r>
            <a:r>
              <a:rPr lang="it-IT" sz="2000">
                <a:solidFill>
                  <a:srgbClr val="FF0000"/>
                </a:solidFill>
              </a:rPr>
              <a:t>:</a:t>
            </a:r>
            <a:r>
              <a:rPr lang="it-IT" sz="2000"/>
              <a:t>  </a:t>
            </a:r>
            <a:r>
              <a:rPr lang="it-IT" sz="2000">
                <a:solidFill>
                  <a:srgbClr val="0000FF"/>
                </a:solidFill>
              </a:rPr>
              <a:t>https://www.youtube.com/watch?v=NOKJDCqvvMk</a:t>
            </a:r>
          </a:p>
          <a:p>
            <a:endParaRPr lang="it-IT"/>
          </a:p>
        </p:txBody>
      </p:sp>
    </p:spTree>
    <p:extLst>
      <p:ext uri="{BB962C8B-B14F-4D97-AF65-F5344CB8AC3E}">
        <p14:creationId xmlns:p14="http://schemas.microsoft.com/office/powerpoint/2010/main" val="901038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Amazon AR shopping mirror</a:t>
            </a:r>
          </a:p>
        </p:txBody>
      </p:sp>
      <p:pic>
        <p:nvPicPr>
          <p:cNvPr id="4" name="Segnaposto contenuto 3" descr="amazon-ar-mirror-pics.jpg"/>
          <p:cNvPicPr>
            <a:picLocks noGrp="1" noChangeAspect="1"/>
          </p:cNvPicPr>
          <p:nvPr>
            <p:ph idx="1"/>
          </p:nvPr>
        </p:nvPicPr>
        <p:blipFill>
          <a:blip r:embed="rId2">
            <a:extLst>
              <a:ext uri="{28A0092B-C50C-407E-A947-70E740481C1C}">
                <a14:useLocalDpi xmlns:a14="http://schemas.microsoft.com/office/drawing/2010/main" val="0"/>
              </a:ext>
            </a:extLst>
          </a:blip>
          <a:srcRect t="1165" b="1165"/>
          <a:stretch>
            <a:fillRect/>
          </a:stretch>
        </p:blipFill>
        <p:spPr/>
      </p:pic>
    </p:spTree>
    <p:extLst>
      <p:ext uri="{BB962C8B-B14F-4D97-AF65-F5344CB8AC3E}">
        <p14:creationId xmlns:p14="http://schemas.microsoft.com/office/powerpoint/2010/main" val="337473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8888" y="129648"/>
            <a:ext cx="7885112" cy="936104"/>
          </a:xfrm>
        </p:spPr>
        <p:txBody>
          <a:bodyPr>
            <a:normAutofit/>
          </a:bodyPr>
          <a:lstStyle/>
          <a:p>
            <a:r>
              <a:rPr lang="it-IT" dirty="0" smtClean="0"/>
              <a:t>BIG = BROAD &amp; DEEP</a:t>
            </a:r>
            <a:endParaRPr lang="it-IT" dirty="0"/>
          </a:p>
        </p:txBody>
      </p:sp>
      <p:sp>
        <p:nvSpPr>
          <p:cNvPr id="12" name="Estrazione 11"/>
          <p:cNvSpPr/>
          <p:nvPr/>
        </p:nvSpPr>
        <p:spPr>
          <a:xfrm flipV="1">
            <a:off x="3166258" y="2872331"/>
            <a:ext cx="2817813" cy="3037840"/>
          </a:xfrm>
          <a:prstGeom prst="flowChartExtract">
            <a:avLst/>
          </a:prstGeom>
          <a:blipFill>
            <a:blip r:embed="rId2"/>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166258" y="2333851"/>
            <a:ext cx="2817813" cy="1066800"/>
          </a:xfrm>
          <a:prstGeom prst="ellipse">
            <a:avLst/>
          </a:prstGeom>
          <a:blipFill>
            <a:blip r:embed="rId3"/>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ttore 2 34"/>
          <p:cNvCxnSpPr/>
          <p:nvPr/>
        </p:nvCxnSpPr>
        <p:spPr>
          <a:xfrm flipV="1">
            <a:off x="2804456" y="2062480"/>
            <a:ext cx="3550625" cy="4659"/>
          </a:xfrm>
          <a:prstGeom prst="straightConnector1">
            <a:avLst/>
          </a:prstGeom>
          <a:ln w="38100">
            <a:solidFill>
              <a:schemeClr val="tx1">
                <a:lumMod val="65000"/>
                <a:lumOff val="3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6164580" y="2989171"/>
            <a:ext cx="0" cy="2753360"/>
          </a:xfrm>
          <a:prstGeom prst="straightConnector1">
            <a:avLst/>
          </a:prstGeom>
          <a:ln w="38100">
            <a:solidFill>
              <a:schemeClr val="tx1">
                <a:lumMod val="65000"/>
                <a:lumOff val="3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577541" y="2894457"/>
            <a:ext cx="2463135" cy="1169551"/>
          </a:xfrm>
          <a:prstGeom prst="rect">
            <a:avLst/>
          </a:prstGeom>
          <a:noFill/>
        </p:spPr>
        <p:txBody>
          <a:bodyPr wrap="square" rtlCol="0">
            <a:spAutoFit/>
          </a:bodyPr>
          <a:lstStyle/>
          <a:p>
            <a:pPr algn="ctr"/>
            <a:r>
              <a:rPr lang="it-IT" sz="1400" b="1" i="1" dirty="0">
                <a:solidFill>
                  <a:schemeClr val="bg1">
                    <a:lumMod val="50000"/>
                  </a:schemeClr>
                </a:solidFill>
                <a:latin typeface="Verdana" pitchFamily="34" charset="0"/>
                <a:ea typeface="Verdana" pitchFamily="34" charset="0"/>
                <a:cs typeface="Verdana" pitchFamily="34" charset="0"/>
              </a:rPr>
              <a:t>Impressions</a:t>
            </a:r>
          </a:p>
          <a:p>
            <a:pPr algn="ctr"/>
            <a:r>
              <a:rPr lang="it-IT" sz="1400" b="1" i="1" dirty="0">
                <a:solidFill>
                  <a:schemeClr val="bg1">
                    <a:lumMod val="50000"/>
                  </a:schemeClr>
                </a:solidFill>
                <a:latin typeface="Verdana" pitchFamily="34" charset="0"/>
                <a:ea typeface="Verdana" pitchFamily="34" charset="0"/>
                <a:cs typeface="Verdana" pitchFamily="34" charset="0"/>
              </a:rPr>
              <a:t>Cookies</a:t>
            </a:r>
          </a:p>
          <a:p>
            <a:pPr algn="ctr"/>
            <a:r>
              <a:rPr lang="it-IT" sz="1400" b="1" i="1" dirty="0">
                <a:solidFill>
                  <a:schemeClr val="bg1">
                    <a:lumMod val="50000"/>
                  </a:schemeClr>
                </a:solidFill>
                <a:latin typeface="Verdana" pitchFamily="34" charset="0"/>
                <a:ea typeface="Verdana" pitchFamily="34" charset="0"/>
                <a:cs typeface="Verdana" pitchFamily="34" charset="0"/>
              </a:rPr>
              <a:t>Clicks</a:t>
            </a:r>
          </a:p>
          <a:p>
            <a:pPr algn="ctr"/>
            <a:r>
              <a:rPr lang="it-IT" sz="1400" b="1" i="1" dirty="0" smtClean="0">
                <a:solidFill>
                  <a:schemeClr val="bg1">
                    <a:lumMod val="50000"/>
                  </a:schemeClr>
                </a:solidFill>
                <a:latin typeface="Verdana" pitchFamily="34" charset="0"/>
                <a:ea typeface="Verdana" pitchFamily="34" charset="0"/>
                <a:cs typeface="Verdana" pitchFamily="34" charset="0"/>
              </a:rPr>
              <a:t>Unique </a:t>
            </a:r>
            <a:r>
              <a:rPr lang="it-IT" sz="1400" b="1" i="1" dirty="0" err="1" smtClean="0">
                <a:solidFill>
                  <a:schemeClr val="bg1">
                    <a:lumMod val="50000"/>
                  </a:schemeClr>
                </a:solidFill>
                <a:latin typeface="Verdana" pitchFamily="34" charset="0"/>
                <a:ea typeface="Verdana" pitchFamily="34" charset="0"/>
                <a:cs typeface="Verdana" pitchFamily="34" charset="0"/>
              </a:rPr>
              <a:t>visitors</a:t>
            </a:r>
            <a:endParaRPr lang="it-IT" sz="1400" b="1" i="1" dirty="0" smtClean="0">
              <a:solidFill>
                <a:schemeClr val="bg1">
                  <a:lumMod val="50000"/>
                </a:schemeClr>
              </a:solidFill>
              <a:latin typeface="Verdana" pitchFamily="34" charset="0"/>
              <a:ea typeface="Verdana" pitchFamily="34" charset="0"/>
              <a:cs typeface="Verdana" pitchFamily="34" charset="0"/>
            </a:endParaRPr>
          </a:p>
          <a:p>
            <a:pPr algn="ctr"/>
            <a:r>
              <a:rPr lang="it-IT" sz="1400" b="1" i="1" dirty="0" smtClean="0">
                <a:solidFill>
                  <a:schemeClr val="bg1">
                    <a:lumMod val="50000"/>
                  </a:schemeClr>
                </a:solidFill>
                <a:latin typeface="Verdana" pitchFamily="34" charset="0"/>
                <a:ea typeface="Verdana" pitchFamily="34" charset="0"/>
                <a:cs typeface="Verdana" pitchFamily="34" charset="0"/>
              </a:rPr>
              <a:t>Analytics</a:t>
            </a:r>
            <a:endParaRPr lang="it-IT" sz="1400" b="1" i="1" dirty="0">
              <a:solidFill>
                <a:schemeClr val="bg1">
                  <a:lumMod val="50000"/>
                </a:schemeClr>
              </a:solidFill>
              <a:latin typeface="Verdana" pitchFamily="34" charset="0"/>
              <a:ea typeface="Verdana" pitchFamily="34" charset="0"/>
              <a:cs typeface="Verdana" pitchFamily="34" charset="0"/>
            </a:endParaRPr>
          </a:p>
        </p:txBody>
      </p:sp>
      <p:sp>
        <p:nvSpPr>
          <p:cNvPr id="42" name="CasellaDiTesto 41"/>
          <p:cNvSpPr txBox="1"/>
          <p:nvPr/>
        </p:nvSpPr>
        <p:spPr>
          <a:xfrm>
            <a:off x="6073141" y="4152161"/>
            <a:ext cx="2463135" cy="1384995"/>
          </a:xfrm>
          <a:prstGeom prst="rect">
            <a:avLst/>
          </a:prstGeom>
          <a:noFill/>
        </p:spPr>
        <p:txBody>
          <a:bodyPr wrap="square" rtlCol="0">
            <a:spAutoFit/>
          </a:bodyPr>
          <a:lstStyle/>
          <a:p>
            <a:pPr algn="ctr"/>
            <a:r>
              <a:rPr lang="it-IT" sz="1400" b="1" i="1" dirty="0" smtClean="0">
                <a:solidFill>
                  <a:schemeClr val="bg1">
                    <a:lumMod val="50000"/>
                  </a:schemeClr>
                </a:solidFill>
                <a:latin typeface="Verdana" pitchFamily="34" charset="0"/>
                <a:ea typeface="Verdana" pitchFamily="34" charset="0"/>
                <a:cs typeface="Verdana" pitchFamily="34" charset="0"/>
              </a:rPr>
              <a:t>People</a:t>
            </a:r>
          </a:p>
          <a:p>
            <a:pPr algn="ctr"/>
            <a:r>
              <a:rPr lang="it-IT" sz="1400" b="1" i="1" dirty="0" smtClean="0">
                <a:solidFill>
                  <a:schemeClr val="bg1">
                    <a:lumMod val="50000"/>
                  </a:schemeClr>
                </a:solidFill>
                <a:latin typeface="Verdana" pitchFamily="34" charset="0"/>
                <a:ea typeface="Verdana" pitchFamily="34" charset="0"/>
                <a:cs typeface="Verdana" pitchFamily="34" charset="0"/>
              </a:rPr>
              <a:t>Profiles</a:t>
            </a:r>
          </a:p>
          <a:p>
            <a:pPr algn="ctr"/>
            <a:r>
              <a:rPr lang="it-IT" sz="1400" b="1" i="1" dirty="0" smtClean="0">
                <a:solidFill>
                  <a:schemeClr val="bg1">
                    <a:lumMod val="50000"/>
                  </a:schemeClr>
                </a:solidFill>
                <a:latin typeface="Verdana" pitchFamily="34" charset="0"/>
                <a:ea typeface="Verdana" pitchFamily="34" charset="0"/>
                <a:cs typeface="Verdana" pitchFamily="34" charset="0"/>
              </a:rPr>
              <a:t>Attitudes</a:t>
            </a:r>
          </a:p>
          <a:p>
            <a:pPr algn="ctr"/>
            <a:r>
              <a:rPr lang="it-IT" sz="1400" b="1" i="1" dirty="0" smtClean="0">
                <a:solidFill>
                  <a:schemeClr val="bg1">
                    <a:lumMod val="50000"/>
                  </a:schemeClr>
                </a:solidFill>
                <a:latin typeface="Verdana" pitchFamily="34" charset="0"/>
                <a:ea typeface="Verdana" pitchFamily="34" charset="0"/>
                <a:cs typeface="Verdana" pitchFamily="34" charset="0"/>
              </a:rPr>
              <a:t>Values</a:t>
            </a:r>
          </a:p>
          <a:p>
            <a:pPr algn="ctr"/>
            <a:r>
              <a:rPr lang="it-IT" sz="1400" b="1" i="1" dirty="0" smtClean="0">
                <a:solidFill>
                  <a:schemeClr val="bg1">
                    <a:lumMod val="50000"/>
                  </a:schemeClr>
                </a:solidFill>
                <a:latin typeface="Verdana" pitchFamily="34" charset="0"/>
                <a:ea typeface="Verdana" pitchFamily="34" charset="0"/>
                <a:cs typeface="Verdana" pitchFamily="34" charset="0"/>
              </a:rPr>
              <a:t>Consuming</a:t>
            </a:r>
            <a:endParaRPr lang="it-IT" sz="1400" b="1" i="1" dirty="0">
              <a:solidFill>
                <a:schemeClr val="bg1">
                  <a:lumMod val="50000"/>
                </a:schemeClr>
              </a:solidFill>
              <a:latin typeface="Verdana" pitchFamily="34" charset="0"/>
              <a:ea typeface="Verdana" pitchFamily="34" charset="0"/>
              <a:cs typeface="Verdana" pitchFamily="34" charset="0"/>
            </a:endParaRPr>
          </a:p>
          <a:p>
            <a:pPr algn="ctr"/>
            <a:r>
              <a:rPr lang="it-IT" sz="1400" b="1" i="1" dirty="0" smtClean="0">
                <a:solidFill>
                  <a:schemeClr val="bg1">
                    <a:lumMod val="50000"/>
                  </a:schemeClr>
                </a:solidFill>
                <a:latin typeface="Verdana" pitchFamily="34" charset="0"/>
                <a:ea typeface="Verdana" pitchFamily="34" charset="0"/>
                <a:cs typeface="Verdana" pitchFamily="34" charset="0"/>
              </a:rPr>
              <a:t>Opinions</a:t>
            </a:r>
          </a:p>
        </p:txBody>
      </p:sp>
      <p:sp>
        <p:nvSpPr>
          <p:cNvPr id="13" name="Rettangolo 12"/>
          <p:cNvSpPr/>
          <p:nvPr/>
        </p:nvSpPr>
        <p:spPr>
          <a:xfrm>
            <a:off x="894072" y="1536296"/>
            <a:ext cx="1830070" cy="1094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BROAD</a:t>
            </a:r>
            <a:endParaRPr lang="en-US"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ttangolo 13"/>
          <p:cNvSpPr/>
          <p:nvPr/>
        </p:nvSpPr>
        <p:spPr>
          <a:xfrm>
            <a:off x="6389672" y="2863976"/>
            <a:ext cx="1830070" cy="1094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it-IT" sz="28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DEEP</a:t>
            </a:r>
            <a:endParaRPr lang="en-US" sz="28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092308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Ikea AR "Place app"</a:t>
            </a:r>
            <a:br>
              <a:rPr lang="it-IT"/>
            </a:br>
            <a:r>
              <a:rPr lang="it-IT" sz="2400"/>
              <a:t>Access to 3200 items in their inventory</a:t>
            </a:r>
            <a:endParaRPr lang="it-IT"/>
          </a:p>
        </p:txBody>
      </p:sp>
      <p:pic>
        <p:nvPicPr>
          <p:cNvPr id="4" name="Segnaposto contenuto 3" descr="ikea-app-ar-pics-800x512.jpg"/>
          <p:cNvPicPr>
            <a:picLocks noGrp="1" noChangeAspect="1"/>
          </p:cNvPicPr>
          <p:nvPr>
            <p:ph idx="1"/>
          </p:nvPr>
        </p:nvPicPr>
        <p:blipFill>
          <a:blip r:embed="rId2">
            <a:extLst>
              <a:ext uri="{28A0092B-C50C-407E-A947-70E740481C1C}">
                <a14:useLocalDpi xmlns:a14="http://schemas.microsoft.com/office/drawing/2010/main" val="0"/>
              </a:ext>
            </a:extLst>
          </a:blip>
          <a:srcRect t="7034" b="7034"/>
          <a:stretch>
            <a:fillRect/>
          </a:stretch>
        </p:blipFill>
        <p:spPr/>
      </p:pic>
    </p:spTree>
    <p:extLst>
      <p:ext uri="{BB962C8B-B14F-4D97-AF65-F5344CB8AC3E}">
        <p14:creationId xmlns:p14="http://schemas.microsoft.com/office/powerpoint/2010/main" val="2354614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21573"/>
          </a:xfrm>
        </p:spPr>
        <p:txBody>
          <a:bodyPr/>
          <a:lstStyle/>
          <a:p>
            <a:r>
              <a:rPr lang="it-IT" b="1" i="1">
                <a:solidFill>
                  <a:srgbClr val="0000FF"/>
                </a:solidFill>
              </a:rPr>
              <a:t>Artificial Intelligence</a:t>
            </a:r>
          </a:p>
        </p:txBody>
      </p:sp>
      <p:sp>
        <p:nvSpPr>
          <p:cNvPr id="3" name="Segnaposto contenuto 2"/>
          <p:cNvSpPr>
            <a:spLocks noGrp="1"/>
          </p:cNvSpPr>
          <p:nvPr>
            <p:ph idx="1"/>
          </p:nvPr>
        </p:nvSpPr>
        <p:spPr>
          <a:xfrm>
            <a:off x="457200" y="1243264"/>
            <a:ext cx="8229600" cy="5347368"/>
          </a:xfrm>
        </p:spPr>
        <p:txBody>
          <a:bodyPr>
            <a:normAutofit fontScale="92500" lnSpcReduction="10000"/>
          </a:bodyPr>
          <a:lstStyle/>
          <a:p>
            <a:pPr marL="0" indent="0">
              <a:buNone/>
            </a:pPr>
            <a:r>
              <a:rPr lang="it-IT"/>
              <a:t>    </a:t>
            </a:r>
            <a:r>
              <a:rPr lang="it-IT" sz="2800"/>
              <a:t>  </a:t>
            </a:r>
            <a:r>
              <a:rPr lang="it-IT" sz="2400"/>
              <a:t>- "the ability of a computer program or machine to</a:t>
            </a:r>
          </a:p>
          <a:p>
            <a:pPr marL="0" indent="0">
              <a:buNone/>
            </a:pPr>
            <a:r>
              <a:rPr lang="it-IT" sz="2400"/>
              <a:t>       think and learn. By definition, machine learning is any 	technology that uses algorythms to try to create repeatable 	results." </a:t>
            </a:r>
          </a:p>
          <a:p>
            <a:pPr marL="0" indent="0">
              <a:buNone/>
            </a:pPr>
            <a:r>
              <a:rPr lang="it-IT" sz="2400"/>
              <a:t>        -  this "learning"creates new algorythms to measure past habits  	which can even predict future behavior.</a:t>
            </a:r>
          </a:p>
          <a:p>
            <a:pPr marL="0" indent="0">
              <a:buNone/>
            </a:pPr>
            <a:r>
              <a:rPr lang="it-IT" sz="2400"/>
              <a:t>     - Chat bots, "smart" voicemail systems</a:t>
            </a:r>
          </a:p>
          <a:p>
            <a:pPr marL="0" indent="0">
              <a:buNone/>
            </a:pPr>
            <a:r>
              <a:rPr lang="it-IT" sz="2400"/>
              <a:t>     - Robotic surveys </a:t>
            </a:r>
          </a:p>
          <a:p>
            <a:pPr marL="0" indent="0">
              <a:buNone/>
            </a:pPr>
            <a:r>
              <a:rPr lang="it-IT" sz="2400"/>
              <a:t>     - Home/office assistants (ie. Alexa)</a:t>
            </a:r>
          </a:p>
          <a:p>
            <a:pPr marL="0" indent="0">
              <a:buNone/>
            </a:pPr>
            <a:r>
              <a:rPr lang="it-IT" sz="2400"/>
              <a:t>     **  Used extensively by Media Agencies to assist in </a:t>
            </a:r>
          </a:p>
          <a:p>
            <a:pPr marL="0" indent="0">
              <a:buNone/>
            </a:pPr>
            <a:r>
              <a:rPr lang="it-IT" sz="2400"/>
              <a:t>            programmable inserts of advertising into media channels</a:t>
            </a:r>
          </a:p>
          <a:p>
            <a:pPr marL="0" indent="0">
              <a:buNone/>
            </a:pPr>
            <a:endParaRPr lang="it-IT" sz="2400"/>
          </a:p>
          <a:p>
            <a:pPr marL="0" indent="0">
              <a:buNone/>
            </a:pPr>
            <a:endParaRPr lang="it-IT" sz="2800"/>
          </a:p>
          <a:p>
            <a:pPr marL="0" indent="0">
              <a:buNone/>
            </a:pPr>
            <a:r>
              <a:rPr lang="it-IT" sz="2800"/>
              <a:t>     </a:t>
            </a:r>
            <a:endParaRPr lang="it-IT"/>
          </a:p>
        </p:txBody>
      </p:sp>
    </p:spTree>
    <p:extLst>
      <p:ext uri="{BB962C8B-B14F-4D97-AF65-F5344CB8AC3E}">
        <p14:creationId xmlns:p14="http://schemas.microsoft.com/office/powerpoint/2010/main" val="2066930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Another view of A.I.</a:t>
            </a:r>
          </a:p>
        </p:txBody>
      </p:sp>
      <p:pic>
        <p:nvPicPr>
          <p:cNvPr id="6" name="Segnaposto contenuto 5" descr="20211211_170412.jpg"/>
          <p:cNvPicPr>
            <a:picLocks noGrp="1" noChangeAspect="1"/>
          </p:cNvPicPr>
          <p:nvPr>
            <p:ph idx="1"/>
          </p:nvPr>
        </p:nvPicPr>
        <p:blipFill>
          <a:blip r:embed="rId2">
            <a:extLst>
              <a:ext uri="{28A0092B-C50C-407E-A947-70E740481C1C}">
                <a14:useLocalDpi xmlns:a14="http://schemas.microsoft.com/office/drawing/2010/main" val="0"/>
              </a:ext>
            </a:extLst>
          </a:blip>
          <a:srcRect l="-58185" r="-58185"/>
          <a:stretch>
            <a:fillRect/>
          </a:stretch>
        </p:blipFill>
        <p:spPr>
          <a:xfrm>
            <a:off x="-1563077" y="1755775"/>
            <a:ext cx="8283575" cy="3832225"/>
          </a:xfrm>
        </p:spPr>
      </p:pic>
      <p:sp>
        <p:nvSpPr>
          <p:cNvPr id="7" name="CasellaDiTesto 6"/>
          <p:cNvSpPr txBox="1"/>
          <p:nvPr/>
        </p:nvSpPr>
        <p:spPr>
          <a:xfrm>
            <a:off x="5040922" y="2285999"/>
            <a:ext cx="2754923" cy="1938992"/>
          </a:xfrm>
          <a:prstGeom prst="rect">
            <a:avLst/>
          </a:prstGeom>
          <a:noFill/>
        </p:spPr>
        <p:txBody>
          <a:bodyPr wrap="square" rtlCol="0">
            <a:spAutoFit/>
          </a:bodyPr>
          <a:lstStyle/>
          <a:p>
            <a:r>
              <a:rPr lang="it-IT" sz="2400" b="1">
                <a:latin typeface="Arial"/>
                <a:cs typeface="Arial"/>
              </a:rPr>
              <a:t>The Atlas of AI: Power, Politics, and the Planetary Costs of Artificial Intelligence</a:t>
            </a:r>
          </a:p>
        </p:txBody>
      </p:sp>
    </p:spTree>
    <p:extLst>
      <p:ext uri="{BB962C8B-B14F-4D97-AF65-F5344CB8AC3E}">
        <p14:creationId xmlns:p14="http://schemas.microsoft.com/office/powerpoint/2010/main" val="26306929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51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843806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For next Class: look at </a:t>
            </a:r>
            <a:r>
              <a:rPr lang="it-IT"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Pirelli</a:t>
            </a:r>
            <a:endParaRPr lang="it-IT"/>
          </a:p>
        </p:txBody>
      </p:sp>
      <p:sp>
        <p:nvSpPr>
          <p:cNvPr id="3" name="Segnaposto contenuto 2"/>
          <p:cNvSpPr>
            <a:spLocks noGrp="1"/>
          </p:cNvSpPr>
          <p:nvPr>
            <p:ph idx="1"/>
          </p:nvPr>
        </p:nvSpPr>
        <p:spPr/>
        <p:txBody>
          <a:bodyPr/>
          <a:lstStyle/>
          <a:p>
            <a:pPr marL="0" indent="0">
              <a:buNone/>
            </a:pPr>
            <a:r>
              <a:rPr lang="it-IT" sz="2000" b="1" u="sng">
                <a:solidFill>
                  <a:srgbClr val="0000FF"/>
                </a:solidFill>
              </a:rPr>
              <a:t>Each person</a:t>
            </a:r>
            <a:r>
              <a:rPr lang="it-IT" sz="2000" b="1">
                <a:solidFill>
                  <a:srgbClr val="0000FF"/>
                </a:solidFill>
              </a:rPr>
              <a:t> must look at the Pirell.com website. Observe,  study and analyze how it works as a communication, marketing platform.</a:t>
            </a:r>
          </a:p>
          <a:p>
            <a:pPr marL="0" indent="0">
              <a:buNone/>
            </a:pPr>
            <a:endParaRPr lang="it-IT" sz="2000" b="1">
              <a:solidFill>
                <a:srgbClr val="0000FF"/>
              </a:solidFill>
            </a:endParaRPr>
          </a:p>
          <a:p>
            <a:r>
              <a:rPr lang="it-IT" sz="2000"/>
              <a:t>1) Tell me what you think are the corporate objectives of the Pirelli website.  Are they only promoting their brand values (people, innovation, technology) or something else?</a:t>
            </a:r>
          </a:p>
          <a:p>
            <a:r>
              <a:rPr lang="it-IT" sz="2000"/>
              <a:t>2) Investigate their presence on social media.  Does it seem to work to bring a positive benefit to Pirelli?  How?</a:t>
            </a:r>
          </a:p>
          <a:p>
            <a:r>
              <a:rPr lang="it-IT" sz="2000"/>
              <a:t>3 ) Are the conversations regarding Pirelli on social sites actually relevant to the commercial interests of the Pirelli company, that is to increase the sale of their tires ?</a:t>
            </a:r>
          </a:p>
          <a:p>
            <a:r>
              <a:rPr lang="it-IT" sz="2000"/>
              <a:t>4) read this article:</a:t>
            </a:r>
            <a:r>
              <a:rPr lang="it-IT" sz="2000">
                <a:solidFill>
                  <a:srgbClr val="0000FF"/>
                </a:solidFill>
              </a:rPr>
              <a:t> https://www.ferpi.it/news/comunicare-come-media-company-una-sfida-aziendale</a:t>
            </a:r>
          </a:p>
          <a:p>
            <a:endParaRPr lang="it-IT" sz="2000"/>
          </a:p>
          <a:p>
            <a:pPr marL="0" indent="0">
              <a:buNone/>
            </a:pPr>
            <a:r>
              <a:rPr lang="it-IT" sz="2000"/>
              <a:t>........ </a:t>
            </a:r>
            <a:r>
              <a:rPr lang="it-IT" sz="2000">
                <a:solidFill>
                  <a:srgbClr val="FF0000"/>
                </a:solidFill>
              </a:rPr>
              <a:t>We will talk about these things in the next class.</a:t>
            </a:r>
          </a:p>
          <a:p>
            <a:pPr marL="0" indent="0">
              <a:buNone/>
            </a:pPr>
            <a:endParaRPr lang="it-IT"/>
          </a:p>
          <a:p>
            <a:pPr marL="0" indent="0">
              <a:buNone/>
            </a:pPr>
            <a:endParaRPr lang="it-IT"/>
          </a:p>
        </p:txBody>
      </p:sp>
    </p:spTree>
    <p:extLst>
      <p:ext uri="{BB962C8B-B14F-4D97-AF65-F5344CB8AC3E}">
        <p14:creationId xmlns:p14="http://schemas.microsoft.com/office/powerpoint/2010/main" val="3779225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90562"/>
          </a:xfrm>
        </p:spPr>
        <p:txBody>
          <a:bodyPr>
            <a:normAutofit fontScale="90000"/>
          </a:bodyPr>
          <a:lstStyle/>
          <a:p>
            <a:r>
              <a:rPr lang="it-IT" sz="4800" b="1" i="1">
                <a:solidFill>
                  <a:srgbClr val="0000FF"/>
                </a:solidFill>
              </a:rPr>
              <a:t>Groups 1 &amp; 2 Project</a:t>
            </a:r>
          </a:p>
        </p:txBody>
      </p:sp>
      <p:sp>
        <p:nvSpPr>
          <p:cNvPr id="3" name="Segnaposto contenuto 2"/>
          <p:cNvSpPr>
            <a:spLocks noGrp="1"/>
          </p:cNvSpPr>
          <p:nvPr>
            <p:ph idx="1"/>
          </p:nvPr>
        </p:nvSpPr>
        <p:spPr>
          <a:xfrm>
            <a:off x="457200" y="1257300"/>
            <a:ext cx="8229600" cy="5435600"/>
          </a:xfrm>
        </p:spPr>
        <p:txBody>
          <a:bodyPr>
            <a:noAutofit/>
          </a:bodyPr>
          <a:lstStyle/>
          <a:p>
            <a:r>
              <a:rPr lang="it-IT" sz="1800"/>
              <a:t>Your agency has been selected by GlobalCom to prepare and execute an advertising campaign to sell a particular smartphone model in the Italian market. </a:t>
            </a:r>
          </a:p>
          <a:p>
            <a:r>
              <a:rPr lang="it-IT" sz="1800" b="1"/>
              <a:t>Facts:</a:t>
            </a:r>
            <a:r>
              <a:rPr lang="it-IT" sz="1800"/>
              <a:t> </a:t>
            </a:r>
          </a:p>
          <a:p>
            <a:r>
              <a:rPr lang="it-IT" sz="1800"/>
              <a:t>1) Global is one of the top five brands in the world.  Known for good quality/reasonable price, they follow the innovations of Apple and Samsung and offer a lower-priced alternative with similar features the public wants.</a:t>
            </a:r>
          </a:p>
          <a:p>
            <a:r>
              <a:rPr lang="it-IT" sz="1800"/>
              <a:t> 2) For two years, their Model 8 was a good seller at a price point of about 300 euros. They want to introduce a new larger,more powerful model 9 that will cost more.  At the same time they have ready another model called </a:t>
            </a:r>
            <a:r>
              <a:rPr lang="it-IT" sz="1800" b="1" i="1"/>
              <a:t>Model 8 Lite</a:t>
            </a:r>
            <a:r>
              <a:rPr lang="it-IT" sz="1800"/>
              <a:t>, that will be </a:t>
            </a:r>
            <a:r>
              <a:rPr lang="it-IT" sz="1800" u="sng"/>
              <a:t>almost</a:t>
            </a:r>
            <a:r>
              <a:rPr lang="it-IT" sz="1800"/>
              <a:t> the same as the present Model 8, but with a better camera; it is water resistant, and comes in 3 new "fun" colors (Candy Red, Mirror Blue, and Shocking pink).  The suggested retail price: </a:t>
            </a:r>
            <a:r>
              <a:rPr lang="it-IT" sz="1800" i="1"/>
              <a:t>140 euros</a:t>
            </a:r>
            <a:r>
              <a:rPr lang="it-IT" sz="1800"/>
              <a:t>.</a:t>
            </a:r>
          </a:p>
          <a:p>
            <a:r>
              <a:rPr lang="it-IT" sz="1800"/>
              <a:t>3) Your agency must promote the </a:t>
            </a:r>
            <a:r>
              <a:rPr lang="it-IT" sz="1800" i="1"/>
              <a:t>Model 8 Lite</a:t>
            </a:r>
            <a:r>
              <a:rPr lang="it-IT" sz="1800"/>
              <a:t> for the Italian market. </a:t>
            </a:r>
          </a:p>
          <a:p>
            <a:r>
              <a:rPr lang="it-IT" sz="1800"/>
              <a:t>4) You have the data which shows the characteristics that customers liked best about the previous Model 7:  The quality of the materials give it a </a:t>
            </a:r>
            <a:r>
              <a:rPr lang="en-US" sz="1800"/>
              <a:t>robust feeling;  the camera was appreciated for its quality images; the </a:t>
            </a:r>
            <a:r>
              <a:rPr lang="it-IT" sz="1800"/>
              <a:t>position of the control buttons made it easy to operate.</a:t>
            </a:r>
          </a:p>
          <a:p>
            <a:pPr marL="0" indent="0">
              <a:buNone/>
            </a:pPr>
            <a:r>
              <a:rPr lang="it-IT" sz="1800">
                <a:effectLst/>
              </a:rPr>
              <a:t> </a:t>
            </a:r>
            <a:endParaRPr lang="it-IT" sz="1800"/>
          </a:p>
        </p:txBody>
      </p:sp>
    </p:spTree>
    <p:extLst>
      <p:ext uri="{BB962C8B-B14F-4D97-AF65-F5344CB8AC3E}">
        <p14:creationId xmlns:p14="http://schemas.microsoft.com/office/powerpoint/2010/main" val="134856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lobal phone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51120"/>
          </a:xfrm>
          <a:prstGeom prst="rect">
            <a:avLst/>
          </a:prstGeom>
        </p:spPr>
      </p:pic>
    </p:spTree>
    <p:extLst>
      <p:ext uri="{BB962C8B-B14F-4D97-AF65-F5344CB8AC3E}">
        <p14:creationId xmlns:p14="http://schemas.microsoft.com/office/powerpoint/2010/main" val="3659834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496650"/>
            <a:ext cx="8737600" cy="5355313"/>
          </a:xfrm>
          <a:prstGeom prst="rect">
            <a:avLst/>
          </a:prstGeom>
        </p:spPr>
        <p:txBody>
          <a:bodyPr wrap="square">
            <a:spAutoFit/>
          </a:bodyPr>
          <a:lstStyle/>
          <a:p>
            <a:r>
              <a:rPr lang="it-IT"/>
              <a:t>- Global thinks the target customer is under 25 years old.  Do you agree ?</a:t>
            </a:r>
          </a:p>
          <a:p>
            <a:endParaRPr lang="it-IT"/>
          </a:p>
          <a:p>
            <a:r>
              <a:rPr lang="it-IT" b="1"/>
              <a:t>The overall objective of GlobalCom is to gain significant market share in the teen &amp; young adult market. They want to do this </a:t>
            </a:r>
            <a:r>
              <a:rPr lang="it-IT" b="1" u="sng"/>
              <a:t>even if this model is not a profit maker</a:t>
            </a:r>
            <a:r>
              <a:rPr lang="it-IT" b="1"/>
              <a:t> for them.</a:t>
            </a:r>
            <a:endParaRPr lang="it-IT"/>
          </a:p>
          <a:p>
            <a:r>
              <a:rPr lang="it-IT" b="1"/>
              <a:t>  </a:t>
            </a:r>
            <a:endParaRPr lang="it-IT"/>
          </a:p>
          <a:p>
            <a:r>
              <a:rPr lang="it-IT"/>
              <a:t>As an agency you have to:</a:t>
            </a:r>
          </a:p>
          <a:p>
            <a:r>
              <a:rPr lang="it-IT"/>
              <a:t>(1) Use </a:t>
            </a:r>
            <a:r>
              <a:rPr lang="it-IT" i="1">
                <a:solidFill>
                  <a:srgbClr val="0000FF"/>
                </a:solidFill>
              </a:rPr>
              <a:t>research</a:t>
            </a:r>
            <a:r>
              <a:rPr lang="it-IT"/>
              <a:t> and give an overview of the cell phone market</a:t>
            </a:r>
          </a:p>
          <a:p>
            <a:r>
              <a:rPr lang="it-IT"/>
              <a:t>(2)  </a:t>
            </a:r>
            <a:r>
              <a:rPr lang="it-IT" i="1">
                <a:solidFill>
                  <a:srgbClr val="0000FF"/>
                </a:solidFill>
              </a:rPr>
              <a:t>create a slogan</a:t>
            </a:r>
            <a:r>
              <a:rPr lang="it-IT"/>
              <a:t> for this new model</a:t>
            </a:r>
          </a:p>
          <a:p>
            <a:r>
              <a:rPr lang="it-IT"/>
              <a:t>(3  present a</a:t>
            </a:r>
            <a:r>
              <a:rPr lang="it-IT" i="1">
                <a:solidFill>
                  <a:srgbClr val="0000FF"/>
                </a:solidFill>
              </a:rPr>
              <a:t> selling</a:t>
            </a:r>
            <a:r>
              <a:rPr lang="it-IT" i="1"/>
              <a:t> s</a:t>
            </a:r>
            <a:r>
              <a:rPr lang="it-IT" i="1">
                <a:solidFill>
                  <a:srgbClr val="0000FF"/>
                </a:solidFill>
              </a:rPr>
              <a:t>trategy that finds a niche</a:t>
            </a:r>
            <a:r>
              <a:rPr lang="it-IT"/>
              <a:t> for this phone in a crowded market and aggressively works to gain market share.</a:t>
            </a:r>
          </a:p>
          <a:p>
            <a:r>
              <a:rPr lang="it-IT"/>
              <a:t>(4) </a:t>
            </a:r>
            <a:r>
              <a:rPr lang="it-IT" i="1">
                <a:solidFill>
                  <a:srgbClr val="0000FF"/>
                </a:solidFill>
              </a:rPr>
              <a:t>make an advertising program</a:t>
            </a:r>
            <a:r>
              <a:rPr lang="it-IT"/>
              <a:t> that reaches the target customer, that informs them of the key features and creates excitement and interest.  In this task you must </a:t>
            </a:r>
            <a:r>
              <a:rPr lang="it-IT" i="1">
                <a:solidFill>
                  <a:srgbClr val="0000FF"/>
                </a:solidFill>
              </a:rPr>
              <a:t>choose the combination of media channels </a:t>
            </a:r>
            <a:r>
              <a:rPr lang="it-IT"/>
              <a:t>(TV, radio, outdoor, social media, the company website, contests, events, etc.,etc. ) that you think are appropriate.</a:t>
            </a:r>
          </a:p>
          <a:p>
            <a:r>
              <a:rPr lang="it-IT"/>
              <a:t> </a:t>
            </a:r>
          </a:p>
          <a:p>
            <a:r>
              <a:rPr lang="it-IT"/>
              <a:t>- The product will be launched on July 1°, 2021.  The budget: 2 million euros</a:t>
            </a:r>
          </a:p>
          <a:p>
            <a:r>
              <a:rPr lang="it-IT"/>
              <a:t> </a:t>
            </a:r>
            <a:endParaRPr lang="it-IT">
              <a:solidFill>
                <a:srgbClr val="0000FF"/>
              </a:solidFill>
            </a:endParaRPr>
          </a:p>
          <a:p>
            <a:r>
              <a:rPr lang="it-IT">
                <a:solidFill>
                  <a:srgbClr val="0000FF"/>
                </a:solidFill>
              </a:rPr>
              <a:t>-</a:t>
            </a:r>
            <a:r>
              <a:rPr lang="it-IT"/>
              <a:t> </a:t>
            </a:r>
            <a:r>
              <a:rPr lang="it-IT">
                <a:solidFill>
                  <a:srgbClr val="0000FF"/>
                </a:solidFill>
              </a:rPr>
              <a:t>Present your plan</a:t>
            </a:r>
            <a:r>
              <a:rPr lang="it-IT"/>
              <a:t> to the marketing director of GlobalCom.</a:t>
            </a:r>
          </a:p>
          <a:p>
            <a:r>
              <a:rPr lang="it-IT"/>
              <a:t> </a:t>
            </a:r>
          </a:p>
        </p:txBody>
      </p:sp>
    </p:spTree>
    <p:extLst>
      <p:ext uri="{BB962C8B-B14F-4D97-AF65-F5344CB8AC3E}">
        <p14:creationId xmlns:p14="http://schemas.microsoft.com/office/powerpoint/2010/main" val="218841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a:solidFill>
                  <a:schemeClr val="accent5">
                    <a:lumMod val="50000"/>
                  </a:schemeClr>
                </a:solidFill>
              </a:rPr>
              <a:t>Groups 3 &amp; 4 Project</a:t>
            </a:r>
            <a:endParaRPr lang="it-IT"/>
          </a:p>
        </p:txBody>
      </p:sp>
      <p:sp>
        <p:nvSpPr>
          <p:cNvPr id="3" name="Segnaposto contenuto 2"/>
          <p:cNvSpPr>
            <a:spLocks noGrp="1"/>
          </p:cNvSpPr>
          <p:nvPr>
            <p:ph idx="1"/>
          </p:nvPr>
        </p:nvSpPr>
        <p:spPr/>
        <p:txBody>
          <a:bodyPr/>
          <a:lstStyle/>
          <a:p>
            <a:pPr marL="0" indent="0">
              <a:buNone/>
            </a:pPr>
            <a:r>
              <a:rPr lang="it-IT"/>
              <a:t>Promoting the first Ultimate Green SUV, the hydrogen-fueled 2022 </a:t>
            </a:r>
            <a:r>
              <a:rPr lang="it-IT" b="1" i="1">
                <a:solidFill>
                  <a:srgbClr val="FF0000"/>
                </a:solidFill>
              </a:rPr>
              <a:t>Hyundai Nexo</a:t>
            </a:r>
          </a:p>
          <a:p>
            <a:pPr marL="0" indent="0">
              <a:buNone/>
            </a:pPr>
            <a:endParaRPr lang="it-IT" b="1" i="1"/>
          </a:p>
        </p:txBody>
      </p:sp>
      <p:pic>
        <p:nvPicPr>
          <p:cNvPr id="4" name="Immagine 3" descr="Screen Shot 2020-12-15 at 20.4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3009900"/>
            <a:ext cx="5829300" cy="3289300"/>
          </a:xfrm>
          <a:prstGeom prst="rect">
            <a:avLst/>
          </a:prstGeom>
        </p:spPr>
      </p:pic>
    </p:spTree>
    <p:extLst>
      <p:ext uri="{BB962C8B-B14F-4D97-AF65-F5344CB8AC3E}">
        <p14:creationId xmlns:p14="http://schemas.microsoft.com/office/powerpoint/2010/main" val="290402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solidFill>
                  <a:srgbClr val="0000FF"/>
                </a:solidFill>
              </a:rPr>
              <a:t>Search Engine Optimization</a:t>
            </a:r>
          </a:p>
        </p:txBody>
      </p:sp>
      <p:sp>
        <p:nvSpPr>
          <p:cNvPr id="3" name="Segnaposto contenuto 2"/>
          <p:cNvSpPr>
            <a:spLocks noGrp="1"/>
          </p:cNvSpPr>
          <p:nvPr>
            <p:ph idx="1"/>
          </p:nvPr>
        </p:nvSpPr>
        <p:spPr>
          <a:xfrm>
            <a:off x="457200" y="1600200"/>
            <a:ext cx="8229600" cy="4763500"/>
          </a:xfrm>
        </p:spPr>
        <p:txBody>
          <a:bodyPr>
            <a:normAutofit/>
          </a:bodyPr>
          <a:lstStyle/>
          <a:p>
            <a:pPr marL="0" indent="0">
              <a:buNone/>
            </a:pPr>
            <a:r>
              <a:rPr lang="it-IT" sz="2400"/>
              <a:t>SEO is the art and science of persuading search engines such as Google, Bing, and Yahoo, to recommend your content to their users as the best solution to their problem. </a:t>
            </a:r>
          </a:p>
          <a:p>
            <a:pPr marL="0" indent="0">
              <a:buNone/>
            </a:pPr>
            <a:endParaRPr lang="it-IT" sz="2400"/>
          </a:p>
          <a:p>
            <a:pPr marL="0" indent="0">
              <a:buNone/>
            </a:pPr>
            <a:r>
              <a:rPr lang="it-IT" sz="2400"/>
              <a:t>These engines want to provide the best, most helpful and credible answer or solution.  They use complex formulas to determine this.</a:t>
            </a:r>
          </a:p>
          <a:p>
            <a:pPr marL="0" indent="0">
              <a:buNone/>
            </a:pPr>
            <a:endParaRPr lang="it-IT" sz="2400"/>
          </a:p>
          <a:p>
            <a:pPr marL="0" indent="0">
              <a:buNone/>
            </a:pPr>
            <a:r>
              <a:rPr lang="it-IT" sz="2400"/>
              <a:t>The engine wants to direct the search to the most relevant,</a:t>
            </a:r>
          </a:p>
          <a:p>
            <a:pPr marL="0" indent="0">
              <a:buNone/>
            </a:pPr>
            <a:r>
              <a:rPr lang="it-IT" sz="2400"/>
              <a:t>reliable site.  That site must have the format and the content in</a:t>
            </a:r>
          </a:p>
          <a:p>
            <a:pPr marL="0" indent="0">
              <a:buNone/>
            </a:pPr>
            <a:r>
              <a:rPr lang="it-IT" sz="2400"/>
              <a:t>which the person can engage with.</a:t>
            </a:r>
          </a:p>
        </p:txBody>
      </p:sp>
    </p:spTree>
    <p:extLst>
      <p:ext uri="{BB962C8B-B14F-4D97-AF65-F5344CB8AC3E}">
        <p14:creationId xmlns:p14="http://schemas.microsoft.com/office/powerpoint/2010/main" val="39279054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Car</a:t>
            </a:r>
            <a:r>
              <a:rPr lang="it-IT" dirty="0" smtClean="0">
                <a:solidFill>
                  <a:srgbClr val="0000FF"/>
                </a:solidFill>
              </a:rPr>
              <a:t> facts</a:t>
            </a:r>
            <a:endParaRPr lang="it-IT" dirty="0">
              <a:solidFill>
                <a:srgbClr val="0000FF"/>
              </a:solidFill>
            </a:endParaRPr>
          </a:p>
        </p:txBody>
      </p:sp>
      <p:sp>
        <p:nvSpPr>
          <p:cNvPr id="3" name="Segnaposto contenuto 2"/>
          <p:cNvSpPr>
            <a:spLocks noGrp="1"/>
          </p:cNvSpPr>
          <p:nvPr>
            <p:ph idx="1"/>
          </p:nvPr>
        </p:nvSpPr>
        <p:spPr/>
        <p:txBody>
          <a:bodyPr>
            <a:normAutofit/>
          </a:bodyPr>
          <a:lstStyle/>
          <a:p>
            <a:r>
              <a:rPr lang="it-IT" sz="2400" dirty="0" smtClean="0"/>
              <a:t>List Price  </a:t>
            </a:r>
            <a:r>
              <a:rPr lang="en-US" sz="2400"/>
              <a:t>€</a:t>
            </a:r>
            <a:r>
              <a:rPr lang="it-IT" sz="2400">
                <a:effectLst/>
              </a:rPr>
              <a:t> </a:t>
            </a:r>
            <a:r>
              <a:rPr lang="it-IT" sz="2400" dirty="0" smtClean="0"/>
              <a:t>60.000 (with </a:t>
            </a:r>
            <a:r>
              <a:rPr lang="it-IT" sz="2400" dirty="0" err="1" smtClean="0"/>
              <a:t>government</a:t>
            </a:r>
            <a:r>
              <a:rPr lang="it-IT" sz="2400" dirty="0" smtClean="0"/>
              <a:t> </a:t>
            </a:r>
            <a:r>
              <a:rPr lang="it-IT" sz="2400" dirty="0" err="1" smtClean="0"/>
              <a:t>tax</a:t>
            </a:r>
            <a:r>
              <a:rPr lang="it-IT" sz="2400" dirty="0" smtClean="0"/>
              <a:t> </a:t>
            </a:r>
            <a:r>
              <a:rPr lang="it-IT" sz="2400" dirty="0" err="1" smtClean="0"/>
              <a:t>incentives</a:t>
            </a:r>
            <a:r>
              <a:rPr lang="it-IT" sz="2400" dirty="0" smtClean="0"/>
              <a:t> of 6k, </a:t>
            </a:r>
            <a:r>
              <a:rPr lang="it-IT" sz="2400" dirty="0" err="1" smtClean="0"/>
              <a:t>effective</a:t>
            </a:r>
            <a:r>
              <a:rPr lang="it-IT" sz="2400" dirty="0" smtClean="0"/>
              <a:t> </a:t>
            </a:r>
            <a:r>
              <a:rPr lang="it-IT" sz="2400" dirty="0" err="1" smtClean="0"/>
              <a:t>price</a:t>
            </a:r>
            <a:r>
              <a:rPr lang="it-IT" sz="2400" dirty="0" smtClean="0"/>
              <a:t> </a:t>
            </a:r>
            <a:r>
              <a:rPr lang="it-IT" sz="2400" dirty="0" err="1" smtClean="0"/>
              <a:t>is </a:t>
            </a:r>
            <a:r>
              <a:rPr lang="en-US" sz="2400"/>
              <a:t>€</a:t>
            </a:r>
            <a:r>
              <a:rPr lang="it-IT" sz="2400">
                <a:effectLst/>
              </a:rPr>
              <a:t> </a:t>
            </a:r>
            <a:r>
              <a:rPr lang="it-IT" sz="2400" dirty="0" smtClean="0"/>
              <a:t>54.000  + €13.000 in free fuel !!</a:t>
            </a:r>
          </a:p>
          <a:p>
            <a:r>
              <a:rPr lang="it-IT" sz="2400" dirty="0" smtClean="0"/>
              <a:t>400 km </a:t>
            </a:r>
            <a:r>
              <a:rPr lang="it-IT" sz="2400" dirty="0" err="1" smtClean="0"/>
              <a:t>range</a:t>
            </a:r>
            <a:r>
              <a:rPr lang="it-IT" sz="2400" dirty="0" smtClean="0"/>
              <a:t>; 0-100km/hr in 8.4 sec./  </a:t>
            </a:r>
            <a:r>
              <a:rPr lang="it-IT" sz="2400" dirty="0" err="1" smtClean="0"/>
              <a:t>emissions</a:t>
            </a:r>
            <a:r>
              <a:rPr lang="it-IT" sz="2400" dirty="0"/>
              <a:t>..</a:t>
            </a:r>
            <a:r>
              <a:rPr lang="it-IT" sz="2400" dirty="0" err="1" smtClean="0"/>
              <a:t>only</a:t>
            </a:r>
            <a:r>
              <a:rPr lang="it-IT" sz="2400" dirty="0" smtClean="0"/>
              <a:t> water</a:t>
            </a:r>
          </a:p>
          <a:p>
            <a:r>
              <a:rPr lang="it-IT" sz="2400" dirty="0" smtClean="0"/>
              <a:t>5 </a:t>
            </a:r>
            <a:r>
              <a:rPr lang="it-IT" sz="2400" dirty="0" err="1" smtClean="0"/>
              <a:t>year</a:t>
            </a:r>
            <a:r>
              <a:rPr lang="it-IT" sz="2400" dirty="0" smtClean="0"/>
              <a:t> </a:t>
            </a:r>
            <a:r>
              <a:rPr lang="it-IT" sz="2400" dirty="0" err="1" smtClean="0"/>
              <a:t>warranty with free service.</a:t>
            </a:r>
            <a:r>
              <a:rPr lang="it-IT" sz="2400" dirty="0" smtClean="0"/>
              <a:t> </a:t>
            </a:r>
          </a:p>
          <a:p>
            <a:r>
              <a:rPr lang="it-IT" sz="2400" dirty="0"/>
              <a:t>Includes all the latest electronic features for safety and navigation.</a:t>
            </a:r>
          </a:p>
          <a:p>
            <a:r>
              <a:rPr lang="it-IT" sz="2400" dirty="0"/>
              <a:t>Problem is limited fuel stations: over 150 in Europe and 6 in</a:t>
            </a:r>
          </a:p>
          <a:p>
            <a:pPr marL="0" indent="0">
              <a:buNone/>
            </a:pPr>
            <a:r>
              <a:rPr lang="it-IT" sz="2400" dirty="0"/>
              <a:t>     Italy (with more planned in 2022)</a:t>
            </a:r>
            <a:endParaRPr lang="it-IT" sz="2400" dirty="0" smtClean="0"/>
          </a:p>
          <a:p>
            <a:endParaRPr lang="it-IT" sz="2400" dirty="0" smtClean="0"/>
          </a:p>
        </p:txBody>
      </p:sp>
    </p:spTree>
    <p:extLst>
      <p:ext uri="{BB962C8B-B14F-4D97-AF65-F5344CB8AC3E}">
        <p14:creationId xmlns:p14="http://schemas.microsoft.com/office/powerpoint/2010/main" val="3226557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a:t>Agency tasks</a:t>
            </a:r>
            <a:endParaRPr lang="it-IT"/>
          </a:p>
        </p:txBody>
      </p:sp>
      <p:sp>
        <p:nvSpPr>
          <p:cNvPr id="3" name="Segnaposto contenuto 2"/>
          <p:cNvSpPr>
            <a:spLocks noGrp="1"/>
          </p:cNvSpPr>
          <p:nvPr>
            <p:ph idx="1"/>
          </p:nvPr>
        </p:nvSpPr>
        <p:spPr>
          <a:xfrm>
            <a:off x="330200" y="1255665"/>
            <a:ext cx="8686800" cy="4932589"/>
          </a:xfrm>
        </p:spPr>
        <p:txBody>
          <a:bodyPr/>
          <a:lstStyle/>
          <a:p>
            <a:pPr marL="0" indent="0">
              <a:buNone/>
            </a:pPr>
            <a:r>
              <a:rPr lang="en-US" b="1"/>
              <a:t>                   </a:t>
            </a:r>
          </a:p>
          <a:p>
            <a:pPr marL="0" indent="0">
              <a:buNone/>
            </a:pPr>
            <a:r>
              <a:rPr lang="en-US" sz="2000" b="1"/>
              <a:t>- </a:t>
            </a:r>
            <a:r>
              <a:rPr lang="en-US" sz="2000" b="1">
                <a:solidFill>
                  <a:srgbClr val="0000FF"/>
                </a:solidFill>
              </a:rPr>
              <a:t>Research</a:t>
            </a:r>
            <a:r>
              <a:rPr lang="en-US" sz="2000" b="1"/>
              <a:t>:  What is the car market for SUVs overall and for environmentally</a:t>
            </a:r>
          </a:p>
          <a:p>
            <a:pPr marL="0" indent="0">
              <a:buNone/>
            </a:pPr>
            <a:r>
              <a:rPr lang="en-US" sz="2000" b="1"/>
              <a:t>                       friendly models (Electric, hybrids);   Who is the target customer</a:t>
            </a:r>
          </a:p>
          <a:p>
            <a:pPr marL="0" indent="0">
              <a:buNone/>
            </a:pPr>
            <a:r>
              <a:rPr lang="en-US" sz="2000" b="1"/>
              <a:t>                       for this hydrogen powered SUV ?</a:t>
            </a:r>
          </a:p>
          <a:p>
            <a:pPr marL="0" indent="0">
              <a:buNone/>
            </a:pPr>
            <a:r>
              <a:rPr lang="en-US" sz="2000" b="1"/>
              <a:t>-</a:t>
            </a:r>
            <a:r>
              <a:rPr lang="en-US" sz="2000" b="1">
                <a:solidFill>
                  <a:srgbClr val="0000FF"/>
                </a:solidFill>
              </a:rPr>
              <a:t>Selling strategy</a:t>
            </a:r>
            <a:r>
              <a:rPr lang="en-US" sz="2000" b="1"/>
              <a:t>: with the car features and innovative technology, how can</a:t>
            </a:r>
          </a:p>
          <a:p>
            <a:pPr marL="0" indent="0">
              <a:buNone/>
            </a:pPr>
            <a:r>
              <a:rPr lang="en-US" sz="2000" b="1"/>
              <a:t>                       you convince potential customers to buy, considering the </a:t>
            </a:r>
          </a:p>
          <a:p>
            <a:pPr marL="0" indent="0">
              <a:buNone/>
            </a:pPr>
            <a:r>
              <a:rPr lang="en-US" sz="2000" b="1"/>
              <a:t>                       problem with limited fueling stations. Is your approach short or </a:t>
            </a:r>
          </a:p>
          <a:p>
            <a:pPr marL="0" indent="0">
              <a:buNone/>
            </a:pPr>
            <a:r>
              <a:rPr lang="en-US" sz="2000" b="1"/>
              <a:t>                       long term?</a:t>
            </a:r>
          </a:p>
          <a:p>
            <a:pPr marL="0" indent="0">
              <a:buNone/>
            </a:pPr>
            <a:r>
              <a:rPr lang="en-US" sz="2000" b="1"/>
              <a:t>- </a:t>
            </a:r>
            <a:r>
              <a:rPr lang="en-US" sz="2000" b="1">
                <a:solidFill>
                  <a:srgbClr val="0000FF"/>
                </a:solidFill>
              </a:rPr>
              <a:t>Advertising and media choice:</a:t>
            </a:r>
            <a:r>
              <a:rPr lang="en-US" sz="2000" b="1"/>
              <a:t> With the 2021 budget of €3 million euros, how would you creatively promote this unique automobile ? What media channels would you emphasize considering the potential target customer ?</a:t>
            </a:r>
          </a:p>
          <a:p>
            <a:pPr marL="0" indent="0">
              <a:buNone/>
            </a:pPr>
            <a:endParaRPr lang="en-US" sz="2000" b="1"/>
          </a:p>
          <a:p>
            <a:pPr marL="0" indent="0">
              <a:buNone/>
            </a:pPr>
            <a:r>
              <a:rPr lang="en-US" sz="2000" b="1"/>
              <a:t>                       </a:t>
            </a:r>
            <a:endParaRPr lang="en-US" sz="2000"/>
          </a:p>
        </p:txBody>
      </p:sp>
    </p:spTree>
    <p:extLst>
      <p:ext uri="{BB962C8B-B14F-4D97-AF65-F5344CB8AC3E}">
        <p14:creationId xmlns:p14="http://schemas.microsoft.com/office/powerpoint/2010/main" val="2709389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5601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4408</TotalTime>
  <Words>2972</Words>
  <Application>Microsoft Macintosh PowerPoint</Application>
  <PresentationFormat>Presentazione su schermo (4:3)</PresentationFormat>
  <Paragraphs>432</Paragraphs>
  <Slides>92</Slides>
  <Notes>3</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Tema di Office</vt:lpstr>
      <vt:lpstr> Digital Marketing </vt:lpstr>
      <vt:lpstr>What is Digital Marketing ?</vt:lpstr>
      <vt:lpstr>Definitions </vt:lpstr>
      <vt:lpstr>Instant Data has changed marketing</vt:lpstr>
      <vt:lpstr>            "QUANTITY" LOSES ITS VALUE</vt:lpstr>
      <vt:lpstr>             CHANGE IN THE VALUE CHAIN</vt:lpstr>
      <vt:lpstr>TODAY, DATA GUIDES THE WHOLE PROCESS</vt:lpstr>
      <vt:lpstr>BIG = BROAD &amp; DEEP</vt:lpstr>
      <vt:lpstr>Search Engine Optimization</vt:lpstr>
      <vt:lpstr>INCREASE YOUR SEARCH VISIBILITY</vt:lpstr>
      <vt:lpstr>Good link to learn more about SEO: </vt:lpstr>
      <vt:lpstr>Digital Marketing Advantages ?</vt:lpstr>
      <vt:lpstr>Digital Marketing Advantages ?</vt:lpstr>
      <vt:lpstr>Digital Marketing Advantages ?</vt:lpstr>
      <vt:lpstr>Digital Marketing Advantages ?</vt:lpstr>
      <vt:lpstr>Case study: Calzedonia </vt:lpstr>
      <vt:lpstr>Marketing decision</vt:lpstr>
      <vt:lpstr>Post lockdown</vt:lpstr>
      <vt:lpstr>Management Brainstorm</vt:lpstr>
      <vt:lpstr>Answer ?</vt:lpstr>
      <vt:lpstr>Presentazione di PowerPoint</vt:lpstr>
      <vt:lpstr>Marketing in a crisis/transition mode</vt:lpstr>
      <vt:lpstr>What sectors are doing well ?</vt:lpstr>
      <vt:lpstr>What sectors are doing well ?</vt:lpstr>
      <vt:lpstr>What sectors are doing well ?</vt:lpstr>
      <vt:lpstr>What sectors are doing well ?</vt:lpstr>
      <vt:lpstr>What sectors are doing well ?</vt:lpstr>
      <vt:lpstr>What sectors are doing well ?</vt:lpstr>
      <vt:lpstr>What sectors are doing well ?</vt:lpstr>
      <vt:lpstr>What sectors are doing well ?</vt:lpstr>
      <vt:lpstr>What sectors are doing well ?</vt:lpstr>
      <vt:lpstr>What sectors are doing well ?</vt:lpstr>
      <vt:lpstr>What sectors are doing well ?</vt:lpstr>
      <vt:lpstr>Presentazione di PowerPoint</vt:lpstr>
      <vt:lpstr>Presentazione di PowerPoint</vt:lpstr>
      <vt:lpstr>Disruptive Innovation</vt:lpstr>
      <vt:lpstr>Presentazione di PowerPoint</vt:lpstr>
      <vt:lpstr>Presentazione di PowerPoint</vt:lpstr>
      <vt:lpstr>Disruptive Marketing</vt:lpstr>
      <vt:lpstr>Disruptive Advertising</vt:lpstr>
      <vt:lpstr>Why was it disruptive ?</vt:lpstr>
      <vt:lpstr>Why was it disruptive ?</vt:lpstr>
      <vt:lpstr>Why was it disruptive ?</vt:lpstr>
      <vt:lpstr>Why was it disruptive ?</vt:lpstr>
      <vt:lpstr>Why was it disruptive ?</vt:lpstr>
      <vt:lpstr>Why was it disruptive ?</vt:lpstr>
      <vt:lpstr>Pirelli Tire </vt:lpstr>
      <vt:lpstr>Presentazione di PowerPoint</vt:lpstr>
      <vt:lpstr>What is the concept ?</vt:lpstr>
      <vt:lpstr>Pirelli update for the covid crisis</vt:lpstr>
      <vt:lpstr>Presentazione di PowerPoint</vt:lpstr>
      <vt:lpstr>New Pirelli ad</vt:lpstr>
      <vt:lpstr>Presentazione di PowerPoint</vt:lpstr>
      <vt:lpstr>Video spot</vt:lpstr>
      <vt:lpstr>How to make a disruptive ad</vt:lpstr>
      <vt:lpstr>Presentazione di PowerPoint</vt:lpstr>
      <vt:lpstr>Presentazione di PowerPoint</vt:lpstr>
      <vt:lpstr>Many reasons</vt:lpstr>
      <vt:lpstr>Presentazione di PowerPoint</vt:lpstr>
      <vt:lpstr>Media Categories</vt:lpstr>
      <vt:lpstr>Presentazione di PowerPoint</vt:lpstr>
      <vt:lpstr>Did you know?</vt:lpstr>
      <vt:lpstr>Presentazione di PowerPoint</vt:lpstr>
      <vt:lpstr>How is the Marketing Media Mix Changing?</vt:lpstr>
      <vt:lpstr>Biggest areas of cutbacks</vt:lpstr>
      <vt:lpstr>Marketing tools for B2B</vt:lpstr>
      <vt:lpstr>Different approach</vt:lpstr>
      <vt:lpstr>B2B</vt:lpstr>
      <vt:lpstr>B2C</vt:lpstr>
      <vt:lpstr>Current Trends in Digital</vt:lpstr>
      <vt:lpstr>Internet of Things  (I.O.T.)</vt:lpstr>
      <vt:lpstr>"Anything that can be connected, will be connected."</vt:lpstr>
      <vt:lpstr>I LOVE THIS AD:  https://www.youtube.com/watch?v=v2kV6pgJxuo</vt:lpstr>
      <vt:lpstr>Smart connected living</vt:lpstr>
      <vt:lpstr>Interactive digital Making a creative connection to the customer</vt:lpstr>
      <vt:lpstr>Virtual Reality</vt:lpstr>
      <vt:lpstr>Augumented Reality</vt:lpstr>
      <vt:lpstr>Presentazione di PowerPoint</vt:lpstr>
      <vt:lpstr>Amazon AR shopping mirror</vt:lpstr>
      <vt:lpstr>Ikea AR "Place app" Access to 3200 items in their inventory</vt:lpstr>
      <vt:lpstr>Artificial Intelligence</vt:lpstr>
      <vt:lpstr>Another view of A.I.</vt:lpstr>
      <vt:lpstr>Presentazione di PowerPoint</vt:lpstr>
      <vt:lpstr>Presentazione di PowerPoint</vt:lpstr>
      <vt:lpstr>For next Class: look at Pirelli</vt:lpstr>
      <vt:lpstr>Groups 1 &amp; 2 Project</vt:lpstr>
      <vt:lpstr>Presentazione di PowerPoint</vt:lpstr>
      <vt:lpstr>Presentazione di PowerPoint</vt:lpstr>
      <vt:lpstr>Groups 3 &amp; 4 Project</vt:lpstr>
      <vt:lpstr>Car facts</vt:lpstr>
      <vt:lpstr>Agency tasks</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dc:title>
  <dc:creator>Ed Gilmore</dc:creator>
  <cp:lastModifiedBy>e</cp:lastModifiedBy>
  <cp:revision>272</cp:revision>
  <dcterms:created xsi:type="dcterms:W3CDTF">2014-11-21T18:08:01Z</dcterms:created>
  <dcterms:modified xsi:type="dcterms:W3CDTF">2022-01-28T19:48:22Z</dcterms:modified>
</cp:coreProperties>
</file>