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7" r:id="rId2"/>
    <p:sldId id="260" r:id="rId3"/>
    <p:sldId id="261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311" r:id="rId18"/>
    <p:sldId id="278" r:id="rId19"/>
    <p:sldId id="279" r:id="rId20"/>
    <p:sldId id="280" r:id="rId21"/>
    <p:sldId id="281" r:id="rId22"/>
    <p:sldId id="283" r:id="rId23"/>
    <p:sldId id="305" r:id="rId24"/>
    <p:sldId id="306" r:id="rId25"/>
    <p:sldId id="307" r:id="rId26"/>
    <p:sldId id="308" r:id="rId27"/>
    <p:sldId id="309" r:id="rId28"/>
    <p:sldId id="288" r:id="rId29"/>
    <p:sldId id="289" r:id="rId30"/>
    <p:sldId id="290" r:id="rId31"/>
    <p:sldId id="291" r:id="rId32"/>
    <p:sldId id="266" r:id="rId33"/>
    <p:sldId id="267" r:id="rId34"/>
    <p:sldId id="293" r:id="rId35"/>
    <p:sldId id="294" r:id="rId36"/>
    <p:sldId id="295" r:id="rId37"/>
    <p:sldId id="296" r:id="rId38"/>
    <p:sldId id="325" r:id="rId39"/>
    <p:sldId id="326" r:id="rId40"/>
    <p:sldId id="298" r:id="rId41"/>
    <p:sldId id="299" r:id="rId42"/>
    <p:sldId id="327" r:id="rId43"/>
    <p:sldId id="301" r:id="rId44"/>
    <p:sldId id="329" r:id="rId45"/>
    <p:sldId id="328" r:id="rId46"/>
    <p:sldId id="303" r:id="rId47"/>
    <p:sldId id="304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3C4FB-F04A-C843-A335-A7C5F8E20E03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222A19AF-720F-0140-A13C-4021D35A4E47}">
      <dgm:prSet phldrT="[Testo]" custT="1"/>
      <dgm:spPr/>
      <dgm:t>
        <a:bodyPr/>
        <a:lstStyle/>
        <a:p>
          <a:r>
            <a:rPr lang="it-IT" sz="2000"/>
            <a:t>Corporate</a:t>
          </a:r>
        </a:p>
        <a:p>
          <a:r>
            <a:rPr lang="it-IT" sz="2000"/>
            <a:t>Communications</a:t>
          </a:r>
        </a:p>
      </dgm:t>
    </dgm:pt>
    <dgm:pt modelId="{D637C067-69D0-D844-8B95-640645C45DF1}" type="parTrans" cxnId="{17E9BFB6-6951-EE45-B30A-94B879EF9EAA}">
      <dgm:prSet/>
      <dgm:spPr/>
      <dgm:t>
        <a:bodyPr/>
        <a:lstStyle/>
        <a:p>
          <a:endParaRPr lang="it-IT"/>
        </a:p>
      </dgm:t>
    </dgm:pt>
    <dgm:pt modelId="{8C2B1A51-75A9-2E4A-AC79-738DB6203805}" type="sibTrans" cxnId="{17E9BFB6-6951-EE45-B30A-94B879EF9EAA}">
      <dgm:prSet/>
      <dgm:spPr/>
      <dgm:t>
        <a:bodyPr/>
        <a:lstStyle/>
        <a:p>
          <a:endParaRPr lang="it-IT"/>
        </a:p>
      </dgm:t>
    </dgm:pt>
    <dgm:pt modelId="{5D8DB986-4AFF-F948-AB37-DEEB347693A8}">
      <dgm:prSet phldrT="[Testo]" custT="1"/>
      <dgm:spPr/>
      <dgm:t>
        <a:bodyPr/>
        <a:lstStyle/>
        <a:p>
          <a:r>
            <a:rPr lang="it-IT" sz="2000"/>
            <a:t>Social Data</a:t>
          </a:r>
        </a:p>
        <a:p>
          <a:r>
            <a:rPr lang="it-IT" sz="2000"/>
            <a:t>Collection</a:t>
          </a:r>
        </a:p>
      </dgm:t>
    </dgm:pt>
    <dgm:pt modelId="{C83F18AC-7E6E-6547-9190-80E40CD92152}" type="parTrans" cxnId="{1A6EB2EB-D589-8E4F-B26E-C0815F8F8955}">
      <dgm:prSet/>
      <dgm:spPr/>
      <dgm:t>
        <a:bodyPr/>
        <a:lstStyle/>
        <a:p>
          <a:endParaRPr lang="it-IT"/>
        </a:p>
      </dgm:t>
    </dgm:pt>
    <dgm:pt modelId="{6262EEAF-A725-474A-922E-8DE97F98FD39}" type="sibTrans" cxnId="{1A6EB2EB-D589-8E4F-B26E-C0815F8F8955}">
      <dgm:prSet/>
      <dgm:spPr/>
      <dgm:t>
        <a:bodyPr/>
        <a:lstStyle/>
        <a:p>
          <a:endParaRPr lang="it-IT"/>
        </a:p>
      </dgm:t>
    </dgm:pt>
    <dgm:pt modelId="{32728D61-BF20-8046-BCF1-1367801EB3AB}">
      <dgm:prSet phldrT="[Testo]" custT="1"/>
      <dgm:spPr/>
      <dgm:t>
        <a:bodyPr/>
        <a:lstStyle/>
        <a:p>
          <a:r>
            <a:rPr lang="it-IT" sz="2000"/>
            <a:t>Corporate</a:t>
          </a:r>
        </a:p>
        <a:p>
          <a:r>
            <a:rPr lang="it-IT" sz="2000"/>
            <a:t>Marketing</a:t>
          </a:r>
        </a:p>
      </dgm:t>
    </dgm:pt>
    <dgm:pt modelId="{94ACF9F2-88E3-CC4B-AC5E-9E3D52D676D6}" type="parTrans" cxnId="{9B7AFB97-8D39-3C4C-936A-5B613B5DA50C}">
      <dgm:prSet/>
      <dgm:spPr/>
      <dgm:t>
        <a:bodyPr/>
        <a:lstStyle/>
        <a:p>
          <a:endParaRPr lang="it-IT"/>
        </a:p>
      </dgm:t>
    </dgm:pt>
    <dgm:pt modelId="{367CDE06-3381-0447-A634-8A462B3FADDB}" type="sibTrans" cxnId="{9B7AFB97-8D39-3C4C-936A-5B613B5DA50C}">
      <dgm:prSet/>
      <dgm:spPr/>
      <dgm:t>
        <a:bodyPr/>
        <a:lstStyle/>
        <a:p>
          <a:endParaRPr lang="it-IT"/>
        </a:p>
      </dgm:t>
    </dgm:pt>
    <dgm:pt modelId="{14BEDF2E-197E-DC40-B3B5-8A6F750DDFED}" type="pres">
      <dgm:prSet presAssocID="{0EF3C4FB-F04A-C843-A335-A7C5F8E20E03}" presName="CompostProcess" presStyleCnt="0">
        <dgm:presLayoutVars>
          <dgm:dir/>
          <dgm:resizeHandles val="exact"/>
        </dgm:presLayoutVars>
      </dgm:prSet>
      <dgm:spPr/>
    </dgm:pt>
    <dgm:pt modelId="{D5262CBB-510D-2346-84F0-C1648D7064E7}" type="pres">
      <dgm:prSet presAssocID="{0EF3C4FB-F04A-C843-A335-A7C5F8E20E03}" presName="arrow" presStyleLbl="bgShp" presStyleIdx="0" presStyleCnt="1"/>
      <dgm:spPr/>
    </dgm:pt>
    <dgm:pt modelId="{E35813CC-32DB-E642-A53D-A19D5E06AE0E}" type="pres">
      <dgm:prSet presAssocID="{0EF3C4FB-F04A-C843-A335-A7C5F8E20E03}" presName="linearProcess" presStyleCnt="0"/>
      <dgm:spPr/>
    </dgm:pt>
    <dgm:pt modelId="{2DCBF9F0-DF47-854E-9C62-F521DDFDA964}" type="pres">
      <dgm:prSet presAssocID="{222A19AF-720F-0140-A13C-4021D35A4E4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90A633-96F5-A640-8EBD-AC121AE2C685}" type="pres">
      <dgm:prSet presAssocID="{8C2B1A51-75A9-2E4A-AC79-738DB6203805}" presName="sibTrans" presStyleCnt="0"/>
      <dgm:spPr/>
    </dgm:pt>
    <dgm:pt modelId="{C6E9597A-3E1D-D14E-9625-F2BFE55FCBC7}" type="pres">
      <dgm:prSet presAssocID="{5D8DB986-4AFF-F948-AB37-DEEB347693A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00F237-CD79-704A-B316-FC1AC9C93289}" type="pres">
      <dgm:prSet presAssocID="{6262EEAF-A725-474A-922E-8DE97F98FD39}" presName="sibTrans" presStyleCnt="0"/>
      <dgm:spPr/>
    </dgm:pt>
    <dgm:pt modelId="{656E060A-E6ED-B242-AE24-EB92094AFA6D}" type="pres">
      <dgm:prSet presAssocID="{32728D61-BF20-8046-BCF1-1367801EB3A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B7AFB97-8D39-3C4C-936A-5B613B5DA50C}" srcId="{0EF3C4FB-F04A-C843-A335-A7C5F8E20E03}" destId="{32728D61-BF20-8046-BCF1-1367801EB3AB}" srcOrd="2" destOrd="0" parTransId="{94ACF9F2-88E3-CC4B-AC5E-9E3D52D676D6}" sibTransId="{367CDE06-3381-0447-A634-8A462B3FADDB}"/>
    <dgm:cxn modelId="{17E9BFB6-6951-EE45-B30A-94B879EF9EAA}" srcId="{0EF3C4FB-F04A-C843-A335-A7C5F8E20E03}" destId="{222A19AF-720F-0140-A13C-4021D35A4E47}" srcOrd="0" destOrd="0" parTransId="{D637C067-69D0-D844-8B95-640645C45DF1}" sibTransId="{8C2B1A51-75A9-2E4A-AC79-738DB6203805}"/>
    <dgm:cxn modelId="{AAFECFA2-2C27-D44A-8C9A-0CDA8CCB0076}" type="presOf" srcId="{222A19AF-720F-0140-A13C-4021D35A4E47}" destId="{2DCBF9F0-DF47-854E-9C62-F521DDFDA964}" srcOrd="0" destOrd="0" presId="urn:microsoft.com/office/officeart/2005/8/layout/hProcess9"/>
    <dgm:cxn modelId="{1A6EB2EB-D589-8E4F-B26E-C0815F8F8955}" srcId="{0EF3C4FB-F04A-C843-A335-A7C5F8E20E03}" destId="{5D8DB986-4AFF-F948-AB37-DEEB347693A8}" srcOrd="1" destOrd="0" parTransId="{C83F18AC-7E6E-6547-9190-80E40CD92152}" sibTransId="{6262EEAF-A725-474A-922E-8DE97F98FD39}"/>
    <dgm:cxn modelId="{ACF8218B-9368-844A-99E7-8709C4553BD9}" type="presOf" srcId="{32728D61-BF20-8046-BCF1-1367801EB3AB}" destId="{656E060A-E6ED-B242-AE24-EB92094AFA6D}" srcOrd="0" destOrd="0" presId="urn:microsoft.com/office/officeart/2005/8/layout/hProcess9"/>
    <dgm:cxn modelId="{03C29EFB-C370-1D42-8E46-31EA2CC6C945}" type="presOf" srcId="{5D8DB986-4AFF-F948-AB37-DEEB347693A8}" destId="{C6E9597A-3E1D-D14E-9625-F2BFE55FCBC7}" srcOrd="0" destOrd="0" presId="urn:microsoft.com/office/officeart/2005/8/layout/hProcess9"/>
    <dgm:cxn modelId="{8D291880-0CA7-3845-994A-1BB479080D19}" type="presOf" srcId="{0EF3C4FB-F04A-C843-A335-A7C5F8E20E03}" destId="{14BEDF2E-197E-DC40-B3B5-8A6F750DDFED}" srcOrd="0" destOrd="0" presId="urn:microsoft.com/office/officeart/2005/8/layout/hProcess9"/>
    <dgm:cxn modelId="{86F7CC87-76A4-304E-BA68-3BF2CDDB97BB}" type="presParOf" srcId="{14BEDF2E-197E-DC40-B3B5-8A6F750DDFED}" destId="{D5262CBB-510D-2346-84F0-C1648D7064E7}" srcOrd="0" destOrd="0" presId="urn:microsoft.com/office/officeart/2005/8/layout/hProcess9"/>
    <dgm:cxn modelId="{22974FFE-DDB5-EF4A-81A6-012DE1346781}" type="presParOf" srcId="{14BEDF2E-197E-DC40-B3B5-8A6F750DDFED}" destId="{E35813CC-32DB-E642-A53D-A19D5E06AE0E}" srcOrd="1" destOrd="0" presId="urn:microsoft.com/office/officeart/2005/8/layout/hProcess9"/>
    <dgm:cxn modelId="{A5D81788-89B0-864E-A061-D5EC76B990FE}" type="presParOf" srcId="{E35813CC-32DB-E642-A53D-A19D5E06AE0E}" destId="{2DCBF9F0-DF47-854E-9C62-F521DDFDA964}" srcOrd="0" destOrd="0" presId="urn:microsoft.com/office/officeart/2005/8/layout/hProcess9"/>
    <dgm:cxn modelId="{AC54851D-C99E-7246-AFFF-4B7649ADD280}" type="presParOf" srcId="{E35813CC-32DB-E642-A53D-A19D5E06AE0E}" destId="{1D90A633-96F5-A640-8EBD-AC121AE2C685}" srcOrd="1" destOrd="0" presId="urn:microsoft.com/office/officeart/2005/8/layout/hProcess9"/>
    <dgm:cxn modelId="{A74278A7-A1AD-F846-AB80-1FAD5C17BC20}" type="presParOf" srcId="{E35813CC-32DB-E642-A53D-A19D5E06AE0E}" destId="{C6E9597A-3E1D-D14E-9625-F2BFE55FCBC7}" srcOrd="2" destOrd="0" presId="urn:microsoft.com/office/officeart/2005/8/layout/hProcess9"/>
    <dgm:cxn modelId="{F01FD4AB-5D21-3B45-A0D2-EA7AC2D13690}" type="presParOf" srcId="{E35813CC-32DB-E642-A53D-A19D5E06AE0E}" destId="{8000F237-CD79-704A-B316-FC1AC9C93289}" srcOrd="3" destOrd="0" presId="urn:microsoft.com/office/officeart/2005/8/layout/hProcess9"/>
    <dgm:cxn modelId="{189A892B-C48D-3E49-BEEE-EBEF3CF7DF82}" type="presParOf" srcId="{E35813CC-32DB-E642-A53D-A19D5E06AE0E}" destId="{656E060A-E6ED-B242-AE24-EB92094AFA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5A596-6A75-4227-9D1C-F21F91CED324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372B085D-6F33-4B1F-8741-1A427D1155DA}">
      <dgm:prSet phldrT="[Text]"/>
      <dgm:spPr>
        <a:xfrm>
          <a:off x="1514034" y="1103621"/>
          <a:ext cx="3764346" cy="1629748"/>
        </a:xfrm>
        <a:solidFill>
          <a:srgbClr val="FFFFFF">
            <a:lumMod val="65000"/>
          </a:srgbClr>
        </a:solidFill>
        <a:ln w="25400" cap="flat" cmpd="sng" algn="ctr">
          <a:solidFill>
            <a:srgbClr val="808080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noFill/>
            <a:latin typeface="HelveticaNeue LT 55 Roman"/>
            <a:ea typeface="+mn-ea"/>
            <a:cs typeface="Arial"/>
          </a:endParaRPr>
        </a:p>
      </dgm:t>
    </dgm:pt>
    <dgm:pt modelId="{F6CBD205-2F4C-4DFF-ACB7-68E3EEDEF98B}" type="parTrans" cxnId="{86AA4CA7-7F51-4DD5-9DDC-BB827F3AE53F}">
      <dgm:prSet/>
      <dgm:spPr/>
      <dgm:t>
        <a:bodyPr/>
        <a:lstStyle/>
        <a:p>
          <a:endParaRPr lang="en-US"/>
        </a:p>
      </dgm:t>
    </dgm:pt>
    <dgm:pt modelId="{292663BB-956B-4AF5-839C-5BBCEB70A69D}" type="sibTrans" cxnId="{86AA4CA7-7F51-4DD5-9DDC-BB827F3AE53F}">
      <dgm:prSet/>
      <dgm:spPr/>
      <dgm:t>
        <a:bodyPr/>
        <a:lstStyle/>
        <a:p>
          <a:endParaRPr lang="en-US"/>
        </a:p>
      </dgm:t>
    </dgm:pt>
    <dgm:pt modelId="{CEFD8F3E-F8C1-458B-A9AD-492462FFE021}">
      <dgm:prSet phldrT="[Text]"/>
      <dgm:spPr>
        <a:xfrm>
          <a:off x="0" y="4547185"/>
          <a:ext cx="6792415" cy="293126"/>
        </a:xfrm>
        <a:solidFill>
          <a:srgbClr val="969696">
            <a:hueOff val="0"/>
            <a:satOff val="0"/>
            <a:lumOff val="-58824"/>
            <a:alphaOff val="0"/>
          </a:srgbClr>
        </a:solidFill>
        <a:ln w="25400" cap="flat" cmpd="sng" algn="ctr">
          <a:solidFill>
            <a:srgbClr val="808080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Neue LT 55 Roman"/>
            <a:ea typeface="+mn-ea"/>
            <a:cs typeface="Arial"/>
          </a:endParaRPr>
        </a:p>
      </dgm:t>
    </dgm:pt>
    <dgm:pt modelId="{DE31444B-8BF0-4B03-8F99-67B520875C60}" type="sibTrans" cxnId="{DB116458-552E-47FB-BA4B-C4CE7DFD4B40}">
      <dgm:prSet/>
      <dgm:spPr/>
      <dgm:t>
        <a:bodyPr/>
        <a:lstStyle/>
        <a:p>
          <a:endParaRPr lang="en-US"/>
        </a:p>
      </dgm:t>
    </dgm:pt>
    <dgm:pt modelId="{7D1C9AE7-B023-4650-97BD-5483AD5E9177}" type="parTrans" cxnId="{DB116458-552E-47FB-BA4B-C4CE7DFD4B40}">
      <dgm:prSet/>
      <dgm:spPr/>
      <dgm:t>
        <a:bodyPr/>
        <a:lstStyle/>
        <a:p>
          <a:endParaRPr lang="en-US"/>
        </a:p>
      </dgm:t>
    </dgm:pt>
    <dgm:pt modelId="{A4F301AE-5E32-4A30-9C58-2B4465523591}">
      <dgm:prSet phldrT="[Text]"/>
      <dgm:spPr>
        <a:xfrm>
          <a:off x="205672" y="3786889"/>
          <a:ext cx="6381071" cy="760296"/>
        </a:xfrm>
        <a:solidFill>
          <a:srgbClr val="000000">
            <a:lumMod val="85000"/>
            <a:lumOff val="15000"/>
          </a:srgbClr>
        </a:solidFill>
        <a:ln w="25400" cap="flat" cmpd="sng" algn="ctr">
          <a:solidFill>
            <a:srgbClr val="808080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Neue LT 55 Roman"/>
            <a:ea typeface="+mn-ea"/>
            <a:cs typeface="Arial"/>
          </a:endParaRPr>
        </a:p>
      </dgm:t>
    </dgm:pt>
    <dgm:pt modelId="{6B87D101-CFCD-41CC-B00F-95C2183DD4EB}" type="sibTrans" cxnId="{0129B910-A7C9-444E-A6B6-59878A3951E2}">
      <dgm:prSet/>
      <dgm:spPr/>
      <dgm:t>
        <a:bodyPr/>
        <a:lstStyle/>
        <a:p>
          <a:endParaRPr lang="en-US"/>
        </a:p>
      </dgm:t>
    </dgm:pt>
    <dgm:pt modelId="{360DC06E-B2A5-4951-B706-64B77CD30112}" type="parTrans" cxnId="{0129B910-A7C9-444E-A6B6-59878A3951E2}">
      <dgm:prSet/>
      <dgm:spPr/>
      <dgm:t>
        <a:bodyPr/>
        <a:lstStyle/>
        <a:p>
          <a:endParaRPr lang="en-US"/>
        </a:p>
      </dgm:t>
    </dgm:pt>
    <dgm:pt modelId="{E36DC22A-0F9B-449A-B9D4-A65442C909FE}">
      <dgm:prSet phldrT="[Text]"/>
      <dgm:spPr>
        <a:xfrm>
          <a:off x="745298" y="2673750"/>
          <a:ext cx="5301818" cy="1113139"/>
        </a:xfrm>
        <a:solidFill>
          <a:srgbClr val="969696">
            <a:hueOff val="0"/>
            <a:satOff val="0"/>
            <a:lumOff val="-29412"/>
            <a:alphaOff val="0"/>
          </a:srgbClr>
        </a:solidFill>
        <a:ln w="25400" cap="flat" cmpd="sng" algn="ctr">
          <a:solidFill>
            <a:srgbClr val="808080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noFill/>
            <a:latin typeface="HelveticaNeue LT 55 Roman"/>
            <a:ea typeface="+mn-ea"/>
            <a:cs typeface="Arial"/>
          </a:endParaRPr>
        </a:p>
      </dgm:t>
    </dgm:pt>
    <dgm:pt modelId="{049D523F-DA87-4C39-B9B4-B3B81F915E44}" type="sibTrans" cxnId="{D0286F51-DC52-49D3-8E5E-76640081AFFC}">
      <dgm:prSet/>
      <dgm:spPr/>
      <dgm:t>
        <a:bodyPr/>
        <a:lstStyle/>
        <a:p>
          <a:endParaRPr lang="en-US"/>
        </a:p>
      </dgm:t>
    </dgm:pt>
    <dgm:pt modelId="{A660E9C4-22A4-4A42-A2C1-8F4D4A3EB928}" type="parTrans" cxnId="{D0286F51-DC52-49D3-8E5E-76640081AFFC}">
      <dgm:prSet/>
      <dgm:spPr/>
      <dgm:t>
        <a:bodyPr/>
        <a:lstStyle/>
        <a:p>
          <a:endParaRPr lang="en-US"/>
        </a:p>
      </dgm:t>
    </dgm:pt>
    <dgm:pt modelId="{AC1CE090-1225-443B-8935-F91CAFE4D9EE}">
      <dgm:prSet phldrT="[Text]"/>
      <dgm:spPr>
        <a:xfrm>
          <a:off x="2663683" y="61023"/>
          <a:ext cx="1465048" cy="1044001"/>
        </a:xfrm>
        <a:solidFill>
          <a:srgbClr val="FFFFFF">
            <a:lumMod val="85000"/>
          </a:srgbClr>
        </a:solidFill>
        <a:ln w="25400" cap="flat" cmpd="sng" algn="ctr">
          <a:solidFill>
            <a:srgbClr val="808080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noFill/>
            <a:latin typeface="HelveticaNeue LT 55 Roman"/>
            <a:ea typeface="+mn-ea"/>
            <a:cs typeface="Arial"/>
          </a:endParaRPr>
        </a:p>
      </dgm:t>
    </dgm:pt>
    <dgm:pt modelId="{C9ECB986-5B0C-4CAB-96F6-3C9C4D130652}" type="sibTrans" cxnId="{82320682-64A5-471D-91FE-92402C3365D7}">
      <dgm:prSet/>
      <dgm:spPr/>
      <dgm:t>
        <a:bodyPr/>
        <a:lstStyle/>
        <a:p>
          <a:endParaRPr lang="en-US"/>
        </a:p>
      </dgm:t>
    </dgm:pt>
    <dgm:pt modelId="{4352D54B-288E-47DB-AE2D-E7937024C91A}" type="parTrans" cxnId="{82320682-64A5-471D-91FE-92402C3365D7}">
      <dgm:prSet/>
      <dgm:spPr/>
      <dgm:t>
        <a:bodyPr/>
        <a:lstStyle/>
        <a:p>
          <a:endParaRPr lang="en-US"/>
        </a:p>
      </dgm:t>
    </dgm:pt>
    <dgm:pt modelId="{A3947BED-E08C-404D-A99F-39728C266C28}" type="pres">
      <dgm:prSet presAssocID="{BF95A596-6A75-4227-9D1C-F21F91CED324}" presName="Name0" presStyleCnt="0">
        <dgm:presLayoutVars>
          <dgm:dir/>
          <dgm:animLvl val="lvl"/>
          <dgm:resizeHandles val="exact"/>
        </dgm:presLayoutVars>
      </dgm:prSet>
      <dgm:spPr/>
    </dgm:pt>
    <dgm:pt modelId="{1982E6F7-D462-42BD-B26C-FBCD58A78A53}" type="pres">
      <dgm:prSet presAssocID="{AC1CE090-1225-443B-8935-F91CAFE4D9EE}" presName="Name8" presStyleCnt="0"/>
      <dgm:spPr/>
    </dgm:pt>
    <dgm:pt modelId="{16918651-B3AE-45C4-BF06-7F2846C5C065}" type="pres">
      <dgm:prSet presAssocID="{AC1CE090-1225-443B-8935-F91CAFE4D9EE}" presName="level" presStyleLbl="node1" presStyleIdx="0" presStyleCnt="5" custScaleY="151048" custLinFactNeighborY="8829">
        <dgm:presLayoutVars>
          <dgm:chMax val="1"/>
          <dgm:bulletEnabled val="1"/>
        </dgm:presLayoutVars>
      </dgm:prSet>
      <dgm:spPr>
        <a:prstGeom prst="trapezoid">
          <a:avLst>
            <a:gd name="adj" fmla="val 70165"/>
          </a:avLst>
        </a:prstGeom>
      </dgm:spPr>
      <dgm:t>
        <a:bodyPr/>
        <a:lstStyle/>
        <a:p>
          <a:endParaRPr lang="en-US"/>
        </a:p>
      </dgm:t>
    </dgm:pt>
    <dgm:pt modelId="{5C4FE91E-9FC5-438B-96E7-3435162DD34C}" type="pres">
      <dgm:prSet presAssocID="{AC1CE090-1225-443B-8935-F91CAFE4D9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37671-76ED-40DA-8D91-7BAA62B206DA}" type="pres">
      <dgm:prSet presAssocID="{372B085D-6F33-4B1F-8741-1A427D1155DA}" presName="Name8" presStyleCnt="0"/>
      <dgm:spPr/>
    </dgm:pt>
    <dgm:pt modelId="{AE5D2DE1-8923-4216-B7CB-664CF5B52F09}" type="pres">
      <dgm:prSet presAssocID="{372B085D-6F33-4B1F-8741-1A427D1155DA}" presName="level" presStyleLbl="node1" presStyleIdx="1" presStyleCnt="5" custScaleX="100327" custScaleY="235795" custLinFactNeighborX="-136" custLinFactNeighborY="10533">
        <dgm:presLayoutVars>
          <dgm:chMax val="1"/>
          <dgm:bulletEnabled val="1"/>
        </dgm:presLayoutVars>
      </dgm:prSet>
      <dgm:spPr>
        <a:prstGeom prst="trapezoid">
          <a:avLst>
            <a:gd name="adj" fmla="val 70165"/>
          </a:avLst>
        </a:prstGeom>
      </dgm:spPr>
      <dgm:t>
        <a:bodyPr/>
        <a:lstStyle/>
        <a:p>
          <a:endParaRPr lang="en-US"/>
        </a:p>
      </dgm:t>
    </dgm:pt>
    <dgm:pt modelId="{95881FF2-CD5C-4E03-B7E2-F9298E3402BF}" type="pres">
      <dgm:prSet presAssocID="{372B085D-6F33-4B1F-8741-1A427D1155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31A81-3F3F-4AAE-96FE-46798A121A69}" type="pres">
      <dgm:prSet presAssocID="{E36DC22A-0F9B-449A-B9D4-A65442C909FE}" presName="Name8" presStyleCnt="0"/>
      <dgm:spPr/>
    </dgm:pt>
    <dgm:pt modelId="{4C941AB7-20BC-4422-8521-FABB886BA455}" type="pres">
      <dgm:prSet presAssocID="{E36DC22A-0F9B-449A-B9D4-A65442C909FE}" presName="level" presStyleLbl="node1" presStyleIdx="2" presStyleCnt="5" custScaleX="99768" custScaleY="161051">
        <dgm:presLayoutVars>
          <dgm:chMax val="1"/>
          <dgm:bulletEnabled val="1"/>
        </dgm:presLayoutVars>
      </dgm:prSet>
      <dgm:spPr>
        <a:prstGeom prst="trapezoid">
          <a:avLst>
            <a:gd name="adj" fmla="val 70165"/>
          </a:avLst>
        </a:prstGeom>
      </dgm:spPr>
      <dgm:t>
        <a:bodyPr/>
        <a:lstStyle/>
        <a:p>
          <a:endParaRPr lang="en-US"/>
        </a:p>
      </dgm:t>
    </dgm:pt>
    <dgm:pt modelId="{2F4EE0E5-B6FE-42C5-A387-4223367F3B52}" type="pres">
      <dgm:prSet presAssocID="{E36DC22A-0F9B-449A-B9D4-A65442C909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D8AE8-EEFF-4C3A-B8BA-7A4A8E2A01EC}" type="pres">
      <dgm:prSet presAssocID="{A4F301AE-5E32-4A30-9C58-2B4465523591}" presName="Name8" presStyleCnt="0"/>
      <dgm:spPr/>
    </dgm:pt>
    <dgm:pt modelId="{CEB03D84-AFC5-4207-A3EA-F773C6A0599C}" type="pres">
      <dgm:prSet presAssocID="{A4F301AE-5E32-4A30-9C58-2B4465523591}" presName="level" presStyleLbl="node1" presStyleIdx="3" presStyleCnt="5" custScaleY="110001" custLinFactNeighborX="224" custLinFactNeighborY="539">
        <dgm:presLayoutVars>
          <dgm:chMax val="1"/>
          <dgm:bulletEnabled val="1"/>
        </dgm:presLayoutVars>
      </dgm:prSet>
      <dgm:spPr>
        <a:prstGeom prst="trapezoid">
          <a:avLst>
            <a:gd name="adj" fmla="val 70165"/>
          </a:avLst>
        </a:prstGeom>
      </dgm:spPr>
      <dgm:t>
        <a:bodyPr/>
        <a:lstStyle/>
        <a:p>
          <a:endParaRPr lang="en-US"/>
        </a:p>
      </dgm:t>
    </dgm:pt>
    <dgm:pt modelId="{70777C02-9B8F-49CC-8574-0A6D3374C5AF}" type="pres">
      <dgm:prSet presAssocID="{A4F301AE-5E32-4A30-9C58-2B44655235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06F20-10A5-4761-B372-959A9DBAB606}" type="pres">
      <dgm:prSet presAssocID="{CEFD8F3E-F8C1-458B-A9AD-492462FFE021}" presName="Name8" presStyleCnt="0"/>
      <dgm:spPr/>
    </dgm:pt>
    <dgm:pt modelId="{8B57C836-AEEA-4ABF-B2B5-75185E6848CC}" type="pres">
      <dgm:prSet presAssocID="{CEFD8F3E-F8C1-458B-A9AD-492462FFE021}" presName="level" presStyleLbl="node1" presStyleIdx="4" presStyleCnt="5" custScaleY="42410">
        <dgm:presLayoutVars>
          <dgm:chMax val="1"/>
          <dgm:bulletEnabled val="1"/>
        </dgm:presLayoutVars>
      </dgm:prSet>
      <dgm:spPr>
        <a:prstGeom prst="trapezoid">
          <a:avLst>
            <a:gd name="adj" fmla="val 70165"/>
          </a:avLst>
        </a:prstGeom>
      </dgm:spPr>
      <dgm:t>
        <a:bodyPr/>
        <a:lstStyle/>
        <a:p>
          <a:endParaRPr lang="en-US"/>
        </a:p>
      </dgm:t>
    </dgm:pt>
    <dgm:pt modelId="{12EEF667-BA6D-4725-93BF-9F8BED56F3AF}" type="pres">
      <dgm:prSet presAssocID="{CEFD8F3E-F8C1-458B-A9AD-492462FFE0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FF4A4-3458-0148-89E3-3AA5F8E98D8D}" type="presOf" srcId="{BF95A596-6A75-4227-9D1C-F21F91CED324}" destId="{A3947BED-E08C-404D-A99F-39728C266C28}" srcOrd="0" destOrd="0" presId="urn:microsoft.com/office/officeart/2005/8/layout/pyramid1"/>
    <dgm:cxn modelId="{325C00D5-583D-0E40-8494-71B9ABAA782D}" type="presOf" srcId="{372B085D-6F33-4B1F-8741-1A427D1155DA}" destId="{95881FF2-CD5C-4E03-B7E2-F9298E3402BF}" srcOrd="1" destOrd="0" presId="urn:microsoft.com/office/officeart/2005/8/layout/pyramid1"/>
    <dgm:cxn modelId="{82320682-64A5-471D-91FE-92402C3365D7}" srcId="{BF95A596-6A75-4227-9D1C-F21F91CED324}" destId="{AC1CE090-1225-443B-8935-F91CAFE4D9EE}" srcOrd="0" destOrd="0" parTransId="{4352D54B-288E-47DB-AE2D-E7937024C91A}" sibTransId="{C9ECB986-5B0C-4CAB-96F6-3C9C4D130652}"/>
    <dgm:cxn modelId="{066DA857-9F99-884E-89DB-B3C4CE9AF888}" type="presOf" srcId="{A4F301AE-5E32-4A30-9C58-2B4465523591}" destId="{70777C02-9B8F-49CC-8574-0A6D3374C5AF}" srcOrd="1" destOrd="0" presId="urn:microsoft.com/office/officeart/2005/8/layout/pyramid1"/>
    <dgm:cxn modelId="{86AA4CA7-7F51-4DD5-9DDC-BB827F3AE53F}" srcId="{BF95A596-6A75-4227-9D1C-F21F91CED324}" destId="{372B085D-6F33-4B1F-8741-1A427D1155DA}" srcOrd="1" destOrd="0" parTransId="{F6CBD205-2F4C-4DFF-ACB7-68E3EEDEF98B}" sibTransId="{292663BB-956B-4AF5-839C-5BBCEB70A69D}"/>
    <dgm:cxn modelId="{DB116458-552E-47FB-BA4B-C4CE7DFD4B40}" srcId="{BF95A596-6A75-4227-9D1C-F21F91CED324}" destId="{CEFD8F3E-F8C1-458B-A9AD-492462FFE021}" srcOrd="4" destOrd="0" parTransId="{7D1C9AE7-B023-4650-97BD-5483AD5E9177}" sibTransId="{DE31444B-8BF0-4B03-8F99-67B520875C60}"/>
    <dgm:cxn modelId="{681F0887-2E7D-5242-954E-C824E8CA1D5D}" type="presOf" srcId="{A4F301AE-5E32-4A30-9C58-2B4465523591}" destId="{CEB03D84-AFC5-4207-A3EA-F773C6A0599C}" srcOrd="0" destOrd="0" presId="urn:microsoft.com/office/officeart/2005/8/layout/pyramid1"/>
    <dgm:cxn modelId="{2CA7674C-7B1E-9944-BF14-ACCD1C9FC12C}" type="presOf" srcId="{372B085D-6F33-4B1F-8741-1A427D1155DA}" destId="{AE5D2DE1-8923-4216-B7CB-664CF5B52F09}" srcOrd="0" destOrd="0" presId="urn:microsoft.com/office/officeart/2005/8/layout/pyramid1"/>
    <dgm:cxn modelId="{5A0F707E-1A69-0746-AFA0-A24B577D3354}" type="presOf" srcId="{AC1CE090-1225-443B-8935-F91CAFE4D9EE}" destId="{16918651-B3AE-45C4-BF06-7F2846C5C065}" srcOrd="0" destOrd="0" presId="urn:microsoft.com/office/officeart/2005/8/layout/pyramid1"/>
    <dgm:cxn modelId="{0129B910-A7C9-444E-A6B6-59878A3951E2}" srcId="{BF95A596-6A75-4227-9D1C-F21F91CED324}" destId="{A4F301AE-5E32-4A30-9C58-2B4465523591}" srcOrd="3" destOrd="0" parTransId="{360DC06E-B2A5-4951-B706-64B77CD30112}" sibTransId="{6B87D101-CFCD-41CC-B00F-95C2183DD4EB}"/>
    <dgm:cxn modelId="{4754CF45-39BF-A14F-A7F5-459414E26146}" type="presOf" srcId="{E36DC22A-0F9B-449A-B9D4-A65442C909FE}" destId="{4C941AB7-20BC-4422-8521-FABB886BA455}" srcOrd="0" destOrd="0" presId="urn:microsoft.com/office/officeart/2005/8/layout/pyramid1"/>
    <dgm:cxn modelId="{E9DCE283-BD67-1542-81E3-A88F9556B82C}" type="presOf" srcId="{AC1CE090-1225-443B-8935-F91CAFE4D9EE}" destId="{5C4FE91E-9FC5-438B-96E7-3435162DD34C}" srcOrd="1" destOrd="0" presId="urn:microsoft.com/office/officeart/2005/8/layout/pyramid1"/>
    <dgm:cxn modelId="{D0286F51-DC52-49D3-8E5E-76640081AFFC}" srcId="{BF95A596-6A75-4227-9D1C-F21F91CED324}" destId="{E36DC22A-0F9B-449A-B9D4-A65442C909FE}" srcOrd="2" destOrd="0" parTransId="{A660E9C4-22A4-4A42-A2C1-8F4D4A3EB928}" sibTransId="{049D523F-DA87-4C39-B9B4-B3B81F915E44}"/>
    <dgm:cxn modelId="{F466750C-B3CE-E547-98DF-B2F20F458C09}" type="presOf" srcId="{CEFD8F3E-F8C1-458B-A9AD-492462FFE021}" destId="{8B57C836-AEEA-4ABF-B2B5-75185E6848CC}" srcOrd="0" destOrd="0" presId="urn:microsoft.com/office/officeart/2005/8/layout/pyramid1"/>
    <dgm:cxn modelId="{13A0B0CD-5A59-3C43-BDDD-B332034DCF61}" type="presOf" srcId="{E36DC22A-0F9B-449A-B9D4-A65442C909FE}" destId="{2F4EE0E5-B6FE-42C5-A387-4223367F3B52}" srcOrd="1" destOrd="0" presId="urn:microsoft.com/office/officeart/2005/8/layout/pyramid1"/>
    <dgm:cxn modelId="{AECFCB41-2EE5-B547-97DE-03691F8A7BC8}" type="presOf" srcId="{CEFD8F3E-F8C1-458B-A9AD-492462FFE021}" destId="{12EEF667-BA6D-4725-93BF-9F8BED56F3AF}" srcOrd="1" destOrd="0" presId="urn:microsoft.com/office/officeart/2005/8/layout/pyramid1"/>
    <dgm:cxn modelId="{D7EDD704-582A-2244-9160-4616F791F0A8}" type="presParOf" srcId="{A3947BED-E08C-404D-A99F-39728C266C28}" destId="{1982E6F7-D462-42BD-B26C-FBCD58A78A53}" srcOrd="0" destOrd="0" presId="urn:microsoft.com/office/officeart/2005/8/layout/pyramid1"/>
    <dgm:cxn modelId="{FC3D29D7-4A80-5243-8A2C-0080D309C4DF}" type="presParOf" srcId="{1982E6F7-D462-42BD-B26C-FBCD58A78A53}" destId="{16918651-B3AE-45C4-BF06-7F2846C5C065}" srcOrd="0" destOrd="0" presId="urn:microsoft.com/office/officeart/2005/8/layout/pyramid1"/>
    <dgm:cxn modelId="{2652336E-CA4F-224B-9E6C-996A336FD711}" type="presParOf" srcId="{1982E6F7-D462-42BD-B26C-FBCD58A78A53}" destId="{5C4FE91E-9FC5-438B-96E7-3435162DD34C}" srcOrd="1" destOrd="0" presId="urn:microsoft.com/office/officeart/2005/8/layout/pyramid1"/>
    <dgm:cxn modelId="{EF9CE71B-BC74-A040-8256-F0F51245F57B}" type="presParOf" srcId="{A3947BED-E08C-404D-A99F-39728C266C28}" destId="{D5737671-76ED-40DA-8D91-7BAA62B206DA}" srcOrd="1" destOrd="0" presId="urn:microsoft.com/office/officeart/2005/8/layout/pyramid1"/>
    <dgm:cxn modelId="{96C25374-785A-3347-8191-A6597B40D331}" type="presParOf" srcId="{D5737671-76ED-40DA-8D91-7BAA62B206DA}" destId="{AE5D2DE1-8923-4216-B7CB-664CF5B52F09}" srcOrd="0" destOrd="0" presId="urn:microsoft.com/office/officeart/2005/8/layout/pyramid1"/>
    <dgm:cxn modelId="{4584318B-16E5-DF4F-9FCB-E5FDDB0401B9}" type="presParOf" srcId="{D5737671-76ED-40DA-8D91-7BAA62B206DA}" destId="{95881FF2-CD5C-4E03-B7E2-F9298E3402BF}" srcOrd="1" destOrd="0" presId="urn:microsoft.com/office/officeart/2005/8/layout/pyramid1"/>
    <dgm:cxn modelId="{DDD5FE73-183F-0E44-9FB5-EF715FA0C1E1}" type="presParOf" srcId="{A3947BED-E08C-404D-A99F-39728C266C28}" destId="{F1731A81-3F3F-4AAE-96FE-46798A121A69}" srcOrd="2" destOrd="0" presId="urn:microsoft.com/office/officeart/2005/8/layout/pyramid1"/>
    <dgm:cxn modelId="{842DE66A-26E2-6A4D-85BE-3E106C8690BF}" type="presParOf" srcId="{F1731A81-3F3F-4AAE-96FE-46798A121A69}" destId="{4C941AB7-20BC-4422-8521-FABB886BA455}" srcOrd="0" destOrd="0" presId="urn:microsoft.com/office/officeart/2005/8/layout/pyramid1"/>
    <dgm:cxn modelId="{038157B4-AB44-CF43-A01B-8D0E244950B1}" type="presParOf" srcId="{F1731A81-3F3F-4AAE-96FE-46798A121A69}" destId="{2F4EE0E5-B6FE-42C5-A387-4223367F3B52}" srcOrd="1" destOrd="0" presId="urn:microsoft.com/office/officeart/2005/8/layout/pyramid1"/>
    <dgm:cxn modelId="{158CA405-EB08-964F-9A84-186539B74BA7}" type="presParOf" srcId="{A3947BED-E08C-404D-A99F-39728C266C28}" destId="{C55D8AE8-EEFF-4C3A-B8BA-7A4A8E2A01EC}" srcOrd="3" destOrd="0" presId="urn:microsoft.com/office/officeart/2005/8/layout/pyramid1"/>
    <dgm:cxn modelId="{F5F9133D-FEFB-7149-9E6A-55CB98FAEE15}" type="presParOf" srcId="{C55D8AE8-EEFF-4C3A-B8BA-7A4A8E2A01EC}" destId="{CEB03D84-AFC5-4207-A3EA-F773C6A0599C}" srcOrd="0" destOrd="0" presId="urn:microsoft.com/office/officeart/2005/8/layout/pyramid1"/>
    <dgm:cxn modelId="{F973CF68-461B-C24F-84CE-B3CB0A7F79ED}" type="presParOf" srcId="{C55D8AE8-EEFF-4C3A-B8BA-7A4A8E2A01EC}" destId="{70777C02-9B8F-49CC-8574-0A6D3374C5AF}" srcOrd="1" destOrd="0" presId="urn:microsoft.com/office/officeart/2005/8/layout/pyramid1"/>
    <dgm:cxn modelId="{329D63A0-2BEF-3444-A326-FE1A25481E70}" type="presParOf" srcId="{A3947BED-E08C-404D-A99F-39728C266C28}" destId="{28506F20-10A5-4761-B372-959A9DBAB606}" srcOrd="4" destOrd="0" presId="urn:microsoft.com/office/officeart/2005/8/layout/pyramid1"/>
    <dgm:cxn modelId="{42EAEA6A-9A8D-484B-8583-F8B563BB37F3}" type="presParOf" srcId="{28506F20-10A5-4761-B372-959A9DBAB606}" destId="{8B57C836-AEEA-4ABF-B2B5-75185E6848CC}" srcOrd="0" destOrd="0" presId="urn:microsoft.com/office/officeart/2005/8/layout/pyramid1"/>
    <dgm:cxn modelId="{B01911A3-1B71-5746-AF44-BA070D4F1B00}" type="presParOf" srcId="{28506F20-10A5-4761-B372-959A9DBAB606}" destId="{12EEF667-BA6D-4725-93BF-9F8BED56F3A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62CBB-510D-2346-84F0-C1648D7064E7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CBF9F0-DF47-854E-9C62-F521DDFDA964}">
      <dsp:nvSpPr>
        <dsp:cNvPr id="0" name=""/>
        <dsp:cNvSpPr/>
      </dsp:nvSpPr>
      <dsp:spPr>
        <a:xfrm>
          <a:off x="0" y="1357788"/>
          <a:ext cx="2468880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/>
            <a:t>Corporate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/>
            <a:t>Communications</a:t>
          </a:r>
        </a:p>
      </dsp:txBody>
      <dsp:txXfrm>
        <a:off x="88376" y="1446164"/>
        <a:ext cx="2292128" cy="1633633"/>
      </dsp:txXfrm>
    </dsp:sp>
    <dsp:sp modelId="{C6E9597A-3E1D-D14E-9625-F2BFE55FCBC7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/>
            <a:t>Social Data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/>
            <a:t>Collection</a:t>
          </a:r>
        </a:p>
      </dsp:txBody>
      <dsp:txXfrm>
        <a:off x="2968735" y="1446164"/>
        <a:ext cx="2292128" cy="1633633"/>
      </dsp:txXfrm>
    </dsp:sp>
    <dsp:sp modelId="{656E060A-E6ED-B242-AE24-EB92094AFA6D}">
      <dsp:nvSpPr>
        <dsp:cNvPr id="0" name=""/>
        <dsp:cNvSpPr/>
      </dsp:nvSpPr>
      <dsp:spPr>
        <a:xfrm>
          <a:off x="5760720" y="1357788"/>
          <a:ext cx="2468880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/>
            <a:t>Corporate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/>
            <a:t>Marketing</a:t>
          </a:r>
        </a:p>
      </dsp:txBody>
      <dsp:txXfrm>
        <a:off x="5849096" y="1446164"/>
        <a:ext cx="2292128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18651-B3AE-45C4-BF06-7F2846C5C065}">
      <dsp:nvSpPr>
        <dsp:cNvPr id="0" name=""/>
        <dsp:cNvSpPr/>
      </dsp:nvSpPr>
      <dsp:spPr>
        <a:xfrm>
          <a:off x="2663683" y="61023"/>
          <a:ext cx="1465048" cy="1044001"/>
        </a:xfrm>
        <a:prstGeom prst="trapezoid">
          <a:avLst>
            <a:gd name="adj" fmla="val 70165"/>
          </a:avLst>
        </a:prstGeom>
        <a:solidFill>
          <a:srgbClr val="FFFFFF">
            <a:lumMod val="85000"/>
          </a:srgbClr>
        </a:solidFill>
        <a:ln w="25400" cap="flat" cmpd="sng" algn="ctr">
          <a:solidFill>
            <a:srgbClr val="808080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>
            <a:noFill/>
            <a:latin typeface="HelveticaNeue LT 55 Roman"/>
            <a:ea typeface="+mn-ea"/>
            <a:cs typeface="Arial"/>
          </a:endParaRPr>
        </a:p>
      </dsp:txBody>
      <dsp:txXfrm>
        <a:off x="2663683" y="61023"/>
        <a:ext cx="1465048" cy="1044001"/>
      </dsp:txXfrm>
    </dsp:sp>
    <dsp:sp modelId="{AE5D2DE1-8923-4216-B7CB-664CF5B52F09}">
      <dsp:nvSpPr>
        <dsp:cNvPr id="0" name=""/>
        <dsp:cNvSpPr/>
      </dsp:nvSpPr>
      <dsp:spPr>
        <a:xfrm>
          <a:off x="1508931" y="1116802"/>
          <a:ext cx="3764346" cy="1629748"/>
        </a:xfrm>
        <a:prstGeom prst="trapezoid">
          <a:avLst>
            <a:gd name="adj" fmla="val 70165"/>
          </a:avLst>
        </a:prstGeom>
        <a:solidFill>
          <a:srgbClr val="FFFFFF">
            <a:lumMod val="65000"/>
          </a:srgbClr>
        </a:solidFill>
        <a:ln w="25400" cap="flat" cmpd="sng" algn="ctr">
          <a:solidFill>
            <a:srgbClr val="808080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>
            <a:noFill/>
            <a:latin typeface="HelveticaNeue LT 55 Roman"/>
            <a:ea typeface="+mn-ea"/>
            <a:cs typeface="Arial"/>
          </a:endParaRPr>
        </a:p>
      </dsp:txBody>
      <dsp:txXfrm>
        <a:off x="2167692" y="1116802"/>
        <a:ext cx="2446825" cy="1629748"/>
      </dsp:txXfrm>
    </dsp:sp>
    <dsp:sp modelId="{4C941AB7-20BC-4422-8521-FABB886BA455}">
      <dsp:nvSpPr>
        <dsp:cNvPr id="0" name=""/>
        <dsp:cNvSpPr/>
      </dsp:nvSpPr>
      <dsp:spPr>
        <a:xfrm>
          <a:off x="745298" y="2673750"/>
          <a:ext cx="5301818" cy="1113139"/>
        </a:xfrm>
        <a:prstGeom prst="trapezoid">
          <a:avLst>
            <a:gd name="adj" fmla="val 70165"/>
          </a:avLst>
        </a:prstGeom>
        <a:solidFill>
          <a:srgbClr val="969696">
            <a:hueOff val="0"/>
            <a:satOff val="0"/>
            <a:lumOff val="-29412"/>
            <a:alphaOff val="0"/>
          </a:srgbClr>
        </a:solidFill>
        <a:ln w="25400" cap="flat" cmpd="sng" algn="ctr">
          <a:solidFill>
            <a:srgbClr val="808080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>
            <a:noFill/>
            <a:latin typeface="HelveticaNeue LT 55 Roman"/>
            <a:ea typeface="+mn-ea"/>
            <a:cs typeface="Arial"/>
          </a:endParaRPr>
        </a:p>
      </dsp:txBody>
      <dsp:txXfrm>
        <a:off x="1673116" y="2673750"/>
        <a:ext cx="3446182" cy="1113139"/>
      </dsp:txXfrm>
    </dsp:sp>
    <dsp:sp modelId="{CEB03D84-AFC5-4207-A3EA-F773C6A0599C}">
      <dsp:nvSpPr>
        <dsp:cNvPr id="0" name=""/>
        <dsp:cNvSpPr/>
      </dsp:nvSpPr>
      <dsp:spPr>
        <a:xfrm>
          <a:off x="219965" y="3790615"/>
          <a:ext cx="6381071" cy="760296"/>
        </a:xfrm>
        <a:prstGeom prst="trapezoid">
          <a:avLst>
            <a:gd name="adj" fmla="val 70165"/>
          </a:avLst>
        </a:prstGeom>
        <a:solidFill>
          <a:srgbClr val="000000">
            <a:lumMod val="85000"/>
            <a:lumOff val="15000"/>
          </a:srgbClr>
        </a:solidFill>
        <a:ln w="25400" cap="flat" cmpd="sng" algn="ctr">
          <a:solidFill>
            <a:srgbClr val="808080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Neue LT 55 Roman"/>
            <a:ea typeface="+mn-ea"/>
            <a:cs typeface="Arial"/>
          </a:endParaRPr>
        </a:p>
      </dsp:txBody>
      <dsp:txXfrm>
        <a:off x="1336653" y="3790615"/>
        <a:ext cx="4147696" cy="760296"/>
      </dsp:txXfrm>
    </dsp:sp>
    <dsp:sp modelId="{8B57C836-AEEA-4ABF-B2B5-75185E6848CC}">
      <dsp:nvSpPr>
        <dsp:cNvPr id="0" name=""/>
        <dsp:cNvSpPr/>
      </dsp:nvSpPr>
      <dsp:spPr>
        <a:xfrm>
          <a:off x="0" y="4547185"/>
          <a:ext cx="6792415" cy="293126"/>
        </a:xfrm>
        <a:prstGeom prst="trapezoid">
          <a:avLst>
            <a:gd name="adj" fmla="val 70165"/>
          </a:avLst>
        </a:prstGeom>
        <a:solidFill>
          <a:srgbClr val="969696">
            <a:hueOff val="0"/>
            <a:satOff val="0"/>
            <a:lumOff val="-58824"/>
            <a:alphaOff val="0"/>
          </a:srgbClr>
        </a:solidFill>
        <a:ln w="25400" cap="flat" cmpd="sng" algn="ctr">
          <a:solidFill>
            <a:srgbClr val="808080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Neue LT 55 Roman"/>
            <a:ea typeface="+mn-ea"/>
            <a:cs typeface="Arial"/>
          </a:endParaRPr>
        </a:p>
      </dsp:txBody>
      <dsp:txXfrm>
        <a:off x="1188672" y="4547185"/>
        <a:ext cx="4415070" cy="293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661FE-BE32-D045-99D4-57BC327FB042}" type="datetimeFigureOut">
              <a:t>19/02/2022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35FCF-72EF-3049-842B-6352167430C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65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839A-386D-4941-B3F2-9141F4FD84E5}" type="slidenum">
              <a:rPr lang="nb-NO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607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76122-38E3-BE48-A065-840DDE9A5EA6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0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/>
              <a:t>Organic traffic</a:t>
            </a:r>
            <a:r>
              <a:rPr lang="it-IT"/>
              <a:t> refers to traffic that comes in through search engines, whereas</a:t>
            </a:r>
            <a:r>
              <a:rPr lang="it-IT" b="1"/>
              <a:t> Natural traffic</a:t>
            </a:r>
            <a:r>
              <a:rPr lang="it-IT"/>
              <a:t> would also include people directly entering a URL, coming in through social referrals, and through links on other sites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839A-386D-4941-B3F2-9141F4FD84E5}" type="slidenum">
              <a:rPr lang="nb-NO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86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66F8-B8B0-264B-A2A7-097967A8A7ED}" type="datetimeFigureOut">
              <a:t>19/02/2022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28A4-BE8B-7240-9708-9CFCCDCFEF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62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66F8-B8B0-264B-A2A7-097967A8A7ED}" type="datetimeFigureOut">
              <a:t>19/02/2022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28A4-BE8B-7240-9708-9CFCCDCFEF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23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66F8-B8B0-264B-A2A7-097967A8A7ED}" type="datetimeFigureOut">
              <a:t>19/02/2022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28A4-BE8B-7240-9708-9CFCCDCFEF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52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66F8-B8B0-264B-A2A7-097967A8A7ED}" type="datetimeFigureOut">
              <a:t>19/02/2022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28A4-BE8B-7240-9708-9CFCCDCFEF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19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66F8-B8B0-264B-A2A7-097967A8A7ED}" type="datetimeFigureOut">
              <a:t>19/02/2022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28A4-BE8B-7240-9708-9CFCCDCFEF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39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66F8-B8B0-264B-A2A7-097967A8A7ED}" type="datetimeFigureOut">
              <a:t>19/02/2022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28A4-BE8B-7240-9708-9CFCCDCFEF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46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66F8-B8B0-264B-A2A7-097967A8A7ED}" type="datetimeFigureOut">
              <a:t>19/02/2022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28A4-BE8B-7240-9708-9CFCCDCFEF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80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66F8-B8B0-264B-A2A7-097967A8A7ED}" type="datetimeFigureOut">
              <a:t>19/02/2022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28A4-BE8B-7240-9708-9CFCCDCFEF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21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66F8-B8B0-264B-A2A7-097967A8A7ED}" type="datetimeFigureOut">
              <a:t>19/02/2022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28A4-BE8B-7240-9708-9CFCCDCFEF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6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66F8-B8B0-264B-A2A7-097967A8A7ED}" type="datetimeFigureOut">
              <a:t>19/02/2022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28A4-BE8B-7240-9708-9CFCCDCFEF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97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66F8-B8B0-264B-A2A7-097967A8A7ED}" type="datetimeFigureOut">
              <a:t>19/02/2022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28A4-BE8B-7240-9708-9CFCCDCFEF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72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66F8-B8B0-264B-A2A7-097967A8A7ED}" type="datetimeFigureOut">
              <a:t>19/02/2022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928A4-BE8B-7240-9708-9CFCCDCFEF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39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ickr.com/photos/briansolis/3987986119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39426"/>
            <a:ext cx="8229600" cy="2227706"/>
          </a:xfrm>
        </p:spPr>
        <p:txBody>
          <a:bodyPr>
            <a:normAutofit/>
          </a:bodyPr>
          <a:lstStyle/>
          <a:p>
            <a:r>
              <a:rPr lang="it-IT" sz="4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Corporate Communications </a:t>
            </a:r>
            <a:br>
              <a:rPr lang="it-IT" sz="4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it-IT" sz="4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 Social Media</a:t>
            </a:r>
          </a:p>
        </p:txBody>
      </p:sp>
    </p:spTree>
    <p:extLst>
      <p:ext uri="{BB962C8B-B14F-4D97-AF65-F5344CB8AC3E}">
        <p14:creationId xmlns:p14="http://schemas.microsoft.com/office/powerpoint/2010/main" val="7184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i="1">
                <a:solidFill>
                  <a:srgbClr val="0000FF"/>
                </a:solidFill>
              </a:rPr>
              <a:t>Web communication:</a:t>
            </a:r>
            <a:br>
              <a:rPr lang="it-IT" sz="4000" b="1" i="1">
                <a:solidFill>
                  <a:srgbClr val="0000FF"/>
                </a:solidFill>
              </a:rPr>
            </a:br>
            <a:r>
              <a:rPr lang="it-IT" sz="4000" b="1" i="1">
                <a:solidFill>
                  <a:srgbClr val="0000FF"/>
                </a:solidFill>
              </a:rPr>
              <a:t>A psychological Journey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/>
              <a:t>     </a:t>
            </a:r>
          </a:p>
          <a:p>
            <a:pPr marL="0" indent="0">
              <a:buNone/>
            </a:pPr>
            <a:r>
              <a:rPr lang="it-IT" b="1">
                <a:solidFill>
                  <a:srgbClr val="FF6600"/>
                </a:solidFill>
              </a:rPr>
              <a:t>From storytelling to converted sales</a:t>
            </a:r>
          </a:p>
          <a:p>
            <a:pPr marL="0" indent="0">
              <a:buNone/>
            </a:pPr>
            <a:r>
              <a:rPr lang="it-IT" sz="2400"/>
              <a:t>1) Stories create curiosity, interest to read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6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i="1">
                <a:solidFill>
                  <a:srgbClr val="0000FF"/>
                </a:solidFill>
              </a:rPr>
              <a:t>Web communication:</a:t>
            </a:r>
            <a:br>
              <a:rPr lang="it-IT" sz="4000" b="1" i="1">
                <a:solidFill>
                  <a:srgbClr val="0000FF"/>
                </a:solidFill>
              </a:rPr>
            </a:br>
            <a:r>
              <a:rPr lang="it-IT" sz="4000" b="1" i="1">
                <a:solidFill>
                  <a:srgbClr val="0000FF"/>
                </a:solidFill>
              </a:rPr>
              <a:t>A psychological Journey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/>
              <a:t>     </a:t>
            </a:r>
            <a:r>
              <a:rPr lang="it-IT" b="1">
                <a:solidFill>
                  <a:srgbClr val="FF6600"/>
                </a:solidFill>
              </a:rPr>
              <a:t> </a:t>
            </a:r>
          </a:p>
          <a:p>
            <a:pPr marL="0" indent="0">
              <a:buNone/>
            </a:pPr>
            <a:r>
              <a:rPr lang="it-IT" b="1">
                <a:solidFill>
                  <a:srgbClr val="FF6600"/>
                </a:solidFill>
              </a:rPr>
              <a:t>From storytelling to converted sales</a:t>
            </a:r>
          </a:p>
          <a:p>
            <a:pPr marL="0" indent="0">
              <a:buNone/>
            </a:pPr>
            <a:r>
              <a:rPr lang="it-IT" sz="2400"/>
              <a:t>1) Stories create curiosity, interest to read</a:t>
            </a:r>
          </a:p>
          <a:p>
            <a:pPr marL="0" indent="0">
              <a:buNone/>
            </a:pPr>
            <a:r>
              <a:rPr lang="it-IT" sz="2400"/>
              <a:t>2) Stories become associated with the sponsor, content source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6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i="1">
                <a:solidFill>
                  <a:srgbClr val="0000FF"/>
                </a:solidFill>
              </a:rPr>
              <a:t>Web communication:</a:t>
            </a:r>
            <a:br>
              <a:rPr lang="it-IT" sz="4000" b="1" i="1">
                <a:solidFill>
                  <a:srgbClr val="0000FF"/>
                </a:solidFill>
              </a:rPr>
            </a:br>
            <a:r>
              <a:rPr lang="it-IT" sz="4000" b="1" i="1">
                <a:solidFill>
                  <a:srgbClr val="0000FF"/>
                </a:solidFill>
              </a:rPr>
              <a:t>A psychological Journey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/>
              <a:t>     </a:t>
            </a:r>
            <a:r>
              <a:rPr lang="it-IT" b="1">
                <a:solidFill>
                  <a:srgbClr val="FF6600"/>
                </a:solidFill>
              </a:rPr>
              <a:t> </a:t>
            </a:r>
          </a:p>
          <a:p>
            <a:pPr marL="0" indent="0">
              <a:buNone/>
            </a:pPr>
            <a:r>
              <a:rPr lang="it-IT" b="1">
                <a:solidFill>
                  <a:srgbClr val="FF6600"/>
                </a:solidFill>
              </a:rPr>
              <a:t>From storytelling to converted sales</a:t>
            </a:r>
          </a:p>
          <a:p>
            <a:pPr marL="0" indent="0">
              <a:buNone/>
            </a:pPr>
            <a:r>
              <a:rPr lang="it-IT" sz="2400"/>
              <a:t>1) Stories create curiosity, interest to read</a:t>
            </a:r>
          </a:p>
          <a:p>
            <a:pPr marL="0" indent="0">
              <a:buNone/>
            </a:pPr>
            <a:r>
              <a:rPr lang="it-IT" sz="2400"/>
              <a:t>2) Stories become associated with the sponsor, content source</a:t>
            </a:r>
          </a:p>
          <a:p>
            <a:pPr marL="0" indent="0">
              <a:buNone/>
            </a:pPr>
            <a:r>
              <a:rPr lang="it-IT" sz="2400"/>
              <a:t>3) Content is engaging, causing repeat visits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7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i="1">
                <a:solidFill>
                  <a:srgbClr val="0000FF"/>
                </a:solidFill>
              </a:rPr>
              <a:t>Web communication:</a:t>
            </a:r>
            <a:br>
              <a:rPr lang="it-IT" sz="4000" b="1" i="1">
                <a:solidFill>
                  <a:srgbClr val="0000FF"/>
                </a:solidFill>
              </a:rPr>
            </a:br>
            <a:r>
              <a:rPr lang="it-IT" sz="4000" b="1" i="1">
                <a:solidFill>
                  <a:srgbClr val="0000FF"/>
                </a:solidFill>
              </a:rPr>
              <a:t>A psychological Journey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/>
              <a:t>     </a:t>
            </a:r>
            <a:r>
              <a:rPr lang="it-IT" b="1">
                <a:solidFill>
                  <a:srgbClr val="FF6600"/>
                </a:solidFill>
              </a:rPr>
              <a:t> </a:t>
            </a:r>
          </a:p>
          <a:p>
            <a:pPr marL="0" indent="0">
              <a:buNone/>
            </a:pPr>
            <a:r>
              <a:rPr lang="it-IT" b="1">
                <a:solidFill>
                  <a:srgbClr val="FF6600"/>
                </a:solidFill>
              </a:rPr>
              <a:t>From storytelling to converted sales</a:t>
            </a:r>
          </a:p>
          <a:p>
            <a:pPr marL="0" indent="0">
              <a:buNone/>
            </a:pPr>
            <a:r>
              <a:rPr lang="it-IT" sz="2400"/>
              <a:t>1) Stories create curiosity, interest to read</a:t>
            </a:r>
          </a:p>
          <a:p>
            <a:pPr marL="0" indent="0">
              <a:buNone/>
            </a:pPr>
            <a:r>
              <a:rPr lang="it-IT" sz="2400"/>
              <a:t>2) Stories become associated with the sponsor, content source</a:t>
            </a:r>
          </a:p>
          <a:p>
            <a:pPr marL="0" indent="0">
              <a:buNone/>
            </a:pPr>
            <a:r>
              <a:rPr lang="it-IT" sz="2400"/>
              <a:t>3) Content is engaging, causing repeat visits</a:t>
            </a:r>
          </a:p>
          <a:p>
            <a:pPr marL="0" indent="0">
              <a:buNone/>
            </a:pPr>
            <a:r>
              <a:rPr lang="it-IT" sz="2400"/>
              <a:t>4) Engagement leads to sharing on social media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3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i="1">
                <a:solidFill>
                  <a:srgbClr val="0000FF"/>
                </a:solidFill>
              </a:rPr>
              <a:t>Web communication:</a:t>
            </a:r>
            <a:br>
              <a:rPr lang="it-IT" sz="4000" b="1" i="1">
                <a:solidFill>
                  <a:srgbClr val="0000FF"/>
                </a:solidFill>
              </a:rPr>
            </a:br>
            <a:r>
              <a:rPr lang="it-IT" sz="4000" b="1" i="1">
                <a:solidFill>
                  <a:srgbClr val="0000FF"/>
                </a:solidFill>
              </a:rPr>
              <a:t>A psychological Journey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/>
              <a:t>     </a:t>
            </a:r>
            <a:r>
              <a:rPr lang="it-IT" b="1">
                <a:solidFill>
                  <a:srgbClr val="FF6600"/>
                </a:solidFill>
              </a:rPr>
              <a:t> </a:t>
            </a:r>
          </a:p>
          <a:p>
            <a:pPr marL="0" indent="0">
              <a:buNone/>
            </a:pPr>
            <a:r>
              <a:rPr lang="it-IT" b="1">
                <a:solidFill>
                  <a:srgbClr val="FF6600"/>
                </a:solidFill>
              </a:rPr>
              <a:t>From storytelling to converted sales</a:t>
            </a:r>
          </a:p>
          <a:p>
            <a:pPr marL="0" indent="0">
              <a:buNone/>
            </a:pPr>
            <a:r>
              <a:rPr lang="it-IT" sz="2400"/>
              <a:t>1) Stories create curiosity, interest to read</a:t>
            </a:r>
          </a:p>
          <a:p>
            <a:pPr marL="0" indent="0">
              <a:buNone/>
            </a:pPr>
            <a:r>
              <a:rPr lang="it-IT" sz="2400"/>
              <a:t>2) Stories become associated with the sponsor, content source</a:t>
            </a:r>
          </a:p>
          <a:p>
            <a:pPr marL="0" indent="0">
              <a:buNone/>
            </a:pPr>
            <a:r>
              <a:rPr lang="it-IT" sz="2400"/>
              <a:t>3) Content is engaging, causing repeat visits</a:t>
            </a:r>
          </a:p>
          <a:p>
            <a:pPr marL="0" indent="0">
              <a:buNone/>
            </a:pPr>
            <a:r>
              <a:rPr lang="it-IT" sz="2400"/>
              <a:t>4) Engagement leads to sharing on social media</a:t>
            </a:r>
          </a:p>
          <a:p>
            <a:pPr marL="0" indent="0">
              <a:buNone/>
            </a:pPr>
            <a:r>
              <a:rPr lang="it-IT" sz="2400"/>
              <a:t>5) Stories form brand sympathy, reinforcing brand image</a:t>
            </a:r>
          </a:p>
          <a:p>
            <a:pPr marL="0" indent="0">
              <a:buNone/>
            </a:pPr>
            <a:endParaRPr lang="it-IT" sz="2400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1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i="1">
                <a:solidFill>
                  <a:srgbClr val="0000FF"/>
                </a:solidFill>
              </a:rPr>
              <a:t>Web communication:</a:t>
            </a:r>
            <a:br>
              <a:rPr lang="it-IT" sz="4000" b="1" i="1">
                <a:solidFill>
                  <a:srgbClr val="0000FF"/>
                </a:solidFill>
              </a:rPr>
            </a:br>
            <a:r>
              <a:rPr lang="it-IT" sz="4000" b="1" i="1">
                <a:solidFill>
                  <a:srgbClr val="0000FF"/>
                </a:solidFill>
              </a:rPr>
              <a:t>A psychological Journey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/>
              <a:t>     </a:t>
            </a:r>
            <a:r>
              <a:rPr lang="it-IT" b="1">
                <a:solidFill>
                  <a:srgbClr val="FF6600"/>
                </a:solidFill>
              </a:rPr>
              <a:t> </a:t>
            </a:r>
          </a:p>
          <a:p>
            <a:pPr marL="0" indent="0">
              <a:buNone/>
            </a:pPr>
            <a:r>
              <a:rPr lang="it-IT" b="1">
                <a:solidFill>
                  <a:srgbClr val="FF6600"/>
                </a:solidFill>
              </a:rPr>
              <a:t>From storytelling to converted sales</a:t>
            </a:r>
          </a:p>
          <a:p>
            <a:pPr marL="0" indent="0">
              <a:buNone/>
            </a:pPr>
            <a:r>
              <a:rPr lang="it-IT" sz="2400"/>
              <a:t>1) Stories create curiosity, interest to read</a:t>
            </a:r>
          </a:p>
          <a:p>
            <a:pPr marL="0" indent="0">
              <a:buNone/>
            </a:pPr>
            <a:r>
              <a:rPr lang="it-IT" sz="2400"/>
              <a:t>2) Stories become associated with the sponsor, content source</a:t>
            </a:r>
          </a:p>
          <a:p>
            <a:pPr marL="0" indent="0">
              <a:buNone/>
            </a:pPr>
            <a:r>
              <a:rPr lang="it-IT" sz="2400"/>
              <a:t>3) Content is engaging, causing repeat visits</a:t>
            </a:r>
          </a:p>
          <a:p>
            <a:pPr marL="0" indent="0">
              <a:buNone/>
            </a:pPr>
            <a:r>
              <a:rPr lang="it-IT" sz="2400"/>
              <a:t>4) Engagement leads to sharing on social media</a:t>
            </a:r>
          </a:p>
          <a:p>
            <a:pPr marL="0" indent="0">
              <a:buNone/>
            </a:pPr>
            <a:r>
              <a:rPr lang="it-IT" sz="2400"/>
              <a:t>5) Stories form brand sympathy, reinforcing brand image</a:t>
            </a:r>
          </a:p>
          <a:p>
            <a:pPr marL="0" indent="0">
              <a:buNone/>
            </a:pPr>
            <a:r>
              <a:rPr lang="it-IT" sz="2400"/>
              <a:t>6) Stories can subtly or overtly push those seeking commercial</a:t>
            </a:r>
          </a:p>
          <a:p>
            <a:pPr marL="0" indent="0">
              <a:buNone/>
            </a:pPr>
            <a:r>
              <a:rPr lang="it-IT" sz="2400"/>
              <a:t>     info about the brand products to go to the commercial site.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2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>
                <a:solidFill>
                  <a:srgbClr val="008000"/>
                </a:solidFill>
              </a:rPr>
              <a:t>Emotional Branding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/>
              <a:t>Emotional branding is a progressive marketing strategy that has the potential to drive revenue and increase customer retention. How a person feels about your brand typically determines whether they buy your product. </a:t>
            </a:r>
            <a:r>
              <a:rPr lang="it-IT" sz="2800" b="1"/>
              <a:t>A brand is a matter of perception</a:t>
            </a:r>
            <a:r>
              <a:rPr lang="it-IT" sz="2800"/>
              <a:t>. </a:t>
            </a:r>
          </a:p>
          <a:p>
            <a:r>
              <a:rPr lang="it-IT" sz="2800"/>
              <a:t>When you tell a story that embodies human challenges, you create an experience that resonates with your customers.</a:t>
            </a:r>
            <a:r>
              <a:rPr 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29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 Shot 2022-02-17 at 15.32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1" y="729538"/>
            <a:ext cx="8471796" cy="52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FF0000"/>
                </a:solidFill>
              </a:rPr>
              <a:t>Outside the web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The psychological brand "liking" created by the</a:t>
            </a:r>
          </a:p>
          <a:p>
            <a:pPr marL="0" indent="0">
              <a:buNone/>
            </a:pPr>
            <a:r>
              <a:rPr lang="it-IT"/>
              <a:t>web stories or by other forms of communication</a:t>
            </a:r>
          </a:p>
          <a:p>
            <a:pPr marL="0" indent="0">
              <a:buNone/>
            </a:pPr>
            <a:r>
              <a:rPr lang="it-IT"/>
              <a:t>(events, sponsorships, etc) forms an inclination</a:t>
            </a:r>
          </a:p>
          <a:p>
            <a:pPr marL="0" indent="0">
              <a:buNone/>
            </a:pPr>
            <a:r>
              <a:rPr lang="it-IT"/>
              <a:t>that is favorable to buy the brand product.</a:t>
            </a:r>
          </a:p>
        </p:txBody>
      </p:sp>
    </p:spTree>
    <p:extLst>
      <p:ext uri="{BB962C8B-B14F-4D97-AF65-F5344CB8AC3E}">
        <p14:creationId xmlns:p14="http://schemas.microsoft.com/office/powerpoint/2010/main" val="30877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  <a:cs typeface="Arial Black"/>
              </a:rPr>
              <a:t>A look at Pirelli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2778"/>
            <a:ext cx="8229600" cy="5051778"/>
          </a:xfrm>
        </p:spPr>
        <p:txBody>
          <a:bodyPr>
            <a:normAutofit fontScale="77500" lnSpcReduction="20000"/>
          </a:bodyPr>
          <a:lstStyle/>
          <a:p>
            <a:endParaRPr lang="it-IT"/>
          </a:p>
          <a:p>
            <a:pPr marL="0" indent="0">
              <a:buNone/>
            </a:pPr>
            <a:endParaRPr lang="it-IT" sz="3400" b="1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sz="3400" b="1">
              <a:solidFill>
                <a:srgbClr val="0000FF"/>
              </a:solidFill>
            </a:endParaRPr>
          </a:p>
          <a:p>
            <a:r>
              <a:rPr lang="it-IT"/>
              <a:t>1) Tell me what you think are the corporate objectives of the Pirelli website.  Are they only promoting their brand values (people, innovation, technology) or something else?</a:t>
            </a:r>
          </a:p>
          <a:p>
            <a:r>
              <a:rPr lang="it-IT"/>
              <a:t>2) Investigate their presence on social media.  Does it seem to work to bring a positive benefit to Pirelli?  How?</a:t>
            </a:r>
          </a:p>
          <a:p>
            <a:r>
              <a:rPr lang="it-IT"/>
              <a:t>3 ) Are the conversations regarding Pirelli on social sites actually relevant to the commercial interests of the Pirelli company, that is to increase the sale of their tires ?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1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4800" b="1" spc="5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Corporate Communication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400"/>
          </a:p>
          <a:p>
            <a:pPr marL="0" indent="0">
              <a:buNone/>
            </a:pPr>
            <a:r>
              <a:rPr lang="it-IT" sz="2400" b="1"/>
              <a:t>Corporate communication</a:t>
            </a:r>
            <a:r>
              <a:rPr lang="it-IT" sz="2400"/>
              <a:t> is a set of activities involved in managing and orchestrating all internal and external communications aimed at creating favourable point of view among stakeholders on which the company depends.</a:t>
            </a:r>
          </a:p>
          <a:p>
            <a:pPr marL="0" indent="0">
              <a:buNone/>
            </a:pPr>
            <a:endParaRPr lang="it-IT" sz="2400"/>
          </a:p>
          <a:p>
            <a:pPr marL="0" indent="0">
              <a:buNone/>
            </a:pPr>
            <a:r>
              <a:rPr lang="it-IT" sz="2400"/>
              <a:t>• Formally called “public relations” or “public affairs”</a:t>
            </a:r>
          </a:p>
          <a:p>
            <a:pPr marL="0" indent="0">
              <a:buNone/>
            </a:pPr>
            <a:r>
              <a:rPr lang="it-IT" sz="2400"/>
              <a:t>• The head communications officer reports directly to the CEO</a:t>
            </a:r>
          </a:p>
          <a:p>
            <a:pPr marL="0" indent="0">
              <a:buNone/>
            </a:pPr>
            <a:r>
              <a:rPr lang="it-IT" sz="2400"/>
              <a:t>   in many top global organizations due to its critical importance</a:t>
            </a:r>
          </a:p>
          <a:p>
            <a:pPr marL="0" indent="0">
              <a:buNone/>
            </a:pPr>
            <a:r>
              <a:rPr lang="it-IT" sz="2400"/>
              <a:t>   to the company.</a:t>
            </a:r>
          </a:p>
        </p:txBody>
      </p:sp>
    </p:spTree>
    <p:extLst>
      <p:ext uri="{BB962C8B-B14F-4D97-AF65-F5344CB8AC3E}">
        <p14:creationId xmlns:p14="http://schemas.microsoft.com/office/powerpoint/2010/main" val="42568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732_brand_dsk_e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546100"/>
            <a:ext cx="8428955" cy="55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 Shot 2022-02-17 at 15.43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6" y="459340"/>
            <a:ext cx="8863635" cy="55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248963" y="582560"/>
            <a:ext cx="8739620" cy="598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08033" y="142352"/>
            <a:ext cx="632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PIRELLI COMMUNICATION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1983" y="660697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TextBox 87"/>
          <p:cNvSpPr txBox="1"/>
          <p:nvPr/>
        </p:nvSpPr>
        <p:spPr>
          <a:xfrm>
            <a:off x="3383313" y="5867964"/>
            <a:ext cx="1830058" cy="25047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it-IT" dirty="0" smtClean="0">
                <a:solidFill>
                  <a:srgbClr val="FFFFFF"/>
                </a:solidFill>
                <a:latin typeface="Calibri" panose="020F0502020204030204" pitchFamily="34" charset="0"/>
              </a:rPr>
              <a:t>INIZIATIVA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1" name="TextBox 87"/>
          <p:cNvSpPr txBox="1"/>
          <p:nvPr/>
        </p:nvSpPr>
        <p:spPr>
          <a:xfrm>
            <a:off x="1812640" y="5298402"/>
            <a:ext cx="544680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100" dirty="0" smtClean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UTILIZZO DI </a:t>
            </a:r>
            <a:r>
              <a:rPr lang="it-IT" sz="11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BIG DATA </a:t>
            </a:r>
            <a:r>
              <a:rPr lang="it-IT" sz="1100" dirty="0" smtClean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 E ANALYTICS </a:t>
            </a:r>
            <a:r>
              <a:rPr lang="it-IT" sz="11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PER INSIGHT SU GUSTI E INTERESSI DEL CONSUMATORE AL FINE DI REALIZZARE STORIE RILEVANTI PER IL </a:t>
            </a:r>
            <a:r>
              <a:rPr lang="it-IT" sz="1100" dirty="0" smtClean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TARGET.  </a:t>
            </a:r>
            <a:endParaRPr lang="en-US" sz="11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5" name="Rectangle 87"/>
          <p:cNvSpPr/>
          <p:nvPr/>
        </p:nvSpPr>
        <p:spPr bwMode="auto">
          <a:xfrm rot="5400000">
            <a:off x="1580156" y="-136132"/>
            <a:ext cx="1500939" cy="4121171"/>
          </a:xfrm>
          <a:prstGeom prst="rect">
            <a:avLst/>
          </a:prstGeom>
          <a:solidFill>
            <a:srgbClr val="FFFFFF">
              <a:lumMod val="85000"/>
              <a:alpha val="7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46" name="TextBox 74"/>
          <p:cNvSpPr txBox="1"/>
          <p:nvPr/>
        </p:nvSpPr>
        <p:spPr>
          <a:xfrm>
            <a:off x="6580926" y="4425792"/>
            <a:ext cx="2354685" cy="570319"/>
          </a:xfrm>
          <a:prstGeom prst="rect">
            <a:avLst/>
          </a:prstGeom>
          <a:solidFill>
            <a:srgbClr val="000000">
              <a:alpha val="67000"/>
            </a:srgbClr>
          </a:solidFill>
          <a:ln>
            <a:noFill/>
            <a:prstDash val="sysDash"/>
          </a:ln>
        </p:spPr>
        <p:txBody>
          <a:bodyPr wrap="square" lIns="0" rIns="182880" rtlCol="0" anchor="ctr">
            <a:no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CONTENT PRODUCTION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DD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Budget: xx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DD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47" name="TextBox 67"/>
          <p:cNvSpPr txBox="1"/>
          <p:nvPr/>
        </p:nvSpPr>
        <p:spPr>
          <a:xfrm>
            <a:off x="4630237" y="3382133"/>
            <a:ext cx="3463323" cy="570319"/>
          </a:xfrm>
          <a:prstGeom prst="rect">
            <a:avLst/>
          </a:prstGeom>
          <a:solidFill>
            <a:srgbClr val="808080">
              <a:alpha val="83000"/>
            </a:srgbClr>
          </a:solidFill>
          <a:ln>
            <a:noFill/>
            <a:prstDash val="sysDash"/>
          </a:ln>
        </p:spPr>
        <p:txBody>
          <a:bodyPr wrap="square" lIns="0" rIns="182880" rtlCol="0" anchor="ctr">
            <a:no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CONTENT DISTRIBUTION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DD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Budget: xx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DD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duotone>
              <a:srgbClr val="000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7" y="1155565"/>
            <a:ext cx="7070776" cy="5034880"/>
          </a:xfrm>
          <a:prstGeom prst="rect">
            <a:avLst/>
          </a:prstGeom>
        </p:spPr>
      </p:pic>
      <p:sp>
        <p:nvSpPr>
          <p:cNvPr id="49" name="TextBox 19"/>
          <p:cNvSpPr txBox="1"/>
          <p:nvPr/>
        </p:nvSpPr>
        <p:spPr>
          <a:xfrm>
            <a:off x="276368" y="1213676"/>
            <a:ext cx="901397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</a:rPr>
              <a:t>REACH</a:t>
            </a:r>
          </a:p>
        </p:txBody>
      </p:sp>
      <p:sp>
        <p:nvSpPr>
          <p:cNvPr id="50" name="TextBox 22"/>
          <p:cNvSpPr txBox="1"/>
          <p:nvPr/>
        </p:nvSpPr>
        <p:spPr>
          <a:xfrm>
            <a:off x="590468" y="1787843"/>
            <a:ext cx="246484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9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</a:rPr>
              <a:t>Online: </a:t>
            </a:r>
            <a:r>
              <a:rPr lang="it-IT" sz="900" b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</a:rPr>
              <a:t>towards Pirelli.com and product sites</a:t>
            </a:r>
            <a:endParaRPr lang="en-US" sz="900" b="0" dirty="0">
              <a:solidFill>
                <a:srgbClr val="000000">
                  <a:lumMod val="95000"/>
                  <a:lumOff val="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27"/>
          <p:cNvSpPr txBox="1"/>
          <p:nvPr/>
        </p:nvSpPr>
        <p:spPr>
          <a:xfrm>
            <a:off x="276368" y="2012927"/>
            <a:ext cx="2254985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</a:rPr>
              <a:t>REPUTATION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30"/>
          <p:cNvSpPr txBox="1"/>
          <p:nvPr/>
        </p:nvSpPr>
        <p:spPr>
          <a:xfrm>
            <a:off x="593080" y="2271875"/>
            <a:ext cx="28847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9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</a:rPr>
              <a:t>Offline: </a:t>
            </a:r>
            <a:r>
              <a:rPr lang="it-IT" sz="900" b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</a:rPr>
              <a:t>conversion to propensity to buy, </a:t>
            </a:r>
          </a:p>
          <a:p>
            <a:r>
              <a:rPr lang="it-IT" sz="900" b="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</a:rPr>
              <a:t>s</a:t>
            </a:r>
            <a:r>
              <a:rPr lang="it-IT" sz="900" b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</a:rPr>
              <a:t>ay something positive and recommendation</a:t>
            </a:r>
            <a:endParaRPr lang="en-US" sz="900" b="0" dirty="0">
              <a:solidFill>
                <a:srgbClr val="000000">
                  <a:lumMod val="95000"/>
                  <a:lumOff val="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27"/>
          <p:cNvSpPr txBox="1"/>
          <p:nvPr/>
        </p:nvSpPr>
        <p:spPr>
          <a:xfrm>
            <a:off x="276368" y="1652887"/>
            <a:ext cx="225498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</a:rPr>
              <a:t>CONVERSION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1685230930"/>
              </p:ext>
            </p:extLst>
          </p:nvPr>
        </p:nvGraphicFramePr>
        <p:xfrm>
          <a:off x="1139133" y="1261041"/>
          <a:ext cx="679241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5" name="TextBox 87"/>
          <p:cNvSpPr txBox="1"/>
          <p:nvPr/>
        </p:nvSpPr>
        <p:spPr>
          <a:xfrm>
            <a:off x="1177765" y="5843550"/>
            <a:ext cx="65582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it-IT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PROJECT NAME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Box 87"/>
          <p:cNvSpPr txBox="1"/>
          <p:nvPr/>
        </p:nvSpPr>
        <p:spPr>
          <a:xfrm>
            <a:off x="1789053" y="5220510"/>
            <a:ext cx="544680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100" dirty="0" smtClean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USING BIG DATA AND ANALYTICS TO GET INSIGHTS ON CONSUMERS’ INTERESTS IN ORDER </a:t>
            </a:r>
            <a:r>
              <a:rPr lang="it-IT" sz="11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TO PRODUCE STORIES </a:t>
            </a:r>
            <a:r>
              <a:rPr lang="it-IT" sz="1100" dirty="0" smtClean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RELEVANT TO THE TARGET.  </a:t>
            </a:r>
            <a:endParaRPr lang="en-US" sz="1100" dirty="0">
              <a:solidFill>
                <a:schemeClr val="bg1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035320" y="2667230"/>
            <a:ext cx="2814590" cy="2440840"/>
            <a:chOff x="3614820" y="3067100"/>
            <a:chExt cx="2814590" cy="2440840"/>
          </a:xfrm>
        </p:grpSpPr>
        <p:sp>
          <p:nvSpPr>
            <p:cNvPr id="58" name="TextBox 86"/>
            <p:cNvSpPr txBox="1"/>
            <p:nvPr/>
          </p:nvSpPr>
          <p:spPr>
            <a:xfrm>
              <a:off x="4077945" y="4304158"/>
              <a:ext cx="1972239" cy="250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CONTENT PRODUCTION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59" name="TextBox 48"/>
            <p:cNvSpPr txBox="1"/>
            <p:nvPr/>
          </p:nvSpPr>
          <p:spPr>
            <a:xfrm rot="16200000">
              <a:off x="3976690" y="4794701"/>
              <a:ext cx="97931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PRESS CONFERENCE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0" name="TextBox 49"/>
            <p:cNvSpPr txBox="1"/>
            <p:nvPr/>
          </p:nvSpPr>
          <p:spPr>
            <a:xfrm rot="16200000">
              <a:off x="4339174" y="4794701"/>
              <a:ext cx="9491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PRESS</a:t>
              </a:r>
              <a:r>
                <a:rPr kumimoji="0" lang="it-IT" sz="10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 RELEASE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2" name="TextBox 51"/>
            <p:cNvSpPr txBox="1"/>
            <p:nvPr/>
          </p:nvSpPr>
          <p:spPr>
            <a:xfrm rot="16200000">
              <a:off x="4709773" y="4871645"/>
              <a:ext cx="94918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ADV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1" name="TextBox 52"/>
            <p:cNvSpPr txBox="1"/>
            <p:nvPr/>
          </p:nvSpPr>
          <p:spPr>
            <a:xfrm rot="16200000">
              <a:off x="5041778" y="4871645"/>
              <a:ext cx="102636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EVENTS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" name="TextBox 56"/>
            <p:cNvSpPr txBox="1"/>
            <p:nvPr/>
          </p:nvSpPr>
          <p:spPr>
            <a:xfrm rot="16200000">
              <a:off x="3557802" y="4766296"/>
              <a:ext cx="10168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STORIES PRODUCTION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73" name="Straight Connector 69"/>
            <p:cNvCxnSpPr/>
            <p:nvPr/>
          </p:nvCxnSpPr>
          <p:spPr bwMode="auto">
            <a:xfrm>
              <a:off x="3614820" y="4555225"/>
              <a:ext cx="0" cy="836052"/>
            </a:xfrm>
            <a:prstGeom prst="line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1"/>
            <p:cNvCxnSpPr/>
            <p:nvPr/>
          </p:nvCxnSpPr>
          <p:spPr bwMode="auto">
            <a:xfrm>
              <a:off x="4666404" y="4555225"/>
              <a:ext cx="0" cy="836052"/>
            </a:xfrm>
            <a:prstGeom prst="line">
              <a:avLst/>
            </a:prstGeom>
            <a:noFill/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2"/>
            <p:cNvCxnSpPr/>
            <p:nvPr/>
          </p:nvCxnSpPr>
          <p:spPr bwMode="auto">
            <a:xfrm>
              <a:off x="4982305" y="4555225"/>
              <a:ext cx="0" cy="836052"/>
            </a:xfrm>
            <a:prstGeom prst="line">
              <a:avLst/>
            </a:prstGeom>
            <a:noFill/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3"/>
            <p:cNvCxnSpPr/>
            <p:nvPr/>
          </p:nvCxnSpPr>
          <p:spPr bwMode="auto">
            <a:xfrm>
              <a:off x="5352904" y="4555225"/>
              <a:ext cx="0" cy="836052"/>
            </a:xfrm>
            <a:prstGeom prst="line">
              <a:avLst/>
            </a:prstGeom>
            <a:noFill/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4"/>
            <p:cNvCxnSpPr/>
            <p:nvPr/>
          </p:nvCxnSpPr>
          <p:spPr bwMode="auto">
            <a:xfrm>
              <a:off x="5723504" y="4555225"/>
              <a:ext cx="0" cy="836052"/>
            </a:xfrm>
            <a:prstGeom prst="line">
              <a:avLst/>
            </a:prstGeom>
            <a:noFill/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Box 55"/>
            <p:cNvSpPr txBox="1"/>
            <p:nvPr/>
          </p:nvSpPr>
          <p:spPr>
            <a:xfrm rot="16200000">
              <a:off x="5383973" y="4766296"/>
              <a:ext cx="10831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VIDEOS AND PICTURES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9" name="TextBox 65"/>
            <p:cNvSpPr txBox="1"/>
            <p:nvPr/>
          </p:nvSpPr>
          <p:spPr>
            <a:xfrm rot="16200000">
              <a:off x="5800180" y="4812403"/>
              <a:ext cx="10122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INFOGRAPHICS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80" name="Straight Connector 77"/>
            <p:cNvCxnSpPr/>
            <p:nvPr/>
          </p:nvCxnSpPr>
          <p:spPr bwMode="auto">
            <a:xfrm>
              <a:off x="6094102" y="4555225"/>
              <a:ext cx="0" cy="836052"/>
            </a:xfrm>
            <a:prstGeom prst="line">
              <a:avLst/>
            </a:prstGeom>
            <a:noFill/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73"/>
            <p:cNvCxnSpPr/>
            <p:nvPr/>
          </p:nvCxnSpPr>
          <p:spPr bwMode="auto">
            <a:xfrm>
              <a:off x="5120557" y="3189539"/>
              <a:ext cx="0" cy="973269"/>
            </a:xfrm>
            <a:prstGeom prst="line">
              <a:avLst/>
            </a:prstGeom>
            <a:noFill/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TextBox 56"/>
            <p:cNvSpPr txBox="1"/>
            <p:nvPr/>
          </p:nvSpPr>
          <p:spPr>
            <a:xfrm>
              <a:off x="4101621" y="3068488"/>
              <a:ext cx="957203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OWNED CHANNELS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83" name="TextBox 56"/>
            <p:cNvSpPr txBox="1"/>
            <p:nvPr/>
          </p:nvSpPr>
          <p:spPr>
            <a:xfrm>
              <a:off x="5229881" y="3067100"/>
              <a:ext cx="957203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EARNED CHANNELS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84" name="TextBox 48"/>
            <p:cNvSpPr txBox="1"/>
            <p:nvPr/>
          </p:nvSpPr>
          <p:spPr>
            <a:xfrm rot="16200000">
              <a:off x="4262441" y="3776270"/>
              <a:ext cx="97931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SOCIAL MEDIA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85" name="TextBox 56"/>
            <p:cNvSpPr txBox="1"/>
            <p:nvPr/>
          </p:nvSpPr>
          <p:spPr>
            <a:xfrm rot="16200000">
              <a:off x="3850082" y="3776270"/>
              <a:ext cx="89375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WEB SITES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86" name="Straight Connector 70"/>
            <p:cNvCxnSpPr/>
            <p:nvPr/>
          </p:nvCxnSpPr>
          <p:spPr bwMode="auto">
            <a:xfrm>
              <a:off x="4532176" y="3459850"/>
              <a:ext cx="0" cy="836052"/>
            </a:xfrm>
            <a:prstGeom prst="line">
              <a:avLst/>
            </a:prstGeom>
            <a:noFill/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TextBox 56"/>
            <p:cNvSpPr txBox="1"/>
            <p:nvPr/>
          </p:nvSpPr>
          <p:spPr>
            <a:xfrm>
              <a:off x="5174126" y="3444052"/>
              <a:ext cx="118400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REACHED THROUGH DIGITAL AND TRADITIONAL PRESS </a:t>
              </a:r>
              <a:r>
                <a:rPr kumimoji="0" lang="it-IT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AND THROUGH PAID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88" name="Straight Connector 71"/>
            <p:cNvCxnSpPr/>
            <p:nvPr/>
          </p:nvCxnSpPr>
          <p:spPr bwMode="auto">
            <a:xfrm>
              <a:off x="4325565" y="4586532"/>
              <a:ext cx="0" cy="836052"/>
            </a:xfrm>
            <a:prstGeom prst="line">
              <a:avLst/>
            </a:prstGeom>
            <a:noFill/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9" name="Group 88"/>
          <p:cNvGrpSpPr/>
          <p:nvPr/>
        </p:nvGrpSpPr>
        <p:grpSpPr>
          <a:xfrm>
            <a:off x="3415263" y="2399313"/>
            <a:ext cx="2099339" cy="1520900"/>
            <a:chOff x="3468216" y="2208540"/>
            <a:chExt cx="2099339" cy="1520900"/>
          </a:xfrm>
        </p:grpSpPr>
        <p:sp>
          <p:nvSpPr>
            <p:cNvPr id="90" name="TextBox 85"/>
            <p:cNvSpPr txBox="1"/>
            <p:nvPr/>
          </p:nvSpPr>
          <p:spPr>
            <a:xfrm>
              <a:off x="3662458" y="2208540"/>
              <a:ext cx="19050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Helvetica 55 Roman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CONTENT DISTRIBUTION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91" name="Straight Connector 55"/>
            <p:cNvCxnSpPr/>
            <p:nvPr/>
          </p:nvCxnSpPr>
          <p:spPr bwMode="auto">
            <a:xfrm>
              <a:off x="3468216" y="3069707"/>
              <a:ext cx="0" cy="659733"/>
            </a:xfrm>
            <a:prstGeom prst="line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extBox 84"/>
          <p:cNvSpPr txBox="1"/>
          <p:nvPr/>
        </p:nvSpPr>
        <p:spPr>
          <a:xfrm>
            <a:off x="4194799" y="1903259"/>
            <a:ext cx="635313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it-IT" sz="13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</a:rPr>
              <a:t>KPIs</a:t>
            </a:r>
            <a:endParaRPr lang="en-US" sz="1300" dirty="0">
              <a:solidFill>
                <a:srgbClr val="000000">
                  <a:lumMod val="95000"/>
                  <a:lumOff val="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93" name="TextBox 19"/>
          <p:cNvSpPr txBox="1"/>
          <p:nvPr/>
        </p:nvSpPr>
        <p:spPr>
          <a:xfrm>
            <a:off x="270042" y="1490675"/>
            <a:ext cx="205261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Helvetica 55 Roman" pitchFamily="34" charset="0"/>
                <a:ea typeface="+mn-ea"/>
                <a:cs typeface="Arial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25334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irelli (dragged)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30"/>
            <a:ext cx="9144000" cy="607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73317"/>
          </a:xfrm>
        </p:spPr>
        <p:txBody>
          <a:bodyPr/>
          <a:lstStyle/>
          <a:p>
            <a:r>
              <a:rPr lang="it-IT" b="1">
                <a:solidFill>
                  <a:srgbClr val="800000"/>
                </a:solidFill>
              </a:rPr>
              <a:t>Pirelli's </a:t>
            </a:r>
            <a:br>
              <a:rPr lang="it-IT" b="1">
                <a:solidFill>
                  <a:srgbClr val="800000"/>
                </a:solidFill>
              </a:rPr>
            </a:br>
            <a:r>
              <a:rPr lang="it-IT" b="1">
                <a:solidFill>
                  <a:srgbClr val="800000"/>
                </a:solidFill>
              </a:rPr>
              <a:t>Vision, Purpose &amp; Mission</a:t>
            </a:r>
          </a:p>
        </p:txBody>
      </p:sp>
    </p:spTree>
    <p:extLst>
      <p:ext uri="{BB962C8B-B14F-4D97-AF65-F5344CB8AC3E}">
        <p14:creationId xmlns:p14="http://schemas.microsoft.com/office/powerpoint/2010/main" val="5012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 Shot 2022-02-17 at 15.1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03" y="193033"/>
            <a:ext cx="5562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reen Shot 2022-02-17 at 15.2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2" y="583363"/>
            <a:ext cx="8200327" cy="57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reen Shot 2022-02-17 at 15.26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4" y="729539"/>
            <a:ext cx="8686800" cy="50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9530"/>
            <a:ext cx="8229600" cy="1165412"/>
          </a:xfrm>
        </p:spPr>
        <p:txBody>
          <a:bodyPr>
            <a:normAutofit fontScale="90000"/>
          </a:bodyPr>
          <a:lstStyle/>
          <a:p>
            <a:r>
              <a:rPr lang="it-IT" b="1" i="1">
                <a:solidFill>
                  <a:srgbClr val="0000FF"/>
                </a:solidFill>
              </a:rPr>
              <a:t>Public Relations</a:t>
            </a:r>
            <a:br>
              <a:rPr lang="it-IT" b="1" i="1">
                <a:solidFill>
                  <a:srgbClr val="0000FF"/>
                </a:solidFill>
              </a:rPr>
            </a:br>
            <a:r>
              <a:rPr lang="it-IT" sz="3200" b="1">
                <a:solidFill>
                  <a:srgbClr val="FF0000"/>
                </a:solidFill>
              </a:rPr>
              <a:t>Perception is Everything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9294"/>
            <a:ext cx="8229600" cy="4676869"/>
          </a:xfrm>
        </p:spPr>
        <p:txBody>
          <a:bodyPr>
            <a:normAutofit/>
          </a:bodyPr>
          <a:lstStyle/>
          <a:p>
            <a:r>
              <a:rPr lang="it-IT" sz="2400"/>
              <a:t>In brand building perception is the single most crucial ingredient for success.</a:t>
            </a:r>
          </a:p>
          <a:p>
            <a:r>
              <a:rPr lang="it-IT" sz="2400"/>
              <a:t>Buyers and investors perceive value </a:t>
            </a:r>
          </a:p>
          <a:p>
            <a:r>
              <a:rPr lang="it-IT" sz="2400"/>
              <a:t>Value is created through perception, which informs us and drives decision making.</a:t>
            </a:r>
          </a:p>
          <a:p>
            <a:r>
              <a:rPr lang="it-IT" sz="2400"/>
              <a:t>Value is created through public relations and enhanced through communications.</a:t>
            </a:r>
          </a:p>
          <a:p>
            <a:r>
              <a:rPr lang="it-IT" sz="2400"/>
              <a:t>What is the role of PR in this time of crisis ?</a:t>
            </a:r>
          </a:p>
          <a:p>
            <a:r>
              <a:rPr lang="it-IT" sz="2400"/>
              <a:t>What is the role of "traditional" PR departments in companies</a:t>
            </a:r>
          </a:p>
          <a:p>
            <a:pPr marL="0" indent="0">
              <a:buNone/>
            </a:pPr>
            <a:r>
              <a:rPr lang="it-IT" sz="2400"/>
              <a:t>      today ?  </a:t>
            </a:r>
          </a:p>
          <a:p>
            <a:pPr marL="0" indent="0">
              <a:buNone/>
            </a:pPr>
            <a:r>
              <a:rPr lang="it-IT" sz="2400"/>
              <a:t> </a:t>
            </a:r>
            <a:endParaRPr lang="it-IT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7740"/>
          </a:xfrm>
        </p:spPr>
        <p:txBody>
          <a:bodyPr>
            <a:normAutofit/>
          </a:bodyPr>
          <a:lstStyle/>
          <a:p>
            <a:r>
              <a:rPr lang="it-IT" sz="4800" b="1" i="1">
                <a:solidFill>
                  <a:schemeClr val="tx2">
                    <a:lumMod val="75000"/>
                  </a:schemeClr>
                </a:solidFill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39752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C.C.Responsibilities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/>
              <a:t>Oversees:</a:t>
            </a:r>
          </a:p>
          <a:p>
            <a:r>
              <a:rPr lang="it-IT"/>
              <a:t>Communication strategy</a:t>
            </a:r>
          </a:p>
          <a:p>
            <a:r>
              <a:rPr lang="it-IT"/>
              <a:t>Media relations</a:t>
            </a:r>
          </a:p>
          <a:p>
            <a:r>
              <a:rPr lang="it-IT"/>
              <a:t>Crisis communications</a:t>
            </a:r>
          </a:p>
          <a:p>
            <a:r>
              <a:rPr lang="it-IT"/>
              <a:t>Internal communications</a:t>
            </a:r>
          </a:p>
          <a:p>
            <a:r>
              <a:rPr lang="it-IT"/>
              <a:t>Corporate responsibility</a:t>
            </a:r>
          </a:p>
          <a:p>
            <a:r>
              <a:rPr lang="it-IT"/>
              <a:t>Investor relations</a:t>
            </a:r>
          </a:p>
          <a:p>
            <a:r>
              <a:rPr lang="it-IT"/>
              <a:t>Government affairs</a:t>
            </a:r>
          </a:p>
        </p:txBody>
      </p:sp>
    </p:spTree>
    <p:extLst>
      <p:ext uri="{BB962C8B-B14F-4D97-AF65-F5344CB8AC3E}">
        <p14:creationId xmlns:p14="http://schemas.microsoft.com/office/powerpoint/2010/main" val="15841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660066"/>
                </a:solidFill>
              </a:rPr>
              <a:t>Social Marketing Compass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hlinkClick r:id="rId2"/>
              </a:rPr>
              <a:t>The Social Compass</a:t>
            </a:r>
            <a:r>
              <a:rPr lang="it-IT"/>
              <a:t> serves as our value system when defining our program activities. It points a brand in a physical and experiential direction to genuinely and effectively connect with customers, peers, and influencers, where they interact and seek guidance online.</a:t>
            </a:r>
          </a:p>
          <a:p>
            <a:r>
              <a:rPr lang="it-IT">
                <a:solidFill>
                  <a:srgbClr val="FF6600"/>
                </a:solidFill>
              </a:rPr>
              <a:t>Brian Solis</a:t>
            </a:r>
            <a:r>
              <a:rPr lang="it-IT"/>
              <a:t> </a:t>
            </a:r>
            <a:r>
              <a:rPr lang="mr-IN"/>
              <a:t>–</a:t>
            </a:r>
            <a:r>
              <a:rPr lang="it-IT"/>
              <a:t> a marketing, branding and social media teacher with many good books.</a:t>
            </a:r>
          </a:p>
        </p:txBody>
      </p:sp>
    </p:spTree>
    <p:extLst>
      <p:ext uri="{BB962C8B-B14F-4D97-AF65-F5344CB8AC3E}">
        <p14:creationId xmlns:p14="http://schemas.microsoft.com/office/powerpoint/2010/main" val="36584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34718"/>
            <a:ext cx="5161652" cy="496894"/>
          </a:xfr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>
                <a:solidFill>
                  <a:srgbClr val="0000FF"/>
                </a:solidFill>
              </a:rPr>
              <a:t>                  Emotions/Sentiment  </a:t>
            </a:r>
            <a:r>
              <a:rPr lang="en-US">
                <a:solidFill>
                  <a:srgbClr val="FF0000"/>
                </a:solidFill>
              </a:rPr>
              <a:t>Channels</a:t>
            </a:r>
            <a:r>
              <a:rPr lang="en-US"/>
              <a:t>  </a:t>
            </a:r>
            <a:r>
              <a:rPr lang="en-US">
                <a:solidFill>
                  <a:srgbClr val="008000"/>
                </a:solidFill>
              </a:rPr>
              <a:t>Platform</a:t>
            </a:r>
            <a:r>
              <a:rPr lang="en-US"/>
              <a:t>  </a:t>
            </a:r>
            <a:r>
              <a:rPr lang="en-US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Players</a:t>
            </a:r>
            <a:endParaRPr lang="en-US">
              <a:solidFill>
                <a:srgbClr val="FFFF00"/>
              </a:solidFill>
            </a:endParaRPr>
          </a:p>
          <a:p>
            <a:endParaRPr lang="it-IT">
              <a:solidFill>
                <a:srgbClr val="FFFF00"/>
              </a:solidFill>
            </a:endParaRPr>
          </a:p>
        </p:txBody>
      </p:sp>
      <p:pic>
        <p:nvPicPr>
          <p:cNvPr id="9" name="Segnaposto immagine 8" descr="3987986119_01f18cc422_ba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3757"/>
          <a:stretch>
            <a:fillRect/>
          </a:stretch>
        </p:blipFill>
        <p:spPr>
          <a:xfrm>
            <a:off x="1165412" y="119529"/>
            <a:ext cx="7021747" cy="6155765"/>
          </a:xfrm>
        </p:spPr>
      </p:pic>
      <p:pic>
        <p:nvPicPr>
          <p:cNvPr id="3" name="Immagine 2" descr="Screen Shot 2020-04-17 at 12.07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48" y="5795511"/>
            <a:ext cx="2286372" cy="9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83573"/>
          </a:xfrm>
        </p:spPr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Recap of Media Categories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>
                <a:solidFill>
                  <a:srgbClr val="008000"/>
                </a:solidFill>
              </a:rPr>
              <a:t>Paid</a:t>
            </a:r>
            <a:r>
              <a:rPr lang="it-IT"/>
              <a:t> – Paid for when used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>
                <a:solidFill>
                  <a:srgbClr val="0000FF"/>
                </a:solidFill>
              </a:rPr>
              <a:t>Owned</a:t>
            </a:r>
            <a:r>
              <a:rPr lang="it-IT"/>
              <a:t> – a company's own web properties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>
                <a:solidFill>
                  <a:srgbClr val="FF6600"/>
                </a:solidFill>
              </a:rPr>
              <a:t>Earned</a:t>
            </a:r>
            <a:r>
              <a:rPr lang="it-IT"/>
              <a:t> – Publicity gained through promotion</a:t>
            </a:r>
          </a:p>
          <a:p>
            <a:pPr marL="0" indent="0">
              <a:buNone/>
            </a:pPr>
            <a:r>
              <a:rPr lang="it-IT"/>
              <a:t>                 efforts other than paid advertising</a:t>
            </a:r>
          </a:p>
        </p:txBody>
      </p:sp>
    </p:spTree>
    <p:extLst>
      <p:ext uri="{BB962C8B-B14F-4D97-AF65-F5344CB8AC3E}">
        <p14:creationId xmlns:p14="http://schemas.microsoft.com/office/powerpoint/2010/main" val="11739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ifect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414421"/>
            <a:ext cx="8404775" cy="62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/>
              <a:t>Organic vs. Paid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6" name="Immagine 5" descr="organic-traffic-vs-paid-traffic-2-768x6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18" y="1289608"/>
            <a:ext cx="6783294" cy="52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008000"/>
                </a:solidFill>
              </a:rPr>
              <a:t>Organic</a:t>
            </a:r>
            <a:r>
              <a:rPr lang="it-IT" b="1"/>
              <a:t> Advantages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1"/>
              <a:t>Organic search traffic brings in highly qualified prospects</a:t>
            </a:r>
            <a:endParaRPr lang="it-IT" sz="2800"/>
          </a:p>
          <a:p>
            <a:r>
              <a:rPr lang="it-IT" sz="2800" b="1"/>
              <a:t>Natural search traffic is a sustainable approach</a:t>
            </a:r>
            <a:endParaRPr lang="it-IT" sz="2800"/>
          </a:p>
          <a:p>
            <a:r>
              <a:rPr lang="it-IT" sz="2800" b="1"/>
              <a:t>Organic search is cost-effective in the long run</a:t>
            </a:r>
          </a:p>
          <a:p>
            <a:r>
              <a:rPr lang="it-IT" sz="2800" b="1"/>
              <a:t>Natural traffic brings in regular and more engaged visitors</a:t>
            </a:r>
          </a:p>
          <a:p>
            <a:r>
              <a:rPr lang="it-IT" sz="2800" b="1"/>
              <a:t>Organic traffic gives you higher credibility</a:t>
            </a:r>
          </a:p>
          <a:p>
            <a:r>
              <a:rPr lang="it-IT" sz="2800" b="1"/>
              <a:t>Natural traffic is an excellent method of brand building</a:t>
            </a:r>
            <a:endParaRPr lang="it-IT" sz="2800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0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660066"/>
                </a:solidFill>
              </a:rPr>
              <a:t>Paid</a:t>
            </a:r>
            <a:r>
              <a:rPr lang="it-IT" b="1"/>
              <a:t> Advantages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/>
              <a:t>Small Initial Investment</a:t>
            </a:r>
          </a:p>
          <a:p>
            <a:r>
              <a:rPr lang="it-IT" b="1"/>
              <a:t>Defining Budget</a:t>
            </a:r>
          </a:p>
          <a:p>
            <a:r>
              <a:rPr lang="it-IT" b="1"/>
              <a:t>High ROI</a:t>
            </a:r>
          </a:p>
          <a:p>
            <a:r>
              <a:rPr lang="it-IT" b="1"/>
              <a:t>Target Traffic</a:t>
            </a:r>
          </a:p>
          <a:p>
            <a:r>
              <a:rPr lang="it-IT" b="1"/>
              <a:t>Test Marketing Campaigns</a:t>
            </a:r>
          </a:p>
          <a:p>
            <a:r>
              <a:rPr lang="it-IT" b="1"/>
              <a:t>Instant traffic</a:t>
            </a:r>
          </a:p>
          <a:p>
            <a:r>
              <a:rPr lang="it-IT" b="1"/>
              <a:t>Tracking success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2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>
                <a:solidFill>
                  <a:srgbClr val="FF6600"/>
                </a:solidFill>
              </a:rPr>
              <a:t>Good article to explain on-line options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800"/>
          </a:p>
          <a:p>
            <a:r>
              <a:rPr lang="it-IT" sz="2800">
                <a:solidFill>
                  <a:srgbClr val="0000FF"/>
                </a:solidFill>
              </a:rPr>
              <a:t>https://rafikidigi.com/organic-traffic-vs-paid-traffic/</a:t>
            </a:r>
          </a:p>
        </p:txBody>
      </p:sp>
    </p:spTree>
    <p:extLst>
      <p:ext uri="{BB962C8B-B14F-4D97-AF65-F5344CB8AC3E}">
        <p14:creationId xmlns:p14="http://schemas.microsoft.com/office/powerpoint/2010/main" val="40173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2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0000FF"/>
                </a:solidFill>
              </a:rPr>
              <a:t>New Class Groups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Agency 1: </a:t>
            </a:r>
            <a:r>
              <a:rPr lang="it-IT" sz="2400" b="1" dirty="0"/>
              <a:t>Salem</a:t>
            </a:r>
            <a:r>
              <a:rPr lang="it-IT" sz="2400" dirty="0"/>
              <a:t>, </a:t>
            </a:r>
            <a:r>
              <a:rPr lang="it-IT" sz="2400" dirty="0" err="1"/>
              <a:t>Rodigari</a:t>
            </a:r>
            <a:r>
              <a:rPr lang="it-IT" sz="2400"/>
              <a:t>, </a:t>
            </a:r>
            <a:r>
              <a:rPr lang="it-IT" sz="2400" smtClean="0"/>
              <a:t>Kamal, </a:t>
            </a:r>
            <a:r>
              <a:rPr lang="it-IT" sz="2400" dirty="0" err="1"/>
              <a:t>Bagdanova</a:t>
            </a:r>
            <a:r>
              <a:rPr lang="it-IT" sz="2400" dirty="0"/>
              <a:t>, </a:t>
            </a:r>
            <a:r>
              <a:rPr lang="it-IT" sz="2400" dirty="0" err="1"/>
              <a:t>Kiziltunc</a:t>
            </a:r>
            <a:endParaRPr lang="it-IT" sz="2400" dirty="0"/>
          </a:p>
          <a:p>
            <a:r>
              <a:rPr lang="it-IT" sz="2400" dirty="0"/>
              <a:t>Agency 2: </a:t>
            </a:r>
            <a:r>
              <a:rPr lang="it-IT" sz="2400" b="1" dirty="0"/>
              <a:t>Masi, </a:t>
            </a:r>
            <a:r>
              <a:rPr lang="it-IT" sz="2400" dirty="0"/>
              <a:t>Cattaneo, Corti, </a:t>
            </a:r>
            <a:r>
              <a:rPr lang="it-IT" sz="2400" dirty="0" err="1"/>
              <a:t>Muhsen</a:t>
            </a:r>
            <a:endParaRPr lang="it-IT" sz="2400" dirty="0"/>
          </a:p>
          <a:p>
            <a:r>
              <a:rPr lang="it-IT" sz="2400" dirty="0"/>
              <a:t>Agency 3: </a:t>
            </a:r>
            <a:r>
              <a:rPr lang="it-IT" sz="2400" b="1" dirty="0" err="1"/>
              <a:t>Rebeccato</a:t>
            </a:r>
            <a:r>
              <a:rPr lang="it-IT" sz="2400" b="1" dirty="0"/>
              <a:t>, </a:t>
            </a:r>
            <a:r>
              <a:rPr lang="it-IT" sz="2400" dirty="0" err="1"/>
              <a:t>Balyan</a:t>
            </a:r>
            <a:r>
              <a:rPr lang="it-IT" sz="2400" dirty="0"/>
              <a:t>, </a:t>
            </a:r>
            <a:r>
              <a:rPr lang="it-IT" sz="2400" dirty="0" err="1"/>
              <a:t>Lobuono</a:t>
            </a:r>
            <a:r>
              <a:rPr lang="it-IT" sz="2400" dirty="0"/>
              <a:t>, </a:t>
            </a:r>
            <a:r>
              <a:rPr lang="it-IT" sz="2400" dirty="0" err="1"/>
              <a:t>Petakovic</a:t>
            </a:r>
            <a:r>
              <a:rPr lang="it-IT" sz="2400" dirty="0"/>
              <a:t>, Sansone</a:t>
            </a:r>
          </a:p>
          <a:p>
            <a:r>
              <a:rPr lang="it-IT" sz="2400" dirty="0"/>
              <a:t>Agency 4: </a:t>
            </a:r>
            <a:r>
              <a:rPr lang="it-IT" sz="2400" b="1" dirty="0" err="1" smtClean="0"/>
              <a:t>Vriale</a:t>
            </a:r>
            <a:r>
              <a:rPr lang="it-IT" sz="2400" b="1" dirty="0" smtClean="0"/>
              <a:t>, </a:t>
            </a:r>
            <a:r>
              <a:rPr lang="it-IT" sz="2400" dirty="0"/>
              <a:t>Serra, </a:t>
            </a:r>
            <a:r>
              <a:rPr lang="it-IT" sz="2400" dirty="0" err="1"/>
              <a:t>Jain</a:t>
            </a:r>
            <a:r>
              <a:rPr lang="it-IT" sz="2400" dirty="0"/>
              <a:t>, Brocca, </a:t>
            </a:r>
            <a:r>
              <a:rPr lang="it-IT" sz="2400" dirty="0" err="1"/>
              <a:t>Plaia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pPr marL="0" indent="0">
              <a:buNone/>
            </a:pPr>
            <a:r>
              <a:rPr lang="it-IT" sz="2000" dirty="0"/>
              <a:t>* The first </a:t>
            </a:r>
            <a:r>
              <a:rPr lang="it-IT" sz="2000" dirty="0" err="1"/>
              <a:t>person</a:t>
            </a:r>
            <a:r>
              <a:rPr lang="it-IT" sz="2000" dirty="0"/>
              <a:t> </a:t>
            </a:r>
            <a:r>
              <a:rPr lang="it-IT" sz="2000" dirty="0" err="1"/>
              <a:t>named</a:t>
            </a:r>
            <a:r>
              <a:rPr lang="it-IT" sz="2000" dirty="0"/>
              <a:t> in the </a:t>
            </a:r>
            <a:r>
              <a:rPr lang="it-IT" sz="2000" dirty="0" err="1"/>
              <a:t>group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designated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the </a:t>
            </a:r>
            <a:r>
              <a:rPr lang="it-IT" sz="2000" dirty="0" err="1"/>
              <a:t>group</a:t>
            </a:r>
            <a:r>
              <a:rPr lang="it-IT" sz="2000" dirty="0"/>
              <a:t> leader, </a:t>
            </a:r>
            <a:r>
              <a:rPr lang="it-IT" sz="2000" dirty="0" err="1"/>
              <a:t>who</a:t>
            </a:r>
            <a:r>
              <a:rPr lang="it-IT" sz="2000" dirty="0"/>
              <a:t> </a:t>
            </a:r>
            <a:r>
              <a:rPr lang="it-IT" sz="2000" dirty="0" err="1"/>
              <a:t>will</a:t>
            </a:r>
            <a:r>
              <a:rPr lang="it-IT" sz="2000" dirty="0"/>
              <a:t> coordinate the </a:t>
            </a:r>
            <a:r>
              <a:rPr lang="it-IT" sz="2000" dirty="0" err="1"/>
              <a:t>group</a:t>
            </a:r>
            <a:r>
              <a:rPr lang="it-IT" sz="2000" dirty="0"/>
              <a:t> </a:t>
            </a:r>
            <a:r>
              <a:rPr lang="it-IT" sz="2000" dirty="0" err="1"/>
              <a:t>activity</a:t>
            </a:r>
            <a:r>
              <a:rPr lang="it-IT" sz="2000" dirty="0"/>
              <a:t> and </a:t>
            </a:r>
            <a:r>
              <a:rPr lang="it-IT" sz="2000" dirty="0" err="1"/>
              <a:t>lead</a:t>
            </a:r>
            <a:r>
              <a:rPr lang="it-IT" sz="2000" dirty="0"/>
              <a:t> the </a:t>
            </a:r>
            <a:r>
              <a:rPr lang="it-IT" sz="2000" dirty="0" err="1"/>
              <a:t>presentation</a:t>
            </a:r>
            <a:r>
              <a:rPr lang="it-IT" sz="2000" dirty="0"/>
              <a:t>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453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>
                <a:solidFill>
                  <a:srgbClr val="0000FF"/>
                </a:solidFill>
              </a:rPr>
              <a:t>What is corporate identity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/>
              <a:t>Corporate identity</a:t>
            </a:r>
            <a:r>
              <a:rPr lang="it-IT"/>
              <a:t> is the reality and uniqueness of an organization, which is integrally related to its external and internal image and reputation through corporate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9102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0000FF"/>
                </a:solidFill>
              </a:rPr>
              <a:t> Groups 1,and 2 Project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5519"/>
          </a:xfrm>
        </p:spPr>
        <p:txBody>
          <a:bodyPr>
            <a:normAutofit/>
          </a:bodyPr>
          <a:lstStyle/>
          <a:p>
            <a:r>
              <a:rPr lang="it-IT" sz="2400"/>
              <a:t>Ferrero wants to have a meeting with you, their agency, on March 12 to discuss your preliminary ideas to launch and promote their new snack line </a:t>
            </a:r>
            <a:r>
              <a:rPr lang="it-IT" sz="2400" i="1">
                <a:solidFill>
                  <a:srgbClr val="FF0000"/>
                </a:solidFill>
                <a:latin typeface="Arial"/>
                <a:cs typeface="Arial"/>
              </a:rPr>
              <a:t>Nutti Frutti</a:t>
            </a:r>
            <a:r>
              <a:rPr lang="it-IT" sz="2400"/>
              <a:t>, for July 1st, 2022, as a trial in the </a:t>
            </a:r>
            <a:r>
              <a:rPr lang="it-IT" sz="2400" i="1"/>
              <a:t>Italian market only</a:t>
            </a:r>
            <a:r>
              <a:rPr lang="it-IT" sz="2400"/>
              <a:t>.</a:t>
            </a:r>
          </a:p>
          <a:p>
            <a:r>
              <a:rPr lang="it-IT" sz="2400"/>
              <a:t>Prepare the talking points of </a:t>
            </a:r>
            <a:r>
              <a:rPr lang="it-IT" sz="2400" u="sng"/>
              <a:t>your idea that will combine Off-line advertising with Social media</a:t>
            </a:r>
            <a:r>
              <a:rPr lang="it-IT" sz="2400"/>
              <a:t>.  The product is ultimately targeted to be consumed by children.</a:t>
            </a:r>
          </a:p>
          <a:p>
            <a:pPr marL="0" indent="0">
              <a:buNone/>
            </a:pPr>
            <a:r>
              <a:rPr lang="it-IT" sz="2400"/>
              <a:t>Tasks</a:t>
            </a:r>
            <a:r>
              <a:rPr lang="it-IT" sz="2400">
                <a:solidFill>
                  <a:srgbClr val="0000FF"/>
                </a:solidFill>
              </a:rPr>
              <a:t>:</a:t>
            </a:r>
            <a:r>
              <a:rPr lang="it-IT" sz="2400"/>
              <a:t>      Analysis of market and typical adv methods used</a:t>
            </a:r>
          </a:p>
          <a:p>
            <a:pPr marL="0" indent="0">
              <a:buNone/>
            </a:pPr>
            <a:r>
              <a:rPr lang="it-IT" sz="2400"/>
              <a:t>                 Creative idea to capture attention and engage target</a:t>
            </a:r>
          </a:p>
          <a:p>
            <a:pPr marL="0" indent="0">
              <a:buNone/>
            </a:pPr>
            <a:r>
              <a:rPr lang="it-IT" sz="2400"/>
              <a:t>                 Timeline of pre-launch marketing to product rollout</a:t>
            </a:r>
          </a:p>
          <a:p>
            <a:pPr marL="0" indent="0">
              <a:buNone/>
            </a:pPr>
            <a:r>
              <a:rPr lang="it-IT" sz="2400"/>
              <a:t>Budget:   4 million euros</a:t>
            </a:r>
          </a:p>
          <a:p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5823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Introducing: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                                      </a:t>
            </a:r>
          </a:p>
        </p:txBody>
      </p:sp>
      <p:pic>
        <p:nvPicPr>
          <p:cNvPr id="4" name="Immagine 3" descr="Nutti frut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4" y="1142999"/>
            <a:ext cx="3970198" cy="560086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598970" y="2967335"/>
            <a:ext cx="4241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- </a:t>
            </a:r>
            <a:r>
              <a:rPr lang="en-US" b="1">
                <a:solidFill>
                  <a:srgbClr val="0000FF"/>
                </a:solidFill>
              </a:rPr>
              <a:t>Stripes of  Nutella and fruit flavored jam</a:t>
            </a:r>
            <a:endParaRPr lang="it-IT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- Three flavors of jam: Strawberry, Grape and Orange</a:t>
            </a:r>
            <a:endParaRPr lang="it-IT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Agency tasks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u="sng"/>
              <a:t>Research </a:t>
            </a:r>
            <a:r>
              <a:rPr lang="it-IT"/>
              <a:t>the snack and children food sector</a:t>
            </a:r>
            <a:endParaRPr lang="it-IT" u="sng"/>
          </a:p>
          <a:p>
            <a:r>
              <a:rPr lang="it-IT" u="sng"/>
              <a:t>Creative</a:t>
            </a:r>
            <a:r>
              <a:rPr lang="it-IT"/>
              <a:t> idea to make people remember that</a:t>
            </a:r>
          </a:p>
          <a:p>
            <a:pPr marL="0" indent="0">
              <a:buNone/>
            </a:pPr>
            <a:r>
              <a:rPr lang="it-IT"/>
              <a:t>   </a:t>
            </a:r>
            <a:r>
              <a:rPr lang="it-IT" i="1">
                <a:solidFill>
                  <a:srgbClr val="800000"/>
                </a:solidFill>
              </a:rPr>
              <a:t> Nutti Frutti</a:t>
            </a:r>
            <a:r>
              <a:rPr lang="it-IT"/>
              <a:t> is different and even better.</a:t>
            </a:r>
            <a:endParaRPr lang="it-IT" u="sng"/>
          </a:p>
          <a:p>
            <a:r>
              <a:rPr lang="it-IT" u="sng"/>
              <a:t>Media choice &amp; strategy </a:t>
            </a:r>
          </a:p>
          <a:p>
            <a:r>
              <a:rPr lang="it-IT" u="sng"/>
              <a:t>Promotion &amp; selling strategy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4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muckers pp&amp;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23" y="602199"/>
            <a:ext cx="6818313" cy="545465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348278" y="6331869"/>
            <a:ext cx="446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/>
              <a:t>    (The Americans were first)</a:t>
            </a:r>
          </a:p>
        </p:txBody>
      </p:sp>
    </p:spTree>
    <p:extLst>
      <p:ext uri="{BB962C8B-B14F-4D97-AF65-F5344CB8AC3E}">
        <p14:creationId xmlns:p14="http://schemas.microsoft.com/office/powerpoint/2010/main" val="39233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74800" y="626533"/>
            <a:ext cx="6248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i="1">
                <a:solidFill>
                  <a:srgbClr val="008000"/>
                </a:solidFill>
              </a:rPr>
              <a:t> Acqua Ferrarelle</a:t>
            </a:r>
            <a:r>
              <a:rPr lang="it-IT" sz="3600"/>
              <a:t> Problem</a:t>
            </a:r>
          </a:p>
          <a:p>
            <a:endParaRPr lang="it-IT" sz="2800"/>
          </a:p>
          <a:p>
            <a:r>
              <a:rPr lang="it-IT" sz="2400"/>
              <a:t>Their brand position has dropped by 20% in the last 5 years.</a:t>
            </a:r>
          </a:p>
          <a:p>
            <a:r>
              <a:rPr lang="it-IT" sz="2400"/>
              <a:t>Their sales have steadily dropped 5-7% annually for the last 5 years.</a:t>
            </a:r>
          </a:p>
          <a:p>
            <a:r>
              <a:rPr lang="it-IT" sz="2400"/>
              <a:t>Increased competition; people choose bottled water</a:t>
            </a:r>
          </a:p>
          <a:p>
            <a:r>
              <a:rPr lang="it-IT" sz="2400"/>
              <a:t> principally on the price</a:t>
            </a:r>
          </a:p>
          <a:p>
            <a:r>
              <a:rPr lang="it-IT" sz="2400"/>
              <a:t>They are losing sell-in space in markets</a:t>
            </a:r>
          </a:p>
          <a:p>
            <a:r>
              <a:rPr lang="it-IT" sz="2400"/>
              <a:t>    </a:t>
            </a:r>
            <a:r>
              <a:rPr lang="it-IT" sz="2400" b="1">
                <a:solidFill>
                  <a:srgbClr val="FF0000"/>
                </a:solidFill>
              </a:rPr>
              <a:t>What can they do to regain profits &amp; position ?</a:t>
            </a:r>
          </a:p>
          <a:p>
            <a:r>
              <a:rPr lang="it-IT" sz="2400" b="1">
                <a:solidFill>
                  <a:srgbClr val="FF0000"/>
                </a:solidFill>
              </a:rPr>
              <a:t>    ** </a:t>
            </a:r>
            <a:r>
              <a:rPr lang="it-IT" sz="2400" b="1">
                <a:solidFill>
                  <a:srgbClr val="0000FF"/>
                </a:solidFill>
              </a:rPr>
              <a:t>  attack the problem:</a:t>
            </a:r>
            <a:r>
              <a:rPr lang="it-IT" sz="2400" b="1">
                <a:solidFill>
                  <a:srgbClr val="FF0000"/>
                </a:solidFill>
              </a:rPr>
              <a:t> who, what, where, how ?</a:t>
            </a:r>
          </a:p>
        </p:txBody>
      </p:sp>
    </p:spTree>
    <p:extLst>
      <p:ext uri="{BB962C8B-B14F-4D97-AF65-F5344CB8AC3E}">
        <p14:creationId xmlns:p14="http://schemas.microsoft.com/office/powerpoint/2010/main" val="30194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5229"/>
          </a:xfrm>
        </p:spPr>
        <p:txBody>
          <a:bodyPr/>
          <a:lstStyle/>
          <a:p>
            <a:r>
              <a:rPr lang="it-IT" b="1"/>
              <a:t>Groups 3 &amp; 4</a:t>
            </a:r>
            <a:endParaRPr lang="it-IT"/>
          </a:p>
        </p:txBody>
      </p:sp>
      <p:pic>
        <p:nvPicPr>
          <p:cNvPr id="8" name="Segnaposto contenuto 7" descr="Screen Shot 2022-02-18 at 20.38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38" r="-88538"/>
          <a:stretch>
            <a:fillRect/>
          </a:stretch>
        </p:blipFill>
        <p:spPr>
          <a:xfrm>
            <a:off x="1151452" y="897468"/>
            <a:ext cx="10600267" cy="5960532"/>
          </a:xfrm>
        </p:spPr>
      </p:pic>
      <p:sp>
        <p:nvSpPr>
          <p:cNvPr id="9" name="CasellaDiTesto 8"/>
          <p:cNvSpPr txBox="1"/>
          <p:nvPr/>
        </p:nvSpPr>
        <p:spPr>
          <a:xfrm>
            <a:off x="1388533" y="2336800"/>
            <a:ext cx="3749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800000"/>
                </a:solidFill>
              </a:rPr>
              <a:t>HOW DO YOU SELL A</a:t>
            </a:r>
          </a:p>
          <a:p>
            <a:r>
              <a:rPr lang="it-IT" sz="3200" b="1">
                <a:solidFill>
                  <a:srgbClr val="800000"/>
                </a:solidFill>
              </a:rPr>
              <a:t>BOTTLE OF WATER ?</a:t>
            </a:r>
          </a:p>
        </p:txBody>
      </p:sp>
    </p:spTree>
    <p:extLst>
      <p:ext uri="{BB962C8B-B14F-4D97-AF65-F5344CB8AC3E}">
        <p14:creationId xmlns:p14="http://schemas.microsoft.com/office/powerpoint/2010/main" val="34597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Ferrarelle facts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slogan: </a:t>
            </a:r>
            <a:r>
              <a:rPr lang="it-IT" i="1">
                <a:solidFill>
                  <a:srgbClr val="008000"/>
                </a:solidFill>
              </a:rPr>
              <a:t>A miracle of nature</a:t>
            </a:r>
          </a:p>
          <a:p>
            <a:r>
              <a:rPr lang="it-IT"/>
              <a:t>Healthy water for the family</a:t>
            </a:r>
          </a:p>
          <a:p>
            <a:r>
              <a:rPr lang="it-IT"/>
              <a:t>naturally sparkling</a:t>
            </a:r>
          </a:p>
          <a:p>
            <a:r>
              <a:rPr lang="it-IT"/>
              <a:t>high concentration of essential minerals</a:t>
            </a:r>
          </a:p>
          <a:p>
            <a:r>
              <a:rPr lang="it-IT"/>
              <a:t>Promotes sustainability</a:t>
            </a:r>
          </a:p>
          <a:p>
            <a:r>
              <a:rPr lang="it-IT"/>
              <a:t>Premium price for a premium product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/>
              <a:t>Group Tasks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b="1">
                <a:solidFill>
                  <a:srgbClr val="FF0000"/>
                </a:solidFill>
              </a:rPr>
              <a:t>What can they do to regain profits &amp; position ?</a:t>
            </a:r>
          </a:p>
          <a:p>
            <a:pPr marL="0" indent="0">
              <a:buNone/>
            </a:pPr>
            <a:r>
              <a:rPr lang="it-IT" sz="2400" b="1"/>
              <a:t>- The company wants a creative ad campaign for June 1°   launch, mixing off-line with digital, social emphasis.</a:t>
            </a:r>
          </a:p>
          <a:p>
            <a:pPr marL="0" indent="0">
              <a:buNone/>
            </a:pPr>
            <a:r>
              <a:rPr lang="it-IT" sz="2400" b="1"/>
              <a:t>  Their budget is 5 million euros.</a:t>
            </a:r>
          </a:p>
          <a:p>
            <a:r>
              <a:rPr lang="it-IT" sz="2400" u="sng"/>
              <a:t>Research</a:t>
            </a:r>
          </a:p>
          <a:p>
            <a:r>
              <a:rPr lang="it-IT" sz="2400" u="sng"/>
              <a:t>Creative</a:t>
            </a:r>
            <a:r>
              <a:rPr lang="it-IT" sz="2400"/>
              <a:t> idea to make people remember that</a:t>
            </a:r>
          </a:p>
          <a:p>
            <a:pPr marL="0" indent="0">
              <a:buNone/>
            </a:pPr>
            <a:r>
              <a:rPr lang="it-IT" sz="2400"/>
              <a:t>    Ferrarelle acqua is different and better.</a:t>
            </a:r>
            <a:endParaRPr lang="it-IT" sz="2400" u="sng"/>
          </a:p>
          <a:p>
            <a:r>
              <a:rPr lang="it-IT" sz="2400" u="sng"/>
              <a:t>Media choice &amp; strategy </a:t>
            </a:r>
          </a:p>
          <a:p>
            <a:r>
              <a:rPr lang="it-IT" sz="2400" u="sng"/>
              <a:t>Promotion &amp; selling strategy</a:t>
            </a:r>
          </a:p>
          <a:p>
            <a:pPr marL="0" indent="0">
              <a:buNone/>
            </a:pPr>
            <a:endParaRPr lang="it-IT" sz="2400" u="sng"/>
          </a:p>
          <a:p>
            <a:pPr marL="0" indent="0">
              <a:buNone/>
            </a:pPr>
            <a:endParaRPr lang="it-IT" sz="2400"/>
          </a:p>
          <a:p>
            <a:pPr marL="0" indent="0">
              <a:buNone/>
            </a:pPr>
            <a:endParaRPr lang="it-IT" sz="2400"/>
          </a:p>
          <a:p>
            <a:pPr marL="0" indent="0">
              <a:buNone/>
            </a:pP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27915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2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>
                <a:solidFill>
                  <a:srgbClr val="008000"/>
                </a:solidFill>
              </a:rPr>
              <a:t>Corporate Image in the Digital World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/>
              <a:t>Developing and maintaining your brand awareness using all digital marketing options.</a:t>
            </a:r>
          </a:p>
          <a:p>
            <a:r>
              <a:rPr lang="it-IT" sz="2400"/>
              <a:t>Monitoring the public perception of your</a:t>
            </a:r>
          </a:p>
          <a:p>
            <a:pPr marL="0" indent="0">
              <a:buNone/>
            </a:pPr>
            <a:r>
              <a:rPr lang="it-IT" sz="2400"/>
              <a:t>    company and its brand (brand image)</a:t>
            </a:r>
          </a:p>
          <a:p>
            <a:pPr marL="0" indent="0">
              <a:buNone/>
            </a:pPr>
            <a:r>
              <a:rPr lang="it-IT" sz="2400"/>
              <a:t>•  Customer feedback through the use of content delivery and  </a:t>
            </a:r>
          </a:p>
          <a:p>
            <a:pPr marL="0" indent="0">
              <a:buNone/>
            </a:pPr>
            <a:r>
              <a:rPr lang="it-IT" sz="2400"/>
              <a:t>    interacting with social media sites.</a:t>
            </a:r>
          </a:p>
          <a:p>
            <a:pPr marL="0" indent="0">
              <a:buNone/>
            </a:pPr>
            <a:r>
              <a:rPr lang="it-IT" sz="2400"/>
              <a:t>•  Using CRM philosophy and methods to build</a:t>
            </a:r>
          </a:p>
          <a:p>
            <a:pPr marL="0" indent="0">
              <a:buNone/>
            </a:pPr>
            <a:r>
              <a:rPr lang="it-IT" sz="2400"/>
              <a:t>    brand loyalty.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6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310" y="457004"/>
            <a:ext cx="8229600" cy="1143000"/>
          </a:xfrm>
        </p:spPr>
        <p:txBody>
          <a:bodyPr>
            <a:noAutofit/>
          </a:bodyPr>
          <a:lstStyle/>
          <a:p>
            <a:r>
              <a:rPr lang="it-IT" sz="4000" b="1" i="1" u="sng" dirty="0">
                <a:solidFill>
                  <a:srgbClr val="000090"/>
                </a:solidFill>
              </a:rPr>
              <a:t>In class project:</a:t>
            </a:r>
            <a:br>
              <a:rPr lang="it-IT" sz="4000" b="1" i="1" u="sng" dirty="0">
                <a:solidFill>
                  <a:srgbClr val="000090"/>
                </a:solidFill>
              </a:rPr>
            </a:br>
            <a:r>
              <a:rPr lang="it-IT" sz="4000" b="1" i="1" u="sng" dirty="0">
                <a:solidFill>
                  <a:srgbClr val="000090"/>
                </a:solidFill>
              </a:rPr>
              <a:t>A feasibility study</a:t>
            </a:r>
            <a:endParaRPr lang="it-IT" sz="4000" b="1" i="1" u="sng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/>
              <a:t>       </a:t>
            </a:r>
            <a:endParaRPr lang="it-IT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sz="2400" dirty="0"/>
              <a:t>- to indicate to the client the marketing and sales </a:t>
            </a:r>
            <a:r>
              <a:rPr lang="it-IT" sz="2400" dirty="0" err="1"/>
              <a:t>potential</a:t>
            </a:r>
            <a:r>
              <a:rPr lang="it-IT" sz="2400" dirty="0"/>
              <a:t> of </a:t>
            </a:r>
            <a:r>
              <a:rPr lang="it-IT" sz="2400" dirty="0" err="1"/>
              <a:t>his product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r>
              <a:rPr lang="it-IT" sz="2400" dirty="0"/>
              <a:t>- a marketing opinion based on research, logic and intuition  </a:t>
            </a:r>
          </a:p>
          <a:p>
            <a:pPr marL="0" indent="0">
              <a:buNone/>
            </a:pPr>
            <a:r>
              <a:rPr lang="it-IT" sz="2400" dirty="0"/>
              <a:t>-tell  the client if the idea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worth</a:t>
            </a:r>
            <a:r>
              <a:rPr lang="it-IT" sz="2400" dirty="0"/>
              <a:t> </a:t>
            </a:r>
            <a:r>
              <a:rPr lang="it-IT" sz="2400" dirty="0" err="1"/>
              <a:t>pursuing, and indicate the</a:t>
            </a:r>
            <a:r>
              <a:rPr lang="it-IT" sz="2400" dirty="0"/>
              <a:t> </a:t>
            </a:r>
            <a:r>
              <a:rPr lang="it-IT" sz="2400" dirty="0" err="1"/>
              <a:t>potential returns  </a:t>
            </a:r>
            <a:r>
              <a:rPr lang="it-IT" sz="2400" u="sng" dirty="0"/>
              <a:t>or</a:t>
            </a:r>
            <a:r>
              <a:rPr lang="it-IT" sz="2400" dirty="0"/>
              <a:t>  explain exactly why it is </a:t>
            </a:r>
            <a:r>
              <a:rPr lang="it-IT" sz="2400" dirty="0" err="1"/>
              <a:t>too</a:t>
            </a:r>
            <a:r>
              <a:rPr lang="it-IT" sz="2400" dirty="0"/>
              <a:t> </a:t>
            </a:r>
            <a:r>
              <a:rPr lang="it-IT" sz="2400" dirty="0" err="1"/>
              <a:t>risky</a:t>
            </a:r>
            <a:r>
              <a:rPr lang="it-IT" sz="2400" dirty="0"/>
              <a:t> ?</a:t>
            </a:r>
          </a:p>
          <a:p>
            <a:pPr marL="0" indent="0">
              <a:buNone/>
            </a:pPr>
            <a:r>
              <a:rPr lang="it-IT" sz="2400" dirty="0"/>
              <a:t>- If it is a positive conclusion, give client a mini-road map on </a:t>
            </a:r>
          </a:p>
          <a:p>
            <a:pPr marL="0" indent="0">
              <a:buNone/>
            </a:pPr>
            <a:r>
              <a:rPr lang="it-IT" sz="2400" dirty="0"/>
              <a:t>  how to market his product.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6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Tourism Screen Saver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                            </a:t>
            </a:r>
          </a:p>
        </p:txBody>
      </p:sp>
      <p:pic>
        <p:nvPicPr>
          <p:cNvPr id="6" name="Immagine 5" descr="SF S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79536"/>
            <a:ext cx="3643884" cy="46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251"/>
          </a:xfrm>
        </p:spPr>
        <p:txBody>
          <a:bodyPr>
            <a:normAutofit fontScale="90000"/>
          </a:bodyPr>
          <a:lstStyle/>
          <a:p>
            <a:r>
              <a:rPr lang="it-IT" b="1" i="1"/>
              <a:t>Analysis &amp; Feasibility Study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00667"/>
            <a:ext cx="8229600" cy="5277555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err="1"/>
              <a:t>				      </a:t>
            </a:r>
            <a:r>
              <a:rPr lang="it-IT" sz="2400" dirty="0" err="1"/>
              <a:t> </a:t>
            </a:r>
            <a:r>
              <a:rPr lang="it-IT" sz="2400" dirty="0" err="1">
                <a:solidFill>
                  <a:srgbClr val="FF0000"/>
                </a:solidFill>
              </a:rPr>
              <a:t>Tourism Screen Savers</a:t>
            </a:r>
          </a:p>
          <a:p>
            <a:pPr marL="0" indent="0">
              <a:buNone/>
            </a:pPr>
            <a:r>
              <a:rPr lang="it-IT" sz="2000" dirty="0" err="1"/>
              <a:t>Make</a:t>
            </a:r>
            <a:r>
              <a:rPr lang="it-IT" sz="2000" dirty="0"/>
              <a:t> a market </a:t>
            </a:r>
            <a:r>
              <a:rPr lang="it-IT" sz="2000" dirty="0" err="1"/>
              <a:t>analysis:</a:t>
            </a:r>
          </a:p>
          <a:p>
            <a:pPr marL="0" indent="0">
              <a:buNone/>
            </a:pPr>
            <a:r>
              <a:rPr lang="it-IT" sz="2000" dirty="0" err="1"/>
              <a:t>Client wants to know of the market potential for product in a tourist area like San Francisco.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 err="1"/>
              <a:t>What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marketplace</a:t>
            </a:r>
            <a:r>
              <a:rPr lang="it-IT" sz="2000" dirty="0"/>
              <a:t> for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product.. size and potential</a:t>
            </a:r>
            <a:r>
              <a:rPr lang="it-IT" sz="2000" dirty="0"/>
              <a:t> ?</a:t>
            </a:r>
          </a:p>
          <a:p>
            <a:pPr marL="0" indent="0">
              <a:buNone/>
            </a:pPr>
            <a:r>
              <a:rPr lang="it-IT" sz="2000" dirty="0" err="1"/>
              <a:t>Current</a:t>
            </a:r>
            <a:r>
              <a:rPr lang="it-IT" sz="2000" dirty="0"/>
              <a:t> situation (</a:t>
            </a:r>
            <a:r>
              <a:rPr lang="it-IT" sz="2000" dirty="0" err="1"/>
              <a:t>This is a unique product  for the tourist market</a:t>
            </a:r>
            <a:r>
              <a:rPr lang="it-IT" sz="2000" dirty="0"/>
              <a:t>)</a:t>
            </a:r>
          </a:p>
          <a:p>
            <a:pPr marL="0" indent="0">
              <a:buNone/>
            </a:pPr>
            <a:r>
              <a:rPr lang="it-IT" sz="2000" dirty="0"/>
              <a:t>* Product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u="sng" dirty="0"/>
              <a:t>no</a:t>
            </a:r>
            <a:r>
              <a:rPr lang="it-IT" sz="2000" dirty="0"/>
              <a:t> </a:t>
            </a:r>
            <a:r>
              <a:rPr lang="it-IT" sz="2000" dirty="0" err="1"/>
              <a:t>patent</a:t>
            </a:r>
            <a:r>
              <a:rPr lang="it-IT" sz="2000" dirty="0"/>
              <a:t> </a:t>
            </a:r>
            <a:r>
              <a:rPr lang="it-IT" sz="2000" dirty="0" err="1"/>
              <a:t>protection</a:t>
            </a:r>
            <a:r>
              <a:rPr lang="it-IT" sz="2000" dirty="0"/>
              <a:t>... does it matter ?</a:t>
            </a:r>
          </a:p>
          <a:p>
            <a:pPr marL="0" indent="0">
              <a:buNone/>
            </a:pPr>
            <a:r>
              <a:rPr lang="it-IT" sz="2000" dirty="0"/>
              <a:t>Product </a:t>
            </a:r>
            <a:r>
              <a:rPr lang="it-IT" sz="2000" dirty="0" err="1"/>
              <a:t>presentation</a:t>
            </a:r>
            <a:r>
              <a:rPr lang="it-IT" sz="2000" dirty="0"/>
              <a:t>, the look, the appeal ? </a:t>
            </a:r>
          </a:p>
          <a:p>
            <a:pPr marL="0" indent="0">
              <a:buNone/>
            </a:pPr>
            <a:r>
              <a:rPr lang="it-IT" sz="2000" dirty="0" err="1"/>
              <a:t>Who</a:t>
            </a:r>
            <a:r>
              <a:rPr lang="it-IT" sz="2000" dirty="0"/>
              <a:t> </a:t>
            </a:r>
            <a:r>
              <a:rPr lang="it-IT" sz="2000" dirty="0" err="1"/>
              <a:t>buys</a:t>
            </a:r>
            <a:r>
              <a:rPr lang="it-IT" sz="2000" dirty="0"/>
              <a:t>, </a:t>
            </a:r>
            <a:r>
              <a:rPr lang="it-IT" sz="2000" dirty="0" err="1"/>
              <a:t>where</a:t>
            </a:r>
            <a:r>
              <a:rPr lang="it-IT" sz="2000" dirty="0"/>
              <a:t>, </a:t>
            </a:r>
            <a:r>
              <a:rPr lang="it-IT" sz="2000" dirty="0" err="1"/>
              <a:t>what price is optimum ?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Short </a:t>
            </a:r>
            <a:r>
              <a:rPr lang="it-IT" sz="2000" dirty="0" err="1"/>
              <a:t>term</a:t>
            </a:r>
            <a:r>
              <a:rPr lang="it-IT" sz="2000" dirty="0"/>
              <a:t>-Long </a:t>
            </a:r>
            <a:r>
              <a:rPr lang="it-IT" sz="2000" dirty="0" err="1"/>
              <a:t>term</a:t>
            </a:r>
            <a:r>
              <a:rPr lang="it-IT" sz="2000" dirty="0"/>
              <a:t> </a:t>
            </a:r>
            <a:r>
              <a:rPr lang="it-IT" sz="2000" dirty="0" err="1"/>
              <a:t>outlook ?</a:t>
            </a:r>
            <a:endParaRPr lang="it-IT" sz="2000" dirty="0"/>
          </a:p>
          <a:p>
            <a:pPr marL="0" indent="0">
              <a:buNone/>
            </a:pPr>
            <a:r>
              <a:rPr lang="it-IT" sz="2000" dirty="0" err="1"/>
              <a:t>Financial feasibility: </a:t>
            </a:r>
            <a:r>
              <a:rPr lang="it-IT" sz="2000" dirty="0"/>
              <a:t> Production costs, royalties &amp; </a:t>
            </a:r>
            <a:r>
              <a:rPr lang="it-IT" sz="2000" dirty="0" err="1"/>
              <a:t>distribution</a:t>
            </a:r>
            <a:r>
              <a:rPr lang="it-IT" sz="2000" dirty="0"/>
              <a:t> </a:t>
            </a:r>
            <a:r>
              <a:rPr lang="it-IT" sz="2000" dirty="0" err="1"/>
              <a:t>costs</a:t>
            </a:r>
            <a:endParaRPr lang="it-IT" sz="2000" dirty="0"/>
          </a:p>
          <a:p>
            <a:pPr marL="0" indent="0">
              <a:buNone/>
            </a:pPr>
            <a:r>
              <a:rPr lang="it-IT" sz="2000" dirty="0" err="1"/>
              <a:t>Overall</a:t>
            </a:r>
            <a:r>
              <a:rPr lang="it-IT" sz="2000" dirty="0"/>
              <a:t> opinion: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advisable</a:t>
            </a:r>
            <a:r>
              <a:rPr lang="it-IT" sz="2000" dirty="0"/>
              <a:t> to </a:t>
            </a:r>
            <a:r>
              <a:rPr lang="it-IT" sz="2000" dirty="0" err="1"/>
              <a:t>proceed</a:t>
            </a:r>
            <a:r>
              <a:rPr lang="it-IT" sz="2000" dirty="0"/>
              <a:t>?  </a:t>
            </a:r>
            <a:r>
              <a:rPr lang="it-IT" sz="2000" dirty="0" err="1"/>
              <a:t>Risk</a:t>
            </a:r>
            <a:r>
              <a:rPr lang="it-IT" sz="2000" dirty="0"/>
              <a:t>/ </a:t>
            </a:r>
            <a:r>
              <a:rPr lang="it-IT" sz="2000" dirty="0" err="1"/>
              <a:t>rewards</a:t>
            </a:r>
            <a:r>
              <a:rPr lang="it-IT" sz="2000" dirty="0"/>
              <a:t> ?  Defend your idea.</a:t>
            </a:r>
          </a:p>
          <a:p>
            <a:pPr marL="0" indent="0">
              <a:buNone/>
            </a:pPr>
            <a:r>
              <a:rPr lang="it-IT" sz="2000" dirty="0"/>
              <a:t>                       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456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Screen saver </a:t>
            </a:r>
            <a:r>
              <a:rPr lang="it-IT" sz="3200" b="1" dirty="0" err="1" smtClean="0">
                <a:solidFill>
                  <a:srgbClr val="0000FF"/>
                </a:solidFill>
              </a:rPr>
              <a:t>facts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92850"/>
            <a:ext cx="8229600" cy="5033313"/>
          </a:xfrm>
        </p:spPr>
        <p:txBody>
          <a:bodyPr>
            <a:normAutofit fontScale="92500" lnSpcReduction="10000"/>
          </a:bodyPr>
          <a:lstStyle/>
          <a:p>
            <a:r>
              <a:rPr lang="it-IT" sz="1600" dirty="0" err="1" smtClean="0"/>
              <a:t>Tourism</a:t>
            </a:r>
            <a:r>
              <a:rPr lang="it-IT" sz="1600" dirty="0" smtClean="0"/>
              <a:t> market </a:t>
            </a:r>
            <a:r>
              <a:rPr lang="it-IT" sz="1600" dirty="0" err="1" smtClean="0"/>
              <a:t>is</a:t>
            </a:r>
            <a:r>
              <a:rPr lang="it-IT" sz="1600" dirty="0" smtClean="0"/>
              <a:t> the target audience, </a:t>
            </a:r>
            <a:r>
              <a:rPr lang="it-IT" sz="1600" dirty="0" err="1" smtClean="0"/>
              <a:t>but</a:t>
            </a:r>
            <a:r>
              <a:rPr lang="it-IT" sz="1600" dirty="0" smtClean="0"/>
              <a:t> </a:t>
            </a:r>
            <a:r>
              <a:rPr lang="it-IT" sz="1600" dirty="0" err="1" smtClean="0"/>
              <a:t>very</a:t>
            </a:r>
            <a:r>
              <a:rPr lang="it-IT" sz="1600" dirty="0" smtClean="0"/>
              <a:t> competitive.</a:t>
            </a:r>
          </a:p>
          <a:p>
            <a:r>
              <a:rPr lang="it-IT" sz="1600" dirty="0" err="1" smtClean="0"/>
              <a:t>Recently</a:t>
            </a:r>
            <a:r>
              <a:rPr lang="it-IT" sz="1600" dirty="0" smtClean="0"/>
              <a:t> the </a:t>
            </a:r>
            <a:r>
              <a:rPr lang="it-IT" sz="1600" dirty="0" err="1" smtClean="0"/>
              <a:t>product</a:t>
            </a:r>
            <a:r>
              <a:rPr lang="it-IT" sz="1600" dirty="0" smtClean="0"/>
              <a:t> </a:t>
            </a:r>
            <a:r>
              <a:rPr lang="it-IT" sz="1600" dirty="0" err="1" smtClean="0"/>
              <a:t>was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introduced</a:t>
            </a:r>
            <a:r>
              <a:rPr lang="it-IT" sz="1600" b="1" dirty="0" smtClean="0"/>
              <a:t> for </a:t>
            </a:r>
            <a:r>
              <a:rPr lang="it-IT" sz="1600" b="1" dirty="0" err="1" smtClean="0"/>
              <a:t>one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month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as</a:t>
            </a:r>
            <a:r>
              <a:rPr lang="it-IT" sz="1600" b="1" dirty="0" smtClean="0"/>
              <a:t> a test</a:t>
            </a:r>
            <a:r>
              <a:rPr lang="it-IT" sz="1600" dirty="0" smtClean="0"/>
              <a:t> in Seattle with </a:t>
            </a:r>
            <a:r>
              <a:rPr lang="it-IT" sz="1600" dirty="0" err="1" smtClean="0"/>
              <a:t>good</a:t>
            </a:r>
            <a:r>
              <a:rPr lang="it-IT" sz="1600" dirty="0" smtClean="0"/>
              <a:t> </a:t>
            </a:r>
            <a:r>
              <a:rPr lang="it-IT" sz="1600" dirty="0" err="1" smtClean="0"/>
              <a:t>results</a:t>
            </a:r>
            <a:r>
              <a:rPr lang="it-IT" sz="1600" dirty="0" smtClean="0"/>
              <a:t> and positive feedback. Test market retail </a:t>
            </a:r>
            <a:r>
              <a:rPr lang="it-IT" sz="1600" dirty="0" err="1" smtClean="0"/>
              <a:t>cost</a:t>
            </a:r>
            <a:r>
              <a:rPr lang="it-IT" sz="1600" dirty="0" smtClean="0"/>
              <a:t> 12 </a:t>
            </a:r>
            <a:r>
              <a:rPr lang="it-IT" sz="1600" dirty="0" err="1" smtClean="0"/>
              <a:t>euros</a:t>
            </a:r>
            <a:r>
              <a:rPr lang="it-IT" sz="1600" dirty="0" smtClean="0"/>
              <a:t>, the </a:t>
            </a:r>
            <a:r>
              <a:rPr lang="it-IT" sz="1600" dirty="0" err="1" smtClean="0"/>
              <a:t>stores</a:t>
            </a:r>
            <a:r>
              <a:rPr lang="it-IT" sz="1600" dirty="0" smtClean="0"/>
              <a:t> </a:t>
            </a:r>
            <a:r>
              <a:rPr lang="it-IT" sz="1600" dirty="0" err="1" smtClean="0"/>
              <a:t>pay</a:t>
            </a:r>
            <a:r>
              <a:rPr lang="it-IT" sz="1600" dirty="0" smtClean="0"/>
              <a:t> 7 euros </a:t>
            </a:r>
            <a:r>
              <a:rPr lang="it-IT" sz="1600" dirty="0" err="1" smtClean="0"/>
              <a:t>wholesale</a:t>
            </a:r>
            <a:r>
              <a:rPr lang="it-IT" sz="1600" dirty="0" smtClean="0"/>
              <a:t>.</a:t>
            </a:r>
          </a:p>
          <a:p>
            <a:r>
              <a:rPr lang="it-IT" sz="1600" dirty="0"/>
              <a:t>A Windows operating system, 10 photos change automatically on screen every 30 seconds.</a:t>
            </a:r>
            <a:r>
              <a:rPr lang="it-IT" sz="1600" dirty="0" smtClean="0"/>
              <a:t> </a:t>
            </a:r>
          </a:p>
          <a:p>
            <a:r>
              <a:rPr lang="it-IT" sz="1600" b="1" dirty="0" smtClean="0"/>
              <a:t>Costs</a:t>
            </a:r>
            <a:r>
              <a:rPr lang="it-IT" sz="1600" dirty="0" smtClean="0"/>
              <a:t>: 1 euro manufacturing and packaging + 1 euro per package for a photo royalty; </a:t>
            </a:r>
            <a:r>
              <a:rPr lang="it-IT" sz="1600" dirty="0" err="1" smtClean="0"/>
              <a:t>current</a:t>
            </a:r>
            <a:r>
              <a:rPr lang="it-IT" sz="1600" dirty="0" smtClean="0"/>
              <a:t> production </a:t>
            </a:r>
            <a:r>
              <a:rPr lang="it-IT" sz="1600" dirty="0" err="1" smtClean="0"/>
              <a:t>capacity</a:t>
            </a:r>
            <a:r>
              <a:rPr lang="it-IT" sz="1600" dirty="0" smtClean="0"/>
              <a:t> 100 per </a:t>
            </a:r>
            <a:r>
              <a:rPr lang="it-IT" sz="1600" dirty="0" err="1" smtClean="0"/>
              <a:t>day</a:t>
            </a:r>
            <a:r>
              <a:rPr lang="it-IT" sz="1600" dirty="0" smtClean="0"/>
              <a:t>;  with outsourcing the </a:t>
            </a:r>
            <a:r>
              <a:rPr lang="it-IT" sz="1600" dirty="0" err="1" smtClean="0"/>
              <a:t>potential</a:t>
            </a:r>
            <a:r>
              <a:rPr lang="it-IT" sz="1600" dirty="0" smtClean="0"/>
              <a:t> </a:t>
            </a:r>
            <a:r>
              <a:rPr lang="it-IT" sz="1600" dirty="0" err="1" smtClean="0"/>
              <a:t>capacity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1500/</a:t>
            </a:r>
            <a:r>
              <a:rPr lang="it-IT" sz="1600" dirty="0" err="1" smtClean="0"/>
              <a:t>day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a </a:t>
            </a:r>
            <a:r>
              <a:rPr lang="it-IT" sz="1600" dirty="0" err="1" smtClean="0"/>
              <a:t>unit</a:t>
            </a:r>
            <a:r>
              <a:rPr lang="it-IT" sz="1600" dirty="0" smtClean="0"/>
              <a:t> </a:t>
            </a:r>
            <a:r>
              <a:rPr lang="it-IT" sz="1600" dirty="0" err="1" smtClean="0"/>
              <a:t>cost</a:t>
            </a:r>
            <a:r>
              <a:rPr lang="it-IT" sz="1600" dirty="0" smtClean="0"/>
              <a:t> of 50 </a:t>
            </a:r>
            <a:r>
              <a:rPr lang="it-IT" sz="1600" dirty="0" err="1" smtClean="0"/>
              <a:t>cents</a:t>
            </a:r>
            <a:r>
              <a:rPr lang="it-IT" sz="1600" dirty="0" smtClean="0"/>
              <a:t> </a:t>
            </a:r>
            <a:r>
              <a:rPr lang="it-IT" sz="1600" dirty="0" err="1" smtClean="0"/>
              <a:t>each</a:t>
            </a:r>
            <a:r>
              <a:rPr lang="it-IT" sz="1600" dirty="0" smtClean="0"/>
              <a:t>.</a:t>
            </a:r>
          </a:p>
          <a:p>
            <a:r>
              <a:rPr lang="it-IT" sz="1600" b="1" u="sng" dirty="0" err="1" smtClean="0"/>
              <a:t>Research</a:t>
            </a:r>
            <a:r>
              <a:rPr lang="it-IT" sz="1600" dirty="0" smtClean="0"/>
              <a:t>: </a:t>
            </a:r>
            <a:r>
              <a:rPr lang="it-IT" sz="1600" dirty="0" err="1" smtClean="0"/>
              <a:t>Approximate</a:t>
            </a:r>
            <a:r>
              <a:rPr lang="it-IT" sz="1600" dirty="0" smtClean="0"/>
              <a:t> </a:t>
            </a:r>
            <a:r>
              <a:rPr lang="it-IT" sz="1600" dirty="0" err="1" smtClean="0"/>
              <a:t>size</a:t>
            </a:r>
            <a:r>
              <a:rPr lang="it-IT" sz="1600" dirty="0" smtClean="0"/>
              <a:t> of </a:t>
            </a:r>
            <a:r>
              <a:rPr lang="it-IT" sz="1600" dirty="0" err="1" smtClean="0"/>
              <a:t>California</a:t>
            </a:r>
            <a:r>
              <a:rPr lang="it-IT" sz="1600" dirty="0" smtClean="0"/>
              <a:t> </a:t>
            </a:r>
            <a:r>
              <a:rPr lang="it-IT" sz="1600" dirty="0" err="1" smtClean="0"/>
              <a:t>tourist</a:t>
            </a:r>
            <a:r>
              <a:rPr lang="it-IT" sz="1600" dirty="0" smtClean="0"/>
              <a:t> market, </a:t>
            </a:r>
            <a:r>
              <a:rPr lang="it-IT" sz="1600" dirty="0" err="1" smtClean="0"/>
              <a:t>principal</a:t>
            </a:r>
            <a:r>
              <a:rPr lang="it-IT" sz="1600" dirty="0" smtClean="0"/>
              <a:t> </a:t>
            </a:r>
            <a:r>
              <a:rPr lang="it-IT" sz="1600" dirty="0" err="1" smtClean="0"/>
              <a:t>areas</a:t>
            </a:r>
            <a:r>
              <a:rPr lang="it-IT" sz="1600" dirty="0" smtClean="0"/>
              <a:t> with maximum </a:t>
            </a:r>
            <a:r>
              <a:rPr lang="it-IT" sz="1600" dirty="0" err="1" smtClean="0"/>
              <a:t>tourist</a:t>
            </a:r>
            <a:r>
              <a:rPr lang="it-IT" sz="1600" dirty="0" smtClean="0"/>
              <a:t> </a:t>
            </a:r>
            <a:r>
              <a:rPr lang="it-IT" sz="1600" dirty="0" err="1" smtClean="0"/>
              <a:t>flows</a:t>
            </a:r>
            <a:r>
              <a:rPr lang="it-IT" sz="1600" dirty="0" smtClean="0"/>
              <a:t>, </a:t>
            </a:r>
            <a:r>
              <a:rPr lang="it-IT" sz="1600" dirty="0" err="1" smtClean="0"/>
              <a:t>number</a:t>
            </a:r>
            <a:r>
              <a:rPr lang="it-IT" sz="1600" dirty="0" smtClean="0"/>
              <a:t> of </a:t>
            </a:r>
            <a:r>
              <a:rPr lang="it-IT" sz="1600" dirty="0" err="1" smtClean="0"/>
              <a:t>stores</a:t>
            </a:r>
            <a:r>
              <a:rPr lang="it-IT" sz="1600" dirty="0" smtClean="0"/>
              <a:t> </a:t>
            </a:r>
            <a:r>
              <a:rPr lang="it-IT" sz="1600" dirty="0" err="1" smtClean="0"/>
              <a:t>selling</a:t>
            </a:r>
            <a:r>
              <a:rPr lang="it-IT" sz="1600" dirty="0" smtClean="0"/>
              <a:t> </a:t>
            </a:r>
            <a:r>
              <a:rPr lang="it-IT" sz="1600" dirty="0" err="1" smtClean="0"/>
              <a:t>souvenirs</a:t>
            </a:r>
            <a:r>
              <a:rPr lang="it-IT" sz="1600" dirty="0" smtClean="0"/>
              <a:t> ??  ( </a:t>
            </a:r>
            <a:r>
              <a:rPr lang="it-IT" sz="1600" dirty="0" smtClean="0">
                <a:solidFill>
                  <a:srgbClr val="FF0000"/>
                </a:solidFill>
              </a:rPr>
              <a:t>answer: 200 to 300 )</a:t>
            </a:r>
            <a:endParaRPr lang="it-IT" sz="1600" dirty="0" smtClean="0"/>
          </a:p>
          <a:p>
            <a:r>
              <a:rPr lang="it-IT" sz="1600" dirty="0"/>
              <a:t>Distribution method &amp; </a:t>
            </a:r>
            <a:r>
              <a:rPr lang="it-IT" sz="1600" dirty="0" err="1"/>
              <a:t>costs</a:t>
            </a:r>
            <a:r>
              <a:rPr lang="it-IT" sz="1600" dirty="0"/>
              <a:t>:  </a:t>
            </a:r>
            <a:r>
              <a:rPr lang="it-IT" sz="1600" dirty="0" err="1"/>
              <a:t>wholesale</a:t>
            </a:r>
            <a:r>
              <a:rPr lang="it-IT" sz="1600" dirty="0"/>
              <a:t> distributors serve major cities;  </a:t>
            </a:r>
            <a:r>
              <a:rPr lang="it-IT" sz="1600" dirty="0" err="1"/>
              <a:t>storage</a:t>
            </a:r>
            <a:r>
              <a:rPr lang="it-IT" sz="1600" dirty="0"/>
              <a:t>, </a:t>
            </a:r>
            <a:r>
              <a:rPr lang="it-IT" sz="1600" dirty="0" err="1"/>
              <a:t>shipping</a:t>
            </a:r>
            <a:r>
              <a:rPr lang="it-IT" sz="1600" dirty="0"/>
              <a:t> ? Advertising ?</a:t>
            </a:r>
            <a:endParaRPr lang="it-IT" sz="1600" dirty="0" smtClean="0"/>
          </a:p>
          <a:p>
            <a:r>
              <a:rPr lang="it-IT" sz="1600" dirty="0" err="1" smtClean="0"/>
              <a:t>No patent, the screen saver technology already exists but the company is using the concept to create a  small tourist souvenir item for many cities or destinations.</a:t>
            </a:r>
          </a:p>
          <a:p>
            <a:endParaRPr lang="it-IT" sz="1600" dirty="0" err="1"/>
          </a:p>
          <a:p>
            <a:pPr marL="0" indent="0">
              <a:buNone/>
            </a:pPr>
            <a:r>
              <a:rPr lang="it-IT" sz="1600" b="1" dirty="0" err="1" smtClean="0">
                <a:solidFill>
                  <a:srgbClr val="FF0000"/>
                </a:solidFill>
              </a:rPr>
              <a:t>First comments from sellers</a:t>
            </a:r>
            <a:r>
              <a:rPr lang="it-IT" sz="1600" dirty="0" err="1" smtClean="0"/>
              <a:t>:       - </a:t>
            </a:r>
            <a:r>
              <a:rPr lang="it-IT" sz="1600" dirty="0" err="1"/>
              <a:t>The public likes the idea thinks it is a novel way to see photos</a:t>
            </a:r>
          </a:p>
          <a:p>
            <a:pPr marL="0" indent="0">
              <a:buNone/>
            </a:pPr>
            <a:r>
              <a:rPr lang="it-IT" sz="1600" dirty="0" err="1"/>
              <a:t>						   of the place, instead of the usual postcards.</a:t>
            </a:r>
          </a:p>
          <a:p>
            <a:pPr marL="457200" lvl="1" indent="0">
              <a:buNone/>
            </a:pPr>
            <a:r>
              <a:rPr lang="it-IT" sz="1200" dirty="0" err="1" smtClean="0"/>
              <a:t>                                                                   -</a:t>
            </a:r>
            <a:r>
              <a:rPr lang="it-IT" sz="1600" dirty="0" err="1" smtClean="0"/>
              <a:t> The retail price is a little bit too high</a:t>
            </a:r>
          </a:p>
          <a:p>
            <a:pPr marL="0" indent="0">
              <a:buNone/>
            </a:pPr>
            <a:r>
              <a:rPr lang="it-IT" sz="1600" dirty="0" err="1"/>
              <a:t>                                                            - The bigger stores would like to have a monitor that shows    						   how</a:t>
            </a:r>
            <a:r>
              <a:rPr lang="it-IT" sz="1600" dirty="0" err="1" smtClean="0"/>
              <a:t> the screen saver works</a:t>
            </a:r>
          </a:p>
          <a:p>
            <a:pPr marL="0" indent="0">
              <a:buNone/>
            </a:pPr>
            <a:r>
              <a:rPr lang="it-IT" sz="1600" dirty="0" err="1"/>
              <a:t>                                                             </a:t>
            </a:r>
            <a:endParaRPr lang="it-IT" sz="1600" dirty="0"/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711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5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Tourism</a:t>
            </a:r>
            <a:r>
              <a:rPr lang="it-IT" dirty="0" smtClean="0"/>
              <a:t> </a:t>
            </a:r>
            <a:r>
              <a:rPr lang="it-IT" dirty="0" err="1" smtClean="0"/>
              <a:t>Screensavers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000" dirty="0" err="1" smtClean="0"/>
              <a:t>Survey</a:t>
            </a:r>
            <a:r>
              <a:rPr lang="it-IT" sz="2000" dirty="0" smtClean="0"/>
              <a:t> </a:t>
            </a:r>
            <a:r>
              <a:rPr lang="it-IT" sz="2000" dirty="0" err="1" smtClean="0"/>
              <a:t>results</a:t>
            </a:r>
            <a:r>
              <a:rPr lang="it-IT" sz="2000" dirty="0" smtClean="0"/>
              <a:t>:        </a:t>
            </a:r>
            <a:r>
              <a:rPr lang="it-IT" sz="2000" dirty="0" err="1" smtClean="0"/>
              <a:t>Good</a:t>
            </a:r>
            <a:r>
              <a:rPr lang="it-IT" sz="2000" dirty="0" smtClean="0"/>
              <a:t> </a:t>
            </a:r>
            <a:r>
              <a:rPr lang="it-IT" sz="2000" dirty="0" err="1" smtClean="0"/>
              <a:t>concept</a:t>
            </a:r>
            <a:r>
              <a:rPr lang="it-IT" sz="2000" dirty="0" smtClean="0"/>
              <a:t>, packaging, POP display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                            Price </a:t>
            </a:r>
            <a:r>
              <a:rPr lang="it-IT" sz="2000" dirty="0" err="1" smtClean="0"/>
              <a:t>point</a:t>
            </a:r>
            <a:r>
              <a:rPr lang="it-IT" sz="2000" dirty="0" smtClean="0"/>
              <a:t> high, </a:t>
            </a:r>
            <a:r>
              <a:rPr lang="it-IT" sz="2000" dirty="0" err="1" smtClean="0"/>
              <a:t>recommend</a:t>
            </a:r>
            <a:r>
              <a:rPr lang="it-IT" sz="2000" dirty="0" smtClean="0"/>
              <a:t> $9.95</a:t>
            </a:r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it-IT" sz="2000" dirty="0" smtClean="0"/>
              <a:t>		</a:t>
            </a:r>
            <a:r>
              <a:rPr lang="it-IT" sz="2000" dirty="0"/>
              <a:t> </a:t>
            </a:r>
            <a:r>
              <a:rPr lang="it-IT" sz="2000" dirty="0" smtClean="0"/>
              <a:t>      Some </a:t>
            </a:r>
            <a:r>
              <a:rPr lang="it-IT" sz="2000" dirty="0" err="1" smtClean="0"/>
              <a:t>suggest</a:t>
            </a:r>
            <a:r>
              <a:rPr lang="it-IT" sz="2000" dirty="0" smtClean="0"/>
              <a:t> TV monitor to display </a:t>
            </a:r>
            <a:r>
              <a:rPr lang="it-IT" sz="2000" dirty="0" err="1" smtClean="0"/>
              <a:t>product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it-IT" sz="2000" dirty="0" smtClean="0"/>
              <a:t>	</a:t>
            </a:r>
            <a:r>
              <a:rPr lang="it-IT" sz="2000" dirty="0"/>
              <a:t> </a:t>
            </a:r>
            <a:r>
              <a:rPr lang="it-IT" sz="2000" dirty="0" smtClean="0"/>
              <a:t>               </a:t>
            </a:r>
            <a:r>
              <a:rPr lang="it-IT" sz="2000" dirty="0" err="1" smtClean="0"/>
              <a:t>Overall</a:t>
            </a:r>
            <a:r>
              <a:rPr lang="it-IT" sz="2000" dirty="0" smtClean="0"/>
              <a:t> positive and ready to put in </a:t>
            </a:r>
            <a:r>
              <a:rPr lang="it-IT" sz="2000" dirty="0" err="1" smtClean="0"/>
              <a:t>store</a:t>
            </a:r>
            <a:r>
              <a:rPr lang="it-IT" sz="2000" dirty="0" smtClean="0"/>
              <a:t> </a:t>
            </a:r>
            <a:r>
              <a:rPr lang="it-IT" sz="2000" dirty="0" err="1" smtClean="0"/>
              <a:t>immediately</a:t>
            </a: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err="1" smtClean="0"/>
              <a:t>Initial</a:t>
            </a:r>
            <a:r>
              <a:rPr lang="it-IT" sz="2000" dirty="0" smtClean="0"/>
              <a:t> market:   75 </a:t>
            </a:r>
            <a:r>
              <a:rPr lang="it-IT" sz="2000" dirty="0" err="1" smtClean="0"/>
              <a:t>outlets</a:t>
            </a:r>
            <a:r>
              <a:rPr lang="it-IT" sz="2000" dirty="0" smtClean="0"/>
              <a:t> (</a:t>
            </a:r>
            <a:r>
              <a:rPr lang="it-IT" sz="2000" dirty="0" err="1" smtClean="0"/>
              <a:t>shops</a:t>
            </a:r>
            <a:r>
              <a:rPr lang="it-IT" sz="2000" dirty="0" smtClean="0"/>
              <a:t>, hotels, </a:t>
            </a:r>
            <a:r>
              <a:rPr lang="it-IT" sz="2000" dirty="0" err="1" smtClean="0"/>
              <a:t>airports</a:t>
            </a:r>
            <a:r>
              <a:rPr lang="it-IT" sz="2000" dirty="0" smtClean="0"/>
              <a:t>) with </a:t>
            </a:r>
            <a:r>
              <a:rPr lang="it-IT" sz="2000" dirty="0" err="1" smtClean="0"/>
              <a:t>additional</a:t>
            </a:r>
            <a:r>
              <a:rPr lang="it-IT" sz="2000" dirty="0" smtClean="0"/>
              <a:t> 50 in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                          </a:t>
            </a:r>
            <a:r>
              <a:rPr lang="it-IT" sz="2000" dirty="0" err="1" smtClean="0"/>
              <a:t>all</a:t>
            </a:r>
            <a:r>
              <a:rPr lang="it-IT" sz="2000" dirty="0" smtClean="0"/>
              <a:t> of  SF </a:t>
            </a:r>
            <a:r>
              <a:rPr lang="it-IT" sz="2000" dirty="0" err="1" smtClean="0"/>
              <a:t>Bay</a:t>
            </a:r>
            <a:r>
              <a:rPr lang="it-IT" sz="2000" dirty="0" smtClean="0"/>
              <a:t> Area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err="1" smtClean="0"/>
              <a:t>Expanding</a:t>
            </a:r>
            <a:r>
              <a:rPr lang="it-IT" sz="2000" dirty="0" smtClean="0"/>
              <a:t> market:  Napa Valley, Monterey/</a:t>
            </a:r>
            <a:r>
              <a:rPr lang="it-IT" sz="2000" dirty="0" err="1" smtClean="0"/>
              <a:t>Carmel</a:t>
            </a:r>
            <a:r>
              <a:rPr lang="it-IT" sz="2000" dirty="0" smtClean="0"/>
              <a:t>, Yosemite &amp; Sequoia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                             </a:t>
            </a:r>
            <a:r>
              <a:rPr lang="it-IT" sz="2000" dirty="0" err="1" smtClean="0"/>
              <a:t>Nat’l</a:t>
            </a:r>
            <a:r>
              <a:rPr lang="it-IT" sz="2000" dirty="0" smtClean="0"/>
              <a:t> </a:t>
            </a:r>
            <a:r>
              <a:rPr lang="it-IT" sz="2000" dirty="0" err="1" smtClean="0"/>
              <a:t>parks</a:t>
            </a:r>
            <a:r>
              <a:rPr lang="it-IT" sz="2000" dirty="0" smtClean="0"/>
              <a:t>, Death Valley, Las Vegas, </a:t>
            </a:r>
            <a:r>
              <a:rPr lang="it-IT" sz="2000" dirty="0" err="1" smtClean="0"/>
              <a:t>Grand</a:t>
            </a:r>
            <a:r>
              <a:rPr lang="it-IT" sz="2000" dirty="0" smtClean="0"/>
              <a:t> Canyon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en-US" sz="2000" u="sng" dirty="0"/>
              <a:t>Negatives</a:t>
            </a:r>
            <a:r>
              <a:rPr lang="en-US" sz="2000" dirty="0"/>
              <a:t>:</a:t>
            </a:r>
          </a:p>
          <a:p>
            <a:r>
              <a:rPr lang="en-US" sz="2000" dirty="0" smtClean="0"/>
              <a:t>No </a:t>
            </a:r>
            <a:r>
              <a:rPr lang="en-US" sz="2000" dirty="0"/>
              <a:t>design protection;  risk of copying is very high</a:t>
            </a:r>
          </a:p>
          <a:p>
            <a:r>
              <a:rPr lang="en-US" sz="2000" dirty="0"/>
              <a:t>Limited sales life in an exclusive </a:t>
            </a:r>
            <a:r>
              <a:rPr lang="en-US" sz="2000" dirty="0" smtClean="0"/>
              <a:t>condition (</a:t>
            </a:r>
            <a:r>
              <a:rPr lang="en-US" sz="2000" dirty="0"/>
              <a:t>estimate 3 to 5 months 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          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939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Costs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Unit costs: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Manufacturing                  </a:t>
            </a:r>
            <a:r>
              <a:rPr lang="en-US" dirty="0" smtClean="0"/>
              <a:t>  	 </a:t>
            </a:r>
            <a:r>
              <a:rPr lang="en-US" dirty="0"/>
              <a:t>0.50</a:t>
            </a:r>
          </a:p>
          <a:p>
            <a:pPr marL="0" indent="0">
              <a:buNone/>
            </a:pPr>
            <a:r>
              <a:rPr lang="en-US" dirty="0"/>
              <a:t>Shipping	                            </a:t>
            </a:r>
            <a:r>
              <a:rPr lang="en-US" dirty="0" smtClean="0"/>
              <a:t>       .</a:t>
            </a:r>
            <a:r>
              <a:rPr lang="en-US" dirty="0"/>
              <a:t>20</a:t>
            </a:r>
          </a:p>
          <a:p>
            <a:pPr marL="0" indent="0">
              <a:buNone/>
            </a:pPr>
            <a:r>
              <a:rPr lang="en-US" dirty="0"/>
              <a:t>Photo royalty                      </a:t>
            </a:r>
            <a:r>
              <a:rPr lang="en-US" dirty="0" smtClean="0"/>
              <a:t>     .80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Regional distributor        </a:t>
            </a:r>
            <a:r>
              <a:rPr lang="en-US" dirty="0" smtClean="0"/>
              <a:t>   	 1.00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Project coordination        </a:t>
            </a:r>
            <a:r>
              <a:rPr lang="en-US" dirty="0" smtClean="0"/>
              <a:t>  	 </a:t>
            </a:r>
            <a:r>
              <a:rPr lang="en-US" u="sng" dirty="0" smtClean="0"/>
              <a:t>  </a:t>
            </a:r>
            <a:r>
              <a:rPr lang="en-US" u="sng" dirty="0"/>
              <a:t>.50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			           </a:t>
            </a:r>
            <a:r>
              <a:rPr lang="en-US" dirty="0" smtClean="0"/>
              <a:t>                   $ 3.00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With the recommended new retail price of $9.95,  the wholesale cost to the </a:t>
            </a:r>
            <a:r>
              <a:rPr lang="en-US" dirty="0" smtClean="0"/>
              <a:t>seller </a:t>
            </a:r>
            <a:r>
              <a:rPr lang="en-US" dirty="0"/>
              <a:t>should be $5.00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28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Projected</a:t>
            </a:r>
            <a:r>
              <a:rPr lang="it-IT" dirty="0" smtClean="0"/>
              <a:t> </a:t>
            </a:r>
            <a:r>
              <a:rPr lang="it-IT" dirty="0" err="1" smtClean="0"/>
              <a:t>Revenues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u="sng" dirty="0" err="1" smtClean="0"/>
              <a:t>Only</a:t>
            </a:r>
            <a:r>
              <a:rPr lang="it-IT" sz="2400" u="sng" dirty="0" smtClean="0"/>
              <a:t> in SF </a:t>
            </a:r>
            <a:r>
              <a:rPr lang="it-IT" sz="2400" u="sng" dirty="0" err="1" smtClean="0"/>
              <a:t>Bay</a:t>
            </a:r>
            <a:r>
              <a:rPr lang="it-IT" sz="2400" u="sng" dirty="0" smtClean="0"/>
              <a:t> Area</a:t>
            </a:r>
            <a:r>
              <a:rPr lang="it-IT" sz="2400" dirty="0" smtClean="0"/>
              <a:t>:</a:t>
            </a:r>
          </a:p>
          <a:p>
            <a:pPr marL="0" indent="0">
              <a:buNone/>
            </a:pPr>
            <a:r>
              <a:rPr lang="it-IT" sz="2400" dirty="0" err="1" smtClean="0"/>
              <a:t>Assuming</a:t>
            </a:r>
            <a:r>
              <a:rPr lang="it-IT" sz="2400" dirty="0" smtClean="0"/>
              <a:t> 50 </a:t>
            </a:r>
            <a:r>
              <a:rPr lang="it-IT" sz="2400" dirty="0" err="1" smtClean="0"/>
              <a:t>locations</a:t>
            </a:r>
            <a:r>
              <a:rPr lang="it-IT" sz="2400" dirty="0" smtClean="0"/>
              <a:t> </a:t>
            </a:r>
            <a:r>
              <a:rPr lang="it-IT" sz="2400" dirty="0" err="1" smtClean="0"/>
              <a:t>only</a:t>
            </a:r>
            <a:r>
              <a:rPr lang="it-IT" sz="2400" dirty="0" smtClean="0"/>
              <a:t>, </a:t>
            </a:r>
            <a:r>
              <a:rPr lang="it-IT" sz="2400" dirty="0" err="1" smtClean="0"/>
              <a:t>at</a:t>
            </a:r>
            <a:r>
              <a:rPr lang="it-IT" sz="2400" dirty="0" smtClean="0"/>
              <a:t> 12 </a:t>
            </a:r>
            <a:r>
              <a:rPr lang="it-IT" sz="2400" dirty="0" err="1" smtClean="0"/>
              <a:t>units</a:t>
            </a:r>
            <a:r>
              <a:rPr lang="it-IT" sz="2400" dirty="0" smtClean="0"/>
              <a:t> </a:t>
            </a:r>
            <a:r>
              <a:rPr lang="it-IT" sz="2400" dirty="0" err="1" smtClean="0"/>
              <a:t>sold</a:t>
            </a:r>
            <a:r>
              <a:rPr lang="it-IT" sz="2400" dirty="0" smtClean="0"/>
              <a:t> </a:t>
            </a:r>
            <a:r>
              <a:rPr lang="it-IT" sz="2400" dirty="0" err="1" smtClean="0"/>
              <a:t>daily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@ $9.95 </a:t>
            </a:r>
            <a:r>
              <a:rPr lang="it-IT" sz="2400" dirty="0" err="1" smtClean="0"/>
              <a:t>selling</a:t>
            </a:r>
            <a:r>
              <a:rPr lang="it-IT" sz="2400" dirty="0" smtClean="0"/>
              <a:t> </a:t>
            </a:r>
            <a:r>
              <a:rPr lang="it-IT" sz="2400" dirty="0" err="1" smtClean="0"/>
              <a:t>price</a:t>
            </a:r>
            <a:r>
              <a:rPr lang="it-IT" sz="2400" dirty="0" smtClean="0"/>
              <a:t>; 18,000 </a:t>
            </a:r>
            <a:r>
              <a:rPr lang="it-IT" sz="2400" dirty="0" err="1" smtClean="0"/>
              <a:t>units</a:t>
            </a:r>
            <a:r>
              <a:rPr lang="it-IT" sz="2400" dirty="0" smtClean="0"/>
              <a:t> </a:t>
            </a:r>
            <a:r>
              <a:rPr lang="it-IT" sz="2400" dirty="0" err="1" smtClean="0"/>
              <a:t>monthly</a:t>
            </a:r>
            <a:r>
              <a:rPr lang="it-IT" sz="2400" dirty="0" smtClean="0"/>
              <a:t>  =net profit to </a:t>
            </a:r>
            <a:r>
              <a:rPr lang="it-IT" sz="2400" dirty="0" err="1" smtClean="0"/>
              <a:t>OtterScreens</a:t>
            </a:r>
            <a:r>
              <a:rPr lang="it-IT" sz="2400" dirty="0" smtClean="0"/>
              <a:t> of $36,000 per </a:t>
            </a:r>
            <a:r>
              <a:rPr lang="it-IT" sz="2400" dirty="0" err="1" smtClean="0"/>
              <a:t>month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i="1" u="sng" dirty="0"/>
              <a:t>optional</a:t>
            </a:r>
            <a:r>
              <a:rPr lang="it-IT" sz="2400" dirty="0" smtClean="0"/>
              <a:t>  </a:t>
            </a:r>
            <a:r>
              <a:rPr lang="it-IT" sz="2400" u="sng" dirty="0" err="1" smtClean="0"/>
              <a:t>Expanded</a:t>
            </a:r>
            <a:r>
              <a:rPr lang="it-IT" sz="2400" u="sng" dirty="0" smtClean="0"/>
              <a:t> Market</a:t>
            </a:r>
            <a:r>
              <a:rPr lang="it-IT" sz="2400" dirty="0" smtClean="0"/>
              <a:t>:</a:t>
            </a:r>
          </a:p>
          <a:p>
            <a:pPr marL="0" indent="0">
              <a:buNone/>
            </a:pPr>
            <a:r>
              <a:rPr lang="it-IT" sz="2400" dirty="0" err="1" smtClean="0"/>
              <a:t>Additional</a:t>
            </a:r>
            <a:r>
              <a:rPr lang="it-IT" sz="2400" dirty="0" smtClean="0"/>
              <a:t> 75 </a:t>
            </a:r>
            <a:r>
              <a:rPr lang="it-IT" sz="2400" dirty="0" err="1" smtClean="0"/>
              <a:t>locations</a:t>
            </a:r>
            <a:r>
              <a:rPr lang="it-IT" sz="2400" dirty="0" smtClean="0"/>
              <a:t> in California and Nevada/Arizona </a:t>
            </a:r>
            <a:r>
              <a:rPr lang="it-IT" sz="2400" dirty="0" err="1" smtClean="0"/>
              <a:t>brings</a:t>
            </a:r>
            <a:r>
              <a:rPr lang="it-IT" sz="2400" dirty="0" smtClean="0"/>
              <a:t> </a:t>
            </a:r>
            <a:r>
              <a:rPr lang="it-IT" sz="2400" dirty="0" err="1" smtClean="0"/>
              <a:t>additional</a:t>
            </a:r>
            <a:r>
              <a:rPr lang="it-IT" sz="2400" dirty="0" smtClean="0"/>
              <a:t> </a:t>
            </a:r>
            <a:r>
              <a:rPr lang="it-IT" sz="2400" dirty="0" err="1" smtClean="0"/>
              <a:t>projected</a:t>
            </a:r>
            <a:r>
              <a:rPr lang="it-IT" sz="2400" dirty="0" smtClean="0"/>
              <a:t> sales of 27,000 </a:t>
            </a:r>
            <a:r>
              <a:rPr lang="it-IT" sz="2400" dirty="0" err="1" smtClean="0"/>
              <a:t>units</a:t>
            </a:r>
            <a:r>
              <a:rPr lang="it-IT" sz="2400" dirty="0" smtClean="0"/>
              <a:t>/</a:t>
            </a:r>
            <a:r>
              <a:rPr lang="it-IT" sz="2400" dirty="0" err="1" smtClean="0"/>
              <a:t>month</a:t>
            </a:r>
            <a:r>
              <a:rPr lang="it-IT" sz="2400" dirty="0" smtClean="0"/>
              <a:t> or $54,000 in </a:t>
            </a:r>
            <a:r>
              <a:rPr lang="it-IT" sz="2400" dirty="0" err="1" smtClean="0"/>
              <a:t>additional</a:t>
            </a:r>
            <a:r>
              <a:rPr lang="it-IT" sz="2400" dirty="0" smtClean="0"/>
              <a:t> net profit to </a:t>
            </a:r>
            <a:r>
              <a:rPr lang="it-IT" sz="2400" dirty="0" err="1" smtClean="0"/>
              <a:t>OtterScreens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Total </a:t>
            </a:r>
            <a:r>
              <a:rPr lang="it-IT" sz="2400" dirty="0" err="1" smtClean="0"/>
              <a:t>monthly</a:t>
            </a:r>
            <a:r>
              <a:rPr lang="it-IT" sz="2400" dirty="0" smtClean="0"/>
              <a:t> net to </a:t>
            </a:r>
            <a:r>
              <a:rPr lang="it-IT" sz="2400" dirty="0" err="1" smtClean="0"/>
              <a:t>OtterScreens</a:t>
            </a:r>
            <a:r>
              <a:rPr lang="it-IT" sz="2400" dirty="0" smtClean="0"/>
              <a:t>:  $90,000</a:t>
            </a:r>
          </a:p>
        </p:txBody>
      </p:sp>
    </p:spTree>
    <p:extLst>
      <p:ext uri="{BB962C8B-B14F-4D97-AF65-F5344CB8AC3E}">
        <p14:creationId xmlns:p14="http://schemas.microsoft.com/office/powerpoint/2010/main" val="24663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Market </a:t>
            </a:r>
            <a:r>
              <a:rPr lang="it-IT" dirty="0" err="1" smtClean="0"/>
              <a:t>Strategy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2400" dirty="0" smtClean="0"/>
              <a:t>Assume </a:t>
            </a:r>
            <a:r>
              <a:rPr lang="it-IT" sz="2400" dirty="0" err="1" smtClean="0"/>
              <a:t>exclusive</a:t>
            </a:r>
            <a:r>
              <a:rPr lang="it-IT" sz="2400" dirty="0" smtClean="0"/>
              <a:t> </a:t>
            </a:r>
            <a:r>
              <a:rPr lang="it-IT" sz="2400" dirty="0" err="1" smtClean="0"/>
              <a:t>product</a:t>
            </a:r>
            <a:r>
              <a:rPr lang="it-IT" sz="2400" dirty="0" smtClean="0"/>
              <a:t> life of 3-5 </a:t>
            </a:r>
            <a:r>
              <a:rPr lang="it-IT" sz="2400" dirty="0" err="1" smtClean="0"/>
              <a:t>months</a:t>
            </a:r>
            <a:r>
              <a:rPr lang="it-IT" sz="2400" dirty="0" smtClean="0"/>
              <a:t> </a:t>
            </a:r>
            <a:r>
              <a:rPr lang="it-IT" sz="2400" dirty="0" err="1" smtClean="0"/>
              <a:t>before</a:t>
            </a:r>
            <a:r>
              <a:rPr lang="it-IT" sz="2400" dirty="0" smtClean="0"/>
              <a:t> </a:t>
            </a:r>
            <a:r>
              <a:rPr lang="it-IT" sz="2400" dirty="0" err="1" smtClean="0"/>
              <a:t>clones</a:t>
            </a:r>
            <a:r>
              <a:rPr lang="it-IT" sz="2400" dirty="0" smtClean="0"/>
              <a:t> </a:t>
            </a:r>
            <a:r>
              <a:rPr lang="it-IT" sz="2400" dirty="0" err="1" smtClean="0"/>
              <a:t>arrive</a:t>
            </a:r>
            <a:r>
              <a:rPr lang="it-IT" sz="2400" dirty="0" smtClean="0"/>
              <a:t>.  </a:t>
            </a:r>
          </a:p>
          <a:p>
            <a:r>
              <a:rPr lang="it-IT" sz="2400" dirty="0" err="1" smtClean="0"/>
              <a:t>Simultaneous</a:t>
            </a:r>
            <a:r>
              <a:rPr lang="it-IT" sz="2400" dirty="0" smtClean="0"/>
              <a:t> </a:t>
            </a:r>
            <a:r>
              <a:rPr lang="it-IT" sz="2400" dirty="0" err="1" smtClean="0"/>
              <a:t>launch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sites</a:t>
            </a:r>
            <a:r>
              <a:rPr lang="it-IT" sz="2400" dirty="0" smtClean="0"/>
              <a:t> </a:t>
            </a:r>
            <a:r>
              <a:rPr lang="it-IT" sz="2400" dirty="0" err="1" smtClean="0"/>
              <a:t>recommended</a:t>
            </a:r>
            <a:endParaRPr lang="it-IT" sz="2400" dirty="0" smtClean="0"/>
          </a:p>
          <a:p>
            <a:r>
              <a:rPr lang="it-IT" sz="2400" dirty="0" smtClean="0"/>
              <a:t>Pull out of the the market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existing</a:t>
            </a:r>
            <a:r>
              <a:rPr lang="it-IT" sz="2400" dirty="0" smtClean="0"/>
              <a:t> </a:t>
            </a:r>
            <a:r>
              <a:rPr lang="it-IT" sz="2400" dirty="0" err="1" smtClean="0"/>
              <a:t>products</a:t>
            </a:r>
            <a:r>
              <a:rPr lang="it-IT" sz="2400" dirty="0" smtClean="0"/>
              <a:t> from Seattle </a:t>
            </a:r>
            <a:r>
              <a:rPr lang="it-IT" sz="2400" dirty="0" err="1" smtClean="0"/>
              <a:t>until</a:t>
            </a:r>
            <a:r>
              <a:rPr lang="it-IT" sz="2400" dirty="0" smtClean="0"/>
              <a:t> the</a:t>
            </a:r>
          </a:p>
          <a:p>
            <a:pPr marL="0" indent="0">
              <a:buNone/>
            </a:pPr>
            <a:r>
              <a:rPr lang="it-IT" sz="2400" dirty="0" smtClean="0"/>
              <a:t>    </a:t>
            </a:r>
            <a:r>
              <a:rPr lang="it-IT" sz="2400" dirty="0" err="1" smtClean="0"/>
              <a:t>launch</a:t>
            </a:r>
            <a:r>
              <a:rPr lang="it-IT" sz="2400" dirty="0" smtClean="0"/>
              <a:t> date to </a:t>
            </a:r>
            <a:r>
              <a:rPr lang="it-IT" sz="2400" dirty="0" err="1" smtClean="0"/>
              <a:t>keep</a:t>
            </a:r>
            <a:r>
              <a:rPr lang="it-IT" sz="2400" dirty="0" smtClean="0"/>
              <a:t> the </a:t>
            </a:r>
            <a:r>
              <a:rPr lang="it-IT" sz="2400" dirty="0" err="1" smtClean="0"/>
              <a:t>product</a:t>
            </a:r>
            <a:r>
              <a:rPr lang="it-IT" sz="2400" dirty="0" smtClean="0"/>
              <a:t> </a:t>
            </a:r>
            <a:r>
              <a:rPr lang="it-IT" sz="2400" dirty="0" err="1" smtClean="0"/>
              <a:t>secrecy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r>
              <a:rPr lang="it-IT" sz="2000" dirty="0" smtClean="0"/>
              <a:t>•</a:t>
            </a:r>
            <a:r>
              <a:rPr lang="it-IT" sz="2400" dirty="0" smtClean="0"/>
              <a:t>  CMA </a:t>
            </a:r>
            <a:r>
              <a:rPr lang="it-IT" sz="2400" dirty="0" err="1" smtClean="0"/>
              <a:t>handles</a:t>
            </a:r>
            <a:r>
              <a:rPr lang="it-IT" sz="2400" dirty="0" smtClean="0"/>
              <a:t>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project</a:t>
            </a:r>
            <a:r>
              <a:rPr lang="it-IT" sz="2400" dirty="0" smtClean="0"/>
              <a:t> </a:t>
            </a:r>
            <a:r>
              <a:rPr lang="it-IT" sz="2400" dirty="0" err="1" smtClean="0"/>
              <a:t>coordination</a:t>
            </a:r>
            <a:r>
              <a:rPr lang="it-IT" sz="2400" dirty="0" smtClean="0"/>
              <a:t> from photo </a:t>
            </a:r>
            <a:r>
              <a:rPr lang="it-IT" sz="2400" dirty="0" err="1" smtClean="0"/>
              <a:t>procurement</a:t>
            </a:r>
            <a:r>
              <a:rPr lang="it-IT" sz="2400" dirty="0" smtClean="0"/>
              <a:t>  to </a:t>
            </a:r>
            <a:r>
              <a:rPr lang="it-IT" sz="2400" dirty="0" err="1" smtClean="0"/>
              <a:t>contracts</a:t>
            </a:r>
            <a:r>
              <a:rPr lang="it-IT" sz="2400" dirty="0" smtClean="0"/>
              <a:t> to </a:t>
            </a:r>
            <a:r>
              <a:rPr lang="it-IT" sz="2400" dirty="0" err="1" smtClean="0"/>
              <a:t>distribution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r>
              <a:rPr lang="it-IT" sz="2000" dirty="0" smtClean="0"/>
              <a:t>•</a:t>
            </a:r>
            <a:r>
              <a:rPr lang="it-IT" sz="2400" dirty="0" smtClean="0"/>
              <a:t>  </a:t>
            </a:r>
            <a:r>
              <a:rPr lang="it-IT" sz="2400" dirty="0" err="1" smtClean="0"/>
              <a:t>OtterScreens</a:t>
            </a:r>
            <a:r>
              <a:rPr lang="it-IT" sz="2400" dirty="0" smtClean="0"/>
              <a:t> must </a:t>
            </a:r>
            <a:r>
              <a:rPr lang="it-IT" sz="2400" dirty="0" err="1" smtClean="0"/>
              <a:t>prepare</a:t>
            </a:r>
            <a:r>
              <a:rPr lang="it-IT" sz="2400" dirty="0" smtClean="0"/>
              <a:t> for production </a:t>
            </a:r>
            <a:r>
              <a:rPr lang="it-IT" sz="2400" dirty="0" err="1" smtClean="0"/>
              <a:t>increase</a:t>
            </a:r>
            <a:r>
              <a:rPr lang="it-IT" sz="2400" dirty="0" smtClean="0"/>
              <a:t> of 800-1000 </a:t>
            </a:r>
            <a:r>
              <a:rPr lang="it-IT" sz="2400" dirty="0" err="1" smtClean="0"/>
              <a:t>units</a:t>
            </a:r>
            <a:r>
              <a:rPr lang="it-IT" sz="2400" dirty="0" smtClean="0"/>
              <a:t>/</a:t>
            </a:r>
            <a:r>
              <a:rPr lang="it-IT" sz="2400" dirty="0" err="1" smtClean="0"/>
              <a:t>day</a:t>
            </a:r>
            <a:r>
              <a:rPr lang="it-IT" sz="2400" dirty="0" smtClean="0"/>
              <a:t>.  A JIT </a:t>
            </a:r>
            <a:r>
              <a:rPr lang="it-IT" sz="2400" dirty="0" err="1" smtClean="0"/>
              <a:t>system</a:t>
            </a:r>
            <a:r>
              <a:rPr lang="it-IT" sz="2400" dirty="0" smtClean="0"/>
              <a:t> </a:t>
            </a:r>
            <a:r>
              <a:rPr lang="it-IT" sz="2400" dirty="0" err="1" smtClean="0"/>
              <a:t>will</a:t>
            </a:r>
            <a:r>
              <a:rPr lang="it-IT" sz="2400" dirty="0" smtClean="0"/>
              <a:t> match sales &amp; </a:t>
            </a:r>
            <a:r>
              <a:rPr lang="it-IT" sz="2400" dirty="0" err="1" smtClean="0"/>
              <a:t>orders</a:t>
            </a:r>
            <a:r>
              <a:rPr lang="it-IT" sz="2400" dirty="0" smtClean="0"/>
              <a:t>; </a:t>
            </a:r>
            <a:r>
              <a:rPr lang="it-IT" sz="2400" dirty="0" err="1" smtClean="0"/>
              <a:t>OtterScreens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responsible</a:t>
            </a:r>
            <a:r>
              <a:rPr lang="it-IT" sz="2400" dirty="0" smtClean="0"/>
              <a:t> for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after</a:t>
            </a:r>
            <a:r>
              <a:rPr lang="it-IT" sz="2400" dirty="0" smtClean="0"/>
              <a:t> sale </a:t>
            </a:r>
            <a:r>
              <a:rPr lang="it-IT" sz="2400" dirty="0" err="1" smtClean="0"/>
              <a:t>technical</a:t>
            </a:r>
            <a:r>
              <a:rPr lang="it-IT" sz="2400" dirty="0" smtClean="0"/>
              <a:t> </a:t>
            </a:r>
            <a:r>
              <a:rPr lang="it-IT" sz="2400" dirty="0" err="1" smtClean="0"/>
              <a:t>assistance</a:t>
            </a:r>
            <a:r>
              <a:rPr lang="it-IT" sz="2400" dirty="0" smtClean="0"/>
              <a:t> and </a:t>
            </a:r>
            <a:r>
              <a:rPr lang="it-IT" sz="2400" dirty="0" err="1" smtClean="0"/>
              <a:t>customer</a:t>
            </a:r>
            <a:r>
              <a:rPr lang="it-IT" sz="2400" dirty="0" smtClean="0"/>
              <a:t> service.</a:t>
            </a:r>
          </a:p>
          <a:p>
            <a:pPr marL="0" indent="0">
              <a:buNone/>
            </a:pPr>
            <a:r>
              <a:rPr lang="it-IT" sz="2400" dirty="0" smtClean="0"/>
              <a:t>• </a:t>
            </a:r>
            <a:r>
              <a:rPr lang="it-IT" sz="2400" dirty="0" err="1" smtClean="0"/>
              <a:t>Launch</a:t>
            </a:r>
            <a:r>
              <a:rPr lang="it-IT" sz="2400" dirty="0" smtClean="0"/>
              <a:t> date April 15 (3 </a:t>
            </a:r>
            <a:r>
              <a:rPr lang="it-IT" sz="2400" dirty="0" err="1" smtClean="0"/>
              <a:t>months</a:t>
            </a:r>
            <a:r>
              <a:rPr lang="it-IT" sz="2400" dirty="0" smtClean="0"/>
              <a:t> from </a:t>
            </a:r>
            <a:r>
              <a:rPr lang="it-IT" sz="2400" dirty="0" err="1" smtClean="0"/>
              <a:t>now</a:t>
            </a:r>
            <a:r>
              <a:rPr lang="it-IT" sz="2400" dirty="0" smtClean="0"/>
              <a:t>);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will</a:t>
            </a:r>
            <a:r>
              <a:rPr lang="it-IT" sz="2400" dirty="0" smtClean="0"/>
              <a:t> </a:t>
            </a:r>
            <a:r>
              <a:rPr lang="it-IT" sz="2400" dirty="0" err="1" smtClean="0"/>
              <a:t>allow</a:t>
            </a:r>
            <a:r>
              <a:rPr lang="it-IT" sz="2400" dirty="0" smtClean="0"/>
              <a:t> time to </a:t>
            </a:r>
            <a:r>
              <a:rPr lang="it-IT" sz="2400" dirty="0" err="1" smtClean="0"/>
              <a:t>get</a:t>
            </a:r>
            <a:r>
              <a:rPr lang="it-IT" sz="2400" dirty="0" smtClean="0"/>
              <a:t> </a:t>
            </a:r>
            <a:r>
              <a:rPr lang="it-IT" sz="2400" dirty="0" err="1" smtClean="0"/>
              <a:t>photos</a:t>
            </a:r>
            <a:r>
              <a:rPr lang="it-IT" sz="2400" dirty="0" smtClean="0"/>
              <a:t>, </a:t>
            </a:r>
            <a:r>
              <a:rPr lang="it-IT" sz="2400" dirty="0" err="1" smtClean="0"/>
              <a:t>sign</a:t>
            </a:r>
            <a:r>
              <a:rPr lang="it-IT" sz="2400" dirty="0" smtClean="0"/>
              <a:t> </a:t>
            </a:r>
            <a:r>
              <a:rPr lang="it-IT" sz="2400" dirty="0" err="1" smtClean="0"/>
              <a:t>distribution</a:t>
            </a:r>
            <a:r>
              <a:rPr lang="it-IT" sz="2400" dirty="0" smtClean="0"/>
              <a:t> </a:t>
            </a:r>
            <a:r>
              <a:rPr lang="it-IT" sz="2400" dirty="0" err="1" smtClean="0"/>
              <a:t>deals</a:t>
            </a:r>
            <a:r>
              <a:rPr lang="it-IT" sz="2400" dirty="0" smtClean="0"/>
              <a:t> and </a:t>
            </a:r>
            <a:r>
              <a:rPr lang="it-IT" sz="2400" dirty="0" err="1" smtClean="0"/>
              <a:t>contracts</a:t>
            </a:r>
            <a:r>
              <a:rPr lang="it-IT" sz="2400" dirty="0" smtClean="0"/>
              <a:t> with </a:t>
            </a:r>
            <a:r>
              <a:rPr lang="it-IT" sz="2400" dirty="0" err="1" smtClean="0"/>
              <a:t>shops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• </a:t>
            </a:r>
            <a:r>
              <a:rPr lang="it-IT" sz="2400" dirty="0" err="1" smtClean="0"/>
              <a:t>Payment</a:t>
            </a:r>
            <a:r>
              <a:rPr lang="it-IT" sz="2400" dirty="0" smtClean="0"/>
              <a:t> to CMA $5000 for </a:t>
            </a:r>
            <a:r>
              <a:rPr lang="it-IT" sz="2400" dirty="0" err="1" smtClean="0"/>
              <a:t>expenses</a:t>
            </a:r>
            <a:r>
              <a:rPr lang="it-IT" sz="2400" dirty="0" smtClean="0"/>
              <a:t> of SF sales network setup </a:t>
            </a:r>
            <a:r>
              <a:rPr lang="it-IT" sz="2400" dirty="0" err="1" smtClean="0"/>
              <a:t>only</a:t>
            </a:r>
            <a:r>
              <a:rPr lang="it-IT" sz="2400" dirty="0" smtClean="0"/>
              <a:t>;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or $15,000 for SF + </a:t>
            </a:r>
            <a:r>
              <a:rPr lang="it-IT" sz="2400" dirty="0" err="1" smtClean="0"/>
              <a:t>expanded</a:t>
            </a:r>
            <a:r>
              <a:rPr lang="it-IT" sz="2400" dirty="0" smtClean="0"/>
              <a:t> market. 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additional</a:t>
            </a:r>
            <a:r>
              <a:rPr lang="it-IT" sz="2400" dirty="0" smtClean="0"/>
              <a:t> </a:t>
            </a:r>
            <a:r>
              <a:rPr lang="it-IT" sz="2400" dirty="0" err="1" smtClean="0"/>
              <a:t>payments</a:t>
            </a:r>
            <a:r>
              <a:rPr lang="it-IT" sz="2400" dirty="0" smtClean="0"/>
              <a:t> to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CMA are by sales </a:t>
            </a:r>
            <a:r>
              <a:rPr lang="it-IT" sz="2400" dirty="0" err="1" smtClean="0"/>
              <a:t>commission</a:t>
            </a:r>
            <a:r>
              <a:rPr lang="it-IT" sz="2400" dirty="0" smtClean="0"/>
              <a:t> of 50 </a:t>
            </a:r>
            <a:r>
              <a:rPr lang="it-IT" sz="2400" dirty="0" err="1" smtClean="0"/>
              <a:t>cents</a:t>
            </a:r>
            <a:r>
              <a:rPr lang="it-IT" sz="2400" dirty="0" smtClean="0"/>
              <a:t> per </a:t>
            </a:r>
            <a:r>
              <a:rPr lang="it-IT" sz="2400" dirty="0" err="1" smtClean="0"/>
              <a:t>each</a:t>
            </a:r>
            <a:r>
              <a:rPr lang="it-IT" sz="2400" dirty="0" smtClean="0"/>
              <a:t> </a:t>
            </a:r>
            <a:r>
              <a:rPr lang="it-IT" sz="2400" dirty="0" err="1" smtClean="0"/>
              <a:t>unit</a:t>
            </a:r>
            <a:r>
              <a:rPr lang="it-IT" sz="2400" dirty="0" smtClean="0"/>
              <a:t> </a:t>
            </a:r>
            <a:r>
              <a:rPr lang="it-IT" sz="2400" dirty="0" err="1" smtClean="0"/>
              <a:t>sold</a:t>
            </a:r>
            <a:r>
              <a:rPr lang="it-IT" sz="2400" dirty="0" smtClean="0"/>
              <a:t>. </a:t>
            </a: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92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happened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Went into 40 stores in SF Bay area</a:t>
            </a:r>
          </a:p>
          <a:p>
            <a:r>
              <a:rPr lang="en-US" dirty="0"/>
              <a:t>20 stores in </a:t>
            </a:r>
            <a:r>
              <a:rPr lang="en-US" dirty="0" smtClean="0"/>
              <a:t>LA,10 </a:t>
            </a:r>
            <a:r>
              <a:rPr lang="en-US" dirty="0"/>
              <a:t>stores in Monterey/</a:t>
            </a:r>
            <a:r>
              <a:rPr lang="en-US" dirty="0" smtClean="0"/>
              <a:t>Carmel, 10 </a:t>
            </a:r>
            <a:r>
              <a:rPr lang="en-US" dirty="0"/>
              <a:t>in National </a:t>
            </a:r>
            <a:r>
              <a:rPr lang="en-US" dirty="0" smtClean="0"/>
              <a:t>Parks,20 </a:t>
            </a:r>
            <a:r>
              <a:rPr lang="en-US" dirty="0"/>
              <a:t>in Las Vegas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100 stores total with average sales of </a:t>
            </a:r>
            <a:r>
              <a:rPr lang="en-US" dirty="0" smtClean="0"/>
              <a:t>10/</a:t>
            </a:r>
            <a:r>
              <a:rPr lang="en-US" dirty="0"/>
              <a:t>day for 2 months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First  product clone arrived in  SF  in 70 days, in 90 days LA &amp; Vegas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After 90 days lost contracts in 60 stores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After 120 days CD screensavers arrived with 100 images for same price and</a:t>
            </a:r>
          </a:p>
          <a:p>
            <a:pPr marL="0" indent="0">
              <a:buNone/>
            </a:pPr>
            <a:r>
              <a:rPr lang="en-US" dirty="0" smtClean="0"/>
              <a:t>        our </a:t>
            </a:r>
            <a:r>
              <a:rPr lang="en-US" dirty="0"/>
              <a:t>products were pulled everywhere, except Las Vegas Hotels.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The company decided not to compete and closed operations.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Total </a:t>
            </a:r>
            <a:r>
              <a:rPr lang="en-US" b="1" dirty="0"/>
              <a:t>units</a:t>
            </a:r>
            <a:r>
              <a:rPr lang="en-US" dirty="0"/>
              <a:t> sold in 4 months:   95,000 </a:t>
            </a:r>
          </a:p>
          <a:p>
            <a:pPr marL="0" indent="0">
              <a:buNone/>
            </a:pPr>
            <a:r>
              <a:rPr lang="en-US" dirty="0"/>
              <a:t>                                   in 1 year:   105,000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94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merger is happening !!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0486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1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867" y="1332971"/>
            <a:ext cx="8229600" cy="1630362"/>
          </a:xfrm>
        </p:spPr>
        <p:txBody>
          <a:bodyPr/>
          <a:lstStyle/>
          <a:p>
            <a:r>
              <a:rPr lang="it-IT" b="1" i="1">
                <a:solidFill>
                  <a:srgbClr val="0000FF"/>
                </a:solidFill>
              </a:rPr>
              <a:t>Web communication:</a:t>
            </a:r>
            <a:br>
              <a:rPr lang="it-IT" b="1" i="1">
                <a:solidFill>
                  <a:srgbClr val="0000FF"/>
                </a:solidFill>
              </a:rPr>
            </a:br>
            <a:r>
              <a:rPr lang="it-IT" b="1" i="1">
                <a:solidFill>
                  <a:srgbClr val="0000FF"/>
                </a:solidFill>
              </a:rPr>
              <a:t>A psychological Journey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8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36371"/>
          </a:xfrm>
        </p:spPr>
        <p:txBody>
          <a:bodyPr/>
          <a:lstStyle/>
          <a:p>
            <a:r>
              <a:rPr lang="it-IT" b="1" i="1">
                <a:solidFill>
                  <a:schemeClr val="accent6">
                    <a:lumMod val="50000"/>
                  </a:schemeClr>
                </a:solidFill>
              </a:rPr>
              <a:t>What is "Storytelling</a:t>
            </a:r>
            <a:r>
              <a:rPr lang="it-IT" b="1" i="1">
                <a:solidFill>
                  <a:srgbClr val="984807"/>
                </a:solidFill>
              </a:rPr>
              <a:t>" ?</a:t>
            </a:r>
          </a:p>
        </p:txBody>
      </p:sp>
    </p:spTree>
    <p:extLst>
      <p:ext uri="{BB962C8B-B14F-4D97-AF65-F5344CB8AC3E}">
        <p14:creationId xmlns:p14="http://schemas.microsoft.com/office/powerpoint/2010/main" val="13118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0000FF"/>
                </a:solidFill>
              </a:rPr>
              <a:t>Content Marketing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/>
              <a:t>Storytelling is the key component, one of the</a:t>
            </a:r>
          </a:p>
          <a:p>
            <a:pPr marL="0" indent="0">
              <a:buNone/>
            </a:pPr>
            <a:r>
              <a:rPr lang="it-IT" sz="2800"/>
              <a:t>most powerful ways to give life to your brand. </a:t>
            </a:r>
          </a:p>
          <a:p>
            <a:pPr marL="0" indent="0">
              <a:buNone/>
            </a:pPr>
            <a:r>
              <a:rPr lang="it-IT" sz="2800"/>
              <a:t>By giving your products and services an identity by capturing and sharing the stories , you can take your target audience on a journey they want to experience. In order for consumers to form a personal connection with your brand, company stories must be authentic, creative and inspirational.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2614</Words>
  <Application>Microsoft Office PowerPoint</Application>
  <PresentationFormat>Presentazione su schermo (4:3)</PresentationFormat>
  <Paragraphs>339</Paragraphs>
  <Slides>59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7" baseType="lpstr">
      <vt:lpstr>Arial</vt:lpstr>
      <vt:lpstr>Arial Black</vt:lpstr>
      <vt:lpstr>Arial Unicode MS</vt:lpstr>
      <vt:lpstr>Calibri</vt:lpstr>
      <vt:lpstr>HelveticaNeue LT 55 Roman</vt:lpstr>
      <vt:lpstr>Mangal</vt:lpstr>
      <vt:lpstr>Wingdings</vt:lpstr>
      <vt:lpstr>Tema di Office</vt:lpstr>
      <vt:lpstr>Corporate Communications  and Social Media</vt:lpstr>
      <vt:lpstr>Corporate Communication</vt:lpstr>
      <vt:lpstr>C.C.Responsibilities</vt:lpstr>
      <vt:lpstr>What is corporate identity ?</vt:lpstr>
      <vt:lpstr>Corporate Image in the Digital World</vt:lpstr>
      <vt:lpstr>A merger is happening !!</vt:lpstr>
      <vt:lpstr>Web communication: A psychological Journey</vt:lpstr>
      <vt:lpstr>What is "Storytelling" ?</vt:lpstr>
      <vt:lpstr>Content Marketing</vt:lpstr>
      <vt:lpstr>Web communication: A psychological Journey</vt:lpstr>
      <vt:lpstr>Web communication: A psychological Journey</vt:lpstr>
      <vt:lpstr>Web communication: A psychological Journey</vt:lpstr>
      <vt:lpstr>Web communication: A psychological Journey</vt:lpstr>
      <vt:lpstr>Web communication: A psychological Journey</vt:lpstr>
      <vt:lpstr>Web communication: A psychological Journey</vt:lpstr>
      <vt:lpstr>Emotional Branding</vt:lpstr>
      <vt:lpstr>Presentazione standard di PowerPoint</vt:lpstr>
      <vt:lpstr>Outside the web</vt:lpstr>
      <vt:lpstr>A look at Pirelli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Pirelli's  Vision, Purpose &amp; Mission</vt:lpstr>
      <vt:lpstr>Presentazione standard di PowerPoint</vt:lpstr>
      <vt:lpstr>Presentazione standard di PowerPoint</vt:lpstr>
      <vt:lpstr>Presentazione standard di PowerPoint</vt:lpstr>
      <vt:lpstr>Public Relations Perception is Everything</vt:lpstr>
      <vt:lpstr>SOCIAL MEDIA</vt:lpstr>
      <vt:lpstr>Social Marketing Compass</vt:lpstr>
      <vt:lpstr>Presentazione standard di PowerPoint</vt:lpstr>
      <vt:lpstr>Recap of Media Categories</vt:lpstr>
      <vt:lpstr>Presentazione standard di PowerPoint</vt:lpstr>
      <vt:lpstr>Organic vs. Paid</vt:lpstr>
      <vt:lpstr>Organic Advantages</vt:lpstr>
      <vt:lpstr>Paid Advantages</vt:lpstr>
      <vt:lpstr>Good article to explain on-line options </vt:lpstr>
      <vt:lpstr>Presentazione standard di PowerPoint</vt:lpstr>
      <vt:lpstr>New Class Groups</vt:lpstr>
      <vt:lpstr> Groups 1,and 2 Project</vt:lpstr>
      <vt:lpstr>Introducing:</vt:lpstr>
      <vt:lpstr>Agency tasks</vt:lpstr>
      <vt:lpstr>Presentazione standard di PowerPoint</vt:lpstr>
      <vt:lpstr>Presentazione standard di PowerPoint</vt:lpstr>
      <vt:lpstr>Groups 3 &amp; 4</vt:lpstr>
      <vt:lpstr>Ferrarelle facts</vt:lpstr>
      <vt:lpstr>Group Tasks</vt:lpstr>
      <vt:lpstr>Presentazione standard di PowerPoint</vt:lpstr>
      <vt:lpstr>Presentazione standard di PowerPoint</vt:lpstr>
      <vt:lpstr>In class project: A feasibility study</vt:lpstr>
      <vt:lpstr>Tourism Screen Saver</vt:lpstr>
      <vt:lpstr>Analysis &amp; Feasibility Study</vt:lpstr>
      <vt:lpstr>Screen saver facts </vt:lpstr>
      <vt:lpstr>Presentazione standard di PowerPoint</vt:lpstr>
      <vt:lpstr>Tourism Screensavers</vt:lpstr>
      <vt:lpstr>Costs </vt:lpstr>
      <vt:lpstr>Projected Revenues</vt:lpstr>
      <vt:lpstr>Market Strategy</vt:lpstr>
      <vt:lpstr>What happened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</dc:creator>
  <cp:lastModifiedBy>MBA</cp:lastModifiedBy>
  <cp:revision>30</cp:revision>
  <dcterms:created xsi:type="dcterms:W3CDTF">2021-03-04T17:45:29Z</dcterms:created>
  <dcterms:modified xsi:type="dcterms:W3CDTF">2022-02-19T12:28:21Z</dcterms:modified>
</cp:coreProperties>
</file>