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60" r:id="rId5"/>
    <p:sldId id="264" r:id="rId6"/>
    <p:sldId id="278" r:id="rId7"/>
    <p:sldId id="279" r:id="rId8"/>
    <p:sldId id="268" r:id="rId9"/>
    <p:sldId id="269" r:id="rId10"/>
    <p:sldId id="270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7200D9-F70B-4723-8EF7-1C413B12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899535-F2EB-41F3-8775-56D40C982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85DA34-A1F4-4E8A-B1B2-07ED1565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5CC6EB-4CED-4001-9DB5-FF77C216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B30542-46B5-4AF2-8312-8655410E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07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6C35E-A2B9-47A0-B528-BB2D872D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935ECE-3903-4E77-BFB2-62DEF46C5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5A7FC-0E9C-4B31-9AF7-D840338A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775333-2305-4671-A473-CD4ADBCC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90D21B-3D2A-43E4-96EC-B0F3C308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1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4240FF-11CC-4E70-A902-08CAB2246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9A50C3-9218-46A0-9E05-82A9330DD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E4B8ED-576F-4842-8AE0-A0343725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53847D-7B68-44AC-AF72-532BD468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FD531C-EA06-4631-BEBE-6C25D8B1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591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74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30FE-AD41-4F33-ACE4-04339B9AFC23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7495-748C-40C9-B60E-68A2A380A6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0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EAE53F-6A4B-4CC2-82F3-4EE3BA17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5E3DA0-6BF1-42F0-8631-6E6A34FB2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269D36-94F9-4317-B009-A12C64D0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06B023-F0C1-4CC3-8991-A4BB9362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A3E282-B6C7-47B1-8BEB-77469AE7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3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F617F-B62C-40EE-9DD7-76DB95FA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AE6627-885A-4690-8776-C11AD501E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E22865-4864-4AC2-AD5B-2442BC2D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BB49F9-1A9A-4033-8AD8-E4183E9E0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87AFD8-C92E-409A-B878-F8814671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CA5CA2-6975-48D2-BCBF-5A419899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CE4288-6473-4A8C-8487-5168A624B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3059B2-913E-4ACD-A4A7-D24355BA3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EC08C9-C19B-4534-9DEF-8B23C276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8F3567-5615-49FF-B42A-95112F72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885C3C-64D8-4C7A-BE08-58F697A4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4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775AC4-4862-4C83-85B2-064BBA3E3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66D241-8EF1-407B-9648-23869C514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F7854F-57BC-4371-B018-20152655F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F18058-63D1-4584-BAA7-C302B20A7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18809A7-5A54-49CB-BA74-F604661D0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DE3F9F4-E7B7-4F32-9E0E-D677B7FE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517E74-AFBF-4F23-927D-6945EE0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F97253-38DD-4146-9043-13B90186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7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12433-6142-49AA-A3FE-A0A94083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60181C5-7A0E-4C03-9B2F-AB6EA1E9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AE691D-B433-4300-AB99-F6060ECA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AEE3FE0-B91A-429D-B93C-6B59D968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1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8E55AE-CAAD-47B3-B5EE-9032264C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AEA070-3A03-437A-B43B-1B025A06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70490B-7116-4966-96F8-57B8FFA6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76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1EF587-B779-4463-9A16-85C106B2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34342E-3DA9-4FC5-97DE-C0A6B76F5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71AA57-9361-4641-92C3-D18CE22B6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BCBAEE-B8C3-446A-BB1F-843CA460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22017A-AE5E-461E-AFBC-0DE813C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8CD3B2-9A75-4989-9C1B-8289C70E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4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8672E0-83E9-4827-80EE-DDDEE2E2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2BA8212-E6D8-49D0-BAF1-51C0D0B0B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6BD7E85-5315-4A3E-BCFE-544EAE6FF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1CD410-7AC6-47CF-AA8B-59B2FA6B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366440-9FA3-4D13-8B89-6BD9E577C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A28D94-2B79-4339-B98A-32D9B91C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5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115D28F-814A-43E7-BF80-1EB8C910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6A477F-470D-4226-A43A-BEB70CB7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636415-8E78-4306-9675-F88D19985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101D-83B7-45B6-B071-F2F47A6BF34D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2F0F14-4C97-41C4-8987-FDCF8AEED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357C5-61CA-4E60-91D0-596A26D9C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1C6E3-2B4E-4B08-B1B9-83CF51667BF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56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30FE-AD41-4F33-ACE4-04339B9AFC23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7495-748C-40C9-B60E-68A2A380A6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7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D85D7-9A54-4008-8D72-8360B1362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0" y="27387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/>
              <a:t>Les pronoms - Révision</a:t>
            </a:r>
            <a:br>
              <a:rPr lang="it-IT"/>
            </a:br>
            <a:r>
              <a:rPr lang="it-IT"/>
              <a:t>Cas particulier : CE + relative</a:t>
            </a:r>
            <a:br>
              <a:rPr lang="fr-FR"/>
            </a:br>
            <a:endParaRPr lang="fr-FR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7BD344D-F823-4D6C-A9D7-EB5C7699209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370627"/>
            <a:ext cx="742950" cy="79867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471527-6920-42F4-9FC0-6D3E221E9FE2}"/>
              </a:ext>
            </a:extLst>
          </p:cNvPr>
          <p:cNvSpPr txBox="1"/>
          <p:nvPr/>
        </p:nvSpPr>
        <p:spPr>
          <a:xfrm>
            <a:off x="1731146" y="443883"/>
            <a:ext cx="1004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/>
              <a:t>Lingua Magistrale per il Turismo – Francese   </a:t>
            </a:r>
          </a:p>
          <a:p>
            <a:pPr algn="ctr"/>
            <a:r>
              <a:rPr lang="it-IT"/>
              <a:t>Prof. Kreyder</a:t>
            </a:r>
            <a:endParaRPr lang="fr-FR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2A3B716-1FE1-4CFE-96C2-308F665B0C46}"/>
              </a:ext>
            </a:extLst>
          </p:cNvPr>
          <p:cNvSpPr txBox="1"/>
          <p:nvPr/>
        </p:nvSpPr>
        <p:spPr>
          <a:xfrm>
            <a:off x="5891814" y="5567292"/>
            <a:ext cx="1245833" cy="33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01/03/2022</a:t>
            </a:r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416227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A979C6-FCDF-4921-8069-CEA9087E9DE9}"/>
              </a:ext>
            </a:extLst>
          </p:cNvPr>
          <p:cNvSpPr txBox="1"/>
          <p:nvPr/>
        </p:nvSpPr>
        <p:spPr>
          <a:xfrm>
            <a:off x="506027" y="585216"/>
            <a:ext cx="2885243" cy="862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Exercices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F8C4402-EAFC-4242-946A-F8AD8DBA6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473" y="71997"/>
            <a:ext cx="7930294" cy="652266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C001898-B35E-492F-AB02-615C04ACBBDF}"/>
              </a:ext>
            </a:extLst>
          </p:cNvPr>
          <p:cNvSpPr txBox="1"/>
          <p:nvPr/>
        </p:nvSpPr>
        <p:spPr>
          <a:xfrm>
            <a:off x="6594764" y="1117601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04C3B0A-1B90-4E43-A0AB-EAFFAB093A77}"/>
              </a:ext>
            </a:extLst>
          </p:cNvPr>
          <p:cNvSpPr txBox="1"/>
          <p:nvPr/>
        </p:nvSpPr>
        <p:spPr>
          <a:xfrm>
            <a:off x="7107382" y="845128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qui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F8715F3-F046-48F6-82C0-4D22BF75B006}"/>
              </a:ext>
            </a:extLst>
          </p:cNvPr>
          <p:cNvSpPr txBox="1"/>
          <p:nvPr/>
        </p:nvSpPr>
        <p:spPr>
          <a:xfrm>
            <a:off x="7850909" y="1422402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C655117-BBFF-446E-8586-16EFE66B40D4}"/>
              </a:ext>
            </a:extLst>
          </p:cNvPr>
          <p:cNvSpPr txBox="1"/>
          <p:nvPr/>
        </p:nvSpPr>
        <p:spPr>
          <a:xfrm>
            <a:off x="7093527" y="1690255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qu’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923D098-664C-454B-94C4-92ACBE869B0A}"/>
              </a:ext>
            </a:extLst>
          </p:cNvPr>
          <p:cNvSpPr txBox="1"/>
          <p:nvPr/>
        </p:nvSpPr>
        <p:spPr>
          <a:xfrm>
            <a:off x="9421091" y="1976583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qui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EE3E7A4-1FD1-41D4-A8BD-F86DFD3811D8}"/>
              </a:ext>
            </a:extLst>
          </p:cNvPr>
          <p:cNvSpPr txBox="1"/>
          <p:nvPr/>
        </p:nvSpPr>
        <p:spPr>
          <a:xfrm>
            <a:off x="7148946" y="2281383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qu’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16AF2F-4F72-4A0A-93AF-64B193176208}"/>
              </a:ext>
            </a:extLst>
          </p:cNvPr>
          <p:cNvSpPr txBox="1"/>
          <p:nvPr/>
        </p:nvSpPr>
        <p:spPr>
          <a:xfrm>
            <a:off x="6419273" y="2567710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D888258-1B56-46E0-A925-3D87C35BAE8C}"/>
              </a:ext>
            </a:extLst>
          </p:cNvPr>
          <p:cNvSpPr txBox="1"/>
          <p:nvPr/>
        </p:nvSpPr>
        <p:spPr>
          <a:xfrm>
            <a:off x="5708073" y="2817092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101AA8D-8594-4865-B926-03DAB8B31057}"/>
              </a:ext>
            </a:extLst>
          </p:cNvPr>
          <p:cNvSpPr txBox="1"/>
          <p:nvPr/>
        </p:nvSpPr>
        <p:spPr>
          <a:xfrm>
            <a:off x="5394036" y="4100947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E2BF092-57DD-4145-A1ED-F33662F9C184}"/>
              </a:ext>
            </a:extLst>
          </p:cNvPr>
          <p:cNvSpPr txBox="1"/>
          <p:nvPr/>
        </p:nvSpPr>
        <p:spPr>
          <a:xfrm>
            <a:off x="4830618" y="4387274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dont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5FEEBE-DEBB-4D61-879E-7DE60746E9F6}"/>
              </a:ext>
            </a:extLst>
          </p:cNvPr>
          <p:cNvSpPr txBox="1"/>
          <p:nvPr/>
        </p:nvSpPr>
        <p:spPr>
          <a:xfrm>
            <a:off x="6040581" y="4682838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1A04B1D-2028-45FC-974E-030705686035}"/>
              </a:ext>
            </a:extLst>
          </p:cNvPr>
          <p:cNvSpPr txBox="1"/>
          <p:nvPr/>
        </p:nvSpPr>
        <p:spPr>
          <a:xfrm>
            <a:off x="4987636" y="4969165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dont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CEEE988-3B2A-42FB-A2BF-2CE14DBE617B}"/>
              </a:ext>
            </a:extLst>
          </p:cNvPr>
          <p:cNvSpPr txBox="1"/>
          <p:nvPr/>
        </p:nvSpPr>
        <p:spPr>
          <a:xfrm>
            <a:off x="7324436" y="5246255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qu’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6FF146B-4360-4C41-88A4-D8DEA61D81BC}"/>
              </a:ext>
            </a:extLst>
          </p:cNvPr>
          <p:cNvSpPr txBox="1"/>
          <p:nvPr/>
        </p:nvSpPr>
        <p:spPr>
          <a:xfrm>
            <a:off x="5911273" y="5541819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qui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B14B768-AC85-4D86-A30A-41664A966952}"/>
              </a:ext>
            </a:extLst>
          </p:cNvPr>
          <p:cNvSpPr txBox="1"/>
          <p:nvPr/>
        </p:nvSpPr>
        <p:spPr>
          <a:xfrm>
            <a:off x="5070764" y="5818911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dont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040D726-3153-497E-964F-1ABE11648502}"/>
              </a:ext>
            </a:extLst>
          </p:cNvPr>
          <p:cNvSpPr txBox="1"/>
          <p:nvPr/>
        </p:nvSpPr>
        <p:spPr>
          <a:xfrm>
            <a:off x="6659418" y="6096002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qui</a:t>
            </a:r>
            <a:endParaRPr lang="fr-FR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9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11BF9C2-82C1-4DA0-BE90-EE4D2F0BAE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404" y="1182255"/>
            <a:ext cx="10271071" cy="484909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DCEA73-2210-4F0D-9C85-0035725D82AA}"/>
              </a:ext>
            </a:extLst>
          </p:cNvPr>
          <p:cNvSpPr txBox="1"/>
          <p:nvPr/>
        </p:nvSpPr>
        <p:spPr>
          <a:xfrm>
            <a:off x="4849091" y="2401455"/>
            <a:ext cx="78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qui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6321D8-C717-41D6-820B-86D08D99CA6D}"/>
              </a:ext>
            </a:extLst>
          </p:cNvPr>
          <p:cNvSpPr txBox="1"/>
          <p:nvPr/>
        </p:nvSpPr>
        <p:spPr>
          <a:xfrm>
            <a:off x="7744691" y="2729346"/>
            <a:ext cx="78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qui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792ECD3-FDCC-4FEA-95E6-4371CE5B18B9}"/>
              </a:ext>
            </a:extLst>
          </p:cNvPr>
          <p:cNvSpPr txBox="1"/>
          <p:nvPr/>
        </p:nvSpPr>
        <p:spPr>
          <a:xfrm>
            <a:off x="5915891" y="3874655"/>
            <a:ext cx="78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qui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B28834-8AEA-491D-9C77-D95266EC3A5F}"/>
              </a:ext>
            </a:extLst>
          </p:cNvPr>
          <p:cNvSpPr txBox="1"/>
          <p:nvPr/>
        </p:nvSpPr>
        <p:spPr>
          <a:xfrm>
            <a:off x="4576618" y="4613564"/>
            <a:ext cx="78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qui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114631-5841-4F06-A6D0-2F0BF339A13E}"/>
              </a:ext>
            </a:extLst>
          </p:cNvPr>
          <p:cNvSpPr txBox="1"/>
          <p:nvPr/>
        </p:nvSpPr>
        <p:spPr>
          <a:xfrm>
            <a:off x="5158509" y="4973783"/>
            <a:ext cx="82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E3F494C-D0BC-47C3-9E42-63421F40422F}"/>
              </a:ext>
            </a:extLst>
          </p:cNvPr>
          <p:cNvSpPr txBox="1"/>
          <p:nvPr/>
        </p:nvSpPr>
        <p:spPr>
          <a:xfrm>
            <a:off x="4064000" y="3121892"/>
            <a:ext cx="82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CEB5D54-53D6-4EE8-934B-7CB9D4743CF1}"/>
              </a:ext>
            </a:extLst>
          </p:cNvPr>
          <p:cNvSpPr txBox="1"/>
          <p:nvPr/>
        </p:nvSpPr>
        <p:spPr>
          <a:xfrm>
            <a:off x="6345380" y="3509820"/>
            <a:ext cx="93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0A33EE9-70B0-4CFC-AD93-480EA9ACAD65}"/>
              </a:ext>
            </a:extLst>
          </p:cNvPr>
          <p:cNvSpPr txBox="1"/>
          <p:nvPr/>
        </p:nvSpPr>
        <p:spPr>
          <a:xfrm>
            <a:off x="6035964" y="4244111"/>
            <a:ext cx="919018" cy="37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 dont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5DFD134-45F7-4CB4-8D76-11BC3204A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473" y="2983953"/>
            <a:ext cx="5877053" cy="89009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F7E842A-2159-4580-88FD-08B7CF217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198" y="752474"/>
            <a:ext cx="6352008" cy="96202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A22C35E-26AB-4A3B-8BC9-812164FCE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354" y="2045435"/>
            <a:ext cx="7927648" cy="459551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98EC5A-BFA4-42C4-BCEF-7BE63056D064}"/>
              </a:ext>
            </a:extLst>
          </p:cNvPr>
          <p:cNvSpPr txBox="1"/>
          <p:nvPr/>
        </p:nvSpPr>
        <p:spPr>
          <a:xfrm>
            <a:off x="2752436" y="2382983"/>
            <a:ext cx="6945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Gilles m’a parlé de l’architecture des ponts de Paris, ce pour quoi il se passionne.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F4565A-4284-4DCA-BA89-EEAD72F87DD5}"/>
              </a:ext>
            </a:extLst>
          </p:cNvPr>
          <p:cNvSpPr txBox="1"/>
          <p:nvPr/>
        </p:nvSpPr>
        <p:spPr>
          <a:xfrm>
            <a:off x="2747818" y="2904838"/>
            <a:ext cx="736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La Sécurité sociale est trop endettée, ce sur quoi tous les Français semblent d’accord.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122112B-73B1-4DD9-874D-5DDD4DD831FB}"/>
              </a:ext>
            </a:extLst>
          </p:cNvPr>
          <p:cNvSpPr txBox="1"/>
          <p:nvPr/>
        </p:nvSpPr>
        <p:spPr>
          <a:xfrm>
            <a:off x="2655454" y="3459020"/>
            <a:ext cx="7310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À soixante-dix ans, il a couru les vingt kilomètres sans s’arrêter. Ce dont il est très fier.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1A7539F-45A6-4B18-8C36-348E5F92D746}"/>
              </a:ext>
            </a:extLst>
          </p:cNvPr>
          <p:cNvSpPr txBox="1"/>
          <p:nvPr/>
        </p:nvSpPr>
        <p:spPr>
          <a:xfrm>
            <a:off x="2664691" y="3985492"/>
            <a:ext cx="6945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On m’a demandé de travailler ce dimanche, ce à quoi je suis opposé.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2DC47A8-BE97-4DDD-A5D4-3F048807300E}"/>
              </a:ext>
            </a:extLst>
          </p:cNvPr>
          <p:cNvSpPr txBox="1"/>
          <p:nvPr/>
        </p:nvSpPr>
        <p:spPr>
          <a:xfrm>
            <a:off x="3505199" y="4530438"/>
            <a:ext cx="8520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Perdre leurs avantages, payer plus d’impôts, c’est ce contre quoi les syndicats appellent à manifester.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5BEA05C-299F-4E66-93F2-CAEE1B8267D0}"/>
              </a:ext>
            </a:extLst>
          </p:cNvPr>
          <p:cNvSpPr txBox="1"/>
          <p:nvPr/>
        </p:nvSpPr>
        <p:spPr>
          <a:xfrm>
            <a:off x="2609272" y="5084619"/>
            <a:ext cx="6945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Il transporte toujours dans sa mallette des outils, ce avec quoi il travaille.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96BA56C-BE97-458B-A87D-429B7D60C53F}"/>
              </a:ext>
            </a:extLst>
          </p:cNvPr>
          <p:cNvSpPr txBox="1"/>
          <p:nvPr/>
        </p:nvSpPr>
        <p:spPr>
          <a:xfrm>
            <a:off x="2636981" y="5620328"/>
            <a:ext cx="6945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Ils se sont acheté une maison en Provence, ce dont ils rêvaient depuis longtemps.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2FFA31A-6C25-40E6-8332-25B532FE0D2A}"/>
              </a:ext>
            </a:extLst>
          </p:cNvPr>
          <p:cNvSpPr txBox="1"/>
          <p:nvPr/>
        </p:nvSpPr>
        <p:spPr>
          <a:xfrm>
            <a:off x="2618509" y="6137565"/>
            <a:ext cx="6945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La grève a fini par se généraliser, ce à quoi tout le monde s’attendait.</a:t>
            </a:r>
            <a:endParaRPr lang="fr-FR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AE25326E-0D30-4218-A21A-4BE209ABF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029" y="1964804"/>
            <a:ext cx="7659039" cy="43549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E034251-41E9-4370-9FF4-A8416E085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55" y="2979594"/>
            <a:ext cx="11252547" cy="217429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3BEA63-9DAA-4E24-B944-6EE6B9FDF668}"/>
              </a:ext>
            </a:extLst>
          </p:cNvPr>
          <p:cNvSpPr txBox="1"/>
          <p:nvPr/>
        </p:nvSpPr>
        <p:spPr>
          <a:xfrm>
            <a:off x="2336800" y="2992583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qui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3E83A8-7D52-43C8-96DA-66E20D10CA54}"/>
              </a:ext>
            </a:extLst>
          </p:cNvPr>
          <p:cNvSpPr txBox="1"/>
          <p:nvPr/>
        </p:nvSpPr>
        <p:spPr>
          <a:xfrm>
            <a:off x="4955309" y="3329711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dont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88214F-EAE1-4319-8A85-0880E10634EB}"/>
              </a:ext>
            </a:extLst>
          </p:cNvPr>
          <p:cNvSpPr txBox="1"/>
          <p:nvPr/>
        </p:nvSpPr>
        <p:spPr>
          <a:xfrm>
            <a:off x="8021782" y="3662220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que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C1392F-133A-42A7-9CDB-59741BC0C29F}"/>
              </a:ext>
            </a:extLst>
          </p:cNvPr>
          <p:cNvSpPr txBox="1"/>
          <p:nvPr/>
        </p:nvSpPr>
        <p:spPr>
          <a:xfrm>
            <a:off x="10986654" y="3652983"/>
            <a:ext cx="84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qui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302F813-D449-49A4-AC90-A62D4BCFC784}"/>
              </a:ext>
            </a:extLst>
          </p:cNvPr>
          <p:cNvSpPr txBox="1"/>
          <p:nvPr/>
        </p:nvSpPr>
        <p:spPr>
          <a:xfrm>
            <a:off x="4632037" y="4096330"/>
            <a:ext cx="1122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sur quoi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3D5AC02-9AD7-4F7E-8A87-6F2326D9EFC3}"/>
              </a:ext>
            </a:extLst>
          </p:cNvPr>
          <p:cNvSpPr txBox="1"/>
          <p:nvPr/>
        </p:nvSpPr>
        <p:spPr>
          <a:xfrm>
            <a:off x="3819236" y="4862948"/>
            <a:ext cx="1482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ce contre quoi</a:t>
            </a:r>
            <a:endParaRPr lang="fr-FR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498FA-21E6-43C0-92B6-E5615CECE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Les pronoms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853B7-4425-41E5-AC2E-DFD8EA57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Pronoms personnels</a:t>
            </a:r>
          </a:p>
          <a:p>
            <a:r>
              <a:rPr lang="it-IT">
                <a:solidFill>
                  <a:srgbClr val="FF0000"/>
                </a:solidFill>
              </a:rPr>
              <a:t>Pronoms démonstratifs</a:t>
            </a:r>
          </a:p>
          <a:p>
            <a:r>
              <a:rPr lang="it-IT"/>
              <a:t>Pronoms possessifs</a:t>
            </a:r>
          </a:p>
          <a:p>
            <a:r>
              <a:rPr lang="it-IT"/>
              <a:t>Pronoms indéfinis</a:t>
            </a:r>
          </a:p>
          <a:p>
            <a:r>
              <a:rPr lang="it-IT"/>
              <a:t>Pronoms interrogatifs</a:t>
            </a:r>
          </a:p>
          <a:p>
            <a:r>
              <a:rPr lang="it-IT">
                <a:solidFill>
                  <a:srgbClr val="FF0000"/>
                </a:solidFill>
              </a:rPr>
              <a:t>Pronoms relatifs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A64B81-E114-4BEC-BF33-F27CE1D681D4}"/>
              </a:ext>
            </a:extLst>
          </p:cNvPr>
          <p:cNvSpPr txBox="1"/>
          <p:nvPr/>
        </p:nvSpPr>
        <p:spPr>
          <a:xfrm>
            <a:off x="9822875" y="937490"/>
            <a:ext cx="128385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/>
              <a:t>RÉVISION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84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98996"/>
              </p:ext>
            </p:extLst>
          </p:nvPr>
        </p:nvGraphicFramePr>
        <p:xfrm>
          <a:off x="2205608" y="2269083"/>
          <a:ext cx="7780784" cy="3674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39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Singulier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Pluriel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396">
                <a:tc rowSpan="2">
                  <a:txBody>
                    <a:bodyPr/>
                    <a:lstStyle/>
                    <a:p>
                      <a:r>
                        <a:rPr lang="it-IT"/>
                        <a:t>Masculin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Forme simple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Celui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4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/>
                        <a:t>Forme composée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/>
                        <a:t>Celui-ci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/>
                        <a:t>Celui-là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Ceux-ci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Ceux-là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396">
                <a:tc rowSpan="2">
                  <a:txBody>
                    <a:bodyPr/>
                    <a:lstStyle/>
                    <a:p>
                      <a:r>
                        <a:rPr lang="it-IT"/>
                        <a:t>Féminin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Forme simple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4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Forme composée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Celle-ci</a:t>
                      </a:r>
                    </a:p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Celle-là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Celles-ci</a:t>
                      </a:r>
                    </a:p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Celles-là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443">
                <a:tc>
                  <a:txBody>
                    <a:bodyPr/>
                    <a:lstStyle/>
                    <a:p>
                      <a:r>
                        <a:rPr lang="it-IT"/>
                        <a:t>Neutre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 / ceci</a:t>
                      </a:r>
                    </a:p>
                    <a:p>
                      <a:r>
                        <a:rPr lang="it-IT" b="1">
                          <a:solidFill>
                            <a:sysClr val="windowText" lastClr="000000"/>
                          </a:solidFill>
                        </a:rPr>
                        <a:t>Cela / ça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1899249" y="852256"/>
            <a:ext cx="83935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>
                <a:latin typeface="+mj-lt"/>
              </a:rPr>
              <a:t>Le pronom démonstratif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0C8F9F-078B-45CC-95EC-D65FC3B9A904}"/>
              </a:ext>
            </a:extLst>
          </p:cNvPr>
          <p:cNvSpPr txBox="1"/>
          <p:nvPr/>
        </p:nvSpPr>
        <p:spPr>
          <a:xfrm>
            <a:off x="9730511" y="1039091"/>
            <a:ext cx="128385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/>
              <a:t>RÉVISION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37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365" y="676948"/>
            <a:ext cx="7235382" cy="5504103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BB62FE-438F-47FD-9F97-324A6A8AB3D3}"/>
              </a:ext>
            </a:extLst>
          </p:cNvPr>
          <p:cNvSpPr txBox="1"/>
          <p:nvPr/>
        </p:nvSpPr>
        <p:spPr>
          <a:xfrm>
            <a:off x="10293929" y="521855"/>
            <a:ext cx="128385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/>
              <a:t>RÉVISION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33BA2-9A1F-4D36-BC3F-8FFBD7947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CE + proposition relative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22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9002A3-9A80-42C6-A3DF-6AA8C380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mise en relief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EEE39E-810A-414A-AF5E-3222B9960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82" y="1487055"/>
            <a:ext cx="10596418" cy="46899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/>
              <a:t>La mise en relief est très commune en français et consiste presque toujours en une antéposition du terme que l’on veut souligner.</a:t>
            </a:r>
          </a:p>
          <a:p>
            <a:r>
              <a:rPr lang="it-IT"/>
              <a:t>Constructions avec le présentatif </a:t>
            </a:r>
            <a:r>
              <a:rPr lang="it-IT" b="1"/>
              <a:t>c’est</a:t>
            </a:r>
          </a:p>
          <a:p>
            <a:pPr marL="0" indent="0">
              <a:buNone/>
            </a:pPr>
            <a:r>
              <a:rPr lang="it-IT"/>
              <a:t>- le présentatif est accompagné d’un pronom relatif ou de la conjonction que</a:t>
            </a:r>
          </a:p>
          <a:p>
            <a:pPr marL="457200" lvl="1" indent="0">
              <a:buNone/>
            </a:pPr>
            <a:r>
              <a:rPr lang="it-IT"/>
              <a:t>J’ai acheté </a:t>
            </a:r>
            <a:r>
              <a:rPr lang="it-IT">
                <a:solidFill>
                  <a:srgbClr val="FF0000"/>
                </a:solidFill>
              </a:rPr>
              <a:t>ce pull-over </a:t>
            </a:r>
            <a:r>
              <a:rPr lang="it-IT" sz="1700"/>
              <a:t>→</a:t>
            </a:r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C’est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le pull-over </a:t>
            </a:r>
            <a:r>
              <a:rPr lang="it-IT">
                <a:solidFill>
                  <a:srgbClr val="0070C0"/>
                </a:solidFill>
              </a:rPr>
              <a:t>que</a:t>
            </a:r>
            <a:r>
              <a:rPr lang="it-IT"/>
              <a:t> j’ai acheté</a:t>
            </a:r>
          </a:p>
          <a:p>
            <a:pPr marL="0" indent="0">
              <a:buNone/>
            </a:pPr>
            <a:r>
              <a:rPr lang="it-IT"/>
              <a:t>- le présentatif est suivi du pronom démonstratif neutre </a:t>
            </a:r>
            <a:r>
              <a:rPr lang="it-IT" b="1"/>
              <a:t>ce</a:t>
            </a:r>
            <a:r>
              <a:rPr lang="it-IT"/>
              <a:t> et d’un pronom relatif. </a:t>
            </a:r>
            <a:r>
              <a:rPr lang="it-IT" b="1"/>
              <a:t>Ce</a:t>
            </a:r>
            <a:r>
              <a:rPr lang="it-IT"/>
              <a:t> remplace un groupe de mots, un élément de phrase, une phrase.</a:t>
            </a:r>
          </a:p>
          <a:p>
            <a:pPr lvl="1"/>
            <a:r>
              <a:rPr lang="it-IT">
                <a:solidFill>
                  <a:srgbClr val="FF0000"/>
                </a:solidFill>
              </a:rPr>
              <a:t>Lire les journaux </a:t>
            </a:r>
            <a:r>
              <a:rPr lang="it-IT"/>
              <a:t>m’a permis de comprendre la situation </a:t>
            </a:r>
            <a:r>
              <a:rPr lang="it-IT" sz="17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Lire les journaux</a:t>
            </a:r>
            <a:r>
              <a:rPr lang="it-IT"/>
              <a:t>, </a:t>
            </a:r>
            <a:r>
              <a:rPr lang="it-IT">
                <a:solidFill>
                  <a:srgbClr val="0070C0"/>
                </a:solidFill>
              </a:rPr>
              <a:t>c’est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ce</a:t>
            </a:r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qui</a:t>
            </a:r>
            <a:r>
              <a:rPr lang="it-IT"/>
              <a:t> m’a permis de comprendre la stuation.</a:t>
            </a:r>
          </a:p>
          <a:p>
            <a:pPr lvl="1"/>
            <a:r>
              <a:rPr lang="it-IT"/>
              <a:t>Il aurait besoin </a:t>
            </a:r>
            <a:r>
              <a:rPr lang="it-IT">
                <a:solidFill>
                  <a:srgbClr val="0070C0"/>
                </a:solidFill>
              </a:rPr>
              <a:t>d’</a:t>
            </a:r>
            <a:r>
              <a:rPr lang="it-IT">
                <a:solidFill>
                  <a:srgbClr val="FF0000"/>
                </a:solidFill>
              </a:rPr>
              <a:t>une bonne voiture qui ne pollue pas </a:t>
            </a:r>
            <a:r>
              <a:rPr lang="it-IT" sz="1700"/>
              <a:t>→</a:t>
            </a:r>
            <a:r>
              <a:rPr lang="it-IT"/>
              <a:t> </a:t>
            </a:r>
          </a:p>
          <a:p>
            <a:pPr marL="457200" lvl="1" indent="0">
              <a:buNone/>
            </a:pPr>
            <a:r>
              <a:rPr lang="it-IT">
                <a:solidFill>
                  <a:srgbClr val="FF0000"/>
                </a:solidFill>
              </a:rPr>
              <a:t>Une bonne voiture qui ne pollue pas</a:t>
            </a:r>
            <a:r>
              <a:rPr lang="it-IT"/>
              <a:t>, </a:t>
            </a:r>
            <a:r>
              <a:rPr lang="it-IT">
                <a:solidFill>
                  <a:srgbClr val="0070C0"/>
                </a:solidFill>
              </a:rPr>
              <a:t>c’est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ce</a:t>
            </a:r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dont</a:t>
            </a:r>
            <a:r>
              <a:rPr lang="it-IT"/>
              <a:t> il aurait besoin.</a:t>
            </a:r>
          </a:p>
          <a:p>
            <a:endParaRPr lang="fr-FR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58874627-F96D-4DA3-85EC-0B41E4DD5312}"/>
              </a:ext>
            </a:extLst>
          </p:cNvPr>
          <p:cNvCxnSpPr/>
          <p:nvPr/>
        </p:nvCxnSpPr>
        <p:spPr>
          <a:xfrm>
            <a:off x="1320800" y="5818909"/>
            <a:ext cx="40732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D94DD73-EF16-4134-BC69-2842F0FA42E4}"/>
              </a:ext>
            </a:extLst>
          </p:cNvPr>
          <p:cNvCxnSpPr/>
          <p:nvPr/>
        </p:nvCxnSpPr>
        <p:spPr>
          <a:xfrm>
            <a:off x="6132945" y="5800437"/>
            <a:ext cx="2678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8317134-1681-4927-8442-D7F5FC86D483}"/>
              </a:ext>
            </a:extLst>
          </p:cNvPr>
          <p:cNvCxnSpPr/>
          <p:nvPr/>
        </p:nvCxnSpPr>
        <p:spPr>
          <a:xfrm>
            <a:off x="2955636" y="6132946"/>
            <a:ext cx="32973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0117A49-CAC1-4F1F-8766-22C496B51E47}"/>
              </a:ext>
            </a:extLst>
          </p:cNvPr>
          <p:cNvCxnSpPr/>
          <p:nvPr/>
        </p:nvCxnSpPr>
        <p:spPr>
          <a:xfrm>
            <a:off x="2964873" y="5818909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2B7C919-9EFE-405B-BD17-1EC67D6CD536}"/>
              </a:ext>
            </a:extLst>
          </p:cNvPr>
          <p:cNvCxnSpPr/>
          <p:nvPr/>
        </p:nvCxnSpPr>
        <p:spPr>
          <a:xfrm>
            <a:off x="6257637" y="5805056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CDAC9F6-D4B6-4ECA-868F-733D6BA3EA7C}"/>
              </a:ext>
            </a:extLst>
          </p:cNvPr>
          <p:cNvCxnSpPr/>
          <p:nvPr/>
        </p:nvCxnSpPr>
        <p:spPr>
          <a:xfrm>
            <a:off x="8146473" y="4839855"/>
            <a:ext cx="19211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DC70B4C-04DF-497C-870A-0EB9795143B4}"/>
              </a:ext>
            </a:extLst>
          </p:cNvPr>
          <p:cNvCxnSpPr>
            <a:cxnSpLocks/>
          </p:cNvCxnSpPr>
          <p:nvPr/>
        </p:nvCxnSpPr>
        <p:spPr>
          <a:xfrm>
            <a:off x="10695710" y="4821381"/>
            <a:ext cx="2863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37B9A0B7-D178-49CA-BD19-77B55F626ED4}"/>
              </a:ext>
            </a:extLst>
          </p:cNvPr>
          <p:cNvCxnSpPr/>
          <p:nvPr/>
        </p:nvCxnSpPr>
        <p:spPr>
          <a:xfrm>
            <a:off x="9199418" y="5061528"/>
            <a:ext cx="16533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5D09F42-565C-41B4-8416-8C00DCC81567}"/>
              </a:ext>
            </a:extLst>
          </p:cNvPr>
          <p:cNvCxnSpPr/>
          <p:nvPr/>
        </p:nvCxnSpPr>
        <p:spPr>
          <a:xfrm>
            <a:off x="9208655" y="4830618"/>
            <a:ext cx="0" cy="2216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D20B207-5939-402A-B041-7D64A4F97FF3}"/>
              </a:ext>
            </a:extLst>
          </p:cNvPr>
          <p:cNvCxnSpPr/>
          <p:nvPr/>
        </p:nvCxnSpPr>
        <p:spPr>
          <a:xfrm>
            <a:off x="10861963" y="4839854"/>
            <a:ext cx="0" cy="2216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2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Ce + qui, que, 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/>
              <a:t>L’antécédent peut être le pronom neutre </a:t>
            </a:r>
            <a:r>
              <a:rPr lang="it-IT" b="1"/>
              <a:t>CE</a:t>
            </a:r>
            <a:r>
              <a:rPr lang="it-IT"/>
              <a:t>. Cette construction est très fréquente.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/>
              <a:t>Exemples :</a:t>
            </a:r>
          </a:p>
          <a:p>
            <a:pPr marL="0" indent="0">
              <a:buNone/>
            </a:pPr>
            <a:r>
              <a:rPr lang="it-IT"/>
              <a:t>CE + pronom relatif sujet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Il ne fait que </a:t>
            </a:r>
            <a:r>
              <a:rPr lang="it-IT" b="1">
                <a:solidFill>
                  <a:srgbClr val="FF0000"/>
                </a:solidFill>
              </a:rPr>
              <a:t>ce qui </a:t>
            </a:r>
            <a:r>
              <a:rPr lang="it-IT"/>
              <a:t>lui chante.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/>
          </a:p>
          <a:p>
            <a:pPr marL="0" indent="0">
              <a:buNone/>
            </a:pPr>
            <a:r>
              <a:rPr lang="it-IT"/>
              <a:t>CE + pronom relatif complément d’objet direct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b="1">
                <a:solidFill>
                  <a:srgbClr val="FF0000"/>
                </a:solidFill>
              </a:rPr>
              <a:t>Ce qu’</a:t>
            </a:r>
            <a:r>
              <a:rPr lang="it-IT"/>
              <a:t>a</a:t>
            </a:r>
            <a:r>
              <a:rPr lang="it-IT" b="1"/>
              <a:t> </a:t>
            </a:r>
            <a:r>
              <a:rPr lang="it-IT"/>
              <a:t>dit l’expert, ça me confirme </a:t>
            </a:r>
            <a:r>
              <a:rPr lang="it-IT" b="1">
                <a:solidFill>
                  <a:srgbClr val="FF0000"/>
                </a:solidFill>
              </a:rPr>
              <a:t>ce que </a:t>
            </a:r>
            <a:r>
              <a:rPr lang="it-IT"/>
              <a:t>je pensais déjà.</a:t>
            </a:r>
          </a:p>
          <a:p>
            <a:pPr marL="457200" lvl="1" indent="0">
              <a:buNone/>
            </a:pPr>
            <a:endParaRPr lang="it-IT"/>
          </a:p>
          <a:p>
            <a:pPr marL="0" indent="0">
              <a:buNone/>
            </a:pPr>
            <a:r>
              <a:rPr lang="it-IT"/>
              <a:t>CE + pronom relatif complément du verbe introduit par la préposition </a:t>
            </a:r>
            <a:r>
              <a:rPr lang="it-IT" b="1"/>
              <a:t>de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Nous avons montré </a:t>
            </a:r>
            <a:r>
              <a:rPr lang="it-IT" b="1">
                <a:solidFill>
                  <a:srgbClr val="FF0000"/>
                </a:solidFill>
              </a:rPr>
              <a:t>ce dont </a:t>
            </a:r>
            <a:r>
              <a:rPr lang="it-IT"/>
              <a:t>nous sommes capables.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84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627056-CB7D-4CD3-9DEE-261418F5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CE + préposition + relatif QUOI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001AD7-5729-4D83-BD3F-51E9AE8C9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CE peut être suivi d’un pronom relatif complément du verbe introduit par une préposition </a:t>
            </a:r>
            <a:r>
              <a:rPr lang="it-IT" b="1"/>
              <a:t>à, avec, contre, pour, sous, sur, à propos de, à côté de</a:t>
            </a:r>
            <a:r>
              <a:rPr lang="it-IT"/>
              <a:t>, etc.</a:t>
            </a:r>
          </a:p>
          <a:p>
            <a:r>
              <a:rPr lang="it-IT"/>
              <a:t>Le pronom relatif est alors : </a:t>
            </a:r>
            <a:r>
              <a:rPr lang="it-IT" b="1">
                <a:solidFill>
                  <a:srgbClr val="FF0000"/>
                </a:solidFill>
              </a:rPr>
              <a:t>quoi</a:t>
            </a:r>
          </a:p>
          <a:p>
            <a:endParaRPr lang="it-IT"/>
          </a:p>
          <a:p>
            <a:r>
              <a:rPr lang="fr-FR"/>
              <a:t>Exemples :</a:t>
            </a:r>
          </a:p>
          <a:p>
            <a:pPr lvl="1"/>
            <a:r>
              <a:rPr lang="fr-FR"/>
              <a:t>Nous nous battons </a:t>
            </a:r>
            <a:r>
              <a:rPr lang="fr-FR" b="1"/>
              <a:t>pour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les droits de l’homme </a:t>
            </a:r>
            <a:r>
              <a:rPr lang="fr-FR" sz="2000"/>
              <a:t>→</a:t>
            </a:r>
            <a:r>
              <a:rPr lang="fr-FR"/>
              <a:t> </a:t>
            </a:r>
          </a:p>
          <a:p>
            <a:pPr lvl="1"/>
            <a:r>
              <a:rPr lang="fr-FR">
                <a:solidFill>
                  <a:srgbClr val="FF0000"/>
                </a:solidFill>
              </a:rPr>
              <a:t>Les droits de l’homme</a:t>
            </a:r>
            <a:r>
              <a:rPr lang="fr-FR"/>
              <a:t>, c’est </a:t>
            </a:r>
            <a:r>
              <a:rPr lang="fr-FR">
                <a:solidFill>
                  <a:srgbClr val="FF0000"/>
                </a:solidFill>
              </a:rPr>
              <a:t>ce</a:t>
            </a:r>
            <a:r>
              <a:rPr lang="fr-FR"/>
              <a:t> </a:t>
            </a:r>
            <a:r>
              <a:rPr lang="fr-FR" b="1"/>
              <a:t>pour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quoi</a:t>
            </a:r>
            <a:r>
              <a:rPr lang="fr-FR"/>
              <a:t> nous nous battons</a:t>
            </a:r>
          </a:p>
          <a:p>
            <a:pPr marL="0" indent="0">
              <a:buNone/>
            </a:pPr>
            <a:endParaRPr lang="fr-FR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085795D-643B-44DB-A570-633FAFBD7DFB}"/>
              </a:ext>
            </a:extLst>
          </p:cNvPr>
          <p:cNvCxnSpPr/>
          <p:nvPr/>
        </p:nvCxnSpPr>
        <p:spPr>
          <a:xfrm>
            <a:off x="1625600" y="5384800"/>
            <a:ext cx="26693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CA1A3BF-77E3-4B2D-8091-1E369E38BC5C}"/>
              </a:ext>
            </a:extLst>
          </p:cNvPr>
          <p:cNvCxnSpPr/>
          <p:nvPr/>
        </p:nvCxnSpPr>
        <p:spPr>
          <a:xfrm>
            <a:off x="5107709" y="5384800"/>
            <a:ext cx="2401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F7F11AF-3FB2-4C39-A392-D925CFBC06BD}"/>
              </a:ext>
            </a:extLst>
          </p:cNvPr>
          <p:cNvCxnSpPr/>
          <p:nvPr/>
        </p:nvCxnSpPr>
        <p:spPr>
          <a:xfrm>
            <a:off x="3149600" y="5606473"/>
            <a:ext cx="21058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3CD79D6-E770-4CC9-8794-1E421A9A69F7}"/>
              </a:ext>
            </a:extLst>
          </p:cNvPr>
          <p:cNvCxnSpPr/>
          <p:nvPr/>
        </p:nvCxnSpPr>
        <p:spPr>
          <a:xfrm>
            <a:off x="3158836" y="5375563"/>
            <a:ext cx="0" cy="2216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A3C199A-A52A-49C4-AAB3-59651B8AB16A}"/>
              </a:ext>
            </a:extLst>
          </p:cNvPr>
          <p:cNvCxnSpPr/>
          <p:nvPr/>
        </p:nvCxnSpPr>
        <p:spPr>
          <a:xfrm>
            <a:off x="5260109" y="5380182"/>
            <a:ext cx="0" cy="2216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04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7400CE-CC49-43D2-BF53-FC608B86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RIEN/QUELQUE CHOSE + préposition + QUOI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9592C-74B8-470B-840E-15287C4C6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L’antécédent est CE qui remplace une expression, une phrase, un syntagme.</a:t>
            </a:r>
          </a:p>
          <a:p>
            <a:r>
              <a:rPr lang="it-IT"/>
              <a:t>L’antécédent peut aussi être un pronom indéfini comme RIEN ou QUELQUE CHOSE</a:t>
            </a:r>
          </a:p>
          <a:p>
            <a:r>
              <a:rPr lang="it-IT"/>
              <a:t>Exemples :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fr-FR"/>
              <a:t>Voilà </a:t>
            </a:r>
            <a:r>
              <a:rPr lang="fr-FR">
                <a:solidFill>
                  <a:srgbClr val="FF0000"/>
                </a:solidFill>
              </a:rPr>
              <a:t>quelque chose sur quoi </a:t>
            </a:r>
            <a:r>
              <a:rPr lang="fr-FR"/>
              <a:t>on peut compter 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fr-FR"/>
              <a:t>Il n'y a </a:t>
            </a:r>
            <a:r>
              <a:rPr lang="fr-FR">
                <a:solidFill>
                  <a:srgbClr val="FF0000"/>
                </a:solidFill>
              </a:rPr>
              <a:t>rien pour quoi </a:t>
            </a:r>
            <a:r>
              <a:rPr lang="fr-FR"/>
              <a:t>voter, il n'y a </a:t>
            </a:r>
            <a:r>
              <a:rPr lang="fr-FR">
                <a:solidFill>
                  <a:srgbClr val="FF0000"/>
                </a:solidFill>
              </a:rPr>
              <a:t>rien à quoi </a:t>
            </a:r>
            <a:r>
              <a:rPr lang="fr-FR"/>
              <a:t>l'on puisse adhérer, et il n'y a </a:t>
            </a:r>
            <a:r>
              <a:rPr lang="fr-FR">
                <a:solidFill>
                  <a:srgbClr val="FF0000"/>
                </a:solidFill>
              </a:rPr>
              <a:t>rien sur quoi </a:t>
            </a:r>
            <a:r>
              <a:rPr lang="fr-FR"/>
              <a:t>exercer quelque influence que ce soit</a:t>
            </a:r>
            <a:endParaRPr lang="it-IT"/>
          </a:p>
          <a:p>
            <a:pPr marL="0" indent="0">
              <a:buNone/>
            </a:pPr>
            <a:r>
              <a:rPr lang="it-IT"/>
              <a:t>Note lexicale : avoir de quoi, avoir l’air de quoi, il n’y a pas de quoi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14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658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Tema di Office</vt:lpstr>
      <vt:lpstr>Les pronoms - Révision Cas particulier : CE + relative </vt:lpstr>
      <vt:lpstr>Les pronoms</vt:lpstr>
      <vt:lpstr>Presentazione standard di PowerPoint</vt:lpstr>
      <vt:lpstr>Presentazione standard di PowerPoint</vt:lpstr>
      <vt:lpstr>CE + proposition relative</vt:lpstr>
      <vt:lpstr>La mise en relief</vt:lpstr>
      <vt:lpstr>Ce + qui, que, dont</vt:lpstr>
      <vt:lpstr>CE + préposition + relatif QUOI</vt:lpstr>
      <vt:lpstr>RIEN/QUELQUE CHOSE + préposition + QUOI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+ relative</dc:title>
  <dc:creator>laura.kreyder@unimib.it</dc:creator>
  <cp:lastModifiedBy>laura.kreyder@unimib.it</cp:lastModifiedBy>
  <cp:revision>27</cp:revision>
  <dcterms:created xsi:type="dcterms:W3CDTF">2021-02-26T12:16:04Z</dcterms:created>
  <dcterms:modified xsi:type="dcterms:W3CDTF">2022-02-28T20:53:59Z</dcterms:modified>
</cp:coreProperties>
</file>