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EC1CD-BAC7-4EC0-9BCC-8F487EA2C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2461CD6-6718-4D01-AFA6-C224EFEB1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33D512-10EA-4D21-A6D2-C0E10C4D0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CE12BA-B5E1-4E89-ADD2-5A026565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3FF0CC-2F6F-4F76-9FFF-D878C8757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31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D7B1E5-79C4-4CAC-BC8B-667E3A91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7C8D850-496F-4E0E-84F2-02F3A0765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CF6D2F-D23F-4124-814C-587474FD1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DED63B-3DD2-49FB-8693-EFF147946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0FD8B9-A22A-4686-BD96-2C48E13D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797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83951B5-1268-4D4D-8197-1B8D67968F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916D6A-32BF-4C7C-AC05-089FFB21F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14A852-18D9-4162-9EB3-5FB0AB80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9D4DE0-4F7E-40D3-867E-605AC926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A5FC32-F905-4309-896A-A3A102F2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05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3B47B-A393-4E37-9017-E39F9DAE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880DDB-20EA-402E-9036-4ACE52E8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0EF8D2-E64E-41BB-9116-DA1FDF21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33C6BC-0620-439C-8815-CE9318AB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00C773-40D5-4922-9395-E47A5858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10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CA0CC-D701-45E7-B000-076B5B2CB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5CFA535-3B3D-4521-B103-7D7373E2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1985FE-0A40-4429-BE3A-E33F9B73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880934-3C50-4590-A57B-DCE84789D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CEDD68-DEA0-49CA-A81E-50E8B5D2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26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E7C139-70F4-4B3B-8617-2F4A2814F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C0120A-6FBF-4513-ACB5-178DBB559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B98097-6828-49A4-A6B7-E37F34838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8C4525-CFEA-4BA4-B78A-ED4B0060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619080-918E-4082-ACA1-9F93DB45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47E3BF-A837-4DA8-905C-87B5FE84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7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B916B-1747-4FDE-8F02-B4950468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301E37-2A47-4489-BFE5-43738A695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DEA49B5-2631-4927-8862-35CC42F0DC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AA068DC-6E2C-4612-9CE6-8104B0CC87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0AE216B-014B-45E8-8329-A958C4FB86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EA8F58F-9E66-4086-B6EA-9BBB00DC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3501B3-9567-4418-B488-CFD49C02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915C961-2E0E-4A86-BA23-71F854C0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98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62C4E1-68D6-490D-878F-2252927A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2625449-CC73-46F0-8AEF-109D5267C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2414AF-F494-4B93-B8D1-1B8718F4F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FF35B9E-E443-484E-982B-6FC56561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84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4787E67-4DAA-475A-82F5-8066B70B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5EC14D9-6925-4168-996D-0A3147A2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88879B8-F0C0-4B63-A969-6E95C899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62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03D99C-765A-4A1E-8556-2AA5C6F48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F90D4A-35A4-4CC0-B8AD-EB46937C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E8C8B5-67BF-4E40-BC59-0F8048968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04A912-6859-4F29-899B-C550D6605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E83DCC-5393-450F-A26C-41771F9D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022B73-8DC6-40FC-B534-5CCA223F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76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0E2D0-EC75-4AEE-9FD8-2D3BA0E16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949BB9A-137E-4891-BB4D-933B50751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6C6471D-C4BE-4DE5-93F3-9D9FAAEDD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44BCE3-7C1E-4CC9-852B-987D70A9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9E4F5-1F34-45C4-83A3-1D5B42A5E0BE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997256B-B14B-428E-A233-606F0C5BA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8640D7-2C44-477E-BF7E-76559F89D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08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1BD8810-EEB4-4318-BEDB-E97B233F1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5D330C-9429-409D-949A-B4B37E599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DD2AF2-D40B-431A-B38D-8E8C82097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9E4F5-1F34-45C4-83A3-1D5B42A5E0BE}" type="datetimeFigureOut">
              <a:rPr lang="fr-FR" smtClean="0"/>
              <a:t>01/03/2022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F3B1D3-E694-4236-BBD5-BEA73C78F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9E4D89-D55C-4C7D-AA03-483572DBF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7954-29DB-4608-8C26-CF708F351D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1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B0784BF-DFAD-42C7-9FEC-4A0281EF5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637" y="643467"/>
            <a:ext cx="399672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21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B3F49AB-3C4A-4A23-8BDD-FBDBA5822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947" y="285750"/>
            <a:ext cx="4884905" cy="614362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1816D9-975B-4EBA-B039-803BEB7B9D49}"/>
              </a:ext>
            </a:extLst>
          </p:cNvPr>
          <p:cNvSpPr txBox="1"/>
          <p:nvPr/>
        </p:nvSpPr>
        <p:spPr>
          <a:xfrm>
            <a:off x="7124699" y="1104901"/>
            <a:ext cx="442965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/>
              <a:t>Avant-propos</a:t>
            </a:r>
            <a:r>
              <a:rPr lang="it-IT" sz="1500"/>
              <a:t>: premessa</a:t>
            </a:r>
          </a:p>
          <a:p>
            <a:endParaRPr lang="it-IT" sz="1500"/>
          </a:p>
          <a:p>
            <a:r>
              <a:rPr lang="it-IT" sz="1500" b="1"/>
              <a:t>Jadis</a:t>
            </a:r>
            <a:r>
              <a:rPr lang="it-IT" sz="1500"/>
              <a:t> = autrefois	un tempo</a:t>
            </a:r>
          </a:p>
          <a:p>
            <a:endParaRPr lang="it-IT" sz="1500"/>
          </a:p>
          <a:p>
            <a:r>
              <a:rPr lang="it-IT" sz="1500" b="1"/>
              <a:t>Prendre la mesure de quelque chose</a:t>
            </a:r>
            <a:r>
              <a:rPr lang="it-IT" sz="1500"/>
              <a:t>: prendere la misura di, misurare la portata</a:t>
            </a:r>
          </a:p>
          <a:p>
            <a:endParaRPr lang="it-IT" sz="1500" b="1"/>
          </a:p>
          <a:p>
            <a:r>
              <a:rPr lang="it-IT" sz="1500" b="1"/>
              <a:t>Porter les yeux </a:t>
            </a:r>
            <a:r>
              <a:rPr lang="it-IT" sz="1500"/>
              <a:t>= regarder</a:t>
            </a:r>
          </a:p>
          <a:p>
            <a:r>
              <a:rPr lang="it-IT" sz="1500" b="1"/>
              <a:t>S’écrouler</a:t>
            </a:r>
            <a:r>
              <a:rPr lang="it-IT" sz="1500"/>
              <a:t>: crollare, sprofondare</a:t>
            </a:r>
          </a:p>
          <a:p>
            <a:r>
              <a:rPr lang="it-IT" sz="1500" b="1"/>
              <a:t>Intouchées</a:t>
            </a:r>
            <a:r>
              <a:rPr lang="it-IT" sz="1500"/>
              <a:t>: non toccate, intatte</a:t>
            </a:r>
          </a:p>
          <a:p>
            <a:endParaRPr lang="it-IT" sz="1500"/>
          </a:p>
          <a:p>
            <a:r>
              <a:rPr lang="it-IT" sz="1500" b="1"/>
              <a:t>Rendre compte</a:t>
            </a:r>
            <a:r>
              <a:rPr lang="it-IT" sz="1500"/>
              <a:t>: descrivere</a:t>
            </a:r>
          </a:p>
          <a:p>
            <a:r>
              <a:rPr lang="it-IT" sz="1500" b="1"/>
              <a:t>Saisir</a:t>
            </a:r>
            <a:r>
              <a:rPr lang="it-IT" sz="1500"/>
              <a:t>: afferrare</a:t>
            </a:r>
          </a:p>
          <a:p>
            <a:r>
              <a:rPr lang="it-IT" sz="1500" b="1"/>
              <a:t>Échapper</a:t>
            </a:r>
            <a:r>
              <a:rPr lang="it-IT" sz="1500"/>
              <a:t>: sfuggire</a:t>
            </a:r>
          </a:p>
          <a:p>
            <a:endParaRPr lang="it-IT" sz="1500"/>
          </a:p>
          <a:p>
            <a:r>
              <a:rPr lang="it-IT" sz="1500" b="1"/>
              <a:t>Rien que</a:t>
            </a:r>
            <a:r>
              <a:rPr lang="it-IT" sz="1500"/>
              <a:t>: anche solo</a:t>
            </a:r>
          </a:p>
          <a:p>
            <a:endParaRPr lang="it-IT" sz="1500"/>
          </a:p>
          <a:p>
            <a:r>
              <a:rPr lang="it-IT" sz="1500" b="1"/>
              <a:t>Attache</a:t>
            </a:r>
            <a:r>
              <a:rPr lang="it-IT" sz="1500"/>
              <a:t> (f.): legame</a:t>
            </a:r>
          </a:p>
          <a:p>
            <a:endParaRPr lang="it-IT" sz="1500"/>
          </a:p>
          <a:p>
            <a:r>
              <a:rPr lang="it-IT" sz="1500" b="1"/>
              <a:t>Bien de </a:t>
            </a:r>
            <a:r>
              <a:rPr lang="it-IT" sz="1500"/>
              <a:t>= beaucoup de, de nombreux</a:t>
            </a:r>
          </a:p>
          <a:p>
            <a:endParaRPr lang="it-IT" sz="1500"/>
          </a:p>
          <a:p>
            <a:r>
              <a:rPr lang="fr-FR" sz="1500" b="1"/>
              <a:t>Mettre en œuvre</a:t>
            </a:r>
            <a:r>
              <a:rPr lang="fr-FR" sz="1500"/>
              <a:t>: attuare, realizzare</a:t>
            </a:r>
          </a:p>
        </p:txBody>
      </p:sp>
    </p:spTree>
    <p:extLst>
      <p:ext uri="{BB962C8B-B14F-4D97-AF65-F5344CB8AC3E}">
        <p14:creationId xmlns:p14="http://schemas.microsoft.com/office/powerpoint/2010/main" val="59826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7B66971-F8FC-43D1-AA14-5870AEDB5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977" y="678978"/>
            <a:ext cx="5118078" cy="546437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9B52FF0-8A4E-4C1F-89B5-E632ED968EB9}"/>
              </a:ext>
            </a:extLst>
          </p:cNvPr>
          <p:cNvSpPr txBox="1"/>
          <p:nvPr/>
        </p:nvSpPr>
        <p:spPr>
          <a:xfrm>
            <a:off x="6640497" y="541538"/>
            <a:ext cx="502762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/>
              <a:t>SDF</a:t>
            </a:r>
            <a:r>
              <a:rPr lang="it-IT" sz="1500"/>
              <a:t> = Sans Domicile Fixe  senza fissa dimora</a:t>
            </a:r>
          </a:p>
          <a:p>
            <a:endParaRPr lang="it-IT" sz="1500"/>
          </a:p>
          <a:p>
            <a:r>
              <a:rPr lang="it-IT" sz="1500" b="1"/>
              <a:t>Caen</a:t>
            </a:r>
            <a:r>
              <a:rPr lang="it-IT" sz="1500"/>
              <a:t> [kã]: ville d’environ 100 000 habitants, siège du conseil régional de la Normandie (Nord-Ouest de la France)</a:t>
            </a:r>
          </a:p>
          <a:p>
            <a:endParaRPr lang="it-IT" sz="1500" b="1"/>
          </a:p>
          <a:p>
            <a:r>
              <a:rPr lang="it-IT" sz="1500" b="1"/>
              <a:t>En coup de vent</a:t>
            </a:r>
            <a:r>
              <a:rPr lang="it-IT" sz="1500"/>
              <a:t>:  in fretta e furia</a:t>
            </a:r>
          </a:p>
          <a:p>
            <a:endParaRPr lang="it-IT" sz="1500"/>
          </a:p>
          <a:p>
            <a:r>
              <a:rPr lang="it-IT" sz="1500" b="1"/>
              <a:t>Là-bas</a:t>
            </a:r>
            <a:r>
              <a:rPr lang="it-IT" sz="1500"/>
              <a:t>, adverbe de lieu: laggiù</a:t>
            </a:r>
          </a:p>
          <a:p>
            <a:endParaRPr lang="it-IT" sz="1500"/>
          </a:p>
          <a:p>
            <a:r>
              <a:rPr lang="it-IT" sz="1500" b="1"/>
              <a:t>Les papiers</a:t>
            </a:r>
            <a:r>
              <a:rPr lang="it-IT" sz="1500"/>
              <a:t>: i documenti</a:t>
            </a:r>
          </a:p>
          <a:p>
            <a:endParaRPr lang="it-IT" sz="1500"/>
          </a:p>
          <a:p>
            <a:r>
              <a:rPr lang="it-IT" sz="1500" b="1"/>
              <a:t>Chômage</a:t>
            </a:r>
            <a:r>
              <a:rPr lang="it-IT" sz="1500"/>
              <a:t> (m.): disoccupazione. </a:t>
            </a:r>
            <a:r>
              <a:rPr lang="it-IT" sz="1500" b="1"/>
              <a:t>S’inscrire au chômage</a:t>
            </a:r>
            <a:r>
              <a:rPr lang="it-IT" sz="1500"/>
              <a:t>: iscriversi all’ufficio di collocamento</a:t>
            </a:r>
          </a:p>
          <a:p>
            <a:endParaRPr lang="it-IT" sz="1500"/>
          </a:p>
          <a:p>
            <a:r>
              <a:rPr lang="it-IT" sz="1500" b="1"/>
              <a:t>Baccalauréat</a:t>
            </a:r>
            <a:r>
              <a:rPr lang="it-IT" sz="1500"/>
              <a:t>: diploma di maturità</a:t>
            </a:r>
          </a:p>
          <a:p>
            <a:endParaRPr lang="it-IT" sz="1500" b="1"/>
          </a:p>
          <a:p>
            <a:r>
              <a:rPr lang="it-IT" sz="1500" b="1"/>
              <a:t>Tout juste</a:t>
            </a:r>
            <a:r>
              <a:rPr lang="it-IT" sz="1500"/>
              <a:t>: appena</a:t>
            </a:r>
          </a:p>
          <a:p>
            <a:endParaRPr lang="it-IT" sz="1500"/>
          </a:p>
          <a:p>
            <a:r>
              <a:rPr lang="it-IT" sz="1500" b="1"/>
              <a:t>Subvenir à mes besoins</a:t>
            </a:r>
            <a:r>
              <a:rPr lang="it-IT" sz="1500"/>
              <a:t>: provvedere, mantenere</a:t>
            </a:r>
          </a:p>
          <a:p>
            <a:endParaRPr lang="it-IT" sz="1500"/>
          </a:p>
          <a:p>
            <a:r>
              <a:rPr lang="it-IT" sz="1500" b="1"/>
              <a:t>Justifier</a:t>
            </a:r>
            <a:r>
              <a:rPr lang="it-IT" sz="1500"/>
              <a:t>: avvalersi</a:t>
            </a:r>
          </a:p>
          <a:p>
            <a:endParaRPr lang="it-IT" sz="1500"/>
          </a:p>
          <a:p>
            <a:r>
              <a:rPr lang="it-IT" sz="1500" b="1"/>
              <a:t>Quitter</a:t>
            </a:r>
            <a:r>
              <a:rPr lang="it-IT" sz="1500"/>
              <a:t>: lasciare</a:t>
            </a:r>
          </a:p>
          <a:p>
            <a:endParaRPr lang="it-IT" sz="1500"/>
          </a:p>
          <a:p>
            <a:r>
              <a:rPr lang="fr-FR" sz="1500" b="1"/>
              <a:t>Allocation</a:t>
            </a:r>
            <a:r>
              <a:rPr lang="fr-FR" sz="1500"/>
              <a:t>: sussidio</a:t>
            </a:r>
          </a:p>
        </p:txBody>
      </p:sp>
    </p:spTree>
    <p:extLst>
      <p:ext uri="{BB962C8B-B14F-4D97-AF65-F5344CB8AC3E}">
        <p14:creationId xmlns:p14="http://schemas.microsoft.com/office/powerpoint/2010/main" val="355135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2254FFC-D32C-491E-8175-FBC6371A3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45126"/>
            <a:ext cx="5029200" cy="19218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A31CBDC-6DEB-45CE-8EAC-FE8A2BF2F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68" y="2666999"/>
            <a:ext cx="5048250" cy="30003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1ACA41-079F-4BA6-83D0-B180223FB17A}"/>
              </a:ext>
            </a:extLst>
          </p:cNvPr>
          <p:cNvSpPr txBox="1"/>
          <p:nvPr/>
        </p:nvSpPr>
        <p:spPr>
          <a:xfrm>
            <a:off x="6667500" y="745126"/>
            <a:ext cx="4867275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/>
              <a:t>S’arrêter</a:t>
            </a:r>
            <a:r>
              <a:rPr lang="it-IT" sz="1500"/>
              <a:t>: fermarsi</a:t>
            </a:r>
          </a:p>
          <a:p>
            <a:endParaRPr lang="it-IT" sz="1500"/>
          </a:p>
          <a:p>
            <a:r>
              <a:rPr lang="it-IT" sz="1500" b="1"/>
              <a:t>Conseillère</a:t>
            </a:r>
            <a:r>
              <a:rPr lang="it-IT" sz="1500"/>
              <a:t>: consulente</a:t>
            </a:r>
          </a:p>
          <a:p>
            <a:endParaRPr lang="it-IT" sz="1500"/>
          </a:p>
          <a:p>
            <a:r>
              <a:rPr lang="it-IT" sz="1500" b="1"/>
              <a:t>Insertion</a:t>
            </a:r>
            <a:r>
              <a:rPr lang="it-IT" sz="1500"/>
              <a:t>: inserimento</a:t>
            </a:r>
          </a:p>
          <a:p>
            <a:endParaRPr lang="it-IT" sz="1500"/>
          </a:p>
          <a:p>
            <a:r>
              <a:rPr lang="it-IT" sz="1500" b="1"/>
              <a:t>Recruteuse</a:t>
            </a:r>
            <a:r>
              <a:rPr lang="it-IT" sz="1500"/>
              <a:t>: responsabile risorse umane delle assunzioni</a:t>
            </a:r>
          </a:p>
          <a:p>
            <a:endParaRPr lang="it-IT" sz="1500"/>
          </a:p>
          <a:p>
            <a:r>
              <a:rPr lang="it-IT" sz="1500" b="1"/>
              <a:t>Centre d’appel</a:t>
            </a:r>
            <a:r>
              <a:rPr lang="it-IT" sz="1500"/>
              <a:t>: call-center</a:t>
            </a:r>
          </a:p>
          <a:p>
            <a:endParaRPr lang="it-IT" sz="1500"/>
          </a:p>
          <a:p>
            <a:r>
              <a:rPr lang="it-IT" sz="1500" b="1"/>
              <a:t>Patron</a:t>
            </a:r>
            <a:r>
              <a:rPr lang="it-IT" sz="1500"/>
              <a:t>: capo, proprietario, direttore</a:t>
            </a:r>
          </a:p>
          <a:p>
            <a:endParaRPr lang="it-IT" sz="1500"/>
          </a:p>
          <a:p>
            <a:r>
              <a:rPr lang="fr-FR" sz="1500" b="1"/>
              <a:t>Plaider</a:t>
            </a:r>
            <a:r>
              <a:rPr lang="fr-FR" sz="1500"/>
              <a:t>: accampare, invocare</a:t>
            </a:r>
          </a:p>
          <a:p>
            <a:endParaRPr lang="fr-FR" sz="1500"/>
          </a:p>
          <a:p>
            <a:r>
              <a:rPr lang="fr-FR" sz="1500" b="1"/>
              <a:t>En rester là</a:t>
            </a:r>
            <a:r>
              <a:rPr lang="fr-FR" sz="1500"/>
              <a:t>: non andare oltre</a:t>
            </a:r>
          </a:p>
          <a:p>
            <a:endParaRPr lang="fr-FR" sz="1500"/>
          </a:p>
          <a:p>
            <a:r>
              <a:rPr lang="fr-FR" sz="1500" b="1"/>
              <a:t>Aboutir</a:t>
            </a:r>
            <a:r>
              <a:rPr lang="fr-FR" sz="1500"/>
              <a:t>: andare a buon fine</a:t>
            </a:r>
          </a:p>
          <a:p>
            <a:endParaRPr lang="fr-FR" sz="1500"/>
          </a:p>
          <a:p>
            <a:r>
              <a:rPr lang="fr-FR" sz="1500" b="1"/>
              <a:t>Décrocher un emploi</a:t>
            </a:r>
            <a:r>
              <a:rPr lang="fr-FR" sz="1500"/>
              <a:t>: ottenere, trovare un lavoro</a:t>
            </a:r>
          </a:p>
          <a:p>
            <a:endParaRPr lang="fr-FR" sz="1500"/>
          </a:p>
          <a:p>
            <a:r>
              <a:rPr lang="fr-FR" sz="1500" b="1"/>
              <a:t>CDI</a:t>
            </a:r>
            <a:r>
              <a:rPr lang="fr-FR" sz="1500"/>
              <a:t>: Contrat à Durée Indéterminée</a:t>
            </a:r>
          </a:p>
          <a:p>
            <a:endParaRPr lang="fr-FR" sz="1500"/>
          </a:p>
          <a:p>
            <a:r>
              <a:rPr lang="fr-FR" sz="1500" b="1"/>
              <a:t>Quête</a:t>
            </a:r>
            <a:r>
              <a:rPr lang="fr-FR" sz="1500"/>
              <a:t>: ricerca</a:t>
            </a:r>
          </a:p>
        </p:txBody>
      </p:sp>
    </p:spTree>
    <p:extLst>
      <p:ext uri="{BB962C8B-B14F-4D97-AF65-F5344CB8AC3E}">
        <p14:creationId xmlns:p14="http://schemas.microsoft.com/office/powerpoint/2010/main" val="400757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4AB20E90-9004-4E14-B4F2-AB15D9D3D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9" y="2048530"/>
            <a:ext cx="5280508" cy="3588944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3EBA728-1097-46DB-8944-2B6ADADC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414" y="2048530"/>
            <a:ext cx="5002010" cy="337297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B594F9-37A2-4CF9-97B2-5BB1B27941E7}"/>
              </a:ext>
            </a:extLst>
          </p:cNvPr>
          <p:cNvSpPr txBox="1"/>
          <p:nvPr/>
        </p:nvSpPr>
        <p:spPr>
          <a:xfrm>
            <a:off x="3981450" y="685800"/>
            <a:ext cx="4638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/>
              <a:t>CAEN</a:t>
            </a:r>
            <a:endParaRPr lang="fr-FR" sz="4400"/>
          </a:p>
        </p:txBody>
      </p:sp>
    </p:spTree>
    <p:extLst>
      <p:ext uri="{BB962C8B-B14F-4D97-AF65-F5344CB8AC3E}">
        <p14:creationId xmlns:p14="http://schemas.microsoft.com/office/powerpoint/2010/main" val="245351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F0C2F81-8D37-4270-AAB3-6BB6D7A9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730" y="346616"/>
            <a:ext cx="4545367" cy="625822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A939CDF-7F0C-4BBC-8295-CE8777A632CF}"/>
              </a:ext>
            </a:extLst>
          </p:cNvPr>
          <p:cNvSpPr txBox="1"/>
          <p:nvPr/>
        </p:nvSpPr>
        <p:spPr>
          <a:xfrm>
            <a:off x="6096000" y="346616"/>
            <a:ext cx="570242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/>
              <a:t>Abattage</a:t>
            </a:r>
            <a:r>
              <a:rPr lang="it-IT" sz="1400"/>
              <a:t>: macello</a:t>
            </a:r>
          </a:p>
          <a:p>
            <a:endParaRPr lang="it-IT" sz="1400"/>
          </a:p>
          <a:p>
            <a:pPr algn="l"/>
            <a:r>
              <a:rPr lang="it-IT" sz="1400" b="1"/>
              <a:t>Pôle Emploi</a:t>
            </a:r>
            <a:r>
              <a:rPr lang="it-IT" sz="1400"/>
              <a:t>, établissement public créé en 2008, a trois fonctions </a:t>
            </a:r>
            <a:r>
              <a:rPr lang="fr-FR" sz="1400" b="0" i="0">
                <a:solidFill>
                  <a:srgbClr val="202122"/>
                </a:solidFill>
                <a:effectLst/>
              </a:rPr>
              <a:t>:</a:t>
            </a:r>
          </a:p>
          <a:p>
            <a:pPr algn="l">
              <a:buFont typeface="+mj-lt"/>
              <a:buAutoNum type="arabicPeriod"/>
            </a:pPr>
            <a:r>
              <a:rPr lang="fr-FR" sz="1400" b="0" i="0">
                <a:solidFill>
                  <a:srgbClr val="202122"/>
                </a:solidFill>
                <a:effectLst/>
              </a:rPr>
              <a:t> l'accompagnement au retour à l'emploi;</a:t>
            </a:r>
          </a:p>
          <a:p>
            <a:pPr algn="l">
              <a:buFont typeface="+mj-lt"/>
              <a:buAutoNum type="arabicPeriod"/>
            </a:pPr>
            <a:r>
              <a:rPr lang="fr-FR" sz="1400" b="0" i="0">
                <a:solidFill>
                  <a:srgbClr val="202122"/>
                </a:solidFill>
                <a:effectLst/>
              </a:rPr>
              <a:t> l'indemnisation des demandeurs d'emploi</a:t>
            </a:r>
          </a:p>
          <a:p>
            <a:pPr algn="l">
              <a:buFont typeface="+mj-lt"/>
              <a:buAutoNum type="arabicPeriod"/>
            </a:pPr>
            <a:r>
              <a:rPr lang="fr-FR" sz="1400" b="0" i="0">
                <a:solidFill>
                  <a:srgbClr val="202122"/>
                </a:solidFill>
                <a:effectLst/>
              </a:rPr>
              <a:t> la mise en relation des entreprises et des candidats demandeurs d'emploi.</a:t>
            </a:r>
          </a:p>
          <a:p>
            <a:endParaRPr lang="it-IT" sz="1400">
              <a:latin typeface="+mj-lt"/>
            </a:endParaRPr>
          </a:p>
          <a:p>
            <a:r>
              <a:rPr lang="it-IT" sz="1400" b="1"/>
              <a:t>Emploi</a:t>
            </a:r>
            <a:r>
              <a:rPr lang="it-IT" sz="1400"/>
              <a:t>: 1) impiego; 2) posto di lavoro; 3) occupazione</a:t>
            </a:r>
          </a:p>
          <a:p>
            <a:endParaRPr lang="it-IT" sz="1400"/>
          </a:p>
          <a:p>
            <a:r>
              <a:rPr lang="it-IT" sz="1400" b="1"/>
              <a:t>Ménage</a:t>
            </a:r>
            <a:r>
              <a:rPr lang="it-IT" sz="1400"/>
              <a:t>: 1) famiglia; 2) pulizia</a:t>
            </a:r>
          </a:p>
          <a:p>
            <a:r>
              <a:rPr lang="it-IT" sz="1400" b="1"/>
              <a:t>Faire le ménage</a:t>
            </a:r>
            <a:r>
              <a:rPr lang="it-IT" sz="1400"/>
              <a:t>: fare le pulizie di casa, mettere in ordine</a:t>
            </a:r>
          </a:p>
          <a:p>
            <a:endParaRPr lang="it-IT" sz="1400"/>
          </a:p>
          <a:p>
            <a:r>
              <a:rPr lang="it-IT" sz="1400" b="1"/>
              <a:t>Se passer</a:t>
            </a:r>
            <a:r>
              <a:rPr lang="it-IT" sz="1400"/>
              <a:t>, v. pronominal: succedere, capitare</a:t>
            </a:r>
          </a:p>
          <a:p>
            <a:endParaRPr lang="it-IT" sz="1400"/>
          </a:p>
          <a:p>
            <a:r>
              <a:rPr lang="it-IT" sz="1400" b="1"/>
              <a:t>Une idée arrêtée</a:t>
            </a:r>
            <a:r>
              <a:rPr lang="it-IT" sz="1400"/>
              <a:t>: una idea precisa, decisa</a:t>
            </a:r>
          </a:p>
          <a:p>
            <a:endParaRPr lang="it-IT" sz="1400"/>
          </a:p>
          <a:p>
            <a:r>
              <a:rPr lang="it-IT" sz="1400" b="1"/>
              <a:t>Seraient faites</a:t>
            </a:r>
            <a:r>
              <a:rPr lang="it-IT" sz="1400"/>
              <a:t>, 3° personne du pluriel du conditionnel présent, forme passive du verbe </a:t>
            </a:r>
            <a:r>
              <a:rPr lang="it-IT" sz="1400" i="1"/>
              <a:t>faire</a:t>
            </a:r>
          </a:p>
          <a:p>
            <a:endParaRPr lang="it-IT" sz="1400" i="1"/>
          </a:p>
          <a:p>
            <a:r>
              <a:rPr lang="it-IT" sz="1400" b="1"/>
              <a:t>Comme ça</a:t>
            </a:r>
            <a:r>
              <a:rPr lang="it-IT" sz="1400"/>
              <a:t>: così</a:t>
            </a:r>
          </a:p>
          <a:p>
            <a:endParaRPr lang="it-IT" sz="1400"/>
          </a:p>
          <a:p>
            <a:r>
              <a:rPr lang="it-IT" sz="1400" b="1"/>
              <a:t>Entretien</a:t>
            </a:r>
            <a:r>
              <a:rPr lang="it-IT" sz="1400"/>
              <a:t>: colloquio di lavoro</a:t>
            </a:r>
          </a:p>
          <a:p>
            <a:endParaRPr lang="it-IT" sz="1400"/>
          </a:p>
          <a:p>
            <a:r>
              <a:rPr lang="it-IT" sz="1400" b="1"/>
              <a:t>Projet personnalisé d’accès à l’emploi, la spécialité d’agent de nettoyage</a:t>
            </a:r>
            <a:r>
              <a:rPr lang="it-IT" sz="1400"/>
              <a:t>: exemple de langage administratif (bureaucratique, «langue de bois»)</a:t>
            </a:r>
          </a:p>
          <a:p>
            <a:endParaRPr lang="it-IT" sz="1400"/>
          </a:p>
          <a:p>
            <a:r>
              <a:rPr lang="it-IT" sz="1400" b="1"/>
              <a:t>Tout en me reconduisant</a:t>
            </a:r>
            <a:r>
              <a:rPr lang="it-IT" sz="1400"/>
              <a:t>: nell’accompagnarmi, condurmi</a:t>
            </a:r>
          </a:p>
        </p:txBody>
      </p:sp>
    </p:spTree>
    <p:extLst>
      <p:ext uri="{BB962C8B-B14F-4D97-AF65-F5344CB8AC3E}">
        <p14:creationId xmlns:p14="http://schemas.microsoft.com/office/powerpoint/2010/main" val="14109862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386</Words>
  <Application>Microsoft Office PowerPoint</Application>
  <PresentationFormat>Widescreen</PresentationFormat>
  <Paragraphs>93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laura.kreyder@unimib.it</dc:creator>
  <cp:lastModifiedBy>laura.kreyder@unimib.it</cp:lastModifiedBy>
  <cp:revision>17</cp:revision>
  <dcterms:created xsi:type="dcterms:W3CDTF">2021-02-28T14:32:02Z</dcterms:created>
  <dcterms:modified xsi:type="dcterms:W3CDTF">2022-03-01T09:20:32Z</dcterms:modified>
</cp:coreProperties>
</file>