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9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30AC-A471-4789-88B9-2847ABD0C897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EE65-F610-4AA9-AA05-25920D2C7C3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2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2A4-7072-45C0-B1E2-FEFBC1F56618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EF94-7E05-4F0B-92CA-B675575A8727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4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343-AC0E-4B27-B190-CDACFB748B5B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7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D8CB-C5F8-4DE9-BBA2-E3B0877ED7B3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E20D-5B76-4AFA-91DD-0680DE4F2F16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8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0FD-BF7E-4C9C-BB5B-8B57BD5E3F16}" type="datetime1">
              <a:rPr lang="fr-FR" smtClean="0"/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7FA8-A810-477C-B928-80E6439DC1BA}" type="datetime1">
              <a:rPr lang="fr-FR" smtClean="0"/>
              <a:t>07/03/2022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85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0106-E0DC-4BC3-97B7-35B04D2E29D5}" type="datetime1">
              <a:rPr lang="fr-FR" smtClean="0"/>
              <a:t>07/03/2022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1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BA3-B083-4929-97D4-279F949EB6A9}" type="datetime1">
              <a:rPr lang="fr-FR" smtClean="0"/>
              <a:t>07/03/2022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7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DDF3-1423-4539-9E51-1DE03E6F3D90}" type="datetime1">
              <a:rPr lang="fr-FR" smtClean="0"/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1223-D85A-4DC2-ADFF-EFB264A07AD4}" type="datetime1">
              <a:rPr lang="fr-FR" smtClean="0"/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A95B-0B58-4AAA-9757-B33E79B4ECD3}" type="datetime1">
              <a:rPr lang="fr-FR" smtClean="0"/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FB180-0B6C-40FA-8E9F-B71E28565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94" y="4373162"/>
            <a:ext cx="10640754" cy="775845"/>
          </a:xfrm>
        </p:spPr>
        <p:txBody>
          <a:bodyPr anchor="b">
            <a:normAutofit/>
          </a:bodyPr>
          <a:lstStyle/>
          <a:p>
            <a:r>
              <a:rPr lang="it-IT" sz="4000">
                <a:solidFill>
                  <a:schemeClr val="tx2"/>
                </a:solidFill>
              </a:rPr>
              <a:t>Les pronoms indéfinis</a:t>
            </a:r>
            <a:endParaRPr lang="fr-FR" sz="4000">
              <a:solidFill>
                <a:schemeClr val="tx2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CBFC7A-E156-4D48-A66C-A8FD9E4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Lingua Magistrale per il Turismo - a.a. 2021-2022 Secondo semestre</a:t>
            </a:r>
            <a:endParaRPr lang="fr-FR" sz="11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75F192-847A-46FB-B1DA-0A4EA05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5571FB-20EC-43F9-B3EF-DD4BB545232D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  <p:pic>
        <p:nvPicPr>
          <p:cNvPr id="6" name="Immagine 5" descr="Immagine che contiene testo, veivolo, trasporto, mongolfiera&#10;&#10;Descrizione generata automaticamente">
            <a:extLst>
              <a:ext uri="{FF2B5EF4-FFF2-40B4-BE49-F238E27FC236}">
                <a16:creationId xmlns:a16="http://schemas.microsoft.com/office/drawing/2014/main" id="{EA4B746B-A780-418A-8AFE-9E36AE3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05" y="900334"/>
            <a:ext cx="3337137" cy="28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464FD-BEFF-41C7-8ECF-6BDF0C74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Indétermination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7FD7B-9D62-4CAE-85AF-E65736BA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Quiconque</a:t>
            </a:r>
          </a:p>
          <a:p>
            <a:pPr marL="457200" lvl="1" indent="0">
              <a:buNone/>
            </a:pPr>
            <a:r>
              <a:rPr lang="fr-FR"/>
              <a:t>Je me méfie de </a:t>
            </a:r>
            <a:r>
              <a:rPr lang="fr-FR">
                <a:solidFill>
                  <a:srgbClr val="FF0000"/>
                </a:solidFill>
              </a:rPr>
              <a:t>quiconque</a:t>
            </a:r>
            <a:r>
              <a:rPr lang="fr-FR"/>
              <a:t> m'apporte </a:t>
            </a:r>
            <a:r>
              <a:rPr lang="fr-FR" b="1"/>
              <a:t>quoi que ce soit</a:t>
            </a:r>
            <a:endParaRPr lang="it-IT" b="1"/>
          </a:p>
          <a:p>
            <a:r>
              <a:rPr lang="it-IT"/>
              <a:t>N’importe qui</a:t>
            </a:r>
          </a:p>
          <a:p>
            <a:pPr marL="457200" lvl="1" indent="0">
              <a:buNone/>
            </a:pPr>
            <a:r>
              <a:rPr lang="it-IT"/>
              <a:t>Ce n’est pas </a:t>
            </a:r>
            <a:r>
              <a:rPr lang="it-IT">
                <a:solidFill>
                  <a:srgbClr val="FF0000"/>
                </a:solidFill>
              </a:rPr>
              <a:t>n’importe qui</a:t>
            </a:r>
          </a:p>
          <a:p>
            <a:pPr marL="457200" lvl="1" indent="0">
              <a:buNone/>
            </a:pPr>
            <a:r>
              <a:rPr lang="it-IT">
                <a:solidFill>
                  <a:srgbClr val="FF0000"/>
                </a:solidFill>
              </a:rPr>
              <a:t>N’importe qui </a:t>
            </a:r>
            <a:r>
              <a:rPr lang="it-IT"/>
              <a:t>peut faire ça</a:t>
            </a:r>
          </a:p>
          <a:p>
            <a:pPr marL="457200" lvl="1" indent="0">
              <a:buNone/>
            </a:pPr>
            <a:r>
              <a:rPr lang="it-IT"/>
              <a:t>Demande à </a:t>
            </a:r>
            <a:r>
              <a:rPr lang="it-IT">
                <a:solidFill>
                  <a:srgbClr val="FF0000"/>
                </a:solidFill>
              </a:rPr>
              <a:t>n’importe qui</a:t>
            </a:r>
            <a:r>
              <a:rPr lang="it-IT"/>
              <a:t>, </a:t>
            </a:r>
            <a:r>
              <a:rPr lang="it-IT" b="1"/>
              <a:t>tout le monde </a:t>
            </a:r>
            <a:r>
              <a:rPr lang="it-IT"/>
              <a:t>te répondra que c’est vrai.</a:t>
            </a:r>
          </a:p>
          <a:p>
            <a:r>
              <a:rPr lang="it-IT"/>
              <a:t>N’importe quoi</a:t>
            </a:r>
          </a:p>
          <a:p>
            <a:r>
              <a:rPr lang="it-IT"/>
              <a:t>N’importe lequel / laquelle / lesquels / lesquelles</a:t>
            </a:r>
          </a:p>
          <a:p>
            <a:r>
              <a:rPr lang="it-IT"/>
              <a:t>N’importe où, n’importe quand, n’importe comment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C670EE-9A8F-4450-B26C-D609F5D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58855" cy="349250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50F84C-303E-45C1-9D92-6127BCB6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10</a:t>
            </a:fld>
            <a:endParaRPr lang="fr-FR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36CC37-E82C-450A-9097-3CF57ACD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08" y="1729222"/>
            <a:ext cx="1810979" cy="18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93C9E-E670-4E3D-ADE8-CA6A8D27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Localisation indéterminée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78A86-8BE9-4987-BCBB-DE8508FE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Quelque part</a:t>
            </a:r>
          </a:p>
          <a:p>
            <a:r>
              <a:rPr lang="it-IT"/>
              <a:t>Autre part</a:t>
            </a:r>
          </a:p>
          <a:p>
            <a:r>
              <a:rPr lang="it-IT"/>
              <a:t>N’importe où</a:t>
            </a:r>
          </a:p>
          <a:p>
            <a:r>
              <a:rPr lang="it-IT"/>
              <a:t>Nulle part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E6B476-78F6-4C0C-95D3-B9B995E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0" y="6023841"/>
            <a:ext cx="2389910" cy="487796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0AA62C-085E-4A7A-BE8F-FDECF05C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11</a:t>
            </a:fld>
            <a:endParaRPr lang="fr-FR"/>
          </a:p>
        </p:txBody>
      </p:sp>
      <p:pic>
        <p:nvPicPr>
          <p:cNvPr id="7" name="Immagine 6" descr="Immagine che contiene testo, zerbino&#10;&#10;Descrizione generata automaticamente">
            <a:extLst>
              <a:ext uri="{FF2B5EF4-FFF2-40B4-BE49-F238E27FC236}">
                <a16:creationId xmlns:a16="http://schemas.microsoft.com/office/drawing/2014/main" id="{9D810646-9EC6-43C7-8701-B55170EE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34" y="2272756"/>
            <a:ext cx="2674138" cy="16044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2B953A-D3F4-47C2-BA31-10CFD1D3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64" y="1946787"/>
            <a:ext cx="2959525" cy="24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91D73-B964-4EE7-90CC-E3CA8EE7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6441" cy="851116"/>
          </a:xfrm>
        </p:spPr>
        <p:txBody>
          <a:bodyPr/>
          <a:lstStyle/>
          <a:p>
            <a:r>
              <a:rPr lang="it-IT"/>
              <a:t>Exercice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3F4CB4-CB0D-43D9-93D2-8E4D71A2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1"/>
            <a:ext cx="10294398" cy="506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Complétez avec le pronom indéfini qui convient.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1.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Il appela sans que _____________________ réponde.</a:t>
            </a:r>
          </a:p>
          <a:p>
            <a:pPr marL="0" indent="0">
              <a:buNone/>
            </a:pPr>
            <a:r>
              <a:rPr lang="fr-FR" sz="1800">
                <a:solidFill>
                  <a:srgbClr val="2E2E2D"/>
                </a:solidFill>
                <a:latin typeface="Frutiger-Roman"/>
              </a:rPr>
              <a:t>Il appela sans que </a:t>
            </a:r>
            <a:r>
              <a:rPr lang="fr-FR" sz="1800">
                <a:solidFill>
                  <a:srgbClr val="FF0000"/>
                </a:solidFill>
                <a:latin typeface="Frutiger-Roman"/>
              </a:rPr>
              <a:t>personne</a:t>
            </a:r>
            <a:r>
              <a:rPr lang="fr-FR" sz="1800">
                <a:solidFill>
                  <a:srgbClr val="2E2E2D"/>
                </a:solidFill>
                <a:latin typeface="Frutiger-Roman"/>
              </a:rPr>
              <a:t> ne réponde.</a:t>
            </a:r>
            <a:endParaRPr lang="fr-FR" sz="1800" b="0" i="0" u="none" strike="noStrike" baseline="0">
              <a:solidFill>
                <a:srgbClr val="2E2E2D"/>
              </a:solidFill>
              <a:latin typeface="Frutiger-Roman"/>
            </a:endParaRP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2.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Sauvez-vous avant que _____________________ vous voie.</a:t>
            </a:r>
          </a:p>
          <a:p>
            <a:pPr marL="0" indent="0">
              <a:buNone/>
            </a:pPr>
            <a:r>
              <a:rPr lang="fr-FR" sz="1800">
                <a:solidFill>
                  <a:srgbClr val="2E2E2D"/>
                </a:solidFill>
                <a:latin typeface="Frutiger-Roman"/>
              </a:rPr>
              <a:t>Sauvez-vous avant que </a:t>
            </a:r>
            <a:r>
              <a:rPr lang="fr-FR" sz="1800">
                <a:solidFill>
                  <a:srgbClr val="FF0000"/>
                </a:solidFill>
                <a:latin typeface="Frutiger-Roman"/>
              </a:rPr>
              <a:t>quelqu’un</a:t>
            </a:r>
            <a:r>
              <a:rPr lang="fr-FR" sz="1800">
                <a:solidFill>
                  <a:srgbClr val="2E2E2D"/>
                </a:solidFill>
                <a:latin typeface="Frutiger-Roman"/>
              </a:rPr>
              <a:t> vous voie.</a:t>
            </a:r>
            <a:endParaRPr lang="fr-FR" sz="1800" b="0" i="0" u="none" strike="noStrike" baseline="0">
              <a:solidFill>
                <a:srgbClr val="2E2E2D"/>
              </a:solidFill>
              <a:latin typeface="Frutiger-Roman"/>
            </a:endParaRP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3.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Ce texte est trop difficile pour que j’y comprenne _____________________.</a:t>
            </a:r>
          </a:p>
          <a:p>
            <a:pPr marL="0" indent="0">
              <a:buNone/>
            </a:pP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Ce texte est trop difficile pour que j’y comprenne </a:t>
            </a:r>
            <a:r>
              <a:rPr lang="fr-FR" sz="1800" b="0" i="0" u="none" strike="noStrike" baseline="0">
                <a:solidFill>
                  <a:srgbClr val="FF0000"/>
                </a:solidFill>
                <a:latin typeface="Frutiger-Roman"/>
              </a:rPr>
              <a:t>quelque chose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.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4.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Il en savait plus que _____________________.</a:t>
            </a:r>
          </a:p>
          <a:p>
            <a:pPr marL="0" indent="0">
              <a:buNone/>
            </a:pP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Il en savait plus que </a:t>
            </a:r>
            <a:r>
              <a:rPr lang="fr-FR" sz="1800" b="0" i="0" u="none" strike="noStrike" baseline="0">
                <a:solidFill>
                  <a:srgbClr val="FF0000"/>
                </a:solidFill>
                <a:latin typeface="Frutiger-Roman"/>
              </a:rPr>
              <a:t>quiconque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.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5.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Il y rencontrait beaucoup de gens mais c’était toujours _____________________.</a:t>
            </a:r>
          </a:p>
          <a:p>
            <a:pPr marL="0" indent="0">
              <a:buNone/>
            </a:pP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Il y rencontrait beaucoup de gens mais c’était toujours </a:t>
            </a:r>
            <a:r>
              <a:rPr lang="fr-FR" sz="1800" b="0" i="0" u="none" strike="noStrike" baseline="0">
                <a:solidFill>
                  <a:srgbClr val="FF0000"/>
                </a:solidFill>
                <a:latin typeface="Frutiger-Roman"/>
              </a:rPr>
              <a:t>les mêmes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.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6.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Elle en avait assez de cette discussion ; elle aurait bien voulu qu’on parle _____________________.</a:t>
            </a:r>
          </a:p>
          <a:p>
            <a:pPr marL="0" indent="0">
              <a:buNone/>
            </a:pP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Elle en avait assez de cette discussion ; elle aurait bien voulu qu’on parle </a:t>
            </a:r>
            <a:r>
              <a:rPr lang="fr-FR" sz="1800" b="0" i="0" u="none" strike="noStrike" baseline="0">
                <a:solidFill>
                  <a:srgbClr val="FF0000"/>
                </a:solidFill>
                <a:latin typeface="Frutiger-Roman"/>
              </a:rPr>
              <a:t>d’autre chose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.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7.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Peut-on pleurer pour _____________________ ?</a:t>
            </a:r>
          </a:p>
          <a:p>
            <a:pPr marL="0" indent="0">
              <a:buNone/>
            </a:pP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Peut-on pleurer pour </a:t>
            </a:r>
            <a:r>
              <a:rPr lang="fr-FR" sz="1800" b="0" i="0" u="none" strike="noStrike" baseline="0">
                <a:solidFill>
                  <a:srgbClr val="FF0000"/>
                </a:solidFill>
                <a:latin typeface="Frutiger-Roman"/>
              </a:rPr>
              <a:t>rien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 ?</a:t>
            </a:r>
          </a:p>
          <a:p>
            <a:pPr marL="0" indent="0">
              <a:buNone/>
            </a:pPr>
            <a:r>
              <a:rPr lang="fr-FR" sz="1800" b="1" i="0" u="none" strike="noStrike" baseline="0">
                <a:solidFill>
                  <a:srgbClr val="2E2E2D"/>
                </a:solidFill>
                <a:latin typeface="Frutiger-Bold"/>
              </a:rPr>
              <a:t>8. </a:t>
            </a:r>
            <a:r>
              <a:rPr lang="fr-FR" sz="1800" b="0" i="0" u="none" strike="noStrike" baseline="0">
                <a:solidFill>
                  <a:srgbClr val="2E2E2D"/>
                </a:solidFill>
                <a:latin typeface="Frutiger-Roman"/>
              </a:rPr>
              <a:t>_____________________ étaient pour, _____________________ étaient contre.</a:t>
            </a:r>
          </a:p>
          <a:p>
            <a:pPr marL="0" indent="0">
              <a:buNone/>
            </a:pPr>
            <a:r>
              <a:rPr lang="fr-FR" sz="1800">
                <a:solidFill>
                  <a:srgbClr val="FF0000"/>
                </a:solidFill>
                <a:latin typeface="Frutiger-Roman"/>
              </a:rPr>
              <a:t>Les uns </a:t>
            </a:r>
            <a:r>
              <a:rPr lang="fr-FR" sz="1800">
                <a:solidFill>
                  <a:srgbClr val="2E2E2D"/>
                </a:solidFill>
                <a:latin typeface="Frutiger-Roman"/>
              </a:rPr>
              <a:t>étaient pour, </a:t>
            </a:r>
            <a:r>
              <a:rPr lang="fr-FR" sz="1800">
                <a:solidFill>
                  <a:srgbClr val="FF0000"/>
                </a:solidFill>
                <a:latin typeface="Frutiger-Roman"/>
              </a:rPr>
              <a:t>les autres </a:t>
            </a:r>
            <a:r>
              <a:rPr lang="fr-FR" sz="1800">
                <a:solidFill>
                  <a:srgbClr val="2E2E2D"/>
                </a:solidFill>
                <a:latin typeface="Frutiger-Roman"/>
              </a:rPr>
              <a:t>étaient contre.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55135F-364D-41D4-B7F9-13E0B064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FBB4E2-6E24-4DBD-9D0A-D3F5F7FF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1F426-03E5-4573-94A4-28AD9FE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Définition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6DA3D-9787-4341-8E50-EBDE79AF0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Le pronom indéfini indique : </a:t>
            </a:r>
          </a:p>
          <a:p>
            <a:pPr marL="0" indent="0">
              <a:buNone/>
            </a:pPr>
            <a:endParaRPr lang="it-IT"/>
          </a:p>
          <a:p>
            <a:pPr>
              <a:buFont typeface="Calibri" panose="020F0502020204030204" pitchFamily="34" charset="0"/>
              <a:buChar char="-"/>
            </a:pPr>
            <a:r>
              <a:rPr lang="it-IT"/>
              <a:t>une quantité (non chiffrée) qui peut aller de </a:t>
            </a:r>
            <a:r>
              <a:rPr lang="it-IT" b="1"/>
              <a:t>rien</a:t>
            </a:r>
            <a:r>
              <a:rPr lang="it-IT"/>
              <a:t> à </a:t>
            </a:r>
            <a:r>
              <a:rPr lang="it-IT" b="1"/>
              <a:t>tout</a:t>
            </a:r>
            <a:r>
              <a:rPr lang="it-IT"/>
              <a:t>*</a:t>
            </a:r>
          </a:p>
          <a:p>
            <a:pPr>
              <a:buFont typeface="Calibri" panose="020F0502020204030204" pitchFamily="34" charset="0"/>
              <a:buChar char="-"/>
            </a:pPr>
            <a:endParaRPr lang="it-IT"/>
          </a:p>
          <a:p>
            <a:pPr>
              <a:buFont typeface="Calibri" panose="020F0502020204030204" pitchFamily="34" charset="0"/>
              <a:buChar char="-"/>
            </a:pPr>
            <a:r>
              <a:rPr lang="it-IT"/>
              <a:t>une identité imprécise (</a:t>
            </a:r>
            <a:r>
              <a:rPr lang="it-IT" b="1"/>
              <a:t>on</a:t>
            </a:r>
            <a:r>
              <a:rPr lang="it-IT"/>
              <a:t>, </a:t>
            </a:r>
            <a:r>
              <a:rPr lang="it-IT" b="1"/>
              <a:t>quelqu’un</a:t>
            </a:r>
            <a:r>
              <a:rPr lang="it-IT"/>
              <a:t>, </a:t>
            </a:r>
            <a:r>
              <a:rPr lang="it-IT" b="1"/>
              <a:t>autrui</a:t>
            </a:r>
            <a:r>
              <a:rPr lang="it-IT"/>
              <a:t>)</a:t>
            </a:r>
          </a:p>
          <a:p>
            <a:pPr>
              <a:buFont typeface="Calibri" panose="020F0502020204030204" pitchFamily="34" charset="0"/>
              <a:buChar char="-"/>
            </a:pPr>
            <a:endParaRPr lang="it-IT"/>
          </a:p>
          <a:p>
            <a:pPr marL="0" indent="0">
              <a:buNone/>
            </a:pPr>
            <a:r>
              <a:rPr lang="it-IT"/>
              <a:t>* Expressions : tout ou rien ; pas du tout, rien du tout ; de rien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6D4B4B-38C9-48CB-B44D-A05F4716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327" y="6356350"/>
            <a:ext cx="2389909" cy="330777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224DD6-C423-4F44-9C99-1B49004A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CDC3-215F-413F-9027-1544B310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nulle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FF64D-651E-45B1-B9EE-4EA201B5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1640898"/>
            <a:ext cx="10515600" cy="4351338"/>
          </a:xfrm>
        </p:spPr>
        <p:txBody>
          <a:bodyPr>
            <a:noAutofit/>
          </a:bodyPr>
          <a:lstStyle/>
          <a:p>
            <a:r>
              <a:rPr lang="it-IT" sz="1800"/>
              <a:t>Rien</a:t>
            </a:r>
          </a:p>
          <a:p>
            <a:r>
              <a:rPr lang="it-IT" sz="1800"/>
              <a:t>Personne</a:t>
            </a:r>
          </a:p>
          <a:p>
            <a:r>
              <a:rPr lang="it-IT" sz="1800"/>
              <a:t>Nul, nulle</a:t>
            </a:r>
          </a:p>
          <a:p>
            <a:pPr marL="1371600" lvl="3" indent="0">
              <a:buNone/>
            </a:pPr>
            <a:r>
              <a:rPr lang="it-IT" sz="1400"/>
              <a:t>Peu usité. Encore employé dans certaines formulations ou proverbes.</a:t>
            </a:r>
          </a:p>
          <a:p>
            <a:pPr marL="1371600" lvl="3" indent="0">
              <a:buNone/>
            </a:pPr>
            <a:r>
              <a:rPr lang="it-IT" sz="1400"/>
              <a:t>Exemple : </a:t>
            </a:r>
            <a:r>
              <a:rPr lang="it-IT" sz="1400">
                <a:solidFill>
                  <a:srgbClr val="FF0000"/>
                </a:solidFill>
              </a:rPr>
              <a:t>Nul</a:t>
            </a:r>
            <a:r>
              <a:rPr lang="it-IT" sz="1400"/>
              <a:t> n’est censé ignorer la loi</a:t>
            </a:r>
          </a:p>
          <a:p>
            <a:r>
              <a:rPr lang="it-IT" sz="1800"/>
              <a:t>Nulle part</a:t>
            </a:r>
          </a:p>
          <a:p>
            <a:r>
              <a:rPr lang="it-IT" sz="1800"/>
              <a:t>Aucun, aucune</a:t>
            </a:r>
          </a:p>
          <a:p>
            <a:r>
              <a:rPr lang="it-IT" sz="1800"/>
              <a:t>Pas un, pas une / pas un seul, pas une seule</a:t>
            </a:r>
          </a:p>
          <a:p>
            <a:pPr marL="0" indent="0">
              <a:buNone/>
            </a:pPr>
            <a:r>
              <a:rPr lang="it-IT" sz="1800"/>
              <a:t>Avec ces pronoms indéfinis, la négation est réduite à </a:t>
            </a:r>
            <a:r>
              <a:rPr lang="it-IT" sz="1800" b="1"/>
              <a:t>ne</a:t>
            </a:r>
            <a:r>
              <a:rPr lang="it-IT" sz="1800"/>
              <a:t>, et </a:t>
            </a:r>
            <a:r>
              <a:rPr lang="it-IT" sz="1800" b="1"/>
              <a:t>pas</a:t>
            </a:r>
            <a:r>
              <a:rPr lang="it-IT" sz="1800"/>
              <a:t> ne s’emploie jamais (ce serait alors une double négation)</a:t>
            </a:r>
          </a:p>
          <a:p>
            <a:pPr marL="2286000" lvl="5" indent="0">
              <a:buNone/>
            </a:pPr>
            <a:r>
              <a:rPr lang="it-IT" sz="1400">
                <a:solidFill>
                  <a:srgbClr val="FF0000"/>
                </a:solidFill>
              </a:rPr>
              <a:t>Rien</a:t>
            </a:r>
            <a:r>
              <a:rPr lang="it-IT" sz="1400"/>
              <a:t>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me fera changer d’idée</a:t>
            </a:r>
          </a:p>
          <a:p>
            <a:pPr marL="2286000" lvl="5" indent="0">
              <a:buNone/>
            </a:pPr>
            <a:r>
              <a:rPr lang="it-IT" sz="1400">
                <a:solidFill>
                  <a:srgbClr val="FF0000"/>
                </a:solidFill>
              </a:rPr>
              <a:t>Aucune</a:t>
            </a:r>
            <a:r>
              <a:rPr lang="it-IT" sz="1400"/>
              <a:t> d’entre elles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s’est présentée</a:t>
            </a:r>
          </a:p>
          <a:p>
            <a:pPr marL="2286000" lvl="5" indent="0">
              <a:buNone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va </a:t>
            </a:r>
            <a:r>
              <a:rPr lang="it-IT" sz="1400">
                <a:solidFill>
                  <a:srgbClr val="FF0000"/>
                </a:solidFill>
              </a:rPr>
              <a:t>nulle part</a:t>
            </a:r>
            <a:r>
              <a:rPr lang="it-IT" sz="1400"/>
              <a:t>, il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voit </a:t>
            </a:r>
            <a:r>
              <a:rPr lang="it-IT" sz="1400">
                <a:solidFill>
                  <a:srgbClr val="FF0000"/>
                </a:solidFill>
              </a:rPr>
              <a:t>personne</a:t>
            </a:r>
            <a:r>
              <a:rPr lang="it-IT" sz="1400"/>
              <a:t>.</a:t>
            </a:r>
            <a:endParaRPr lang="fr-FR" sz="1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876BB6-0B0B-4A20-857E-49DFE4E5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588" y="6355755"/>
            <a:ext cx="4522242" cy="340013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0977B6-FDD6-4BC9-A109-F031241D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692D8-2ED0-41F0-A93D-FE92F176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: unité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50F7B-CFED-4B09-B32D-E052CA29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Quelqu’un</a:t>
            </a:r>
          </a:p>
          <a:p>
            <a:r>
              <a:rPr lang="it-IT"/>
              <a:t>Quelque chose</a:t>
            </a:r>
          </a:p>
          <a:p>
            <a:r>
              <a:rPr lang="it-IT"/>
              <a:t>Quelque part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6EA1DC-249F-4E68-9A34-7D0B608B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7194" y="6071214"/>
            <a:ext cx="2313039" cy="30008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6C63BD-90F4-46FD-8700-96FF88EA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8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A4E35-0111-4A92-AB20-F315E7C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&gt; 1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121FDF-AFF8-41B2-A465-3D2A5E82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On</a:t>
            </a:r>
          </a:p>
          <a:p>
            <a:r>
              <a:rPr lang="it-IT"/>
              <a:t>Quelques-uns, quelques-unes</a:t>
            </a:r>
          </a:p>
          <a:p>
            <a:r>
              <a:rPr lang="it-IT"/>
              <a:t>Certains, certaines</a:t>
            </a:r>
          </a:p>
          <a:p>
            <a:r>
              <a:rPr lang="it-IT"/>
              <a:t>Plusieurs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Note: les adjectifs indéfinis </a:t>
            </a:r>
            <a:r>
              <a:rPr lang="it-IT" b="1"/>
              <a:t>divers</a:t>
            </a:r>
            <a:r>
              <a:rPr lang="it-IT"/>
              <a:t>, </a:t>
            </a:r>
            <a:r>
              <a:rPr lang="it-IT" b="1"/>
              <a:t>différents</a:t>
            </a:r>
            <a:r>
              <a:rPr lang="it-IT"/>
              <a:t> ne peuvent être utilisés comme pronoms.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A45CD-C0D3-45DE-ACAE-5143BC4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5644" y="6326854"/>
            <a:ext cx="4525297" cy="182102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9C7573-00C1-4998-A90D-678AB811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83F25-D832-41AE-B3A2-A604396B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Exercice 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6D8134-2D5F-437F-BD4F-59CFFAF6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1982" cy="32154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C7BB02-CD92-4882-B2C6-9E0A9674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6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838AEB-DC8D-4056-9568-B3554AD626A1}"/>
              </a:ext>
            </a:extLst>
          </p:cNvPr>
          <p:cNvSpPr txBox="1"/>
          <p:nvPr/>
        </p:nvSpPr>
        <p:spPr>
          <a:xfrm>
            <a:off x="1240971" y="1812591"/>
            <a:ext cx="10446327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Complétez les phrases avec un pronom indéfini.</a:t>
            </a:r>
          </a:p>
          <a:p>
            <a:endParaRPr lang="it-IT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-------------------- frappe à la porte.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Quand ------------ veut, --------------- peut.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Il y a --------------------- que je ne comprends pas dans cet exercice.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Il pourrait vous prêter une gomme, car il en a ----------------------------------.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Je connais cette fille, je l’ai déjà vue ------------------------------------------------.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Nous nous sommes arrêtés à ------------------------------ endroits que nous voulions visiter.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Nous avons beaucoup d’abricots. En voulez-vous ----------------------------- ?</a:t>
            </a:r>
            <a:endParaRPr lang="fr-FR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958BA0-0757-4FE3-A5F0-AC381C35AC81}"/>
              </a:ext>
            </a:extLst>
          </p:cNvPr>
          <p:cNvSpPr txBox="1"/>
          <p:nvPr/>
        </p:nvSpPr>
        <p:spPr>
          <a:xfrm>
            <a:off x="1782147" y="2379307"/>
            <a:ext cx="12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Quelqu’un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B4C6EC-BC07-42A1-BF42-24B8F99C5B92}"/>
              </a:ext>
            </a:extLst>
          </p:cNvPr>
          <p:cNvSpPr txBox="1"/>
          <p:nvPr/>
        </p:nvSpPr>
        <p:spPr>
          <a:xfrm>
            <a:off x="4198776" y="2808514"/>
            <a:ext cx="541176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on</a:t>
            </a:r>
            <a:endParaRPr lang="fr-FR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8EDE02-E453-4569-A1C1-4E54C62CECC2}"/>
              </a:ext>
            </a:extLst>
          </p:cNvPr>
          <p:cNvSpPr txBox="1"/>
          <p:nvPr/>
        </p:nvSpPr>
        <p:spPr>
          <a:xfrm>
            <a:off x="2690327" y="2802293"/>
            <a:ext cx="541176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on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5987E6-73D2-4838-BBDC-AE49E43F1430}"/>
              </a:ext>
            </a:extLst>
          </p:cNvPr>
          <p:cNvSpPr txBox="1"/>
          <p:nvPr/>
        </p:nvSpPr>
        <p:spPr>
          <a:xfrm>
            <a:off x="2136709" y="3209730"/>
            <a:ext cx="179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quelque </a:t>
            </a:r>
            <a:r>
              <a:rPr lang="it-IT">
                <a:solidFill>
                  <a:srgbClr val="FF0000"/>
                </a:solidFill>
              </a:rPr>
              <a:t>chose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582899-E420-4613-BD23-06D3690214C0}"/>
              </a:ext>
            </a:extLst>
          </p:cNvPr>
          <p:cNvSpPr txBox="1"/>
          <p:nvPr/>
        </p:nvSpPr>
        <p:spPr>
          <a:xfrm>
            <a:off x="4833257" y="4441371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certains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A90D01-F181-45DA-9A7A-D36C2E1F8FE0}"/>
              </a:ext>
            </a:extLst>
          </p:cNvPr>
          <p:cNvSpPr txBox="1"/>
          <p:nvPr/>
        </p:nvSpPr>
        <p:spPr>
          <a:xfrm>
            <a:off x="6021355" y="3614057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plusieurs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58BA5F-FB3A-4B74-B61C-CE5AD2D85BFD}"/>
              </a:ext>
            </a:extLst>
          </p:cNvPr>
          <p:cNvSpPr txBox="1"/>
          <p:nvPr/>
        </p:nvSpPr>
        <p:spPr>
          <a:xfrm>
            <a:off x="5402424" y="4030825"/>
            <a:ext cx="161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quelque</a:t>
            </a:r>
            <a:r>
              <a:rPr lang="it-IT"/>
              <a:t> part</a:t>
            </a:r>
            <a:endParaRPr lang="fr-FR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4D22D5D-B483-4AB6-A383-0707302E2778}"/>
              </a:ext>
            </a:extLst>
          </p:cNvPr>
          <p:cNvSpPr txBox="1"/>
          <p:nvPr/>
        </p:nvSpPr>
        <p:spPr>
          <a:xfrm>
            <a:off x="6382139" y="4842588"/>
            <a:ext cx="16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 </a:t>
            </a:r>
            <a:r>
              <a:rPr lang="it-IT">
                <a:solidFill>
                  <a:srgbClr val="FF0000"/>
                </a:solidFill>
              </a:rPr>
              <a:t>quelques-uns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8E5A4-5612-4A3C-824F-22359314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Totalité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90FD0-38ED-4CBB-9090-DDB7BB0A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73" y="1567007"/>
            <a:ext cx="10515600" cy="4351338"/>
          </a:xfrm>
        </p:spPr>
        <p:txBody>
          <a:bodyPr>
            <a:normAutofit/>
          </a:bodyPr>
          <a:lstStyle/>
          <a:p>
            <a:r>
              <a:rPr lang="it-IT"/>
              <a:t>Tout</a:t>
            </a:r>
          </a:p>
          <a:p>
            <a:pPr marL="914400" lvl="2" indent="0">
              <a:buNone/>
            </a:pPr>
            <a:r>
              <a:rPr lang="it-IT"/>
              <a:t>(Attention à la place du pronom </a:t>
            </a:r>
            <a:r>
              <a:rPr lang="it-IT" b="1"/>
              <a:t>tout</a:t>
            </a:r>
            <a:r>
              <a:rPr lang="it-IT"/>
              <a:t> dans la phrase)</a:t>
            </a:r>
          </a:p>
          <a:p>
            <a:pPr marL="914400" lvl="2" indent="0">
              <a:buNone/>
            </a:pPr>
            <a:r>
              <a:rPr lang="it-IT"/>
              <a:t>J’aime </a:t>
            </a:r>
            <a:r>
              <a:rPr lang="it-IT" b="1"/>
              <a:t>tout</a:t>
            </a:r>
            <a:r>
              <a:rPr lang="it-IT"/>
              <a:t>; je vais </a:t>
            </a:r>
            <a:r>
              <a:rPr lang="it-IT" b="1"/>
              <a:t>tout</a:t>
            </a:r>
            <a:r>
              <a:rPr lang="it-IT"/>
              <a:t> manger; j’ai </a:t>
            </a:r>
            <a:r>
              <a:rPr lang="it-IT" b="1"/>
              <a:t>tout</a:t>
            </a:r>
            <a:r>
              <a:rPr lang="it-IT"/>
              <a:t> lu</a:t>
            </a:r>
          </a:p>
          <a:p>
            <a:r>
              <a:rPr lang="it-IT"/>
              <a:t>Tous, toutes </a:t>
            </a:r>
          </a:p>
          <a:p>
            <a:pPr marL="914400" lvl="2" indent="0">
              <a:buNone/>
            </a:pPr>
            <a:r>
              <a:rPr lang="it-IT"/>
              <a:t>(Attention à la prononciation : quand </a:t>
            </a:r>
            <a:r>
              <a:rPr lang="it-IT" b="1"/>
              <a:t>tous</a:t>
            </a:r>
            <a:r>
              <a:rPr lang="it-IT"/>
              <a:t> est pronom, on prononce le </a:t>
            </a:r>
            <a:r>
              <a:rPr lang="it-IT" b="1"/>
              <a:t>–s </a:t>
            </a:r>
            <a:r>
              <a:rPr lang="it-IT"/>
              <a:t>final)</a:t>
            </a:r>
          </a:p>
          <a:p>
            <a:pPr marL="914400" lvl="2" indent="0">
              <a:buNone/>
            </a:pPr>
            <a:r>
              <a:rPr lang="it-IT"/>
              <a:t>Les verbes français ne sont pas </a:t>
            </a:r>
            <a:r>
              <a:rPr lang="it-IT" b="1"/>
              <a:t>tous</a:t>
            </a:r>
            <a:r>
              <a:rPr lang="it-IT"/>
              <a:t> réguliers</a:t>
            </a:r>
          </a:p>
          <a:p>
            <a:pPr marL="914400" lvl="2" indent="0">
              <a:buNone/>
            </a:pPr>
            <a:r>
              <a:rPr lang="it-IT"/>
              <a:t>Elles sont </a:t>
            </a:r>
            <a:r>
              <a:rPr lang="it-IT" b="1"/>
              <a:t>toutes</a:t>
            </a:r>
            <a:r>
              <a:rPr lang="it-IT"/>
              <a:t> parties hier</a:t>
            </a:r>
          </a:p>
          <a:p>
            <a:pPr marL="914400" lvl="2" indent="0">
              <a:buNone/>
            </a:pPr>
            <a:r>
              <a:rPr lang="it-IT"/>
              <a:t>Les cinémas ont </a:t>
            </a:r>
            <a:r>
              <a:rPr lang="it-IT" b="1"/>
              <a:t>tous</a:t>
            </a:r>
            <a:r>
              <a:rPr lang="it-IT"/>
              <a:t> fermé leurs portes</a:t>
            </a:r>
          </a:p>
          <a:p>
            <a:pPr marL="914400" lvl="2" indent="0">
              <a:buNone/>
            </a:pPr>
            <a:r>
              <a:rPr lang="it-IT"/>
              <a:t>Ces articles, je les lirai </a:t>
            </a:r>
            <a:r>
              <a:rPr lang="it-IT" b="1"/>
              <a:t>tous</a:t>
            </a:r>
          </a:p>
          <a:p>
            <a:r>
              <a:rPr lang="it-IT"/>
              <a:t>Tout le monde = tous</a:t>
            </a:r>
          </a:p>
          <a:p>
            <a:pPr marL="914400" lvl="2" indent="0">
              <a:buNone/>
            </a:pPr>
            <a:r>
              <a:rPr lang="it-IT"/>
              <a:t>*Tous sont là   vs     Ils sont </a:t>
            </a:r>
            <a:r>
              <a:rPr lang="it-IT" b="1"/>
              <a:t>tous</a:t>
            </a:r>
            <a:r>
              <a:rPr lang="it-IT"/>
              <a:t> là / </a:t>
            </a:r>
            <a:r>
              <a:rPr lang="it-IT" b="1"/>
              <a:t>tout le monde </a:t>
            </a:r>
            <a:r>
              <a:rPr lang="it-IT"/>
              <a:t>est là.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BE06E2-6A82-4D46-B21E-1CA6C03E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76135" cy="280424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71AC28-8CE3-4AA4-8822-24AFF70D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C1016B-5530-4F27-9150-490B14E1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5236" y="6356350"/>
            <a:ext cx="4588164" cy="21994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B8804E5-DC24-49DD-8A21-3379C5C3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8</a:t>
            </a:fld>
            <a:endParaRPr lang="fr-FR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9C9E73-11C3-4435-BB9F-E545735C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25" y="856845"/>
            <a:ext cx="6371302" cy="54081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7EB52C9-EFB1-496C-B3CF-6C69FB848C94}"/>
              </a:ext>
            </a:extLst>
          </p:cNvPr>
          <p:cNvSpPr/>
          <p:nvPr/>
        </p:nvSpPr>
        <p:spPr>
          <a:xfrm>
            <a:off x="7758545" y="2216727"/>
            <a:ext cx="572655" cy="341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3984E65-68F9-48EB-A167-93BE0D7D2C5F}"/>
              </a:ext>
            </a:extLst>
          </p:cNvPr>
          <p:cNvSpPr/>
          <p:nvPr/>
        </p:nvSpPr>
        <p:spPr>
          <a:xfrm>
            <a:off x="8451273" y="3657600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C949540-7E50-45D5-968D-DF4672DDE6D2}"/>
              </a:ext>
            </a:extLst>
          </p:cNvPr>
          <p:cNvSpPr/>
          <p:nvPr/>
        </p:nvSpPr>
        <p:spPr>
          <a:xfrm>
            <a:off x="7855527" y="3163454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E2C254-D578-412C-8941-8373C9760F26}"/>
              </a:ext>
            </a:extLst>
          </p:cNvPr>
          <p:cNvSpPr/>
          <p:nvPr/>
        </p:nvSpPr>
        <p:spPr>
          <a:xfrm>
            <a:off x="7832436" y="4156364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94841B-BCB3-41B4-9F7D-431FD821AD91}"/>
              </a:ext>
            </a:extLst>
          </p:cNvPr>
          <p:cNvSpPr/>
          <p:nvPr/>
        </p:nvSpPr>
        <p:spPr>
          <a:xfrm flipV="1">
            <a:off x="8372765" y="4595090"/>
            <a:ext cx="438726" cy="300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14C8F4-C258-4AAA-9112-CA9CE17424A6}"/>
              </a:ext>
            </a:extLst>
          </p:cNvPr>
          <p:cNvSpPr/>
          <p:nvPr/>
        </p:nvSpPr>
        <p:spPr>
          <a:xfrm>
            <a:off x="7841673" y="5033818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C38A062-3858-43E1-9995-56B8E5131B2E}"/>
              </a:ext>
            </a:extLst>
          </p:cNvPr>
          <p:cNvSpPr/>
          <p:nvPr/>
        </p:nvSpPr>
        <p:spPr>
          <a:xfrm>
            <a:off x="7846291" y="5500255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ED93338-CF5F-4F92-95EC-A3215EC8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954" y="2652569"/>
            <a:ext cx="41456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33D5C-1529-42F2-B1C0-EE2E6FA2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Identité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1244C-7A47-4837-9A2C-B6F1912E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Chacun, chacune</a:t>
            </a:r>
          </a:p>
          <a:p>
            <a:r>
              <a:rPr lang="it-IT"/>
              <a:t>Un autre, une autre, d’autres</a:t>
            </a:r>
          </a:p>
          <a:p>
            <a:r>
              <a:rPr lang="it-IT"/>
              <a:t>L’un… l’autre, l’une … l’autre, les uns… les autres, les unes … les autres</a:t>
            </a:r>
          </a:p>
          <a:p>
            <a:r>
              <a:rPr lang="it-IT"/>
              <a:t>Autrui (pronom)</a:t>
            </a:r>
          </a:p>
          <a:p>
            <a:r>
              <a:rPr lang="it-IT"/>
              <a:t>Autre chose</a:t>
            </a:r>
          </a:p>
          <a:p>
            <a:pPr marL="457200" lvl="1" indent="0">
              <a:buNone/>
            </a:pPr>
            <a:r>
              <a:rPr lang="it-IT"/>
              <a:t>Parlons d’autre chose; Ce mot veut dire autre chose; Cette catastrophe, c’est tout autre chose</a:t>
            </a:r>
          </a:p>
          <a:p>
            <a:r>
              <a:rPr lang="it-IT"/>
              <a:t>Autre part</a:t>
            </a:r>
          </a:p>
          <a:p>
            <a:r>
              <a:rPr lang="it-IT"/>
              <a:t>Le même, la même, les mêmes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6149C-85CB-4783-9EAC-37661366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509" y="6337878"/>
            <a:ext cx="4541982" cy="303068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5F5C09-F9B8-4D86-A96A-C4047E7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8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838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Frutiger-Bold</vt:lpstr>
      <vt:lpstr>Frutiger-Roman</vt:lpstr>
      <vt:lpstr>Office Theme</vt:lpstr>
      <vt:lpstr>Les pronoms indéfinis</vt:lpstr>
      <vt:lpstr>Définition </vt:lpstr>
      <vt:lpstr>Quantité nulle</vt:lpstr>
      <vt:lpstr>Quantité : unité</vt:lpstr>
      <vt:lpstr>Quantité &gt; 1</vt:lpstr>
      <vt:lpstr>Exercice </vt:lpstr>
      <vt:lpstr>Totalité</vt:lpstr>
      <vt:lpstr>Presentazione standard di PowerPoint</vt:lpstr>
      <vt:lpstr>Identité </vt:lpstr>
      <vt:lpstr>Indétermination</vt:lpstr>
      <vt:lpstr>Localisation indéterminée</vt:lpstr>
      <vt:lpstr>Exercice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indéfinis</dc:title>
  <dc:creator>laura.kreyder@unimib.it</dc:creator>
  <cp:lastModifiedBy>laura.kreyder@unimib.it</cp:lastModifiedBy>
  <cp:revision>27</cp:revision>
  <dcterms:created xsi:type="dcterms:W3CDTF">2021-03-02T15:39:06Z</dcterms:created>
  <dcterms:modified xsi:type="dcterms:W3CDTF">2022-03-07T15:09:18Z</dcterms:modified>
</cp:coreProperties>
</file>