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6" r:id="rId4"/>
    <p:sldMasterId id="2147483699" r:id="rId5"/>
  </p:sldMasterIdLst>
  <p:notesMasterIdLst>
    <p:notesMasterId r:id="rId92"/>
  </p:notesMasterIdLst>
  <p:sldIdLst>
    <p:sldId id="347" r:id="rId6"/>
    <p:sldId id="370" r:id="rId7"/>
    <p:sldId id="357" r:id="rId8"/>
    <p:sldId id="387" r:id="rId9"/>
    <p:sldId id="375" r:id="rId10"/>
    <p:sldId id="358" r:id="rId11"/>
    <p:sldId id="364" r:id="rId12"/>
    <p:sldId id="439" r:id="rId13"/>
    <p:sldId id="440" r:id="rId14"/>
    <p:sldId id="441" r:id="rId15"/>
    <p:sldId id="442" r:id="rId16"/>
    <p:sldId id="443" r:id="rId17"/>
    <p:sldId id="444" r:id="rId18"/>
    <p:sldId id="445" r:id="rId19"/>
    <p:sldId id="371" r:id="rId20"/>
    <p:sldId id="296" r:id="rId21"/>
    <p:sldId id="349" r:id="rId22"/>
    <p:sldId id="372" r:id="rId23"/>
    <p:sldId id="374" r:id="rId24"/>
    <p:sldId id="348" r:id="rId25"/>
    <p:sldId id="427" r:id="rId26"/>
    <p:sldId id="297" r:id="rId27"/>
    <p:sldId id="298" r:id="rId28"/>
    <p:sldId id="460" r:id="rId29"/>
    <p:sldId id="304" r:id="rId30"/>
    <p:sldId id="461" r:id="rId31"/>
    <p:sldId id="376" r:id="rId32"/>
    <p:sldId id="305" r:id="rId33"/>
    <p:sldId id="377" r:id="rId34"/>
    <p:sldId id="382" r:id="rId35"/>
    <p:sldId id="384" r:id="rId36"/>
    <p:sldId id="378" r:id="rId37"/>
    <p:sldId id="379" r:id="rId38"/>
    <p:sldId id="380" r:id="rId39"/>
    <p:sldId id="319" r:id="rId40"/>
    <p:sldId id="320" r:id="rId41"/>
    <p:sldId id="381" r:id="rId42"/>
    <p:sldId id="321" r:id="rId43"/>
    <p:sldId id="417" r:id="rId44"/>
    <p:sldId id="333" r:id="rId45"/>
    <p:sldId id="332" r:id="rId46"/>
    <p:sldId id="419" r:id="rId47"/>
    <p:sldId id="418" r:id="rId48"/>
    <p:sldId id="334" r:id="rId49"/>
    <p:sldId id="336" r:id="rId50"/>
    <p:sldId id="350" r:id="rId51"/>
    <p:sldId id="339" r:id="rId52"/>
    <p:sldId id="340" r:id="rId53"/>
    <p:sldId id="341" r:id="rId54"/>
    <p:sldId id="342" r:id="rId55"/>
    <p:sldId id="343" r:id="rId56"/>
    <p:sldId id="344" r:id="rId57"/>
    <p:sldId id="345" r:id="rId58"/>
    <p:sldId id="420" r:id="rId59"/>
    <p:sldId id="421" r:id="rId60"/>
    <p:sldId id="424" r:id="rId61"/>
    <p:sldId id="422" r:id="rId62"/>
    <p:sldId id="423" r:id="rId63"/>
    <p:sldId id="425" r:id="rId64"/>
    <p:sldId id="426" r:id="rId65"/>
    <p:sldId id="428" r:id="rId66"/>
    <p:sldId id="429" r:id="rId67"/>
    <p:sldId id="430" r:id="rId68"/>
    <p:sldId id="431" r:id="rId69"/>
    <p:sldId id="432" r:id="rId70"/>
    <p:sldId id="433" r:id="rId71"/>
    <p:sldId id="434" r:id="rId72"/>
    <p:sldId id="435" r:id="rId73"/>
    <p:sldId id="436" r:id="rId74"/>
    <p:sldId id="437" r:id="rId75"/>
    <p:sldId id="446" r:id="rId76"/>
    <p:sldId id="447" r:id="rId77"/>
    <p:sldId id="448" r:id="rId78"/>
    <p:sldId id="449" r:id="rId79"/>
    <p:sldId id="450" r:id="rId80"/>
    <p:sldId id="438" r:id="rId81"/>
    <p:sldId id="451" r:id="rId82"/>
    <p:sldId id="452" r:id="rId83"/>
    <p:sldId id="453" r:id="rId84"/>
    <p:sldId id="454" r:id="rId85"/>
    <p:sldId id="463" r:id="rId86"/>
    <p:sldId id="455" r:id="rId87"/>
    <p:sldId id="456" r:id="rId88"/>
    <p:sldId id="457" r:id="rId89"/>
    <p:sldId id="458" r:id="rId90"/>
    <p:sldId id="459" r:id="rId91"/>
  </p:sldIdLst>
  <p:sldSz cx="9144000" cy="6858000" type="screen4x3"/>
  <p:notesSz cx="6858000" cy="9144000"/>
  <p:defaultTextStyle>
    <a:defPPr>
      <a:defRPr lang="it-IT"/>
    </a:defPPr>
    <a:lvl1pPr marL="0" algn="l" defTabSz="456506" rtl="0" eaLnBrk="1" latinLnBrk="0" hangingPunct="1">
      <a:defRPr sz="1800" kern="1200">
        <a:solidFill>
          <a:schemeClr val="tx1"/>
        </a:solidFill>
        <a:latin typeface="+mn-lt"/>
        <a:ea typeface="+mn-ea"/>
        <a:cs typeface="+mn-cs"/>
      </a:defRPr>
    </a:lvl1pPr>
    <a:lvl2pPr marL="456506" algn="l" defTabSz="456506" rtl="0" eaLnBrk="1" latinLnBrk="0" hangingPunct="1">
      <a:defRPr sz="1800" kern="1200">
        <a:solidFill>
          <a:schemeClr val="tx1"/>
        </a:solidFill>
        <a:latin typeface="+mn-lt"/>
        <a:ea typeface="+mn-ea"/>
        <a:cs typeface="+mn-cs"/>
      </a:defRPr>
    </a:lvl2pPr>
    <a:lvl3pPr marL="913010" algn="l" defTabSz="456506" rtl="0" eaLnBrk="1" latinLnBrk="0" hangingPunct="1">
      <a:defRPr sz="1800" kern="1200">
        <a:solidFill>
          <a:schemeClr val="tx1"/>
        </a:solidFill>
        <a:latin typeface="+mn-lt"/>
        <a:ea typeface="+mn-ea"/>
        <a:cs typeface="+mn-cs"/>
      </a:defRPr>
    </a:lvl3pPr>
    <a:lvl4pPr marL="1369517" algn="l" defTabSz="456506" rtl="0" eaLnBrk="1" latinLnBrk="0" hangingPunct="1">
      <a:defRPr sz="1800" kern="1200">
        <a:solidFill>
          <a:schemeClr val="tx1"/>
        </a:solidFill>
        <a:latin typeface="+mn-lt"/>
        <a:ea typeface="+mn-ea"/>
        <a:cs typeface="+mn-cs"/>
      </a:defRPr>
    </a:lvl4pPr>
    <a:lvl5pPr marL="1826021" algn="l" defTabSz="456506" rtl="0" eaLnBrk="1" latinLnBrk="0" hangingPunct="1">
      <a:defRPr sz="1800" kern="1200">
        <a:solidFill>
          <a:schemeClr val="tx1"/>
        </a:solidFill>
        <a:latin typeface="+mn-lt"/>
        <a:ea typeface="+mn-ea"/>
        <a:cs typeface="+mn-cs"/>
      </a:defRPr>
    </a:lvl5pPr>
    <a:lvl6pPr marL="2282529" algn="l" defTabSz="456506" rtl="0" eaLnBrk="1" latinLnBrk="0" hangingPunct="1">
      <a:defRPr sz="1800" kern="1200">
        <a:solidFill>
          <a:schemeClr val="tx1"/>
        </a:solidFill>
        <a:latin typeface="+mn-lt"/>
        <a:ea typeface="+mn-ea"/>
        <a:cs typeface="+mn-cs"/>
      </a:defRPr>
    </a:lvl6pPr>
    <a:lvl7pPr marL="2739032" algn="l" defTabSz="456506" rtl="0" eaLnBrk="1" latinLnBrk="0" hangingPunct="1">
      <a:defRPr sz="1800" kern="1200">
        <a:solidFill>
          <a:schemeClr val="tx1"/>
        </a:solidFill>
        <a:latin typeface="+mn-lt"/>
        <a:ea typeface="+mn-ea"/>
        <a:cs typeface="+mn-cs"/>
      </a:defRPr>
    </a:lvl7pPr>
    <a:lvl8pPr marL="3195539" algn="l" defTabSz="456506" rtl="0" eaLnBrk="1" latinLnBrk="0" hangingPunct="1">
      <a:defRPr sz="1800" kern="1200">
        <a:solidFill>
          <a:schemeClr val="tx1"/>
        </a:solidFill>
        <a:latin typeface="+mn-lt"/>
        <a:ea typeface="+mn-ea"/>
        <a:cs typeface="+mn-cs"/>
      </a:defRPr>
    </a:lvl8pPr>
    <a:lvl9pPr marL="3652043" algn="l" defTabSz="45650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D0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9" autoAdjust="0"/>
    <p:restoredTop sz="95455" autoAdjust="0"/>
  </p:normalViewPr>
  <p:slideViewPr>
    <p:cSldViewPr snapToGrid="0" snapToObjects="1">
      <p:cViewPr varScale="1">
        <p:scale>
          <a:sx n="87" d="100"/>
          <a:sy n="87" d="100"/>
        </p:scale>
        <p:origin x="1392" y="84"/>
      </p:cViewPr>
      <p:guideLst>
        <p:guide orient="horz" pos="2160"/>
        <p:guide pos="2880"/>
      </p:guideLst>
    </p:cSldViewPr>
  </p:slideViewPr>
  <p:outlineViewPr>
    <p:cViewPr>
      <p:scale>
        <a:sx n="33" d="100"/>
        <a:sy n="33" d="100"/>
      </p:scale>
      <p:origin x="0" y="43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7T14:58:42.690"/>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7T14:59:59.822"/>
    </inkml:context>
    <inkml:brush xml:id="br0">
      <inkml:brushProperty name="width" value="0.05" units="cm"/>
      <inkml:brushProperty name="height" value="0.05" units="cm"/>
      <inkml:brushProperty name="color" value="#E71224"/>
    </inkml:brush>
  </inkml:definitions>
  <inkml:trace contextRef="#ctx0" brushRef="#br0">289 186 24575,'-17'9'0,"-2"3"0,7 9 0,-3-6 0,5 0 0,1-6 0,-1 1 0,4 0 0,2-1 0,4 1 0,0-1 0,0 1 0,-4 0 0,-2 4 0,-9 2 0,4 5 0,-9-5 0,8 3 0,-3-2 0,9-2 0,-3 0 0,4-6 0,0 1 0,0 0 0,5-1 0,0 1 0,0-1 0,0 1 0,-9 4 0,2 2 0,-8 5 0,4 0 0,1 0 0,-1-1 0,6-4 0,0-1 0,5-6 0,0 1 0,0-1 0,0 1 0,0 0 0,0-1 0,0 1 0,0 10 0,0-3 0,0 15 0,0-9 0,0 9 0,0-10 0,0 10 0,0-14 0,0 7 0,0-14 0,0 3 0,0-4 0,4-1 0,-3 1 0,4 0 0,-1 10 0,-2-3 0,8 15 0,-9-4 0,9 6 0,-9-6 0,9-2 0,-9-5 0,3-5 0,1-1 0,-4-6 0,3 1 0,0-5 0,-3 3 0,8-6 0,-8 6 0,8 2 0,-3 6 0,4 5 0,1 5 0,-1-3 0,1 9 0,4-10 0,-3 0 0,3-3 0,-6-8 0,1 4 0,-4-6 0,2 1 0,-2-5 0,3 3 0,1-2 0,0 8 0,4-2 0,2 7 0,5-3 0,-5 5 0,4 0 0,-4 0 0,0-6 0,3 5 0,-8-9 0,9 8 0,-9-8 0,8 4 0,-3 0 0,5-4 0,-1 4 0,1-4 0,0-1 0,0 0 0,-5 0 0,3 1 0,-8-2 0,3-3 0,-4-2 0,0-4 0,-1 0 0,1 0 0,-1 0 0,6 0 0,1 0 0,4 0 0,1 0 0,0 0 0,0 0 0,5 0 0,-4 0 0,0 0 0,-7 0 0,-6 0 0,1 0 0,4 0 0,-4 0 0,4 0 0,-4 0 0,4-4 0,2-2 0,5-5 0,5 0 0,-4 1 0,11-1 0,-11 5 0,4-4 0,-10 4 0,-1 1 0,-6-4 0,1 8 0,-1-3 0,1 4 0,0-10 0,0 4 0,5-9 0,-5 5 0,10-5 0,1-2 0,2 1 0,3-5 0,-10 10 0,3-4 0,-8 5 0,4 0 0,-6 1 0,1-1 0,0-5 0,0-6 0,1-2 0,4-3 0,9-9 0,-1 11 0,12-17 0,-12 18 0,5-10 0,-7 15 0,-4-8 0,-2 15 0,-5 1 0,-1 1 0,-3 4 0,-2-5 0,-4 0 0,5-10 0,1 3 0,4-10 0,1 6 0,-1 0 0,1 0 0,-1 0 0,0 1 0,1-1 0,-6 5 0,5-4 0,-9 9 0,3-4 0,-4 6 0,5-1 0,-4-5 0,3 5 0,-4-5 0,0 0 0,4 4 0,-3-8 0,4 3 0,-5 0 0,0 1 0,0 0 0,0 5 0,0-5 0,0 5 0,0 0 0,0 1 0,0-1 0,0 0 0,0 1 0,0-1 0,0-5 0,0-1 0,0 1 0,0-5 0,0 4 0,0 0 0,0-4 0,0 10 0,0-5 0,0 5 0,-5 0 0,0-4 0,-6-2 0,6-5 0,-5-6 0,4 5 0,-5-5 0,1 7 0,-1 4 0,1-4 0,0 9 0,5-4 0,-4 1 0,8 4 0,-8 0 0,8 1 0,-7 4 0,-3-5 0,0-5 0,-9 4 0,8-9 0,-7 4 0,2-1 0,1-2 0,1 7 0,5-2 0,1 4 0,-1 0 0,5 0 0,-4 5 0,4-4 0,-10 4 0,4-5 0,-9 0 0,5-1 0,-12 1 0,5-6 0,-5 4 0,0-3 0,5 4 0,-5 0 0,6 1 0,-5-1 0,4 5 0,-5-4 0,6 9 0,0-8 0,0 8 0,5-4 0,-3 5 0,3-5 0,-5 4 0,0-3 0,0 4 0,0 0 0,5 0 0,2 0 0,4 0 0,0 0 0,1 0 0,-1 0 0,-5 0 0,-1 0 0,-5 0 0,1 0 0,-7 0 0,-1 0 0,0 0 0,-5 0 0,11 0 0,-4 0 0,10 0 0,1 0 0,5 0 0,1 0 0,-1 0 0,0 0 0,-4 4 0,3 2 0,-9 4 0,9 0 0,-9 0 0,-1 0 0,-2 5 0,-3-3 0,-1 4 0,10-6 0,-4-4 0,12 2 0,3-2 0,2 3 0,4 1 0,0-1 0,0-3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7T15:00:04.448"/>
    </inkml:context>
    <inkml:brush xml:id="br0">
      <inkml:brushProperty name="width" value="0.05" units="cm"/>
      <inkml:brushProperty name="height" value="0.05" units="cm"/>
      <inkml:brushProperty name="color" value="#E71224"/>
    </inkml:brush>
  </inkml:definitions>
  <inkml:trace contextRef="#ctx0" brushRef="#br0">262 183 24575,'-22'27'0,"1"-5"0,-1 10 0,5-10 0,1 5 0,6-7 0,0-4 0,4-1 0,-3-6 0,8 1 0,-3 0 0,-1 4 0,-1 14 0,-5-4 0,-1 21 0,-4-15 0,3 10 0,-8-7 0,8 1 0,2-6 0,1-1 0,9-12 0,-3 0 0,4-5 0,0-1 0,0 1 0,0-1 0,0 1 0,0-1 0,0 6 0,0 1 0,0 0 0,0-2 0,0-4 0,0-1 0,0 1 0,0-1 0,0 1 0,4-5 0,-3 4 0,7-4 0,-6 5 0,6-1 0,-7 1 0,3-1 0,1 6 0,-4-4 0,4 3 0,-1-4 0,-3-1 0,3 1 0,1 0 0,-4-1 0,7-3 0,-3 2 0,1-3 0,2 5 0,-2 0 0,3-1 0,1 1 0,0 4 0,-1-3 0,2 9 0,-2-10 0,1 5 0,0-5 0,-5-1 0,4 1 0,-4-5 0,5 3 0,-1-2 0,1 3 0,-1 1 0,1 0 0,-1-1 0,6 1 0,-4 0 0,3 0 0,-4-1 0,0 1 0,-1-1 0,1-3 0,-1 2 0,1-7 0,-1 8 0,1-4 0,5 5 0,0 5 0,12 2 0,-5 3 0,5 2 0,-7-1 0,1-5 0,-5-1 0,-2-6 0,-4 1 0,0 0 0,-1-1 0,1-3 0,-1 2 0,1-3 0,-1 5 0,6 0 0,1 0 0,10 1 0,-3 4 0,3-3 0,1 3 0,-5 0 0,4-3 0,-5 3 0,0-5 0,0 1 0,-1-6 0,7 5 0,-5-9 0,5 4 0,-1 0 0,-4-3 0,5 7 0,-6-8 0,-1 4 0,1-5 0,-5 0 0,-2 0 0,-4 0 0,0 0 0,-1 0 0,1 0 0,-1 0 0,1 0 0,-1 0 0,1-9 0,5-3 0,1-4 0,6-10 0,-1 9 0,6-11 0,-5 7 0,5 0 0,-1-1 0,-3-5 0,9 3 0,-9-2 0,19-6 0,-18 13 0,7-11 0,-16 19 0,-5-3 0,0 4 0,-1 0 0,1 0 0,-5 1 0,4-6 0,-8 4 0,8-8 0,-3 3 0,0 0 0,3-4 0,-8 9 0,9-14 0,-5 12 0,1-12 0,3 14 0,-8-9 0,7 9 0,-6-8 0,2 8 0,-4-4 0,0 1 0,4-2 0,-2 0 0,2-10 0,1 9 0,-4-15 0,4 4 0,-5-6 0,0 6 0,0 1 0,0 6 0,0 0 0,0 5 0,0 2 0,0 4 0,0 0 0,0 1 0,0-6 0,0-1 0,0-5 0,0 0 0,0-5 0,0 3 0,0-3 0,0-1 0,0 10 0,-5-9 0,4 16 0,-8-5 0,8 5 0,-8 0 0,8 1 0,-8-6 0,4 4 0,-6-8 0,1 3 0,-1-5 0,1 0 0,-1 0 0,1 0 0,0 5 0,-5-3 0,4 8 0,-4-9 0,5 9 0,0-4 0,0 6 0,-4-6 0,3 4 0,-9-4 0,4 0 0,0 4 0,-3-4 0,3 5 0,-5-1 0,0 1 0,0-1 0,0 1 0,0 4 0,-5-4 0,3 4 0,-9-5 0,10 5 0,-5-3 0,6 7 0,-5-7 0,3 7 0,-3-3 0,5 1 0,0 3 0,0-4 0,0 5 0,0 0 0,0 0 0,-9 0 0,7 0 0,-2 0 0,5 0 0,4 0 0,-5 0 0,5 0 0,-3 0 0,3 0 0,-5 0 0,0 0 0,5 0 0,-3 0 0,3 0 0,-5 0 0,5 0 0,-4 0 0,4 0 0,-5 0 0,1 0 0,-1 0 0,0 0 0,0 0 0,5 0 0,-3 0 0,8 0 0,-3 0 0,5 0 0,3 4 0,-2-3 0,2 8 0,-4-8 0,1 3 0,-1 0 0,0 2 0,1-1 0,-1 4 0,0-4 0,5 4 0,1 1 0,4 0 0,0-5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7T15:02:06.708"/>
    </inkml:context>
    <inkml:brush xml:id="br0">
      <inkml:brushProperty name="width" value="0.05" units="cm"/>
      <inkml:brushProperty name="height" value="0.05" units="cm"/>
      <inkml:brushProperty name="color" value="#E71224"/>
    </inkml:brush>
  </inkml:definitions>
  <inkml:trace contextRef="#ctx0" brushRef="#br0">0 325 24575,'27'0'0,"15"0"0,-5 0 0,24 0 0,-11 0 0,15 0 0,-8 0 0,5 0 0,-18 0 0,10 0 0,-25 0 0,10 0 0,-22 0 0,9 0 0,-16 0 0,5 0 0,-5 0 0,-1 0 0,1 0 0,-1 0 0,1 0 0,10 0 0,-3 0 0,16 0 0,-11 0 0,10 0 0,-4 0 0,0-4 0,-2 2 0,-10-2 0,4 4 0,-9 0 0,8 0 0,-8 0 0,8 0 0,-3 0 0,11 0 0,-5 0 0,10 0 0,-10 0 0,11 0 0,-11 0 0,4 0 0,-5 0 0,0 0 0,-5 0 0,3 0 0,-9 0 0,4 0 0,-9-4 0,0-2 0,-5-4 0,0 1 0,0-1 0,0 0 0,0 1 0,0-1 0,-5 0 0,-5 5 0,-1-4 0,-4 4 0,1-5 0,3 0 0,-9-5 0,4 4 0,0 0 0,2 2 0,-1 4 0,-1-6 0,-5 1 0,0-1 0,0 1 0,-5-6 0,3 4 0,-3-4 0,5 1 0,0 4 0,0 0 0,5 2 0,2 8 0,4-7 0,0 7 0,1-4 0,3 9 0,2 2 0,8 3 0,1 1 0,5 0 0,0-1 0,-1 1 0,6 0 0,-5-1 0,5 1 0,0 0 0,-5 0 0,5 0 0,0 0 0,0 0 0,6 5 0,0-4 0,0 9 0,-1-4 0,7 0 0,-5 4 0,5-8 0,-7 3 0,1 0 0,0-3 0,-5 2 0,-2-4 0,-4 0 0,-1-1 0,1-3 0,0-2 0,-5 0 0,3-3 0,-2 4 0,3-5 0,1 0 0,-1 4 0,6 1 0,-4 5 0,8 0 0,-8 0 0,4 0 0,-6-5 0,1 4 0,-1-8 0,1 3 0,-9-4 0,-6-4 0,-6 3 0,-3-8 0,4 4 0,-5-1 0,4 2 0,-3 0 0,4 3 0,0-4 0,1 5 0,-1 0 0,0 0 0,1 0 0,-1 0 0,0 0 0,1 0 0,-1 0 0,0 0 0,1 0 0,-1 0 0,0 0 0,0 0 0,1 0 0,-1 5 0,0 0 0,5 5 0,-4-5 0,8 3 0,-7-7 0,7 8 0,-8-8 0,8 8 0,-8-4 0,-1 5 0,-1-1 0,-4 1 0,1 0 0,3-4 0,-9 3 0,9-4 0,-3 5 0,4 0 0,0-5 0,5 4 0,-4-4 0,4 0 0,-10 4 0,4-3 0,-8 9 0,8-5 0,-9 10 0,4-9 0,-5 9 0,5-9 0,2 3 0,4-4 0,5 0 0,-4-5 0,8 3 0,-8-7 0,8-1 0,-3-5 0,4-5 0,0 1 0,0-1 0,0 0 0,0 1 0,4-6 0,2 4 0,4-4 0,-1 6 0,1-6 0,0 4 0,0-4 0,4 5 0,2-4 0,0 7 0,4-7 0,-5 12 0,1-2 0,4-1 0,-10 4 0,10-4 0,-9 5 0,3-4 0,-4 3 0,0-8 0,-1 8 0,1-3 0,-1 0 0,1 2 0,-1-6 0,1 7 0,0-4 0,-1 5 0,-4-4 0,4 3 0,-4-3 0,5 4 0,-1 0 0,1 0 0,-5-5 0,4 4 0,-4-3 0,5 4 0,-1 0 0,-3-4 0,-2 3 0,-4-4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7T15:02:19.596"/>
    </inkml:context>
    <inkml:brush xml:id="br0">
      <inkml:brushProperty name="width" value="0.05" units="cm"/>
      <inkml:brushProperty name="height" value="0.05" units="cm"/>
      <inkml:brushProperty name="color" value="#E71224"/>
    </inkml:brush>
  </inkml:definitions>
  <inkml:trace contextRef="#ctx0" brushRef="#br0">189 332 24575,'0'28'0,"-10"4"0,7-4 0,-11 0 0,13-1 0,-9-6 0,9-6 0,-4 5 0,5-9 0,0 3 0,0-4 0,0 4 0,-5 14 0,-1 2 0,-7 24 0,1-11 0,0 20 0,-7-6 0,5 7 0,-4-6 0,5-3 0,2-19 0,0-3 0,5-12 0,1-5 0,5-2 0,0-4 0,0-1 0,0 1 0,0-1 0,0 1 0,0 0 0,0-1 0,0 1 0,0-1 0,0 1 0,0-1 0,0 6 0,0 13 0,0-4 0,0 15 0,0-11 0,0-1 0,0 0 0,0-6 0,0-5 0,0-2 0,0-4 0,0-1 0,0 1 0,0 4 0,0 2 0,0 11 0,0 7 0,5 1 0,-4 12 0,10-5 0,-5-6 0,0 2 0,3-15 0,-8 3 0,8-10 0,-3-1 0,-1-6 0,-1 1 0,0-5 0,-2 4 0,6-8 0,-3 7 0,5-3 0,0 5 0,0 10 0,0-3 0,1 10 0,-1-6 0,1 5 0,4-4 0,-4 0 0,4-7 0,-5-6 0,-1 1 0,-4-1 0,0 1 0,-1-5 0,1-1 0,5 1 0,-1 0 0,1 5 0,0-1 0,4 1 0,2 0 0,5 5 0,-6-4 0,5 4 0,-9-5 0,8 0 0,-8 0 0,9 0 0,-9 0 0,8 0 0,-3 0 0,0 0 0,3 0 0,-8 0 0,8 0 0,-8 0 0,4 0 0,-6-5 0,1 4 0,0-8 0,-1 3 0,1-4 0,-1 0 0,1 0 0,-1 0 0,1 0 0,0 0 0,-1 0 0,6 5 0,6-4 0,1 8 0,11-8 0,-5 4 0,5-5 0,1 0 0,0 0 0,-1 0 0,-5 0 0,5 0 0,-5 0 0,0-9 0,-2 2 0,-5-13 0,0 4 0,-1-5 0,1 0 0,-4-6 0,9-2 0,-6-11 0,8 9 0,-4-14 0,-3 15 0,10-18 0,-6 5 0,5 0 0,-7 3 0,-1 6 0,0-9 0,0 7 0,-5-7 0,0 9 0,-6 0 0,0 0 0,0 1 0,1-8 0,-1 6 0,-4-12 0,3 12 0,-9-6 0,9 8 0,-9 5 0,4 1 0,-5 6 0,0 0 0,0 5 0,0-16 0,0 8 0,0-16 0,0-1 0,0-1 0,0-6 0,0-7 0,-5 4 0,-2-26 0,-5 24 0,0-17 0,-1 22 0,2 6 0,-6 1 0,4 1 0,-3 5 0,-1-6 0,5 8 0,-5-1 0,1 0 0,-1 6 0,0-4 0,-3 9 0,8-3 0,-8 5 0,4 0 0,0 0 0,-4 0 0,4 5 0,-5-4 0,0 4 0,0 0 0,-9-9 0,7 12 0,-7-6 0,9 8 0,-6 0 0,-1 0 0,0 0 0,-4 0 0,4 5 0,-6-4 0,0 4 0,0-5 0,0 4 0,1-3 0,-8 9 0,6-9 0,-5 9 0,12-4 0,-5 5 0,11 0 0,-5 0 0,6 0 0,0 0 0,1 0 0,-1 0 0,0 4 0,0 2 0,0 4 0,-9 5 0,12-3 0,-11 2 0,13-3 0,-5-1 0,5 0 0,-4 5 0,5-4 0,-1 4 0,1-5 0,5-1 0,1 1 0,3-1 0,2 1 0,4-1 0,0 1 0,0 0 0,0-1 0,0 1 0,0-5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C85764-0F2A-E045-8176-9C7AFB24DCD6}" type="datetimeFigureOut">
              <a:rPr lang="it-IT" smtClean="0"/>
              <a:pPr/>
              <a:t>09/03/2022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7A6D4E-F510-6B44-B260-48131B8925AE}" type="slidenum">
              <a:rPr lang="it-IT" smtClean="0"/>
              <a:pPr/>
              <a:t>‹N›</a:t>
            </a:fld>
            <a:endParaRPr lang="it-IT"/>
          </a:p>
        </p:txBody>
      </p:sp>
    </p:spTree>
    <p:extLst>
      <p:ext uri="{BB962C8B-B14F-4D97-AF65-F5344CB8AC3E}">
        <p14:creationId xmlns:p14="http://schemas.microsoft.com/office/powerpoint/2010/main" val="3194002741"/>
      </p:ext>
    </p:extLst>
  </p:cSld>
  <p:clrMap bg1="lt1" tx1="dk1" bg2="lt2" tx2="dk2" accent1="accent1" accent2="accent2" accent3="accent3" accent4="accent4" accent5="accent5" accent6="accent6" hlink="hlink" folHlink="folHlink"/>
  <p:notesStyle>
    <a:lvl1pPr marL="0" algn="l" defTabSz="456506" rtl="0" eaLnBrk="1" latinLnBrk="0" hangingPunct="1">
      <a:defRPr sz="1200" kern="1200">
        <a:solidFill>
          <a:schemeClr val="tx1"/>
        </a:solidFill>
        <a:latin typeface="+mn-lt"/>
        <a:ea typeface="+mn-ea"/>
        <a:cs typeface="+mn-cs"/>
      </a:defRPr>
    </a:lvl1pPr>
    <a:lvl2pPr marL="456506" algn="l" defTabSz="456506" rtl="0" eaLnBrk="1" latinLnBrk="0" hangingPunct="1">
      <a:defRPr sz="1200" kern="1200">
        <a:solidFill>
          <a:schemeClr val="tx1"/>
        </a:solidFill>
        <a:latin typeface="+mn-lt"/>
        <a:ea typeface="+mn-ea"/>
        <a:cs typeface="+mn-cs"/>
      </a:defRPr>
    </a:lvl2pPr>
    <a:lvl3pPr marL="913010" algn="l" defTabSz="456506" rtl="0" eaLnBrk="1" latinLnBrk="0" hangingPunct="1">
      <a:defRPr sz="1200" kern="1200">
        <a:solidFill>
          <a:schemeClr val="tx1"/>
        </a:solidFill>
        <a:latin typeface="+mn-lt"/>
        <a:ea typeface="+mn-ea"/>
        <a:cs typeface="+mn-cs"/>
      </a:defRPr>
    </a:lvl3pPr>
    <a:lvl4pPr marL="1369517" algn="l" defTabSz="456506" rtl="0" eaLnBrk="1" latinLnBrk="0" hangingPunct="1">
      <a:defRPr sz="1200" kern="1200">
        <a:solidFill>
          <a:schemeClr val="tx1"/>
        </a:solidFill>
        <a:latin typeface="+mn-lt"/>
        <a:ea typeface="+mn-ea"/>
        <a:cs typeface="+mn-cs"/>
      </a:defRPr>
    </a:lvl4pPr>
    <a:lvl5pPr marL="1826021" algn="l" defTabSz="456506" rtl="0" eaLnBrk="1" latinLnBrk="0" hangingPunct="1">
      <a:defRPr sz="1200" kern="1200">
        <a:solidFill>
          <a:schemeClr val="tx1"/>
        </a:solidFill>
        <a:latin typeface="+mn-lt"/>
        <a:ea typeface="+mn-ea"/>
        <a:cs typeface="+mn-cs"/>
      </a:defRPr>
    </a:lvl5pPr>
    <a:lvl6pPr marL="2282529" algn="l" defTabSz="456506" rtl="0" eaLnBrk="1" latinLnBrk="0" hangingPunct="1">
      <a:defRPr sz="1200" kern="1200">
        <a:solidFill>
          <a:schemeClr val="tx1"/>
        </a:solidFill>
        <a:latin typeface="+mn-lt"/>
        <a:ea typeface="+mn-ea"/>
        <a:cs typeface="+mn-cs"/>
      </a:defRPr>
    </a:lvl6pPr>
    <a:lvl7pPr marL="2739032" algn="l" defTabSz="456506" rtl="0" eaLnBrk="1" latinLnBrk="0" hangingPunct="1">
      <a:defRPr sz="1200" kern="1200">
        <a:solidFill>
          <a:schemeClr val="tx1"/>
        </a:solidFill>
        <a:latin typeface="+mn-lt"/>
        <a:ea typeface="+mn-ea"/>
        <a:cs typeface="+mn-cs"/>
      </a:defRPr>
    </a:lvl7pPr>
    <a:lvl8pPr marL="3195539" algn="l" defTabSz="456506" rtl="0" eaLnBrk="1" latinLnBrk="0" hangingPunct="1">
      <a:defRPr sz="1200" kern="1200">
        <a:solidFill>
          <a:schemeClr val="tx1"/>
        </a:solidFill>
        <a:latin typeface="+mn-lt"/>
        <a:ea typeface="+mn-ea"/>
        <a:cs typeface="+mn-cs"/>
      </a:defRPr>
    </a:lvl8pPr>
    <a:lvl9pPr marL="3652043" algn="l" defTabSz="4565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675E195D-7C8E-488D-ACC5-878B49D6309C}" type="slidenum">
              <a:rPr lang="en-US" altLang="it-IT" sz="1200" smtClean="0">
                <a:latin typeface="Times New Roman" pitchFamily="18" charset="0"/>
              </a:rPr>
              <a:pPr>
                <a:defRPr/>
              </a:pPr>
              <a:t>2</a:t>
            </a:fld>
            <a:endParaRPr lang="en-US" altLang="it-IT" sz="1200">
              <a:latin typeface="Times New Roman" pitchFamily="18" charset="0"/>
            </a:endParaRPr>
          </a:p>
        </p:txBody>
      </p:sp>
      <p:sp>
        <p:nvSpPr>
          <p:cNvPr id="630787" name="Rectangle 2"/>
          <p:cNvSpPr>
            <a:spLocks noGrp="1" noRot="1" noChangeAspect="1" noChangeArrowheads="1" noTextEdit="1"/>
          </p:cNvSpPr>
          <p:nvPr>
            <p:ph type="sldImg"/>
          </p:nvPr>
        </p:nvSpPr>
        <p:spPr>
          <a:ln/>
        </p:spPr>
      </p:sp>
      <p:sp>
        <p:nvSpPr>
          <p:cNvPr id="630788" name="Rectangle 3"/>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675E195D-7C8E-488D-ACC5-878B49D6309C}" type="slidenum">
              <a:rPr lang="en-US" altLang="it-IT" sz="1200" smtClean="0">
                <a:latin typeface="Times New Roman" pitchFamily="18" charset="0"/>
              </a:rPr>
              <a:pPr>
                <a:defRPr/>
              </a:pPr>
              <a:t>16</a:t>
            </a:fld>
            <a:endParaRPr lang="en-US" altLang="it-IT" sz="1200">
              <a:latin typeface="Times New Roman" pitchFamily="18" charset="0"/>
            </a:endParaRPr>
          </a:p>
        </p:txBody>
      </p:sp>
      <p:sp>
        <p:nvSpPr>
          <p:cNvPr id="630787" name="Rectangle 2"/>
          <p:cNvSpPr>
            <a:spLocks noGrp="1" noRot="1" noChangeAspect="1" noChangeArrowheads="1" noTextEdit="1"/>
          </p:cNvSpPr>
          <p:nvPr>
            <p:ph type="sldImg"/>
          </p:nvPr>
        </p:nvSpPr>
        <p:spPr>
          <a:ln/>
        </p:spPr>
      </p:sp>
      <p:sp>
        <p:nvSpPr>
          <p:cNvPr id="630788" name="Rectangle 3"/>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17411" name="Rectangle 2"/>
          <p:cNvSpPr>
            <a:spLocks noGrp="1" noChangeArrowheads="1"/>
          </p:cNvSpPr>
          <p:nvPr>
            <p:ph type="body" idx="1"/>
          </p:nvPr>
        </p:nvSpPr>
        <p:spPr>
          <a:xfrm>
            <a:off x="685800" y="4343400"/>
            <a:ext cx="5486400" cy="4114800"/>
          </a:xfrm>
          <a:noFill/>
          <a:ln/>
        </p:spPr>
        <p:txBody>
          <a:bodyPr wrap="none" anchor="ctr"/>
          <a:lstStyle/>
          <a:p>
            <a:endParaRPr lang="it-IT">
              <a:latin typeface="Times New Roman"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6506"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6E7A6D4E-F510-6B44-B260-48131B8925AE}" type="slidenum">
              <a:rPr lang="it-IT" smtClean="0"/>
              <a:pPr/>
              <a:t>19</a:t>
            </a:fld>
            <a:endParaRPr lang="it-IT"/>
          </a:p>
        </p:txBody>
      </p:sp>
    </p:spTree>
    <p:extLst>
      <p:ext uri="{BB962C8B-B14F-4D97-AF65-F5344CB8AC3E}">
        <p14:creationId xmlns:p14="http://schemas.microsoft.com/office/powerpoint/2010/main" val="178244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Figure 1. HCV </a:t>
            </a:r>
            <a:r>
              <a:rPr lang="it-IT" sz="1200" kern="1200" dirty="0" err="1">
                <a:solidFill>
                  <a:schemeClr val="tx1"/>
                </a:solidFill>
                <a:effectLst/>
                <a:latin typeface="+mn-lt"/>
                <a:ea typeface="+mn-ea"/>
                <a:cs typeface="+mn-cs"/>
              </a:rPr>
              <a:t>genome</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viral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particle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structure</a:t>
            </a:r>
            <a:r>
              <a:rPr lang="it-IT" sz="1200" kern="1200" dirty="0">
                <a:solidFill>
                  <a:schemeClr val="tx1"/>
                </a:solidFill>
                <a:effectLst/>
                <a:latin typeface="+mn-lt"/>
                <a:ea typeface="+mn-ea"/>
                <a:cs typeface="+mn-cs"/>
              </a:rPr>
              <a:t>. (A) The HCV </a:t>
            </a:r>
            <a:r>
              <a:rPr lang="it-IT" sz="1200" kern="1200" dirty="0" err="1">
                <a:solidFill>
                  <a:schemeClr val="tx1"/>
                </a:solidFill>
                <a:effectLst/>
                <a:latin typeface="+mn-lt"/>
                <a:ea typeface="+mn-ea"/>
                <a:cs typeface="+mn-cs"/>
              </a:rPr>
              <a:t>structural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proteins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constitute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viral</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particle</a:t>
            </a:r>
            <a:r>
              <a:rPr lang="it-IT" sz="1200" kern="1200" dirty="0">
                <a:solidFill>
                  <a:schemeClr val="tx1"/>
                </a:solidFill>
                <a:effectLst/>
                <a:latin typeface="+mn-lt"/>
                <a:ea typeface="+mn-ea"/>
                <a:cs typeface="+mn-cs"/>
              </a:rPr>
              <a:t>. The positions of HVR-1 and -2 in the E2 </a:t>
            </a:r>
            <a:r>
              <a:rPr lang="it-IT" sz="1200" kern="1200" dirty="0" err="1">
                <a:solidFill>
                  <a:schemeClr val="tx1"/>
                </a:solidFill>
                <a:effectLst/>
                <a:latin typeface="+mn-lt"/>
                <a:ea typeface="+mn-ea"/>
                <a:cs typeface="+mn-cs"/>
              </a:rPr>
              <a:t>protein</a:t>
            </a:r>
            <a:r>
              <a:rPr lang="it-IT" sz="1200" kern="1200" dirty="0">
                <a:solidFill>
                  <a:schemeClr val="tx1"/>
                </a:solidFill>
                <a:effectLst/>
                <a:latin typeface="+mn-lt"/>
                <a:ea typeface="+mn-ea"/>
                <a:cs typeface="+mn-cs"/>
              </a:rPr>
              <a:t> and ISDR in the NS5A </a:t>
            </a:r>
            <a:r>
              <a:rPr lang="it-IT" sz="1200" kern="1200" dirty="0" err="1">
                <a:solidFill>
                  <a:schemeClr val="tx1"/>
                </a:solidFill>
                <a:effectLst/>
                <a:latin typeface="+mn-lt"/>
                <a:ea typeface="+mn-ea"/>
                <a:cs typeface="+mn-cs"/>
              </a:rPr>
              <a:t>protein</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indicated</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(B) </a:t>
            </a:r>
            <a:r>
              <a:rPr lang="it-IT" sz="1200" kern="1200" dirty="0" err="1">
                <a:solidFill>
                  <a:schemeClr val="tx1"/>
                </a:solidFill>
                <a:effectLst/>
                <a:latin typeface="+mn-lt"/>
                <a:ea typeface="+mn-ea"/>
                <a:cs typeface="+mn-cs"/>
              </a:rPr>
              <a:t>alignment</a:t>
            </a:r>
            <a:r>
              <a:rPr lang="it-IT" sz="1200" kern="1200" dirty="0">
                <a:solidFill>
                  <a:schemeClr val="tx1"/>
                </a:solidFill>
                <a:effectLst/>
                <a:latin typeface="+mn-lt"/>
                <a:ea typeface="+mn-ea"/>
                <a:cs typeface="+mn-cs"/>
              </a:rPr>
              <a:t> of the HVR-1 and HVR-2 amino acid </a:t>
            </a:r>
            <a:r>
              <a:rPr lang="it-IT" sz="1200" kern="1200" dirty="0" err="1">
                <a:solidFill>
                  <a:schemeClr val="tx1"/>
                </a:solidFill>
                <a:effectLst/>
                <a:latin typeface="+mn-lt"/>
                <a:ea typeface="+mn-ea"/>
                <a:cs typeface="+mn-cs"/>
              </a:rPr>
              <a:t>sequences</a:t>
            </a:r>
            <a:r>
              <a:rPr lang="it-IT" sz="1200" kern="1200" dirty="0">
                <a:solidFill>
                  <a:schemeClr val="tx1"/>
                </a:solidFill>
                <a:effectLst/>
                <a:latin typeface="+mn-lt"/>
                <a:ea typeface="+mn-ea"/>
                <a:cs typeface="+mn-cs"/>
              </a:rPr>
              <a:t> of HCV </a:t>
            </a:r>
            <a:r>
              <a:rPr lang="it-IT" sz="1200" kern="1200" dirty="0" err="1">
                <a:solidFill>
                  <a:schemeClr val="tx1"/>
                </a:solidFill>
                <a:effectLst/>
                <a:latin typeface="+mn-lt"/>
                <a:ea typeface="+mn-ea"/>
                <a:cs typeface="+mn-cs"/>
              </a:rPr>
              <a:t>genotypes</a:t>
            </a:r>
            <a:r>
              <a:rPr lang="it-IT" sz="1200" kern="1200" dirty="0">
                <a:solidFill>
                  <a:schemeClr val="tx1"/>
                </a:solidFill>
                <a:effectLst/>
                <a:latin typeface="+mn-lt"/>
                <a:ea typeface="+mn-ea"/>
                <a:cs typeface="+mn-cs"/>
              </a:rPr>
              <a:t> 1b and 2a [13];</a:t>
            </a:r>
          </a:p>
          <a:p>
            <a:r>
              <a:rPr lang="it-IT" sz="1200" kern="1200" dirty="0">
                <a:solidFill>
                  <a:schemeClr val="tx1"/>
                </a:solidFill>
                <a:effectLst/>
                <a:latin typeface="+mn-lt"/>
                <a:ea typeface="+mn-ea"/>
                <a:cs typeface="+mn-cs"/>
              </a:rPr>
              <a:t>and (C) </a:t>
            </a:r>
            <a:r>
              <a:rPr lang="it-IT" sz="1200" kern="1200" dirty="0" err="1">
                <a:solidFill>
                  <a:schemeClr val="tx1"/>
                </a:solidFill>
                <a:effectLst/>
                <a:latin typeface="+mn-lt"/>
                <a:ea typeface="+mn-ea"/>
                <a:cs typeface="+mn-cs"/>
              </a:rPr>
              <a:t>alignment</a:t>
            </a:r>
            <a:r>
              <a:rPr lang="it-IT" sz="1200" kern="1200" dirty="0">
                <a:solidFill>
                  <a:schemeClr val="tx1"/>
                </a:solidFill>
                <a:effectLst/>
                <a:latin typeface="+mn-lt"/>
                <a:ea typeface="+mn-ea"/>
                <a:cs typeface="+mn-cs"/>
              </a:rPr>
              <a:t> of the ISDR </a:t>
            </a:r>
            <a:r>
              <a:rPr lang="it-IT" sz="1200" kern="1200" dirty="0" err="1">
                <a:solidFill>
                  <a:schemeClr val="tx1"/>
                </a:solidFill>
                <a:effectLst/>
                <a:latin typeface="+mn-lt"/>
                <a:ea typeface="+mn-ea"/>
                <a:cs typeface="+mn-cs"/>
              </a:rPr>
              <a:t>sequence</a:t>
            </a:r>
            <a:r>
              <a:rPr lang="it-IT" sz="1200" kern="1200" dirty="0">
                <a:solidFill>
                  <a:schemeClr val="tx1"/>
                </a:solidFill>
                <a:effectLst/>
                <a:latin typeface="+mn-lt"/>
                <a:ea typeface="+mn-ea"/>
                <a:cs typeface="+mn-cs"/>
              </a:rPr>
              <a:t> of the NS5A </a:t>
            </a:r>
            <a:r>
              <a:rPr lang="it-IT" sz="1200" kern="1200" dirty="0" err="1">
                <a:solidFill>
                  <a:schemeClr val="tx1"/>
                </a:solidFill>
                <a:effectLst/>
                <a:latin typeface="+mn-lt"/>
                <a:ea typeface="+mn-ea"/>
                <a:cs typeface="+mn-cs"/>
              </a:rPr>
              <a:t>proteins</a:t>
            </a:r>
            <a:r>
              <a:rPr lang="it-IT" sz="1200" kern="1200" dirty="0">
                <a:solidFill>
                  <a:schemeClr val="tx1"/>
                </a:solidFill>
                <a:effectLst/>
                <a:latin typeface="+mn-lt"/>
                <a:ea typeface="+mn-ea"/>
                <a:cs typeface="+mn-cs"/>
              </a:rPr>
              <a:t> (R6 [14], 1b (</a:t>
            </a:r>
            <a:r>
              <a:rPr lang="it-IT" sz="1200" kern="1200" dirty="0" err="1">
                <a:solidFill>
                  <a:schemeClr val="tx1"/>
                </a:solidFill>
                <a:effectLst/>
                <a:latin typeface="+mn-lt"/>
                <a:ea typeface="+mn-ea"/>
                <a:cs typeface="+mn-cs"/>
              </a:rPr>
              <a:t>GenBank</a:t>
            </a:r>
            <a:r>
              <a:rPr lang="it-IT" sz="1200" kern="1200" dirty="0">
                <a:solidFill>
                  <a:schemeClr val="tx1"/>
                </a:solidFill>
                <a:effectLst/>
                <a:latin typeface="+mn-lt"/>
                <a:ea typeface="+mn-ea"/>
                <a:cs typeface="+mn-cs"/>
              </a:rPr>
              <a:t> BAA88704.1),</a:t>
            </a:r>
          </a:p>
          <a:p>
            <a:r>
              <a:rPr lang="it-IT" sz="1200" kern="1200" dirty="0">
                <a:solidFill>
                  <a:schemeClr val="tx1"/>
                </a:solidFill>
                <a:effectLst/>
                <a:latin typeface="+mn-lt"/>
                <a:ea typeface="+mn-ea"/>
                <a:cs typeface="+mn-cs"/>
              </a:rPr>
              <a:t>1a [15]; </a:t>
            </a:r>
            <a:r>
              <a:rPr lang="it-IT" sz="1200" kern="1200" dirty="0" err="1">
                <a:solidFill>
                  <a:schemeClr val="tx1"/>
                </a:solidFill>
                <a:effectLst/>
                <a:latin typeface="+mn-lt"/>
                <a:ea typeface="+mn-ea"/>
                <a:cs typeface="+mn-cs"/>
              </a:rPr>
              <a:t>N</a:t>
            </a:r>
            <a:r>
              <a:rPr lang="it-IT" sz="1200" kern="1200" dirty="0">
                <a:solidFill>
                  <a:schemeClr val="tx1"/>
                </a:solidFill>
                <a:effectLst/>
                <a:latin typeface="+mn-lt"/>
                <a:ea typeface="+mn-ea"/>
                <a:cs typeface="+mn-cs"/>
              </a:rPr>
              <a:t> [16], JF [17], and G4 (</a:t>
            </a:r>
            <a:r>
              <a:rPr lang="it-IT" sz="1200" kern="1200" dirty="0" err="1">
                <a:solidFill>
                  <a:schemeClr val="tx1"/>
                </a:solidFill>
                <a:effectLst/>
                <a:latin typeface="+mn-lt"/>
                <a:ea typeface="+mn-ea"/>
                <a:cs typeface="+mn-cs"/>
              </a:rPr>
              <a:t>GenBank</a:t>
            </a:r>
            <a:r>
              <a:rPr lang="it-IT" sz="1200" kern="1200" dirty="0">
                <a:solidFill>
                  <a:schemeClr val="tx1"/>
                </a:solidFill>
                <a:effectLst/>
                <a:latin typeface="+mn-lt"/>
                <a:ea typeface="+mn-ea"/>
                <a:cs typeface="+mn-cs"/>
              </a:rPr>
              <a:t> BAM95359.1). HCV, </a:t>
            </a:r>
            <a:r>
              <a:rPr lang="it-IT" sz="1200" kern="1200" dirty="0" err="1">
                <a:solidFill>
                  <a:schemeClr val="tx1"/>
                </a:solidFill>
                <a:effectLst/>
                <a:latin typeface="+mn-lt"/>
                <a:ea typeface="+mn-ea"/>
                <a:cs typeface="+mn-cs"/>
              </a:rPr>
              <a:t>hepatitis</a:t>
            </a:r>
            <a:r>
              <a:rPr lang="it-IT" sz="1200" kern="1200" dirty="0">
                <a:solidFill>
                  <a:schemeClr val="tx1"/>
                </a:solidFill>
                <a:effectLst/>
                <a:latin typeface="+mn-lt"/>
                <a:ea typeface="+mn-ea"/>
                <a:cs typeface="+mn-cs"/>
              </a:rPr>
              <a:t> C virus; HVR, </a:t>
            </a:r>
            <a:r>
              <a:rPr lang="it-IT" sz="1200" kern="1200" dirty="0" err="1">
                <a:solidFill>
                  <a:schemeClr val="tx1"/>
                </a:solidFill>
                <a:effectLst/>
                <a:latin typeface="+mn-lt"/>
                <a:ea typeface="+mn-ea"/>
                <a:cs typeface="+mn-cs"/>
              </a:rPr>
              <a:t>hypervariable</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region</a:t>
            </a:r>
            <a:r>
              <a:rPr lang="it-IT" sz="1200" kern="1200" dirty="0">
                <a:solidFill>
                  <a:schemeClr val="tx1"/>
                </a:solidFill>
                <a:effectLst/>
                <a:latin typeface="+mn-lt"/>
                <a:ea typeface="+mn-ea"/>
                <a:cs typeface="+mn-cs"/>
              </a:rPr>
              <a:t>; ISDR, interferon (IFN)-</a:t>
            </a:r>
            <a:r>
              <a:rPr lang="it-IT" sz="1200" kern="1200" dirty="0" err="1">
                <a:solidFill>
                  <a:schemeClr val="tx1"/>
                </a:solidFill>
                <a:effectLst/>
                <a:latin typeface="+mn-lt"/>
                <a:ea typeface="+mn-ea"/>
                <a:cs typeface="+mn-cs"/>
              </a:rPr>
              <a:t>sensitivity-determining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region</a:t>
            </a:r>
            <a:r>
              <a:rPr lang="it-IT" sz="1200" kern="1200" dirty="0">
                <a:solidFill>
                  <a:schemeClr val="tx1"/>
                </a:solidFill>
                <a:effectLst/>
                <a:latin typeface="+mn-lt"/>
                <a:ea typeface="+mn-ea"/>
                <a:cs typeface="+mn-cs"/>
              </a:rPr>
              <a:t>; NS, </a:t>
            </a:r>
            <a:r>
              <a:rPr lang="it-IT" sz="1200" kern="1200" dirty="0" err="1">
                <a:solidFill>
                  <a:schemeClr val="tx1"/>
                </a:solidFill>
                <a:effectLst/>
                <a:latin typeface="+mn-lt"/>
                <a:ea typeface="+mn-ea"/>
                <a:cs typeface="+mn-cs"/>
              </a:rPr>
              <a:t>nonstructural</a:t>
            </a:r>
            <a:r>
              <a:rPr lang="it-IT" sz="1200" kern="1200" dirty="0">
                <a:solidFill>
                  <a:schemeClr val="tx1"/>
                </a:solidFill>
                <a:effectLst/>
                <a:latin typeface="+mn-lt"/>
                <a:ea typeface="+mn-ea"/>
                <a:cs typeface="+mn-cs"/>
              </a:rPr>
              <a:t>. Amino </a:t>
            </a:r>
            <a:r>
              <a:rPr lang="it-IT" sz="1200" kern="1200" dirty="0" err="1">
                <a:solidFill>
                  <a:schemeClr val="tx1"/>
                </a:solidFill>
                <a:effectLst/>
                <a:latin typeface="+mn-lt"/>
                <a:ea typeface="+mn-ea"/>
                <a:cs typeface="+mn-cs"/>
              </a:rPr>
              <a:t>acids</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red</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indicate </a:t>
            </a:r>
            <a:r>
              <a:rPr lang="it-IT" sz="1200" kern="1200" dirty="0" err="1">
                <a:solidFill>
                  <a:schemeClr val="tx1"/>
                </a:solidFill>
                <a:effectLst/>
                <a:latin typeface="+mn-lt"/>
                <a:ea typeface="+mn-ea"/>
                <a:cs typeface="+mn-cs"/>
              </a:rPr>
              <a:t>mutated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residues</a:t>
            </a:r>
            <a:r>
              <a:rPr lang="it-IT" sz="1200" kern="1200" dirty="0">
                <a:solidFill>
                  <a:schemeClr val="tx1"/>
                </a:solidFill>
                <a:effectLst/>
                <a:latin typeface="+mn-lt"/>
                <a:ea typeface="+mn-ea"/>
                <a:cs typeface="+mn-cs"/>
              </a:rPr>
              <a:t> and blue indicate </a:t>
            </a:r>
            <a:r>
              <a:rPr lang="it-IT" sz="1200" kern="1200" dirty="0" err="1">
                <a:solidFill>
                  <a:schemeClr val="tx1"/>
                </a:solidFill>
                <a:effectLst/>
                <a:latin typeface="+mn-lt"/>
                <a:ea typeface="+mn-ea"/>
                <a:cs typeface="+mn-cs"/>
              </a:rPr>
              <a:t>insertion</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HVR-1 </a:t>
            </a:r>
            <a:r>
              <a:rPr lang="it-IT" sz="1200" kern="1200" dirty="0" err="1">
                <a:solidFill>
                  <a:schemeClr val="tx1"/>
                </a:solidFill>
                <a:effectLst/>
                <a:latin typeface="+mn-lt"/>
                <a:ea typeface="+mn-ea"/>
                <a:cs typeface="+mn-cs"/>
              </a:rPr>
              <a:t>appears</a:t>
            </a:r>
            <a:r>
              <a:rPr lang="it-IT" sz="1200" kern="1200" dirty="0">
                <a:solidFill>
                  <a:schemeClr val="tx1"/>
                </a:solidFill>
                <a:effectLst/>
                <a:latin typeface="+mn-lt"/>
                <a:ea typeface="+mn-ea"/>
                <a:cs typeface="+mn-cs"/>
              </a:rPr>
              <a:t> to be the </a:t>
            </a:r>
            <a:r>
              <a:rPr lang="it-IT" sz="1200" kern="1200" dirty="0" err="1">
                <a:solidFill>
                  <a:schemeClr val="tx1"/>
                </a:solidFill>
                <a:effectLst/>
                <a:latin typeface="+mn-lt"/>
                <a:ea typeface="+mn-ea"/>
                <a:cs typeface="+mn-cs"/>
              </a:rPr>
              <a:t>dominant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epitope</a:t>
            </a:r>
            <a:r>
              <a:rPr lang="it-IT" sz="1200" kern="1200" dirty="0">
                <a:solidFill>
                  <a:schemeClr val="tx1"/>
                </a:solidFill>
                <a:effectLst/>
                <a:latin typeface="+mn-lt"/>
                <a:ea typeface="+mn-ea"/>
                <a:cs typeface="+mn-cs"/>
              </a:rPr>
              <a:t> [11,12] and </a:t>
            </a:r>
            <a:r>
              <a:rPr lang="it-IT" sz="1200" kern="1200" dirty="0" err="1">
                <a:solidFill>
                  <a:schemeClr val="tx1"/>
                </a:solidFill>
                <a:effectLst/>
                <a:latin typeface="+mn-lt"/>
                <a:ea typeface="+mn-ea"/>
                <a:cs typeface="+mn-cs"/>
              </a:rPr>
              <a:t>its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mutation</a:t>
            </a:r>
            <a:r>
              <a:rPr lang="it-IT" sz="1200" kern="1200" dirty="0">
                <a:solidFill>
                  <a:schemeClr val="tx1"/>
                </a:solidFill>
                <a:effectLst/>
                <a:latin typeface="+mn-lt"/>
                <a:ea typeface="+mn-ea"/>
                <a:cs typeface="+mn-cs"/>
              </a:rPr>
              <a:t> can facilitate </a:t>
            </a:r>
            <a:r>
              <a:rPr lang="it-IT" sz="1200" kern="1200" dirty="0" err="1">
                <a:solidFill>
                  <a:schemeClr val="tx1"/>
                </a:solidFill>
                <a:effectLst/>
                <a:latin typeface="+mn-lt"/>
                <a:ea typeface="+mn-ea"/>
                <a:cs typeface="+mn-cs"/>
              </a:rPr>
              <a:t>escape</a:t>
            </a:r>
            <a:r>
              <a:rPr lang="it-IT" sz="1200" kern="1200" dirty="0">
                <a:solidFill>
                  <a:schemeClr val="tx1"/>
                </a:solidFill>
                <a:effectLst/>
                <a:latin typeface="+mn-lt"/>
                <a:ea typeface="+mn-ea"/>
                <a:cs typeface="+mn-cs"/>
              </a:rPr>
              <a:t> from </a:t>
            </a:r>
            <a:r>
              <a:rPr lang="it-IT" sz="1200" kern="1200" dirty="0" err="1">
                <a:solidFill>
                  <a:schemeClr val="tx1"/>
                </a:solidFill>
                <a:effectLst/>
                <a:latin typeface="+mn-lt"/>
                <a:ea typeface="+mn-ea"/>
                <a:cs typeface="+mn-cs"/>
              </a:rPr>
              <a:t>host</a:t>
            </a:r>
            <a:r>
              <a:rPr lang="it-IT" sz="1200" kern="1200" dirty="0">
                <a:solidFill>
                  <a:schemeClr val="tx1"/>
                </a:solidFill>
                <a:effectLst/>
                <a:latin typeface="+mn-lt"/>
                <a:ea typeface="+mn-ea"/>
                <a:cs typeface="+mn-cs"/>
              </a:rPr>
              <a:t> immune </a:t>
            </a:r>
            <a:r>
              <a:rPr lang="it-IT" sz="1200" kern="1200" dirty="0" err="1">
                <a:solidFill>
                  <a:schemeClr val="tx1"/>
                </a:solidFill>
                <a:effectLst/>
                <a:latin typeface="+mn-lt"/>
                <a:ea typeface="+mn-ea"/>
                <a:cs typeface="+mn-cs"/>
              </a:rPr>
              <a:t>responses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Variations</a:t>
            </a:r>
            <a:r>
              <a:rPr lang="it-IT" sz="1200" kern="1200" dirty="0">
                <a:solidFill>
                  <a:schemeClr val="tx1"/>
                </a:solidFill>
                <a:effectLst/>
                <a:latin typeface="+mn-lt"/>
                <a:ea typeface="+mn-ea"/>
                <a:cs typeface="+mn-cs"/>
              </a:rPr>
              <a:t> in HVR-1 and HVR-2 are</a:t>
            </a:r>
          </a:p>
          <a:p>
            <a:r>
              <a:rPr lang="it-IT" sz="1200" kern="1200" dirty="0" err="1">
                <a:solidFill>
                  <a:schemeClr val="tx1"/>
                </a:solidFill>
                <a:effectLst/>
                <a:latin typeface="+mn-lt"/>
                <a:ea typeface="+mn-ea"/>
                <a:cs typeface="+mn-cs"/>
              </a:rPr>
              <a:t>generated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quickly</a:t>
            </a:r>
            <a:r>
              <a:rPr lang="it-IT" sz="1200" kern="1200" dirty="0">
                <a:solidFill>
                  <a:schemeClr val="tx1"/>
                </a:solidFill>
                <a:effectLst/>
                <a:latin typeface="+mn-lt"/>
                <a:ea typeface="+mn-ea"/>
                <a:cs typeface="+mn-cs"/>
              </a:rPr>
              <a:t> and can </a:t>
            </a:r>
            <a:r>
              <a:rPr lang="it-IT" sz="1200" kern="1200" dirty="0" err="1">
                <a:solidFill>
                  <a:schemeClr val="tx1"/>
                </a:solidFill>
                <a:effectLst/>
                <a:latin typeface="+mn-lt"/>
                <a:ea typeface="+mn-ea"/>
                <a:cs typeface="+mn-cs"/>
              </a:rPr>
              <a:t>confer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adaptive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advantages</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viral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tropism</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host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range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virulence</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drug</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resistance</a:t>
            </a:r>
            <a:r>
              <a:rPr lang="it-IT" sz="1200" kern="1200" dirty="0">
                <a:solidFill>
                  <a:schemeClr val="tx1"/>
                </a:solidFill>
                <a:effectLst/>
                <a:latin typeface="+mn-lt"/>
                <a:ea typeface="+mn-ea"/>
                <a:cs typeface="+mn-cs"/>
              </a:rPr>
              <a:t>. In HCV </a:t>
            </a:r>
            <a:r>
              <a:rPr lang="it-IT" sz="1200" kern="1200" dirty="0" err="1">
                <a:solidFill>
                  <a:schemeClr val="tx1"/>
                </a:solidFill>
                <a:effectLst/>
                <a:latin typeface="+mn-lt"/>
                <a:ea typeface="+mn-ea"/>
                <a:cs typeface="+mn-cs"/>
              </a:rPr>
              <a:t>patients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higher</a:t>
            </a:r>
            <a:r>
              <a:rPr lang="it-IT" sz="1200" kern="1200" dirty="0">
                <a:solidFill>
                  <a:schemeClr val="tx1"/>
                </a:solidFill>
                <a:effectLst/>
                <a:latin typeface="+mn-lt"/>
                <a:ea typeface="+mn-ea"/>
                <a:cs typeface="+mn-cs"/>
              </a:rPr>
              <a:t> rate of amino acid </a:t>
            </a:r>
            <a:r>
              <a:rPr lang="it-IT" sz="1200" kern="1200" dirty="0" err="1">
                <a:solidFill>
                  <a:schemeClr val="tx1"/>
                </a:solidFill>
                <a:effectLst/>
                <a:latin typeface="+mn-lt"/>
                <a:ea typeface="+mn-ea"/>
                <a:cs typeface="+mn-cs"/>
              </a:rPr>
              <a:t>substitutions</a:t>
            </a:r>
            <a:r>
              <a:rPr lang="it-IT" sz="1200" kern="1200" dirty="0">
                <a:solidFill>
                  <a:schemeClr val="tx1"/>
                </a:solidFill>
                <a:effectLst/>
                <a:latin typeface="+mn-lt"/>
                <a:ea typeface="+mn-ea"/>
                <a:cs typeface="+mn-cs"/>
              </a:rPr>
              <a:t> per site </a:t>
            </a:r>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observed</a:t>
            </a:r>
            <a:r>
              <a:rPr lang="it-IT" sz="1200" kern="1200" dirty="0">
                <a:solidFill>
                  <a:schemeClr val="tx1"/>
                </a:solidFill>
                <a:effectLst/>
                <a:latin typeface="+mn-lt"/>
                <a:ea typeface="+mn-ea"/>
                <a:cs typeface="+mn-cs"/>
              </a:rPr>
              <a:t> in the</a:t>
            </a:r>
          </a:p>
          <a:p>
            <a:r>
              <a:rPr lang="it-IT" sz="1200" kern="1200" dirty="0">
                <a:solidFill>
                  <a:schemeClr val="tx1"/>
                </a:solidFill>
                <a:effectLst/>
                <a:latin typeface="+mn-lt"/>
                <a:ea typeface="+mn-ea"/>
                <a:cs typeface="+mn-cs"/>
              </a:rPr>
              <a:t>acute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than</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chronic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[13]. </a:t>
            </a:r>
            <a:r>
              <a:rPr lang="it-IT" sz="1200" kern="1200" dirty="0" err="1">
                <a:solidFill>
                  <a:schemeClr val="tx1"/>
                </a:solidFill>
                <a:effectLst/>
                <a:latin typeface="+mn-lt"/>
                <a:ea typeface="+mn-ea"/>
                <a:cs typeface="+mn-cs"/>
              </a:rPr>
              <a:t>One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patient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lost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reactivity</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their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own</a:t>
            </a:r>
            <a:r>
              <a:rPr lang="it-IT" sz="1200" kern="1200" dirty="0">
                <a:solidFill>
                  <a:schemeClr val="tx1"/>
                </a:solidFill>
                <a:effectLst/>
                <a:latin typeface="+mn-lt"/>
                <a:ea typeface="+mn-ea"/>
                <a:cs typeface="+mn-cs"/>
              </a:rPr>
              <a:t> HVR-1 amino</a:t>
            </a:r>
          </a:p>
          <a:p>
            <a:r>
              <a:rPr lang="it-IT" sz="1200" kern="1200" dirty="0">
                <a:solidFill>
                  <a:schemeClr val="tx1"/>
                </a:solidFill>
                <a:effectLst/>
                <a:latin typeface="+mn-lt"/>
                <a:ea typeface="+mn-ea"/>
                <a:cs typeface="+mn-cs"/>
              </a:rPr>
              <a:t>acid </a:t>
            </a:r>
            <a:r>
              <a:rPr lang="it-IT" sz="1200" kern="1200" dirty="0" err="1">
                <a:solidFill>
                  <a:schemeClr val="tx1"/>
                </a:solidFill>
                <a:effectLst/>
                <a:latin typeface="+mn-lt"/>
                <a:ea typeface="+mn-ea"/>
                <a:cs typeface="+mn-cs"/>
              </a:rPr>
              <a:t>sequence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during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chronic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infection</a:t>
            </a:r>
            <a:r>
              <a:rPr lang="it-IT" sz="1200" kern="1200" dirty="0">
                <a:solidFill>
                  <a:schemeClr val="tx1"/>
                </a:solidFill>
                <a:effectLst/>
                <a:latin typeface="+mn-lt"/>
                <a:ea typeface="+mn-ea"/>
                <a:cs typeface="+mn-cs"/>
              </a:rPr>
              <a:t> (HCV </a:t>
            </a:r>
            <a:r>
              <a:rPr lang="it-IT" sz="1200" kern="1200" dirty="0" err="1">
                <a:solidFill>
                  <a:schemeClr val="tx1"/>
                </a:solidFill>
                <a:effectLst/>
                <a:latin typeface="+mn-lt"/>
                <a:ea typeface="+mn-ea"/>
                <a:cs typeface="+mn-cs"/>
              </a:rPr>
              <a:t>genotype</a:t>
            </a:r>
            <a:r>
              <a:rPr lang="it-IT" sz="1200" kern="1200" dirty="0">
                <a:solidFill>
                  <a:schemeClr val="tx1"/>
                </a:solidFill>
                <a:effectLst/>
                <a:latin typeface="+mn-lt"/>
                <a:ea typeface="+mn-ea"/>
                <a:cs typeface="+mn-cs"/>
              </a:rPr>
              <a:t> 1b), </a:t>
            </a:r>
            <a:r>
              <a:rPr lang="it-IT" sz="1200" kern="1200" dirty="0" err="1">
                <a:solidFill>
                  <a:schemeClr val="tx1"/>
                </a:solidFill>
                <a:effectLst/>
                <a:latin typeface="+mn-lt"/>
                <a:ea typeface="+mn-ea"/>
                <a:cs typeface="+mn-cs"/>
              </a:rPr>
              <a:t>whereas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another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patient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reactivity</a:t>
            </a:r>
            <a:r>
              <a:rPr lang="it-IT" sz="1200" kern="1200" dirty="0">
                <a:solidFill>
                  <a:schemeClr val="tx1"/>
                </a:solidFill>
                <a:effectLst/>
                <a:latin typeface="+mn-lt"/>
                <a:ea typeface="+mn-ea"/>
                <a:cs typeface="+mn-cs"/>
              </a:rPr>
              <a:t> to</a:t>
            </a:r>
          </a:p>
          <a:p>
            <a:r>
              <a:rPr lang="it-IT" sz="1200" kern="1200" dirty="0">
                <a:solidFill>
                  <a:schemeClr val="tx1"/>
                </a:solidFill>
                <a:effectLst/>
                <a:latin typeface="+mn-lt"/>
                <a:ea typeface="+mn-ea"/>
                <a:cs typeface="+mn-cs"/>
              </a:rPr>
              <a:t>HVR-1 (HCV </a:t>
            </a:r>
            <a:r>
              <a:rPr lang="it-IT" sz="1200" kern="1200" dirty="0" err="1">
                <a:solidFill>
                  <a:schemeClr val="tx1"/>
                </a:solidFill>
                <a:effectLst/>
                <a:latin typeface="+mn-lt"/>
                <a:ea typeface="+mn-ea"/>
                <a:cs typeface="+mn-cs"/>
              </a:rPr>
              <a:t>genotype</a:t>
            </a:r>
            <a:r>
              <a:rPr lang="it-IT" sz="1200" kern="1200" dirty="0">
                <a:solidFill>
                  <a:schemeClr val="tx1"/>
                </a:solidFill>
                <a:effectLst/>
                <a:latin typeface="+mn-lt"/>
                <a:ea typeface="+mn-ea"/>
                <a:cs typeface="+mn-cs"/>
              </a:rPr>
              <a:t> 2a). </a:t>
            </a:r>
            <a:r>
              <a:rPr lang="it-IT" sz="1200" kern="1200" dirty="0" err="1">
                <a:solidFill>
                  <a:schemeClr val="tx1"/>
                </a:solidFill>
                <a:effectLst/>
                <a:latin typeface="+mn-lt"/>
                <a:ea typeface="+mn-ea"/>
                <a:cs typeface="+mn-cs"/>
              </a:rPr>
              <a:t>Therefore</a:t>
            </a:r>
            <a:r>
              <a:rPr lang="it-IT" sz="1200" kern="1200" dirty="0">
                <a:solidFill>
                  <a:schemeClr val="tx1"/>
                </a:solidFill>
                <a:effectLst/>
                <a:latin typeface="+mn-lt"/>
                <a:ea typeface="+mn-ea"/>
                <a:cs typeface="+mn-cs"/>
              </a:rPr>
              <a:t>, HVR-1 </a:t>
            </a:r>
            <a:r>
              <a:rPr lang="it-IT" sz="1200" kern="1200" dirty="0" err="1">
                <a:solidFill>
                  <a:schemeClr val="tx1"/>
                </a:solidFill>
                <a:effectLst/>
                <a:latin typeface="+mn-lt"/>
                <a:ea typeface="+mn-ea"/>
                <a:cs typeface="+mn-cs"/>
              </a:rPr>
              <a:t>may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not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always</a:t>
            </a:r>
            <a:r>
              <a:rPr lang="it-IT" sz="1200" kern="1200" dirty="0">
                <a:solidFill>
                  <a:schemeClr val="tx1"/>
                </a:solidFill>
                <a:effectLst/>
                <a:latin typeface="+mn-lt"/>
                <a:ea typeface="+mn-ea"/>
                <a:cs typeface="+mn-cs"/>
              </a:rPr>
              <a:t> display </a:t>
            </a:r>
            <a:r>
              <a:rPr lang="it-IT" sz="1200" kern="1200" dirty="0" err="1">
                <a:solidFill>
                  <a:schemeClr val="tx1"/>
                </a:solidFill>
                <a:effectLst/>
                <a:latin typeface="+mn-lt"/>
                <a:ea typeface="+mn-ea"/>
                <a:cs typeface="+mn-cs"/>
              </a:rPr>
              <a:t>neutralizing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epitopes</a:t>
            </a:r>
            <a:r>
              <a:rPr lang="it-IT" sz="1200" kern="1200" dirty="0">
                <a:solidFill>
                  <a:schemeClr val="tx1"/>
                </a:solidFill>
                <a:effectLst/>
                <a:latin typeface="+mn-lt"/>
                <a:ea typeface="+mn-ea"/>
                <a:cs typeface="+mn-cs"/>
              </a:rPr>
              <a:t> in HCV</a:t>
            </a:r>
          </a:p>
          <a:p>
            <a:r>
              <a:rPr lang="it-IT" sz="1200" kern="1200" dirty="0" err="1">
                <a:solidFill>
                  <a:schemeClr val="tx1"/>
                </a:solidFill>
                <a:effectLst/>
                <a:latin typeface="+mn-lt"/>
                <a:ea typeface="+mn-ea"/>
                <a:cs typeface="+mn-cs"/>
              </a:rPr>
              <a:t>infection</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sequence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variations</a:t>
            </a:r>
            <a:r>
              <a:rPr lang="it-IT" sz="1200" kern="1200" dirty="0">
                <a:solidFill>
                  <a:schemeClr val="tx1"/>
                </a:solidFill>
                <a:effectLst/>
                <a:latin typeface="+mn-lt"/>
                <a:ea typeface="+mn-ea"/>
                <a:cs typeface="+mn-cs"/>
              </a:rPr>
              <a:t> in HVR-1 </a:t>
            </a:r>
            <a:r>
              <a:rPr lang="it-IT" sz="1200" kern="1200" dirty="0" err="1">
                <a:solidFill>
                  <a:schemeClr val="tx1"/>
                </a:solidFill>
                <a:effectLst/>
                <a:latin typeface="+mn-lt"/>
                <a:ea typeface="+mn-ea"/>
                <a:cs typeface="+mn-cs"/>
              </a:rPr>
              <a:t>may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existence</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various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clones</a:t>
            </a:r>
            <a:r>
              <a:rPr lang="it-IT" sz="1200" kern="1200" dirty="0">
                <a:solidFill>
                  <a:schemeClr val="tx1"/>
                </a:solidFill>
                <a:effectLst/>
                <a:latin typeface="+mn-lt"/>
                <a:ea typeface="+mn-ea"/>
                <a:cs typeface="+mn-cs"/>
              </a:rPr>
              <a:t> in the acute</a:t>
            </a:r>
          </a:p>
          <a:p>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adaptation</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could</a:t>
            </a:r>
            <a:r>
              <a:rPr lang="it-IT" sz="1200" kern="1200" dirty="0">
                <a:solidFill>
                  <a:schemeClr val="tx1"/>
                </a:solidFill>
                <a:effectLst/>
                <a:latin typeface="+mn-lt"/>
                <a:ea typeface="+mn-ea"/>
                <a:cs typeface="+mn-cs"/>
              </a:rPr>
              <a:t> cause </a:t>
            </a:r>
            <a:r>
              <a:rPr lang="it-IT" sz="1200" kern="1200" dirty="0" err="1">
                <a:solidFill>
                  <a:schemeClr val="tx1"/>
                </a:solidFill>
                <a:effectLst/>
                <a:latin typeface="+mn-lt"/>
                <a:ea typeface="+mn-ea"/>
                <a:cs typeface="+mn-cs"/>
              </a:rPr>
              <a:t>persistent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chronic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infection</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6E7A6D4E-F510-6B44-B260-48131B8925AE}" type="slidenum">
              <a:rPr lang="it-IT" smtClean="0"/>
              <a:pPr/>
              <a:t>24</a:t>
            </a:fld>
            <a:endParaRPr lang="it-IT"/>
          </a:p>
        </p:txBody>
      </p:sp>
    </p:spTree>
    <p:extLst>
      <p:ext uri="{BB962C8B-B14F-4D97-AF65-F5344CB8AC3E}">
        <p14:creationId xmlns:p14="http://schemas.microsoft.com/office/powerpoint/2010/main" val="156562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C0395E77-CF9E-4224-8D4A-7056A6FB176F}" type="slidenum">
              <a:rPr lang="en-US" altLang="it-IT" sz="1200" smtClean="0">
                <a:latin typeface="Times New Roman" pitchFamily="18" charset="0"/>
              </a:rPr>
              <a:pPr>
                <a:defRPr/>
              </a:pPr>
              <a:t>25</a:t>
            </a:fld>
            <a:endParaRPr lang="en-US" altLang="it-IT" sz="1200">
              <a:latin typeface="Times New Roman" pitchFamily="18" charset="0"/>
            </a:endParaRPr>
          </a:p>
        </p:txBody>
      </p:sp>
      <p:sp>
        <p:nvSpPr>
          <p:cNvPr id="634883" name="Rectangle 2"/>
          <p:cNvSpPr>
            <a:spLocks noGrp="1" noRot="1" noChangeAspect="1" noChangeArrowheads="1" noTextEdit="1"/>
          </p:cNvSpPr>
          <p:nvPr>
            <p:ph type="sldImg"/>
          </p:nvPr>
        </p:nvSpPr>
        <p:spPr>
          <a:ln/>
        </p:spPr>
      </p:sp>
      <p:sp>
        <p:nvSpPr>
          <p:cNvPr id="634884" name="Rectangle 3"/>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C0395E77-CF9E-4224-8D4A-7056A6FB176F}" type="slidenum">
              <a:rPr lang="en-US" altLang="it-IT" sz="1200" smtClean="0">
                <a:latin typeface="Times New Roman" pitchFamily="18" charset="0"/>
              </a:rPr>
              <a:pPr>
                <a:defRPr/>
              </a:pPr>
              <a:t>26</a:t>
            </a:fld>
            <a:endParaRPr lang="en-US" altLang="it-IT" sz="1200">
              <a:latin typeface="Times New Roman" pitchFamily="18" charset="0"/>
            </a:endParaRPr>
          </a:p>
        </p:txBody>
      </p:sp>
      <p:sp>
        <p:nvSpPr>
          <p:cNvPr id="634883" name="Rectangle 2"/>
          <p:cNvSpPr>
            <a:spLocks noGrp="1" noRot="1" noChangeAspect="1" noChangeArrowheads="1" noTextEdit="1"/>
          </p:cNvSpPr>
          <p:nvPr>
            <p:ph type="sldImg"/>
          </p:nvPr>
        </p:nvSpPr>
        <p:spPr>
          <a:ln/>
        </p:spPr>
      </p:sp>
      <p:sp>
        <p:nvSpPr>
          <p:cNvPr id="634884" name="Rectangle 3"/>
          <p:cNvSpPr>
            <a:spLocks noGrp="1" noChangeArrowheads="1"/>
          </p:cNvSpPr>
          <p:nvPr>
            <p:ph type="body" idx="1"/>
          </p:nvPr>
        </p:nvSpPr>
        <p:spPr>
          <a:noFill/>
        </p:spPr>
        <p:txBody>
          <a:bodyPr/>
          <a:lstStyle/>
          <a:p>
            <a:endParaRPr lang="it-IT" altLang="it-IT"/>
          </a:p>
        </p:txBody>
      </p:sp>
    </p:spTree>
    <p:extLst>
      <p:ext uri="{BB962C8B-B14F-4D97-AF65-F5344CB8AC3E}">
        <p14:creationId xmlns:p14="http://schemas.microsoft.com/office/powerpoint/2010/main" val="3549151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579" name="Rectangle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pPr eaLnBrk="1" hangingPunct="1">
              <a:spcBef>
                <a:spcPct val="0"/>
              </a:spcBef>
            </a:pPr>
            <a:endParaRPr lang="it-IT">
              <a:latin typeface="Times New Roman" charset="0"/>
              <a:ea typeface="MS PGothic" charset="0"/>
              <a:cs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DEAD64F2-6430-40B0-999A-0998B85FFF81}" type="slidenum">
              <a:rPr lang="en-US" altLang="it-IT" sz="1200" smtClean="0">
                <a:latin typeface="Times New Roman" pitchFamily="18" charset="0"/>
              </a:rPr>
              <a:pPr>
                <a:defRPr/>
              </a:pPr>
              <a:t>30</a:t>
            </a:fld>
            <a:endParaRPr lang="en-US" altLang="it-IT" sz="1200">
              <a:latin typeface="Times New Roman" pitchFamily="18" charset="0"/>
            </a:endParaRPr>
          </a:p>
        </p:txBody>
      </p:sp>
      <p:sp>
        <p:nvSpPr>
          <p:cNvPr id="635907" name="Rectangle 2"/>
          <p:cNvSpPr>
            <a:spLocks noGrp="1" noRot="1" noChangeAspect="1" noChangeArrowheads="1" noTextEdit="1"/>
          </p:cNvSpPr>
          <p:nvPr>
            <p:ph type="sldImg"/>
          </p:nvPr>
        </p:nvSpPr>
        <p:spPr>
          <a:ln/>
        </p:spPr>
      </p:sp>
      <p:sp>
        <p:nvSpPr>
          <p:cNvPr id="635908" name="Rectangle 3"/>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DFD7CED3-0DC5-485A-9A98-DBEEDFD1CA23}" type="slidenum">
              <a:rPr lang="en-US" altLang="it-IT" sz="1200" smtClean="0">
                <a:latin typeface="Times New Roman" pitchFamily="18" charset="0"/>
              </a:rPr>
              <a:pPr>
                <a:defRPr/>
              </a:pPr>
              <a:t>34</a:t>
            </a:fld>
            <a:endParaRPr lang="en-US" altLang="it-IT" sz="1200">
              <a:latin typeface="Times New Roman" pitchFamily="18" charset="0"/>
            </a:endParaRPr>
          </a:p>
        </p:txBody>
      </p:sp>
      <p:sp>
        <p:nvSpPr>
          <p:cNvPr id="638979" name="Rectangle 2"/>
          <p:cNvSpPr>
            <a:spLocks noGrp="1" noRot="1" noChangeAspect="1" noChangeArrowheads="1" noTextEdit="1"/>
          </p:cNvSpPr>
          <p:nvPr>
            <p:ph type="sldImg"/>
          </p:nvPr>
        </p:nvSpPr>
        <p:spPr>
          <a:ln/>
        </p:spPr>
      </p:sp>
      <p:sp>
        <p:nvSpPr>
          <p:cNvPr id="638980" name="Rectangle 3"/>
          <p:cNvSpPr>
            <a:spLocks noGrp="1" noChangeArrowheads="1"/>
          </p:cNvSpPr>
          <p:nvPr>
            <p:ph type="body" idx="1"/>
          </p:nvPr>
        </p:nvSpPr>
        <p:spPr>
          <a:noFill/>
        </p:spPr>
        <p:txBody>
          <a:bodyPr/>
          <a:lstStyle/>
          <a:p>
            <a:r>
              <a:rPr lang="en-US" altLang="it-IT"/>
              <a:t>During chronic infection, a  progressive worsening of fibrosis to cirrhosis (from none to 4+) can occur. Hepatocellular carcinoma typically appears after decades of infection and usually in a patient with an underlying cirrhosis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77686EDD-FDE1-4314-9D92-26ACDF208EC3}" type="slidenum">
              <a:rPr lang="en-US" altLang="it-IT" sz="1200" smtClean="0">
                <a:latin typeface="Times New Roman" pitchFamily="18" charset="0"/>
              </a:rPr>
              <a:pPr>
                <a:defRPr/>
              </a:pPr>
              <a:t>35</a:t>
            </a:fld>
            <a:endParaRPr lang="en-US" altLang="it-IT" sz="1200">
              <a:latin typeface="Times New Roman" pitchFamily="18" charset="0"/>
            </a:endParaRPr>
          </a:p>
        </p:txBody>
      </p:sp>
      <p:sp>
        <p:nvSpPr>
          <p:cNvPr id="640003" name="Rectangle 2"/>
          <p:cNvSpPr>
            <a:spLocks noGrp="1" noRot="1" noChangeAspect="1" noChangeArrowheads="1" noTextEdit="1"/>
          </p:cNvSpPr>
          <p:nvPr>
            <p:ph type="sldImg"/>
          </p:nvPr>
        </p:nvSpPr>
        <p:spPr>
          <a:ln/>
        </p:spPr>
      </p:sp>
      <p:sp>
        <p:nvSpPr>
          <p:cNvPr id="640004" name="Rectangle 3"/>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6506"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6E7A6D4E-F510-6B44-B260-48131B8925AE}" type="slidenum">
              <a:rPr lang="it-IT" smtClean="0"/>
              <a:pPr/>
              <a:t>3</a:t>
            </a:fld>
            <a:endParaRPr lang="it-IT"/>
          </a:p>
        </p:txBody>
      </p:sp>
    </p:spTree>
    <p:extLst>
      <p:ext uri="{BB962C8B-B14F-4D97-AF65-F5344CB8AC3E}">
        <p14:creationId xmlns:p14="http://schemas.microsoft.com/office/powerpoint/2010/main" val="1782447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9445B0EE-FE6E-44D8-B46C-10E6B2822370}" type="slidenum">
              <a:rPr lang="en-US" altLang="it-IT" sz="1200" smtClean="0">
                <a:latin typeface="Times New Roman" pitchFamily="18" charset="0"/>
              </a:rPr>
              <a:pPr>
                <a:defRPr/>
              </a:pPr>
              <a:t>36</a:t>
            </a:fld>
            <a:endParaRPr lang="en-US" altLang="it-IT" sz="1200">
              <a:latin typeface="Times New Roman" pitchFamily="18" charset="0"/>
            </a:endParaRPr>
          </a:p>
        </p:txBody>
      </p:sp>
      <p:sp>
        <p:nvSpPr>
          <p:cNvPr id="641027" name="Rectangle 2"/>
          <p:cNvSpPr>
            <a:spLocks noGrp="1" noRot="1" noChangeAspect="1" noChangeArrowheads="1" noTextEdit="1"/>
          </p:cNvSpPr>
          <p:nvPr>
            <p:ph type="sldImg"/>
          </p:nvPr>
        </p:nvSpPr>
        <p:spPr>
          <a:ln/>
        </p:spPr>
      </p:sp>
      <p:sp>
        <p:nvSpPr>
          <p:cNvPr id="641028" name="Rectangle 3"/>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475C7ACF-866B-49DA-A305-FF2EC4EA909E}" type="slidenum">
              <a:rPr lang="en-US" altLang="it-IT" sz="1200" smtClean="0">
                <a:latin typeface="Times New Roman" pitchFamily="18" charset="0"/>
              </a:rPr>
              <a:pPr>
                <a:defRPr/>
              </a:pPr>
              <a:t>37</a:t>
            </a:fld>
            <a:endParaRPr lang="en-US" altLang="it-IT" sz="1200">
              <a:latin typeface="Times New Roman" pitchFamily="18" charset="0"/>
            </a:endParaRPr>
          </a:p>
        </p:txBody>
      </p:sp>
      <p:sp>
        <p:nvSpPr>
          <p:cNvPr id="637955" name="Rectangle 2"/>
          <p:cNvSpPr>
            <a:spLocks noGrp="1" noRot="1" noChangeAspect="1" noChangeArrowheads="1" noTextEdit="1"/>
          </p:cNvSpPr>
          <p:nvPr>
            <p:ph type="sldImg"/>
          </p:nvPr>
        </p:nvSpPr>
        <p:spPr>
          <a:xfrm>
            <a:off x="1144588" y="684213"/>
            <a:ext cx="4572000" cy="3429000"/>
          </a:xfrm>
          <a:ln/>
        </p:spPr>
      </p:sp>
      <p:sp>
        <p:nvSpPr>
          <p:cNvPr id="637956" name="Rectangle 3"/>
          <p:cNvSpPr>
            <a:spLocks noGrp="1" noChangeArrowheads="1"/>
          </p:cNvSpPr>
          <p:nvPr>
            <p:ph type="body" idx="1"/>
          </p:nvPr>
        </p:nvSpPr>
        <p:spPr>
          <a:xfrm>
            <a:off x="735013" y="4344988"/>
            <a:ext cx="5375275" cy="4114800"/>
          </a:xfrm>
          <a:noFill/>
          <a:ln>
            <a:solidFill>
              <a:schemeClr val="tx1"/>
            </a:solidFill>
            <a:miter lim="800000"/>
            <a:headEnd/>
            <a:tailEnd/>
          </a:ln>
        </p:spPr>
        <p:txBody>
          <a:bodyPr lIns="91103" tIns="45552" rIns="91103" bIns="45552"/>
          <a:lstStyle/>
          <a:p>
            <a:pPr defTabSz="911225"/>
            <a:r>
              <a:rPr lang="en-US" altLang="it-IT" dirty="0"/>
              <a:t>After the disease has been established for approximately 20 years, much higher levels of morbidity and mortality become apparent as the disease progresses. The patient will experience more persistent elevation of liver enzymes, persistent viremia, and a more rapid progression to cirrhosis, decompensation, hepatocellular carcinoma, and possibly even the need for liver transplantation. Because of this insidious nature, the incidence of advanced liver disease is expected to increase significantly, making early diagnosis and treatment of chronic hepatitis critical. </a:t>
            </a:r>
          </a:p>
          <a:p>
            <a:pPr defTabSz="911225"/>
            <a:endParaRPr lang="en-US" altLang="it-IT" dirty="0"/>
          </a:p>
          <a:p>
            <a:pPr defTabSz="911225">
              <a:spcBef>
                <a:spcPct val="5000"/>
              </a:spcBef>
            </a:pPr>
            <a:r>
              <a:rPr lang="en-US" altLang="it-IT" b="1" dirty="0"/>
              <a:t>Reference</a:t>
            </a:r>
          </a:p>
          <a:p>
            <a:pPr defTabSz="911225">
              <a:spcBef>
                <a:spcPct val="5000"/>
              </a:spcBef>
              <a:buFontTx/>
              <a:buAutoNum type="arabicPeriod"/>
            </a:pPr>
            <a:r>
              <a:rPr lang="en-US" altLang="it-IT" dirty="0"/>
              <a:t> Davis GL, Albright JE, Cook S, et al. Projecting the future healthcare burden from hepatitis C in the United States. Hepatology. 1998;28(4 </a:t>
            </a:r>
            <a:r>
              <a:rPr lang="en-US" altLang="it-IT" dirty="0" err="1"/>
              <a:t>pt</a:t>
            </a:r>
            <a:r>
              <a:rPr lang="en-US" altLang="it-IT" dirty="0"/>
              <a:t> 2):390A.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defRPr/>
            </a:pPr>
            <a:fld id="{78AE45CB-9841-4DCD-93B4-E3C3A80228EF}" type="slidenum">
              <a:rPr lang="en-US" altLang="it-IT" sz="1200" smtClean="0">
                <a:latin typeface="Times New Roman" pitchFamily="18" charset="0"/>
              </a:rPr>
              <a:pPr>
                <a:defRPr/>
              </a:pPr>
              <a:t>38</a:t>
            </a:fld>
            <a:endParaRPr lang="en-US" altLang="it-IT" sz="1200">
              <a:latin typeface="Times New Roman" pitchFamily="18" charset="0"/>
            </a:endParaRPr>
          </a:p>
        </p:txBody>
      </p:sp>
      <p:sp>
        <p:nvSpPr>
          <p:cNvPr id="642051" name="Rectangle 2"/>
          <p:cNvSpPr>
            <a:spLocks noGrp="1" noRot="1" noChangeAspect="1" noChangeArrowheads="1" noTextEdit="1"/>
          </p:cNvSpPr>
          <p:nvPr>
            <p:ph type="sldImg"/>
          </p:nvPr>
        </p:nvSpPr>
        <p:spPr>
          <a:ln/>
        </p:spPr>
      </p:sp>
      <p:sp>
        <p:nvSpPr>
          <p:cNvPr id="642052" name="Rectangle 3"/>
          <p:cNvSpPr>
            <a:spLocks noGrp="1" noChangeArrowheads="1"/>
          </p:cNvSpPr>
          <p:nvPr>
            <p:ph type="body" idx="1"/>
          </p:nvPr>
        </p:nvSpPr>
        <p:spPr>
          <a:noFill/>
        </p:spPr>
        <p:txBody>
          <a:bodyPr/>
          <a:lstStyle/>
          <a:p>
            <a:r>
              <a:rPr lang="it-IT" sz="1200" kern="1200" dirty="0">
                <a:solidFill>
                  <a:schemeClr val="tx1"/>
                </a:solidFill>
                <a:effectLst/>
                <a:latin typeface="+mn-lt"/>
                <a:ea typeface="+mn-ea"/>
                <a:cs typeface="+mn-cs"/>
              </a:rPr>
              <a:t>FIG. 2. Cumulative </a:t>
            </a:r>
            <a:r>
              <a:rPr lang="it-IT" sz="1200" kern="1200" dirty="0" err="1">
                <a:solidFill>
                  <a:schemeClr val="tx1"/>
                </a:solidFill>
                <a:effectLst/>
                <a:latin typeface="+mn-lt"/>
                <a:ea typeface="+mn-ea"/>
                <a:cs typeface="+mn-cs"/>
              </a:rPr>
              <a:t>survival</a:t>
            </a:r>
            <a:r>
              <a:rPr lang="it-IT" sz="1200" kern="1200" dirty="0">
                <a:solidFill>
                  <a:schemeClr val="tx1"/>
                </a:solidFill>
                <a:effectLst/>
                <a:latin typeface="+mn-lt"/>
                <a:ea typeface="+mn-ea"/>
                <a:cs typeface="+mn-cs"/>
              </a:rPr>
              <a:t>,</a:t>
            </a:r>
          </a:p>
          <a:p>
            <a:r>
              <a:rPr lang="it-IT" sz="1200" kern="1200" dirty="0" err="1">
                <a:solidFill>
                  <a:schemeClr val="tx1"/>
                </a:solidFill>
                <a:effectLst/>
                <a:latin typeface="+mn-lt"/>
                <a:ea typeface="+mn-ea"/>
                <a:cs typeface="+mn-cs"/>
              </a:rPr>
              <a:t>combining</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numbers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deaths</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and </a:t>
            </a:r>
            <a:r>
              <a:rPr lang="it-IT" sz="1200" kern="1200" dirty="0" err="1">
                <a:solidFill>
                  <a:schemeClr val="tx1"/>
                </a:solidFill>
                <a:effectLst/>
                <a:latin typeface="+mn-lt"/>
                <a:ea typeface="+mn-ea"/>
                <a:cs typeface="+mn-cs"/>
              </a:rPr>
              <a:t>LTXs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events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solid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lines</a:t>
            </a:r>
            <a:r>
              <a:rPr lang="it-IT" sz="1200" kern="1200" dirty="0">
                <a:solidFill>
                  <a:schemeClr val="tx1"/>
                </a:solidFill>
                <a:effectLst/>
                <a:latin typeface="+mn-lt"/>
                <a:ea typeface="+mn-ea"/>
                <a:cs typeface="+mn-cs"/>
              </a:rPr>
              <a:t>), and</a:t>
            </a:r>
          </a:p>
          <a:p>
            <a:r>
              <a:rPr lang="it-IT" sz="1200" kern="1200" dirty="0">
                <a:solidFill>
                  <a:schemeClr val="tx1"/>
                </a:solidFill>
                <a:effectLst/>
                <a:latin typeface="+mn-lt"/>
                <a:ea typeface="+mn-ea"/>
                <a:cs typeface="+mn-cs"/>
              </a:rPr>
              <a:t>cumulative </a:t>
            </a:r>
            <a:r>
              <a:rPr lang="it-IT" sz="1200" kern="1200" dirty="0" err="1">
                <a:solidFill>
                  <a:schemeClr val="tx1"/>
                </a:solidFill>
                <a:effectLst/>
                <a:latin typeface="+mn-lt"/>
                <a:ea typeface="+mn-ea"/>
                <a:cs typeface="+mn-cs"/>
              </a:rPr>
              <a:t>survival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without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complications</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broken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lines</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patients</a:t>
            </a:r>
            <a:r>
              <a:rPr lang="it-IT" sz="1200" kern="1200" dirty="0">
                <a:solidFill>
                  <a:schemeClr val="tx1"/>
                </a:solidFill>
                <a:effectLst/>
                <a:latin typeface="+mn-lt"/>
                <a:ea typeface="+mn-ea"/>
                <a:cs typeface="+mn-cs"/>
              </a:rPr>
              <a:t> with</a:t>
            </a:r>
          </a:p>
          <a:p>
            <a:r>
              <a:rPr lang="it-IT" sz="1200" kern="1200" dirty="0" err="1">
                <a:solidFill>
                  <a:schemeClr val="tx1"/>
                </a:solidFill>
                <a:effectLst/>
                <a:latin typeface="+mn-lt"/>
                <a:ea typeface="+mn-ea"/>
                <a:cs typeface="+mn-cs"/>
              </a:rPr>
              <a:t>cirrhosis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study</a:t>
            </a:r>
            <a:r>
              <a:rPr lang="it-IT" sz="1200" kern="1200" dirty="0">
                <a:solidFill>
                  <a:schemeClr val="tx1"/>
                </a:solidFill>
                <a:effectLst/>
                <a:latin typeface="+mn-lt"/>
                <a:ea typeface="+mn-ea"/>
                <a:cs typeface="+mn-cs"/>
              </a:rPr>
              <a:t> entry (</a:t>
            </a:r>
            <a:r>
              <a:rPr lang="it-IT" sz="1200" kern="1200" dirty="0" err="1">
                <a:solidFill>
                  <a:schemeClr val="tx1"/>
                </a:solidFill>
                <a:effectLst/>
                <a:latin typeface="+mn-lt"/>
                <a:ea typeface="+mn-ea"/>
                <a:cs typeface="+mn-cs"/>
              </a:rPr>
              <a:t>upper</a:t>
            </a:r>
            <a:r>
              <a:rPr lang="it-IT" sz="1200" kern="1200" dirty="0">
                <a:solidFill>
                  <a:schemeClr val="tx1"/>
                </a:solidFill>
                <a:effectLst/>
                <a:latin typeface="+mn-lt"/>
                <a:ea typeface="+mn-ea"/>
                <a:cs typeface="+mn-cs"/>
              </a:rPr>
              <a:t> part;</a:t>
            </a:r>
          </a:p>
          <a:p>
            <a:r>
              <a:rPr lang="it-IT" sz="1200" kern="1200" dirty="0" err="1">
                <a:solidFill>
                  <a:schemeClr val="tx1"/>
                </a:solidFill>
                <a:effectLst/>
                <a:latin typeface="+mn-lt"/>
                <a:ea typeface="+mn-ea"/>
                <a:cs typeface="+mn-cs"/>
              </a:rPr>
              <a:t>n</a:t>
            </a:r>
            <a:r>
              <a:rPr lang="it-IT" sz="1200" kern="1200" dirty="0">
                <a:solidFill>
                  <a:schemeClr val="tx1"/>
                </a:solidFill>
                <a:effectLst/>
                <a:latin typeface="+mn-lt"/>
                <a:ea typeface="+mn-ea"/>
                <a:cs typeface="+mn-cs"/>
              </a:rPr>
              <a:t> 5 141) and in </a:t>
            </a:r>
            <a:r>
              <a:rPr lang="it-IT" sz="1200" kern="1200" dirty="0" err="1">
                <a:solidFill>
                  <a:schemeClr val="tx1"/>
                </a:solidFill>
                <a:effectLst/>
                <a:latin typeface="+mn-lt"/>
                <a:ea typeface="+mn-ea"/>
                <a:cs typeface="+mn-cs"/>
              </a:rPr>
              <a:t>patients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without</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cirrhosis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study</a:t>
            </a:r>
            <a:r>
              <a:rPr lang="it-IT" sz="1200" kern="1200" dirty="0">
                <a:solidFill>
                  <a:schemeClr val="tx1"/>
                </a:solidFill>
                <a:effectLst/>
                <a:latin typeface="+mn-lt"/>
                <a:ea typeface="+mn-ea"/>
                <a:cs typeface="+mn-cs"/>
              </a:rPr>
              <a:t> entry (</a:t>
            </a:r>
            <a:r>
              <a:rPr lang="it-IT" sz="1200" kern="1200" dirty="0" err="1">
                <a:solidFill>
                  <a:schemeClr val="tx1"/>
                </a:solidFill>
                <a:effectLst/>
                <a:latin typeface="+mn-lt"/>
                <a:ea typeface="+mn-ea"/>
                <a:cs typeface="+mn-cs"/>
              </a:rPr>
              <a:t>lower</a:t>
            </a:r>
            <a:r>
              <a:rPr lang="it-IT" sz="1200" kern="1200" dirty="0">
                <a:solidFill>
                  <a:schemeClr val="tx1"/>
                </a:solidFill>
                <a:effectLst/>
                <a:latin typeface="+mn-lt"/>
                <a:ea typeface="+mn-ea"/>
                <a:cs typeface="+mn-cs"/>
              </a:rPr>
              <a:t> part;</a:t>
            </a:r>
          </a:p>
          <a:p>
            <a:r>
              <a:rPr lang="it-IT" sz="1200" kern="1200" dirty="0" err="1">
                <a:solidFill>
                  <a:schemeClr val="tx1"/>
                </a:solidFill>
                <a:effectLst/>
                <a:latin typeface="+mn-lt"/>
                <a:ea typeface="+mn-ea"/>
                <a:cs typeface="+mn-cs"/>
              </a:rPr>
              <a:t>n</a:t>
            </a:r>
            <a:r>
              <a:rPr lang="it-IT" sz="1200" kern="1200" dirty="0">
                <a:solidFill>
                  <a:schemeClr val="tx1"/>
                </a:solidFill>
                <a:effectLst/>
                <a:latin typeface="+mn-lt"/>
                <a:ea typeface="+mn-ea"/>
                <a:cs typeface="+mn-cs"/>
              </a:rPr>
              <a:t> 5 696), </a:t>
            </a:r>
            <a:r>
              <a:rPr lang="it-IT" sz="1200" kern="1200" dirty="0" err="1">
                <a:solidFill>
                  <a:schemeClr val="tx1"/>
                </a:solidFill>
                <a:effectLst/>
                <a:latin typeface="+mn-lt"/>
                <a:ea typeface="+mn-ea"/>
                <a:cs typeface="+mn-cs"/>
              </a:rPr>
              <a:t>respectively</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definitions</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of </a:t>
            </a:r>
            <a:r>
              <a:rPr lang="it-IT" sz="1200" kern="1200" dirty="0" err="1">
                <a:solidFill>
                  <a:schemeClr val="tx1"/>
                </a:solidFill>
                <a:effectLst/>
                <a:latin typeface="+mn-lt"/>
                <a:ea typeface="+mn-ea"/>
                <a:cs typeface="+mn-cs"/>
              </a:rPr>
              <a:t>clinical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complications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see</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Patients</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Methods</a:t>
            </a:r>
            <a:r>
              <a:rPr lang="it-IT" sz="1200" kern="1200" dirty="0">
                <a:solidFill>
                  <a:schemeClr val="tx1"/>
                </a:solidFill>
                <a:effectLst/>
                <a:latin typeface="+mn-lt"/>
                <a:ea typeface="+mn-ea"/>
                <a:cs typeface="+mn-cs"/>
              </a:rPr>
              <a:t>. By </a:t>
            </a:r>
            <a:r>
              <a:rPr lang="it-IT" sz="1200" kern="1200" dirty="0" err="1">
                <a:solidFill>
                  <a:schemeClr val="tx1"/>
                </a:solidFill>
                <a:effectLst/>
                <a:latin typeface="+mn-lt"/>
                <a:ea typeface="+mn-ea"/>
                <a:cs typeface="+mn-cs"/>
              </a:rPr>
              <a:t>proportional</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hazards</a:t>
            </a:r>
            <a:r>
              <a:rPr lang="it-IT" sz="1200" kern="1200" dirty="0">
                <a:solidFill>
                  <a:schemeClr val="tx1"/>
                </a:solidFill>
                <a:effectLst/>
                <a:latin typeface="+mn-lt"/>
                <a:ea typeface="+mn-ea"/>
                <a:cs typeface="+mn-cs"/>
              </a:rPr>
              <a:t> model, </a:t>
            </a:r>
            <a:r>
              <a:rPr lang="it-IT" sz="1200" kern="1200" dirty="0" err="1">
                <a:solidFill>
                  <a:schemeClr val="tx1"/>
                </a:solidFill>
                <a:effectLst/>
                <a:latin typeface="+mn-lt"/>
                <a:ea typeface="+mn-ea"/>
                <a:cs typeface="+mn-cs"/>
              </a:rPr>
              <a:t>survival</a:t>
            </a:r>
            <a:r>
              <a:rPr lang="it-IT" sz="1200" kern="1200" dirty="0">
                <a:solidFill>
                  <a:schemeClr val="tx1"/>
                </a:solidFill>
                <a:effectLst/>
                <a:latin typeface="+mn-lt"/>
                <a:ea typeface="+mn-ea"/>
                <a:cs typeface="+mn-cs"/>
              </a:rPr>
              <a:t> and</a:t>
            </a:r>
          </a:p>
          <a:p>
            <a:r>
              <a:rPr lang="it-IT" sz="1200" kern="1200" dirty="0" err="1">
                <a:solidFill>
                  <a:schemeClr val="tx1"/>
                </a:solidFill>
                <a:effectLst/>
                <a:latin typeface="+mn-lt"/>
                <a:ea typeface="+mn-ea"/>
                <a:cs typeface="+mn-cs"/>
              </a:rPr>
              <a:t>complication</a:t>
            </a:r>
            <a:r>
              <a:rPr lang="it-IT" sz="1200" kern="1200" dirty="0">
                <a:solidFill>
                  <a:schemeClr val="tx1"/>
                </a:solidFill>
                <a:effectLst/>
                <a:latin typeface="+mn-lt"/>
                <a:ea typeface="+mn-ea"/>
                <a:cs typeface="+mn-cs"/>
              </a:rPr>
              <a:t>-free </a:t>
            </a:r>
            <a:r>
              <a:rPr lang="it-IT" sz="1200" kern="1200" dirty="0" err="1">
                <a:solidFill>
                  <a:schemeClr val="tx1"/>
                </a:solidFill>
                <a:effectLst/>
                <a:latin typeface="+mn-lt"/>
                <a:ea typeface="+mn-ea"/>
                <a:cs typeface="+mn-cs"/>
              </a:rPr>
              <a:t>survival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significantly</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better</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patients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without</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cirrhosis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study</a:t>
            </a:r>
            <a:r>
              <a:rPr lang="it-IT" sz="1200" kern="1200" dirty="0">
                <a:solidFill>
                  <a:schemeClr val="tx1"/>
                </a:solidFill>
                <a:effectLst/>
                <a:latin typeface="+mn-lt"/>
                <a:ea typeface="+mn-ea"/>
                <a:cs typeface="+mn-cs"/>
              </a:rPr>
              <a:t> entry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compared</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with </a:t>
            </a:r>
            <a:r>
              <a:rPr lang="it-IT" sz="1200" kern="1200" dirty="0" err="1">
                <a:solidFill>
                  <a:schemeClr val="tx1"/>
                </a:solidFill>
                <a:effectLst/>
                <a:latin typeface="+mn-lt"/>
                <a:ea typeface="+mn-ea"/>
                <a:cs typeface="+mn-cs"/>
              </a:rPr>
              <a:t>patients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already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cirrhosis</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study</a:t>
            </a:r>
            <a:r>
              <a:rPr lang="it-IT" sz="1200" kern="1200" dirty="0">
                <a:solidFill>
                  <a:schemeClr val="tx1"/>
                </a:solidFill>
                <a:effectLst/>
                <a:latin typeface="+mn-lt"/>
                <a:ea typeface="+mn-ea"/>
                <a:cs typeface="+mn-cs"/>
              </a:rPr>
              <a:t> entry (for </a:t>
            </a:r>
            <a:r>
              <a:rPr lang="it-IT" sz="1200" kern="1200" dirty="0" err="1">
                <a:solidFill>
                  <a:schemeClr val="tx1"/>
                </a:solidFill>
                <a:effectLst/>
                <a:latin typeface="+mn-lt"/>
                <a:ea typeface="+mn-ea"/>
                <a:cs typeface="+mn-cs"/>
              </a:rPr>
              <a:t>risk</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ratios</a:t>
            </a:r>
            <a:r>
              <a:rPr lang="it-IT" sz="1200" kern="1200" dirty="0">
                <a:solidFill>
                  <a:schemeClr val="tx1"/>
                </a:solidFill>
                <a:effectLst/>
                <a:latin typeface="+mn-lt"/>
                <a:ea typeface="+mn-ea"/>
                <a:cs typeface="+mn-cs"/>
              </a:rPr>
              <a:t> and</a:t>
            </a:r>
          </a:p>
          <a:p>
            <a:r>
              <a:rPr lang="it-IT" sz="1200" kern="1200" dirty="0" err="1">
                <a:solidFill>
                  <a:schemeClr val="tx1"/>
                </a:solidFill>
                <a:effectLst/>
                <a:latin typeface="+mn-lt"/>
                <a:ea typeface="+mn-ea"/>
                <a:cs typeface="+mn-cs"/>
              </a:rPr>
              <a:t>confidence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intervals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see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Results</a:t>
            </a:r>
            <a:r>
              <a:rPr lang="it-IT" sz="1200" kern="1200" dirty="0">
                <a:solidFill>
                  <a:schemeClr val="tx1"/>
                </a:solidFill>
                <a:effectLst/>
                <a:latin typeface="+mn-lt"/>
                <a:ea typeface="+mn-ea"/>
                <a:cs typeface="+mn-cs"/>
              </a:rPr>
              <a:t>)</a:t>
            </a:r>
          </a:p>
          <a:p>
            <a:endParaRPr lang="it-IT" alt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28600" indent="-228600">
              <a:buAutoNum type="alphaUcPeriod"/>
            </a:pPr>
            <a:r>
              <a:rPr lang="it-IT" dirty="0" err="1"/>
              <a:t>Unadjusted</a:t>
            </a:r>
            <a:endParaRPr lang="it-IT" dirty="0"/>
          </a:p>
          <a:p>
            <a:pPr marL="228600" indent="-228600">
              <a:buAutoNum type="alphaUcPeriod"/>
            </a:pPr>
            <a:r>
              <a:rPr lang="it-IT" dirty="0" err="1"/>
              <a:t>Covariate-adjusted</a:t>
            </a:r>
            <a:r>
              <a:rPr lang="it-IT" baseline="0" dirty="0"/>
              <a:t> </a:t>
            </a:r>
          </a:p>
          <a:p>
            <a:pPr marL="228600" indent="-228600">
              <a:buAutoNum type="alphaUcPeriod"/>
            </a:pPr>
            <a:endParaRPr lang="it-IT" baseline="0" dirty="0"/>
          </a:p>
          <a:p>
            <a:r>
              <a:rPr lang="it-IT" sz="1200" kern="1200" dirty="0">
                <a:solidFill>
                  <a:schemeClr val="tx1"/>
                </a:solidFill>
                <a:effectLst/>
                <a:latin typeface="+mn-lt"/>
                <a:ea typeface="+mn-ea"/>
                <a:cs typeface="+mn-cs"/>
              </a:rPr>
              <a:t>Background. </a:t>
            </a:r>
            <a:r>
              <a:rPr lang="it-IT" sz="1200" kern="1200" dirty="0" err="1">
                <a:solidFill>
                  <a:schemeClr val="tx1"/>
                </a:solidFill>
                <a:effectLst/>
                <a:latin typeface="+mn-lt"/>
                <a:ea typeface="+mn-ea"/>
                <a:cs typeface="+mn-cs"/>
              </a:rPr>
              <a:t>Liver-related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mortality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among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those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infected</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hepatitis</a:t>
            </a:r>
            <a:r>
              <a:rPr lang="it-IT" sz="1200" kern="1200" dirty="0">
                <a:solidFill>
                  <a:schemeClr val="tx1"/>
                </a:solidFill>
                <a:effectLst/>
                <a:latin typeface="+mn-lt"/>
                <a:ea typeface="+mn-ea"/>
                <a:cs typeface="+mn-cs"/>
              </a:rPr>
              <a:t> C virus (HCV)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described</a:t>
            </a:r>
            <a:r>
              <a:rPr lang="it-IT" sz="1200" kern="1200" dirty="0">
                <a:solidFill>
                  <a:schemeClr val="tx1"/>
                </a:solidFill>
                <a:effectLst/>
                <a:latin typeface="+mn-lt"/>
                <a:ea typeface="+mn-ea"/>
                <a:cs typeface="+mn-cs"/>
              </a:rPr>
              <a:t>,</a:t>
            </a:r>
          </a:p>
          <a:p>
            <a:r>
              <a:rPr lang="it-IT" sz="1200" kern="1200" dirty="0" err="1">
                <a:solidFill>
                  <a:schemeClr val="tx1"/>
                </a:solidFill>
                <a:effectLst/>
                <a:latin typeface="+mn-lt"/>
                <a:ea typeface="+mn-ea"/>
                <a:cs typeface="+mn-cs"/>
              </a:rPr>
              <a:t>but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little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known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about</a:t>
            </a:r>
            <a:r>
              <a:rPr lang="it-IT" sz="1200" kern="1200" dirty="0">
                <a:solidFill>
                  <a:schemeClr val="tx1"/>
                </a:solidFill>
                <a:effectLst/>
                <a:latin typeface="+mn-lt"/>
                <a:ea typeface="+mn-ea"/>
                <a:cs typeface="+mn-cs"/>
              </a:rPr>
              <a:t> non–</a:t>
            </a:r>
            <a:r>
              <a:rPr lang="it-IT" sz="1200" kern="1200" dirty="0" err="1">
                <a:solidFill>
                  <a:schemeClr val="tx1"/>
                </a:solidFill>
                <a:effectLst/>
                <a:latin typeface="+mn-lt"/>
                <a:ea typeface="+mn-ea"/>
                <a:cs typeface="+mn-cs"/>
              </a:rPr>
              <a:t>liver-related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mortality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Our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objective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determine</a:t>
            </a:r>
            <a:r>
              <a:rPr lang="it-IT" sz="1200" kern="1200" dirty="0">
                <a:solidFill>
                  <a:schemeClr val="tx1"/>
                </a:solidFill>
                <a:effectLst/>
                <a:latin typeface="+mn-lt"/>
                <a:ea typeface="+mn-ea"/>
                <a:cs typeface="+mn-cs"/>
              </a:rPr>
              <a:t> HCV-</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-cause,</a:t>
            </a:r>
          </a:p>
          <a:p>
            <a:r>
              <a:rPr lang="it-IT" sz="1200" kern="1200" dirty="0" err="1">
                <a:solidFill>
                  <a:schemeClr val="tx1"/>
                </a:solidFill>
                <a:effectLst/>
                <a:latin typeface="+mn-lt"/>
                <a:ea typeface="+mn-ea"/>
                <a:cs typeface="+mn-cs"/>
              </a:rPr>
              <a:t>liver</a:t>
            </a:r>
            <a:r>
              <a:rPr lang="it-IT" sz="1200" kern="1200" dirty="0">
                <a:solidFill>
                  <a:schemeClr val="tx1"/>
                </a:solidFill>
                <a:effectLst/>
                <a:latin typeface="+mn-lt"/>
                <a:ea typeface="+mn-ea"/>
                <a:cs typeface="+mn-cs"/>
              </a:rPr>
              <a:t>–, and non–</a:t>
            </a:r>
            <a:r>
              <a:rPr lang="it-IT" sz="1200" kern="1200" dirty="0" err="1">
                <a:solidFill>
                  <a:schemeClr val="tx1"/>
                </a:solidFill>
                <a:effectLst/>
                <a:latin typeface="+mn-lt"/>
                <a:ea typeface="+mn-ea"/>
                <a:cs typeface="+mn-cs"/>
              </a:rPr>
              <a:t>liver-related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mortality</a:t>
            </a:r>
            <a:r>
              <a:rPr lang="it-IT" sz="1200" kern="1200" dirty="0">
                <a:solidFill>
                  <a:schemeClr val="tx1"/>
                </a:solidFill>
                <a:effectLst/>
                <a:latin typeface="+mn-lt"/>
                <a:ea typeface="+mn-ea"/>
                <a:cs typeface="+mn-cs"/>
              </a:rPr>
              <a:t> in the general US </a:t>
            </a:r>
            <a:r>
              <a:rPr lang="it-IT" sz="1200" kern="1200" dirty="0" err="1">
                <a:solidFill>
                  <a:schemeClr val="tx1"/>
                </a:solidFill>
                <a:effectLst/>
                <a:latin typeface="+mn-lt"/>
                <a:ea typeface="+mn-ea"/>
                <a:cs typeface="+mn-cs"/>
              </a:rPr>
              <a:t>population</a:t>
            </a:r>
            <a:r>
              <a:rPr lang="it-IT" sz="1200" kern="1200" dirty="0">
                <a:solidFill>
                  <a:schemeClr val="tx1"/>
                </a:solidFill>
                <a:effectLst/>
                <a:latin typeface="+mn-lt"/>
                <a:ea typeface="+mn-ea"/>
                <a:cs typeface="+mn-cs"/>
              </a:rPr>
              <a:t>.</a:t>
            </a:r>
          </a:p>
          <a:p>
            <a:r>
              <a:rPr lang="it-IT" sz="1200" kern="1200" dirty="0" err="1">
                <a:solidFill>
                  <a:schemeClr val="tx1"/>
                </a:solidFill>
                <a:effectLst/>
                <a:latin typeface="+mn-lt"/>
                <a:ea typeface="+mn-ea"/>
                <a:cs typeface="+mn-cs"/>
              </a:rPr>
              <a:t>Methods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prospective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cohort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study</a:t>
            </a:r>
            <a:r>
              <a:rPr lang="it-IT" sz="1200" kern="1200" dirty="0">
                <a:solidFill>
                  <a:schemeClr val="tx1"/>
                </a:solidFill>
                <a:effectLst/>
                <a:latin typeface="+mn-lt"/>
                <a:ea typeface="+mn-ea"/>
                <a:cs typeface="+mn-cs"/>
              </a:rPr>
              <a:t> of 9378 </a:t>
            </a:r>
            <a:r>
              <a:rPr lang="it-IT" sz="1200" kern="1200" dirty="0" err="1">
                <a:solidFill>
                  <a:schemeClr val="tx1"/>
                </a:solidFill>
                <a:effectLst/>
                <a:latin typeface="+mn-lt"/>
                <a:ea typeface="+mn-ea"/>
                <a:cs typeface="+mn-cs"/>
              </a:rPr>
              <a:t>nationally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representative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adults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aged</a:t>
            </a:r>
            <a:r>
              <a:rPr lang="it-IT" sz="1200" kern="1200" dirty="0">
                <a:solidFill>
                  <a:schemeClr val="tx1"/>
                </a:solidFill>
                <a:effectLst/>
                <a:latin typeface="+mn-lt"/>
                <a:ea typeface="+mn-ea"/>
                <a:cs typeface="+mn-cs"/>
              </a:rPr>
              <a:t> 17–59 </a:t>
            </a:r>
            <a:r>
              <a:rPr lang="it-IT" sz="1200" kern="1200" dirty="0" err="1">
                <a:solidFill>
                  <a:schemeClr val="tx1"/>
                </a:solidFill>
                <a:effectLst/>
                <a:latin typeface="+mn-lt"/>
                <a:ea typeface="+mn-ea"/>
                <a:cs typeface="+mn-cs"/>
              </a:rPr>
              <a:t>years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performed</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utilizing</a:t>
            </a:r>
            <a:r>
              <a:rPr lang="it-IT" sz="1200" kern="1200" dirty="0">
                <a:solidFill>
                  <a:schemeClr val="tx1"/>
                </a:solidFill>
                <a:effectLst/>
                <a:latin typeface="+mn-lt"/>
                <a:ea typeface="+mn-ea"/>
                <a:cs typeface="+mn-cs"/>
              </a:rPr>
              <a:t> the Third National </a:t>
            </a:r>
            <a:r>
              <a:rPr lang="it-IT" sz="1200" kern="1200" dirty="0" err="1">
                <a:solidFill>
                  <a:schemeClr val="tx1"/>
                </a:solidFill>
                <a:effectLst/>
                <a:latin typeface="+mn-lt"/>
                <a:ea typeface="+mn-ea"/>
                <a:cs typeface="+mn-cs"/>
              </a:rPr>
              <a:t>Health</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Nutrition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Examination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Survey</a:t>
            </a:r>
            <a:r>
              <a:rPr lang="it-IT" sz="1200" kern="1200" dirty="0">
                <a:solidFill>
                  <a:schemeClr val="tx1"/>
                </a:solidFill>
                <a:effectLst/>
                <a:latin typeface="+mn-lt"/>
                <a:ea typeface="+mn-ea"/>
                <a:cs typeface="+mn-cs"/>
              </a:rPr>
              <a:t> (NHANES III) </a:t>
            </a:r>
            <a:r>
              <a:rPr lang="it-IT" sz="1200" kern="1200" dirty="0" err="1">
                <a:solidFill>
                  <a:schemeClr val="tx1"/>
                </a:solidFill>
                <a:effectLst/>
                <a:latin typeface="+mn-lt"/>
                <a:ea typeface="+mn-ea"/>
                <a:cs typeface="+mn-cs"/>
              </a:rPr>
              <a:t>Linked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Mortality</a:t>
            </a:r>
            <a:r>
              <a:rPr lang="it-IT" sz="1200" kern="1200" dirty="0">
                <a:solidFill>
                  <a:schemeClr val="tx1"/>
                </a:solidFill>
                <a:effectLst/>
                <a:latin typeface="+mn-lt"/>
                <a:ea typeface="+mn-ea"/>
                <a:cs typeface="+mn-cs"/>
              </a:rPr>
              <a:t> File </a:t>
            </a:r>
            <a:r>
              <a:rPr lang="it-IT" sz="1200" kern="1200" dirty="0" err="1">
                <a:solidFill>
                  <a:schemeClr val="tx1"/>
                </a:solidFill>
                <a:effectLst/>
                <a:latin typeface="+mn-lt"/>
                <a:ea typeface="+mn-ea"/>
                <a:cs typeface="+mn-cs"/>
              </a:rPr>
              <a:t>that</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made </a:t>
            </a:r>
            <a:r>
              <a:rPr lang="it-IT" sz="1200" kern="1200" dirty="0" err="1">
                <a:solidFill>
                  <a:schemeClr val="tx1"/>
                </a:solidFill>
                <a:effectLst/>
                <a:latin typeface="+mn-lt"/>
                <a:ea typeface="+mn-ea"/>
                <a:cs typeface="+mn-cs"/>
              </a:rPr>
              <a:t>publicly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available</a:t>
            </a:r>
            <a:r>
              <a:rPr lang="it-IT" sz="1200" kern="1200" dirty="0">
                <a:solidFill>
                  <a:schemeClr val="tx1"/>
                </a:solidFill>
                <a:effectLst/>
                <a:latin typeface="+mn-lt"/>
                <a:ea typeface="+mn-ea"/>
                <a:cs typeface="+mn-cs"/>
              </a:rPr>
              <a:t> in 2010. HCV status </a:t>
            </a:r>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assessed</a:t>
            </a:r>
            <a:r>
              <a:rPr lang="it-IT" sz="1200" kern="1200" dirty="0">
                <a:solidFill>
                  <a:schemeClr val="tx1"/>
                </a:solidFill>
                <a:effectLst/>
                <a:latin typeface="+mn-lt"/>
                <a:ea typeface="+mn-ea"/>
                <a:cs typeface="+mn-cs"/>
              </a:rPr>
              <a:t> from 1988 to 1994, with </a:t>
            </a:r>
            <a:r>
              <a:rPr lang="it-IT" sz="1200" kern="1200" dirty="0" err="1">
                <a:solidFill>
                  <a:schemeClr val="tx1"/>
                </a:solidFill>
                <a:effectLst/>
                <a:latin typeface="+mn-lt"/>
                <a:ea typeface="+mn-ea"/>
                <a:cs typeface="+mn-cs"/>
              </a:rPr>
              <a:t>mortality</a:t>
            </a:r>
            <a:r>
              <a:rPr lang="it-IT" sz="1200" kern="1200" dirty="0">
                <a:solidFill>
                  <a:schemeClr val="tx1"/>
                </a:solidFill>
                <a:effectLst/>
                <a:latin typeface="+mn-lt"/>
                <a:ea typeface="+mn-ea"/>
                <a:cs typeface="+mn-cs"/>
              </a:rPr>
              <a:t> follow-up of the</a:t>
            </a:r>
          </a:p>
          <a:p>
            <a:r>
              <a:rPr lang="it-IT" sz="1200" kern="1200" dirty="0" err="1">
                <a:solidFill>
                  <a:schemeClr val="tx1"/>
                </a:solidFill>
                <a:effectLst/>
                <a:latin typeface="+mn-lt"/>
                <a:ea typeface="+mn-ea"/>
                <a:cs typeface="+mn-cs"/>
              </a:rPr>
              <a:t>same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individuals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through</a:t>
            </a:r>
            <a:r>
              <a:rPr lang="it-IT" sz="1200" kern="1200" dirty="0">
                <a:solidFill>
                  <a:schemeClr val="tx1"/>
                </a:solidFill>
                <a:effectLst/>
                <a:latin typeface="+mn-lt"/>
                <a:ea typeface="+mn-ea"/>
                <a:cs typeface="+mn-cs"/>
              </a:rPr>
              <a:t> 2006.</a:t>
            </a:r>
          </a:p>
          <a:p>
            <a:r>
              <a:rPr lang="it-IT" sz="1200" kern="1200" dirty="0" err="1">
                <a:solidFill>
                  <a:schemeClr val="tx1"/>
                </a:solidFill>
                <a:effectLst/>
                <a:latin typeface="+mn-lt"/>
                <a:ea typeface="+mn-ea"/>
                <a:cs typeface="+mn-cs"/>
              </a:rPr>
              <a:t>Results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were</a:t>
            </a:r>
            <a:r>
              <a:rPr lang="it-IT" sz="1200" kern="1200" dirty="0">
                <a:solidFill>
                  <a:schemeClr val="tx1"/>
                </a:solidFill>
                <a:effectLst/>
                <a:latin typeface="+mn-lt"/>
                <a:ea typeface="+mn-ea"/>
                <a:cs typeface="+mn-cs"/>
              </a:rPr>
              <a:t> 614 </a:t>
            </a:r>
            <a:r>
              <a:rPr lang="it-IT" sz="1200" kern="1200" dirty="0" err="1">
                <a:solidFill>
                  <a:schemeClr val="tx1"/>
                </a:solidFill>
                <a:effectLst/>
                <a:latin typeface="+mn-lt"/>
                <a:ea typeface="+mn-ea"/>
                <a:cs typeface="+mn-cs"/>
              </a:rPr>
              <a:t>deaths</a:t>
            </a:r>
            <a:r>
              <a:rPr lang="it-IT" sz="1200" kern="1200" dirty="0">
                <a:solidFill>
                  <a:schemeClr val="tx1"/>
                </a:solidFill>
                <a:effectLst/>
                <a:latin typeface="+mn-lt"/>
                <a:ea typeface="+mn-ea"/>
                <a:cs typeface="+mn-cs"/>
              </a:rPr>
              <a:t> over a </a:t>
            </a:r>
            <a:r>
              <a:rPr lang="it-IT" sz="1200" kern="1200" dirty="0" err="1">
                <a:solidFill>
                  <a:schemeClr val="tx1"/>
                </a:solidFill>
                <a:effectLst/>
                <a:latin typeface="+mn-lt"/>
                <a:ea typeface="+mn-ea"/>
                <a:cs typeface="+mn-cs"/>
              </a:rPr>
              <a:t>median</a:t>
            </a:r>
            <a:r>
              <a:rPr lang="it-IT" sz="1200" kern="1200" dirty="0">
                <a:solidFill>
                  <a:schemeClr val="tx1"/>
                </a:solidFill>
                <a:effectLst/>
                <a:latin typeface="+mn-lt"/>
                <a:ea typeface="+mn-ea"/>
                <a:cs typeface="+mn-cs"/>
              </a:rPr>
              <a:t> follow-up of 14.8 </a:t>
            </a:r>
            <a:r>
              <a:rPr lang="it-IT" sz="1200" kern="1200" dirty="0" err="1">
                <a:solidFill>
                  <a:schemeClr val="tx1"/>
                </a:solidFill>
                <a:effectLst/>
                <a:latin typeface="+mn-lt"/>
                <a:ea typeface="+mn-ea"/>
                <a:cs typeface="+mn-cs"/>
              </a:rPr>
              <a:t>years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After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adjusting</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covariate</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risk</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factors</a:t>
            </a:r>
            <a:r>
              <a:rPr lang="it-IT" sz="1200" kern="1200" dirty="0">
                <a:solidFill>
                  <a:schemeClr val="tx1"/>
                </a:solidFill>
                <a:effectLst/>
                <a:latin typeface="+mn-lt"/>
                <a:ea typeface="+mn-ea"/>
                <a:cs typeface="+mn-cs"/>
              </a:rPr>
              <a:t>, HCV </a:t>
            </a:r>
            <a:r>
              <a:rPr lang="it-IT" sz="1200" kern="1200" dirty="0" err="1">
                <a:solidFill>
                  <a:schemeClr val="tx1"/>
                </a:solidFill>
                <a:effectLst/>
                <a:latin typeface="+mn-lt"/>
                <a:ea typeface="+mn-ea"/>
                <a:cs typeface="+mn-cs"/>
              </a:rPr>
              <a:t>chronic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infection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had</a:t>
            </a:r>
            <a:r>
              <a:rPr lang="it-IT" sz="1200" kern="1200" dirty="0">
                <a:solidFill>
                  <a:schemeClr val="tx1"/>
                </a:solidFill>
                <a:effectLst/>
                <a:latin typeface="+mn-lt"/>
                <a:ea typeface="+mn-ea"/>
                <a:cs typeface="+mn-cs"/>
              </a:rPr>
              <a:t> a 2.37 </a:t>
            </a:r>
            <a:r>
              <a:rPr lang="it-IT" sz="1200" kern="1200" dirty="0" err="1">
                <a:solidFill>
                  <a:schemeClr val="tx1"/>
                </a:solidFill>
                <a:effectLst/>
                <a:latin typeface="+mn-lt"/>
                <a:ea typeface="+mn-ea"/>
                <a:cs typeface="+mn-cs"/>
              </a:rPr>
              <a:t>times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higher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-cause </a:t>
            </a:r>
            <a:r>
              <a:rPr lang="it-IT" sz="1200" kern="1200" dirty="0" err="1">
                <a:solidFill>
                  <a:schemeClr val="tx1"/>
                </a:solidFill>
                <a:effectLst/>
                <a:latin typeface="+mn-lt"/>
                <a:ea typeface="+mn-ea"/>
                <a:cs typeface="+mn-cs"/>
              </a:rPr>
              <a:t>mortality</a:t>
            </a:r>
            <a:r>
              <a:rPr lang="it-IT" sz="1200" kern="1200" dirty="0">
                <a:solidFill>
                  <a:schemeClr val="tx1"/>
                </a:solidFill>
                <a:effectLst/>
                <a:latin typeface="+mn-lt"/>
                <a:ea typeface="+mn-ea"/>
                <a:cs typeface="+mn-cs"/>
              </a:rPr>
              <a:t> rate ratio [MRR] (95% CI: 1.28–4.38;</a:t>
            </a:r>
          </a:p>
          <a:p>
            <a:r>
              <a:rPr lang="it-IT" sz="1200" kern="1200" dirty="0" err="1">
                <a:solidFill>
                  <a:schemeClr val="tx1"/>
                </a:solidFill>
                <a:effectLst/>
                <a:latin typeface="+mn-lt"/>
                <a:ea typeface="+mn-ea"/>
                <a:cs typeface="+mn-cs"/>
              </a:rPr>
              <a:t>P</a:t>
            </a:r>
            <a:r>
              <a:rPr lang="it-IT" sz="1200" kern="1200" dirty="0">
                <a:solidFill>
                  <a:schemeClr val="tx1"/>
                </a:solidFill>
                <a:effectLst/>
                <a:latin typeface="+mn-lt"/>
                <a:ea typeface="+mn-ea"/>
                <a:cs typeface="+mn-cs"/>
              </a:rPr>
              <a:t> 5 .008), a 26.46 </a:t>
            </a:r>
            <a:r>
              <a:rPr lang="it-IT" sz="1200" kern="1200" dirty="0" err="1">
                <a:solidFill>
                  <a:schemeClr val="tx1"/>
                </a:solidFill>
                <a:effectLst/>
                <a:latin typeface="+mn-lt"/>
                <a:ea typeface="+mn-ea"/>
                <a:cs typeface="+mn-cs"/>
              </a:rPr>
              <a:t>times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higher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liver-related</a:t>
            </a:r>
            <a:r>
              <a:rPr lang="it-IT" sz="1200" kern="1200" dirty="0">
                <a:solidFill>
                  <a:schemeClr val="tx1"/>
                </a:solidFill>
                <a:effectLst/>
                <a:latin typeface="+mn-lt"/>
                <a:ea typeface="+mn-ea"/>
                <a:cs typeface="+mn-cs"/>
              </a:rPr>
              <a:t> MRR (95% CI: 8.00–87.48; </a:t>
            </a:r>
            <a:r>
              <a:rPr lang="it-IT" sz="1200" kern="1200" dirty="0" err="1">
                <a:solidFill>
                  <a:schemeClr val="tx1"/>
                </a:solidFill>
                <a:effectLst/>
                <a:latin typeface="+mn-lt"/>
                <a:ea typeface="+mn-ea"/>
                <a:cs typeface="+mn-cs"/>
              </a:rPr>
              <a:t>P</a:t>
            </a:r>
            <a:r>
              <a:rPr lang="it-IT" sz="1200" kern="1200" dirty="0">
                <a:solidFill>
                  <a:schemeClr val="tx1"/>
                </a:solidFill>
                <a:effectLst/>
                <a:latin typeface="+mn-lt"/>
                <a:ea typeface="+mn-ea"/>
                <a:cs typeface="+mn-cs"/>
              </a:rPr>
              <a:t> , .001), and 1.79 </a:t>
            </a:r>
            <a:r>
              <a:rPr lang="it-IT" sz="1200" kern="1200" dirty="0" err="1">
                <a:solidFill>
                  <a:schemeClr val="tx1"/>
                </a:solidFill>
                <a:effectLst/>
                <a:latin typeface="+mn-lt"/>
                <a:ea typeface="+mn-ea"/>
                <a:cs typeface="+mn-cs"/>
              </a:rPr>
              <a:t>times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higher</a:t>
            </a:r>
            <a:r>
              <a:rPr lang="it-IT" sz="1200" kern="1200" dirty="0">
                <a:solidFill>
                  <a:schemeClr val="tx1"/>
                </a:solidFill>
                <a:effectLst/>
                <a:latin typeface="+mn-lt"/>
                <a:ea typeface="+mn-ea"/>
                <a:cs typeface="+mn-cs"/>
              </a:rPr>
              <a:t> non–</a:t>
            </a:r>
            <a:r>
              <a:rPr lang="it-IT" sz="1200" kern="1200" dirty="0" err="1">
                <a:solidFill>
                  <a:schemeClr val="tx1"/>
                </a:solidFill>
                <a:effectLst/>
                <a:latin typeface="+mn-lt"/>
                <a:ea typeface="+mn-ea"/>
                <a:cs typeface="+mn-cs"/>
              </a:rPr>
              <a:t>liverrelated</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MRR (95% CI: .77–4.19; </a:t>
            </a:r>
            <a:r>
              <a:rPr lang="it-IT" sz="1200" kern="1200" dirty="0" err="1">
                <a:solidFill>
                  <a:schemeClr val="tx1"/>
                </a:solidFill>
                <a:effectLst/>
                <a:latin typeface="+mn-lt"/>
                <a:ea typeface="+mn-ea"/>
                <a:cs typeface="+mn-cs"/>
              </a:rPr>
              <a:t>P</a:t>
            </a:r>
            <a:r>
              <a:rPr lang="it-IT" sz="1200" kern="1200" dirty="0">
                <a:solidFill>
                  <a:schemeClr val="tx1"/>
                </a:solidFill>
                <a:effectLst/>
                <a:latin typeface="+mn-lt"/>
                <a:ea typeface="+mn-ea"/>
                <a:cs typeface="+mn-cs"/>
              </a:rPr>
              <a:t> 5 .18), </a:t>
            </a:r>
            <a:r>
              <a:rPr lang="it-IT" sz="1200" kern="1200" dirty="0" err="1">
                <a:solidFill>
                  <a:schemeClr val="tx1"/>
                </a:solidFill>
                <a:effectLst/>
                <a:latin typeface="+mn-lt"/>
                <a:ea typeface="+mn-ea"/>
                <a:cs typeface="+mn-cs"/>
              </a:rPr>
              <a:t>compared</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being</a:t>
            </a:r>
            <a:r>
              <a:rPr lang="it-IT" sz="1200" kern="1200" dirty="0">
                <a:solidFill>
                  <a:schemeClr val="tx1"/>
                </a:solidFill>
                <a:effectLst/>
                <a:latin typeface="+mn-lt"/>
                <a:ea typeface="+mn-ea"/>
                <a:cs typeface="+mn-cs"/>
              </a:rPr>
              <a:t> HCV-negative.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represents</a:t>
            </a:r>
            <a:r>
              <a:rPr lang="it-IT" sz="1200" kern="1200" dirty="0">
                <a:solidFill>
                  <a:schemeClr val="tx1"/>
                </a:solidFill>
                <a:effectLst/>
                <a:latin typeface="+mn-lt"/>
                <a:ea typeface="+mn-ea"/>
                <a:cs typeface="+mn-cs"/>
              </a:rPr>
              <a:t> an </a:t>
            </a:r>
            <a:r>
              <a:rPr lang="it-IT" sz="1200" kern="1200" dirty="0" err="1">
                <a:solidFill>
                  <a:schemeClr val="tx1"/>
                </a:solidFill>
                <a:effectLst/>
                <a:latin typeface="+mn-lt"/>
                <a:ea typeface="+mn-ea"/>
                <a:cs typeface="+mn-cs"/>
              </a:rPr>
              <a:t>estimated</a:t>
            </a:r>
            <a:r>
              <a:rPr lang="it-IT" sz="1200" kern="1200" dirty="0">
                <a:solidFill>
                  <a:schemeClr val="tx1"/>
                </a:solidFill>
                <a:effectLst/>
                <a:latin typeface="+mn-lt"/>
                <a:ea typeface="+mn-ea"/>
                <a:cs typeface="+mn-cs"/>
              </a:rPr>
              <a:t> 2.46</a:t>
            </a:r>
          </a:p>
          <a:p>
            <a:r>
              <a:rPr lang="it-IT" sz="1200" kern="1200" dirty="0" err="1">
                <a:solidFill>
                  <a:schemeClr val="tx1"/>
                </a:solidFill>
                <a:effectLst/>
                <a:latin typeface="+mn-lt"/>
                <a:ea typeface="+mn-ea"/>
                <a:cs typeface="+mn-cs"/>
              </a:rPr>
              <a:t>million</a:t>
            </a:r>
            <a:r>
              <a:rPr lang="it-IT" sz="1200" kern="1200" dirty="0">
                <a:solidFill>
                  <a:schemeClr val="tx1"/>
                </a:solidFill>
                <a:effectLst/>
                <a:latin typeface="+mn-lt"/>
                <a:ea typeface="+mn-ea"/>
                <a:cs typeface="+mn-cs"/>
              </a:rPr>
              <a:t> US </a:t>
            </a:r>
            <a:r>
              <a:rPr lang="it-IT" sz="1200" kern="1200" dirty="0" err="1">
                <a:solidFill>
                  <a:schemeClr val="tx1"/>
                </a:solidFill>
                <a:effectLst/>
                <a:latin typeface="+mn-lt"/>
                <a:ea typeface="+mn-ea"/>
                <a:cs typeface="+mn-cs"/>
              </a:rPr>
              <a:t>adults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aged</a:t>
            </a:r>
            <a:r>
              <a:rPr lang="it-IT" sz="1200" kern="1200" dirty="0">
                <a:solidFill>
                  <a:schemeClr val="tx1"/>
                </a:solidFill>
                <a:effectLst/>
                <a:latin typeface="+mn-lt"/>
                <a:ea typeface="+mn-ea"/>
                <a:cs typeface="+mn-cs"/>
              </a:rPr>
              <a:t> 17–59 </a:t>
            </a:r>
            <a:r>
              <a:rPr lang="it-IT" sz="1200" kern="1200" dirty="0" err="1">
                <a:solidFill>
                  <a:schemeClr val="tx1"/>
                </a:solidFill>
                <a:effectLst/>
                <a:latin typeface="+mn-lt"/>
                <a:ea typeface="+mn-ea"/>
                <a:cs typeface="+mn-cs"/>
              </a:rPr>
              <a:t>years</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chronic</a:t>
            </a:r>
            <a:r>
              <a:rPr lang="it-IT" sz="1200" kern="1200" dirty="0">
                <a:solidFill>
                  <a:schemeClr val="tx1"/>
                </a:solidFill>
                <a:effectLst/>
                <a:latin typeface="+mn-lt"/>
                <a:ea typeface="+mn-ea"/>
                <a:cs typeface="+mn-cs"/>
              </a:rPr>
              <a:t> HCV </a:t>
            </a:r>
            <a:r>
              <a:rPr lang="it-IT" sz="1200" kern="1200" dirty="0" err="1">
                <a:solidFill>
                  <a:schemeClr val="tx1"/>
                </a:solidFill>
                <a:effectLst/>
                <a:latin typeface="+mn-lt"/>
                <a:ea typeface="+mn-ea"/>
                <a:cs typeface="+mn-cs"/>
              </a:rPr>
              <a:t>infection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had</a:t>
            </a:r>
            <a:r>
              <a:rPr lang="it-IT" sz="1200" kern="1200" dirty="0">
                <a:solidFill>
                  <a:schemeClr val="tx1"/>
                </a:solidFill>
                <a:effectLst/>
                <a:latin typeface="+mn-lt"/>
                <a:ea typeface="+mn-ea"/>
                <a:cs typeface="+mn-cs"/>
              </a:rPr>
              <a:t> an </a:t>
            </a:r>
            <a:r>
              <a:rPr lang="it-IT" sz="1200" kern="1200" dirty="0" err="1">
                <a:solidFill>
                  <a:schemeClr val="tx1"/>
                </a:solidFill>
                <a:effectLst/>
                <a:latin typeface="+mn-lt"/>
                <a:ea typeface="+mn-ea"/>
                <a:cs typeface="+mn-cs"/>
              </a:rPr>
              <a:t>estimated</a:t>
            </a:r>
            <a:r>
              <a:rPr lang="it-IT" sz="1200" kern="1200" dirty="0">
                <a:solidFill>
                  <a:schemeClr val="tx1"/>
                </a:solidFill>
                <a:effectLst/>
                <a:latin typeface="+mn-lt"/>
                <a:ea typeface="+mn-ea"/>
                <a:cs typeface="+mn-cs"/>
              </a:rPr>
              <a:t> 31,163 </a:t>
            </a:r>
            <a:r>
              <a:rPr lang="it-IT" sz="1200" kern="1200" dirty="0" err="1">
                <a:solidFill>
                  <a:schemeClr val="tx1"/>
                </a:solidFill>
                <a:effectLst/>
                <a:latin typeface="+mn-lt"/>
                <a:ea typeface="+mn-ea"/>
                <a:cs typeface="+mn-cs"/>
              </a:rPr>
              <a:t>deaths</a:t>
            </a:r>
            <a:r>
              <a:rPr lang="it-IT" sz="1200" kern="1200" dirty="0">
                <a:solidFill>
                  <a:schemeClr val="tx1"/>
                </a:solidFill>
                <a:effectLst/>
                <a:latin typeface="+mn-lt"/>
                <a:ea typeface="+mn-ea"/>
                <a:cs typeface="+mn-cs"/>
              </a:rPr>
              <a:t> from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causes</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per </a:t>
            </a:r>
            <a:r>
              <a:rPr lang="it-IT" sz="1200" kern="1200" dirty="0" err="1">
                <a:solidFill>
                  <a:schemeClr val="tx1"/>
                </a:solidFill>
                <a:effectLst/>
                <a:latin typeface="+mn-lt"/>
                <a:ea typeface="+mn-ea"/>
                <a:cs typeface="+mn-cs"/>
              </a:rPr>
              <a:t>year</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 57.8% (95% CI: 21.9%–77.2%) </a:t>
            </a:r>
            <a:r>
              <a:rPr lang="it-IT" sz="1200" kern="1200" dirty="0" err="1">
                <a:solidFill>
                  <a:schemeClr val="tx1"/>
                </a:solidFill>
                <a:effectLst/>
                <a:latin typeface="+mn-lt"/>
                <a:ea typeface="+mn-ea"/>
                <a:cs typeface="+mn-cs"/>
              </a:rPr>
              <a:t>were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attributable</a:t>
            </a:r>
            <a:r>
              <a:rPr lang="it-IT" sz="1200" kern="1200" dirty="0">
                <a:solidFill>
                  <a:schemeClr val="tx1"/>
                </a:solidFill>
                <a:effectLst/>
                <a:latin typeface="+mn-lt"/>
                <a:ea typeface="+mn-ea"/>
                <a:cs typeface="+mn-cs"/>
              </a:rPr>
              <a:t> to HCV. </a:t>
            </a:r>
            <a:r>
              <a:rPr lang="it-IT" sz="1200" kern="1200" dirty="0" err="1">
                <a:solidFill>
                  <a:schemeClr val="tx1"/>
                </a:solidFill>
                <a:effectLst/>
                <a:latin typeface="+mn-lt"/>
                <a:ea typeface="+mn-ea"/>
                <a:cs typeface="+mn-cs"/>
              </a:rPr>
              <a:t>Among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those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an </a:t>
            </a:r>
            <a:r>
              <a:rPr lang="it-IT" sz="1200" kern="1200" dirty="0" err="1">
                <a:solidFill>
                  <a:schemeClr val="tx1"/>
                </a:solidFill>
                <a:effectLst/>
                <a:latin typeface="+mn-lt"/>
                <a:ea typeface="+mn-ea"/>
                <a:cs typeface="+mn-cs"/>
              </a:rPr>
              <a:t>estimated</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9569 </a:t>
            </a:r>
            <a:r>
              <a:rPr lang="it-IT" sz="1200" kern="1200" dirty="0" err="1">
                <a:solidFill>
                  <a:schemeClr val="tx1"/>
                </a:solidFill>
                <a:effectLst/>
                <a:latin typeface="+mn-lt"/>
                <a:ea typeface="+mn-ea"/>
                <a:cs typeface="+mn-cs"/>
              </a:rPr>
              <a:t>liver-related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deaths</a:t>
            </a:r>
            <a:r>
              <a:rPr lang="it-IT" sz="1200" kern="1200" dirty="0">
                <a:solidFill>
                  <a:schemeClr val="tx1"/>
                </a:solidFill>
                <a:effectLst/>
                <a:latin typeface="+mn-lt"/>
                <a:ea typeface="+mn-ea"/>
                <a:cs typeface="+mn-cs"/>
              </a:rPr>
              <a:t> per </a:t>
            </a:r>
            <a:r>
              <a:rPr lang="it-IT" sz="1200" kern="1200" dirty="0" err="1">
                <a:solidFill>
                  <a:schemeClr val="tx1"/>
                </a:solidFill>
                <a:effectLst/>
                <a:latin typeface="+mn-lt"/>
                <a:ea typeface="+mn-ea"/>
                <a:cs typeface="+mn-cs"/>
              </a:rPr>
              <a:t>year</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 96.2% (95% CI: 87.5–98.9%) </a:t>
            </a:r>
            <a:r>
              <a:rPr lang="it-IT" sz="1200" kern="1200" dirty="0" err="1">
                <a:solidFill>
                  <a:schemeClr val="tx1"/>
                </a:solidFill>
                <a:effectLst/>
                <a:latin typeface="+mn-lt"/>
                <a:ea typeface="+mn-ea"/>
                <a:cs typeface="+mn-cs"/>
              </a:rPr>
              <a:t>were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attributable</a:t>
            </a:r>
            <a:r>
              <a:rPr lang="it-IT" sz="1200" kern="1200" dirty="0">
                <a:solidFill>
                  <a:schemeClr val="tx1"/>
                </a:solidFill>
                <a:effectLst/>
                <a:latin typeface="+mn-lt"/>
                <a:ea typeface="+mn-ea"/>
                <a:cs typeface="+mn-cs"/>
              </a:rPr>
              <a:t> to HCV. Non–</a:t>
            </a:r>
          </a:p>
          <a:p>
            <a:r>
              <a:rPr lang="it-IT" sz="1200" kern="1200" dirty="0" err="1">
                <a:solidFill>
                  <a:schemeClr val="tx1"/>
                </a:solidFill>
                <a:effectLst/>
                <a:latin typeface="+mn-lt"/>
                <a:ea typeface="+mn-ea"/>
                <a:cs typeface="+mn-cs"/>
              </a:rPr>
              <a:t>liver-related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deaths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not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significantly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with HCV status.</a:t>
            </a:r>
          </a:p>
          <a:p>
            <a:r>
              <a:rPr lang="it-IT" sz="1200" kern="1200" dirty="0" err="1">
                <a:solidFill>
                  <a:schemeClr val="tx1"/>
                </a:solidFill>
                <a:effectLst/>
                <a:latin typeface="+mn-lt"/>
                <a:ea typeface="+mn-ea"/>
                <a:cs typeface="+mn-cs"/>
              </a:rPr>
              <a:t>Conclusions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Chronic</a:t>
            </a:r>
            <a:r>
              <a:rPr lang="it-IT" sz="1200" kern="1200" dirty="0">
                <a:solidFill>
                  <a:schemeClr val="tx1"/>
                </a:solidFill>
                <a:effectLst/>
                <a:latin typeface="+mn-lt"/>
                <a:ea typeface="+mn-ea"/>
                <a:cs typeface="+mn-cs"/>
              </a:rPr>
              <a:t> HCV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-cause </a:t>
            </a:r>
            <a:r>
              <a:rPr lang="it-IT" sz="1200" kern="1200" dirty="0" err="1">
                <a:solidFill>
                  <a:schemeClr val="tx1"/>
                </a:solidFill>
                <a:effectLst/>
                <a:latin typeface="+mn-lt"/>
                <a:ea typeface="+mn-ea"/>
                <a:cs typeface="+mn-cs"/>
              </a:rPr>
              <a:t>mortality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more </a:t>
            </a:r>
            <a:r>
              <a:rPr lang="it-IT" sz="1200" kern="1200" dirty="0" err="1">
                <a:solidFill>
                  <a:schemeClr val="tx1"/>
                </a:solidFill>
                <a:effectLst/>
                <a:latin typeface="+mn-lt"/>
                <a:ea typeface="+mn-ea"/>
                <a:cs typeface="+mn-cs"/>
              </a:rPr>
              <a:t>than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twice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of HCV-negative </a:t>
            </a:r>
            <a:r>
              <a:rPr lang="it-IT" sz="1200" kern="1200" dirty="0" err="1">
                <a:solidFill>
                  <a:schemeClr val="tx1"/>
                </a:solidFill>
                <a:effectLst/>
                <a:latin typeface="+mn-lt"/>
                <a:ea typeface="+mn-ea"/>
                <a:cs typeface="+mn-cs"/>
              </a:rPr>
              <a:t>individuals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suggests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those</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chronic</a:t>
            </a:r>
            <a:r>
              <a:rPr lang="it-IT" sz="1200" kern="1200" dirty="0">
                <a:solidFill>
                  <a:schemeClr val="tx1"/>
                </a:solidFill>
                <a:effectLst/>
                <a:latin typeface="+mn-lt"/>
                <a:ea typeface="+mn-ea"/>
                <a:cs typeface="+mn-cs"/>
              </a:rPr>
              <a:t> HCV </a:t>
            </a:r>
            <a:r>
              <a:rPr lang="it-IT" sz="1200" kern="1200" dirty="0" err="1">
                <a:solidFill>
                  <a:schemeClr val="tx1"/>
                </a:solidFill>
                <a:effectLst/>
                <a:latin typeface="+mn-lt"/>
                <a:ea typeface="+mn-ea"/>
                <a:cs typeface="+mn-cs"/>
              </a:rPr>
              <a:t>infection</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higher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risk</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death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even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after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accounting</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liver-related</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morbidity</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should</a:t>
            </a:r>
            <a:r>
              <a:rPr lang="it-IT" sz="1200" kern="1200" dirty="0">
                <a:solidFill>
                  <a:schemeClr val="tx1"/>
                </a:solidFill>
                <a:effectLst/>
                <a:latin typeface="+mn-lt"/>
                <a:ea typeface="+mn-ea"/>
                <a:cs typeface="+mn-cs"/>
              </a:rPr>
              <a:t> be </a:t>
            </a:r>
            <a:r>
              <a:rPr lang="it-IT" sz="1200" kern="1200" dirty="0" err="1">
                <a:solidFill>
                  <a:schemeClr val="tx1"/>
                </a:solidFill>
                <a:effectLst/>
                <a:latin typeface="+mn-lt"/>
                <a:ea typeface="+mn-ea"/>
                <a:cs typeface="+mn-cs"/>
              </a:rPr>
              <a:t>closely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monitored</a:t>
            </a:r>
            <a:r>
              <a:rPr lang="it-IT" sz="1200" kern="1200" dirty="0">
                <a:solidFill>
                  <a:schemeClr val="tx1"/>
                </a:solidFill>
                <a:effectLst/>
                <a:latin typeface="+mn-lt"/>
                <a:ea typeface="+mn-ea"/>
                <a:cs typeface="+mn-cs"/>
              </a:rPr>
              <a:t>.</a:t>
            </a:r>
          </a:p>
          <a:p>
            <a:pPr marL="228600" indent="-228600">
              <a:buAutoNum type="alphaUcPeriod"/>
            </a:pPr>
            <a:endParaRPr lang="it-IT" baseline="0" dirty="0"/>
          </a:p>
        </p:txBody>
      </p:sp>
      <p:sp>
        <p:nvSpPr>
          <p:cNvPr id="4" name="Segnaposto numero diapositiva 3"/>
          <p:cNvSpPr>
            <a:spLocks noGrp="1"/>
          </p:cNvSpPr>
          <p:nvPr>
            <p:ph type="sldNum" sz="quarter" idx="10"/>
          </p:nvPr>
        </p:nvSpPr>
        <p:spPr/>
        <p:txBody>
          <a:bodyPr/>
          <a:lstStyle/>
          <a:p>
            <a:fld id="{6E7A6D4E-F510-6B44-B260-48131B8925AE}" type="slidenum">
              <a:rPr lang="it-IT" smtClean="0"/>
              <a:pPr/>
              <a:t>39</a:t>
            </a:fld>
            <a:endParaRPr lang="it-IT"/>
          </a:p>
        </p:txBody>
      </p:sp>
    </p:spTree>
    <p:extLst>
      <p:ext uri="{BB962C8B-B14F-4D97-AF65-F5344CB8AC3E}">
        <p14:creationId xmlns:p14="http://schemas.microsoft.com/office/powerpoint/2010/main" val="173541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it-IT"/>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Zoonotic hepatitis E virus (HEV): sources and routes of infection. The red lines are proven routes of infection. The black lines are probable routes of infection. The black dotted lines are possible routes of infection. The pig is considered to be the primary reservoir and is very commonly asymptomatically infected with HEV worldwide.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bg1"/>
                </a:solidFill>
                <a:latin typeface="Arial" charset="0"/>
                <a:ea typeface="ＭＳ Ｐゴシック" charset="0"/>
              </a:defRPr>
            </a:lvl1pPr>
            <a:lvl2pPr marL="742950" indent="-285750" eaLnBrk="0" hangingPunct="0">
              <a:defRPr sz="4400" b="1">
                <a:solidFill>
                  <a:schemeClr val="bg1"/>
                </a:solidFill>
                <a:latin typeface="Arial" charset="0"/>
                <a:ea typeface="ＭＳ Ｐゴシック" charset="0"/>
              </a:defRPr>
            </a:lvl2pPr>
            <a:lvl3pPr marL="1143000" indent="-228600" eaLnBrk="0" hangingPunct="0">
              <a:defRPr sz="4400" b="1">
                <a:solidFill>
                  <a:schemeClr val="bg1"/>
                </a:solidFill>
                <a:latin typeface="Arial" charset="0"/>
                <a:ea typeface="ＭＳ Ｐゴシック" charset="0"/>
              </a:defRPr>
            </a:lvl3pPr>
            <a:lvl4pPr marL="1600200" indent="-228600" eaLnBrk="0" hangingPunct="0">
              <a:defRPr sz="4400" b="1">
                <a:solidFill>
                  <a:schemeClr val="bg1"/>
                </a:solidFill>
                <a:latin typeface="Arial" charset="0"/>
                <a:ea typeface="ＭＳ Ｐゴシック" charset="0"/>
              </a:defRPr>
            </a:lvl4pPr>
            <a:lvl5pPr marL="2057400" indent="-228600" eaLnBrk="0" hangingPunct="0">
              <a:defRPr sz="4400" b="1">
                <a:solidFill>
                  <a:schemeClr val="bg1"/>
                </a:solidFill>
                <a:latin typeface="Arial" charset="0"/>
                <a:ea typeface="ＭＳ Ｐゴシック" charset="0"/>
              </a:defRPr>
            </a:lvl5pPr>
            <a:lvl6pPr marL="2514600" indent="-228600" eaLnBrk="0" fontAlgn="base" hangingPunct="0">
              <a:spcBef>
                <a:spcPct val="0"/>
              </a:spcBef>
              <a:spcAft>
                <a:spcPct val="0"/>
              </a:spcAft>
              <a:defRPr sz="4400" b="1">
                <a:solidFill>
                  <a:schemeClr val="bg1"/>
                </a:solidFill>
                <a:latin typeface="Arial" charset="0"/>
                <a:ea typeface="ＭＳ Ｐゴシック" charset="0"/>
              </a:defRPr>
            </a:lvl6pPr>
            <a:lvl7pPr marL="2971800" indent="-228600" eaLnBrk="0" fontAlgn="base" hangingPunct="0">
              <a:spcBef>
                <a:spcPct val="0"/>
              </a:spcBef>
              <a:spcAft>
                <a:spcPct val="0"/>
              </a:spcAft>
              <a:defRPr sz="4400" b="1">
                <a:solidFill>
                  <a:schemeClr val="bg1"/>
                </a:solidFill>
                <a:latin typeface="Arial" charset="0"/>
                <a:ea typeface="ＭＳ Ｐゴシック" charset="0"/>
              </a:defRPr>
            </a:lvl7pPr>
            <a:lvl8pPr marL="3429000" indent="-228600" eaLnBrk="0" fontAlgn="base" hangingPunct="0">
              <a:spcBef>
                <a:spcPct val="0"/>
              </a:spcBef>
              <a:spcAft>
                <a:spcPct val="0"/>
              </a:spcAft>
              <a:defRPr sz="4400" b="1">
                <a:solidFill>
                  <a:schemeClr val="bg1"/>
                </a:solidFill>
                <a:latin typeface="Arial" charset="0"/>
                <a:ea typeface="ＭＳ Ｐゴシック" charset="0"/>
              </a:defRPr>
            </a:lvl8pPr>
            <a:lvl9pPr marL="3886200" indent="-228600" eaLnBrk="0" fontAlgn="base" hangingPunct="0">
              <a:spcBef>
                <a:spcPct val="0"/>
              </a:spcBef>
              <a:spcAft>
                <a:spcPct val="0"/>
              </a:spcAft>
              <a:defRPr sz="4400" b="1">
                <a:solidFill>
                  <a:schemeClr val="bg1"/>
                </a:solidFill>
                <a:latin typeface="Arial" charset="0"/>
                <a:ea typeface="ＭＳ Ｐゴシック" charset="0"/>
              </a:defRPr>
            </a:lvl9pPr>
          </a:lstStyle>
          <a:p>
            <a:pPr eaLnBrk="1" hangingPunct="1"/>
            <a:fld id="{2EBBC0D1-0E7F-4941-8E02-D28C2D3E3683}" type="slidenum">
              <a:rPr lang="en-US" sz="1200" b="0">
                <a:solidFill>
                  <a:prstClr val="black"/>
                </a:solidFill>
                <a:latin typeface="Times New Roman" charset="0"/>
              </a:rPr>
              <a:pPr eaLnBrk="1" hangingPunct="1"/>
              <a:t>63</a:t>
            </a:fld>
            <a:endParaRPr lang="en-US" sz="1200" b="0">
              <a:solidFill>
                <a:prstClr val="black"/>
              </a:solidFill>
              <a:latin typeface="Times New Roman" charset="0"/>
            </a:endParaRPr>
          </a:p>
        </p:txBody>
      </p:sp>
      <p:sp>
        <p:nvSpPr>
          <p:cNvPr id="31747"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it-IT">
              <a:solidFill>
                <a:prstClr val="black"/>
              </a:solidFill>
              <a:latin typeface="Calibri"/>
            </a:endParaRPr>
          </a:p>
        </p:txBody>
      </p:sp>
      <p:sp>
        <p:nvSpPr>
          <p:cNvPr id="31748"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050" tIns="0" rIns="19050" bIns="0" anchor="b"/>
          <a:lstStyle/>
          <a:p>
            <a:pPr algn="r" eaLnBrk="0" hangingPunct="0"/>
            <a:r>
              <a:rPr lang="en-US" sz="1000" i="1">
                <a:solidFill>
                  <a:prstClr val="black"/>
                </a:solidFill>
                <a:latin typeface="Times New Roman" charset="0"/>
              </a:rPr>
              <a:t>35</a:t>
            </a:r>
          </a:p>
        </p:txBody>
      </p:sp>
      <p:sp>
        <p:nvSpPr>
          <p:cNvPr id="31749"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it-IT">
              <a:solidFill>
                <a:prstClr val="black"/>
              </a:solidFill>
              <a:latin typeface="Calibri"/>
            </a:endParaRPr>
          </a:p>
        </p:txBody>
      </p:sp>
      <p:sp>
        <p:nvSpPr>
          <p:cNvPr id="31750"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it-IT">
              <a:solidFill>
                <a:prstClr val="black"/>
              </a:solidFill>
              <a:latin typeface="Calibri"/>
            </a:endParaRPr>
          </a:p>
        </p:txBody>
      </p:sp>
      <p:sp>
        <p:nvSpPr>
          <p:cNvPr id="31751" name="Rectangle 6"/>
          <p:cNvSpPr>
            <a:spLocks noGrp="1" noRot="1" noChangeAspect="1" noChangeArrowheads="1" noTextEdit="1"/>
          </p:cNvSpPr>
          <p:nvPr>
            <p:ph type="sldImg"/>
          </p:nvPr>
        </p:nvSpPr>
        <p:spPr>
          <a:xfrm>
            <a:off x="1152525" y="692150"/>
            <a:ext cx="4552950" cy="3416300"/>
          </a:xfrm>
          <a:ln w="12700" cap="flat">
            <a:solidFill>
              <a:schemeClr val="tx1"/>
            </a:solidFill>
          </a:ln>
        </p:spPr>
      </p:sp>
      <p:sp>
        <p:nvSpPr>
          <p:cNvPr id="31752" name="Rectangle 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p>
            <a:pPr eaLnBrk="1" hangingPunct="1"/>
            <a:endParaRPr lang="it-IT">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i="1">
                <a:solidFill>
                  <a:schemeClr val="bg1"/>
                </a:solidFill>
                <a:latin typeface="Arial" charset="0"/>
                <a:ea typeface="ＭＳ Ｐゴシック" charset="0"/>
                <a:cs typeface="ＭＳ Ｐゴシック" charset="0"/>
              </a:defRPr>
            </a:lvl1pPr>
            <a:lvl2pPr marL="742950" indent="-285750" eaLnBrk="0" hangingPunct="0">
              <a:defRPr sz="2800" b="1" i="1">
                <a:solidFill>
                  <a:schemeClr val="bg1"/>
                </a:solidFill>
                <a:latin typeface="Arial" charset="0"/>
                <a:ea typeface="ＭＳ Ｐゴシック" charset="0"/>
              </a:defRPr>
            </a:lvl2pPr>
            <a:lvl3pPr marL="1143000" indent="-228600" eaLnBrk="0" hangingPunct="0">
              <a:defRPr sz="2800" b="1" i="1">
                <a:solidFill>
                  <a:schemeClr val="bg1"/>
                </a:solidFill>
                <a:latin typeface="Arial" charset="0"/>
                <a:ea typeface="ＭＳ Ｐゴシック" charset="0"/>
              </a:defRPr>
            </a:lvl3pPr>
            <a:lvl4pPr marL="1600200" indent="-228600" eaLnBrk="0" hangingPunct="0">
              <a:defRPr sz="2800" b="1" i="1">
                <a:solidFill>
                  <a:schemeClr val="bg1"/>
                </a:solidFill>
                <a:latin typeface="Arial" charset="0"/>
                <a:ea typeface="ＭＳ Ｐゴシック" charset="0"/>
              </a:defRPr>
            </a:lvl4pPr>
            <a:lvl5pPr marL="2057400" indent="-228600" eaLnBrk="0" hangingPunct="0">
              <a:defRPr sz="2800" b="1" i="1">
                <a:solidFill>
                  <a:schemeClr val="bg1"/>
                </a:solidFill>
                <a:latin typeface="Arial" charset="0"/>
                <a:ea typeface="ＭＳ Ｐゴシック" charset="0"/>
              </a:defRPr>
            </a:lvl5pPr>
            <a:lvl6pPr marL="2514600" indent="-228600" eaLnBrk="0" fontAlgn="base" hangingPunct="0">
              <a:spcBef>
                <a:spcPct val="0"/>
              </a:spcBef>
              <a:spcAft>
                <a:spcPct val="0"/>
              </a:spcAft>
              <a:defRPr sz="2800" b="1" i="1">
                <a:solidFill>
                  <a:schemeClr val="bg1"/>
                </a:solidFill>
                <a:latin typeface="Arial" charset="0"/>
                <a:ea typeface="ＭＳ Ｐゴシック" charset="0"/>
              </a:defRPr>
            </a:lvl6pPr>
            <a:lvl7pPr marL="2971800" indent="-228600" eaLnBrk="0" fontAlgn="base" hangingPunct="0">
              <a:spcBef>
                <a:spcPct val="0"/>
              </a:spcBef>
              <a:spcAft>
                <a:spcPct val="0"/>
              </a:spcAft>
              <a:defRPr sz="2800" b="1" i="1">
                <a:solidFill>
                  <a:schemeClr val="bg1"/>
                </a:solidFill>
                <a:latin typeface="Arial" charset="0"/>
                <a:ea typeface="ＭＳ Ｐゴシック" charset="0"/>
              </a:defRPr>
            </a:lvl7pPr>
            <a:lvl8pPr marL="3429000" indent="-228600" eaLnBrk="0" fontAlgn="base" hangingPunct="0">
              <a:spcBef>
                <a:spcPct val="0"/>
              </a:spcBef>
              <a:spcAft>
                <a:spcPct val="0"/>
              </a:spcAft>
              <a:defRPr sz="2800" b="1" i="1">
                <a:solidFill>
                  <a:schemeClr val="bg1"/>
                </a:solidFill>
                <a:latin typeface="Arial" charset="0"/>
                <a:ea typeface="ＭＳ Ｐゴシック" charset="0"/>
              </a:defRPr>
            </a:lvl8pPr>
            <a:lvl9pPr marL="3886200" indent="-228600" eaLnBrk="0" fontAlgn="base" hangingPunct="0">
              <a:spcBef>
                <a:spcPct val="0"/>
              </a:spcBef>
              <a:spcAft>
                <a:spcPct val="0"/>
              </a:spcAft>
              <a:defRPr sz="2800" b="1" i="1">
                <a:solidFill>
                  <a:schemeClr val="bg1"/>
                </a:solidFill>
                <a:latin typeface="Arial" charset="0"/>
                <a:ea typeface="ＭＳ Ｐゴシック" charset="0"/>
              </a:defRPr>
            </a:lvl9pPr>
          </a:lstStyle>
          <a:p>
            <a:pPr eaLnBrk="1" hangingPunct="1"/>
            <a:fld id="{A500A2B3-3AFA-FC43-A7FB-3AAA588EE06A}" type="slidenum">
              <a:rPr lang="en-US" sz="1200" i="0">
                <a:solidFill>
                  <a:prstClr val="white"/>
                </a:solidFill>
                <a:latin typeface="Helvetica" charset="0"/>
              </a:rPr>
              <a:pPr eaLnBrk="1" hangingPunct="1"/>
              <a:t>64</a:t>
            </a:fld>
            <a:endParaRPr lang="en-US" sz="1200" i="0">
              <a:solidFill>
                <a:prstClr val="white"/>
              </a:solidFill>
              <a:latin typeface="Helvetica" charset="0"/>
            </a:endParaRPr>
          </a:p>
        </p:txBody>
      </p:sp>
      <p:sp>
        <p:nvSpPr>
          <p:cNvPr id="250882" name="Rectangle 2"/>
          <p:cNvSpPr>
            <a:spLocks noGrp="1" noRot="1" noChangeAspect="1" noChangeArrowheads="1" noTextEdit="1"/>
          </p:cNvSpPr>
          <p:nvPr>
            <p:ph type="sldImg"/>
          </p:nvPr>
        </p:nvSpPr>
        <p:spPr>
          <a:xfrm>
            <a:off x="1155700" y="692150"/>
            <a:ext cx="4554538" cy="3417888"/>
          </a:xfrm>
          <a:solidFill>
            <a:srgbClr val="FFFFFF"/>
          </a:solidFill>
          <a:ln/>
        </p:spPr>
      </p:sp>
      <p:sp>
        <p:nvSpPr>
          <p:cNvPr id="250883" name="Rectangle 3"/>
          <p:cNvSpPr>
            <a:spLocks noGrp="1" noChangeArrowheads="1"/>
          </p:cNvSpPr>
          <p:nvPr>
            <p:ph type="body" idx="1"/>
          </p:nvPr>
        </p:nvSpPr>
        <p:spPr>
          <a:xfrm>
            <a:off x="705924" y="4324724"/>
            <a:ext cx="5027469" cy="406779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3" tIns="44006" rIns="89583" bIns="44006"/>
          <a:lstStyle/>
          <a:p>
            <a:pPr defTabSz="762000">
              <a:tabLst>
                <a:tab pos="190500" algn="l"/>
              </a:tabLst>
            </a:pPr>
            <a:r>
              <a:rPr lang="en-GB" sz="1000" b="1">
                <a:latin typeface="Arial" charset="0"/>
              </a:rPr>
              <a:t>Key messages</a:t>
            </a:r>
          </a:p>
          <a:p>
            <a:pPr defTabSz="762000">
              <a:buFontTx/>
              <a:buChar char="•"/>
              <a:tabLst>
                <a:tab pos="190500" algn="l"/>
              </a:tabLst>
            </a:pPr>
            <a:r>
              <a:rPr lang="en-GB" sz="1000">
                <a:latin typeface="Arial" charset="0"/>
              </a:rPr>
              <a:t> 	Hepatitis B is one of the most common infectious diseases in the world.</a:t>
            </a:r>
          </a:p>
          <a:p>
            <a:pPr defTabSz="762000">
              <a:buFontTx/>
              <a:buChar char="•"/>
              <a:tabLst>
                <a:tab pos="190500" algn="l"/>
              </a:tabLst>
            </a:pPr>
            <a:r>
              <a:rPr lang="en-GB" sz="1000">
                <a:latin typeface="Arial" charset="0"/>
              </a:rPr>
              <a:t> 	There are 350 million chronic carriers of the hepatitis B virus worldwide.</a:t>
            </a:r>
          </a:p>
          <a:p>
            <a:pPr defTabSz="762000">
              <a:buFontTx/>
              <a:buChar char="•"/>
              <a:tabLst>
                <a:tab pos="190500" algn="l"/>
              </a:tabLst>
            </a:pPr>
            <a:r>
              <a:rPr lang="en-GB" sz="1000">
                <a:latin typeface="Arial" charset="0"/>
              </a:rPr>
              <a:t> 	Hepatitis B is the ninth leading cause of death worldwide.</a:t>
            </a:r>
          </a:p>
          <a:p>
            <a:pPr defTabSz="762000">
              <a:buFontTx/>
              <a:buChar char="•"/>
              <a:tabLst>
                <a:tab pos="190500" algn="l"/>
              </a:tabLst>
            </a:pPr>
            <a:r>
              <a:rPr lang="en-GB" sz="1000">
                <a:latin typeface="Arial" charset="0"/>
              </a:rPr>
              <a:t> 	Geographical prevalence varies widely throughout the world.</a:t>
            </a:r>
          </a:p>
          <a:p>
            <a:pPr defTabSz="762000">
              <a:buFontTx/>
              <a:buChar char="•"/>
              <a:tabLst>
                <a:tab pos="190500" algn="l"/>
              </a:tabLst>
            </a:pPr>
            <a:r>
              <a:rPr lang="en-GB" sz="1000">
                <a:latin typeface="Arial" charset="0"/>
              </a:rPr>
              <a:t> 	Nearly 75% of HBV chronic carriers are Asian.</a:t>
            </a:r>
            <a:endParaRPr lang="en-GB" sz="1000" b="1">
              <a:latin typeface="Arial" charset="0"/>
            </a:endParaRPr>
          </a:p>
          <a:p>
            <a:pPr defTabSz="762000">
              <a:tabLst>
                <a:tab pos="190500" algn="l"/>
              </a:tabLst>
            </a:pPr>
            <a:endParaRPr lang="en-GB" sz="1000" b="1">
              <a:latin typeface="Arial" charset="0"/>
            </a:endParaRPr>
          </a:p>
          <a:p>
            <a:pPr defTabSz="762000">
              <a:tabLst>
                <a:tab pos="190500" algn="l"/>
              </a:tabLst>
            </a:pPr>
            <a:r>
              <a:rPr lang="en-GB" sz="1000" b="1">
                <a:latin typeface="Arial" charset="0"/>
              </a:rPr>
              <a:t>Points of explanation</a:t>
            </a:r>
          </a:p>
          <a:p>
            <a:pPr defTabSz="762000">
              <a:buFontTx/>
              <a:buChar char="•"/>
              <a:tabLst>
                <a:tab pos="190500" algn="l"/>
              </a:tabLst>
            </a:pPr>
            <a:r>
              <a:rPr lang="en-GB" sz="1000">
                <a:latin typeface="Arial" charset="0"/>
              </a:rPr>
              <a:t> 	The geographical prevalence of hepatitis B varies from a highly endemic disease 	in Asia and Africa to a disease of low prevalence in North America and Western 	Europe.</a:t>
            </a:r>
          </a:p>
          <a:p>
            <a:pPr defTabSz="762000">
              <a:tabLst>
                <a:tab pos="190500" algn="l"/>
              </a:tabLst>
            </a:pPr>
            <a:endParaRPr lang="en-GB" sz="1000">
              <a:latin typeface="Arial" charset="0"/>
            </a:endParaRPr>
          </a:p>
          <a:p>
            <a:pPr defTabSz="762000">
              <a:tabLst>
                <a:tab pos="190500" algn="l"/>
              </a:tabLst>
            </a:pPr>
            <a:r>
              <a:rPr lang="en-GB" sz="1000" b="1">
                <a:latin typeface="Arial" charset="0"/>
              </a:rPr>
              <a:t>Additional information</a:t>
            </a:r>
          </a:p>
          <a:p>
            <a:pPr defTabSz="762000">
              <a:buFontTx/>
              <a:buChar char="•"/>
              <a:tabLst>
                <a:tab pos="190500" algn="l"/>
              </a:tabLst>
            </a:pPr>
            <a:r>
              <a:rPr lang="en-GB" sz="1000">
                <a:latin typeface="Arial" charset="0"/>
              </a:rPr>
              <a:t> 	More than 2 billion people worldwide have been infected with HBV though not all 	of these have become chronically infected.</a:t>
            </a:r>
          </a:p>
          <a:p>
            <a:pPr defTabSz="762000">
              <a:buFontTx/>
              <a:buChar char="•"/>
              <a:tabLst>
                <a:tab pos="190500" algn="l"/>
              </a:tabLst>
            </a:pPr>
            <a:r>
              <a:rPr lang="en-GB" sz="1000">
                <a:latin typeface="Arial" charset="0"/>
              </a:rPr>
              <a:t> 	The majority of hepatocellular carcinoma in Asia results from hepatitis B virus 		infection</a:t>
            </a:r>
          </a:p>
          <a:p>
            <a:pPr defTabSz="762000">
              <a:tabLst>
                <a:tab pos="190500" algn="l"/>
              </a:tabLst>
            </a:pPr>
            <a:r>
              <a:rPr lang="en-GB" sz="1000" b="1">
                <a:latin typeface="Arial" charset="0"/>
              </a:rPr>
              <a:t>References</a:t>
            </a:r>
            <a:r>
              <a:rPr lang="en-GB" sz="800">
                <a:latin typeface="Arial" charset="0"/>
              </a:rPr>
              <a:t>    </a:t>
            </a:r>
          </a:p>
          <a:p>
            <a:pPr defTabSz="762000">
              <a:tabLst>
                <a:tab pos="190500" algn="l"/>
              </a:tabLst>
            </a:pPr>
            <a:r>
              <a:rPr lang="en-GB" sz="800">
                <a:latin typeface="Arial" charset="0"/>
              </a:rPr>
              <a:t>Margolis HS, Alter JH, Habler SC. Hepatitis B: evolving epidemiology and implications for control. </a:t>
            </a:r>
            <a:r>
              <a:rPr lang="en-GB" sz="800" i="1">
                <a:latin typeface="Arial" charset="0"/>
              </a:rPr>
              <a:t>Sem Liver Dis </a:t>
            </a:r>
            <a:r>
              <a:rPr lang="en-GB" sz="800">
                <a:latin typeface="Arial" charset="0"/>
              </a:rPr>
              <a:t>1991;11:84-92</a:t>
            </a:r>
          </a:p>
          <a:p>
            <a:pPr defTabSz="762000">
              <a:tabLst>
                <a:tab pos="190500" algn="l"/>
              </a:tabLst>
            </a:pPr>
            <a:r>
              <a:rPr lang="en-GB" sz="800">
                <a:latin typeface="Arial" charset="0"/>
              </a:rPr>
              <a:t>Mast EE, Alter JH. Epidemology of viral hepatitis: an overview.  </a:t>
            </a:r>
            <a:r>
              <a:rPr lang="en-GB" sz="800" i="1">
                <a:latin typeface="Arial" charset="0"/>
              </a:rPr>
              <a:t>Sem Viral</a:t>
            </a:r>
            <a:r>
              <a:rPr lang="en-GB" sz="800">
                <a:latin typeface="Arial" charset="0"/>
              </a:rPr>
              <a:t> 1993;4:273-283 </a:t>
            </a:r>
          </a:p>
          <a:p>
            <a:pPr defTabSz="762000">
              <a:tabLst>
                <a:tab pos="190500" algn="l"/>
              </a:tabLst>
            </a:pPr>
            <a:r>
              <a:rPr lang="en-GB" sz="800">
                <a:latin typeface="Arial" charset="0"/>
              </a:rPr>
              <a:t>World Health Organisation Data</a:t>
            </a:r>
          </a:p>
          <a:p>
            <a:pPr defTabSz="762000">
              <a:tabLst>
                <a:tab pos="190500" algn="l"/>
              </a:tabLst>
            </a:pPr>
            <a:endParaRPr lang="en-GB" sz="800" b="1">
              <a:latin typeface="Arial" charset="0"/>
            </a:endParaRPr>
          </a:p>
          <a:p>
            <a:pPr defTabSz="762000">
              <a:tabLst>
                <a:tab pos="190500" algn="l"/>
              </a:tabLst>
            </a:pPr>
            <a:endParaRPr lang="en-GB" sz="1000" b="1">
              <a:latin typeface="Arial" charset="0"/>
            </a:endParaRPr>
          </a:p>
          <a:p>
            <a:pPr defTabSz="762000">
              <a:tabLst>
                <a:tab pos="190500" algn="l"/>
              </a:tabLst>
            </a:pPr>
            <a:endParaRPr lang="en-GB">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bg1"/>
                </a:solidFill>
                <a:latin typeface="Arial" charset="0"/>
                <a:ea typeface="ＭＳ Ｐゴシック" charset="0"/>
              </a:defRPr>
            </a:lvl1pPr>
            <a:lvl2pPr marL="742950" indent="-285750" eaLnBrk="0" hangingPunct="0">
              <a:defRPr sz="4400" b="1">
                <a:solidFill>
                  <a:schemeClr val="bg1"/>
                </a:solidFill>
                <a:latin typeface="Arial" charset="0"/>
                <a:ea typeface="ＭＳ Ｐゴシック" charset="0"/>
              </a:defRPr>
            </a:lvl2pPr>
            <a:lvl3pPr marL="1143000" indent="-228600" eaLnBrk="0" hangingPunct="0">
              <a:defRPr sz="4400" b="1">
                <a:solidFill>
                  <a:schemeClr val="bg1"/>
                </a:solidFill>
                <a:latin typeface="Arial" charset="0"/>
                <a:ea typeface="ＭＳ Ｐゴシック" charset="0"/>
              </a:defRPr>
            </a:lvl3pPr>
            <a:lvl4pPr marL="1600200" indent="-228600" eaLnBrk="0" hangingPunct="0">
              <a:defRPr sz="4400" b="1">
                <a:solidFill>
                  <a:schemeClr val="bg1"/>
                </a:solidFill>
                <a:latin typeface="Arial" charset="0"/>
                <a:ea typeface="ＭＳ Ｐゴシック" charset="0"/>
              </a:defRPr>
            </a:lvl4pPr>
            <a:lvl5pPr marL="2057400" indent="-228600" eaLnBrk="0" hangingPunct="0">
              <a:defRPr sz="4400" b="1">
                <a:solidFill>
                  <a:schemeClr val="bg1"/>
                </a:solidFill>
                <a:latin typeface="Arial" charset="0"/>
                <a:ea typeface="ＭＳ Ｐゴシック" charset="0"/>
              </a:defRPr>
            </a:lvl5pPr>
            <a:lvl6pPr marL="2514600" indent="-228600" eaLnBrk="0" fontAlgn="base" hangingPunct="0">
              <a:spcBef>
                <a:spcPct val="0"/>
              </a:spcBef>
              <a:spcAft>
                <a:spcPct val="0"/>
              </a:spcAft>
              <a:defRPr sz="4400" b="1">
                <a:solidFill>
                  <a:schemeClr val="bg1"/>
                </a:solidFill>
                <a:latin typeface="Arial" charset="0"/>
                <a:ea typeface="ＭＳ Ｐゴシック" charset="0"/>
              </a:defRPr>
            </a:lvl6pPr>
            <a:lvl7pPr marL="2971800" indent="-228600" eaLnBrk="0" fontAlgn="base" hangingPunct="0">
              <a:spcBef>
                <a:spcPct val="0"/>
              </a:spcBef>
              <a:spcAft>
                <a:spcPct val="0"/>
              </a:spcAft>
              <a:defRPr sz="4400" b="1">
                <a:solidFill>
                  <a:schemeClr val="bg1"/>
                </a:solidFill>
                <a:latin typeface="Arial" charset="0"/>
                <a:ea typeface="ＭＳ Ｐゴシック" charset="0"/>
              </a:defRPr>
            </a:lvl7pPr>
            <a:lvl8pPr marL="3429000" indent="-228600" eaLnBrk="0" fontAlgn="base" hangingPunct="0">
              <a:spcBef>
                <a:spcPct val="0"/>
              </a:spcBef>
              <a:spcAft>
                <a:spcPct val="0"/>
              </a:spcAft>
              <a:defRPr sz="4400" b="1">
                <a:solidFill>
                  <a:schemeClr val="bg1"/>
                </a:solidFill>
                <a:latin typeface="Arial" charset="0"/>
                <a:ea typeface="ＭＳ Ｐゴシック" charset="0"/>
              </a:defRPr>
            </a:lvl8pPr>
            <a:lvl9pPr marL="3886200" indent="-228600" eaLnBrk="0" fontAlgn="base" hangingPunct="0">
              <a:spcBef>
                <a:spcPct val="0"/>
              </a:spcBef>
              <a:spcAft>
                <a:spcPct val="0"/>
              </a:spcAft>
              <a:defRPr sz="4400" b="1">
                <a:solidFill>
                  <a:schemeClr val="bg1"/>
                </a:solidFill>
                <a:latin typeface="Arial" charset="0"/>
                <a:ea typeface="ＭＳ Ｐゴシック" charset="0"/>
              </a:defRPr>
            </a:lvl9pPr>
          </a:lstStyle>
          <a:p>
            <a:pPr eaLnBrk="1" hangingPunct="1"/>
            <a:fld id="{23576D9C-2932-5D4D-B215-CB7A6AC3BD7E}" type="slidenum">
              <a:rPr lang="en-US" sz="1200" b="0">
                <a:solidFill>
                  <a:prstClr val="black"/>
                </a:solidFill>
                <a:latin typeface="Times New Roman" charset="0"/>
              </a:rPr>
              <a:pPr eaLnBrk="1" hangingPunct="1"/>
              <a:t>69</a:t>
            </a:fld>
            <a:endParaRPr lang="en-US" sz="1200" b="0">
              <a:solidFill>
                <a:prstClr val="black"/>
              </a:solidFill>
              <a:latin typeface="Times New Roman" charset="0"/>
            </a:endParaRPr>
          </a:p>
        </p:txBody>
      </p:sp>
      <p:sp>
        <p:nvSpPr>
          <p:cNvPr id="33795"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600" b="1" dirty="0">
                <a:latin typeface="Times New Roman" charset="0"/>
              </a:rPr>
              <a:t>This graphic shows the distribution of risk factors in 2001. Persons with multiple sexual contacts, men who have sex with men, and sexual contact with a person known to have HBV infection account for 54 percent of cases with a known risk factor. Injection drug use accounts for 20 percent of cases. About 3 percent of cases are in people who have household contact with a person with acute or chronic hepatitis B. Fifteen years ago, health care workers accounted for 2 percent of HBV infections- 2 or 3 thousand new infections each year. Since that time, the rate of infection among health care workers has declined by 95 percent, and is now lower than the rate for the general population. Hepatitis B vaccine has made occupational HBV infection a thing of the past.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HCWs</a:t>
            </a:r>
            <a:r>
              <a:rPr lang="it-IT" dirty="0"/>
              <a:t> </a:t>
            </a:r>
            <a:r>
              <a:rPr lang="it-IT" dirty="0" err="1"/>
              <a:t>healthcare</a:t>
            </a:r>
            <a:r>
              <a:rPr lang="it-IT" dirty="0"/>
              <a:t> </a:t>
            </a:r>
            <a:r>
              <a:rPr lang="it-IT" dirty="0" err="1"/>
              <a:t>workers</a:t>
            </a:r>
            <a:endParaRPr lang="it-IT" dirty="0"/>
          </a:p>
        </p:txBody>
      </p:sp>
      <p:sp>
        <p:nvSpPr>
          <p:cNvPr id="4" name="Segnaposto numero diapositiva 3"/>
          <p:cNvSpPr>
            <a:spLocks noGrp="1"/>
          </p:cNvSpPr>
          <p:nvPr>
            <p:ph type="sldNum" sz="quarter" idx="10"/>
          </p:nvPr>
        </p:nvSpPr>
        <p:spPr/>
        <p:txBody>
          <a:bodyPr/>
          <a:lstStyle/>
          <a:p>
            <a:fld id="{6E7A6D4E-F510-6B44-B260-48131B8925AE}" type="slidenum">
              <a:rPr lang="it-IT" smtClean="0"/>
              <a:pPr/>
              <a:t>70</a:t>
            </a:fld>
            <a:endParaRPr lang="it-IT"/>
          </a:p>
        </p:txBody>
      </p:sp>
    </p:spTree>
    <p:extLst>
      <p:ext uri="{BB962C8B-B14F-4D97-AF65-F5344CB8AC3E}">
        <p14:creationId xmlns:p14="http://schemas.microsoft.com/office/powerpoint/2010/main" val="1471293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bg1"/>
                </a:solidFill>
                <a:latin typeface="Arial" charset="0"/>
                <a:ea typeface="ＭＳ Ｐゴシック" charset="0"/>
              </a:defRPr>
            </a:lvl1pPr>
            <a:lvl2pPr marL="742950" indent="-285750" eaLnBrk="0" hangingPunct="0">
              <a:defRPr sz="4400" b="1">
                <a:solidFill>
                  <a:schemeClr val="bg1"/>
                </a:solidFill>
                <a:latin typeface="Arial" charset="0"/>
                <a:ea typeface="ＭＳ Ｐゴシック" charset="0"/>
              </a:defRPr>
            </a:lvl2pPr>
            <a:lvl3pPr marL="1143000" indent="-228600" eaLnBrk="0" hangingPunct="0">
              <a:defRPr sz="4400" b="1">
                <a:solidFill>
                  <a:schemeClr val="bg1"/>
                </a:solidFill>
                <a:latin typeface="Arial" charset="0"/>
                <a:ea typeface="ＭＳ Ｐゴシック" charset="0"/>
              </a:defRPr>
            </a:lvl3pPr>
            <a:lvl4pPr marL="1600200" indent="-228600" eaLnBrk="0" hangingPunct="0">
              <a:defRPr sz="4400" b="1">
                <a:solidFill>
                  <a:schemeClr val="bg1"/>
                </a:solidFill>
                <a:latin typeface="Arial" charset="0"/>
                <a:ea typeface="ＭＳ Ｐゴシック" charset="0"/>
              </a:defRPr>
            </a:lvl4pPr>
            <a:lvl5pPr marL="2057400" indent="-228600" eaLnBrk="0" hangingPunct="0">
              <a:defRPr sz="4400" b="1">
                <a:solidFill>
                  <a:schemeClr val="bg1"/>
                </a:solidFill>
                <a:latin typeface="Arial" charset="0"/>
                <a:ea typeface="ＭＳ Ｐゴシック" charset="0"/>
              </a:defRPr>
            </a:lvl5pPr>
            <a:lvl6pPr marL="2514600" indent="-228600" eaLnBrk="0" fontAlgn="base" hangingPunct="0">
              <a:spcBef>
                <a:spcPct val="0"/>
              </a:spcBef>
              <a:spcAft>
                <a:spcPct val="0"/>
              </a:spcAft>
              <a:defRPr sz="4400" b="1">
                <a:solidFill>
                  <a:schemeClr val="bg1"/>
                </a:solidFill>
                <a:latin typeface="Arial" charset="0"/>
                <a:ea typeface="ＭＳ Ｐゴシック" charset="0"/>
              </a:defRPr>
            </a:lvl6pPr>
            <a:lvl7pPr marL="2971800" indent="-228600" eaLnBrk="0" fontAlgn="base" hangingPunct="0">
              <a:spcBef>
                <a:spcPct val="0"/>
              </a:spcBef>
              <a:spcAft>
                <a:spcPct val="0"/>
              </a:spcAft>
              <a:defRPr sz="4400" b="1">
                <a:solidFill>
                  <a:schemeClr val="bg1"/>
                </a:solidFill>
                <a:latin typeface="Arial" charset="0"/>
                <a:ea typeface="ＭＳ Ｐゴシック" charset="0"/>
              </a:defRPr>
            </a:lvl7pPr>
            <a:lvl8pPr marL="3429000" indent="-228600" eaLnBrk="0" fontAlgn="base" hangingPunct="0">
              <a:spcBef>
                <a:spcPct val="0"/>
              </a:spcBef>
              <a:spcAft>
                <a:spcPct val="0"/>
              </a:spcAft>
              <a:defRPr sz="4400" b="1">
                <a:solidFill>
                  <a:schemeClr val="bg1"/>
                </a:solidFill>
                <a:latin typeface="Arial" charset="0"/>
                <a:ea typeface="ＭＳ Ｐゴシック" charset="0"/>
              </a:defRPr>
            </a:lvl8pPr>
            <a:lvl9pPr marL="3886200" indent="-228600" eaLnBrk="0" fontAlgn="base" hangingPunct="0">
              <a:spcBef>
                <a:spcPct val="0"/>
              </a:spcBef>
              <a:spcAft>
                <a:spcPct val="0"/>
              </a:spcAft>
              <a:defRPr sz="4400" b="1">
                <a:solidFill>
                  <a:schemeClr val="bg1"/>
                </a:solidFill>
                <a:latin typeface="Arial" charset="0"/>
                <a:ea typeface="ＭＳ Ｐゴシック" charset="0"/>
              </a:defRPr>
            </a:lvl9pPr>
          </a:lstStyle>
          <a:p>
            <a:pPr eaLnBrk="1" hangingPunct="1"/>
            <a:fld id="{377FC94D-0907-FC44-9F71-2ED75B18B139}" type="slidenum">
              <a:rPr lang="en-US" sz="1200" b="0">
                <a:solidFill>
                  <a:schemeClr val="tx1"/>
                </a:solidFill>
                <a:latin typeface="Times New Roman" charset="0"/>
              </a:rPr>
              <a:pPr eaLnBrk="1" hangingPunct="1"/>
              <a:t>71</a:t>
            </a:fld>
            <a:endParaRPr lang="en-US" sz="1200" b="0">
              <a:solidFill>
                <a:schemeClr val="tx1"/>
              </a:solidFill>
              <a:latin typeface="Times New Roman" charset="0"/>
            </a:endParaRPr>
          </a:p>
        </p:txBody>
      </p:sp>
      <p:sp>
        <p:nvSpPr>
          <p:cNvPr id="39939" name="Rectangle 2"/>
          <p:cNvSpPr>
            <a:spLocks noGrp="1" noRot="1" noChangeAspect="1" noChangeArrowheads="1" noTextEdit="1"/>
          </p:cNvSpPr>
          <p:nvPr>
            <p:ph type="sldImg"/>
          </p:nvPr>
        </p:nvSpPr>
        <p:spPr>
          <a:xfrm>
            <a:off x="1143000" y="685800"/>
            <a:ext cx="4572000" cy="342900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err="1">
                <a:solidFill>
                  <a:schemeClr val="tx1"/>
                </a:solidFill>
                <a:latin typeface="+mn-lt"/>
                <a:ea typeface="+mn-ea"/>
                <a:cs typeface="+mn-cs"/>
              </a:rPr>
              <a:t>Fibrosis</a:t>
            </a:r>
            <a:r>
              <a:rPr lang="it-IT" sz="1200" kern="1200" dirty="0">
                <a:solidFill>
                  <a:schemeClr val="tx1"/>
                </a:solidFill>
                <a:latin typeface="+mn-lt"/>
                <a:ea typeface="+mn-ea"/>
                <a:cs typeface="+mn-cs"/>
              </a:rPr>
              <a:t> in </a:t>
            </a:r>
            <a:r>
              <a:rPr lang="it-IT" sz="1200" kern="1200" dirty="0" err="1">
                <a:solidFill>
                  <a:schemeClr val="tx1"/>
                </a:solidFill>
                <a:latin typeface="+mn-lt"/>
                <a:ea typeface="+mn-ea"/>
                <a:cs typeface="+mn-cs"/>
              </a:rPr>
              <a:t>many</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organs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produced</a:t>
            </a:r>
            <a:r>
              <a:rPr lang="it-IT" sz="1200" kern="1200" dirty="0">
                <a:solidFill>
                  <a:schemeClr val="tx1"/>
                </a:solidFill>
                <a:latin typeface="+mn-lt"/>
                <a:ea typeface="+mn-ea"/>
                <a:cs typeface="+mn-cs"/>
              </a:rPr>
              <a:t> by a </a:t>
            </a:r>
            <a:r>
              <a:rPr lang="it-IT" sz="1200" kern="1200" dirty="0" err="1">
                <a:solidFill>
                  <a:schemeClr val="tx1"/>
                </a:solidFill>
                <a:latin typeface="+mn-lt"/>
                <a:ea typeface="+mn-ea"/>
                <a:cs typeface="+mn-cs"/>
              </a:rPr>
              <a:t>pathological</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excess</a:t>
            </a:r>
            <a:r>
              <a:rPr lang="it-IT" sz="1200" kern="1200" dirty="0">
                <a:solidFill>
                  <a:schemeClr val="tx1"/>
                </a:solidFill>
                <a:latin typeface="+mn-lt"/>
                <a:ea typeface="+mn-ea"/>
                <a:cs typeface="+mn-cs"/>
              </a:rPr>
              <a:t> in the </a:t>
            </a:r>
            <a:r>
              <a:rPr lang="it-IT" sz="1200" kern="1200" dirty="0" err="1">
                <a:solidFill>
                  <a:schemeClr val="tx1"/>
                </a:solidFill>
                <a:latin typeface="+mn-lt"/>
                <a:ea typeface="+mn-ea"/>
                <a:cs typeface="+mn-cs"/>
              </a:rPr>
              <a:t>deposit</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extracellular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matrix</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including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collagen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types</a:t>
            </a:r>
            <a:r>
              <a:rPr lang="it-IT" sz="1200" kern="1200" dirty="0">
                <a:solidFill>
                  <a:schemeClr val="tx1"/>
                </a:solidFill>
                <a:latin typeface="+mn-lt"/>
                <a:ea typeface="+mn-ea"/>
                <a:cs typeface="+mn-cs"/>
              </a:rPr>
              <a:t> 1 and 2, </a:t>
            </a:r>
            <a:r>
              <a:rPr lang="it-IT" sz="1200" kern="1200" dirty="0" err="1">
                <a:solidFill>
                  <a:schemeClr val="tx1"/>
                </a:solidFill>
                <a:latin typeface="+mn-lt"/>
                <a:ea typeface="+mn-ea"/>
                <a:cs typeface="+mn-cs"/>
              </a:rPr>
              <a:t>along</a:t>
            </a:r>
            <a:r>
              <a:rPr lang="it-IT" sz="1200" kern="1200" dirty="0">
                <a:solidFill>
                  <a:schemeClr val="tx1"/>
                </a:solidFill>
                <a:latin typeface="+mn-lt"/>
                <a:ea typeface="+mn-ea"/>
                <a:cs typeface="+mn-cs"/>
              </a:rPr>
              <a:t> with </a:t>
            </a:r>
            <a:r>
              <a:rPr lang="it-IT" sz="1200" kern="1200" dirty="0" err="1">
                <a:solidFill>
                  <a:schemeClr val="tx1"/>
                </a:solidFill>
                <a:latin typeface="+mn-lt"/>
                <a:ea typeface="+mn-ea"/>
                <a:cs typeface="+mn-cs"/>
              </a:rPr>
              <a:t>chronic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inflammation</a:t>
            </a:r>
            <a:r>
              <a:rPr lang="it-IT" sz="1200" kern="1200" dirty="0">
                <a:solidFill>
                  <a:schemeClr val="tx1"/>
                </a:solidFill>
                <a:latin typeface="+mn-lt"/>
                <a:ea typeface="+mn-ea"/>
                <a:cs typeface="+mn-cs"/>
              </a:rPr>
              <a:t>. In the </a:t>
            </a:r>
            <a:r>
              <a:rPr lang="it-IT" sz="1200" kern="1200" dirty="0" err="1">
                <a:solidFill>
                  <a:schemeClr val="tx1"/>
                </a:solidFill>
                <a:latin typeface="+mn-lt"/>
                <a:ea typeface="+mn-ea"/>
                <a:cs typeface="+mn-cs"/>
              </a:rPr>
              <a:t>liver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associated</a:t>
            </a:r>
            <a:r>
              <a:rPr lang="it-IT" sz="1200" kern="1200" dirty="0">
                <a:solidFill>
                  <a:schemeClr val="tx1"/>
                </a:solidFill>
                <a:latin typeface="+mn-lt"/>
                <a:ea typeface="+mn-ea"/>
                <a:cs typeface="+mn-cs"/>
              </a:rPr>
              <a:t> with the </a:t>
            </a:r>
            <a:r>
              <a:rPr lang="it-IT" sz="1200" kern="1200" dirty="0" err="1">
                <a:solidFill>
                  <a:schemeClr val="tx1"/>
                </a:solidFill>
                <a:latin typeface="+mn-lt"/>
                <a:ea typeface="+mn-ea"/>
                <a:cs typeface="+mn-cs"/>
              </a:rPr>
              <a:t>consumption</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alcohol</a:t>
            </a:r>
            <a:r>
              <a:rPr lang="it-IT" sz="1200" kern="1200" dirty="0">
                <a:solidFill>
                  <a:schemeClr val="tx1"/>
                </a:solidFill>
                <a:latin typeface="+mn-lt"/>
                <a:ea typeface="+mn-ea"/>
                <a:cs typeface="+mn-cs"/>
              </a:rPr>
              <a:t>, NAFLD, </a:t>
            </a:r>
            <a:r>
              <a:rPr lang="it-IT" sz="1200" kern="1200" dirty="0" err="1">
                <a:solidFill>
                  <a:schemeClr val="tx1"/>
                </a:solidFill>
                <a:latin typeface="+mn-lt"/>
                <a:ea typeface="+mn-ea"/>
                <a:cs typeface="+mn-cs"/>
              </a:rPr>
              <a:t>viral</a:t>
            </a:r>
            <a:r>
              <a:rPr lang="it-IT" sz="1200" kern="1200" dirty="0">
                <a:solidFill>
                  <a:schemeClr val="tx1"/>
                </a:solidFill>
                <a:latin typeface="+mn-lt"/>
                <a:ea typeface="+mn-ea"/>
                <a:cs typeface="+mn-cs"/>
              </a:rPr>
              <a:t> or autoimmune </a:t>
            </a:r>
            <a:r>
              <a:rPr lang="it-IT" sz="1200" kern="1200" dirty="0" err="1">
                <a:solidFill>
                  <a:schemeClr val="tx1"/>
                </a:solidFill>
                <a:latin typeface="+mn-lt"/>
                <a:ea typeface="+mn-ea"/>
                <a:cs typeface="+mn-cs"/>
              </a:rPr>
              <a:t>hepatitis</a:t>
            </a:r>
            <a:r>
              <a:rPr lang="it-IT" sz="1200" kern="1200" dirty="0">
                <a:solidFill>
                  <a:schemeClr val="tx1"/>
                </a:solidFill>
                <a:latin typeface="+mn-lt"/>
                <a:ea typeface="+mn-ea"/>
                <a:cs typeface="+mn-cs"/>
              </a:rPr>
              <a:t>, and </a:t>
            </a:r>
            <a:r>
              <a:rPr lang="it-IT" sz="1200" kern="1200" dirty="0" err="1">
                <a:solidFill>
                  <a:schemeClr val="tx1"/>
                </a:solidFill>
                <a:latin typeface="+mn-lt"/>
                <a:ea typeface="+mn-ea"/>
                <a:cs typeface="+mn-cs"/>
              </a:rPr>
              <a:t>systemic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diseases</a:t>
            </a:r>
            <a:r>
              <a:rPr lang="it-IT" sz="1200" kern="1200" dirty="0">
                <a:solidFill>
                  <a:schemeClr val="tx1"/>
                </a:solidFill>
                <a:latin typeface="+mn-lt"/>
                <a:ea typeface="+mn-ea"/>
                <a:cs typeface="+mn-cs"/>
              </a:rPr>
              <a:t> (Figure 1).5</a:t>
            </a:r>
          </a:p>
          <a:p>
            <a:endParaRPr lang="it-IT" sz="1200" kern="1200" dirty="0">
              <a:solidFill>
                <a:schemeClr val="tx1"/>
              </a:solidFill>
              <a:latin typeface="+mn-lt"/>
              <a:ea typeface="+mn-ea"/>
              <a:cs typeface="+mn-cs"/>
            </a:endParaRPr>
          </a:p>
          <a:p>
            <a:r>
              <a:rPr lang="it-IT" sz="1200" kern="1200" dirty="0">
                <a:solidFill>
                  <a:schemeClr val="tx1"/>
                </a:solidFill>
                <a:latin typeface="+mn-lt"/>
                <a:ea typeface="+mn-ea"/>
                <a:cs typeface="+mn-cs"/>
              </a:rPr>
              <a:t>The </a:t>
            </a:r>
            <a:r>
              <a:rPr lang="it-IT" sz="1200" kern="1200" dirty="0" err="1">
                <a:solidFill>
                  <a:schemeClr val="tx1"/>
                </a:solidFill>
                <a:latin typeface="+mn-lt"/>
                <a:ea typeface="+mn-ea"/>
                <a:cs typeface="+mn-cs"/>
              </a:rPr>
              <a:t>response</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hepatocytes</a:t>
            </a:r>
            <a:r>
              <a:rPr lang="it-IT" sz="1200" kern="1200" dirty="0">
                <a:solidFill>
                  <a:schemeClr val="tx1"/>
                </a:solidFill>
                <a:latin typeface="+mn-lt"/>
                <a:ea typeface="+mn-ea"/>
                <a:cs typeface="+mn-cs"/>
              </a:rPr>
              <a:t> to </a:t>
            </a:r>
            <a:r>
              <a:rPr lang="it-IT" sz="1200" kern="1200" dirty="0" err="1">
                <a:solidFill>
                  <a:schemeClr val="tx1"/>
                </a:solidFill>
                <a:latin typeface="+mn-lt"/>
                <a:ea typeface="+mn-ea"/>
                <a:cs typeface="+mn-cs"/>
              </a:rPr>
              <a:t>inflammation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plays</a:t>
            </a:r>
            <a:r>
              <a:rPr lang="it-IT" sz="1200" kern="1200" dirty="0">
                <a:solidFill>
                  <a:schemeClr val="tx1"/>
                </a:solidFill>
                <a:latin typeface="+mn-lt"/>
                <a:ea typeface="+mn-ea"/>
                <a:cs typeface="+mn-cs"/>
              </a:rPr>
              <a:t> a decisive </a:t>
            </a:r>
            <a:r>
              <a:rPr lang="it-IT" sz="1200" kern="1200" dirty="0" err="1">
                <a:solidFill>
                  <a:schemeClr val="tx1"/>
                </a:solidFill>
                <a:latin typeface="+mn-lt"/>
                <a:ea typeface="+mn-ea"/>
                <a:cs typeface="+mn-cs"/>
              </a:rPr>
              <a:t>role</a:t>
            </a:r>
            <a:r>
              <a:rPr lang="it-IT" sz="1200" kern="1200" dirty="0">
                <a:solidFill>
                  <a:schemeClr val="tx1"/>
                </a:solidFill>
                <a:latin typeface="+mn-lt"/>
                <a:ea typeface="+mn-ea"/>
                <a:cs typeface="+mn-cs"/>
              </a:rPr>
              <a:t> in the </a:t>
            </a:r>
            <a:r>
              <a:rPr lang="it-IT" sz="1200" kern="1200" dirty="0" err="1">
                <a:solidFill>
                  <a:schemeClr val="tx1"/>
                </a:solidFill>
                <a:latin typeface="+mn-lt"/>
                <a:ea typeface="+mn-ea"/>
                <a:cs typeface="+mn-cs"/>
              </a:rPr>
              <a:t>physiopathology</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fibrosis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which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involves</a:t>
            </a:r>
            <a:r>
              <a:rPr lang="it-IT" sz="1200" kern="1200" dirty="0">
                <a:solidFill>
                  <a:schemeClr val="tx1"/>
                </a:solidFill>
                <a:latin typeface="+mn-lt"/>
                <a:ea typeface="+mn-ea"/>
                <a:cs typeface="+mn-cs"/>
              </a:rPr>
              <a:t> the </a:t>
            </a:r>
            <a:r>
              <a:rPr lang="it-IT" sz="1200" kern="1200" dirty="0" err="1">
                <a:solidFill>
                  <a:schemeClr val="tx1"/>
                </a:solidFill>
                <a:latin typeface="+mn-lt"/>
                <a:ea typeface="+mn-ea"/>
                <a:cs typeface="+mn-cs"/>
              </a:rPr>
              <a:t>recruitment</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both</a:t>
            </a:r>
            <a:r>
              <a:rPr lang="it-IT" sz="1200" kern="1200" dirty="0">
                <a:solidFill>
                  <a:schemeClr val="tx1"/>
                </a:solidFill>
                <a:latin typeface="+mn-lt"/>
                <a:ea typeface="+mn-ea"/>
                <a:cs typeface="+mn-cs"/>
              </a:rPr>
              <a:t> pro- and anti-</a:t>
            </a:r>
            <a:r>
              <a:rPr lang="it-IT" sz="1200" kern="1200" dirty="0" err="1">
                <a:solidFill>
                  <a:schemeClr val="tx1"/>
                </a:solidFill>
                <a:latin typeface="+mn-lt"/>
                <a:ea typeface="+mn-ea"/>
                <a:cs typeface="+mn-cs"/>
              </a:rPr>
              <a:t>inflammatory</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cells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such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monocytes</a:t>
            </a:r>
            <a:r>
              <a:rPr lang="it-IT" sz="1200" kern="1200" dirty="0">
                <a:solidFill>
                  <a:schemeClr val="tx1"/>
                </a:solidFill>
                <a:latin typeface="+mn-lt"/>
                <a:ea typeface="+mn-ea"/>
                <a:cs typeface="+mn-cs"/>
              </a:rPr>
              <a:t> and </a:t>
            </a:r>
            <a:r>
              <a:rPr lang="it-IT" sz="1200" kern="1200" dirty="0" err="1">
                <a:solidFill>
                  <a:schemeClr val="tx1"/>
                </a:solidFill>
                <a:latin typeface="+mn-lt"/>
                <a:ea typeface="+mn-ea"/>
                <a:cs typeface="+mn-cs"/>
              </a:rPr>
              <a:t>macrophages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These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amplify</a:t>
            </a:r>
            <a:r>
              <a:rPr lang="it-IT" sz="1200" kern="1200" dirty="0">
                <a:solidFill>
                  <a:schemeClr val="tx1"/>
                </a:solidFill>
                <a:latin typeface="+mn-lt"/>
                <a:ea typeface="+mn-ea"/>
                <a:cs typeface="+mn-cs"/>
              </a:rPr>
              <a:t> the </a:t>
            </a:r>
            <a:r>
              <a:rPr lang="it-IT" sz="1200" kern="1200" dirty="0" err="1">
                <a:solidFill>
                  <a:schemeClr val="tx1"/>
                </a:solidFill>
                <a:latin typeface="+mn-lt"/>
                <a:ea typeface="+mn-ea"/>
                <a:cs typeface="+mn-cs"/>
              </a:rPr>
              <a:t>response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throughout</a:t>
            </a:r>
            <a:r>
              <a:rPr lang="it-IT" sz="1200" kern="1200" dirty="0">
                <a:solidFill>
                  <a:schemeClr val="tx1"/>
                </a:solidFill>
                <a:latin typeface="+mn-lt"/>
                <a:ea typeface="+mn-ea"/>
                <a:cs typeface="+mn-cs"/>
              </a:rPr>
              <a:t> the production of </a:t>
            </a:r>
            <a:r>
              <a:rPr lang="it-IT" sz="1200" kern="1200" dirty="0" err="1">
                <a:solidFill>
                  <a:schemeClr val="tx1"/>
                </a:solidFill>
                <a:latin typeface="+mn-lt"/>
                <a:ea typeface="+mn-ea"/>
                <a:cs typeface="+mn-cs"/>
              </a:rPr>
              <a:t>other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cytokines</a:t>
            </a:r>
            <a:r>
              <a:rPr lang="it-IT" sz="1200" kern="1200" dirty="0">
                <a:solidFill>
                  <a:schemeClr val="tx1"/>
                </a:solidFill>
                <a:latin typeface="+mn-lt"/>
                <a:ea typeface="+mn-ea"/>
                <a:cs typeface="+mn-cs"/>
              </a:rPr>
              <a:t> and </a:t>
            </a:r>
            <a:r>
              <a:rPr lang="it-IT" sz="1200" kern="1200" dirty="0" err="1">
                <a:solidFill>
                  <a:schemeClr val="tx1"/>
                </a:solidFill>
                <a:latin typeface="+mn-lt"/>
                <a:ea typeface="+mn-ea"/>
                <a:cs typeface="+mn-cs"/>
              </a:rPr>
              <a:t>chemokines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which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increase</a:t>
            </a:r>
            <a:r>
              <a:rPr lang="it-IT" sz="1200" kern="1200" dirty="0">
                <a:solidFill>
                  <a:schemeClr val="tx1"/>
                </a:solidFill>
                <a:latin typeface="+mn-lt"/>
                <a:ea typeface="+mn-ea"/>
                <a:cs typeface="+mn-cs"/>
              </a:rPr>
              <a:t> the </a:t>
            </a:r>
            <a:r>
              <a:rPr lang="it-IT" sz="1200" kern="1200" dirty="0" err="1">
                <a:solidFill>
                  <a:schemeClr val="tx1"/>
                </a:solidFill>
                <a:latin typeface="+mn-lt"/>
                <a:ea typeface="+mn-ea"/>
                <a:cs typeface="+mn-cs"/>
              </a:rPr>
              <a:t>stimulus</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stellate </a:t>
            </a:r>
            <a:r>
              <a:rPr lang="it-IT" sz="1200" kern="1200" dirty="0" err="1">
                <a:solidFill>
                  <a:schemeClr val="tx1"/>
                </a:solidFill>
                <a:latin typeface="+mn-lt"/>
                <a:ea typeface="+mn-ea"/>
                <a:cs typeface="+mn-cs"/>
              </a:rPr>
              <a:t>cells</a:t>
            </a:r>
            <a:r>
              <a:rPr lang="it-IT" sz="1200" kern="1200" dirty="0">
                <a:solidFill>
                  <a:schemeClr val="tx1"/>
                </a:solidFill>
                <a:latin typeface="+mn-lt"/>
                <a:ea typeface="+mn-ea"/>
                <a:cs typeface="+mn-cs"/>
              </a:rPr>
              <a:t> by </a:t>
            </a:r>
            <a:r>
              <a:rPr lang="it-IT" sz="1200" kern="1200" dirty="0" err="1">
                <a:solidFill>
                  <a:schemeClr val="tx1"/>
                </a:solidFill>
                <a:latin typeface="+mn-lt"/>
                <a:ea typeface="+mn-ea"/>
                <a:cs typeface="+mn-cs"/>
              </a:rPr>
              <a:t>activating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proinflammatory</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cells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Fibrogenic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cytokines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such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transforming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growth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factor</a:t>
            </a:r>
            <a:r>
              <a:rPr lang="it-IT" sz="1200" kern="1200" dirty="0">
                <a:solidFill>
                  <a:schemeClr val="tx1"/>
                </a:solidFill>
                <a:latin typeface="+mn-lt"/>
                <a:ea typeface="+mn-ea"/>
                <a:cs typeface="+mn-cs"/>
              </a:rPr>
              <a:t> beta (TGF-β), </a:t>
            </a:r>
            <a:r>
              <a:rPr lang="it-IT" sz="1200" kern="1200" dirty="0" err="1">
                <a:solidFill>
                  <a:schemeClr val="tx1"/>
                </a:solidFill>
                <a:latin typeface="+mn-lt"/>
                <a:ea typeface="+mn-ea"/>
                <a:cs typeface="+mn-cs"/>
              </a:rPr>
              <a:t>activated</a:t>
            </a:r>
            <a:r>
              <a:rPr lang="it-IT" sz="1200" kern="1200" dirty="0">
                <a:solidFill>
                  <a:schemeClr val="tx1"/>
                </a:solidFill>
                <a:latin typeface="+mn-lt"/>
                <a:ea typeface="+mn-ea"/>
                <a:cs typeface="+mn-cs"/>
              </a:rPr>
              <a:t> by </a:t>
            </a:r>
            <a:r>
              <a:rPr lang="it-IT" sz="1200" kern="1200" dirty="0" err="1">
                <a:solidFill>
                  <a:schemeClr val="tx1"/>
                </a:solidFill>
                <a:latin typeface="+mn-lt"/>
                <a:ea typeface="+mn-ea"/>
                <a:cs typeface="+mn-cs"/>
              </a:rPr>
              <a:t>macrophages</a:t>
            </a:r>
            <a:r>
              <a:rPr lang="it-IT" sz="1200" kern="1200" dirty="0">
                <a:solidFill>
                  <a:schemeClr val="tx1"/>
                </a:solidFill>
                <a:latin typeface="+mn-lt"/>
                <a:ea typeface="+mn-ea"/>
                <a:cs typeface="+mn-cs"/>
              </a:rPr>
              <a:t> facilitate the </a:t>
            </a:r>
            <a:r>
              <a:rPr lang="it-IT" sz="1200" kern="1200" dirty="0" err="1">
                <a:solidFill>
                  <a:schemeClr val="tx1"/>
                </a:solidFill>
                <a:latin typeface="+mn-lt"/>
                <a:ea typeface="+mn-ea"/>
                <a:cs typeface="+mn-cs"/>
              </a:rPr>
              <a:t>transdifferentiation</a:t>
            </a:r>
            <a:r>
              <a:rPr lang="it-IT" sz="1200" kern="1200" dirty="0">
                <a:solidFill>
                  <a:schemeClr val="tx1"/>
                </a:solidFill>
                <a:latin typeface="+mn-lt"/>
                <a:ea typeface="+mn-ea"/>
                <a:cs typeface="+mn-cs"/>
              </a:rPr>
              <a:t> of stellate </a:t>
            </a:r>
            <a:r>
              <a:rPr lang="it-IT" sz="1200" kern="1200" dirty="0" err="1">
                <a:solidFill>
                  <a:schemeClr val="tx1"/>
                </a:solidFill>
                <a:latin typeface="+mn-lt"/>
                <a:ea typeface="+mn-ea"/>
                <a:cs typeface="+mn-cs"/>
              </a:rPr>
              <a:t>cells</a:t>
            </a:r>
            <a:r>
              <a:rPr lang="it-IT" sz="1200" kern="1200" dirty="0">
                <a:solidFill>
                  <a:schemeClr val="tx1"/>
                </a:solidFill>
                <a:latin typeface="+mn-lt"/>
                <a:ea typeface="+mn-ea"/>
                <a:cs typeface="+mn-cs"/>
              </a:rPr>
              <a:t> to </a:t>
            </a:r>
            <a:r>
              <a:rPr lang="it-IT" sz="1200" kern="1200" dirty="0" err="1">
                <a:solidFill>
                  <a:schemeClr val="tx1"/>
                </a:solidFill>
                <a:latin typeface="+mn-lt"/>
                <a:ea typeface="+mn-ea"/>
                <a:cs typeface="+mn-cs"/>
              </a:rPr>
              <a:t>myofibroblasts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which</a:t>
            </a:r>
            <a:r>
              <a:rPr lang="it-IT" sz="1200" kern="1200" dirty="0">
                <a:solidFill>
                  <a:schemeClr val="tx1"/>
                </a:solidFill>
                <a:latin typeface="+mn-lt"/>
                <a:ea typeface="+mn-ea"/>
                <a:cs typeface="+mn-cs"/>
              </a:rPr>
              <a:t> are the </a:t>
            </a:r>
            <a:r>
              <a:rPr lang="it-IT" sz="1200" kern="1200" dirty="0" err="1">
                <a:solidFill>
                  <a:schemeClr val="tx1"/>
                </a:solidFill>
                <a:latin typeface="+mn-lt"/>
                <a:ea typeface="+mn-ea"/>
                <a:cs typeface="+mn-cs"/>
              </a:rPr>
              <a:t>main</a:t>
            </a:r>
            <a:r>
              <a:rPr lang="it-IT" sz="1200" kern="1200" dirty="0">
                <a:solidFill>
                  <a:schemeClr val="tx1"/>
                </a:solidFill>
                <a:latin typeface="+mn-lt"/>
                <a:ea typeface="+mn-ea"/>
                <a:cs typeface="+mn-cs"/>
              </a:rPr>
              <a:t> source of production of </a:t>
            </a:r>
            <a:r>
              <a:rPr lang="it-IT" sz="1200" kern="1200" dirty="0" err="1">
                <a:solidFill>
                  <a:schemeClr val="tx1"/>
                </a:solidFill>
                <a:latin typeface="+mn-lt"/>
                <a:ea typeface="+mn-ea"/>
                <a:cs typeface="+mn-cs"/>
              </a:rPr>
              <a:t>extracellular</a:t>
            </a:r>
            <a:r>
              <a:rPr lang="it-IT" sz="1200" kern="1200" dirty="0">
                <a:solidFill>
                  <a:schemeClr val="tx1"/>
                </a:solidFill>
                <a:latin typeface="+mn-lt"/>
                <a:ea typeface="+mn-ea"/>
                <a:cs typeface="+mn-cs"/>
              </a:rPr>
              <a:t> matrix.6,7 </a:t>
            </a:r>
            <a:r>
              <a:rPr lang="it-IT" sz="1200" kern="1200" dirty="0" err="1">
                <a:solidFill>
                  <a:schemeClr val="tx1"/>
                </a:solidFill>
                <a:latin typeface="+mn-lt"/>
                <a:ea typeface="+mn-ea"/>
                <a:cs typeface="+mn-cs"/>
              </a:rPr>
              <a:t>Understanding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these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mechanisms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has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several</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clinical</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implications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including</a:t>
            </a:r>
            <a:r>
              <a:rPr lang="it-IT" sz="1200" kern="1200" dirty="0">
                <a:solidFill>
                  <a:schemeClr val="tx1"/>
                </a:solidFill>
                <a:latin typeface="+mn-lt"/>
                <a:ea typeface="+mn-ea"/>
                <a:cs typeface="+mn-cs"/>
              </a:rPr>
              <a:t> the </a:t>
            </a:r>
            <a:r>
              <a:rPr lang="it-IT" sz="1200" kern="1200" dirty="0" err="1">
                <a:solidFill>
                  <a:schemeClr val="tx1"/>
                </a:solidFill>
                <a:latin typeface="+mn-lt"/>
                <a:ea typeface="+mn-ea"/>
                <a:cs typeface="+mn-cs"/>
              </a:rPr>
              <a:t>development</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therapeutic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options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that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allow</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us</a:t>
            </a:r>
            <a:r>
              <a:rPr lang="it-IT" sz="1200" kern="1200" dirty="0">
                <a:solidFill>
                  <a:schemeClr val="tx1"/>
                </a:solidFill>
                <a:latin typeface="+mn-lt"/>
                <a:ea typeface="+mn-ea"/>
                <a:cs typeface="+mn-cs"/>
              </a:rPr>
              <a:t> to </a:t>
            </a:r>
            <a:r>
              <a:rPr lang="it-IT" sz="1200" kern="1200" dirty="0" err="1">
                <a:solidFill>
                  <a:schemeClr val="tx1"/>
                </a:solidFill>
                <a:latin typeface="+mn-lt"/>
                <a:ea typeface="+mn-ea"/>
                <a:cs typeface="+mn-cs"/>
              </a:rPr>
              <a:t>prevent</a:t>
            </a:r>
            <a:r>
              <a:rPr lang="it-IT" sz="1200" kern="1200" dirty="0">
                <a:solidFill>
                  <a:schemeClr val="tx1"/>
                </a:solidFill>
                <a:latin typeface="+mn-lt"/>
                <a:ea typeface="+mn-ea"/>
                <a:cs typeface="+mn-cs"/>
              </a:rPr>
              <a:t>, stop, or </a:t>
            </a:r>
            <a:r>
              <a:rPr lang="it-IT" sz="1200" kern="1200" dirty="0" err="1">
                <a:solidFill>
                  <a:schemeClr val="tx1"/>
                </a:solidFill>
                <a:latin typeface="+mn-lt"/>
                <a:ea typeface="+mn-ea"/>
                <a:cs typeface="+mn-cs"/>
              </a:rPr>
              <a:t>revert</a:t>
            </a:r>
            <a:r>
              <a:rPr lang="it-IT" sz="1200" kern="1200" dirty="0">
                <a:solidFill>
                  <a:schemeClr val="tx1"/>
                </a:solidFill>
                <a:latin typeface="+mn-lt"/>
                <a:ea typeface="+mn-ea"/>
                <a:cs typeface="+mn-cs"/>
              </a:rPr>
              <a:t> the </a:t>
            </a:r>
            <a:r>
              <a:rPr lang="it-IT" sz="1200" kern="1200" dirty="0" err="1">
                <a:solidFill>
                  <a:schemeClr val="tx1"/>
                </a:solidFill>
                <a:latin typeface="+mn-lt"/>
                <a:ea typeface="+mn-ea"/>
                <a:cs typeface="+mn-cs"/>
              </a:rPr>
              <a:t>progression</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fibrosis</a:t>
            </a:r>
            <a:r>
              <a:rPr lang="it-IT" sz="1200" kern="1200" dirty="0">
                <a:solidFill>
                  <a:schemeClr val="tx1"/>
                </a:solidFill>
                <a:latin typeface="+mn-lt"/>
                <a:ea typeface="+mn-ea"/>
                <a:cs typeface="+mn-cs"/>
              </a:rPr>
              <a:t> and </a:t>
            </a:r>
            <a:r>
              <a:rPr lang="it-IT" sz="1200" kern="1200" dirty="0" err="1">
                <a:solidFill>
                  <a:schemeClr val="tx1"/>
                </a:solidFill>
                <a:latin typeface="+mn-lt"/>
                <a:ea typeface="+mn-ea"/>
                <a:cs typeface="+mn-cs"/>
              </a:rPr>
              <a:t>improve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liver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function</a:t>
            </a:r>
            <a:r>
              <a:rPr lang="it-IT" sz="1200" kern="1200" dirty="0">
                <a:solidFill>
                  <a:schemeClr val="tx1"/>
                </a:solidFill>
                <a:latin typeface="+mn-lt"/>
                <a:ea typeface="+mn-ea"/>
                <a:cs typeface="+mn-cs"/>
              </a:rPr>
              <a:t> (Figure 2).8 </a:t>
            </a:r>
            <a:r>
              <a:rPr lang="it-IT" sz="1200" kern="1200" dirty="0" err="1">
                <a:solidFill>
                  <a:schemeClr val="tx1"/>
                </a:solidFill>
                <a:latin typeface="+mn-lt"/>
                <a:ea typeface="+mn-ea"/>
                <a:cs typeface="+mn-cs"/>
              </a:rPr>
              <a:t>Unfortunately</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there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is</a:t>
            </a:r>
            <a:r>
              <a:rPr lang="it-IT" sz="1200" kern="1200" dirty="0">
                <a:solidFill>
                  <a:schemeClr val="tx1"/>
                </a:solidFill>
                <a:latin typeface="+mn-lt"/>
                <a:ea typeface="+mn-ea"/>
                <a:cs typeface="+mn-cs"/>
              </a:rPr>
              <a:t> no </a:t>
            </a:r>
            <a:r>
              <a:rPr lang="it-IT" sz="1200" kern="1200" dirty="0" err="1">
                <a:solidFill>
                  <a:schemeClr val="tx1"/>
                </a:solidFill>
                <a:latin typeface="+mn-lt"/>
                <a:ea typeface="+mn-ea"/>
                <a:cs typeface="+mn-cs"/>
              </a:rPr>
              <a:t>effective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antifibrotic</a:t>
            </a:r>
            <a:r>
              <a:rPr lang="it-IT" sz="1200" kern="1200" dirty="0">
                <a:solidFill>
                  <a:schemeClr val="tx1"/>
                </a:solidFill>
                <a:latin typeface="+mn-lt"/>
                <a:ea typeface="+mn-ea"/>
                <a:cs typeface="+mn-cs"/>
              </a:rPr>
              <a:t> treatment </a:t>
            </a:r>
            <a:r>
              <a:rPr lang="it-IT" sz="1200" kern="1200" dirty="0" err="1">
                <a:solidFill>
                  <a:schemeClr val="tx1"/>
                </a:solidFill>
                <a:latin typeface="+mn-lt"/>
                <a:ea typeface="+mn-ea"/>
                <a:cs typeface="+mn-cs"/>
              </a:rPr>
              <a:t>approved</a:t>
            </a:r>
            <a:r>
              <a:rPr lang="it-IT" sz="1200" kern="1200" dirty="0">
                <a:solidFill>
                  <a:schemeClr val="tx1"/>
                </a:solidFill>
                <a:latin typeface="+mn-lt"/>
                <a:ea typeface="+mn-ea"/>
                <a:cs typeface="+mn-cs"/>
              </a:rPr>
              <a:t> for human use, and the </a:t>
            </a:r>
            <a:r>
              <a:rPr lang="it-IT" sz="1200" kern="1200" dirty="0" err="1">
                <a:solidFill>
                  <a:schemeClr val="tx1"/>
                </a:solidFill>
                <a:latin typeface="+mn-lt"/>
                <a:ea typeface="+mn-ea"/>
                <a:cs typeface="+mn-cs"/>
              </a:rPr>
              <a:t>point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which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fibrosis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becomes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irreversible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not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yet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recognizable</a:t>
            </a:r>
            <a:r>
              <a:rPr lang="it-IT" sz="1200" kern="1200" dirty="0">
                <a:solidFill>
                  <a:schemeClr val="tx1"/>
                </a:solidFill>
                <a:latin typeface="+mn-lt"/>
                <a:ea typeface="+mn-ea"/>
                <a:cs typeface="+mn-cs"/>
              </a:rPr>
              <a:t>. The </a:t>
            </a:r>
            <a:r>
              <a:rPr lang="it-IT" sz="1200" kern="1200" dirty="0" err="1">
                <a:solidFill>
                  <a:schemeClr val="tx1"/>
                </a:solidFill>
                <a:latin typeface="+mn-lt"/>
                <a:ea typeface="+mn-ea"/>
                <a:cs typeface="+mn-cs"/>
              </a:rPr>
              <a:t>formation</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regenerative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nodules</a:t>
            </a:r>
            <a:r>
              <a:rPr lang="it-IT" sz="1200" kern="1200" dirty="0">
                <a:solidFill>
                  <a:schemeClr val="tx1"/>
                </a:solidFill>
                <a:latin typeface="+mn-lt"/>
                <a:ea typeface="+mn-ea"/>
                <a:cs typeface="+mn-cs"/>
              </a:rPr>
              <a:t>, the </a:t>
            </a:r>
            <a:r>
              <a:rPr lang="it-IT" sz="1200" kern="1200" dirty="0" err="1">
                <a:solidFill>
                  <a:schemeClr val="tx1"/>
                </a:solidFill>
                <a:latin typeface="+mn-lt"/>
                <a:ea typeface="+mn-ea"/>
                <a:cs typeface="+mn-cs"/>
              </a:rPr>
              <a:t>development</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portal</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hypertension</a:t>
            </a:r>
            <a:r>
              <a:rPr lang="it-IT" sz="1200" kern="1200" dirty="0">
                <a:solidFill>
                  <a:schemeClr val="tx1"/>
                </a:solidFill>
                <a:latin typeface="+mn-lt"/>
                <a:ea typeface="+mn-ea"/>
                <a:cs typeface="+mn-cs"/>
              </a:rPr>
              <a:t>, and data </a:t>
            </a:r>
            <a:r>
              <a:rPr lang="it-IT" sz="1200" kern="1200" dirty="0" err="1">
                <a:solidFill>
                  <a:schemeClr val="tx1"/>
                </a:solidFill>
                <a:latin typeface="+mn-lt"/>
                <a:ea typeface="+mn-ea"/>
                <a:cs typeface="+mn-cs"/>
              </a:rPr>
              <a:t>indicating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early</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failure</a:t>
            </a:r>
            <a:r>
              <a:rPr lang="it-IT" sz="1200" kern="1200" dirty="0">
                <a:solidFill>
                  <a:schemeClr val="tx1"/>
                </a:solidFill>
                <a:latin typeface="+mn-lt"/>
                <a:ea typeface="+mn-ea"/>
                <a:cs typeface="+mn-cs"/>
              </a:rPr>
              <a:t> are </a:t>
            </a:r>
            <a:r>
              <a:rPr lang="it-IT" sz="1200" kern="1200" dirty="0" err="1">
                <a:solidFill>
                  <a:schemeClr val="tx1"/>
                </a:solidFill>
                <a:latin typeface="+mn-lt"/>
                <a:ea typeface="+mn-ea"/>
                <a:cs typeface="+mn-cs"/>
              </a:rPr>
              <a:t>considered</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irreversible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changes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However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has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been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proved</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that</a:t>
            </a:r>
            <a:r>
              <a:rPr lang="it-IT" sz="1200" kern="1200" dirty="0">
                <a:solidFill>
                  <a:schemeClr val="tx1"/>
                </a:solidFill>
                <a:latin typeface="+mn-lt"/>
                <a:ea typeface="+mn-ea"/>
                <a:cs typeface="+mn-cs"/>
              </a:rPr>
              <a:t> in the </a:t>
            </a:r>
            <a:r>
              <a:rPr lang="it-IT" sz="1200" kern="1200" dirty="0" err="1">
                <a:solidFill>
                  <a:schemeClr val="tx1"/>
                </a:solidFill>
                <a:latin typeface="+mn-lt"/>
                <a:ea typeface="+mn-ea"/>
                <a:cs typeface="+mn-cs"/>
              </a:rPr>
              <a:t>early</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stages</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fibrosis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when</a:t>
            </a:r>
            <a:r>
              <a:rPr lang="it-IT" sz="1200" kern="1200" dirty="0">
                <a:solidFill>
                  <a:schemeClr val="tx1"/>
                </a:solidFill>
                <a:latin typeface="+mn-lt"/>
                <a:ea typeface="+mn-ea"/>
                <a:cs typeface="+mn-cs"/>
              </a:rPr>
              <a:t> the cause </a:t>
            </a:r>
            <a:r>
              <a:rPr lang="it-IT" sz="1200" kern="1200" dirty="0" err="1">
                <a:solidFill>
                  <a:schemeClr val="tx1"/>
                </a:solidFill>
                <a:latin typeface="+mn-lt"/>
                <a:ea typeface="+mn-ea"/>
                <a:cs typeface="+mn-cs"/>
              </a:rPr>
              <a:t>has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been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treated</a:t>
            </a:r>
            <a:r>
              <a:rPr lang="it-IT" sz="1200" kern="1200" dirty="0">
                <a:solidFill>
                  <a:schemeClr val="tx1"/>
                </a:solidFill>
                <a:latin typeface="+mn-lt"/>
                <a:ea typeface="+mn-ea"/>
                <a:cs typeface="+mn-cs"/>
              </a:rPr>
              <a:t> (e.g., </a:t>
            </a:r>
            <a:r>
              <a:rPr lang="it-IT" sz="1200" kern="1200" dirty="0" err="1">
                <a:solidFill>
                  <a:schemeClr val="tx1"/>
                </a:solidFill>
                <a:latin typeface="+mn-lt"/>
                <a:ea typeface="+mn-ea"/>
                <a:cs typeface="+mn-cs"/>
              </a:rPr>
              <a:t>hepatitis</a:t>
            </a:r>
            <a:r>
              <a:rPr lang="it-IT" sz="1200" kern="1200" dirty="0">
                <a:solidFill>
                  <a:schemeClr val="tx1"/>
                </a:solidFill>
                <a:latin typeface="+mn-lt"/>
                <a:ea typeface="+mn-ea"/>
                <a:cs typeface="+mn-cs"/>
              </a:rPr>
              <a:t> B or C), </a:t>
            </a:r>
            <a:r>
              <a:rPr lang="it-IT" sz="1200" kern="1200" dirty="0" err="1">
                <a:solidFill>
                  <a:schemeClr val="tx1"/>
                </a:solidFill>
                <a:latin typeface="+mn-lt"/>
                <a:ea typeface="+mn-ea"/>
                <a:cs typeface="+mn-cs"/>
              </a:rPr>
              <a:t>regression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occurs</a:t>
            </a:r>
            <a:r>
              <a:rPr lang="it-IT" sz="1200" kern="1200" dirty="0">
                <a:solidFill>
                  <a:schemeClr val="tx1"/>
                </a:solidFill>
                <a:latin typeface="+mn-lt"/>
                <a:ea typeface="+mn-ea"/>
                <a:cs typeface="+mn-cs"/>
              </a:rPr>
              <a:t> in </a:t>
            </a:r>
            <a:r>
              <a:rPr lang="it-IT" sz="1200" kern="1200" dirty="0" err="1">
                <a:solidFill>
                  <a:schemeClr val="tx1"/>
                </a:solidFill>
                <a:latin typeface="+mn-lt"/>
                <a:ea typeface="+mn-ea"/>
                <a:cs typeface="+mn-cs"/>
              </a:rPr>
              <a:t>at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least</a:t>
            </a:r>
            <a:r>
              <a:rPr lang="it-IT" sz="1200" kern="1200" dirty="0">
                <a:solidFill>
                  <a:schemeClr val="tx1"/>
                </a:solidFill>
                <a:latin typeface="+mn-lt"/>
                <a:ea typeface="+mn-ea"/>
                <a:cs typeface="+mn-cs"/>
              </a:rPr>
              <a:t> 70% of </a:t>
            </a:r>
            <a:r>
              <a:rPr lang="it-IT" sz="1200" kern="1200" dirty="0" err="1">
                <a:solidFill>
                  <a:schemeClr val="tx1"/>
                </a:solidFill>
                <a:latin typeface="+mn-lt"/>
                <a:ea typeface="+mn-ea"/>
                <a:cs typeface="+mn-cs"/>
              </a:rPr>
              <a:t>patients</a:t>
            </a:r>
            <a:r>
              <a:rPr lang="it-IT" sz="1200" kern="1200" dirty="0">
                <a:solidFill>
                  <a:schemeClr val="tx1"/>
                </a:solidFill>
                <a:latin typeface="+mn-lt"/>
                <a:ea typeface="+mn-ea"/>
                <a:cs typeface="+mn-cs"/>
              </a:rPr>
              <a:t> with the right </a:t>
            </a:r>
            <a:r>
              <a:rPr lang="it-IT" sz="1200" kern="1200" dirty="0" err="1">
                <a:solidFill>
                  <a:schemeClr val="tx1"/>
                </a:solidFill>
                <a:latin typeface="+mn-lt"/>
                <a:ea typeface="+mn-ea"/>
                <a:cs typeface="+mn-cs"/>
              </a:rPr>
              <a:t>antiviral</a:t>
            </a:r>
            <a:r>
              <a:rPr lang="it-IT" sz="1200" kern="1200" dirty="0">
                <a:solidFill>
                  <a:schemeClr val="tx1"/>
                </a:solidFill>
                <a:latin typeface="+mn-lt"/>
                <a:ea typeface="+mn-ea"/>
                <a:cs typeface="+mn-cs"/>
              </a:rPr>
              <a:t> management.9,10</a:t>
            </a:r>
          </a:p>
          <a:p>
            <a:pPr marL="0" marR="0" indent="0" algn="l" defTabSz="456506"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6E7A6D4E-F510-6B44-B260-48131B8925AE}" type="slidenum">
              <a:rPr lang="it-IT" smtClean="0"/>
              <a:pPr/>
              <a:t>5</a:t>
            </a:fld>
            <a:endParaRPr lang="it-IT"/>
          </a:p>
        </p:txBody>
      </p:sp>
    </p:spTree>
    <p:extLst>
      <p:ext uri="{BB962C8B-B14F-4D97-AF65-F5344CB8AC3E}">
        <p14:creationId xmlns:p14="http://schemas.microsoft.com/office/powerpoint/2010/main" val="1782447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bg1"/>
                </a:solidFill>
                <a:latin typeface="Arial" charset="0"/>
                <a:ea typeface="ＭＳ Ｐゴシック" charset="0"/>
              </a:defRPr>
            </a:lvl1pPr>
            <a:lvl2pPr marL="742950" indent="-285750" eaLnBrk="0" hangingPunct="0">
              <a:defRPr sz="4400" b="1">
                <a:solidFill>
                  <a:schemeClr val="bg1"/>
                </a:solidFill>
                <a:latin typeface="Arial" charset="0"/>
                <a:ea typeface="ＭＳ Ｐゴシック" charset="0"/>
              </a:defRPr>
            </a:lvl2pPr>
            <a:lvl3pPr marL="1143000" indent="-228600" eaLnBrk="0" hangingPunct="0">
              <a:defRPr sz="4400" b="1">
                <a:solidFill>
                  <a:schemeClr val="bg1"/>
                </a:solidFill>
                <a:latin typeface="Arial" charset="0"/>
                <a:ea typeface="ＭＳ Ｐゴシック" charset="0"/>
              </a:defRPr>
            </a:lvl3pPr>
            <a:lvl4pPr marL="1600200" indent="-228600" eaLnBrk="0" hangingPunct="0">
              <a:defRPr sz="4400" b="1">
                <a:solidFill>
                  <a:schemeClr val="bg1"/>
                </a:solidFill>
                <a:latin typeface="Arial" charset="0"/>
                <a:ea typeface="ＭＳ Ｐゴシック" charset="0"/>
              </a:defRPr>
            </a:lvl4pPr>
            <a:lvl5pPr marL="2057400" indent="-228600" eaLnBrk="0" hangingPunct="0">
              <a:defRPr sz="4400" b="1">
                <a:solidFill>
                  <a:schemeClr val="bg1"/>
                </a:solidFill>
                <a:latin typeface="Arial" charset="0"/>
                <a:ea typeface="ＭＳ Ｐゴシック" charset="0"/>
              </a:defRPr>
            </a:lvl5pPr>
            <a:lvl6pPr marL="2514600" indent="-228600" eaLnBrk="0" fontAlgn="base" hangingPunct="0">
              <a:spcBef>
                <a:spcPct val="0"/>
              </a:spcBef>
              <a:spcAft>
                <a:spcPct val="0"/>
              </a:spcAft>
              <a:defRPr sz="4400" b="1">
                <a:solidFill>
                  <a:schemeClr val="bg1"/>
                </a:solidFill>
                <a:latin typeface="Arial" charset="0"/>
                <a:ea typeface="ＭＳ Ｐゴシック" charset="0"/>
              </a:defRPr>
            </a:lvl6pPr>
            <a:lvl7pPr marL="2971800" indent="-228600" eaLnBrk="0" fontAlgn="base" hangingPunct="0">
              <a:spcBef>
                <a:spcPct val="0"/>
              </a:spcBef>
              <a:spcAft>
                <a:spcPct val="0"/>
              </a:spcAft>
              <a:defRPr sz="4400" b="1">
                <a:solidFill>
                  <a:schemeClr val="bg1"/>
                </a:solidFill>
                <a:latin typeface="Arial" charset="0"/>
                <a:ea typeface="ＭＳ Ｐゴシック" charset="0"/>
              </a:defRPr>
            </a:lvl7pPr>
            <a:lvl8pPr marL="3429000" indent="-228600" eaLnBrk="0" fontAlgn="base" hangingPunct="0">
              <a:spcBef>
                <a:spcPct val="0"/>
              </a:spcBef>
              <a:spcAft>
                <a:spcPct val="0"/>
              </a:spcAft>
              <a:defRPr sz="4400" b="1">
                <a:solidFill>
                  <a:schemeClr val="bg1"/>
                </a:solidFill>
                <a:latin typeface="Arial" charset="0"/>
                <a:ea typeface="ＭＳ Ｐゴシック" charset="0"/>
              </a:defRPr>
            </a:lvl8pPr>
            <a:lvl9pPr marL="3886200" indent="-228600" eaLnBrk="0" fontAlgn="base" hangingPunct="0">
              <a:spcBef>
                <a:spcPct val="0"/>
              </a:spcBef>
              <a:spcAft>
                <a:spcPct val="0"/>
              </a:spcAft>
              <a:defRPr sz="4400" b="1">
                <a:solidFill>
                  <a:schemeClr val="bg1"/>
                </a:solidFill>
                <a:latin typeface="Arial" charset="0"/>
                <a:ea typeface="ＭＳ Ｐゴシック" charset="0"/>
              </a:defRPr>
            </a:lvl9pPr>
          </a:lstStyle>
          <a:p>
            <a:pPr eaLnBrk="1" hangingPunct="1"/>
            <a:fld id="{6D2D1AD1-77F5-B044-AD5F-572F61968C68}" type="slidenum">
              <a:rPr lang="en-US" sz="1200" b="0">
                <a:solidFill>
                  <a:schemeClr val="tx1"/>
                </a:solidFill>
                <a:latin typeface="Times New Roman" charset="0"/>
              </a:rPr>
              <a:pPr eaLnBrk="1" hangingPunct="1"/>
              <a:t>72</a:t>
            </a:fld>
            <a:endParaRPr lang="en-US" sz="1200" b="0">
              <a:solidFill>
                <a:schemeClr val="tx1"/>
              </a:solidFill>
              <a:latin typeface="Times New Roman" charset="0"/>
            </a:endParaRPr>
          </a:p>
        </p:txBody>
      </p:sp>
      <p:sp>
        <p:nvSpPr>
          <p:cNvPr id="40963" name="Rectangle 2"/>
          <p:cNvSpPr>
            <a:spLocks noGrp="1" noRot="1" noChangeAspect="1" noChangeArrowheads="1" noTextEdit="1"/>
          </p:cNvSpPr>
          <p:nvPr>
            <p:ph type="sldImg"/>
          </p:nvPr>
        </p:nvSpPr>
        <p:spPr>
          <a:xfrm>
            <a:off x="1143000" y="685800"/>
            <a:ext cx="4572000" cy="3429000"/>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bg1"/>
                </a:solidFill>
                <a:latin typeface="Arial" charset="0"/>
                <a:ea typeface="ＭＳ Ｐゴシック" charset="0"/>
              </a:defRPr>
            </a:lvl1pPr>
            <a:lvl2pPr marL="742950" indent="-285750" eaLnBrk="0" hangingPunct="0">
              <a:defRPr sz="4400" b="1">
                <a:solidFill>
                  <a:schemeClr val="bg1"/>
                </a:solidFill>
                <a:latin typeface="Arial" charset="0"/>
                <a:ea typeface="ＭＳ Ｐゴシック" charset="0"/>
              </a:defRPr>
            </a:lvl2pPr>
            <a:lvl3pPr marL="1143000" indent="-228600" eaLnBrk="0" hangingPunct="0">
              <a:defRPr sz="4400" b="1">
                <a:solidFill>
                  <a:schemeClr val="bg1"/>
                </a:solidFill>
                <a:latin typeface="Arial" charset="0"/>
                <a:ea typeface="ＭＳ Ｐゴシック" charset="0"/>
              </a:defRPr>
            </a:lvl3pPr>
            <a:lvl4pPr marL="1600200" indent="-228600" eaLnBrk="0" hangingPunct="0">
              <a:defRPr sz="4400" b="1">
                <a:solidFill>
                  <a:schemeClr val="bg1"/>
                </a:solidFill>
                <a:latin typeface="Arial" charset="0"/>
                <a:ea typeface="ＭＳ Ｐゴシック" charset="0"/>
              </a:defRPr>
            </a:lvl4pPr>
            <a:lvl5pPr marL="2057400" indent="-228600" eaLnBrk="0" hangingPunct="0">
              <a:defRPr sz="4400" b="1">
                <a:solidFill>
                  <a:schemeClr val="bg1"/>
                </a:solidFill>
                <a:latin typeface="Arial" charset="0"/>
                <a:ea typeface="ＭＳ Ｐゴシック" charset="0"/>
              </a:defRPr>
            </a:lvl5pPr>
            <a:lvl6pPr marL="2514600" indent="-228600" eaLnBrk="0" fontAlgn="base" hangingPunct="0">
              <a:spcBef>
                <a:spcPct val="0"/>
              </a:spcBef>
              <a:spcAft>
                <a:spcPct val="0"/>
              </a:spcAft>
              <a:defRPr sz="4400" b="1">
                <a:solidFill>
                  <a:schemeClr val="bg1"/>
                </a:solidFill>
                <a:latin typeface="Arial" charset="0"/>
                <a:ea typeface="ＭＳ Ｐゴシック" charset="0"/>
              </a:defRPr>
            </a:lvl6pPr>
            <a:lvl7pPr marL="2971800" indent="-228600" eaLnBrk="0" fontAlgn="base" hangingPunct="0">
              <a:spcBef>
                <a:spcPct val="0"/>
              </a:spcBef>
              <a:spcAft>
                <a:spcPct val="0"/>
              </a:spcAft>
              <a:defRPr sz="4400" b="1">
                <a:solidFill>
                  <a:schemeClr val="bg1"/>
                </a:solidFill>
                <a:latin typeface="Arial" charset="0"/>
                <a:ea typeface="ＭＳ Ｐゴシック" charset="0"/>
              </a:defRPr>
            </a:lvl7pPr>
            <a:lvl8pPr marL="3429000" indent="-228600" eaLnBrk="0" fontAlgn="base" hangingPunct="0">
              <a:spcBef>
                <a:spcPct val="0"/>
              </a:spcBef>
              <a:spcAft>
                <a:spcPct val="0"/>
              </a:spcAft>
              <a:defRPr sz="4400" b="1">
                <a:solidFill>
                  <a:schemeClr val="bg1"/>
                </a:solidFill>
                <a:latin typeface="Arial" charset="0"/>
                <a:ea typeface="ＭＳ Ｐゴシック" charset="0"/>
              </a:defRPr>
            </a:lvl8pPr>
            <a:lvl9pPr marL="3886200" indent="-228600" eaLnBrk="0" fontAlgn="base" hangingPunct="0">
              <a:spcBef>
                <a:spcPct val="0"/>
              </a:spcBef>
              <a:spcAft>
                <a:spcPct val="0"/>
              </a:spcAft>
              <a:defRPr sz="4400" b="1">
                <a:solidFill>
                  <a:schemeClr val="bg1"/>
                </a:solidFill>
                <a:latin typeface="Arial" charset="0"/>
                <a:ea typeface="ＭＳ Ｐゴシック" charset="0"/>
              </a:defRPr>
            </a:lvl9pPr>
          </a:lstStyle>
          <a:p>
            <a:pPr eaLnBrk="1" hangingPunct="1"/>
            <a:fld id="{FF625EF7-9EB8-EC4D-8F87-252DE001AFF6}" type="slidenum">
              <a:rPr lang="en-US" sz="1200" b="0">
                <a:solidFill>
                  <a:schemeClr val="tx1"/>
                </a:solidFill>
                <a:latin typeface="Times New Roman" charset="0"/>
              </a:rPr>
              <a:pPr eaLnBrk="1" hangingPunct="1"/>
              <a:t>73</a:t>
            </a:fld>
            <a:endParaRPr lang="en-US" sz="1200" b="0">
              <a:solidFill>
                <a:schemeClr val="tx1"/>
              </a:solidFill>
              <a:latin typeface="Times New Roman" charset="0"/>
            </a:endParaRPr>
          </a:p>
        </p:txBody>
      </p:sp>
      <p:sp>
        <p:nvSpPr>
          <p:cNvPr id="41987" name="Rectangle 2"/>
          <p:cNvSpPr>
            <a:spLocks noGrp="1" noRot="1" noChangeAspect="1" noChangeArrowheads="1" noTextEdit="1"/>
          </p:cNvSpPr>
          <p:nvPr>
            <p:ph type="sldImg"/>
          </p:nvPr>
        </p:nvSpPr>
        <p:spPr>
          <a:xfrm>
            <a:off x="1143000" y="685800"/>
            <a:ext cx="4572000" cy="342900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bg1"/>
                </a:solidFill>
                <a:latin typeface="Arial" charset="0"/>
                <a:ea typeface="ＭＳ Ｐゴシック" charset="0"/>
              </a:defRPr>
            </a:lvl1pPr>
            <a:lvl2pPr marL="742950" indent="-285750" eaLnBrk="0" hangingPunct="0">
              <a:defRPr sz="4400" b="1">
                <a:solidFill>
                  <a:schemeClr val="bg1"/>
                </a:solidFill>
                <a:latin typeface="Arial" charset="0"/>
                <a:ea typeface="ＭＳ Ｐゴシック" charset="0"/>
              </a:defRPr>
            </a:lvl2pPr>
            <a:lvl3pPr marL="1143000" indent="-228600" eaLnBrk="0" hangingPunct="0">
              <a:defRPr sz="4400" b="1">
                <a:solidFill>
                  <a:schemeClr val="bg1"/>
                </a:solidFill>
                <a:latin typeface="Arial" charset="0"/>
                <a:ea typeface="ＭＳ Ｐゴシック" charset="0"/>
              </a:defRPr>
            </a:lvl3pPr>
            <a:lvl4pPr marL="1600200" indent="-228600" eaLnBrk="0" hangingPunct="0">
              <a:defRPr sz="4400" b="1">
                <a:solidFill>
                  <a:schemeClr val="bg1"/>
                </a:solidFill>
                <a:latin typeface="Arial" charset="0"/>
                <a:ea typeface="ＭＳ Ｐゴシック" charset="0"/>
              </a:defRPr>
            </a:lvl4pPr>
            <a:lvl5pPr marL="2057400" indent="-228600" eaLnBrk="0" hangingPunct="0">
              <a:defRPr sz="4400" b="1">
                <a:solidFill>
                  <a:schemeClr val="bg1"/>
                </a:solidFill>
                <a:latin typeface="Arial" charset="0"/>
                <a:ea typeface="ＭＳ Ｐゴシック" charset="0"/>
              </a:defRPr>
            </a:lvl5pPr>
            <a:lvl6pPr marL="2514600" indent="-228600" eaLnBrk="0" fontAlgn="base" hangingPunct="0">
              <a:spcBef>
                <a:spcPct val="0"/>
              </a:spcBef>
              <a:spcAft>
                <a:spcPct val="0"/>
              </a:spcAft>
              <a:defRPr sz="4400" b="1">
                <a:solidFill>
                  <a:schemeClr val="bg1"/>
                </a:solidFill>
                <a:latin typeface="Arial" charset="0"/>
                <a:ea typeface="ＭＳ Ｐゴシック" charset="0"/>
              </a:defRPr>
            </a:lvl6pPr>
            <a:lvl7pPr marL="2971800" indent="-228600" eaLnBrk="0" fontAlgn="base" hangingPunct="0">
              <a:spcBef>
                <a:spcPct val="0"/>
              </a:spcBef>
              <a:spcAft>
                <a:spcPct val="0"/>
              </a:spcAft>
              <a:defRPr sz="4400" b="1">
                <a:solidFill>
                  <a:schemeClr val="bg1"/>
                </a:solidFill>
                <a:latin typeface="Arial" charset="0"/>
                <a:ea typeface="ＭＳ Ｐゴシック" charset="0"/>
              </a:defRPr>
            </a:lvl7pPr>
            <a:lvl8pPr marL="3429000" indent="-228600" eaLnBrk="0" fontAlgn="base" hangingPunct="0">
              <a:spcBef>
                <a:spcPct val="0"/>
              </a:spcBef>
              <a:spcAft>
                <a:spcPct val="0"/>
              </a:spcAft>
              <a:defRPr sz="4400" b="1">
                <a:solidFill>
                  <a:schemeClr val="bg1"/>
                </a:solidFill>
                <a:latin typeface="Arial" charset="0"/>
                <a:ea typeface="ＭＳ Ｐゴシック" charset="0"/>
              </a:defRPr>
            </a:lvl8pPr>
            <a:lvl9pPr marL="3886200" indent="-228600" eaLnBrk="0" fontAlgn="base" hangingPunct="0">
              <a:spcBef>
                <a:spcPct val="0"/>
              </a:spcBef>
              <a:spcAft>
                <a:spcPct val="0"/>
              </a:spcAft>
              <a:defRPr sz="4400" b="1">
                <a:solidFill>
                  <a:schemeClr val="bg1"/>
                </a:solidFill>
                <a:latin typeface="Arial" charset="0"/>
                <a:ea typeface="ＭＳ Ｐゴシック" charset="0"/>
              </a:defRPr>
            </a:lvl9pPr>
          </a:lstStyle>
          <a:p>
            <a:pPr eaLnBrk="1" hangingPunct="1"/>
            <a:fld id="{AFF34A3F-2C73-C848-9F90-C81BFB2311E8}" type="slidenum">
              <a:rPr lang="en-US" sz="1200" b="0">
                <a:solidFill>
                  <a:schemeClr val="tx1"/>
                </a:solidFill>
                <a:latin typeface="Times New Roman" charset="0"/>
              </a:rPr>
              <a:pPr eaLnBrk="1" hangingPunct="1"/>
              <a:t>75</a:t>
            </a:fld>
            <a:endParaRPr lang="en-US" sz="1200" b="0">
              <a:solidFill>
                <a:schemeClr val="tx1"/>
              </a:solidFill>
              <a:latin typeface="Times New Roman"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i="1">
                <a:solidFill>
                  <a:schemeClr val="bg1"/>
                </a:solidFill>
                <a:latin typeface="Arial" charset="0"/>
                <a:ea typeface="ＭＳ Ｐゴシック" charset="0"/>
                <a:cs typeface="ＭＳ Ｐゴシック" charset="0"/>
              </a:defRPr>
            </a:lvl1pPr>
            <a:lvl2pPr marL="742950" indent="-285750" eaLnBrk="0" hangingPunct="0">
              <a:defRPr sz="2800" b="1" i="1">
                <a:solidFill>
                  <a:schemeClr val="bg1"/>
                </a:solidFill>
                <a:latin typeface="Arial" charset="0"/>
                <a:ea typeface="ＭＳ Ｐゴシック" charset="0"/>
              </a:defRPr>
            </a:lvl2pPr>
            <a:lvl3pPr marL="1143000" indent="-228600" eaLnBrk="0" hangingPunct="0">
              <a:defRPr sz="2800" b="1" i="1">
                <a:solidFill>
                  <a:schemeClr val="bg1"/>
                </a:solidFill>
                <a:latin typeface="Arial" charset="0"/>
                <a:ea typeface="ＭＳ Ｐゴシック" charset="0"/>
              </a:defRPr>
            </a:lvl3pPr>
            <a:lvl4pPr marL="1600200" indent="-228600" eaLnBrk="0" hangingPunct="0">
              <a:defRPr sz="2800" b="1" i="1">
                <a:solidFill>
                  <a:schemeClr val="bg1"/>
                </a:solidFill>
                <a:latin typeface="Arial" charset="0"/>
                <a:ea typeface="ＭＳ Ｐゴシック" charset="0"/>
              </a:defRPr>
            </a:lvl4pPr>
            <a:lvl5pPr marL="2057400" indent="-228600" eaLnBrk="0" hangingPunct="0">
              <a:defRPr sz="2800" b="1" i="1">
                <a:solidFill>
                  <a:schemeClr val="bg1"/>
                </a:solidFill>
                <a:latin typeface="Arial" charset="0"/>
                <a:ea typeface="ＭＳ Ｐゴシック" charset="0"/>
              </a:defRPr>
            </a:lvl5pPr>
            <a:lvl6pPr marL="2514600" indent="-228600" eaLnBrk="0" fontAlgn="base" hangingPunct="0">
              <a:spcBef>
                <a:spcPct val="0"/>
              </a:spcBef>
              <a:spcAft>
                <a:spcPct val="0"/>
              </a:spcAft>
              <a:defRPr sz="2800" b="1" i="1">
                <a:solidFill>
                  <a:schemeClr val="bg1"/>
                </a:solidFill>
                <a:latin typeface="Arial" charset="0"/>
                <a:ea typeface="ＭＳ Ｐゴシック" charset="0"/>
              </a:defRPr>
            </a:lvl6pPr>
            <a:lvl7pPr marL="2971800" indent="-228600" eaLnBrk="0" fontAlgn="base" hangingPunct="0">
              <a:spcBef>
                <a:spcPct val="0"/>
              </a:spcBef>
              <a:spcAft>
                <a:spcPct val="0"/>
              </a:spcAft>
              <a:defRPr sz="2800" b="1" i="1">
                <a:solidFill>
                  <a:schemeClr val="bg1"/>
                </a:solidFill>
                <a:latin typeface="Arial" charset="0"/>
                <a:ea typeface="ＭＳ Ｐゴシック" charset="0"/>
              </a:defRPr>
            </a:lvl7pPr>
            <a:lvl8pPr marL="3429000" indent="-228600" eaLnBrk="0" fontAlgn="base" hangingPunct="0">
              <a:spcBef>
                <a:spcPct val="0"/>
              </a:spcBef>
              <a:spcAft>
                <a:spcPct val="0"/>
              </a:spcAft>
              <a:defRPr sz="2800" b="1" i="1">
                <a:solidFill>
                  <a:schemeClr val="bg1"/>
                </a:solidFill>
                <a:latin typeface="Arial" charset="0"/>
                <a:ea typeface="ＭＳ Ｐゴシック" charset="0"/>
              </a:defRPr>
            </a:lvl8pPr>
            <a:lvl9pPr marL="3886200" indent="-228600" eaLnBrk="0" fontAlgn="base" hangingPunct="0">
              <a:spcBef>
                <a:spcPct val="0"/>
              </a:spcBef>
              <a:spcAft>
                <a:spcPct val="0"/>
              </a:spcAft>
              <a:defRPr sz="2800" b="1" i="1">
                <a:solidFill>
                  <a:schemeClr val="bg1"/>
                </a:solidFill>
                <a:latin typeface="Arial" charset="0"/>
                <a:ea typeface="ＭＳ Ｐゴシック" charset="0"/>
              </a:defRPr>
            </a:lvl9pPr>
          </a:lstStyle>
          <a:p>
            <a:pPr eaLnBrk="1" hangingPunct="1"/>
            <a:fld id="{17C2A03A-3B2C-414E-AA33-50147AAFE9E1}" type="slidenum">
              <a:rPr lang="en-US" sz="1200" i="0">
                <a:solidFill>
                  <a:srgbClr val="FFFFFF"/>
                </a:solidFill>
              </a:rPr>
              <a:pPr eaLnBrk="1" hangingPunct="1"/>
              <a:t>76</a:t>
            </a:fld>
            <a:endParaRPr lang="en-US" sz="1200" i="0">
              <a:solidFill>
                <a:srgbClr val="FFFFFF"/>
              </a:solidFill>
            </a:endParaRPr>
          </a:p>
        </p:txBody>
      </p:sp>
      <p:sp>
        <p:nvSpPr>
          <p:cNvPr id="263170" name="Rectangle 2"/>
          <p:cNvSpPr>
            <a:spLocks noGrp="1" noRot="1" noChangeAspect="1" noChangeArrowheads="1" noTextEdit="1"/>
          </p:cNvSpPr>
          <p:nvPr>
            <p:ph type="sldImg"/>
          </p:nvPr>
        </p:nvSpPr>
        <p:spPr>
          <a:xfrm>
            <a:off x="1285875" y="793750"/>
            <a:ext cx="4286250" cy="3214688"/>
          </a:xfrm>
          <a:ln/>
        </p:spPr>
      </p:sp>
      <p:sp>
        <p:nvSpPr>
          <p:cNvPr id="263171" name="Rectangle 3"/>
          <p:cNvSpPr>
            <a:spLocks noGrp="1" noChangeArrowheads="1"/>
          </p:cNvSpPr>
          <p:nvPr>
            <p:ph type="body" idx="1"/>
          </p:nvPr>
        </p:nvSpPr>
        <p:spPr>
          <a:xfrm>
            <a:off x="946100" y="4214824"/>
            <a:ext cx="5029091" cy="41153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998" tIns="45999" rIns="91998" bIns="45999"/>
          <a:lstStyle/>
          <a:p>
            <a:endParaRPr lang="en-US" sz="1000">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bg1"/>
                </a:solidFill>
                <a:latin typeface="Arial" charset="0"/>
                <a:ea typeface="ＭＳ Ｐゴシック" charset="0"/>
              </a:defRPr>
            </a:lvl1pPr>
            <a:lvl2pPr marL="742950" indent="-285750" eaLnBrk="0" hangingPunct="0">
              <a:defRPr sz="4400" b="1">
                <a:solidFill>
                  <a:schemeClr val="bg1"/>
                </a:solidFill>
                <a:latin typeface="Arial" charset="0"/>
                <a:ea typeface="ＭＳ Ｐゴシック" charset="0"/>
              </a:defRPr>
            </a:lvl2pPr>
            <a:lvl3pPr marL="1143000" indent="-228600" eaLnBrk="0" hangingPunct="0">
              <a:defRPr sz="4400" b="1">
                <a:solidFill>
                  <a:schemeClr val="bg1"/>
                </a:solidFill>
                <a:latin typeface="Arial" charset="0"/>
                <a:ea typeface="ＭＳ Ｐゴシック" charset="0"/>
              </a:defRPr>
            </a:lvl3pPr>
            <a:lvl4pPr marL="1600200" indent="-228600" eaLnBrk="0" hangingPunct="0">
              <a:defRPr sz="4400" b="1">
                <a:solidFill>
                  <a:schemeClr val="bg1"/>
                </a:solidFill>
                <a:latin typeface="Arial" charset="0"/>
                <a:ea typeface="ＭＳ Ｐゴシック" charset="0"/>
              </a:defRPr>
            </a:lvl4pPr>
            <a:lvl5pPr marL="2057400" indent="-228600" eaLnBrk="0" hangingPunct="0">
              <a:defRPr sz="4400" b="1">
                <a:solidFill>
                  <a:schemeClr val="bg1"/>
                </a:solidFill>
                <a:latin typeface="Arial" charset="0"/>
                <a:ea typeface="ＭＳ Ｐゴシック" charset="0"/>
              </a:defRPr>
            </a:lvl5pPr>
            <a:lvl6pPr marL="2514600" indent="-228600" eaLnBrk="0" fontAlgn="base" hangingPunct="0">
              <a:spcBef>
                <a:spcPct val="0"/>
              </a:spcBef>
              <a:spcAft>
                <a:spcPct val="0"/>
              </a:spcAft>
              <a:defRPr sz="4400" b="1">
                <a:solidFill>
                  <a:schemeClr val="bg1"/>
                </a:solidFill>
                <a:latin typeface="Arial" charset="0"/>
                <a:ea typeface="ＭＳ Ｐゴシック" charset="0"/>
              </a:defRPr>
            </a:lvl6pPr>
            <a:lvl7pPr marL="2971800" indent="-228600" eaLnBrk="0" fontAlgn="base" hangingPunct="0">
              <a:spcBef>
                <a:spcPct val="0"/>
              </a:spcBef>
              <a:spcAft>
                <a:spcPct val="0"/>
              </a:spcAft>
              <a:defRPr sz="4400" b="1">
                <a:solidFill>
                  <a:schemeClr val="bg1"/>
                </a:solidFill>
                <a:latin typeface="Arial" charset="0"/>
                <a:ea typeface="ＭＳ Ｐゴシック" charset="0"/>
              </a:defRPr>
            </a:lvl7pPr>
            <a:lvl8pPr marL="3429000" indent="-228600" eaLnBrk="0" fontAlgn="base" hangingPunct="0">
              <a:spcBef>
                <a:spcPct val="0"/>
              </a:spcBef>
              <a:spcAft>
                <a:spcPct val="0"/>
              </a:spcAft>
              <a:defRPr sz="4400" b="1">
                <a:solidFill>
                  <a:schemeClr val="bg1"/>
                </a:solidFill>
                <a:latin typeface="Arial" charset="0"/>
                <a:ea typeface="ＭＳ Ｐゴシック" charset="0"/>
              </a:defRPr>
            </a:lvl8pPr>
            <a:lvl9pPr marL="3886200" indent="-228600" eaLnBrk="0" fontAlgn="base" hangingPunct="0">
              <a:spcBef>
                <a:spcPct val="0"/>
              </a:spcBef>
              <a:spcAft>
                <a:spcPct val="0"/>
              </a:spcAft>
              <a:defRPr sz="4400" b="1">
                <a:solidFill>
                  <a:schemeClr val="bg1"/>
                </a:solidFill>
                <a:latin typeface="Arial" charset="0"/>
                <a:ea typeface="ＭＳ Ｐゴシック" charset="0"/>
              </a:defRPr>
            </a:lvl9pPr>
          </a:lstStyle>
          <a:p>
            <a:pPr eaLnBrk="1" hangingPunct="1"/>
            <a:fld id="{27EC6B13-B91D-BB47-B367-645AB6E9A9F8}" type="slidenum">
              <a:rPr lang="en-US" sz="1200" b="0">
                <a:solidFill>
                  <a:prstClr val="black"/>
                </a:solidFill>
                <a:latin typeface="Times New Roman" charset="0"/>
              </a:rPr>
              <a:pPr eaLnBrk="1" hangingPunct="1"/>
              <a:t>78</a:t>
            </a:fld>
            <a:endParaRPr lang="en-US" sz="1200" b="0">
              <a:solidFill>
                <a:prstClr val="black"/>
              </a:solidFill>
              <a:latin typeface="Times New Roman" charset="0"/>
            </a:endParaRPr>
          </a:p>
        </p:txBody>
      </p:sp>
      <p:sp>
        <p:nvSpPr>
          <p:cNvPr id="30723" name="Rectangle 2"/>
          <p:cNvSpPr>
            <a:spLocks noGrp="1" noRot="1" noChangeAspect="1" noChangeArrowheads="1" noTextEdit="1"/>
          </p:cNvSpPr>
          <p:nvPr>
            <p:ph type="sldImg"/>
          </p:nvPr>
        </p:nvSpPr>
        <p:spPr>
          <a:xfrm>
            <a:off x="1143000" y="685800"/>
            <a:ext cx="4572000" cy="3429000"/>
          </a:xfrm>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it-IT" dirty="0">
                <a:latin typeface="Times New Roman" charset="0"/>
              </a:rPr>
              <a:t>Cronicizzazione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dirty="0" err="1">
                <a:solidFill>
                  <a:schemeClr val="tx1"/>
                </a:solidFill>
                <a:effectLst/>
                <a:latin typeface="+mn-lt"/>
                <a:ea typeface="+mn-ea"/>
                <a:cs typeface="+mn-cs"/>
              </a:rPr>
              <a:t>Sequence</a:t>
            </a:r>
            <a:r>
              <a:rPr lang="it-IT" sz="1200" b="0" i="0" u="none" strike="noStrike" kern="1200" dirty="0">
                <a:solidFill>
                  <a:schemeClr val="tx1"/>
                </a:solidFill>
                <a:effectLst/>
                <a:latin typeface="+mn-lt"/>
                <a:ea typeface="+mn-ea"/>
                <a:cs typeface="+mn-cs"/>
              </a:rPr>
              <a:t> of </a:t>
            </a:r>
            <a:r>
              <a:rPr lang="it-IT" sz="1200" b="0" i="0" u="none" strike="noStrike" kern="1200" dirty="0" err="1">
                <a:solidFill>
                  <a:schemeClr val="tx1"/>
                </a:solidFill>
                <a:effectLst/>
                <a:latin typeface="+mn-lt"/>
                <a:ea typeface="+mn-ea"/>
                <a:cs typeface="+mn-cs"/>
              </a:rPr>
              <a:t>immunological</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events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taking</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place</a:t>
            </a:r>
            <a:r>
              <a:rPr lang="it-IT" sz="1200" b="0" i="0" u="none" strike="noStrike" kern="1200" dirty="0">
                <a:solidFill>
                  <a:schemeClr val="tx1"/>
                </a:solidFill>
                <a:effectLst/>
                <a:latin typeface="+mn-lt"/>
                <a:ea typeface="+mn-ea"/>
                <a:cs typeface="+mn-cs"/>
              </a:rPr>
              <a:t> from the time of </a:t>
            </a:r>
            <a:r>
              <a:rPr lang="it-IT" sz="1200" b="0" i="0" u="none" strike="noStrike" kern="1200" dirty="0" err="1">
                <a:solidFill>
                  <a:schemeClr val="tx1"/>
                </a:solidFill>
                <a:effectLst/>
                <a:latin typeface="+mn-lt"/>
                <a:ea typeface="+mn-ea"/>
                <a:cs typeface="+mn-cs"/>
              </a:rPr>
              <a:t>infection</a:t>
            </a:r>
            <a:r>
              <a:rPr lang="it-IT" sz="1200" b="0" i="0" u="none" strike="noStrike" kern="1200" dirty="0">
                <a:solidFill>
                  <a:schemeClr val="tx1"/>
                </a:solidFill>
                <a:effectLst/>
                <a:latin typeface="+mn-lt"/>
                <a:ea typeface="+mn-ea"/>
                <a:cs typeface="+mn-cs"/>
              </a:rPr>
              <a:t> in self‐</a:t>
            </a:r>
            <a:r>
              <a:rPr lang="it-IT" sz="1200" b="0" i="0" u="none" strike="noStrike" kern="1200" dirty="0" err="1">
                <a:solidFill>
                  <a:schemeClr val="tx1"/>
                </a:solidFill>
                <a:effectLst/>
                <a:latin typeface="+mn-lt"/>
                <a:ea typeface="+mn-ea"/>
                <a:cs typeface="+mn-cs"/>
              </a:rPr>
              <a:t>limited</a:t>
            </a:r>
            <a:r>
              <a:rPr lang="it-IT" sz="1200" b="0" i="0" u="none" strike="noStrike" kern="1200" dirty="0">
                <a:solidFill>
                  <a:schemeClr val="tx1"/>
                </a:solidFill>
                <a:effectLst/>
                <a:latin typeface="+mn-lt"/>
                <a:ea typeface="+mn-ea"/>
                <a:cs typeface="+mn-cs"/>
              </a:rPr>
              <a:t> acute </a:t>
            </a:r>
            <a:r>
              <a:rPr lang="it-IT" sz="1200" b="0" i="0" u="none" strike="noStrike" kern="1200" dirty="0" err="1">
                <a:solidFill>
                  <a:schemeClr val="tx1"/>
                </a:solidFill>
                <a:effectLst/>
                <a:latin typeface="+mn-lt"/>
                <a:ea typeface="+mn-ea"/>
                <a:cs typeface="+mn-cs"/>
              </a:rPr>
              <a:t>infections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acquired</a:t>
            </a:r>
            <a:r>
              <a:rPr lang="it-IT" sz="1200" b="0" i="0" u="none" strike="noStrike" kern="1200" dirty="0">
                <a:solidFill>
                  <a:schemeClr val="tx1"/>
                </a:solidFill>
                <a:effectLst/>
                <a:latin typeface="+mn-lt"/>
                <a:ea typeface="+mn-ea"/>
                <a:cs typeface="+mn-cs"/>
              </a:rPr>
              <a:t> in the </a:t>
            </a:r>
            <a:r>
              <a:rPr lang="it-IT" sz="1200" b="0" i="0" u="none" strike="noStrike" kern="1200" dirty="0" err="1">
                <a:solidFill>
                  <a:schemeClr val="tx1"/>
                </a:solidFill>
                <a:effectLst/>
                <a:latin typeface="+mn-lt"/>
                <a:ea typeface="+mn-ea"/>
                <a:cs typeface="+mn-cs"/>
              </a:rPr>
              <a:t>adult</a:t>
            </a:r>
            <a:r>
              <a:rPr lang="it-IT" sz="1200" b="0" i="0" u="none" strike="noStrike" kern="1200" dirty="0">
                <a:solidFill>
                  <a:schemeClr val="tx1"/>
                </a:solidFill>
                <a:effectLst/>
                <a:latin typeface="+mn-lt"/>
                <a:ea typeface="+mn-ea"/>
                <a:cs typeface="+mn-cs"/>
              </a:rPr>
              <a:t> life. </a:t>
            </a:r>
            <a:r>
              <a:rPr lang="it-IT" sz="1200" b="0" i="0" u="none" strike="noStrike" kern="1200" dirty="0" err="1">
                <a:solidFill>
                  <a:schemeClr val="tx1"/>
                </a:solidFill>
                <a:effectLst/>
                <a:latin typeface="+mn-lt"/>
                <a:ea typeface="+mn-ea"/>
                <a:cs typeface="+mn-cs"/>
              </a:rPr>
              <a:t>Despite</a:t>
            </a:r>
            <a:r>
              <a:rPr lang="it-IT" sz="1200" b="0" i="0" u="none" strike="noStrike" kern="1200" dirty="0">
                <a:solidFill>
                  <a:schemeClr val="tx1"/>
                </a:solidFill>
                <a:effectLst/>
                <a:latin typeface="+mn-lt"/>
                <a:ea typeface="+mn-ea"/>
                <a:cs typeface="+mn-cs"/>
              </a:rPr>
              <a:t> a </a:t>
            </a:r>
            <a:r>
              <a:rPr lang="it-IT" sz="1200" b="0" i="0" u="none" strike="noStrike" kern="1200" dirty="0" err="1">
                <a:solidFill>
                  <a:schemeClr val="tx1"/>
                </a:solidFill>
                <a:effectLst/>
                <a:latin typeface="+mn-lt"/>
                <a:ea typeface="+mn-ea"/>
                <a:cs typeface="+mn-cs"/>
              </a:rPr>
              <a:t>poor</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induction</a:t>
            </a:r>
            <a:r>
              <a:rPr lang="it-IT" sz="1200" b="0" i="0" u="none" strike="noStrike" kern="1200" dirty="0">
                <a:solidFill>
                  <a:schemeClr val="tx1"/>
                </a:solidFill>
                <a:effectLst/>
                <a:latin typeface="+mn-lt"/>
                <a:ea typeface="+mn-ea"/>
                <a:cs typeface="+mn-cs"/>
              </a:rPr>
              <a:t> of innate </a:t>
            </a:r>
            <a:r>
              <a:rPr lang="it-IT" sz="1200" b="0" i="0" u="none" strike="noStrike" kern="1200" dirty="0" err="1">
                <a:solidFill>
                  <a:schemeClr val="tx1"/>
                </a:solidFill>
                <a:effectLst/>
                <a:latin typeface="+mn-lt"/>
                <a:ea typeface="+mn-ea"/>
                <a:cs typeface="+mn-cs"/>
              </a:rPr>
              <a:t>intracellular</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responses</a:t>
            </a:r>
            <a:r>
              <a:rPr lang="it-IT" sz="1200" b="0" i="0" u="none" strike="noStrike" kern="1200" dirty="0">
                <a:solidFill>
                  <a:schemeClr val="tx1"/>
                </a:solidFill>
                <a:effectLst/>
                <a:latin typeface="+mn-lt"/>
                <a:ea typeface="+mn-ea"/>
                <a:cs typeface="+mn-cs"/>
              </a:rPr>
              <a:t> by HBV, HBV‐</a:t>
            </a:r>
            <a:r>
              <a:rPr lang="it-IT" sz="1200" b="0" i="0" u="none" strike="noStrike" kern="1200" dirty="0" err="1">
                <a:solidFill>
                  <a:schemeClr val="tx1"/>
                </a:solidFill>
                <a:effectLst/>
                <a:latin typeface="+mn-lt"/>
                <a:ea typeface="+mn-ea"/>
                <a:cs typeface="+mn-cs"/>
              </a:rPr>
              <a:t>specific</a:t>
            </a:r>
            <a:r>
              <a:rPr lang="it-IT" sz="1200" b="0" i="0" u="none" strike="noStrike" kern="1200" dirty="0">
                <a:solidFill>
                  <a:schemeClr val="tx1"/>
                </a:solidFill>
                <a:effectLst/>
                <a:latin typeface="+mn-lt"/>
                <a:ea typeface="+mn-ea"/>
                <a:cs typeface="+mn-cs"/>
              </a:rPr>
              <a:t> T </a:t>
            </a:r>
            <a:r>
              <a:rPr lang="it-IT" sz="1200" b="0" i="0" u="none" strike="noStrike" kern="1200" dirty="0" err="1">
                <a:solidFill>
                  <a:schemeClr val="tx1"/>
                </a:solidFill>
                <a:effectLst/>
                <a:latin typeface="+mn-lt"/>
                <a:ea typeface="+mn-ea"/>
                <a:cs typeface="+mn-cs"/>
              </a:rPr>
              <a:t>cells</a:t>
            </a:r>
            <a:r>
              <a:rPr lang="it-IT" sz="1200" b="0" i="0" u="none" strike="noStrike" kern="1200" dirty="0">
                <a:solidFill>
                  <a:schemeClr val="tx1"/>
                </a:solidFill>
                <a:effectLst/>
                <a:latin typeface="+mn-lt"/>
                <a:ea typeface="+mn-ea"/>
                <a:cs typeface="+mn-cs"/>
              </a:rPr>
              <a:t> are </a:t>
            </a:r>
            <a:r>
              <a:rPr lang="it-IT" sz="1200" b="0" i="0" u="none" strike="noStrike" kern="1200" dirty="0" err="1">
                <a:solidFill>
                  <a:schemeClr val="tx1"/>
                </a:solidFill>
                <a:effectLst/>
                <a:latin typeface="+mn-lt"/>
                <a:ea typeface="+mn-ea"/>
                <a:cs typeface="+mn-cs"/>
              </a:rPr>
              <a:t>efficiently</a:t>
            </a:r>
            <a:r>
              <a:rPr lang="it-IT" sz="1200" b="0" i="0" u="none" strike="noStrike" kern="1200" dirty="0">
                <a:solidFill>
                  <a:schemeClr val="tx1"/>
                </a:solidFill>
                <a:effectLst/>
                <a:latin typeface="+mn-lt"/>
                <a:ea typeface="+mn-ea"/>
                <a:cs typeface="+mn-cs"/>
              </a:rPr>
              <a:t> and </a:t>
            </a:r>
            <a:r>
              <a:rPr lang="it-IT" sz="1200" b="0" i="0" u="none" strike="noStrike" kern="1200" dirty="0" err="1">
                <a:solidFill>
                  <a:schemeClr val="tx1"/>
                </a:solidFill>
                <a:effectLst/>
                <a:latin typeface="+mn-lt"/>
                <a:ea typeface="+mn-ea"/>
                <a:cs typeface="+mn-cs"/>
              </a:rPr>
              <a:t>timely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activated</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immediately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after</a:t>
            </a:r>
            <a:r>
              <a:rPr lang="it-IT" sz="1200" b="0" i="0" u="none" strike="noStrike" kern="1200" dirty="0">
                <a:solidFill>
                  <a:schemeClr val="tx1"/>
                </a:solidFill>
                <a:effectLst/>
                <a:latin typeface="+mn-lt"/>
                <a:ea typeface="+mn-ea"/>
                <a:cs typeface="+mn-cs"/>
              </a:rPr>
              <a:t> the start of the </a:t>
            </a:r>
            <a:r>
              <a:rPr lang="it-IT" sz="1200" b="0" i="0" u="none" strike="noStrike" kern="1200" dirty="0" err="1">
                <a:solidFill>
                  <a:schemeClr val="tx1"/>
                </a:solidFill>
                <a:effectLst/>
                <a:latin typeface="+mn-lt"/>
                <a:ea typeface="+mn-ea"/>
                <a:cs typeface="+mn-cs"/>
              </a:rPr>
              <a:t>active</a:t>
            </a:r>
            <a:r>
              <a:rPr lang="it-IT" sz="1200" b="0" i="0" u="none" strike="noStrike" kern="1200" dirty="0">
                <a:solidFill>
                  <a:schemeClr val="tx1"/>
                </a:solidFill>
                <a:effectLst/>
                <a:latin typeface="+mn-lt"/>
                <a:ea typeface="+mn-ea"/>
                <a:cs typeface="+mn-cs"/>
              </a:rPr>
              <a:t> virus </a:t>
            </a:r>
            <a:r>
              <a:rPr lang="it-IT" sz="1200" b="0" i="0" u="none" strike="noStrike" kern="1200" dirty="0" err="1">
                <a:solidFill>
                  <a:schemeClr val="tx1"/>
                </a:solidFill>
                <a:effectLst/>
                <a:latin typeface="+mn-lt"/>
                <a:ea typeface="+mn-ea"/>
                <a:cs typeface="+mn-cs"/>
              </a:rPr>
              <a:t>replication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which</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generally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follows</a:t>
            </a:r>
            <a:r>
              <a:rPr lang="it-IT" sz="1200" b="0" i="0" u="none" strike="noStrike" kern="1200" dirty="0">
                <a:solidFill>
                  <a:schemeClr val="tx1"/>
                </a:solidFill>
                <a:effectLst/>
                <a:latin typeface="+mn-lt"/>
                <a:ea typeface="+mn-ea"/>
                <a:cs typeface="+mn-cs"/>
              </a:rPr>
              <a:t> by some weeks the time of </a:t>
            </a:r>
            <a:r>
              <a:rPr lang="it-IT" sz="1200" b="0" i="0" u="none" strike="noStrike" kern="1200" dirty="0" err="1">
                <a:solidFill>
                  <a:schemeClr val="tx1"/>
                </a:solidFill>
                <a:effectLst/>
                <a:latin typeface="+mn-lt"/>
                <a:ea typeface="+mn-ea"/>
                <a:cs typeface="+mn-cs"/>
              </a:rPr>
              <a:t>infection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These</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responses</a:t>
            </a:r>
            <a:r>
              <a:rPr lang="it-IT" sz="1200" b="0" i="0" u="none" strike="noStrike" kern="1200" dirty="0">
                <a:solidFill>
                  <a:schemeClr val="tx1"/>
                </a:solidFill>
                <a:effectLst/>
                <a:latin typeface="+mn-lt"/>
                <a:ea typeface="+mn-ea"/>
                <a:cs typeface="+mn-cs"/>
              </a:rPr>
              <a:t> are </a:t>
            </a:r>
            <a:r>
              <a:rPr lang="it-IT" sz="1200" b="0" i="0" u="none" strike="noStrike" kern="1200" dirty="0" err="1">
                <a:solidFill>
                  <a:schemeClr val="tx1"/>
                </a:solidFill>
                <a:effectLst/>
                <a:latin typeface="+mn-lt"/>
                <a:ea typeface="+mn-ea"/>
                <a:cs typeface="+mn-cs"/>
              </a:rPr>
              <a:t>essential</a:t>
            </a:r>
            <a:r>
              <a:rPr lang="it-IT" sz="1200" b="0" i="0" u="none" strike="noStrike" kern="1200" dirty="0">
                <a:solidFill>
                  <a:schemeClr val="tx1"/>
                </a:solidFill>
                <a:effectLst/>
                <a:latin typeface="+mn-lt"/>
                <a:ea typeface="+mn-ea"/>
                <a:cs typeface="+mn-cs"/>
              </a:rPr>
              <a:t> for the </a:t>
            </a:r>
            <a:r>
              <a:rPr lang="it-IT" sz="1200" b="0" i="0" u="none" strike="noStrike" kern="1200" dirty="0" err="1">
                <a:solidFill>
                  <a:schemeClr val="tx1"/>
                </a:solidFill>
                <a:effectLst/>
                <a:latin typeface="+mn-lt"/>
                <a:ea typeface="+mn-ea"/>
                <a:cs typeface="+mn-cs"/>
              </a:rPr>
              <a:t>early</a:t>
            </a:r>
            <a:r>
              <a:rPr lang="it-IT" sz="1200" b="0" i="0" u="none" strike="noStrike" kern="1200" dirty="0">
                <a:solidFill>
                  <a:schemeClr val="tx1"/>
                </a:solidFill>
                <a:effectLst/>
                <a:latin typeface="+mn-lt"/>
                <a:ea typeface="+mn-ea"/>
                <a:cs typeface="+mn-cs"/>
              </a:rPr>
              <a:t> non‐</a:t>
            </a:r>
            <a:r>
              <a:rPr lang="it-IT" sz="1200" b="0" i="0" u="none" strike="noStrike" kern="1200" dirty="0" err="1">
                <a:solidFill>
                  <a:schemeClr val="tx1"/>
                </a:solidFill>
                <a:effectLst/>
                <a:latin typeface="+mn-lt"/>
                <a:ea typeface="+mn-ea"/>
                <a:cs typeface="+mn-cs"/>
              </a:rPr>
              <a:t>cytolytic</a:t>
            </a:r>
            <a:r>
              <a:rPr lang="it-IT" sz="1200" b="0" i="0" u="none" strike="noStrike" kern="1200" dirty="0">
                <a:solidFill>
                  <a:schemeClr val="tx1"/>
                </a:solidFill>
                <a:effectLst/>
                <a:latin typeface="+mn-lt"/>
                <a:ea typeface="+mn-ea"/>
                <a:cs typeface="+mn-cs"/>
              </a:rPr>
              <a:t> clearance of HBV. In </a:t>
            </a:r>
            <a:r>
              <a:rPr lang="it-IT" sz="1200" b="0" i="0" u="none" strike="noStrike" kern="1200" dirty="0" err="1">
                <a:solidFill>
                  <a:schemeClr val="tx1"/>
                </a:solidFill>
                <a:effectLst/>
                <a:latin typeface="+mn-lt"/>
                <a:ea typeface="+mn-ea"/>
                <a:cs typeface="+mn-cs"/>
              </a:rPr>
              <a:t>contrast</a:t>
            </a:r>
            <a:r>
              <a:rPr lang="it-IT" sz="1200" b="0" i="0" u="none" strike="noStrike" kern="1200" dirty="0">
                <a:solidFill>
                  <a:schemeClr val="tx1"/>
                </a:solidFill>
                <a:effectLst/>
                <a:latin typeface="+mn-lt"/>
                <a:ea typeface="+mn-ea"/>
                <a:cs typeface="+mn-cs"/>
              </a:rPr>
              <a:t> to the </a:t>
            </a:r>
            <a:r>
              <a:rPr lang="it-IT" sz="1200" b="0" i="0" u="none" strike="noStrike" kern="1200" dirty="0" err="1">
                <a:solidFill>
                  <a:schemeClr val="tx1"/>
                </a:solidFill>
                <a:effectLst/>
                <a:latin typeface="+mn-lt"/>
                <a:ea typeface="+mn-ea"/>
                <a:cs typeface="+mn-cs"/>
              </a:rPr>
              <a:t>timely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induction</a:t>
            </a:r>
            <a:r>
              <a:rPr lang="it-IT" sz="1200" b="0" i="0" u="none" strike="noStrike" kern="1200" dirty="0">
                <a:solidFill>
                  <a:schemeClr val="tx1"/>
                </a:solidFill>
                <a:effectLst/>
                <a:latin typeface="+mn-lt"/>
                <a:ea typeface="+mn-ea"/>
                <a:cs typeface="+mn-cs"/>
              </a:rPr>
              <a:t> of T‐</a:t>
            </a:r>
            <a:r>
              <a:rPr lang="it-IT" sz="1200" b="0" i="0" u="none" strike="noStrike" kern="1200" dirty="0" err="1">
                <a:solidFill>
                  <a:schemeClr val="tx1"/>
                </a:solidFill>
                <a:effectLst/>
                <a:latin typeface="+mn-lt"/>
                <a:ea typeface="+mn-ea"/>
                <a:cs typeface="+mn-cs"/>
              </a:rPr>
              <a:t>cell</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responses</a:t>
            </a:r>
            <a:r>
              <a:rPr lang="it-IT" sz="1200" b="0" i="0" u="none" strike="noStrike" kern="1200" dirty="0">
                <a:solidFill>
                  <a:schemeClr val="tx1"/>
                </a:solidFill>
                <a:effectLst/>
                <a:latin typeface="+mn-lt"/>
                <a:ea typeface="+mn-ea"/>
                <a:cs typeface="+mn-cs"/>
              </a:rPr>
              <a:t>, NK </a:t>
            </a:r>
            <a:r>
              <a:rPr lang="it-IT" sz="1200" b="0" i="0" u="none" strike="noStrike" kern="1200" dirty="0" err="1">
                <a:solidFill>
                  <a:schemeClr val="tx1"/>
                </a:solidFill>
                <a:effectLst/>
                <a:latin typeface="+mn-lt"/>
                <a:ea typeface="+mn-ea"/>
                <a:cs typeface="+mn-cs"/>
              </a:rPr>
              <a:t>cell</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activation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seems</a:t>
            </a:r>
            <a:r>
              <a:rPr lang="it-IT" sz="1200" b="0" i="0" u="none" strike="noStrike" kern="1200" dirty="0">
                <a:solidFill>
                  <a:schemeClr val="tx1"/>
                </a:solidFill>
                <a:effectLst/>
                <a:latin typeface="+mn-lt"/>
                <a:ea typeface="+mn-ea"/>
                <a:cs typeface="+mn-cs"/>
              </a:rPr>
              <a:t> to be </a:t>
            </a:r>
            <a:r>
              <a:rPr lang="it-IT" sz="1200" b="0" i="0" u="none" strike="noStrike" kern="1200" dirty="0" err="1">
                <a:solidFill>
                  <a:schemeClr val="tx1"/>
                </a:solidFill>
                <a:effectLst/>
                <a:latin typeface="+mn-lt"/>
                <a:ea typeface="+mn-ea"/>
                <a:cs typeface="+mn-cs"/>
              </a:rPr>
              <a:t>delayed</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because</a:t>
            </a:r>
            <a:r>
              <a:rPr lang="it-IT" sz="1200" b="0" i="0" u="none" strike="noStrike" kern="1200" dirty="0">
                <a:solidFill>
                  <a:schemeClr val="tx1"/>
                </a:solidFill>
                <a:effectLst/>
                <a:latin typeface="+mn-lt"/>
                <a:ea typeface="+mn-ea"/>
                <a:cs typeface="+mn-cs"/>
              </a:rPr>
              <a:t> the </a:t>
            </a:r>
            <a:r>
              <a:rPr lang="it-IT" sz="1200" b="0" i="0" u="none" strike="noStrike" kern="1200" dirty="0" err="1">
                <a:solidFill>
                  <a:schemeClr val="tx1"/>
                </a:solidFill>
                <a:effectLst/>
                <a:latin typeface="+mn-lt"/>
                <a:ea typeface="+mn-ea"/>
                <a:cs typeface="+mn-cs"/>
              </a:rPr>
              <a:t>peak</a:t>
            </a:r>
            <a:r>
              <a:rPr lang="it-IT" sz="1200" b="0" i="0" u="none" strike="noStrike" kern="1200" dirty="0">
                <a:solidFill>
                  <a:schemeClr val="tx1"/>
                </a:solidFill>
                <a:effectLst/>
                <a:latin typeface="+mn-lt"/>
                <a:ea typeface="+mn-ea"/>
                <a:cs typeface="+mn-cs"/>
              </a:rPr>
              <a:t> of NK </a:t>
            </a:r>
            <a:r>
              <a:rPr lang="it-IT" sz="1200" b="0" i="0" u="none" strike="noStrike" kern="1200" dirty="0" err="1">
                <a:solidFill>
                  <a:schemeClr val="tx1"/>
                </a:solidFill>
                <a:effectLst/>
                <a:latin typeface="+mn-lt"/>
                <a:ea typeface="+mn-ea"/>
                <a:cs typeface="+mn-cs"/>
              </a:rPr>
              <a:t>cell</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frequency</a:t>
            </a:r>
            <a:r>
              <a:rPr lang="it-IT" sz="1200" b="0" i="0" u="none" strike="noStrike" kern="1200" dirty="0">
                <a:solidFill>
                  <a:schemeClr val="tx1"/>
                </a:solidFill>
                <a:effectLst/>
                <a:latin typeface="+mn-lt"/>
                <a:ea typeface="+mn-ea"/>
                <a:cs typeface="+mn-cs"/>
              </a:rPr>
              <a:t> and </a:t>
            </a:r>
            <a:r>
              <a:rPr lang="it-IT" sz="1200" b="0" i="0" u="none" strike="noStrike" kern="1200" dirty="0" err="1">
                <a:solidFill>
                  <a:schemeClr val="tx1"/>
                </a:solidFill>
                <a:effectLst/>
                <a:latin typeface="+mn-lt"/>
                <a:ea typeface="+mn-ea"/>
                <a:cs typeface="+mn-cs"/>
              </a:rPr>
              <a:t>function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has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been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reported</a:t>
            </a:r>
            <a:r>
              <a:rPr lang="it-IT" sz="1200" b="0" i="0" u="none" strike="noStrike" kern="1200" dirty="0">
                <a:solidFill>
                  <a:schemeClr val="tx1"/>
                </a:solidFill>
                <a:effectLst/>
                <a:latin typeface="+mn-lt"/>
                <a:ea typeface="+mn-ea"/>
                <a:cs typeface="+mn-cs"/>
              </a:rPr>
              <a:t> to </a:t>
            </a:r>
            <a:r>
              <a:rPr lang="it-IT" sz="1200" b="0" i="0" u="none" strike="noStrike" kern="1200" dirty="0" err="1">
                <a:solidFill>
                  <a:schemeClr val="tx1"/>
                </a:solidFill>
                <a:effectLst/>
                <a:latin typeface="+mn-lt"/>
                <a:ea typeface="+mn-ea"/>
                <a:cs typeface="+mn-cs"/>
              </a:rPr>
              <a:t>follow</a:t>
            </a:r>
            <a:r>
              <a:rPr lang="it-IT" sz="1200" b="0" i="0" u="none" strike="noStrike" kern="1200" dirty="0">
                <a:solidFill>
                  <a:schemeClr val="tx1"/>
                </a:solidFill>
                <a:effectLst/>
                <a:latin typeface="+mn-lt"/>
                <a:ea typeface="+mn-ea"/>
                <a:cs typeface="+mn-cs"/>
              </a:rPr>
              <a:t> the </a:t>
            </a:r>
            <a:r>
              <a:rPr lang="it-IT" sz="1200" b="0" i="0" u="none" strike="noStrike" kern="1200" dirty="0" err="1">
                <a:solidFill>
                  <a:schemeClr val="tx1"/>
                </a:solidFill>
                <a:effectLst/>
                <a:latin typeface="+mn-lt"/>
                <a:ea typeface="+mn-ea"/>
                <a:cs typeface="+mn-cs"/>
              </a:rPr>
              <a:t>peak</a:t>
            </a:r>
            <a:r>
              <a:rPr lang="it-IT" sz="1200" b="0" i="0" u="none" strike="noStrike" kern="1200" dirty="0">
                <a:solidFill>
                  <a:schemeClr val="tx1"/>
                </a:solidFill>
                <a:effectLst/>
                <a:latin typeface="+mn-lt"/>
                <a:ea typeface="+mn-ea"/>
                <a:cs typeface="+mn-cs"/>
              </a:rPr>
              <a:t> of </a:t>
            </a:r>
            <a:r>
              <a:rPr lang="it-IT" sz="1200" b="0" i="0" u="none" strike="noStrike" kern="1200" dirty="0" err="1">
                <a:solidFill>
                  <a:schemeClr val="tx1"/>
                </a:solidFill>
                <a:effectLst/>
                <a:latin typeface="+mn-lt"/>
                <a:ea typeface="+mn-ea"/>
                <a:cs typeface="+mn-cs"/>
              </a:rPr>
              <a:t>viraemia</a:t>
            </a:r>
            <a:r>
              <a:rPr lang="it-IT" sz="1200" b="0" i="0" u="none" strike="noStrike" kern="1200" dirty="0">
                <a:solidFill>
                  <a:schemeClr val="tx1"/>
                </a:solidFill>
                <a:effectLst/>
                <a:latin typeface="+mn-lt"/>
                <a:ea typeface="+mn-ea"/>
                <a:cs typeface="+mn-cs"/>
              </a:rPr>
              <a:t>. HBV‐</a:t>
            </a:r>
            <a:r>
              <a:rPr lang="it-IT" sz="1200" b="0" i="0" u="none" strike="noStrike" kern="1200" dirty="0" err="1">
                <a:solidFill>
                  <a:schemeClr val="tx1"/>
                </a:solidFill>
                <a:effectLst/>
                <a:latin typeface="+mn-lt"/>
                <a:ea typeface="+mn-ea"/>
                <a:cs typeface="+mn-cs"/>
              </a:rPr>
              <a:t>specific</a:t>
            </a:r>
            <a:r>
              <a:rPr lang="it-IT" sz="1200" b="0" i="0" u="none" strike="noStrike" kern="1200" dirty="0">
                <a:solidFill>
                  <a:schemeClr val="tx1"/>
                </a:solidFill>
                <a:effectLst/>
                <a:latin typeface="+mn-lt"/>
                <a:ea typeface="+mn-ea"/>
                <a:cs typeface="+mn-cs"/>
              </a:rPr>
              <a:t> T </a:t>
            </a:r>
            <a:r>
              <a:rPr lang="it-IT" sz="1200" b="0" i="0" u="none" strike="noStrike" kern="1200" dirty="0" err="1">
                <a:solidFill>
                  <a:schemeClr val="tx1"/>
                </a:solidFill>
                <a:effectLst/>
                <a:latin typeface="+mn-lt"/>
                <a:ea typeface="+mn-ea"/>
                <a:cs typeface="+mn-cs"/>
              </a:rPr>
              <a:t>cells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appear</a:t>
            </a:r>
            <a:r>
              <a:rPr lang="it-IT" sz="1200" b="0" i="0" u="none" strike="noStrike" kern="1200" dirty="0">
                <a:solidFill>
                  <a:schemeClr val="tx1"/>
                </a:solidFill>
                <a:effectLst/>
                <a:latin typeface="+mn-lt"/>
                <a:ea typeface="+mn-ea"/>
                <a:cs typeface="+mn-cs"/>
              </a:rPr>
              <a:t> to be </a:t>
            </a:r>
            <a:r>
              <a:rPr lang="it-IT" sz="1200" b="0" i="0" u="none" strike="noStrike" kern="1200" dirty="0" err="1">
                <a:solidFill>
                  <a:schemeClr val="tx1"/>
                </a:solidFill>
                <a:effectLst/>
                <a:latin typeface="+mn-lt"/>
                <a:ea typeface="+mn-ea"/>
                <a:cs typeface="+mn-cs"/>
              </a:rPr>
              <a:t>highly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activated</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but</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almost</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totally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unable</a:t>
            </a:r>
            <a:r>
              <a:rPr lang="it-IT" sz="1200" b="0" i="0" u="none" strike="noStrike" kern="1200" dirty="0">
                <a:solidFill>
                  <a:schemeClr val="tx1"/>
                </a:solidFill>
                <a:effectLst/>
                <a:latin typeface="+mn-lt"/>
                <a:ea typeface="+mn-ea"/>
                <a:cs typeface="+mn-cs"/>
              </a:rPr>
              <a:t> to secrete </a:t>
            </a:r>
            <a:r>
              <a:rPr lang="it-IT" sz="1200" b="0" i="0" u="none" strike="noStrike" kern="1200" dirty="0" err="1">
                <a:solidFill>
                  <a:schemeClr val="tx1"/>
                </a:solidFill>
                <a:effectLst/>
                <a:latin typeface="+mn-lt"/>
                <a:ea typeface="+mn-ea"/>
                <a:cs typeface="+mn-cs"/>
              </a:rPr>
              <a:t>antiviral</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cytokines</a:t>
            </a:r>
            <a:r>
              <a:rPr lang="it-IT" sz="1200" b="0" i="0" u="none" strike="noStrike" kern="1200" dirty="0">
                <a:solidFill>
                  <a:schemeClr val="tx1"/>
                </a:solidFill>
                <a:effectLst/>
                <a:latin typeface="+mn-lt"/>
                <a:ea typeface="+mn-ea"/>
                <a:cs typeface="+mn-cs"/>
              </a:rPr>
              <a:t> and to </a:t>
            </a:r>
            <a:r>
              <a:rPr lang="it-IT" sz="1200" b="0" i="0" u="none" strike="noStrike" kern="1200" dirty="0" err="1">
                <a:solidFill>
                  <a:schemeClr val="tx1"/>
                </a:solidFill>
                <a:effectLst/>
                <a:latin typeface="+mn-lt"/>
                <a:ea typeface="+mn-ea"/>
                <a:cs typeface="+mn-cs"/>
              </a:rPr>
              <a:t>perform</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cytolytic</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activity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at</a:t>
            </a:r>
            <a:r>
              <a:rPr lang="it-IT" sz="1200" b="0" i="0" u="none" strike="noStrike" kern="1200" dirty="0">
                <a:solidFill>
                  <a:schemeClr val="tx1"/>
                </a:solidFill>
                <a:effectLst/>
                <a:latin typeface="+mn-lt"/>
                <a:ea typeface="+mn-ea"/>
                <a:cs typeface="+mn-cs"/>
              </a:rPr>
              <a:t> the time of the ALT </a:t>
            </a:r>
            <a:r>
              <a:rPr lang="it-IT" sz="1200" b="0" i="0" u="none" strike="noStrike" kern="1200" dirty="0" err="1">
                <a:solidFill>
                  <a:schemeClr val="tx1"/>
                </a:solidFill>
                <a:effectLst/>
                <a:latin typeface="+mn-lt"/>
                <a:ea typeface="+mn-ea"/>
                <a:cs typeface="+mn-cs"/>
              </a:rPr>
              <a:t>peak</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This</a:t>
            </a:r>
            <a:r>
              <a:rPr lang="it-IT" sz="1200" b="0" i="0" u="none" strike="noStrike" kern="1200" dirty="0">
                <a:solidFill>
                  <a:schemeClr val="tx1"/>
                </a:solidFill>
                <a:effectLst/>
                <a:latin typeface="+mn-lt"/>
                <a:ea typeface="+mn-ea"/>
                <a:cs typeface="+mn-cs"/>
              </a:rPr>
              <a:t> T‐</a:t>
            </a:r>
            <a:r>
              <a:rPr lang="it-IT" sz="1200" b="0" i="0" u="none" strike="noStrike" kern="1200" dirty="0" err="1">
                <a:solidFill>
                  <a:schemeClr val="tx1"/>
                </a:solidFill>
                <a:effectLst/>
                <a:latin typeface="+mn-lt"/>
                <a:ea typeface="+mn-ea"/>
                <a:cs typeface="+mn-cs"/>
              </a:rPr>
              <a:t>cell</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inhibition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believed</a:t>
            </a:r>
            <a:r>
              <a:rPr lang="it-IT" sz="1200" b="0" i="0" u="none" strike="noStrike" kern="1200" dirty="0">
                <a:solidFill>
                  <a:schemeClr val="tx1"/>
                </a:solidFill>
                <a:effectLst/>
                <a:latin typeface="+mn-lt"/>
                <a:ea typeface="+mn-ea"/>
                <a:cs typeface="+mn-cs"/>
              </a:rPr>
              <a:t> to be a </a:t>
            </a:r>
            <a:r>
              <a:rPr lang="it-IT" sz="1200" b="0" i="0" u="none" strike="noStrike" kern="1200" dirty="0" err="1">
                <a:solidFill>
                  <a:schemeClr val="tx1"/>
                </a:solidFill>
                <a:effectLst/>
                <a:latin typeface="+mn-lt"/>
                <a:ea typeface="+mn-ea"/>
                <a:cs typeface="+mn-cs"/>
              </a:rPr>
              <a:t>protective</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mechanism</a:t>
            </a:r>
            <a:r>
              <a:rPr lang="it-IT" sz="1200" b="0" i="0" u="none" strike="noStrike" kern="1200" dirty="0">
                <a:solidFill>
                  <a:schemeClr val="tx1"/>
                </a:solidFill>
                <a:effectLst/>
                <a:latin typeface="+mn-lt"/>
                <a:ea typeface="+mn-ea"/>
                <a:cs typeface="+mn-cs"/>
              </a:rPr>
              <a:t> to </a:t>
            </a:r>
            <a:r>
              <a:rPr lang="it-IT" sz="1200" b="0" i="0" u="none" strike="noStrike" kern="1200" dirty="0" err="1">
                <a:solidFill>
                  <a:schemeClr val="tx1"/>
                </a:solidFill>
                <a:effectLst/>
                <a:latin typeface="+mn-lt"/>
                <a:ea typeface="+mn-ea"/>
                <a:cs typeface="+mn-cs"/>
              </a:rPr>
              <a:t>avoid</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excessive</a:t>
            </a:r>
            <a:r>
              <a:rPr lang="it-IT" sz="1200" b="0" i="0" u="none" strike="noStrike" kern="1200" dirty="0">
                <a:solidFill>
                  <a:schemeClr val="tx1"/>
                </a:solidFill>
                <a:effectLst/>
                <a:latin typeface="+mn-lt"/>
                <a:ea typeface="+mn-ea"/>
                <a:cs typeface="+mn-cs"/>
              </a:rPr>
              <a:t> immune </a:t>
            </a:r>
            <a:r>
              <a:rPr lang="it-IT" sz="1200" b="0" i="0" u="none" strike="noStrike" kern="1200" dirty="0" err="1">
                <a:solidFill>
                  <a:schemeClr val="tx1"/>
                </a:solidFill>
                <a:effectLst/>
                <a:latin typeface="+mn-lt"/>
                <a:ea typeface="+mn-ea"/>
                <a:cs typeface="+mn-cs"/>
              </a:rPr>
              <a:t>pathology</a:t>
            </a:r>
            <a:r>
              <a:rPr lang="it-IT" sz="1200" b="0" i="0" u="none" strike="noStrike" kern="1200" dirty="0">
                <a:solidFill>
                  <a:schemeClr val="tx1"/>
                </a:solidFill>
                <a:effectLst/>
                <a:latin typeface="+mn-lt"/>
                <a:ea typeface="+mn-ea"/>
                <a:cs typeface="+mn-cs"/>
              </a:rPr>
              <a:t> and </a:t>
            </a:r>
            <a:r>
              <a:rPr lang="it-IT" sz="1200" b="0" i="0" u="none" strike="noStrike" kern="1200" dirty="0" err="1">
                <a:solidFill>
                  <a:schemeClr val="tx1"/>
                </a:solidFill>
                <a:effectLst/>
                <a:latin typeface="+mn-lt"/>
                <a:ea typeface="+mn-ea"/>
                <a:cs typeface="+mn-cs"/>
              </a:rPr>
              <a:t>it</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mostly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sustained</a:t>
            </a:r>
            <a:r>
              <a:rPr lang="it-IT" sz="1200" b="0" i="0" u="none" strike="noStrike" kern="1200" dirty="0">
                <a:solidFill>
                  <a:schemeClr val="tx1"/>
                </a:solidFill>
                <a:effectLst/>
                <a:latin typeface="+mn-lt"/>
                <a:ea typeface="+mn-ea"/>
                <a:cs typeface="+mn-cs"/>
              </a:rPr>
              <a:t> by </a:t>
            </a:r>
            <a:r>
              <a:rPr lang="it-IT" sz="1200" b="0" i="0" u="none" strike="noStrike" kern="1200" dirty="0" err="1">
                <a:solidFill>
                  <a:schemeClr val="tx1"/>
                </a:solidFill>
                <a:effectLst/>
                <a:latin typeface="+mn-lt"/>
                <a:ea typeface="+mn-ea"/>
                <a:cs typeface="+mn-cs"/>
              </a:rPr>
              <a:t>soluble</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factors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such</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arginase</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released</a:t>
            </a:r>
            <a:r>
              <a:rPr lang="it-IT" sz="1200" b="0" i="0" u="none" strike="noStrike" kern="1200" dirty="0">
                <a:solidFill>
                  <a:schemeClr val="tx1"/>
                </a:solidFill>
                <a:effectLst/>
                <a:latin typeface="+mn-lt"/>
                <a:ea typeface="+mn-ea"/>
                <a:cs typeface="+mn-cs"/>
              </a:rPr>
              <a:t> by </a:t>
            </a:r>
            <a:r>
              <a:rPr lang="it-IT" sz="1200" b="0" i="0" u="none" strike="noStrike" kern="1200" dirty="0" err="1">
                <a:solidFill>
                  <a:schemeClr val="tx1"/>
                </a:solidFill>
                <a:effectLst/>
                <a:latin typeface="+mn-lt"/>
                <a:ea typeface="+mn-ea"/>
                <a:cs typeface="+mn-cs"/>
              </a:rPr>
              <a:t>necrotic</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liver</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cells</a:t>
            </a:r>
            <a:endParaRPr lang="it-IT" dirty="0"/>
          </a:p>
        </p:txBody>
      </p:sp>
      <p:sp>
        <p:nvSpPr>
          <p:cNvPr id="4" name="Segnaposto numero diapositiva 3"/>
          <p:cNvSpPr>
            <a:spLocks noGrp="1"/>
          </p:cNvSpPr>
          <p:nvPr>
            <p:ph type="sldNum" sz="quarter" idx="5"/>
          </p:nvPr>
        </p:nvSpPr>
        <p:spPr/>
        <p:txBody>
          <a:bodyPr/>
          <a:lstStyle/>
          <a:p>
            <a:fld id="{6E7A6D4E-F510-6B44-B260-48131B8925AE}" type="slidenum">
              <a:rPr lang="it-IT" smtClean="0"/>
              <a:pPr/>
              <a:t>81</a:t>
            </a:fld>
            <a:endParaRPr lang="it-IT"/>
          </a:p>
        </p:txBody>
      </p:sp>
    </p:spTree>
    <p:extLst>
      <p:ext uri="{BB962C8B-B14F-4D97-AF65-F5344CB8AC3E}">
        <p14:creationId xmlns:p14="http://schemas.microsoft.com/office/powerpoint/2010/main" val="1316621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latin typeface="+mn-lt"/>
                <a:ea typeface="+mn-ea"/>
                <a:cs typeface="+mn-cs"/>
              </a:rPr>
              <a:t>Figure 1 </a:t>
            </a:r>
            <a:r>
              <a:rPr lang="it-IT" sz="1200" kern="1200" dirty="0" err="1">
                <a:solidFill>
                  <a:schemeClr val="tx1"/>
                </a:solidFill>
                <a:latin typeface="+mn-lt"/>
                <a:ea typeface="+mn-ea"/>
                <a:cs typeface="+mn-cs"/>
              </a:rPr>
              <a:t>Activation</a:t>
            </a:r>
            <a:r>
              <a:rPr lang="it-IT" sz="1200" kern="1200" dirty="0">
                <a:solidFill>
                  <a:schemeClr val="tx1"/>
                </a:solidFill>
                <a:latin typeface="+mn-lt"/>
                <a:ea typeface="+mn-ea"/>
                <a:cs typeface="+mn-cs"/>
              </a:rPr>
              <a:t> and de-</a:t>
            </a:r>
            <a:r>
              <a:rPr lang="it-IT" sz="1200" kern="1200" dirty="0" err="1">
                <a:solidFill>
                  <a:schemeClr val="tx1"/>
                </a:solidFill>
                <a:latin typeface="+mn-lt"/>
                <a:ea typeface="+mn-ea"/>
                <a:cs typeface="+mn-cs"/>
              </a:rPr>
              <a:t>activation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pathways</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fibrosis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inflammation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triggered</a:t>
            </a:r>
            <a:r>
              <a:rPr lang="it-IT" sz="1200" kern="1200" dirty="0">
                <a:solidFill>
                  <a:schemeClr val="tx1"/>
                </a:solidFill>
                <a:latin typeface="+mn-lt"/>
                <a:ea typeface="+mn-ea"/>
                <a:cs typeface="+mn-cs"/>
              </a:rPr>
              <a:t> by virus </a:t>
            </a:r>
            <a:r>
              <a:rPr lang="it-IT" sz="1200" kern="1200" dirty="0" err="1">
                <a:solidFill>
                  <a:schemeClr val="tx1"/>
                </a:solidFill>
                <a:latin typeface="+mn-lt"/>
                <a:ea typeface="+mn-ea"/>
                <a:cs typeface="+mn-cs"/>
              </a:rPr>
              <a:t>infection</a:t>
            </a:r>
            <a:r>
              <a:rPr lang="it-IT" sz="1200" kern="1200" dirty="0">
                <a:solidFill>
                  <a:schemeClr val="tx1"/>
                </a:solidFill>
                <a:latin typeface="+mn-lt"/>
                <a:ea typeface="+mn-ea"/>
                <a:cs typeface="+mn-cs"/>
              </a:rPr>
              <a:t> or immune-</a:t>
            </a:r>
            <a:r>
              <a:rPr lang="it-IT" sz="1200" kern="1200" dirty="0" err="1">
                <a:solidFill>
                  <a:schemeClr val="tx1"/>
                </a:solidFill>
                <a:latin typeface="+mn-lt"/>
                <a:ea typeface="+mn-ea"/>
                <a:cs typeface="+mn-cs"/>
              </a:rPr>
              <a:t>mediated</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mechanisms</a:t>
            </a:r>
            <a:r>
              <a:rPr lang="it-IT" sz="1200" kern="1200" dirty="0">
                <a:solidFill>
                  <a:schemeClr val="tx1"/>
                </a:solidFill>
                <a:latin typeface="+mn-lt"/>
                <a:ea typeface="+mn-ea"/>
                <a:cs typeface="+mn-cs"/>
              </a:rPr>
              <a:t> can </a:t>
            </a:r>
            <a:r>
              <a:rPr lang="it-IT" sz="1200" kern="1200" dirty="0" err="1">
                <a:solidFill>
                  <a:schemeClr val="tx1"/>
                </a:solidFill>
                <a:latin typeface="+mn-lt"/>
                <a:ea typeface="+mn-ea"/>
                <a:cs typeface="+mn-cs"/>
              </a:rPr>
              <a:t>initiate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fibrogenesis</a:t>
            </a:r>
            <a:r>
              <a:rPr lang="it-IT" sz="1200" kern="1200" dirty="0">
                <a:solidFill>
                  <a:schemeClr val="tx1"/>
                </a:solidFill>
                <a:latin typeface="+mn-lt"/>
                <a:ea typeface="+mn-ea"/>
                <a:cs typeface="+mn-cs"/>
              </a:rPr>
              <a:t> by </a:t>
            </a:r>
            <a:r>
              <a:rPr lang="it-IT" sz="1200" kern="1200" dirty="0" err="1">
                <a:solidFill>
                  <a:schemeClr val="tx1"/>
                </a:solidFill>
                <a:latin typeface="+mn-lt"/>
                <a:ea typeface="+mn-ea"/>
                <a:cs typeface="+mn-cs"/>
              </a:rPr>
              <a:t>inducing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apoptosis</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hepatocytes</a:t>
            </a:r>
            <a:r>
              <a:rPr lang="it-IT" sz="1200" kern="1200" dirty="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it-IT" sz="1200" kern="1200" dirty="0" smtClean="0">
                <a:solidFill>
                  <a:schemeClr val="tx1"/>
                </a:solidFill>
                <a:latin typeface="+mn-lt"/>
                <a:ea typeface="+mn-ea"/>
                <a:cs typeface="+mn-cs"/>
              </a:rPr>
              <a:t>The </a:t>
            </a:r>
            <a:r>
              <a:rPr lang="it-IT" sz="1200" kern="1200" dirty="0" err="1">
                <a:solidFill>
                  <a:schemeClr val="tx1"/>
                </a:solidFill>
                <a:latin typeface="+mn-lt"/>
                <a:ea typeface="+mn-ea"/>
                <a:cs typeface="+mn-cs"/>
              </a:rPr>
              <a:t>released</a:t>
            </a:r>
            <a:r>
              <a:rPr lang="it-IT" sz="1200" kern="1200" dirty="0">
                <a:solidFill>
                  <a:schemeClr val="tx1"/>
                </a:solidFill>
                <a:latin typeface="+mn-lt"/>
                <a:ea typeface="+mn-ea"/>
                <a:cs typeface="+mn-cs"/>
              </a:rPr>
              <a:t> </a:t>
            </a:r>
            <a:r>
              <a:rPr lang="it-IT" sz="1200" b="1" kern="1200" dirty="0" err="1">
                <a:solidFill>
                  <a:schemeClr val="tx1"/>
                </a:solidFill>
                <a:latin typeface="+mn-lt"/>
                <a:ea typeface="+mn-ea"/>
                <a:cs typeface="+mn-cs"/>
              </a:rPr>
              <a:t>apoptotic</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bodies</a:t>
            </a:r>
            <a:r>
              <a:rPr lang="it-IT" sz="1200" b="1" kern="1200" dirty="0">
                <a:solidFill>
                  <a:schemeClr val="tx1"/>
                </a:solidFill>
                <a:latin typeface="+mn-lt"/>
                <a:ea typeface="+mn-ea"/>
                <a:cs typeface="+mn-cs"/>
              </a:rPr>
              <a:t> can </a:t>
            </a:r>
            <a:r>
              <a:rPr lang="it-IT" sz="1200" b="1" kern="1200" dirty="0" err="1">
                <a:solidFill>
                  <a:schemeClr val="tx1"/>
                </a:solidFill>
                <a:latin typeface="+mn-lt"/>
                <a:ea typeface="+mn-ea"/>
                <a:cs typeface="+mn-cs"/>
              </a:rPr>
              <a:t>activate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quiescent</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hepatic</a:t>
            </a:r>
            <a:r>
              <a:rPr lang="it-IT" sz="1200" b="1" kern="1200" dirty="0">
                <a:solidFill>
                  <a:schemeClr val="tx1"/>
                </a:solidFill>
                <a:latin typeface="+mn-lt"/>
                <a:ea typeface="+mn-ea"/>
                <a:cs typeface="+mn-cs"/>
              </a:rPr>
              <a:t> stellate </a:t>
            </a:r>
            <a:r>
              <a:rPr lang="it-IT" sz="1200" b="1" kern="1200" dirty="0" err="1">
                <a:solidFill>
                  <a:schemeClr val="tx1"/>
                </a:solidFill>
                <a:latin typeface="+mn-lt"/>
                <a:ea typeface="+mn-ea"/>
                <a:cs typeface="+mn-cs"/>
              </a:rPr>
              <a:t>cells</a:t>
            </a:r>
            <a:r>
              <a:rPr lang="it-IT" sz="1200" b="1" kern="1200" dirty="0">
                <a:solidFill>
                  <a:schemeClr val="tx1"/>
                </a:solidFill>
                <a:latin typeface="+mn-lt"/>
                <a:ea typeface="+mn-ea"/>
                <a:cs typeface="+mn-cs"/>
              </a:rPr>
              <a:t> </a:t>
            </a:r>
            <a:r>
              <a:rPr lang="it-IT" sz="1200" kern="1200" dirty="0">
                <a:solidFill>
                  <a:schemeClr val="tx1"/>
                </a:solidFill>
                <a:latin typeface="+mn-lt"/>
                <a:ea typeface="+mn-ea"/>
                <a:cs typeface="+mn-cs"/>
              </a:rPr>
              <a:t>and </a:t>
            </a:r>
            <a:r>
              <a:rPr lang="it-IT" sz="1200" kern="1200" dirty="0" err="1">
                <a:solidFill>
                  <a:schemeClr val="tx1"/>
                </a:solidFill>
                <a:latin typeface="+mn-lt"/>
                <a:ea typeface="+mn-ea"/>
                <a:cs typeface="+mn-cs"/>
              </a:rPr>
              <a:t>transform</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them</a:t>
            </a:r>
            <a:r>
              <a:rPr lang="it-IT" sz="1200" kern="1200" dirty="0">
                <a:solidFill>
                  <a:schemeClr val="tx1"/>
                </a:solidFill>
                <a:latin typeface="+mn-lt"/>
                <a:ea typeface="+mn-ea"/>
                <a:cs typeface="+mn-cs"/>
              </a:rPr>
              <a:t> </a:t>
            </a:r>
            <a:r>
              <a:rPr lang="it-IT" sz="1200" b="1" kern="1200" dirty="0" err="1">
                <a:solidFill>
                  <a:schemeClr val="tx1"/>
                </a:solidFill>
                <a:latin typeface="+mn-lt"/>
                <a:ea typeface="+mn-ea"/>
                <a:cs typeface="+mn-cs"/>
              </a:rPr>
              <a:t>into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myofibroblasts</a:t>
            </a:r>
            <a:r>
              <a:rPr lang="it-IT" sz="1200" b="1" kern="1200" dirty="0">
                <a:solidFill>
                  <a:schemeClr val="tx1"/>
                </a:solidFill>
                <a:latin typeface="+mn-lt"/>
                <a:ea typeface="+mn-ea"/>
                <a:cs typeface="+mn-cs"/>
              </a:rPr>
              <a:t> </a:t>
            </a:r>
            <a:r>
              <a:rPr lang="it-IT" sz="1200" kern="1200" dirty="0">
                <a:solidFill>
                  <a:schemeClr val="tx1"/>
                </a:solidFill>
                <a:latin typeface="+mn-lt"/>
                <a:ea typeface="+mn-ea"/>
                <a:cs typeface="+mn-cs"/>
              </a:rPr>
              <a:t>under the </a:t>
            </a:r>
            <a:r>
              <a:rPr lang="it-IT" sz="1200" kern="1200" dirty="0" err="1">
                <a:solidFill>
                  <a:schemeClr val="tx1"/>
                </a:solidFill>
                <a:latin typeface="+mn-lt"/>
                <a:ea typeface="+mn-ea"/>
                <a:cs typeface="+mn-cs"/>
              </a:rPr>
              <a:t>mediation</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transforming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growth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factor</a:t>
            </a:r>
            <a:r>
              <a:rPr lang="it-IT" sz="1200" kern="1200" dirty="0">
                <a:solidFill>
                  <a:schemeClr val="tx1"/>
                </a:solidFill>
                <a:latin typeface="+mn-lt"/>
                <a:ea typeface="+mn-ea"/>
                <a:cs typeface="+mn-cs"/>
              </a:rPr>
              <a:t> beta 1 (TGFβ1), </a:t>
            </a:r>
            <a:r>
              <a:rPr lang="it-IT" sz="1200" kern="1200" dirty="0" err="1">
                <a:solidFill>
                  <a:schemeClr val="tx1"/>
                </a:solidFill>
                <a:latin typeface="+mn-lt"/>
                <a:ea typeface="+mn-ea"/>
                <a:cs typeface="+mn-cs"/>
              </a:rPr>
              <a:t>platelet-derived</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growth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factor</a:t>
            </a:r>
            <a:r>
              <a:rPr lang="it-IT" sz="1200" kern="1200" dirty="0">
                <a:solidFill>
                  <a:schemeClr val="tx1"/>
                </a:solidFill>
                <a:latin typeface="+mn-lt"/>
                <a:ea typeface="+mn-ea"/>
                <a:cs typeface="+mn-cs"/>
              </a:rPr>
              <a:t> (PDGF), and </a:t>
            </a:r>
            <a:r>
              <a:rPr lang="it-IT" sz="1200" kern="1200" dirty="0" err="1">
                <a:solidFill>
                  <a:schemeClr val="tx1"/>
                </a:solidFill>
                <a:latin typeface="+mn-lt"/>
                <a:ea typeface="+mn-ea"/>
                <a:cs typeface="+mn-cs"/>
              </a:rPr>
              <a:t>endothelial</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growth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factor</a:t>
            </a:r>
            <a:r>
              <a:rPr lang="it-IT" sz="1200" kern="1200" dirty="0">
                <a:solidFill>
                  <a:schemeClr val="tx1"/>
                </a:solidFill>
                <a:latin typeface="+mn-lt"/>
                <a:ea typeface="+mn-ea"/>
                <a:cs typeface="+mn-cs"/>
              </a:rPr>
              <a:t> (EGF). </a:t>
            </a:r>
            <a:endParaRPr lang="it-IT" sz="1200" kern="1200" dirty="0" smtClean="0">
              <a:solidFill>
                <a:schemeClr val="tx1"/>
              </a:solidFill>
              <a:latin typeface="+mn-lt"/>
              <a:ea typeface="+mn-ea"/>
              <a:cs typeface="+mn-cs"/>
            </a:endParaRPr>
          </a:p>
          <a:p>
            <a:r>
              <a:rPr lang="it-IT" sz="1200" kern="1200" dirty="0" smtClean="0">
                <a:solidFill>
                  <a:schemeClr val="tx1"/>
                </a:solidFill>
                <a:latin typeface="+mn-lt"/>
                <a:ea typeface="+mn-ea"/>
                <a:cs typeface="+mn-cs"/>
              </a:rPr>
              <a:t>The </a:t>
            </a:r>
            <a:r>
              <a:rPr lang="it-IT" sz="1200" kern="1200" dirty="0" err="1">
                <a:solidFill>
                  <a:schemeClr val="tx1"/>
                </a:solidFill>
                <a:latin typeface="+mn-lt"/>
                <a:ea typeface="+mn-ea"/>
                <a:cs typeface="+mn-cs"/>
              </a:rPr>
              <a:t>activation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process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fueled</a:t>
            </a:r>
            <a:r>
              <a:rPr lang="it-IT" sz="1200" kern="1200" dirty="0">
                <a:solidFill>
                  <a:schemeClr val="tx1"/>
                </a:solidFill>
                <a:latin typeface="+mn-lt"/>
                <a:ea typeface="+mn-ea"/>
                <a:cs typeface="+mn-cs"/>
              </a:rPr>
              <a:t> by the release of </a:t>
            </a:r>
            <a:r>
              <a:rPr lang="it-IT" sz="1200" kern="1200" dirty="0" err="1">
                <a:solidFill>
                  <a:schemeClr val="tx1"/>
                </a:solidFill>
                <a:latin typeface="+mn-lt"/>
                <a:ea typeface="+mn-ea"/>
                <a:cs typeface="+mn-cs"/>
              </a:rPr>
              <a:t>lipid</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droplets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autophagy</a:t>
            </a:r>
            <a:r>
              <a:rPr lang="it-IT" sz="1200" kern="1200" dirty="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it-IT" sz="1200" kern="1200" dirty="0" smtClean="0">
                <a:solidFill>
                  <a:schemeClr val="tx1"/>
                </a:solidFill>
                <a:latin typeface="+mn-lt"/>
                <a:ea typeface="+mn-ea"/>
                <a:cs typeface="+mn-cs"/>
              </a:rPr>
              <a:t>The </a:t>
            </a:r>
            <a:r>
              <a:rPr lang="it-IT" sz="1200" kern="1200" dirty="0" err="1">
                <a:solidFill>
                  <a:schemeClr val="tx1"/>
                </a:solidFill>
                <a:latin typeface="+mn-lt"/>
                <a:ea typeface="+mn-ea"/>
                <a:cs typeface="+mn-cs"/>
              </a:rPr>
              <a:t>apoptotic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bodies</a:t>
            </a:r>
            <a:r>
              <a:rPr lang="it-IT" sz="1200" kern="1200" dirty="0">
                <a:solidFill>
                  <a:schemeClr val="tx1"/>
                </a:solidFill>
                <a:latin typeface="+mn-lt"/>
                <a:ea typeface="+mn-ea"/>
                <a:cs typeface="+mn-cs"/>
              </a:rPr>
              <a:t> from the </a:t>
            </a:r>
            <a:r>
              <a:rPr lang="it-IT" sz="1200" kern="1200" dirty="0" err="1">
                <a:solidFill>
                  <a:schemeClr val="tx1"/>
                </a:solidFill>
                <a:latin typeface="+mn-lt"/>
                <a:ea typeface="+mn-ea"/>
                <a:cs typeface="+mn-cs"/>
              </a:rPr>
              <a:t>damaged</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hepatocytes</a:t>
            </a:r>
            <a:r>
              <a:rPr lang="it-IT" sz="1200" kern="1200" dirty="0">
                <a:solidFill>
                  <a:schemeClr val="tx1"/>
                </a:solidFill>
                <a:latin typeface="+mn-lt"/>
                <a:ea typeface="+mn-ea"/>
                <a:cs typeface="+mn-cs"/>
              </a:rPr>
              <a:t> can </a:t>
            </a:r>
            <a:r>
              <a:rPr lang="it-IT" sz="1200" kern="1200" dirty="0" err="1">
                <a:solidFill>
                  <a:schemeClr val="tx1"/>
                </a:solidFill>
                <a:latin typeface="+mn-lt"/>
                <a:ea typeface="+mn-ea"/>
                <a:cs typeface="+mn-cs"/>
              </a:rPr>
              <a:t>also</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stimulate</a:t>
            </a:r>
            <a:r>
              <a:rPr lang="it-IT" sz="1200" kern="1200" dirty="0">
                <a:solidFill>
                  <a:schemeClr val="tx1"/>
                </a:solidFill>
                <a:latin typeface="+mn-lt"/>
                <a:ea typeface="+mn-ea"/>
                <a:cs typeface="+mn-cs"/>
              </a:rPr>
              <a:t> </a:t>
            </a:r>
            <a:r>
              <a:rPr lang="it-IT" sz="1200" b="1" kern="1200" dirty="0" err="1">
                <a:solidFill>
                  <a:schemeClr val="tx1"/>
                </a:solidFill>
                <a:latin typeface="+mn-lt"/>
                <a:ea typeface="+mn-ea"/>
                <a:cs typeface="+mn-cs"/>
              </a:rPr>
              <a:t>Kupffer</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cells</a:t>
            </a:r>
            <a:r>
              <a:rPr lang="it-IT" sz="1200" b="1" kern="1200" dirty="0">
                <a:solidFill>
                  <a:schemeClr val="tx1"/>
                </a:solidFill>
                <a:latin typeface="+mn-lt"/>
                <a:ea typeface="+mn-ea"/>
                <a:cs typeface="+mn-cs"/>
              </a:rPr>
              <a:t> to generate </a:t>
            </a:r>
            <a:r>
              <a:rPr lang="it-IT" sz="1200" b="1" kern="1200" dirty="0" err="1">
                <a:solidFill>
                  <a:schemeClr val="tx1"/>
                </a:solidFill>
                <a:latin typeface="+mn-lt"/>
                <a:ea typeface="+mn-ea"/>
                <a:cs typeface="+mn-cs"/>
              </a:rPr>
              <a:t>reactive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oxygen</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species</a:t>
            </a:r>
            <a:r>
              <a:rPr lang="it-IT" sz="1200" b="1" kern="1200" dirty="0">
                <a:solidFill>
                  <a:schemeClr val="tx1"/>
                </a:solidFill>
                <a:latin typeface="+mn-lt"/>
                <a:ea typeface="+mn-ea"/>
                <a:cs typeface="+mn-cs"/>
              </a:rPr>
              <a:t> (ROS) and </a:t>
            </a:r>
            <a:r>
              <a:rPr lang="it-IT" sz="1200" b="1" kern="1200" dirty="0" err="1">
                <a:solidFill>
                  <a:schemeClr val="tx1"/>
                </a:solidFill>
                <a:latin typeface="+mn-lt"/>
                <a:ea typeface="+mn-ea"/>
                <a:cs typeface="+mn-cs"/>
              </a:rPr>
              <a:t>nitric</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oxide</a:t>
            </a:r>
            <a:r>
              <a:rPr lang="it-IT" sz="1200" b="1" kern="1200" dirty="0">
                <a:solidFill>
                  <a:schemeClr val="tx1"/>
                </a:solidFill>
                <a:latin typeface="+mn-lt"/>
                <a:ea typeface="+mn-ea"/>
                <a:cs typeface="+mn-cs"/>
              </a:rPr>
              <a:t> (NO) </a:t>
            </a:r>
            <a:r>
              <a:rPr lang="it-IT" sz="1200" kern="1200" dirty="0">
                <a:solidFill>
                  <a:schemeClr val="tx1"/>
                </a:solidFill>
                <a:latin typeface="+mn-lt"/>
                <a:ea typeface="+mn-ea"/>
                <a:cs typeface="+mn-cs"/>
              </a:rPr>
              <a:t>by </a:t>
            </a:r>
            <a:r>
              <a:rPr lang="it-IT" sz="1200" kern="1200" dirty="0" err="1">
                <a:solidFill>
                  <a:schemeClr val="tx1"/>
                </a:solidFill>
                <a:latin typeface="+mn-lt"/>
                <a:ea typeface="+mn-ea"/>
                <a:cs typeface="+mn-cs"/>
              </a:rPr>
              <a:t>inducible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nitric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oxide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synthase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iNOS</a:t>
            </a:r>
            <a:r>
              <a:rPr lang="it-IT" sz="1200" kern="1200" dirty="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it-IT" sz="1200" kern="1200" dirty="0" smtClean="0">
                <a:solidFill>
                  <a:schemeClr val="tx1"/>
                </a:solidFill>
                <a:latin typeface="+mn-lt"/>
                <a:ea typeface="+mn-ea"/>
                <a:cs typeface="+mn-cs"/>
              </a:rPr>
              <a:t>The </a:t>
            </a:r>
            <a:r>
              <a:rPr lang="it-IT" sz="1200" kern="1200" dirty="0">
                <a:solidFill>
                  <a:schemeClr val="tx1"/>
                </a:solidFill>
                <a:latin typeface="+mn-lt"/>
                <a:ea typeface="+mn-ea"/>
                <a:cs typeface="+mn-cs"/>
              </a:rPr>
              <a:t>ROS in turn can </a:t>
            </a:r>
            <a:r>
              <a:rPr lang="it-IT" sz="1200" kern="1200" dirty="0" err="1">
                <a:solidFill>
                  <a:schemeClr val="tx1"/>
                </a:solidFill>
                <a:latin typeface="+mn-lt"/>
                <a:ea typeface="+mn-ea"/>
                <a:cs typeface="+mn-cs"/>
              </a:rPr>
              <a:t>enhance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hepatocyte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apoptosis</a:t>
            </a:r>
            <a:r>
              <a:rPr lang="it-IT" sz="1200" kern="1200" dirty="0">
                <a:solidFill>
                  <a:schemeClr val="tx1"/>
                </a:solidFill>
                <a:latin typeface="+mn-lt"/>
                <a:ea typeface="+mn-ea"/>
                <a:cs typeface="+mn-cs"/>
              </a:rPr>
              <a:t> and continue the </a:t>
            </a:r>
            <a:r>
              <a:rPr lang="it-IT" sz="1200" kern="1200" dirty="0" err="1">
                <a:solidFill>
                  <a:schemeClr val="tx1"/>
                </a:solidFill>
                <a:latin typeface="+mn-lt"/>
                <a:ea typeface="+mn-ea"/>
                <a:cs typeface="+mn-cs"/>
              </a:rPr>
              <a:t>activation</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stellate </a:t>
            </a:r>
            <a:r>
              <a:rPr lang="it-IT" sz="1200" kern="1200" dirty="0" err="1">
                <a:solidFill>
                  <a:schemeClr val="tx1"/>
                </a:solidFill>
                <a:latin typeface="+mn-lt"/>
                <a:ea typeface="+mn-ea"/>
                <a:cs typeface="+mn-cs"/>
              </a:rPr>
              <a:t>cells</a:t>
            </a:r>
            <a:r>
              <a:rPr lang="it-IT" sz="1200" kern="1200" dirty="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it-IT" sz="1200" kern="1200" dirty="0" err="1" smtClean="0">
                <a:solidFill>
                  <a:schemeClr val="tx1"/>
                </a:solidFill>
                <a:latin typeface="+mn-lt"/>
                <a:ea typeface="+mn-ea"/>
                <a:cs typeface="+mn-cs"/>
              </a:rPr>
              <a:t>Kupffer</a:t>
            </a:r>
            <a:r>
              <a:rPr lang="it-IT" sz="1200" kern="1200" dirty="0" smtClean="0">
                <a:solidFill>
                  <a:schemeClr val="tx1"/>
                </a:solidFill>
                <a:latin typeface="+mn-lt"/>
                <a:ea typeface="+mn-ea"/>
                <a:cs typeface="+mn-cs"/>
              </a:rPr>
              <a:t> </a:t>
            </a:r>
            <a:r>
              <a:rPr lang="it-IT" sz="1200" kern="1200" dirty="0" err="1">
                <a:solidFill>
                  <a:schemeClr val="tx1"/>
                </a:solidFill>
                <a:latin typeface="+mn-lt"/>
                <a:ea typeface="+mn-ea"/>
                <a:cs typeface="+mn-cs"/>
              </a:rPr>
              <a:t>cells</a:t>
            </a:r>
            <a:r>
              <a:rPr lang="it-IT" sz="1200" kern="1200" dirty="0">
                <a:solidFill>
                  <a:schemeClr val="tx1"/>
                </a:solidFill>
                <a:latin typeface="+mn-lt"/>
                <a:ea typeface="+mn-ea"/>
                <a:cs typeface="+mn-cs"/>
              </a:rPr>
              <a:t> can </a:t>
            </a:r>
            <a:r>
              <a:rPr lang="it-IT" sz="1200" kern="1200" dirty="0" err="1">
                <a:solidFill>
                  <a:schemeClr val="tx1"/>
                </a:solidFill>
                <a:latin typeface="+mn-lt"/>
                <a:ea typeface="+mn-ea"/>
                <a:cs typeface="+mn-cs"/>
              </a:rPr>
              <a:t>also</a:t>
            </a:r>
            <a:r>
              <a:rPr lang="it-IT" sz="1200" kern="1200" dirty="0">
                <a:solidFill>
                  <a:schemeClr val="tx1"/>
                </a:solidFill>
                <a:latin typeface="+mn-lt"/>
                <a:ea typeface="+mn-ea"/>
                <a:cs typeface="+mn-cs"/>
              </a:rPr>
              <a:t> release ROS, </a:t>
            </a:r>
            <a:r>
              <a:rPr lang="it-IT" sz="1200" kern="1200" dirty="0" err="1">
                <a:solidFill>
                  <a:schemeClr val="tx1"/>
                </a:solidFill>
                <a:latin typeface="+mn-lt"/>
                <a:ea typeface="+mn-ea"/>
                <a:cs typeface="+mn-cs"/>
              </a:rPr>
              <a:t>cytokines</a:t>
            </a:r>
            <a:r>
              <a:rPr lang="it-IT" sz="1200" kern="1200" dirty="0">
                <a:solidFill>
                  <a:schemeClr val="tx1"/>
                </a:solidFill>
                <a:latin typeface="+mn-lt"/>
                <a:ea typeface="+mn-ea"/>
                <a:cs typeface="+mn-cs"/>
              </a:rPr>
              <a:t> and </a:t>
            </a:r>
            <a:r>
              <a:rPr lang="it-IT" sz="1200" kern="1200" dirty="0" err="1">
                <a:solidFill>
                  <a:schemeClr val="tx1"/>
                </a:solidFill>
                <a:latin typeface="+mn-lt"/>
                <a:ea typeface="+mn-ea"/>
                <a:cs typeface="+mn-cs"/>
              </a:rPr>
              <a:t>chemokines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that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contribute</a:t>
            </a:r>
            <a:r>
              <a:rPr lang="it-IT" sz="1200" kern="1200" dirty="0">
                <a:solidFill>
                  <a:schemeClr val="tx1"/>
                </a:solidFill>
                <a:latin typeface="+mn-lt"/>
                <a:ea typeface="+mn-ea"/>
                <a:cs typeface="+mn-cs"/>
              </a:rPr>
              <a:t> to the </a:t>
            </a:r>
            <a:r>
              <a:rPr lang="it-IT" sz="1200" kern="1200" dirty="0" err="1">
                <a:solidFill>
                  <a:schemeClr val="tx1"/>
                </a:solidFill>
                <a:latin typeface="+mn-lt"/>
                <a:ea typeface="+mn-ea"/>
                <a:cs typeface="+mn-cs"/>
              </a:rPr>
              <a:t>transformation</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quiescent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stellate </a:t>
            </a:r>
            <a:r>
              <a:rPr lang="it-IT" sz="1200" kern="1200" dirty="0" err="1">
                <a:solidFill>
                  <a:schemeClr val="tx1"/>
                </a:solidFill>
                <a:latin typeface="+mn-lt"/>
                <a:ea typeface="+mn-ea"/>
                <a:cs typeface="+mn-cs"/>
              </a:rPr>
              <a:t>cells</a:t>
            </a:r>
            <a:r>
              <a:rPr lang="it-IT" sz="1200" kern="1200" dirty="0">
                <a:solidFill>
                  <a:schemeClr val="tx1"/>
                </a:solidFill>
                <a:latin typeface="+mn-lt"/>
                <a:ea typeface="+mn-ea"/>
                <a:cs typeface="+mn-cs"/>
              </a:rPr>
              <a:t> to </a:t>
            </a:r>
            <a:r>
              <a:rPr lang="it-IT" sz="1200" kern="1200" dirty="0" err="1">
                <a:solidFill>
                  <a:schemeClr val="tx1"/>
                </a:solidFill>
                <a:latin typeface="+mn-lt"/>
                <a:ea typeface="+mn-ea"/>
                <a:cs typeface="+mn-cs"/>
              </a:rPr>
              <a:t>myofibroblasts</a:t>
            </a:r>
            <a:r>
              <a:rPr lang="it-IT" sz="1200" kern="1200" dirty="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it-IT" sz="1200" kern="1200" dirty="0" smtClean="0">
                <a:solidFill>
                  <a:schemeClr val="tx1"/>
                </a:solidFill>
                <a:latin typeface="+mn-lt"/>
                <a:ea typeface="+mn-ea"/>
                <a:cs typeface="+mn-cs"/>
              </a:rPr>
              <a:t>The </a:t>
            </a:r>
            <a:r>
              <a:rPr lang="it-IT" sz="1200" kern="1200" dirty="0" err="1">
                <a:solidFill>
                  <a:schemeClr val="tx1"/>
                </a:solidFill>
                <a:latin typeface="+mn-lt"/>
                <a:ea typeface="+mn-ea"/>
                <a:cs typeface="+mn-cs"/>
              </a:rPr>
              <a:t>myofibroblasts</a:t>
            </a:r>
            <a:r>
              <a:rPr lang="it-IT" sz="1200" kern="1200" dirty="0">
                <a:solidFill>
                  <a:schemeClr val="tx1"/>
                </a:solidFill>
                <a:latin typeface="+mn-lt"/>
                <a:ea typeface="+mn-ea"/>
                <a:cs typeface="+mn-cs"/>
              </a:rPr>
              <a:t> can </a:t>
            </a:r>
            <a:r>
              <a:rPr lang="it-IT" sz="1200" kern="1200" dirty="0" err="1">
                <a:solidFill>
                  <a:schemeClr val="tx1"/>
                </a:solidFill>
                <a:latin typeface="+mn-lt"/>
                <a:ea typeface="+mn-ea"/>
                <a:cs typeface="+mn-cs"/>
              </a:rPr>
              <a:t>also</a:t>
            </a:r>
            <a:r>
              <a:rPr lang="it-IT" sz="1200" kern="1200" dirty="0">
                <a:solidFill>
                  <a:schemeClr val="tx1"/>
                </a:solidFill>
                <a:latin typeface="+mn-lt"/>
                <a:ea typeface="+mn-ea"/>
                <a:cs typeface="+mn-cs"/>
              </a:rPr>
              <a:t> generate ROS and </a:t>
            </a:r>
            <a:r>
              <a:rPr lang="it-IT" sz="1200" kern="1200" dirty="0" err="1">
                <a:solidFill>
                  <a:schemeClr val="tx1"/>
                </a:solidFill>
                <a:latin typeface="+mn-lt"/>
                <a:ea typeface="+mn-ea"/>
                <a:cs typeface="+mn-cs"/>
              </a:rPr>
              <a:t>increase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oxidative</a:t>
            </a:r>
            <a:r>
              <a:rPr lang="it-IT" sz="1200" kern="1200" dirty="0">
                <a:solidFill>
                  <a:schemeClr val="tx1"/>
                </a:solidFill>
                <a:latin typeface="+mn-lt"/>
                <a:ea typeface="+mn-ea"/>
                <a:cs typeface="+mn-cs"/>
              </a:rPr>
              <a:t> stress on </a:t>
            </a:r>
            <a:r>
              <a:rPr lang="it-IT" sz="1200" kern="1200" dirty="0" err="1">
                <a:solidFill>
                  <a:schemeClr val="tx1"/>
                </a:solidFill>
                <a:latin typeface="+mn-lt"/>
                <a:ea typeface="+mn-ea"/>
                <a:cs typeface="+mn-cs"/>
              </a:rPr>
              <a:t>hepatocytes</a:t>
            </a:r>
            <a:r>
              <a:rPr lang="it-IT" sz="1200" kern="1200" dirty="0">
                <a:solidFill>
                  <a:schemeClr val="tx1"/>
                </a:solidFill>
                <a:latin typeface="+mn-lt"/>
                <a:ea typeface="+mn-ea"/>
                <a:cs typeface="+mn-cs"/>
              </a:rPr>
              <a:t> by the </a:t>
            </a:r>
            <a:r>
              <a:rPr lang="it-IT" sz="1200" kern="1200" dirty="0" err="1">
                <a:solidFill>
                  <a:schemeClr val="tx1"/>
                </a:solidFill>
                <a:latin typeface="+mn-lt"/>
                <a:ea typeface="+mn-ea"/>
                <a:cs typeface="+mn-cs"/>
              </a:rPr>
              <a:t>nicotinamide</a:t>
            </a:r>
            <a:r>
              <a:rPr lang="it-IT" sz="1200" kern="1200" dirty="0">
                <a:solidFill>
                  <a:schemeClr val="tx1"/>
                </a:solidFill>
                <a:latin typeface="+mn-lt"/>
                <a:ea typeface="+mn-ea"/>
                <a:cs typeface="+mn-cs"/>
              </a:rPr>
              <a:t> adenine </a:t>
            </a:r>
            <a:r>
              <a:rPr lang="it-IT" sz="1200" kern="1200" dirty="0" err="1">
                <a:solidFill>
                  <a:schemeClr val="tx1"/>
                </a:solidFill>
                <a:latin typeface="+mn-lt"/>
                <a:ea typeface="+mn-ea"/>
                <a:cs typeface="+mn-cs"/>
              </a:rPr>
              <a:t>dinucleotide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phosphate</a:t>
            </a:r>
            <a:r>
              <a:rPr lang="it-IT" sz="1200" kern="1200" dirty="0">
                <a:solidFill>
                  <a:schemeClr val="tx1"/>
                </a:solidFill>
                <a:latin typeface="+mn-lt"/>
                <a:ea typeface="+mn-ea"/>
                <a:cs typeface="+mn-cs"/>
              </a:rPr>
              <a:t> (NADPH) </a:t>
            </a:r>
            <a:r>
              <a:rPr lang="it-IT" sz="1200" kern="1200" dirty="0" err="1">
                <a:solidFill>
                  <a:schemeClr val="tx1"/>
                </a:solidFill>
                <a:latin typeface="+mn-lt"/>
                <a:ea typeface="+mn-ea"/>
                <a:cs typeface="+mn-cs"/>
              </a:rPr>
              <a:t>oxidase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pathway</a:t>
            </a:r>
            <a:r>
              <a:rPr lang="it-IT" sz="1200" kern="1200" dirty="0">
                <a:solidFill>
                  <a:schemeClr val="tx1"/>
                </a:solidFill>
                <a:latin typeface="+mn-lt"/>
                <a:ea typeface="+mn-ea"/>
                <a:cs typeface="+mn-cs"/>
              </a:rPr>
              <a:t> and </a:t>
            </a:r>
            <a:r>
              <a:rPr lang="it-IT" sz="1200" kern="1200" dirty="0" err="1">
                <a:solidFill>
                  <a:schemeClr val="tx1"/>
                </a:solidFill>
                <a:latin typeface="+mn-lt"/>
                <a:ea typeface="+mn-ea"/>
                <a:cs typeface="+mn-cs"/>
              </a:rPr>
              <a:t>promote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inflammation</a:t>
            </a:r>
            <a:r>
              <a:rPr lang="it-IT" sz="1200" kern="1200" dirty="0">
                <a:solidFill>
                  <a:schemeClr val="tx1"/>
                </a:solidFill>
                <a:latin typeface="+mn-lt"/>
                <a:ea typeface="+mn-ea"/>
                <a:cs typeface="+mn-cs"/>
              </a:rPr>
              <a:t> by </a:t>
            </a:r>
            <a:r>
              <a:rPr lang="it-IT" sz="1200" kern="1200" dirty="0" err="1">
                <a:solidFill>
                  <a:schemeClr val="tx1"/>
                </a:solidFill>
                <a:latin typeface="+mn-lt"/>
                <a:ea typeface="+mn-ea"/>
                <a:cs typeface="+mn-cs"/>
              </a:rPr>
              <a:t>enhancing</a:t>
            </a:r>
            <a:r>
              <a:rPr lang="it-IT" sz="1200" kern="1200" dirty="0">
                <a:solidFill>
                  <a:schemeClr val="tx1"/>
                </a:solidFill>
                <a:latin typeface="+mn-lt"/>
                <a:ea typeface="+mn-ea"/>
                <a:cs typeface="+mn-cs"/>
              </a:rPr>
              <a:t> the </a:t>
            </a:r>
            <a:r>
              <a:rPr lang="it-IT" sz="1200" kern="1200" dirty="0" err="1">
                <a:solidFill>
                  <a:schemeClr val="tx1"/>
                </a:solidFill>
                <a:latin typeface="+mn-lt"/>
                <a:ea typeface="+mn-ea"/>
                <a:cs typeface="+mn-cs"/>
              </a:rPr>
              <a:t>expression</a:t>
            </a:r>
            <a:r>
              <a:rPr lang="it-IT" sz="1200" kern="1200" dirty="0">
                <a:solidFill>
                  <a:schemeClr val="tx1"/>
                </a:solidFill>
                <a:latin typeface="+mn-lt"/>
                <a:ea typeface="+mn-ea"/>
                <a:cs typeface="+mn-cs"/>
              </a:rPr>
              <a:t> of pro-</a:t>
            </a:r>
            <a:r>
              <a:rPr lang="it-IT" sz="1200" kern="1200" dirty="0" err="1">
                <a:solidFill>
                  <a:schemeClr val="tx1"/>
                </a:solidFill>
                <a:latin typeface="+mn-lt"/>
                <a:ea typeface="+mn-ea"/>
                <a:cs typeface="+mn-cs"/>
              </a:rPr>
              <a:t>inflammatory</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cytokines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adhesion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molecules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activated</a:t>
            </a:r>
            <a:r>
              <a:rPr lang="it-IT" sz="1200" kern="1200" dirty="0">
                <a:solidFill>
                  <a:schemeClr val="tx1"/>
                </a:solidFill>
                <a:latin typeface="+mn-lt"/>
                <a:ea typeface="+mn-ea"/>
                <a:cs typeface="+mn-cs"/>
              </a:rPr>
              <a:t> T </a:t>
            </a:r>
            <a:r>
              <a:rPr lang="it-IT" sz="1200" kern="1200" dirty="0" err="1">
                <a:solidFill>
                  <a:schemeClr val="tx1"/>
                </a:solidFill>
                <a:latin typeface="+mn-lt"/>
                <a:ea typeface="+mn-ea"/>
                <a:cs typeface="+mn-cs"/>
              </a:rPr>
              <a:t>lymphocytes</a:t>
            </a:r>
            <a:r>
              <a:rPr lang="it-IT" sz="1200" kern="1200" dirty="0">
                <a:solidFill>
                  <a:schemeClr val="tx1"/>
                </a:solidFill>
                <a:latin typeface="+mn-lt"/>
                <a:ea typeface="+mn-ea"/>
                <a:cs typeface="+mn-cs"/>
              </a:rPr>
              <a:t>, and </a:t>
            </a:r>
            <a:r>
              <a:rPr lang="it-IT" sz="1200" kern="1200" dirty="0" err="1">
                <a:solidFill>
                  <a:schemeClr val="tx1"/>
                </a:solidFill>
                <a:latin typeface="+mn-lt"/>
                <a:ea typeface="+mn-ea"/>
                <a:cs typeface="+mn-cs"/>
              </a:rPr>
              <a:t>natural</a:t>
            </a:r>
            <a:r>
              <a:rPr lang="it-IT" sz="1200" kern="1200" dirty="0">
                <a:solidFill>
                  <a:schemeClr val="tx1"/>
                </a:solidFill>
                <a:latin typeface="+mn-lt"/>
                <a:ea typeface="+mn-ea"/>
                <a:cs typeface="+mn-cs"/>
              </a:rPr>
              <a:t> killer T (NKT) </a:t>
            </a:r>
            <a:r>
              <a:rPr lang="it-IT" sz="1200" kern="1200" dirty="0" err="1">
                <a:solidFill>
                  <a:schemeClr val="tx1"/>
                </a:solidFill>
                <a:latin typeface="+mn-lt"/>
                <a:ea typeface="+mn-ea"/>
                <a:cs typeface="+mn-cs"/>
              </a:rPr>
              <a:t>cells</a:t>
            </a:r>
            <a:r>
              <a:rPr lang="it-IT" sz="1200" kern="1200" dirty="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it-IT" sz="1200" b="1" kern="1200" dirty="0" smtClean="0">
                <a:solidFill>
                  <a:schemeClr val="tx1"/>
                </a:solidFill>
                <a:latin typeface="+mn-lt"/>
                <a:ea typeface="+mn-ea"/>
                <a:cs typeface="+mn-cs"/>
              </a:rPr>
              <a:t>The </a:t>
            </a:r>
            <a:r>
              <a:rPr lang="it-IT" sz="1200" b="1" kern="1200" dirty="0" err="1">
                <a:solidFill>
                  <a:schemeClr val="tx1"/>
                </a:solidFill>
                <a:latin typeface="+mn-lt"/>
                <a:ea typeface="+mn-ea"/>
                <a:cs typeface="+mn-cs"/>
              </a:rPr>
              <a:t>myofibroblasts</a:t>
            </a:r>
            <a:r>
              <a:rPr lang="it-IT" sz="1200" b="1" kern="1200" dirty="0">
                <a:solidFill>
                  <a:schemeClr val="tx1"/>
                </a:solidFill>
                <a:latin typeface="+mn-lt"/>
                <a:ea typeface="+mn-ea"/>
                <a:cs typeface="+mn-cs"/>
              </a:rPr>
              <a:t> generate the </a:t>
            </a:r>
            <a:r>
              <a:rPr lang="it-IT" sz="1200" b="1" kern="1200" dirty="0" err="1">
                <a:solidFill>
                  <a:schemeClr val="tx1"/>
                </a:solidFill>
                <a:latin typeface="+mn-lt"/>
                <a:ea typeface="+mn-ea"/>
                <a:cs typeface="+mn-cs"/>
              </a:rPr>
              <a:t>extracellular</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matrix</a:t>
            </a:r>
            <a:r>
              <a:rPr lang="it-IT" sz="1200" b="1" kern="1200" dirty="0">
                <a:solidFill>
                  <a:schemeClr val="tx1"/>
                </a:solidFill>
                <a:latin typeface="+mn-lt"/>
                <a:ea typeface="+mn-ea"/>
                <a:cs typeface="+mn-cs"/>
              </a:rPr>
              <a:t> </a:t>
            </a:r>
            <a:r>
              <a:rPr lang="it-IT" sz="1200" kern="1200" dirty="0" err="1">
                <a:solidFill>
                  <a:schemeClr val="tx1"/>
                </a:solidFill>
                <a:latin typeface="+mn-lt"/>
                <a:ea typeface="+mn-ea"/>
                <a:cs typeface="+mn-cs"/>
              </a:rPr>
              <a:t>which</a:t>
            </a:r>
            <a:r>
              <a:rPr lang="it-IT" sz="1200" kern="1200" dirty="0">
                <a:solidFill>
                  <a:schemeClr val="tx1"/>
                </a:solidFill>
                <a:latin typeface="+mn-lt"/>
                <a:ea typeface="+mn-ea"/>
                <a:cs typeface="+mn-cs"/>
              </a:rPr>
              <a:t> can be </a:t>
            </a:r>
            <a:r>
              <a:rPr lang="it-IT" sz="1200" u="sng" kern="1200" dirty="0">
                <a:solidFill>
                  <a:schemeClr val="tx1"/>
                </a:solidFill>
                <a:latin typeface="+mn-lt"/>
                <a:ea typeface="+mn-ea"/>
                <a:cs typeface="+mn-cs"/>
              </a:rPr>
              <a:t>cross-</a:t>
            </a:r>
            <a:r>
              <a:rPr lang="it-IT" sz="1200" u="sng" kern="1200" dirty="0" err="1">
                <a:solidFill>
                  <a:schemeClr val="tx1"/>
                </a:solidFill>
                <a:latin typeface="+mn-lt"/>
                <a:ea typeface="+mn-ea"/>
                <a:cs typeface="+mn-cs"/>
              </a:rPr>
              <a:t>linked</a:t>
            </a:r>
            <a:r>
              <a:rPr lang="it-IT" sz="1200" u="sng" kern="1200" dirty="0">
                <a:solidFill>
                  <a:schemeClr val="tx1"/>
                </a:solidFill>
                <a:latin typeface="+mn-lt"/>
                <a:ea typeface="+mn-ea"/>
                <a:cs typeface="+mn-cs"/>
              </a:rPr>
              <a:t> by </a:t>
            </a:r>
            <a:r>
              <a:rPr lang="it-IT" sz="1200" u="sng" kern="1200" dirty="0" err="1">
                <a:solidFill>
                  <a:schemeClr val="tx1"/>
                </a:solidFill>
                <a:latin typeface="+mn-lt"/>
                <a:ea typeface="+mn-ea"/>
                <a:cs typeface="+mn-cs"/>
              </a:rPr>
              <a:t>lysyl</a:t>
            </a:r>
            <a:r>
              <a:rPr lang="it-IT" sz="1200" u="sng" kern="1200" dirty="0">
                <a:solidFill>
                  <a:schemeClr val="tx1"/>
                </a:solidFill>
                <a:latin typeface="+mn-lt"/>
                <a:ea typeface="+mn-ea"/>
                <a:cs typeface="+mn-cs"/>
              </a:rPr>
              <a:t> </a:t>
            </a:r>
            <a:r>
              <a:rPr lang="it-IT" sz="1200" u="sng" kern="1200" dirty="0" err="1">
                <a:solidFill>
                  <a:schemeClr val="tx1"/>
                </a:solidFill>
                <a:latin typeface="+mn-lt"/>
                <a:ea typeface="+mn-ea"/>
                <a:cs typeface="+mn-cs"/>
              </a:rPr>
              <a:t>oxidases</a:t>
            </a:r>
            <a:r>
              <a:rPr lang="it-IT" sz="1200" u="sng" kern="1200" dirty="0">
                <a:solidFill>
                  <a:schemeClr val="tx1"/>
                </a:solidFill>
                <a:latin typeface="+mn-lt"/>
                <a:ea typeface="+mn-ea"/>
                <a:cs typeface="+mn-cs"/>
              </a:rPr>
              <a:t> and </a:t>
            </a:r>
            <a:r>
              <a:rPr lang="it-IT" sz="1200" u="sng" kern="1200" dirty="0" err="1">
                <a:solidFill>
                  <a:schemeClr val="tx1"/>
                </a:solidFill>
                <a:latin typeface="+mn-lt"/>
                <a:ea typeface="+mn-ea"/>
                <a:cs typeface="+mn-cs"/>
              </a:rPr>
              <a:t>rendered</a:t>
            </a:r>
            <a:r>
              <a:rPr lang="it-IT" sz="1200" u="sng" kern="1200" dirty="0">
                <a:solidFill>
                  <a:schemeClr val="tx1"/>
                </a:solidFill>
                <a:latin typeface="+mn-lt"/>
                <a:ea typeface="+mn-ea"/>
                <a:cs typeface="+mn-cs"/>
              </a:rPr>
              <a:t> </a:t>
            </a:r>
            <a:r>
              <a:rPr lang="it-IT" sz="1200" u="sng" kern="1200" dirty="0" err="1">
                <a:solidFill>
                  <a:schemeClr val="tx1"/>
                </a:solidFill>
                <a:latin typeface="+mn-lt"/>
                <a:ea typeface="+mn-ea"/>
                <a:cs typeface="+mn-cs"/>
              </a:rPr>
              <a:t>resistant</a:t>
            </a:r>
            <a:r>
              <a:rPr lang="it-IT" sz="1200" u="sng" kern="1200" dirty="0">
                <a:solidFill>
                  <a:schemeClr val="tx1"/>
                </a:solidFill>
                <a:latin typeface="+mn-lt"/>
                <a:ea typeface="+mn-ea"/>
                <a:cs typeface="+mn-cs"/>
              </a:rPr>
              <a:t> to </a:t>
            </a:r>
            <a:r>
              <a:rPr lang="it-IT" sz="1200" u="sng" kern="1200" dirty="0" err="1">
                <a:solidFill>
                  <a:schemeClr val="tx1"/>
                </a:solidFill>
                <a:latin typeface="+mn-lt"/>
                <a:ea typeface="+mn-ea"/>
                <a:cs typeface="+mn-cs"/>
              </a:rPr>
              <a:t>degradation</a:t>
            </a:r>
            <a:r>
              <a:rPr lang="it-IT" sz="1200" u="sng" kern="1200" dirty="0">
                <a:solidFill>
                  <a:schemeClr val="tx1"/>
                </a:solidFill>
                <a:latin typeface="+mn-lt"/>
                <a:ea typeface="+mn-ea"/>
                <a:cs typeface="+mn-cs"/>
              </a:rPr>
              <a:t> by </a:t>
            </a:r>
            <a:r>
              <a:rPr lang="it-IT" sz="1200" u="sng" kern="1200" dirty="0" err="1">
                <a:solidFill>
                  <a:schemeClr val="tx1"/>
                </a:solidFill>
                <a:latin typeface="+mn-lt"/>
                <a:ea typeface="+mn-ea"/>
                <a:cs typeface="+mn-cs"/>
              </a:rPr>
              <a:t>metalloproteinases</a:t>
            </a:r>
            <a:r>
              <a:rPr lang="it-IT" sz="1200" u="sng" kern="1200" dirty="0">
                <a:solidFill>
                  <a:schemeClr val="tx1"/>
                </a:solidFill>
                <a:latin typeface="+mn-lt"/>
                <a:ea typeface="+mn-ea"/>
                <a:cs typeface="+mn-cs"/>
              </a:rPr>
              <a:t> </a:t>
            </a:r>
            <a:r>
              <a:rPr lang="it-IT" sz="1200" kern="1200" dirty="0">
                <a:solidFill>
                  <a:schemeClr val="tx1"/>
                </a:solidFill>
                <a:latin typeface="+mn-lt"/>
                <a:ea typeface="+mn-ea"/>
                <a:cs typeface="+mn-cs"/>
              </a:rPr>
              <a:t>(MMP). </a:t>
            </a:r>
            <a:endParaRPr lang="it-IT" sz="1200" kern="1200" dirty="0" smtClean="0">
              <a:solidFill>
                <a:schemeClr val="tx1"/>
              </a:solidFill>
              <a:latin typeface="+mn-lt"/>
              <a:ea typeface="+mn-ea"/>
              <a:cs typeface="+mn-cs"/>
            </a:endParaRPr>
          </a:p>
          <a:p>
            <a:r>
              <a:rPr lang="it-IT" sz="1200" kern="1200" dirty="0" smtClean="0">
                <a:solidFill>
                  <a:schemeClr val="tx1"/>
                </a:solidFill>
                <a:latin typeface="+mn-lt"/>
                <a:ea typeface="+mn-ea"/>
                <a:cs typeface="+mn-cs"/>
              </a:rPr>
              <a:t>The </a:t>
            </a:r>
            <a:r>
              <a:rPr lang="it-IT" sz="1200" kern="1200" dirty="0" err="1">
                <a:solidFill>
                  <a:schemeClr val="tx1"/>
                </a:solidFill>
                <a:latin typeface="+mn-lt"/>
                <a:ea typeface="+mn-ea"/>
                <a:cs typeface="+mn-cs"/>
              </a:rPr>
              <a:t>reversibility</a:t>
            </a:r>
            <a:r>
              <a:rPr lang="it-IT" sz="1200" kern="1200" dirty="0">
                <a:solidFill>
                  <a:schemeClr val="tx1"/>
                </a:solidFill>
                <a:latin typeface="+mn-lt"/>
                <a:ea typeface="+mn-ea"/>
                <a:cs typeface="+mn-cs"/>
              </a:rPr>
              <a:t> of the </a:t>
            </a:r>
            <a:r>
              <a:rPr lang="it-IT" sz="1200" kern="1200" dirty="0" err="1">
                <a:solidFill>
                  <a:schemeClr val="tx1"/>
                </a:solidFill>
                <a:latin typeface="+mn-lt"/>
                <a:ea typeface="+mn-ea"/>
                <a:cs typeface="+mn-cs"/>
              </a:rPr>
              <a:t>extracellular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matrix</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depends</a:t>
            </a:r>
            <a:r>
              <a:rPr lang="it-IT" sz="1200" kern="1200" dirty="0">
                <a:solidFill>
                  <a:schemeClr val="tx1"/>
                </a:solidFill>
                <a:latin typeface="+mn-lt"/>
                <a:ea typeface="+mn-ea"/>
                <a:cs typeface="+mn-cs"/>
              </a:rPr>
              <a:t> in part on the cross-</a:t>
            </a:r>
            <a:r>
              <a:rPr lang="it-IT" sz="1200" kern="1200" dirty="0" err="1">
                <a:solidFill>
                  <a:schemeClr val="tx1"/>
                </a:solidFill>
                <a:latin typeface="+mn-lt"/>
                <a:ea typeface="+mn-ea"/>
                <a:cs typeface="+mn-cs"/>
              </a:rPr>
              <a:t>linkage</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collagen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fibrils</a:t>
            </a:r>
            <a:r>
              <a:rPr lang="it-IT" sz="1200" kern="1200" dirty="0">
                <a:solidFill>
                  <a:schemeClr val="tx1"/>
                </a:solidFill>
                <a:latin typeface="+mn-lt"/>
                <a:ea typeface="+mn-ea"/>
                <a:cs typeface="+mn-cs"/>
              </a:rPr>
              <a:t> and the </a:t>
            </a:r>
            <a:r>
              <a:rPr lang="it-IT" sz="1200" kern="1200" dirty="0" err="1">
                <a:solidFill>
                  <a:schemeClr val="tx1"/>
                </a:solidFill>
                <a:latin typeface="+mn-lt"/>
                <a:ea typeface="+mn-ea"/>
                <a:cs typeface="+mn-cs"/>
              </a:rPr>
              <a:t>counterbalance</a:t>
            </a:r>
            <a:r>
              <a:rPr lang="it-IT" sz="1200" kern="1200" dirty="0">
                <a:solidFill>
                  <a:schemeClr val="tx1"/>
                </a:solidFill>
                <a:latin typeface="+mn-lt"/>
                <a:ea typeface="+mn-ea"/>
                <a:cs typeface="+mn-cs"/>
              </a:rPr>
              <a:t> of </a:t>
            </a:r>
            <a:r>
              <a:rPr lang="it-IT" sz="1200" kern="1200" dirty="0" err="1">
                <a:solidFill>
                  <a:schemeClr val="tx1"/>
                </a:solidFill>
                <a:latin typeface="+mn-lt"/>
                <a:ea typeface="+mn-ea"/>
                <a:cs typeface="+mn-cs"/>
              </a:rPr>
              <a:t>activities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between</a:t>
            </a:r>
            <a:r>
              <a:rPr lang="it-IT" sz="1200" kern="1200" dirty="0">
                <a:solidFill>
                  <a:schemeClr val="tx1"/>
                </a:solidFill>
                <a:latin typeface="+mn-lt"/>
                <a:ea typeface="+mn-ea"/>
                <a:cs typeface="+mn-cs"/>
              </a:rPr>
              <a:t> MMP and MMP </a:t>
            </a:r>
            <a:r>
              <a:rPr lang="it-IT" sz="1200" kern="1200" dirty="0" err="1">
                <a:solidFill>
                  <a:schemeClr val="tx1"/>
                </a:solidFill>
                <a:latin typeface="+mn-lt"/>
                <a:ea typeface="+mn-ea"/>
                <a:cs typeface="+mn-cs"/>
              </a:rPr>
              <a:t>inhibitors</a:t>
            </a:r>
            <a:r>
              <a:rPr lang="it-IT" sz="1200" kern="1200" dirty="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it-IT" sz="1200" kern="1200" dirty="0" err="1" smtClean="0">
                <a:solidFill>
                  <a:schemeClr val="tx1"/>
                </a:solidFill>
                <a:latin typeface="+mn-lt"/>
                <a:ea typeface="+mn-ea"/>
                <a:cs typeface="+mn-cs"/>
              </a:rPr>
              <a:t>Myofibroblast</a:t>
            </a:r>
            <a:r>
              <a:rPr lang="it-IT" sz="1200" kern="1200" dirty="0" smtClean="0">
                <a:solidFill>
                  <a:schemeClr val="tx1"/>
                </a:solidFill>
                <a:latin typeface="+mn-lt"/>
                <a:ea typeface="+mn-ea"/>
                <a:cs typeface="+mn-cs"/>
              </a:rPr>
              <a:t> </a:t>
            </a:r>
            <a:r>
              <a:rPr lang="it-IT" sz="1200" kern="1200" dirty="0" err="1">
                <a:solidFill>
                  <a:schemeClr val="tx1"/>
                </a:solidFill>
                <a:latin typeface="+mn-lt"/>
                <a:ea typeface="+mn-ea"/>
                <a:cs typeface="+mn-cs"/>
              </a:rPr>
              <a:t>activity</a:t>
            </a:r>
            <a:r>
              <a:rPr lang="it-IT" sz="1200" kern="1200" dirty="0">
                <a:solidFill>
                  <a:schemeClr val="tx1"/>
                </a:solidFill>
                <a:latin typeface="+mn-lt"/>
                <a:ea typeface="+mn-ea"/>
                <a:cs typeface="+mn-cs"/>
              </a:rPr>
              <a:t> can be </a:t>
            </a:r>
            <a:r>
              <a:rPr lang="it-IT" sz="1200" kern="1200" dirty="0" err="1">
                <a:solidFill>
                  <a:schemeClr val="tx1"/>
                </a:solidFill>
                <a:latin typeface="+mn-lt"/>
                <a:ea typeface="+mn-ea"/>
                <a:cs typeface="+mn-cs"/>
              </a:rPr>
              <a:t>attenuated</a:t>
            </a:r>
            <a:r>
              <a:rPr lang="it-IT" sz="1200" kern="1200" dirty="0">
                <a:solidFill>
                  <a:schemeClr val="tx1"/>
                </a:solidFill>
                <a:latin typeface="+mn-lt"/>
                <a:ea typeface="+mn-ea"/>
                <a:cs typeface="+mn-cs"/>
              </a:rPr>
              <a:t> by the down-</a:t>
            </a:r>
            <a:r>
              <a:rPr lang="it-IT" sz="1200" kern="1200" dirty="0" err="1">
                <a:solidFill>
                  <a:schemeClr val="tx1"/>
                </a:solidFill>
                <a:latin typeface="+mn-lt"/>
                <a:ea typeface="+mn-ea"/>
                <a:cs typeface="+mn-cs"/>
              </a:rPr>
              <a:t>regulation</a:t>
            </a:r>
            <a:r>
              <a:rPr lang="it-IT" sz="1200" kern="1200" dirty="0">
                <a:solidFill>
                  <a:schemeClr val="tx1"/>
                </a:solidFill>
                <a:latin typeface="+mn-lt"/>
                <a:ea typeface="+mn-ea"/>
                <a:cs typeface="+mn-cs"/>
              </a:rPr>
              <a:t> of anti-</a:t>
            </a:r>
            <a:r>
              <a:rPr lang="it-IT" sz="1200" kern="1200" dirty="0" err="1">
                <a:solidFill>
                  <a:schemeClr val="tx1"/>
                </a:solidFill>
                <a:latin typeface="+mn-lt"/>
                <a:ea typeface="+mn-ea"/>
                <a:cs typeface="+mn-cs"/>
              </a:rPr>
              <a:t>apoptotic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genes</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which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then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favor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myofibroblast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apoptosis</a:t>
            </a:r>
            <a:r>
              <a:rPr lang="it-IT" sz="1200" kern="1200" dirty="0">
                <a:solidFill>
                  <a:schemeClr val="tx1"/>
                </a:solidFill>
                <a:latin typeface="+mn-lt"/>
                <a:ea typeface="+mn-ea"/>
                <a:cs typeface="+mn-cs"/>
              </a:rPr>
              <a:t> and the </a:t>
            </a:r>
            <a:r>
              <a:rPr lang="it-IT" sz="1200" kern="1200" dirty="0" err="1">
                <a:solidFill>
                  <a:schemeClr val="tx1"/>
                </a:solidFill>
                <a:latin typeface="+mn-lt"/>
                <a:ea typeface="+mn-ea"/>
                <a:cs typeface="+mn-cs"/>
              </a:rPr>
              <a:t>expression</a:t>
            </a:r>
            <a:r>
              <a:rPr lang="it-IT" sz="1200" kern="1200" dirty="0">
                <a:solidFill>
                  <a:schemeClr val="tx1"/>
                </a:solidFill>
                <a:latin typeface="+mn-lt"/>
                <a:ea typeface="+mn-ea"/>
                <a:cs typeface="+mn-cs"/>
              </a:rPr>
              <a:t> of the </a:t>
            </a:r>
            <a:r>
              <a:rPr lang="it-IT" sz="1200" kern="1200" dirty="0" err="1">
                <a:solidFill>
                  <a:schemeClr val="tx1"/>
                </a:solidFill>
                <a:latin typeface="+mn-lt"/>
                <a:ea typeface="+mn-ea"/>
                <a:cs typeface="+mn-cs"/>
              </a:rPr>
              <a:t>peroxisome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proliferator-activated</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receptor</a:t>
            </a:r>
            <a:r>
              <a:rPr lang="it-IT" sz="1200" kern="1200" dirty="0">
                <a:solidFill>
                  <a:schemeClr val="tx1"/>
                </a:solidFill>
                <a:latin typeface="+mn-lt"/>
                <a:ea typeface="+mn-ea"/>
                <a:cs typeface="+mn-cs"/>
              </a:rPr>
              <a:t>-gamma (</a:t>
            </a:r>
            <a:r>
              <a:rPr lang="it-IT" sz="1200" kern="1200" dirty="0" err="1">
                <a:solidFill>
                  <a:schemeClr val="tx1"/>
                </a:solidFill>
                <a:latin typeface="+mn-lt"/>
                <a:ea typeface="+mn-ea"/>
                <a:cs typeface="+mn-cs"/>
              </a:rPr>
              <a:t>PPARγ</a:t>
            </a:r>
            <a:r>
              <a:rPr lang="it-IT" sz="1200" kern="1200" dirty="0">
                <a:solidFill>
                  <a:schemeClr val="tx1"/>
                </a:solidFill>
                <a:latin typeface="+mn-lt"/>
                <a:ea typeface="+mn-ea"/>
                <a:cs typeface="+mn-cs"/>
              </a:rPr>
              <a:t>) gene </a:t>
            </a:r>
            <a:r>
              <a:rPr lang="it-IT" sz="1200" kern="1200" dirty="0" err="1">
                <a:solidFill>
                  <a:schemeClr val="tx1"/>
                </a:solidFill>
                <a:latin typeface="+mn-lt"/>
                <a:ea typeface="+mn-ea"/>
                <a:cs typeface="+mn-cs"/>
              </a:rPr>
              <a:t>which</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may</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contribute</a:t>
            </a:r>
            <a:r>
              <a:rPr lang="it-IT" sz="1200" kern="1200" dirty="0">
                <a:solidFill>
                  <a:schemeClr val="tx1"/>
                </a:solidFill>
                <a:latin typeface="+mn-lt"/>
                <a:ea typeface="+mn-ea"/>
                <a:cs typeface="+mn-cs"/>
              </a:rPr>
              <a:t> to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stellate </a:t>
            </a:r>
            <a:r>
              <a:rPr lang="it-IT" sz="1200" kern="1200" dirty="0" err="1">
                <a:solidFill>
                  <a:schemeClr val="tx1"/>
                </a:solidFill>
                <a:latin typeface="+mn-lt"/>
                <a:ea typeface="+mn-ea"/>
                <a:cs typeface="+mn-cs"/>
              </a:rPr>
              <a:t>cell</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inactivation</a:t>
            </a:r>
            <a:r>
              <a:rPr lang="it-IT" sz="1200" kern="1200" dirty="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it-IT" sz="1200" kern="1200" dirty="0" err="1" smtClean="0">
                <a:solidFill>
                  <a:schemeClr val="tx1"/>
                </a:solidFill>
                <a:latin typeface="+mn-lt"/>
                <a:ea typeface="+mn-ea"/>
                <a:cs typeface="+mn-cs"/>
              </a:rPr>
              <a:t>Inactivated</a:t>
            </a:r>
            <a:r>
              <a:rPr lang="it-IT" sz="1200" kern="1200" dirty="0" smtClean="0">
                <a:solidFill>
                  <a:schemeClr val="tx1"/>
                </a:solidFill>
                <a:latin typeface="+mn-lt"/>
                <a:ea typeface="+mn-ea"/>
                <a:cs typeface="+mn-cs"/>
              </a:rPr>
              <a:t> </a:t>
            </a:r>
            <a:r>
              <a:rPr lang="it-IT" sz="1200" kern="1200" dirty="0">
                <a:solidFill>
                  <a:schemeClr val="tx1"/>
                </a:solidFill>
                <a:latin typeface="+mn-lt"/>
                <a:ea typeface="+mn-ea"/>
                <a:cs typeface="+mn-cs"/>
              </a:rPr>
              <a:t>stellate </a:t>
            </a:r>
            <a:r>
              <a:rPr lang="it-IT" sz="1200" kern="1200" dirty="0" err="1">
                <a:solidFill>
                  <a:schemeClr val="tx1"/>
                </a:solidFill>
                <a:latin typeface="+mn-lt"/>
                <a:ea typeface="+mn-ea"/>
                <a:cs typeface="+mn-cs"/>
              </a:rPr>
              <a:t>cells</a:t>
            </a:r>
            <a:r>
              <a:rPr lang="it-IT" sz="1200" kern="1200" dirty="0">
                <a:solidFill>
                  <a:schemeClr val="tx1"/>
                </a:solidFill>
                <a:latin typeface="+mn-lt"/>
                <a:ea typeface="+mn-ea"/>
                <a:cs typeface="+mn-cs"/>
              </a:rPr>
              <a:t> are </a:t>
            </a:r>
            <a:r>
              <a:rPr lang="it-IT" sz="1200" kern="1200" dirty="0" err="1">
                <a:solidFill>
                  <a:schemeClr val="tx1"/>
                </a:solidFill>
                <a:latin typeface="+mn-lt"/>
                <a:ea typeface="+mn-ea"/>
                <a:cs typeface="+mn-cs"/>
              </a:rPr>
              <a:t>different</a:t>
            </a:r>
            <a:r>
              <a:rPr lang="it-IT" sz="1200" kern="1200" dirty="0">
                <a:solidFill>
                  <a:schemeClr val="tx1"/>
                </a:solidFill>
                <a:latin typeface="+mn-lt"/>
                <a:ea typeface="+mn-ea"/>
                <a:cs typeface="+mn-cs"/>
              </a:rPr>
              <a:t> from </a:t>
            </a:r>
            <a:r>
              <a:rPr lang="it-IT" sz="1200" kern="1200" dirty="0" err="1">
                <a:solidFill>
                  <a:schemeClr val="tx1"/>
                </a:solidFill>
                <a:latin typeface="+mn-lt"/>
                <a:ea typeface="+mn-ea"/>
                <a:cs typeface="+mn-cs"/>
              </a:rPr>
              <a:t>quiescent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stellate </a:t>
            </a:r>
            <a:r>
              <a:rPr lang="it-IT" sz="1200" kern="1200" dirty="0" err="1">
                <a:solidFill>
                  <a:schemeClr val="tx1"/>
                </a:solidFill>
                <a:latin typeface="+mn-lt"/>
                <a:ea typeface="+mn-ea"/>
                <a:cs typeface="+mn-cs"/>
              </a:rPr>
              <a:t>cells</a:t>
            </a:r>
            <a:r>
              <a:rPr lang="it-IT" sz="1200" kern="1200" dirty="0">
                <a:solidFill>
                  <a:schemeClr val="tx1"/>
                </a:solidFill>
                <a:latin typeface="+mn-lt"/>
                <a:ea typeface="+mn-ea"/>
                <a:cs typeface="+mn-cs"/>
              </a:rPr>
              <a:t> in </a:t>
            </a:r>
            <a:r>
              <a:rPr lang="it-IT" sz="1200" kern="1200" dirty="0" err="1">
                <a:solidFill>
                  <a:schemeClr val="tx1"/>
                </a:solidFill>
                <a:latin typeface="+mn-lt"/>
                <a:ea typeface="+mn-ea"/>
                <a:cs typeface="+mn-cs"/>
              </a:rPr>
              <a:t>that</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they</a:t>
            </a:r>
            <a:r>
              <a:rPr lang="it-IT" sz="1200" kern="1200" dirty="0">
                <a:solidFill>
                  <a:schemeClr val="tx1"/>
                </a:solidFill>
                <a:latin typeface="+mn-lt"/>
                <a:ea typeface="+mn-ea"/>
                <a:cs typeface="+mn-cs"/>
              </a:rPr>
              <a:t> are “</a:t>
            </a:r>
            <a:r>
              <a:rPr lang="it-IT" sz="1200" kern="1200" dirty="0" err="1">
                <a:solidFill>
                  <a:schemeClr val="tx1"/>
                </a:solidFill>
                <a:latin typeface="+mn-lt"/>
                <a:ea typeface="+mn-ea"/>
                <a:cs typeface="+mn-cs"/>
              </a:rPr>
              <a:t>primed</a:t>
            </a:r>
            <a:r>
              <a:rPr lang="it-IT" sz="1200" kern="1200" dirty="0">
                <a:solidFill>
                  <a:schemeClr val="tx1"/>
                </a:solidFill>
                <a:latin typeface="+mn-lt"/>
                <a:ea typeface="+mn-ea"/>
                <a:cs typeface="+mn-cs"/>
              </a:rPr>
              <a:t>” to </a:t>
            </a:r>
            <a:r>
              <a:rPr lang="it-IT" sz="1200" kern="1200" dirty="0" err="1">
                <a:solidFill>
                  <a:schemeClr val="tx1"/>
                </a:solidFill>
                <a:latin typeface="+mn-lt"/>
                <a:ea typeface="+mn-ea"/>
                <a:cs typeface="+mn-cs"/>
              </a:rPr>
              <a:t>have</a:t>
            </a:r>
            <a:r>
              <a:rPr lang="it-IT" sz="1200" kern="1200" dirty="0">
                <a:solidFill>
                  <a:schemeClr val="tx1"/>
                </a:solidFill>
                <a:latin typeface="+mn-lt"/>
                <a:ea typeface="+mn-ea"/>
                <a:cs typeface="+mn-cs"/>
              </a:rPr>
              <a:t> </a:t>
            </a:r>
            <a:r>
              <a:rPr lang="it-IT" sz="1200" u="sng" kern="1200" dirty="0">
                <a:solidFill>
                  <a:schemeClr val="tx1"/>
                </a:solidFill>
                <a:latin typeface="+mn-lt"/>
                <a:ea typeface="+mn-ea"/>
                <a:cs typeface="+mn-cs"/>
              </a:rPr>
              <a:t>a </a:t>
            </a:r>
            <a:r>
              <a:rPr lang="it-IT" sz="1200" u="sng" kern="1200" dirty="0" err="1">
                <a:solidFill>
                  <a:schemeClr val="tx1"/>
                </a:solidFill>
                <a:latin typeface="+mn-lt"/>
                <a:ea typeface="+mn-ea"/>
                <a:cs typeface="+mn-cs"/>
              </a:rPr>
              <a:t>low</a:t>
            </a:r>
            <a:r>
              <a:rPr lang="it-IT" sz="1200" u="sng" kern="1200" dirty="0">
                <a:solidFill>
                  <a:schemeClr val="tx1"/>
                </a:solidFill>
                <a:latin typeface="+mn-lt"/>
                <a:ea typeface="+mn-ea"/>
                <a:cs typeface="+mn-cs"/>
              </a:rPr>
              <a:t> </a:t>
            </a:r>
            <a:r>
              <a:rPr lang="it-IT" sz="1200" u="sng" kern="1200" dirty="0" err="1">
                <a:solidFill>
                  <a:schemeClr val="tx1"/>
                </a:solidFill>
                <a:latin typeface="+mn-lt"/>
                <a:ea typeface="+mn-ea"/>
                <a:cs typeface="+mn-cs"/>
              </a:rPr>
              <a:t>threshold</a:t>
            </a:r>
            <a:r>
              <a:rPr lang="it-IT" sz="1200" u="sng" kern="1200" dirty="0">
                <a:solidFill>
                  <a:schemeClr val="tx1"/>
                </a:solidFill>
                <a:latin typeface="+mn-lt"/>
                <a:ea typeface="+mn-ea"/>
                <a:cs typeface="+mn-cs"/>
              </a:rPr>
              <a:t> </a:t>
            </a:r>
            <a:r>
              <a:rPr lang="it-IT" sz="1200" kern="1200" dirty="0">
                <a:solidFill>
                  <a:schemeClr val="tx1"/>
                </a:solidFill>
                <a:latin typeface="+mn-lt"/>
                <a:ea typeface="+mn-ea"/>
                <a:cs typeface="+mn-cs"/>
              </a:rPr>
              <a:t>for </a:t>
            </a:r>
            <a:r>
              <a:rPr lang="it-IT" sz="1200" kern="1200" dirty="0" err="1">
                <a:solidFill>
                  <a:schemeClr val="tx1"/>
                </a:solidFill>
                <a:latin typeface="+mn-lt"/>
                <a:ea typeface="+mn-ea"/>
                <a:cs typeface="+mn-cs"/>
              </a:rPr>
              <a:t>reactivation</a:t>
            </a:r>
            <a:r>
              <a:rPr lang="it-IT" sz="1200" kern="1200" dirty="0">
                <a:solidFill>
                  <a:schemeClr val="tx1"/>
                </a:solidFill>
                <a:latin typeface="+mn-lt"/>
                <a:ea typeface="+mn-ea"/>
                <a:cs typeface="+mn-cs"/>
              </a:rPr>
              <a:t> by TGFβ1.</a:t>
            </a:r>
          </a:p>
          <a:p>
            <a:r>
              <a:rPr lang="it-IT" sz="1200" kern="1200" dirty="0" err="1">
                <a:solidFill>
                  <a:schemeClr val="tx1"/>
                </a:solidFill>
                <a:latin typeface="+mn-lt"/>
                <a:ea typeface="+mn-ea"/>
                <a:cs typeface="+mn-cs"/>
              </a:rPr>
              <a:t>Citation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Czaja</a:t>
            </a:r>
            <a:r>
              <a:rPr lang="it-IT" sz="1200" kern="1200" dirty="0">
                <a:solidFill>
                  <a:schemeClr val="tx1"/>
                </a:solidFill>
                <a:latin typeface="+mn-lt"/>
                <a:ea typeface="+mn-ea"/>
                <a:cs typeface="+mn-cs"/>
              </a:rPr>
              <a:t> AJ. </a:t>
            </a:r>
            <a:r>
              <a:rPr lang="it-IT" sz="1200" kern="1200" dirty="0" err="1">
                <a:solidFill>
                  <a:schemeClr val="tx1"/>
                </a:solidFill>
                <a:latin typeface="+mn-lt"/>
                <a:ea typeface="+mn-ea"/>
                <a:cs typeface="+mn-cs"/>
              </a:rPr>
              <a:t>Hepatic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inflammation</a:t>
            </a:r>
            <a:r>
              <a:rPr lang="it-IT" sz="1200" kern="1200" dirty="0">
                <a:solidFill>
                  <a:schemeClr val="tx1"/>
                </a:solidFill>
                <a:latin typeface="+mn-lt"/>
                <a:ea typeface="+mn-ea"/>
                <a:cs typeface="+mn-cs"/>
              </a:rPr>
              <a:t> and progressive </a:t>
            </a:r>
            <a:r>
              <a:rPr lang="it-IT" sz="1200" kern="1200" dirty="0" err="1">
                <a:solidFill>
                  <a:schemeClr val="tx1"/>
                </a:solidFill>
                <a:latin typeface="+mn-lt"/>
                <a:ea typeface="+mn-ea"/>
                <a:cs typeface="+mn-cs"/>
              </a:rPr>
              <a:t>liver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fibrosis</a:t>
            </a:r>
            <a:r>
              <a:rPr lang="it-IT" sz="1200" kern="1200" dirty="0">
                <a:solidFill>
                  <a:schemeClr val="tx1"/>
                </a:solidFill>
                <a:latin typeface="+mn-lt"/>
                <a:ea typeface="+mn-ea"/>
                <a:cs typeface="+mn-cs"/>
              </a:rPr>
              <a:t> in </a:t>
            </a:r>
            <a:r>
              <a:rPr lang="it-IT" sz="1200" kern="1200" dirty="0" err="1">
                <a:solidFill>
                  <a:schemeClr val="tx1"/>
                </a:solidFill>
                <a:latin typeface="+mn-lt"/>
                <a:ea typeface="+mn-ea"/>
                <a:cs typeface="+mn-cs"/>
              </a:rPr>
              <a:t>chronic</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liver</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disease</a:t>
            </a:r>
            <a:r>
              <a:rPr lang="it-IT" sz="1200" kern="1200" dirty="0">
                <a:solidFill>
                  <a:schemeClr val="tx1"/>
                </a:solidFill>
                <a:latin typeface="+mn-lt"/>
                <a:ea typeface="+mn-ea"/>
                <a:cs typeface="+mn-cs"/>
              </a:rPr>
              <a:t>. World </a:t>
            </a:r>
            <a:r>
              <a:rPr lang="it-IT" sz="1200" kern="1200" dirty="0" err="1">
                <a:solidFill>
                  <a:schemeClr val="tx1"/>
                </a:solidFill>
                <a:latin typeface="+mn-lt"/>
                <a:ea typeface="+mn-ea"/>
                <a:cs typeface="+mn-cs"/>
              </a:rPr>
              <a:t>J</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Gastroenterol</a:t>
            </a:r>
            <a:r>
              <a:rPr lang="it-IT" sz="1200" kern="1200" dirty="0">
                <a:solidFill>
                  <a:schemeClr val="tx1"/>
                </a:solidFill>
                <a:latin typeface="+mn-lt"/>
                <a:ea typeface="+mn-ea"/>
                <a:cs typeface="+mn-cs"/>
              </a:rPr>
              <a:t> 2014; 20(10): 2515-2532</a:t>
            </a:r>
          </a:p>
          <a:p>
            <a:pPr marL="0" marR="0" indent="0" algn="l" defTabSz="456506"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6E7A6D4E-F510-6B44-B260-48131B8925AE}" type="slidenum">
              <a:rPr lang="it-IT" smtClean="0"/>
              <a:pPr/>
              <a:t>6</a:t>
            </a:fld>
            <a:endParaRPr lang="it-IT"/>
          </a:p>
        </p:txBody>
      </p:sp>
    </p:spTree>
    <p:extLst>
      <p:ext uri="{BB962C8B-B14F-4D97-AF65-F5344CB8AC3E}">
        <p14:creationId xmlns:p14="http://schemas.microsoft.com/office/powerpoint/2010/main" val="178244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6506"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6E7A6D4E-F510-6B44-B260-48131B8925AE}" type="slidenum">
              <a:rPr lang="it-IT" smtClean="0"/>
              <a:pPr/>
              <a:t>7</a:t>
            </a:fld>
            <a:endParaRPr lang="it-IT"/>
          </a:p>
        </p:txBody>
      </p:sp>
    </p:spTree>
    <p:extLst>
      <p:ext uri="{BB962C8B-B14F-4D97-AF65-F5344CB8AC3E}">
        <p14:creationId xmlns:p14="http://schemas.microsoft.com/office/powerpoint/2010/main" val="1782447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6506"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6E7A6D4E-F510-6B44-B260-48131B8925AE}" type="slidenum">
              <a:rPr lang="it-IT" smtClean="0"/>
              <a:pPr/>
              <a:t>8</a:t>
            </a:fld>
            <a:endParaRPr lang="it-IT"/>
          </a:p>
        </p:txBody>
      </p:sp>
    </p:spTree>
    <p:extLst>
      <p:ext uri="{BB962C8B-B14F-4D97-AF65-F5344CB8AC3E}">
        <p14:creationId xmlns:p14="http://schemas.microsoft.com/office/powerpoint/2010/main" val="178244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6506"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6E7A6D4E-F510-6B44-B260-48131B8925AE}" type="slidenum">
              <a:rPr lang="it-IT" smtClean="0"/>
              <a:pPr/>
              <a:t>9</a:t>
            </a:fld>
            <a:endParaRPr lang="it-IT"/>
          </a:p>
        </p:txBody>
      </p:sp>
    </p:spTree>
    <p:extLst>
      <p:ext uri="{BB962C8B-B14F-4D97-AF65-F5344CB8AC3E}">
        <p14:creationId xmlns:p14="http://schemas.microsoft.com/office/powerpoint/2010/main" val="1782447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Tricromica</a:t>
            </a:r>
            <a:r>
              <a:rPr lang="it-IT" dirty="0"/>
              <a:t>. Collagene in blu. </a:t>
            </a:r>
          </a:p>
        </p:txBody>
      </p:sp>
      <p:sp>
        <p:nvSpPr>
          <p:cNvPr id="4" name="Segnaposto numero diapositiva 3"/>
          <p:cNvSpPr>
            <a:spLocks noGrp="1"/>
          </p:cNvSpPr>
          <p:nvPr>
            <p:ph type="sldNum" sz="quarter" idx="5"/>
          </p:nvPr>
        </p:nvSpPr>
        <p:spPr/>
        <p:txBody>
          <a:bodyPr/>
          <a:lstStyle/>
          <a:p>
            <a:fld id="{6E7A6D4E-F510-6B44-B260-48131B8925AE}" type="slidenum">
              <a:rPr lang="it-IT" smtClean="0"/>
              <a:pPr/>
              <a:t>10</a:t>
            </a:fld>
            <a:endParaRPr lang="it-IT"/>
          </a:p>
        </p:txBody>
      </p:sp>
    </p:spTree>
    <p:extLst>
      <p:ext uri="{BB962C8B-B14F-4D97-AF65-F5344CB8AC3E}">
        <p14:creationId xmlns:p14="http://schemas.microsoft.com/office/powerpoint/2010/main" val="43544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6506"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6E7A6D4E-F510-6B44-B260-48131B8925AE}" type="slidenum">
              <a:rPr lang="it-IT" smtClean="0"/>
              <a:pPr/>
              <a:t>14</a:t>
            </a:fld>
            <a:endParaRPr lang="it-IT"/>
          </a:p>
        </p:txBody>
      </p:sp>
    </p:spTree>
    <p:extLst>
      <p:ext uri="{BB962C8B-B14F-4D97-AF65-F5344CB8AC3E}">
        <p14:creationId xmlns:p14="http://schemas.microsoft.com/office/powerpoint/2010/main" val="1782447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06" indent="0" algn="ctr">
              <a:buNone/>
              <a:defRPr>
                <a:solidFill>
                  <a:schemeClr val="tx1">
                    <a:tint val="75000"/>
                  </a:schemeClr>
                </a:solidFill>
              </a:defRPr>
            </a:lvl2pPr>
            <a:lvl3pPr marL="913010" indent="0" algn="ctr">
              <a:buNone/>
              <a:defRPr>
                <a:solidFill>
                  <a:schemeClr val="tx1">
                    <a:tint val="75000"/>
                  </a:schemeClr>
                </a:solidFill>
              </a:defRPr>
            </a:lvl3pPr>
            <a:lvl4pPr marL="1369517" indent="0" algn="ctr">
              <a:buNone/>
              <a:defRPr>
                <a:solidFill>
                  <a:schemeClr val="tx1">
                    <a:tint val="75000"/>
                  </a:schemeClr>
                </a:solidFill>
              </a:defRPr>
            </a:lvl4pPr>
            <a:lvl5pPr marL="1826021" indent="0" algn="ctr">
              <a:buNone/>
              <a:defRPr>
                <a:solidFill>
                  <a:schemeClr val="tx1">
                    <a:tint val="75000"/>
                  </a:schemeClr>
                </a:solidFill>
              </a:defRPr>
            </a:lvl5pPr>
            <a:lvl6pPr marL="2282529" indent="0" algn="ctr">
              <a:buNone/>
              <a:defRPr>
                <a:solidFill>
                  <a:schemeClr val="tx1">
                    <a:tint val="75000"/>
                  </a:schemeClr>
                </a:solidFill>
              </a:defRPr>
            </a:lvl6pPr>
            <a:lvl7pPr marL="2739032" indent="0" algn="ctr">
              <a:buNone/>
              <a:defRPr>
                <a:solidFill>
                  <a:schemeClr val="tx1">
                    <a:tint val="75000"/>
                  </a:schemeClr>
                </a:solidFill>
              </a:defRPr>
            </a:lvl7pPr>
            <a:lvl8pPr marL="3195539" indent="0" algn="ctr">
              <a:buNone/>
              <a:defRPr>
                <a:solidFill>
                  <a:schemeClr val="tx1">
                    <a:tint val="75000"/>
                  </a:schemeClr>
                </a:solidFill>
              </a:defRPr>
            </a:lvl8pPr>
            <a:lvl9pPr marL="3652043"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3156301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255781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1779234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06" indent="0" algn="ctr">
              <a:buNone/>
              <a:defRPr>
                <a:solidFill>
                  <a:schemeClr val="tx1">
                    <a:tint val="75000"/>
                  </a:schemeClr>
                </a:solidFill>
              </a:defRPr>
            </a:lvl2pPr>
            <a:lvl3pPr marL="913010" indent="0" algn="ctr">
              <a:buNone/>
              <a:defRPr>
                <a:solidFill>
                  <a:schemeClr val="tx1">
                    <a:tint val="75000"/>
                  </a:schemeClr>
                </a:solidFill>
              </a:defRPr>
            </a:lvl3pPr>
            <a:lvl4pPr marL="1369517" indent="0" algn="ctr">
              <a:buNone/>
              <a:defRPr>
                <a:solidFill>
                  <a:schemeClr val="tx1">
                    <a:tint val="75000"/>
                  </a:schemeClr>
                </a:solidFill>
              </a:defRPr>
            </a:lvl4pPr>
            <a:lvl5pPr marL="1826021" indent="0" algn="ctr">
              <a:buNone/>
              <a:defRPr>
                <a:solidFill>
                  <a:schemeClr val="tx1">
                    <a:tint val="75000"/>
                  </a:schemeClr>
                </a:solidFill>
              </a:defRPr>
            </a:lvl5pPr>
            <a:lvl6pPr marL="2282529" indent="0" algn="ctr">
              <a:buNone/>
              <a:defRPr>
                <a:solidFill>
                  <a:schemeClr val="tx1">
                    <a:tint val="75000"/>
                  </a:schemeClr>
                </a:solidFill>
              </a:defRPr>
            </a:lvl6pPr>
            <a:lvl7pPr marL="2739032" indent="0" algn="ctr">
              <a:buNone/>
              <a:defRPr>
                <a:solidFill>
                  <a:schemeClr val="tx1">
                    <a:tint val="75000"/>
                  </a:schemeClr>
                </a:solidFill>
              </a:defRPr>
            </a:lvl7pPr>
            <a:lvl8pPr marL="3195539" indent="0" algn="ctr">
              <a:buNone/>
              <a:defRPr>
                <a:solidFill>
                  <a:schemeClr val="tx1">
                    <a:tint val="75000"/>
                  </a:schemeClr>
                </a:solidFill>
              </a:defRPr>
            </a:lvl8pPr>
            <a:lvl9pPr marL="3652043"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146732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6174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3"/>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506" indent="0">
              <a:buNone/>
              <a:defRPr sz="1800">
                <a:solidFill>
                  <a:schemeClr val="tx1">
                    <a:tint val="75000"/>
                  </a:schemeClr>
                </a:solidFill>
              </a:defRPr>
            </a:lvl2pPr>
            <a:lvl3pPr marL="913010" indent="0">
              <a:buNone/>
              <a:defRPr sz="1600">
                <a:solidFill>
                  <a:schemeClr val="tx1">
                    <a:tint val="75000"/>
                  </a:schemeClr>
                </a:solidFill>
              </a:defRPr>
            </a:lvl3pPr>
            <a:lvl4pPr marL="1369517" indent="0">
              <a:buNone/>
              <a:defRPr sz="1400">
                <a:solidFill>
                  <a:schemeClr val="tx1">
                    <a:tint val="75000"/>
                  </a:schemeClr>
                </a:solidFill>
              </a:defRPr>
            </a:lvl4pPr>
            <a:lvl5pPr marL="1826021" indent="0">
              <a:buNone/>
              <a:defRPr sz="1400">
                <a:solidFill>
                  <a:schemeClr val="tx1">
                    <a:tint val="75000"/>
                  </a:schemeClr>
                </a:solidFill>
              </a:defRPr>
            </a:lvl5pPr>
            <a:lvl6pPr marL="2282529" indent="0">
              <a:buNone/>
              <a:defRPr sz="1400">
                <a:solidFill>
                  <a:schemeClr val="tx1">
                    <a:tint val="75000"/>
                  </a:schemeClr>
                </a:solidFill>
              </a:defRPr>
            </a:lvl6pPr>
            <a:lvl7pPr marL="2739032" indent="0">
              <a:buNone/>
              <a:defRPr sz="1400">
                <a:solidFill>
                  <a:schemeClr val="tx1">
                    <a:tint val="75000"/>
                  </a:schemeClr>
                </a:solidFill>
              </a:defRPr>
            </a:lvl7pPr>
            <a:lvl8pPr marL="3195539" indent="0">
              <a:buNone/>
              <a:defRPr sz="1400">
                <a:solidFill>
                  <a:schemeClr val="tx1">
                    <a:tint val="75000"/>
                  </a:schemeClr>
                </a:solidFill>
              </a:defRPr>
            </a:lvl8pPr>
            <a:lvl9pPr marL="3652043"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555710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643803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6506" indent="0">
              <a:buNone/>
              <a:defRPr sz="2000" b="1"/>
            </a:lvl2pPr>
            <a:lvl3pPr marL="913010" indent="0">
              <a:buNone/>
              <a:defRPr sz="1800" b="1"/>
            </a:lvl3pPr>
            <a:lvl4pPr marL="1369517" indent="0">
              <a:buNone/>
              <a:defRPr sz="1600" b="1"/>
            </a:lvl4pPr>
            <a:lvl5pPr marL="1826021" indent="0">
              <a:buNone/>
              <a:defRPr sz="1600" b="1"/>
            </a:lvl5pPr>
            <a:lvl6pPr marL="2282529" indent="0">
              <a:buNone/>
              <a:defRPr sz="1600" b="1"/>
            </a:lvl6pPr>
            <a:lvl7pPr marL="2739032" indent="0">
              <a:buNone/>
              <a:defRPr sz="1600" b="1"/>
            </a:lvl7pPr>
            <a:lvl8pPr marL="3195539" indent="0">
              <a:buNone/>
              <a:defRPr sz="1600" b="1"/>
            </a:lvl8pPr>
            <a:lvl9pPr marL="3652043"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8" y="1535113"/>
            <a:ext cx="4041775" cy="639762"/>
          </a:xfrm>
        </p:spPr>
        <p:txBody>
          <a:bodyPr anchor="b"/>
          <a:lstStyle>
            <a:lvl1pPr marL="0" indent="0">
              <a:buNone/>
              <a:defRPr sz="2400" b="1"/>
            </a:lvl1pPr>
            <a:lvl2pPr marL="456506" indent="0">
              <a:buNone/>
              <a:defRPr sz="2000" b="1"/>
            </a:lvl2pPr>
            <a:lvl3pPr marL="913010" indent="0">
              <a:buNone/>
              <a:defRPr sz="1800" b="1"/>
            </a:lvl3pPr>
            <a:lvl4pPr marL="1369517" indent="0">
              <a:buNone/>
              <a:defRPr sz="1600" b="1"/>
            </a:lvl4pPr>
            <a:lvl5pPr marL="1826021" indent="0">
              <a:buNone/>
              <a:defRPr sz="1600" b="1"/>
            </a:lvl5pPr>
            <a:lvl6pPr marL="2282529" indent="0">
              <a:buNone/>
              <a:defRPr sz="1600" b="1"/>
            </a:lvl6pPr>
            <a:lvl7pPr marL="2739032" indent="0">
              <a:buNone/>
              <a:defRPr sz="1600" b="1"/>
            </a:lvl7pPr>
            <a:lvl8pPr marL="3195539" indent="0">
              <a:buNone/>
              <a:defRPr sz="1600" b="1"/>
            </a:lvl8pPr>
            <a:lvl9pPr marL="3652043"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1950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00628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354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0"/>
            <a:ext cx="3008313" cy="4691063"/>
          </a:xfrm>
        </p:spPr>
        <p:txBody>
          <a:bodyPr/>
          <a:lstStyle>
            <a:lvl1pPr marL="0" indent="0">
              <a:buNone/>
              <a:defRPr sz="1400"/>
            </a:lvl1pPr>
            <a:lvl2pPr marL="456506" indent="0">
              <a:buNone/>
              <a:defRPr sz="1200"/>
            </a:lvl2pPr>
            <a:lvl3pPr marL="913010" indent="0">
              <a:buNone/>
              <a:defRPr sz="1000"/>
            </a:lvl3pPr>
            <a:lvl4pPr marL="1369517" indent="0">
              <a:buNone/>
              <a:defRPr sz="900"/>
            </a:lvl4pPr>
            <a:lvl5pPr marL="1826021" indent="0">
              <a:buNone/>
              <a:defRPr sz="900"/>
            </a:lvl5pPr>
            <a:lvl6pPr marL="2282529" indent="0">
              <a:buNone/>
              <a:defRPr sz="900"/>
            </a:lvl6pPr>
            <a:lvl7pPr marL="2739032" indent="0">
              <a:buNone/>
              <a:defRPr sz="900"/>
            </a:lvl7pPr>
            <a:lvl8pPr marL="3195539" indent="0">
              <a:buNone/>
              <a:defRPr sz="900"/>
            </a:lvl8pPr>
            <a:lvl9pPr marL="3652043"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176719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3617250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506" indent="0">
              <a:buNone/>
              <a:defRPr sz="2800"/>
            </a:lvl2pPr>
            <a:lvl3pPr marL="913010" indent="0">
              <a:buNone/>
              <a:defRPr sz="2400"/>
            </a:lvl3pPr>
            <a:lvl4pPr marL="1369517" indent="0">
              <a:buNone/>
              <a:defRPr sz="2000"/>
            </a:lvl4pPr>
            <a:lvl5pPr marL="1826021" indent="0">
              <a:buNone/>
              <a:defRPr sz="2000"/>
            </a:lvl5pPr>
            <a:lvl6pPr marL="2282529" indent="0">
              <a:buNone/>
              <a:defRPr sz="2000"/>
            </a:lvl6pPr>
            <a:lvl7pPr marL="2739032" indent="0">
              <a:buNone/>
              <a:defRPr sz="2000"/>
            </a:lvl7pPr>
            <a:lvl8pPr marL="3195539" indent="0">
              <a:buNone/>
              <a:defRPr sz="2000"/>
            </a:lvl8pPr>
            <a:lvl9pPr marL="3652043"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506" indent="0">
              <a:buNone/>
              <a:defRPr sz="1200"/>
            </a:lvl2pPr>
            <a:lvl3pPr marL="913010" indent="0">
              <a:buNone/>
              <a:defRPr sz="1000"/>
            </a:lvl3pPr>
            <a:lvl4pPr marL="1369517" indent="0">
              <a:buNone/>
              <a:defRPr sz="900"/>
            </a:lvl4pPr>
            <a:lvl5pPr marL="1826021" indent="0">
              <a:buNone/>
              <a:defRPr sz="900"/>
            </a:lvl5pPr>
            <a:lvl6pPr marL="2282529" indent="0">
              <a:buNone/>
              <a:defRPr sz="900"/>
            </a:lvl6pPr>
            <a:lvl7pPr marL="2739032" indent="0">
              <a:buNone/>
              <a:defRPr sz="900"/>
            </a:lvl7pPr>
            <a:lvl8pPr marL="3195539" indent="0">
              <a:buNone/>
              <a:defRPr sz="900"/>
            </a:lvl8pPr>
            <a:lvl9pPr marL="3652043"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964761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061708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142115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64515" name="Rectangle 3"/>
          <p:cNvSpPr>
            <a:spLocks noGrp="1" noChangeArrowheads="1"/>
          </p:cNvSpPr>
          <p:nvPr>
            <p:ph type="ctrTitle"/>
          </p:nvPr>
        </p:nvSpPr>
        <p:spPr>
          <a:xfrm>
            <a:off x="685800" y="1752600"/>
            <a:ext cx="7772400" cy="1371600"/>
          </a:xfrm>
        </p:spPr>
        <p:txBody>
          <a:bodyPr/>
          <a:lstStyle>
            <a:lvl1pPr>
              <a:defRPr/>
            </a:lvl1pPr>
          </a:lstStyle>
          <a:p>
            <a:r>
              <a:rPr lang="en-US"/>
              <a:t>Cliquez et modifiez le titre</a:t>
            </a:r>
          </a:p>
        </p:txBody>
      </p:sp>
      <p:sp>
        <p:nvSpPr>
          <p:cNvPr id="64516"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Cliquez pour modifier le style des sous-titres du masque</a:t>
            </a:r>
          </a:p>
        </p:txBody>
      </p:sp>
    </p:spTree>
    <p:extLst>
      <p:ext uri="{BB962C8B-B14F-4D97-AF65-F5344CB8AC3E}">
        <p14:creationId xmlns:p14="http://schemas.microsoft.com/office/powerpoint/2010/main" val="2160232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39916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5"/>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6506" indent="0">
              <a:buNone/>
              <a:defRPr sz="1800"/>
            </a:lvl2pPr>
            <a:lvl3pPr marL="913010" indent="0">
              <a:buNone/>
              <a:defRPr sz="1600"/>
            </a:lvl3pPr>
            <a:lvl4pPr marL="1369517" indent="0">
              <a:buNone/>
              <a:defRPr sz="1400"/>
            </a:lvl4pPr>
            <a:lvl5pPr marL="1826021" indent="0">
              <a:buNone/>
              <a:defRPr sz="1400"/>
            </a:lvl5pPr>
            <a:lvl6pPr marL="2282529" indent="0">
              <a:buNone/>
              <a:defRPr sz="1400"/>
            </a:lvl6pPr>
            <a:lvl7pPr marL="2739032" indent="0">
              <a:buNone/>
              <a:defRPr sz="1400"/>
            </a:lvl7pPr>
            <a:lvl8pPr marL="3195539" indent="0">
              <a:buNone/>
              <a:defRPr sz="1400"/>
            </a:lvl8pPr>
            <a:lvl9pPr marL="3652043"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4092121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8800"/>
            <a:ext cx="36576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828800"/>
            <a:ext cx="36576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58989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6506" indent="0">
              <a:buNone/>
              <a:defRPr sz="2000" b="1"/>
            </a:lvl2pPr>
            <a:lvl3pPr marL="913010" indent="0">
              <a:buNone/>
              <a:defRPr sz="1800" b="1"/>
            </a:lvl3pPr>
            <a:lvl4pPr marL="1369517" indent="0">
              <a:buNone/>
              <a:defRPr sz="1600" b="1"/>
            </a:lvl4pPr>
            <a:lvl5pPr marL="1826021" indent="0">
              <a:buNone/>
              <a:defRPr sz="1600" b="1"/>
            </a:lvl5pPr>
            <a:lvl6pPr marL="2282529" indent="0">
              <a:buNone/>
              <a:defRPr sz="1600" b="1"/>
            </a:lvl6pPr>
            <a:lvl7pPr marL="2739032" indent="0">
              <a:buNone/>
              <a:defRPr sz="1600" b="1"/>
            </a:lvl7pPr>
            <a:lvl8pPr marL="3195539" indent="0">
              <a:buNone/>
              <a:defRPr sz="1600" b="1"/>
            </a:lvl8pPr>
            <a:lvl9pPr marL="3652043"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9" y="1535113"/>
            <a:ext cx="4041775" cy="639762"/>
          </a:xfrm>
        </p:spPr>
        <p:txBody>
          <a:bodyPr anchor="b"/>
          <a:lstStyle>
            <a:lvl1pPr marL="0" indent="0">
              <a:buNone/>
              <a:defRPr sz="2400" b="1"/>
            </a:lvl1pPr>
            <a:lvl2pPr marL="456506" indent="0">
              <a:buNone/>
              <a:defRPr sz="2000" b="1"/>
            </a:lvl2pPr>
            <a:lvl3pPr marL="913010" indent="0">
              <a:buNone/>
              <a:defRPr sz="1800" b="1"/>
            </a:lvl3pPr>
            <a:lvl4pPr marL="1369517" indent="0">
              <a:buNone/>
              <a:defRPr sz="1600" b="1"/>
            </a:lvl4pPr>
            <a:lvl5pPr marL="1826021" indent="0">
              <a:buNone/>
              <a:defRPr sz="1600" b="1"/>
            </a:lvl5pPr>
            <a:lvl6pPr marL="2282529" indent="0">
              <a:buNone/>
              <a:defRPr sz="1600" b="1"/>
            </a:lvl6pPr>
            <a:lvl7pPr marL="2739032" indent="0">
              <a:buNone/>
              <a:defRPr sz="1600" b="1"/>
            </a:lvl7pPr>
            <a:lvl8pPr marL="3195539" indent="0">
              <a:buNone/>
              <a:defRPr sz="1600" b="1"/>
            </a:lvl8pPr>
            <a:lvl9pPr marL="3652043"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058225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956098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088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3"/>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506" indent="0">
              <a:buNone/>
              <a:defRPr sz="1800">
                <a:solidFill>
                  <a:schemeClr val="tx1">
                    <a:tint val="75000"/>
                  </a:schemeClr>
                </a:solidFill>
              </a:defRPr>
            </a:lvl2pPr>
            <a:lvl3pPr marL="913010" indent="0">
              <a:buNone/>
              <a:defRPr sz="1600">
                <a:solidFill>
                  <a:schemeClr val="tx1">
                    <a:tint val="75000"/>
                  </a:schemeClr>
                </a:solidFill>
              </a:defRPr>
            </a:lvl3pPr>
            <a:lvl4pPr marL="1369517" indent="0">
              <a:buNone/>
              <a:defRPr sz="1400">
                <a:solidFill>
                  <a:schemeClr val="tx1">
                    <a:tint val="75000"/>
                  </a:schemeClr>
                </a:solidFill>
              </a:defRPr>
            </a:lvl4pPr>
            <a:lvl5pPr marL="1826021" indent="0">
              <a:buNone/>
              <a:defRPr sz="1400">
                <a:solidFill>
                  <a:schemeClr val="tx1">
                    <a:tint val="75000"/>
                  </a:schemeClr>
                </a:solidFill>
              </a:defRPr>
            </a:lvl5pPr>
            <a:lvl6pPr marL="2282529" indent="0">
              <a:buNone/>
              <a:defRPr sz="1400">
                <a:solidFill>
                  <a:schemeClr val="tx1">
                    <a:tint val="75000"/>
                  </a:schemeClr>
                </a:solidFill>
              </a:defRPr>
            </a:lvl6pPr>
            <a:lvl7pPr marL="2739032" indent="0">
              <a:buNone/>
              <a:defRPr sz="1400">
                <a:solidFill>
                  <a:schemeClr val="tx1">
                    <a:tint val="75000"/>
                  </a:schemeClr>
                </a:solidFill>
              </a:defRPr>
            </a:lvl7pPr>
            <a:lvl8pPr marL="3195539" indent="0">
              <a:buNone/>
              <a:defRPr sz="1400">
                <a:solidFill>
                  <a:schemeClr val="tx1">
                    <a:tint val="75000"/>
                  </a:schemeClr>
                </a:solidFill>
              </a:defRPr>
            </a:lvl8pPr>
            <a:lvl9pPr marL="3652043"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957934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6"/>
            <a:ext cx="3008313" cy="4691063"/>
          </a:xfrm>
        </p:spPr>
        <p:txBody>
          <a:bodyPr/>
          <a:lstStyle>
            <a:lvl1pPr marL="0" indent="0">
              <a:buNone/>
              <a:defRPr sz="1400"/>
            </a:lvl1pPr>
            <a:lvl2pPr marL="456506" indent="0">
              <a:buNone/>
              <a:defRPr sz="1200"/>
            </a:lvl2pPr>
            <a:lvl3pPr marL="913010" indent="0">
              <a:buNone/>
              <a:defRPr sz="1000"/>
            </a:lvl3pPr>
            <a:lvl4pPr marL="1369517" indent="0">
              <a:buNone/>
              <a:defRPr sz="900"/>
            </a:lvl4pPr>
            <a:lvl5pPr marL="1826021" indent="0">
              <a:buNone/>
              <a:defRPr sz="900"/>
            </a:lvl5pPr>
            <a:lvl6pPr marL="2282529" indent="0">
              <a:buNone/>
              <a:defRPr sz="900"/>
            </a:lvl6pPr>
            <a:lvl7pPr marL="2739032" indent="0">
              <a:buNone/>
              <a:defRPr sz="900"/>
            </a:lvl7pPr>
            <a:lvl8pPr marL="3195539" indent="0">
              <a:buNone/>
              <a:defRPr sz="900"/>
            </a:lvl8pPr>
            <a:lvl9pPr marL="3652043"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600183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506" indent="0">
              <a:buNone/>
              <a:defRPr sz="2800"/>
            </a:lvl2pPr>
            <a:lvl3pPr marL="913010" indent="0">
              <a:buNone/>
              <a:defRPr sz="2400"/>
            </a:lvl3pPr>
            <a:lvl4pPr marL="1369517" indent="0">
              <a:buNone/>
              <a:defRPr sz="2000"/>
            </a:lvl4pPr>
            <a:lvl5pPr marL="1826021" indent="0">
              <a:buNone/>
              <a:defRPr sz="2000"/>
            </a:lvl5pPr>
            <a:lvl6pPr marL="2282529" indent="0">
              <a:buNone/>
              <a:defRPr sz="2000"/>
            </a:lvl6pPr>
            <a:lvl7pPr marL="2739032" indent="0">
              <a:buNone/>
              <a:defRPr sz="2000"/>
            </a:lvl7pPr>
            <a:lvl8pPr marL="3195539" indent="0">
              <a:buNone/>
              <a:defRPr sz="2000"/>
            </a:lvl8pPr>
            <a:lvl9pPr marL="3652043"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506" indent="0">
              <a:buNone/>
              <a:defRPr sz="1200"/>
            </a:lvl2pPr>
            <a:lvl3pPr marL="913010" indent="0">
              <a:buNone/>
              <a:defRPr sz="1000"/>
            </a:lvl3pPr>
            <a:lvl4pPr marL="1369517" indent="0">
              <a:buNone/>
              <a:defRPr sz="900"/>
            </a:lvl4pPr>
            <a:lvl5pPr marL="1826021" indent="0">
              <a:buNone/>
              <a:defRPr sz="900"/>
            </a:lvl5pPr>
            <a:lvl6pPr marL="2282529" indent="0">
              <a:buNone/>
              <a:defRPr sz="900"/>
            </a:lvl6pPr>
            <a:lvl7pPr marL="2739032" indent="0">
              <a:buNone/>
              <a:defRPr sz="900"/>
            </a:lvl7pPr>
            <a:lvl8pPr marL="3195539" indent="0">
              <a:buNone/>
              <a:defRPr sz="900"/>
            </a:lvl8pPr>
            <a:lvl9pPr marL="3652043"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031209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7557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438900" y="382588"/>
            <a:ext cx="1866900" cy="525621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82588"/>
            <a:ext cx="5448300" cy="52562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47543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838200" y="382590"/>
            <a:ext cx="7467600" cy="1216025"/>
          </a:xfrm>
        </p:spPr>
        <p:txBody>
          <a:bodyPr/>
          <a:lstStyle/>
          <a:p>
            <a:r>
              <a:rPr lang="it-IT"/>
              <a:t>Fare clic per modificare lo stile del titolo</a:t>
            </a:r>
          </a:p>
        </p:txBody>
      </p:sp>
      <p:sp>
        <p:nvSpPr>
          <p:cNvPr id="3" name="Segnaposto grafico 2"/>
          <p:cNvSpPr>
            <a:spLocks noGrp="1"/>
          </p:cNvSpPr>
          <p:nvPr>
            <p:ph type="chart" idx="1"/>
          </p:nvPr>
        </p:nvSpPr>
        <p:spPr>
          <a:xfrm>
            <a:off x="838200" y="1828800"/>
            <a:ext cx="7467600" cy="3810000"/>
          </a:xfrm>
        </p:spPr>
        <p:txBody>
          <a:bodyPr/>
          <a:lstStyle/>
          <a:p>
            <a:pPr lvl="0"/>
            <a:endParaRPr lang="it-IT" noProof="0"/>
          </a:p>
        </p:txBody>
      </p:sp>
    </p:spTree>
    <p:extLst>
      <p:ext uri="{BB962C8B-B14F-4D97-AF65-F5344CB8AC3E}">
        <p14:creationId xmlns:p14="http://schemas.microsoft.com/office/powerpoint/2010/main" val="1244595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838200" y="382590"/>
            <a:ext cx="7467600" cy="1216025"/>
          </a:xfrm>
        </p:spPr>
        <p:txBody>
          <a:bodyPr/>
          <a:lstStyle/>
          <a:p>
            <a:r>
              <a:rPr lang="it-IT"/>
              <a:t>Fare clic per modificare lo stile del titolo</a:t>
            </a:r>
          </a:p>
        </p:txBody>
      </p:sp>
      <p:sp>
        <p:nvSpPr>
          <p:cNvPr id="3" name="Segnaposto testo 2"/>
          <p:cNvSpPr>
            <a:spLocks noGrp="1"/>
          </p:cNvSpPr>
          <p:nvPr>
            <p:ph type="body" sz="half" idx="1"/>
          </p:nvPr>
        </p:nvSpPr>
        <p:spPr>
          <a:xfrm>
            <a:off x="838200" y="1828800"/>
            <a:ext cx="3657600" cy="3810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828800"/>
            <a:ext cx="3657600" cy="3810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28678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5" y="2130532"/>
            <a:ext cx="7772977" cy="1469371"/>
          </a:xfrm>
        </p:spPr>
        <p:txBody>
          <a:bodyPr/>
          <a:lstStyle/>
          <a:p>
            <a:r>
              <a:rPr lang="en-US"/>
              <a:t>Click to edit Master title style</a:t>
            </a:r>
          </a:p>
        </p:txBody>
      </p:sp>
      <p:sp>
        <p:nvSpPr>
          <p:cNvPr id="3" name="Subtitle 2"/>
          <p:cNvSpPr>
            <a:spLocks noGrp="1"/>
          </p:cNvSpPr>
          <p:nvPr>
            <p:ph type="subTitle" idx="1"/>
          </p:nvPr>
        </p:nvSpPr>
        <p:spPr>
          <a:xfrm>
            <a:off x="1371036" y="3885640"/>
            <a:ext cx="6401955" cy="1753721"/>
          </a:xfrm>
        </p:spPr>
        <p:txBody>
          <a:bodyPr/>
          <a:lstStyle>
            <a:lvl1pPr marL="0" indent="0" algn="ctr">
              <a:buNone/>
              <a:defRPr/>
            </a:lvl1pPr>
            <a:lvl2pPr marL="409667" indent="0" algn="ctr">
              <a:buNone/>
              <a:defRPr/>
            </a:lvl2pPr>
            <a:lvl3pPr marL="819335" indent="0" algn="ctr">
              <a:buNone/>
              <a:defRPr/>
            </a:lvl3pPr>
            <a:lvl4pPr marL="1229004" indent="0" algn="ctr">
              <a:buNone/>
              <a:defRPr/>
            </a:lvl4pPr>
            <a:lvl5pPr marL="1638671" indent="0" algn="ctr">
              <a:buNone/>
              <a:defRPr/>
            </a:lvl5pPr>
            <a:lvl6pPr marL="2048341" indent="0" algn="ctr">
              <a:buNone/>
              <a:defRPr/>
            </a:lvl6pPr>
            <a:lvl7pPr marL="2458008" indent="0" algn="ctr">
              <a:buNone/>
              <a:defRPr/>
            </a:lvl7pPr>
            <a:lvl8pPr marL="2867676" indent="0" algn="ctr">
              <a:buNone/>
              <a:defRPr/>
            </a:lvl8pPr>
            <a:lvl9pPr marL="3277343" indent="0" algn="ctr">
              <a:buNone/>
              <a:defRPr/>
            </a:lvl9pPr>
          </a:lstStyle>
          <a:p>
            <a:r>
              <a:rPr lang="en-US"/>
              <a:t>Click to edit Master subtitle style</a:t>
            </a:r>
          </a:p>
        </p:txBody>
      </p:sp>
    </p:spTree>
    <p:extLst>
      <p:ext uri="{BB962C8B-B14F-4D97-AF65-F5344CB8AC3E}">
        <p14:creationId xmlns:p14="http://schemas.microsoft.com/office/powerpoint/2010/main" val="89166950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1765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9667" indent="0">
              <a:buNone/>
              <a:defRPr sz="1600"/>
            </a:lvl2pPr>
            <a:lvl3pPr marL="819335" indent="0">
              <a:buNone/>
              <a:defRPr sz="1400"/>
            </a:lvl3pPr>
            <a:lvl4pPr marL="1229004" indent="0">
              <a:buNone/>
              <a:defRPr sz="1300"/>
            </a:lvl4pPr>
            <a:lvl5pPr marL="1638671" indent="0">
              <a:buNone/>
              <a:defRPr sz="1300"/>
            </a:lvl5pPr>
            <a:lvl6pPr marL="2048341" indent="0">
              <a:buNone/>
              <a:defRPr sz="1300"/>
            </a:lvl6pPr>
            <a:lvl7pPr marL="2458008" indent="0">
              <a:buNone/>
              <a:defRPr sz="1300"/>
            </a:lvl7pPr>
            <a:lvl8pPr marL="2867676" indent="0">
              <a:buNone/>
              <a:defRPr sz="1300"/>
            </a:lvl8pPr>
            <a:lvl9pPr marL="3277343" indent="0">
              <a:buNone/>
              <a:defRPr sz="1300"/>
            </a:lvl9pPr>
          </a:lstStyle>
          <a:p>
            <a:pPr lvl="0"/>
            <a:r>
              <a:rPr lang="en-US"/>
              <a:t>Click to edit Master text styles</a:t>
            </a:r>
          </a:p>
        </p:txBody>
      </p:sp>
    </p:spTree>
    <p:extLst>
      <p:ext uri="{BB962C8B-B14F-4D97-AF65-F5344CB8AC3E}">
        <p14:creationId xmlns:p14="http://schemas.microsoft.com/office/powerpoint/2010/main" val="305233842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3454" y="1546425"/>
            <a:ext cx="3879273" cy="455379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4" y="1546425"/>
            <a:ext cx="3879273" cy="455379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4426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3219801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2"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9667" indent="0">
              <a:buNone/>
              <a:defRPr sz="1800" b="1"/>
            </a:lvl2pPr>
            <a:lvl3pPr marL="819335" indent="0">
              <a:buNone/>
              <a:defRPr sz="1600" b="1"/>
            </a:lvl3pPr>
            <a:lvl4pPr marL="1229004" indent="0">
              <a:buNone/>
              <a:defRPr sz="1400" b="1"/>
            </a:lvl4pPr>
            <a:lvl5pPr marL="1638671" indent="0">
              <a:buNone/>
              <a:defRPr sz="1400" b="1"/>
            </a:lvl5pPr>
            <a:lvl6pPr marL="2048341" indent="0">
              <a:buNone/>
              <a:defRPr sz="1400" b="1"/>
            </a:lvl6pPr>
            <a:lvl7pPr marL="2458008" indent="0">
              <a:buNone/>
              <a:defRPr sz="1400" b="1"/>
            </a:lvl7pPr>
            <a:lvl8pPr marL="2867676" indent="0">
              <a:buNone/>
              <a:defRPr sz="1400" b="1"/>
            </a:lvl8pPr>
            <a:lvl9pPr marL="3277343"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9667" indent="0">
              <a:buNone/>
              <a:defRPr sz="1800" b="1"/>
            </a:lvl2pPr>
            <a:lvl3pPr marL="819335" indent="0">
              <a:buNone/>
              <a:defRPr sz="1600" b="1"/>
            </a:lvl3pPr>
            <a:lvl4pPr marL="1229004" indent="0">
              <a:buNone/>
              <a:defRPr sz="1400" b="1"/>
            </a:lvl4pPr>
            <a:lvl5pPr marL="1638671" indent="0">
              <a:buNone/>
              <a:defRPr sz="1400" b="1"/>
            </a:lvl5pPr>
            <a:lvl6pPr marL="2048341" indent="0">
              <a:buNone/>
              <a:defRPr sz="1400" b="1"/>
            </a:lvl6pPr>
            <a:lvl7pPr marL="2458008" indent="0">
              <a:buNone/>
              <a:defRPr sz="1400" b="1"/>
            </a:lvl7pPr>
            <a:lvl8pPr marL="2867676" indent="0">
              <a:buNone/>
              <a:defRPr sz="1400" b="1"/>
            </a:lvl8pPr>
            <a:lvl9pPr marL="3277343"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76071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30627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2761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9667" indent="0">
              <a:buNone/>
              <a:defRPr sz="1100"/>
            </a:lvl2pPr>
            <a:lvl3pPr marL="819335" indent="0">
              <a:buNone/>
              <a:defRPr sz="900"/>
            </a:lvl3pPr>
            <a:lvl4pPr marL="1229004" indent="0">
              <a:buNone/>
              <a:defRPr sz="800"/>
            </a:lvl4pPr>
            <a:lvl5pPr marL="1638671" indent="0">
              <a:buNone/>
              <a:defRPr sz="800"/>
            </a:lvl5pPr>
            <a:lvl6pPr marL="2048341" indent="0">
              <a:buNone/>
              <a:defRPr sz="800"/>
            </a:lvl6pPr>
            <a:lvl7pPr marL="2458008" indent="0">
              <a:buNone/>
              <a:defRPr sz="800"/>
            </a:lvl7pPr>
            <a:lvl8pPr marL="2867676" indent="0">
              <a:buNone/>
              <a:defRPr sz="800"/>
            </a:lvl8pPr>
            <a:lvl9pPr marL="3277343" indent="0">
              <a:buNone/>
              <a:defRPr sz="800"/>
            </a:lvl9pPr>
          </a:lstStyle>
          <a:p>
            <a:pPr lvl="0"/>
            <a:r>
              <a:rPr lang="en-US"/>
              <a:t>Click to edit Master text styles</a:t>
            </a:r>
          </a:p>
        </p:txBody>
      </p:sp>
    </p:spTree>
    <p:extLst>
      <p:ext uri="{BB962C8B-B14F-4D97-AF65-F5344CB8AC3E}">
        <p14:creationId xmlns:p14="http://schemas.microsoft.com/office/powerpoint/2010/main" val="297444731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5" y="4800334"/>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5" y="612122"/>
            <a:ext cx="5486977" cy="4115360"/>
          </a:xfrm>
        </p:spPr>
        <p:txBody>
          <a:bodyPr/>
          <a:lstStyle>
            <a:lvl1pPr marL="0" indent="0">
              <a:buNone/>
              <a:defRPr sz="2900"/>
            </a:lvl1pPr>
            <a:lvl2pPr marL="409667" indent="0">
              <a:buNone/>
              <a:defRPr sz="2500"/>
            </a:lvl2pPr>
            <a:lvl3pPr marL="819335" indent="0">
              <a:buNone/>
              <a:defRPr sz="2200"/>
            </a:lvl3pPr>
            <a:lvl4pPr marL="1229004" indent="0">
              <a:buNone/>
              <a:defRPr sz="1800"/>
            </a:lvl4pPr>
            <a:lvl5pPr marL="1638671" indent="0">
              <a:buNone/>
              <a:defRPr sz="1800"/>
            </a:lvl5pPr>
            <a:lvl6pPr marL="2048341" indent="0">
              <a:buNone/>
              <a:defRPr sz="1800"/>
            </a:lvl6pPr>
            <a:lvl7pPr marL="2458008" indent="0">
              <a:buNone/>
              <a:defRPr sz="1800"/>
            </a:lvl7pPr>
            <a:lvl8pPr marL="2867676" indent="0">
              <a:buNone/>
              <a:defRPr sz="1800"/>
            </a:lvl8pPr>
            <a:lvl9pPr marL="3277343" indent="0">
              <a:buNone/>
              <a:defRPr sz="1800"/>
            </a:lvl9pPr>
          </a:lstStyle>
          <a:p>
            <a:pPr lvl="0"/>
            <a:endParaRPr lang="en-US" noProof="0"/>
          </a:p>
        </p:txBody>
      </p:sp>
      <p:sp>
        <p:nvSpPr>
          <p:cNvPr id="4" name="Text Placeholder 3"/>
          <p:cNvSpPr>
            <a:spLocks noGrp="1"/>
          </p:cNvSpPr>
          <p:nvPr>
            <p:ph type="body" sz="half" idx="2"/>
          </p:nvPr>
        </p:nvSpPr>
        <p:spPr>
          <a:xfrm>
            <a:off x="1792445" y="5367618"/>
            <a:ext cx="5486977" cy="804022"/>
          </a:xfrm>
        </p:spPr>
        <p:txBody>
          <a:bodyPr/>
          <a:lstStyle>
            <a:lvl1pPr marL="0" indent="0">
              <a:buNone/>
              <a:defRPr sz="1300"/>
            </a:lvl1pPr>
            <a:lvl2pPr marL="409667" indent="0">
              <a:buNone/>
              <a:defRPr sz="1100"/>
            </a:lvl2pPr>
            <a:lvl3pPr marL="819335" indent="0">
              <a:buNone/>
              <a:defRPr sz="900"/>
            </a:lvl3pPr>
            <a:lvl4pPr marL="1229004" indent="0">
              <a:buNone/>
              <a:defRPr sz="800"/>
            </a:lvl4pPr>
            <a:lvl5pPr marL="1638671" indent="0">
              <a:buNone/>
              <a:defRPr sz="800"/>
            </a:lvl5pPr>
            <a:lvl6pPr marL="2048341" indent="0">
              <a:buNone/>
              <a:defRPr sz="800"/>
            </a:lvl6pPr>
            <a:lvl7pPr marL="2458008" indent="0">
              <a:buNone/>
              <a:defRPr sz="800"/>
            </a:lvl7pPr>
            <a:lvl8pPr marL="2867676" indent="0">
              <a:buNone/>
              <a:defRPr sz="800"/>
            </a:lvl8pPr>
            <a:lvl9pPr marL="3277343" indent="0">
              <a:buNone/>
              <a:defRPr sz="800"/>
            </a:lvl9pPr>
          </a:lstStyle>
          <a:p>
            <a:pPr lvl="0"/>
            <a:r>
              <a:rPr lang="en-US"/>
              <a:t>Click to edit Master text styles</a:t>
            </a:r>
          </a:p>
        </p:txBody>
      </p:sp>
    </p:spTree>
    <p:extLst>
      <p:ext uri="{BB962C8B-B14F-4D97-AF65-F5344CB8AC3E}">
        <p14:creationId xmlns:p14="http://schemas.microsoft.com/office/powerpoint/2010/main" val="261370691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5256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6480" y="498675"/>
            <a:ext cx="2160443" cy="560154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697" y="498675"/>
            <a:ext cx="6344227" cy="56015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58102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3707" y="498662"/>
            <a:ext cx="8643215" cy="644338"/>
          </a:xfrm>
        </p:spPr>
        <p:txBody>
          <a:bodyPr/>
          <a:lstStyle/>
          <a:p>
            <a:r>
              <a:rPr lang="en-US"/>
              <a:t>Click to edit Master title style</a:t>
            </a:r>
          </a:p>
        </p:txBody>
      </p:sp>
      <p:sp>
        <p:nvSpPr>
          <p:cNvPr id="3" name="Chart Placeholder 2"/>
          <p:cNvSpPr>
            <a:spLocks noGrp="1"/>
          </p:cNvSpPr>
          <p:nvPr>
            <p:ph type="chart" idx="1"/>
          </p:nvPr>
        </p:nvSpPr>
        <p:spPr>
          <a:xfrm>
            <a:off x="623455" y="1546425"/>
            <a:ext cx="7897091" cy="4553791"/>
          </a:xfrm>
        </p:spPr>
        <p:txBody>
          <a:bodyPr/>
          <a:lstStyle/>
          <a:p>
            <a:pPr lvl="0"/>
            <a:endParaRPr lang="en-US" noProof="0"/>
          </a:p>
        </p:txBody>
      </p:sp>
    </p:spTree>
    <p:extLst>
      <p:ext uri="{BB962C8B-B14F-4D97-AF65-F5344CB8AC3E}">
        <p14:creationId xmlns:p14="http://schemas.microsoft.com/office/powerpoint/2010/main" val="63526061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5296194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251571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6506" indent="0">
              <a:buNone/>
              <a:defRPr sz="2000" b="1"/>
            </a:lvl2pPr>
            <a:lvl3pPr marL="913010" indent="0">
              <a:buNone/>
              <a:defRPr sz="1800" b="1"/>
            </a:lvl3pPr>
            <a:lvl4pPr marL="1369517" indent="0">
              <a:buNone/>
              <a:defRPr sz="1600" b="1"/>
            </a:lvl4pPr>
            <a:lvl5pPr marL="1826021" indent="0">
              <a:buNone/>
              <a:defRPr sz="1600" b="1"/>
            </a:lvl5pPr>
            <a:lvl6pPr marL="2282529" indent="0">
              <a:buNone/>
              <a:defRPr sz="1600" b="1"/>
            </a:lvl6pPr>
            <a:lvl7pPr marL="2739032" indent="0">
              <a:buNone/>
              <a:defRPr sz="1600" b="1"/>
            </a:lvl7pPr>
            <a:lvl8pPr marL="3195539" indent="0">
              <a:buNone/>
              <a:defRPr sz="1600" b="1"/>
            </a:lvl8pPr>
            <a:lvl9pPr marL="3652043"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8" y="1535113"/>
            <a:ext cx="4041775" cy="639762"/>
          </a:xfrm>
        </p:spPr>
        <p:txBody>
          <a:bodyPr anchor="b"/>
          <a:lstStyle>
            <a:lvl1pPr marL="0" indent="0">
              <a:buNone/>
              <a:defRPr sz="2400" b="1"/>
            </a:lvl1pPr>
            <a:lvl2pPr marL="456506" indent="0">
              <a:buNone/>
              <a:defRPr sz="2000" b="1"/>
            </a:lvl2pPr>
            <a:lvl3pPr marL="913010" indent="0">
              <a:buNone/>
              <a:defRPr sz="1800" b="1"/>
            </a:lvl3pPr>
            <a:lvl4pPr marL="1369517" indent="0">
              <a:buNone/>
              <a:defRPr sz="1600" b="1"/>
            </a:lvl4pPr>
            <a:lvl5pPr marL="1826021" indent="0">
              <a:buNone/>
              <a:defRPr sz="1600" b="1"/>
            </a:lvl5pPr>
            <a:lvl6pPr marL="2282529" indent="0">
              <a:buNone/>
              <a:defRPr sz="1600" b="1"/>
            </a:lvl6pPr>
            <a:lvl7pPr marL="2739032" indent="0">
              <a:buNone/>
              <a:defRPr sz="1600" b="1"/>
            </a:lvl7pPr>
            <a:lvl8pPr marL="3195539" indent="0">
              <a:buNone/>
              <a:defRPr sz="1600" b="1"/>
            </a:lvl8pPr>
            <a:lvl9pPr marL="3652043"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3609182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31431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912405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74495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35913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924036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5620942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631723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783826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72749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46088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498826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0"/>
            <a:ext cx="3008313" cy="4691063"/>
          </a:xfrm>
        </p:spPr>
        <p:txBody>
          <a:bodyPr/>
          <a:lstStyle>
            <a:lvl1pPr marL="0" indent="0">
              <a:buNone/>
              <a:defRPr sz="1400"/>
            </a:lvl1pPr>
            <a:lvl2pPr marL="456506" indent="0">
              <a:buNone/>
              <a:defRPr sz="1200"/>
            </a:lvl2pPr>
            <a:lvl3pPr marL="913010" indent="0">
              <a:buNone/>
              <a:defRPr sz="1000"/>
            </a:lvl3pPr>
            <a:lvl4pPr marL="1369517" indent="0">
              <a:buNone/>
              <a:defRPr sz="900"/>
            </a:lvl4pPr>
            <a:lvl5pPr marL="1826021" indent="0">
              <a:buNone/>
              <a:defRPr sz="900"/>
            </a:lvl5pPr>
            <a:lvl6pPr marL="2282529" indent="0">
              <a:buNone/>
              <a:defRPr sz="900"/>
            </a:lvl6pPr>
            <a:lvl7pPr marL="2739032" indent="0">
              <a:buNone/>
              <a:defRPr sz="900"/>
            </a:lvl7pPr>
            <a:lvl8pPr marL="3195539" indent="0">
              <a:buNone/>
              <a:defRPr sz="900"/>
            </a:lvl8pPr>
            <a:lvl9pPr marL="3652043"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230165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506" indent="0">
              <a:buNone/>
              <a:defRPr sz="2800"/>
            </a:lvl2pPr>
            <a:lvl3pPr marL="913010" indent="0">
              <a:buNone/>
              <a:defRPr sz="2400"/>
            </a:lvl3pPr>
            <a:lvl4pPr marL="1369517" indent="0">
              <a:buNone/>
              <a:defRPr sz="2000"/>
            </a:lvl4pPr>
            <a:lvl5pPr marL="1826021" indent="0">
              <a:buNone/>
              <a:defRPr sz="2000"/>
            </a:lvl5pPr>
            <a:lvl6pPr marL="2282529" indent="0">
              <a:buNone/>
              <a:defRPr sz="2000"/>
            </a:lvl6pPr>
            <a:lvl7pPr marL="2739032" indent="0">
              <a:buNone/>
              <a:defRPr sz="2000"/>
            </a:lvl7pPr>
            <a:lvl8pPr marL="3195539" indent="0">
              <a:buNone/>
              <a:defRPr sz="2000"/>
            </a:lvl8pPr>
            <a:lvl9pPr marL="3652043"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506" indent="0">
              <a:buNone/>
              <a:defRPr sz="1200"/>
            </a:lvl2pPr>
            <a:lvl3pPr marL="913010" indent="0">
              <a:buNone/>
              <a:defRPr sz="1000"/>
            </a:lvl3pPr>
            <a:lvl4pPr marL="1369517" indent="0">
              <a:buNone/>
              <a:defRPr sz="900"/>
            </a:lvl4pPr>
            <a:lvl5pPr marL="1826021" indent="0">
              <a:buNone/>
              <a:defRPr sz="900"/>
            </a:lvl5pPr>
            <a:lvl6pPr marL="2282529" indent="0">
              <a:buNone/>
              <a:defRPr sz="900"/>
            </a:lvl6pPr>
            <a:lvl7pPr marL="2739032" indent="0">
              <a:buNone/>
              <a:defRPr sz="900"/>
            </a:lvl7pPr>
            <a:lvl8pPr marL="3195539" indent="0">
              <a:buNone/>
              <a:defRPr sz="900"/>
            </a:lvl8pPr>
            <a:lvl9pPr marL="3652043"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8C2066B7-77E6-8B43-BD11-5CA5C161A174}" type="datetimeFigureOut">
              <a:rPr lang="it-IT" smtClean="0"/>
              <a:pPr/>
              <a:t>09/03/2022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315BA94-9BFB-4A43-8CC0-C58336E3A69C}" type="slidenum">
              <a:rPr lang="it-IT" smtClean="0"/>
              <a:pPr/>
              <a:t>‹N›</a:t>
            </a:fld>
            <a:endParaRPr lang="it-IT"/>
          </a:p>
        </p:txBody>
      </p:sp>
    </p:spTree>
    <p:extLst>
      <p:ext uri="{BB962C8B-B14F-4D97-AF65-F5344CB8AC3E}">
        <p14:creationId xmlns:p14="http://schemas.microsoft.com/office/powerpoint/2010/main" val="97264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301" tIns="45652" rIns="91301" bIns="45652" rtlCol="0" anchor="ctr">
            <a:normAutofit/>
          </a:bodyPr>
          <a:lstStyle/>
          <a:p>
            <a:r>
              <a:rPr lang="it-IT"/>
              <a:t>Fare clic per modificare stile</a:t>
            </a:r>
          </a:p>
        </p:txBody>
      </p:sp>
      <p:sp>
        <p:nvSpPr>
          <p:cNvPr id="3" name="Segnaposto testo 2"/>
          <p:cNvSpPr>
            <a:spLocks noGrp="1"/>
          </p:cNvSpPr>
          <p:nvPr>
            <p:ph type="body" idx="1"/>
          </p:nvPr>
        </p:nvSpPr>
        <p:spPr>
          <a:xfrm>
            <a:off x="457200" y="1600213"/>
            <a:ext cx="8229600" cy="4525963"/>
          </a:xfrm>
          <a:prstGeom prst="rect">
            <a:avLst/>
          </a:prstGeom>
        </p:spPr>
        <p:txBody>
          <a:bodyPr vert="horz" lIns="91301" tIns="45652" rIns="91301" bIns="45652"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301" tIns="45652" rIns="91301" bIns="45652" rtlCol="0" anchor="ctr"/>
          <a:lstStyle>
            <a:lvl1pPr algn="l">
              <a:defRPr sz="1200">
                <a:solidFill>
                  <a:schemeClr val="tx1">
                    <a:tint val="75000"/>
                  </a:schemeClr>
                </a:solidFill>
              </a:defRPr>
            </a:lvl1pPr>
          </a:lstStyle>
          <a:p>
            <a:fld id="{8C2066B7-77E6-8B43-BD11-5CA5C161A174}" type="datetimeFigureOut">
              <a:rPr lang="it-IT" smtClean="0"/>
              <a:pPr/>
              <a:t>09/03/2022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301" tIns="45652" rIns="91301" bIns="45652"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301" tIns="45652" rIns="91301" bIns="45652" rtlCol="0" anchor="ctr"/>
          <a:lstStyle>
            <a:lvl1pPr algn="r">
              <a:defRPr sz="1200">
                <a:solidFill>
                  <a:schemeClr val="tx1">
                    <a:tint val="75000"/>
                  </a:schemeClr>
                </a:solidFill>
              </a:defRPr>
            </a:lvl1pPr>
          </a:lstStyle>
          <a:p>
            <a:fld id="{6315BA94-9BFB-4A43-8CC0-C58336E3A69C}" type="slidenum">
              <a:rPr lang="it-IT" smtClean="0"/>
              <a:pPr/>
              <a:t>‹N›</a:t>
            </a:fld>
            <a:endParaRPr lang="it-IT"/>
          </a:p>
        </p:txBody>
      </p:sp>
    </p:spTree>
    <p:extLst>
      <p:ext uri="{BB962C8B-B14F-4D97-AF65-F5344CB8AC3E}">
        <p14:creationId xmlns:p14="http://schemas.microsoft.com/office/powerpoint/2010/main" val="1357648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6506" rtl="0" eaLnBrk="1" latinLnBrk="0" hangingPunct="1">
        <a:spcBef>
          <a:spcPct val="0"/>
        </a:spcBef>
        <a:buNone/>
        <a:defRPr sz="4400" kern="1200">
          <a:solidFill>
            <a:schemeClr val="tx1"/>
          </a:solidFill>
          <a:latin typeface="+mj-lt"/>
          <a:ea typeface="+mj-ea"/>
          <a:cs typeface="+mj-cs"/>
        </a:defRPr>
      </a:lvl1pPr>
    </p:titleStyle>
    <p:bodyStyle>
      <a:lvl1pPr marL="342379" indent="-342379" algn="l" defTabSz="456506" rtl="0" eaLnBrk="1" latinLnBrk="0" hangingPunct="1">
        <a:spcBef>
          <a:spcPct val="20000"/>
        </a:spcBef>
        <a:buFont typeface="Arial"/>
        <a:buChar char="•"/>
        <a:defRPr sz="3200" kern="1200">
          <a:solidFill>
            <a:schemeClr val="tx1"/>
          </a:solidFill>
          <a:latin typeface="+mn-lt"/>
          <a:ea typeface="+mn-ea"/>
          <a:cs typeface="+mn-cs"/>
        </a:defRPr>
      </a:lvl1pPr>
      <a:lvl2pPr marL="741821" indent="-285315" algn="l" defTabSz="456506" rtl="0" eaLnBrk="1" latinLnBrk="0" hangingPunct="1">
        <a:spcBef>
          <a:spcPct val="20000"/>
        </a:spcBef>
        <a:buFont typeface="Arial"/>
        <a:buChar char="–"/>
        <a:defRPr sz="2800" kern="1200">
          <a:solidFill>
            <a:schemeClr val="tx1"/>
          </a:solidFill>
          <a:latin typeface="+mn-lt"/>
          <a:ea typeface="+mn-ea"/>
          <a:cs typeface="+mn-cs"/>
        </a:defRPr>
      </a:lvl2pPr>
      <a:lvl3pPr marL="1141265" indent="-228255" algn="l" defTabSz="456506" rtl="0" eaLnBrk="1" latinLnBrk="0" hangingPunct="1">
        <a:spcBef>
          <a:spcPct val="20000"/>
        </a:spcBef>
        <a:buFont typeface="Arial"/>
        <a:buChar char="•"/>
        <a:defRPr sz="2400" kern="1200">
          <a:solidFill>
            <a:schemeClr val="tx1"/>
          </a:solidFill>
          <a:latin typeface="+mn-lt"/>
          <a:ea typeface="+mn-ea"/>
          <a:cs typeface="+mn-cs"/>
        </a:defRPr>
      </a:lvl3pPr>
      <a:lvl4pPr marL="1597770" indent="-228255" algn="l" defTabSz="456506" rtl="0" eaLnBrk="1" latinLnBrk="0" hangingPunct="1">
        <a:spcBef>
          <a:spcPct val="20000"/>
        </a:spcBef>
        <a:buFont typeface="Arial"/>
        <a:buChar char="–"/>
        <a:defRPr sz="2000" kern="1200">
          <a:solidFill>
            <a:schemeClr val="tx1"/>
          </a:solidFill>
          <a:latin typeface="+mn-lt"/>
          <a:ea typeface="+mn-ea"/>
          <a:cs typeface="+mn-cs"/>
        </a:defRPr>
      </a:lvl4pPr>
      <a:lvl5pPr marL="2054273" indent="-228255" algn="l" defTabSz="456506" rtl="0" eaLnBrk="1" latinLnBrk="0" hangingPunct="1">
        <a:spcBef>
          <a:spcPct val="20000"/>
        </a:spcBef>
        <a:buFont typeface="Arial"/>
        <a:buChar char="»"/>
        <a:defRPr sz="2000" kern="1200">
          <a:solidFill>
            <a:schemeClr val="tx1"/>
          </a:solidFill>
          <a:latin typeface="+mn-lt"/>
          <a:ea typeface="+mn-ea"/>
          <a:cs typeface="+mn-cs"/>
        </a:defRPr>
      </a:lvl5pPr>
      <a:lvl6pPr marL="2510781" indent="-228255" algn="l" defTabSz="456506" rtl="0" eaLnBrk="1" latinLnBrk="0" hangingPunct="1">
        <a:spcBef>
          <a:spcPct val="20000"/>
        </a:spcBef>
        <a:buFont typeface="Arial"/>
        <a:buChar char="•"/>
        <a:defRPr sz="2000" kern="1200">
          <a:solidFill>
            <a:schemeClr val="tx1"/>
          </a:solidFill>
          <a:latin typeface="+mn-lt"/>
          <a:ea typeface="+mn-ea"/>
          <a:cs typeface="+mn-cs"/>
        </a:defRPr>
      </a:lvl6pPr>
      <a:lvl7pPr marL="2967287" indent="-228255" algn="l" defTabSz="456506" rtl="0" eaLnBrk="1" latinLnBrk="0" hangingPunct="1">
        <a:spcBef>
          <a:spcPct val="20000"/>
        </a:spcBef>
        <a:buFont typeface="Arial"/>
        <a:buChar char="•"/>
        <a:defRPr sz="2000" kern="1200">
          <a:solidFill>
            <a:schemeClr val="tx1"/>
          </a:solidFill>
          <a:latin typeface="+mn-lt"/>
          <a:ea typeface="+mn-ea"/>
          <a:cs typeface="+mn-cs"/>
        </a:defRPr>
      </a:lvl7pPr>
      <a:lvl8pPr marL="3423791" indent="-228255" algn="l" defTabSz="456506" rtl="0" eaLnBrk="1" latinLnBrk="0" hangingPunct="1">
        <a:spcBef>
          <a:spcPct val="20000"/>
        </a:spcBef>
        <a:buFont typeface="Arial"/>
        <a:buChar char="•"/>
        <a:defRPr sz="2000" kern="1200">
          <a:solidFill>
            <a:schemeClr val="tx1"/>
          </a:solidFill>
          <a:latin typeface="+mn-lt"/>
          <a:ea typeface="+mn-ea"/>
          <a:cs typeface="+mn-cs"/>
        </a:defRPr>
      </a:lvl8pPr>
      <a:lvl9pPr marL="3880294" indent="-228255" algn="l" defTabSz="4565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6506" rtl="0" eaLnBrk="1" latinLnBrk="0" hangingPunct="1">
        <a:defRPr sz="1800" kern="1200">
          <a:solidFill>
            <a:schemeClr val="tx1"/>
          </a:solidFill>
          <a:latin typeface="+mn-lt"/>
          <a:ea typeface="+mn-ea"/>
          <a:cs typeface="+mn-cs"/>
        </a:defRPr>
      </a:lvl1pPr>
      <a:lvl2pPr marL="456506" algn="l" defTabSz="456506" rtl="0" eaLnBrk="1" latinLnBrk="0" hangingPunct="1">
        <a:defRPr sz="1800" kern="1200">
          <a:solidFill>
            <a:schemeClr val="tx1"/>
          </a:solidFill>
          <a:latin typeface="+mn-lt"/>
          <a:ea typeface="+mn-ea"/>
          <a:cs typeface="+mn-cs"/>
        </a:defRPr>
      </a:lvl2pPr>
      <a:lvl3pPr marL="913010" algn="l" defTabSz="456506" rtl="0" eaLnBrk="1" latinLnBrk="0" hangingPunct="1">
        <a:defRPr sz="1800" kern="1200">
          <a:solidFill>
            <a:schemeClr val="tx1"/>
          </a:solidFill>
          <a:latin typeface="+mn-lt"/>
          <a:ea typeface="+mn-ea"/>
          <a:cs typeface="+mn-cs"/>
        </a:defRPr>
      </a:lvl3pPr>
      <a:lvl4pPr marL="1369517" algn="l" defTabSz="456506" rtl="0" eaLnBrk="1" latinLnBrk="0" hangingPunct="1">
        <a:defRPr sz="1800" kern="1200">
          <a:solidFill>
            <a:schemeClr val="tx1"/>
          </a:solidFill>
          <a:latin typeface="+mn-lt"/>
          <a:ea typeface="+mn-ea"/>
          <a:cs typeface="+mn-cs"/>
        </a:defRPr>
      </a:lvl4pPr>
      <a:lvl5pPr marL="1826021" algn="l" defTabSz="456506" rtl="0" eaLnBrk="1" latinLnBrk="0" hangingPunct="1">
        <a:defRPr sz="1800" kern="1200">
          <a:solidFill>
            <a:schemeClr val="tx1"/>
          </a:solidFill>
          <a:latin typeface="+mn-lt"/>
          <a:ea typeface="+mn-ea"/>
          <a:cs typeface="+mn-cs"/>
        </a:defRPr>
      </a:lvl5pPr>
      <a:lvl6pPr marL="2282529" algn="l" defTabSz="456506" rtl="0" eaLnBrk="1" latinLnBrk="0" hangingPunct="1">
        <a:defRPr sz="1800" kern="1200">
          <a:solidFill>
            <a:schemeClr val="tx1"/>
          </a:solidFill>
          <a:latin typeface="+mn-lt"/>
          <a:ea typeface="+mn-ea"/>
          <a:cs typeface="+mn-cs"/>
        </a:defRPr>
      </a:lvl6pPr>
      <a:lvl7pPr marL="2739032" algn="l" defTabSz="456506" rtl="0" eaLnBrk="1" latinLnBrk="0" hangingPunct="1">
        <a:defRPr sz="1800" kern="1200">
          <a:solidFill>
            <a:schemeClr val="tx1"/>
          </a:solidFill>
          <a:latin typeface="+mn-lt"/>
          <a:ea typeface="+mn-ea"/>
          <a:cs typeface="+mn-cs"/>
        </a:defRPr>
      </a:lvl7pPr>
      <a:lvl8pPr marL="3195539" algn="l" defTabSz="456506" rtl="0" eaLnBrk="1" latinLnBrk="0" hangingPunct="1">
        <a:defRPr sz="1800" kern="1200">
          <a:solidFill>
            <a:schemeClr val="tx1"/>
          </a:solidFill>
          <a:latin typeface="+mn-lt"/>
          <a:ea typeface="+mn-ea"/>
          <a:cs typeface="+mn-cs"/>
        </a:defRPr>
      </a:lvl8pPr>
      <a:lvl9pPr marL="3652043" algn="l" defTabSz="4565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301" tIns="45652" rIns="91301" bIns="45652" rtlCol="0" anchor="ctr">
            <a:normAutofit/>
          </a:bodyPr>
          <a:lstStyle/>
          <a:p>
            <a:r>
              <a:rPr lang="it-IT"/>
              <a:t>Fare clic per modificare stile</a:t>
            </a:r>
          </a:p>
        </p:txBody>
      </p:sp>
      <p:sp>
        <p:nvSpPr>
          <p:cNvPr id="3" name="Segnaposto testo 2"/>
          <p:cNvSpPr>
            <a:spLocks noGrp="1"/>
          </p:cNvSpPr>
          <p:nvPr>
            <p:ph type="body" idx="1"/>
          </p:nvPr>
        </p:nvSpPr>
        <p:spPr>
          <a:xfrm>
            <a:off x="457200" y="1600213"/>
            <a:ext cx="8229600" cy="4525963"/>
          </a:xfrm>
          <a:prstGeom prst="rect">
            <a:avLst/>
          </a:prstGeom>
        </p:spPr>
        <p:txBody>
          <a:bodyPr vert="horz" lIns="91301" tIns="45652" rIns="91301" bIns="45652"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301" tIns="45652" rIns="91301" bIns="45652" rtlCol="0" anchor="ctr"/>
          <a:lstStyle>
            <a:lvl1pPr algn="l">
              <a:defRPr sz="1200">
                <a:solidFill>
                  <a:schemeClr val="tx1">
                    <a:tint val="75000"/>
                  </a:schemeClr>
                </a:solidFill>
              </a:defRPr>
            </a:lvl1pPr>
          </a:lstStyle>
          <a:p>
            <a:fld id="{8C2066B7-77E6-8B43-BD11-5CA5C161A174}" type="datetimeFigureOut">
              <a:rPr lang="it-IT" smtClean="0">
                <a:solidFill>
                  <a:prstClr val="black">
                    <a:tint val="75000"/>
                  </a:prstClr>
                </a:solidFill>
                <a:latin typeface="Calibri"/>
              </a:rPr>
              <a:pPr/>
              <a:t>09/03/2022</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301" tIns="45652" rIns="91301" bIns="45652" rtlCol="0" anchor="ctr"/>
          <a:lstStyle>
            <a:lvl1pPr algn="ctr">
              <a:defRPr sz="1200">
                <a:solidFill>
                  <a:schemeClr val="tx1">
                    <a:tint val="75000"/>
                  </a:schemeClr>
                </a:solidFill>
              </a:defRPr>
            </a:lvl1pPr>
          </a:lstStyle>
          <a:p>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301" tIns="45652" rIns="91301" bIns="45652" rtlCol="0" anchor="ctr"/>
          <a:lstStyle>
            <a:lvl1pPr algn="r">
              <a:defRPr sz="1200">
                <a:solidFill>
                  <a:schemeClr val="tx1">
                    <a:tint val="75000"/>
                  </a:schemeClr>
                </a:solidFill>
              </a:defRPr>
            </a:lvl1pPr>
          </a:lstStyle>
          <a:p>
            <a:fld id="{6315BA94-9BFB-4A43-8CC0-C58336E3A69C}"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651285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6506" rtl="0" eaLnBrk="1" latinLnBrk="0" hangingPunct="1">
        <a:spcBef>
          <a:spcPct val="0"/>
        </a:spcBef>
        <a:buNone/>
        <a:defRPr sz="4400" kern="1200">
          <a:solidFill>
            <a:schemeClr val="tx1"/>
          </a:solidFill>
          <a:latin typeface="+mj-lt"/>
          <a:ea typeface="+mj-ea"/>
          <a:cs typeface="+mj-cs"/>
        </a:defRPr>
      </a:lvl1pPr>
    </p:titleStyle>
    <p:bodyStyle>
      <a:lvl1pPr marL="342379" indent="-342379" algn="l" defTabSz="456506" rtl="0" eaLnBrk="1" latinLnBrk="0" hangingPunct="1">
        <a:spcBef>
          <a:spcPct val="20000"/>
        </a:spcBef>
        <a:buFont typeface="Arial"/>
        <a:buChar char="•"/>
        <a:defRPr sz="3200" kern="1200">
          <a:solidFill>
            <a:schemeClr val="tx1"/>
          </a:solidFill>
          <a:latin typeface="+mn-lt"/>
          <a:ea typeface="+mn-ea"/>
          <a:cs typeface="+mn-cs"/>
        </a:defRPr>
      </a:lvl1pPr>
      <a:lvl2pPr marL="741821" indent="-285315" algn="l" defTabSz="456506" rtl="0" eaLnBrk="1" latinLnBrk="0" hangingPunct="1">
        <a:spcBef>
          <a:spcPct val="20000"/>
        </a:spcBef>
        <a:buFont typeface="Arial"/>
        <a:buChar char="–"/>
        <a:defRPr sz="2800" kern="1200">
          <a:solidFill>
            <a:schemeClr val="tx1"/>
          </a:solidFill>
          <a:latin typeface="+mn-lt"/>
          <a:ea typeface="+mn-ea"/>
          <a:cs typeface="+mn-cs"/>
        </a:defRPr>
      </a:lvl2pPr>
      <a:lvl3pPr marL="1141265" indent="-228255" algn="l" defTabSz="456506" rtl="0" eaLnBrk="1" latinLnBrk="0" hangingPunct="1">
        <a:spcBef>
          <a:spcPct val="20000"/>
        </a:spcBef>
        <a:buFont typeface="Arial"/>
        <a:buChar char="•"/>
        <a:defRPr sz="2400" kern="1200">
          <a:solidFill>
            <a:schemeClr val="tx1"/>
          </a:solidFill>
          <a:latin typeface="+mn-lt"/>
          <a:ea typeface="+mn-ea"/>
          <a:cs typeface="+mn-cs"/>
        </a:defRPr>
      </a:lvl3pPr>
      <a:lvl4pPr marL="1597770" indent="-228255" algn="l" defTabSz="456506" rtl="0" eaLnBrk="1" latinLnBrk="0" hangingPunct="1">
        <a:spcBef>
          <a:spcPct val="20000"/>
        </a:spcBef>
        <a:buFont typeface="Arial"/>
        <a:buChar char="–"/>
        <a:defRPr sz="2000" kern="1200">
          <a:solidFill>
            <a:schemeClr val="tx1"/>
          </a:solidFill>
          <a:latin typeface="+mn-lt"/>
          <a:ea typeface="+mn-ea"/>
          <a:cs typeface="+mn-cs"/>
        </a:defRPr>
      </a:lvl4pPr>
      <a:lvl5pPr marL="2054273" indent="-228255" algn="l" defTabSz="456506" rtl="0" eaLnBrk="1" latinLnBrk="0" hangingPunct="1">
        <a:spcBef>
          <a:spcPct val="20000"/>
        </a:spcBef>
        <a:buFont typeface="Arial"/>
        <a:buChar char="»"/>
        <a:defRPr sz="2000" kern="1200">
          <a:solidFill>
            <a:schemeClr val="tx1"/>
          </a:solidFill>
          <a:latin typeface="+mn-lt"/>
          <a:ea typeface="+mn-ea"/>
          <a:cs typeface="+mn-cs"/>
        </a:defRPr>
      </a:lvl5pPr>
      <a:lvl6pPr marL="2510781" indent="-228255" algn="l" defTabSz="456506" rtl="0" eaLnBrk="1" latinLnBrk="0" hangingPunct="1">
        <a:spcBef>
          <a:spcPct val="20000"/>
        </a:spcBef>
        <a:buFont typeface="Arial"/>
        <a:buChar char="•"/>
        <a:defRPr sz="2000" kern="1200">
          <a:solidFill>
            <a:schemeClr val="tx1"/>
          </a:solidFill>
          <a:latin typeface="+mn-lt"/>
          <a:ea typeface="+mn-ea"/>
          <a:cs typeface="+mn-cs"/>
        </a:defRPr>
      </a:lvl6pPr>
      <a:lvl7pPr marL="2967287" indent="-228255" algn="l" defTabSz="456506" rtl="0" eaLnBrk="1" latinLnBrk="0" hangingPunct="1">
        <a:spcBef>
          <a:spcPct val="20000"/>
        </a:spcBef>
        <a:buFont typeface="Arial"/>
        <a:buChar char="•"/>
        <a:defRPr sz="2000" kern="1200">
          <a:solidFill>
            <a:schemeClr val="tx1"/>
          </a:solidFill>
          <a:latin typeface="+mn-lt"/>
          <a:ea typeface="+mn-ea"/>
          <a:cs typeface="+mn-cs"/>
        </a:defRPr>
      </a:lvl7pPr>
      <a:lvl8pPr marL="3423791" indent="-228255" algn="l" defTabSz="456506" rtl="0" eaLnBrk="1" latinLnBrk="0" hangingPunct="1">
        <a:spcBef>
          <a:spcPct val="20000"/>
        </a:spcBef>
        <a:buFont typeface="Arial"/>
        <a:buChar char="•"/>
        <a:defRPr sz="2000" kern="1200">
          <a:solidFill>
            <a:schemeClr val="tx1"/>
          </a:solidFill>
          <a:latin typeface="+mn-lt"/>
          <a:ea typeface="+mn-ea"/>
          <a:cs typeface="+mn-cs"/>
        </a:defRPr>
      </a:lvl8pPr>
      <a:lvl9pPr marL="3880294" indent="-228255" algn="l" defTabSz="4565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6506" rtl="0" eaLnBrk="1" latinLnBrk="0" hangingPunct="1">
        <a:defRPr sz="1800" kern="1200">
          <a:solidFill>
            <a:schemeClr val="tx1"/>
          </a:solidFill>
          <a:latin typeface="+mn-lt"/>
          <a:ea typeface="+mn-ea"/>
          <a:cs typeface="+mn-cs"/>
        </a:defRPr>
      </a:lvl1pPr>
      <a:lvl2pPr marL="456506" algn="l" defTabSz="456506" rtl="0" eaLnBrk="1" latinLnBrk="0" hangingPunct="1">
        <a:defRPr sz="1800" kern="1200">
          <a:solidFill>
            <a:schemeClr val="tx1"/>
          </a:solidFill>
          <a:latin typeface="+mn-lt"/>
          <a:ea typeface="+mn-ea"/>
          <a:cs typeface="+mn-cs"/>
        </a:defRPr>
      </a:lvl2pPr>
      <a:lvl3pPr marL="913010" algn="l" defTabSz="456506" rtl="0" eaLnBrk="1" latinLnBrk="0" hangingPunct="1">
        <a:defRPr sz="1800" kern="1200">
          <a:solidFill>
            <a:schemeClr val="tx1"/>
          </a:solidFill>
          <a:latin typeface="+mn-lt"/>
          <a:ea typeface="+mn-ea"/>
          <a:cs typeface="+mn-cs"/>
        </a:defRPr>
      </a:lvl3pPr>
      <a:lvl4pPr marL="1369517" algn="l" defTabSz="456506" rtl="0" eaLnBrk="1" latinLnBrk="0" hangingPunct="1">
        <a:defRPr sz="1800" kern="1200">
          <a:solidFill>
            <a:schemeClr val="tx1"/>
          </a:solidFill>
          <a:latin typeface="+mn-lt"/>
          <a:ea typeface="+mn-ea"/>
          <a:cs typeface="+mn-cs"/>
        </a:defRPr>
      </a:lvl4pPr>
      <a:lvl5pPr marL="1826021" algn="l" defTabSz="456506" rtl="0" eaLnBrk="1" latinLnBrk="0" hangingPunct="1">
        <a:defRPr sz="1800" kern="1200">
          <a:solidFill>
            <a:schemeClr val="tx1"/>
          </a:solidFill>
          <a:latin typeface="+mn-lt"/>
          <a:ea typeface="+mn-ea"/>
          <a:cs typeface="+mn-cs"/>
        </a:defRPr>
      </a:lvl5pPr>
      <a:lvl6pPr marL="2282529" algn="l" defTabSz="456506" rtl="0" eaLnBrk="1" latinLnBrk="0" hangingPunct="1">
        <a:defRPr sz="1800" kern="1200">
          <a:solidFill>
            <a:schemeClr val="tx1"/>
          </a:solidFill>
          <a:latin typeface="+mn-lt"/>
          <a:ea typeface="+mn-ea"/>
          <a:cs typeface="+mn-cs"/>
        </a:defRPr>
      </a:lvl6pPr>
      <a:lvl7pPr marL="2739032" algn="l" defTabSz="456506" rtl="0" eaLnBrk="1" latinLnBrk="0" hangingPunct="1">
        <a:defRPr sz="1800" kern="1200">
          <a:solidFill>
            <a:schemeClr val="tx1"/>
          </a:solidFill>
          <a:latin typeface="+mn-lt"/>
          <a:ea typeface="+mn-ea"/>
          <a:cs typeface="+mn-cs"/>
        </a:defRPr>
      </a:lvl7pPr>
      <a:lvl8pPr marL="3195539" algn="l" defTabSz="456506" rtl="0" eaLnBrk="1" latinLnBrk="0" hangingPunct="1">
        <a:defRPr sz="1800" kern="1200">
          <a:solidFill>
            <a:schemeClr val="tx1"/>
          </a:solidFill>
          <a:latin typeface="+mn-lt"/>
          <a:ea typeface="+mn-ea"/>
          <a:cs typeface="+mn-cs"/>
        </a:defRPr>
      </a:lvl8pPr>
      <a:lvl9pPr marL="3652043" algn="l" defTabSz="4565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sp>
        <p:nvSpPr>
          <p:cNvPr id="111618" name="Rectangle 3"/>
          <p:cNvSpPr>
            <a:spLocks noGrp="1" noChangeArrowheads="1"/>
          </p:cNvSpPr>
          <p:nvPr>
            <p:ph type="title"/>
          </p:nvPr>
        </p:nvSpPr>
        <p:spPr bwMode="auto">
          <a:xfrm>
            <a:off x="838200" y="382588"/>
            <a:ext cx="7467600" cy="121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Cliquez et modifiez le titre</a:t>
            </a:r>
          </a:p>
        </p:txBody>
      </p:sp>
      <p:sp>
        <p:nvSpPr>
          <p:cNvPr id="111619" name="Rectangle 4"/>
          <p:cNvSpPr>
            <a:spLocks noGrp="1" noChangeArrowheads="1"/>
          </p:cNvSpPr>
          <p:nvPr>
            <p:ph type="body" idx="1"/>
          </p:nvPr>
        </p:nvSpPr>
        <p:spPr bwMode="auto">
          <a:xfrm>
            <a:off x="838200" y="1828800"/>
            <a:ext cx="7467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Tree>
    <p:extLst>
      <p:ext uri="{BB962C8B-B14F-4D97-AF65-F5344CB8AC3E}">
        <p14:creationId xmlns:p14="http://schemas.microsoft.com/office/powerpoint/2010/main" val="358246133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lnSpc>
          <a:spcPct val="90000"/>
        </a:lnSpc>
        <a:spcBef>
          <a:spcPct val="0"/>
        </a:spcBef>
        <a:spcAft>
          <a:spcPct val="0"/>
        </a:spcAft>
        <a:defRPr sz="4000" b="1">
          <a:solidFill>
            <a:srgbClr val="FFFF00"/>
          </a:solidFill>
          <a:latin typeface="+mj-lt"/>
          <a:ea typeface="+mj-ea"/>
          <a:cs typeface="ＭＳ Ｐゴシック" charset="0"/>
        </a:defRPr>
      </a:lvl1pPr>
      <a:lvl2pPr algn="ctr" rtl="0" eaLnBrk="0" fontAlgn="base" hangingPunct="0">
        <a:lnSpc>
          <a:spcPct val="90000"/>
        </a:lnSpc>
        <a:spcBef>
          <a:spcPct val="0"/>
        </a:spcBef>
        <a:spcAft>
          <a:spcPct val="0"/>
        </a:spcAft>
        <a:defRPr sz="4000" b="1">
          <a:solidFill>
            <a:srgbClr val="FFFF00"/>
          </a:solidFill>
          <a:latin typeface="Arial" pitchFamily="34" charset="0"/>
          <a:ea typeface="ＭＳ Ｐゴシック" pitchFamily="34" charset="-128"/>
          <a:cs typeface="ＭＳ Ｐゴシック" charset="0"/>
        </a:defRPr>
      </a:lvl2pPr>
      <a:lvl3pPr algn="ctr" rtl="0" eaLnBrk="0" fontAlgn="base" hangingPunct="0">
        <a:lnSpc>
          <a:spcPct val="90000"/>
        </a:lnSpc>
        <a:spcBef>
          <a:spcPct val="0"/>
        </a:spcBef>
        <a:spcAft>
          <a:spcPct val="0"/>
        </a:spcAft>
        <a:defRPr sz="4000" b="1">
          <a:solidFill>
            <a:srgbClr val="FFFF00"/>
          </a:solidFill>
          <a:latin typeface="Arial" pitchFamily="34" charset="0"/>
          <a:ea typeface="ＭＳ Ｐゴシック" pitchFamily="34" charset="-128"/>
          <a:cs typeface="ＭＳ Ｐゴシック" charset="0"/>
        </a:defRPr>
      </a:lvl3pPr>
      <a:lvl4pPr algn="ctr" rtl="0" eaLnBrk="0" fontAlgn="base" hangingPunct="0">
        <a:lnSpc>
          <a:spcPct val="90000"/>
        </a:lnSpc>
        <a:spcBef>
          <a:spcPct val="0"/>
        </a:spcBef>
        <a:spcAft>
          <a:spcPct val="0"/>
        </a:spcAft>
        <a:defRPr sz="4000" b="1">
          <a:solidFill>
            <a:srgbClr val="FFFF00"/>
          </a:solidFill>
          <a:latin typeface="Arial" pitchFamily="34" charset="0"/>
          <a:ea typeface="ＭＳ Ｐゴシック" pitchFamily="34" charset="-128"/>
          <a:cs typeface="ＭＳ Ｐゴシック" charset="0"/>
        </a:defRPr>
      </a:lvl4pPr>
      <a:lvl5pPr algn="ctr" rtl="0" eaLnBrk="0" fontAlgn="base" hangingPunct="0">
        <a:lnSpc>
          <a:spcPct val="90000"/>
        </a:lnSpc>
        <a:spcBef>
          <a:spcPct val="0"/>
        </a:spcBef>
        <a:spcAft>
          <a:spcPct val="0"/>
        </a:spcAft>
        <a:defRPr sz="4000" b="1">
          <a:solidFill>
            <a:srgbClr val="FFFF00"/>
          </a:solidFill>
          <a:latin typeface="Arial" pitchFamily="34" charset="0"/>
          <a:ea typeface="ＭＳ Ｐゴシック" pitchFamily="34" charset="-128"/>
          <a:cs typeface="ＭＳ Ｐゴシック" charset="0"/>
        </a:defRPr>
      </a:lvl5pPr>
      <a:lvl6pPr marL="456506" algn="ctr" rtl="0" fontAlgn="base">
        <a:lnSpc>
          <a:spcPct val="90000"/>
        </a:lnSpc>
        <a:spcBef>
          <a:spcPct val="0"/>
        </a:spcBef>
        <a:spcAft>
          <a:spcPct val="0"/>
        </a:spcAft>
        <a:defRPr sz="4000" b="1">
          <a:solidFill>
            <a:srgbClr val="FFFF00"/>
          </a:solidFill>
          <a:latin typeface="Arial" pitchFamily="34" charset="0"/>
          <a:ea typeface="ＭＳ Ｐゴシック" pitchFamily="34" charset="-128"/>
        </a:defRPr>
      </a:lvl6pPr>
      <a:lvl7pPr marL="913010" algn="ctr" rtl="0" fontAlgn="base">
        <a:lnSpc>
          <a:spcPct val="90000"/>
        </a:lnSpc>
        <a:spcBef>
          <a:spcPct val="0"/>
        </a:spcBef>
        <a:spcAft>
          <a:spcPct val="0"/>
        </a:spcAft>
        <a:defRPr sz="4000" b="1">
          <a:solidFill>
            <a:srgbClr val="FFFF00"/>
          </a:solidFill>
          <a:latin typeface="Arial" pitchFamily="34" charset="0"/>
          <a:ea typeface="ＭＳ Ｐゴシック" pitchFamily="34" charset="-128"/>
        </a:defRPr>
      </a:lvl7pPr>
      <a:lvl8pPr marL="1369517" algn="ctr" rtl="0" fontAlgn="base">
        <a:lnSpc>
          <a:spcPct val="90000"/>
        </a:lnSpc>
        <a:spcBef>
          <a:spcPct val="0"/>
        </a:spcBef>
        <a:spcAft>
          <a:spcPct val="0"/>
        </a:spcAft>
        <a:defRPr sz="4000" b="1">
          <a:solidFill>
            <a:srgbClr val="FFFF00"/>
          </a:solidFill>
          <a:latin typeface="Arial" pitchFamily="34" charset="0"/>
          <a:ea typeface="ＭＳ Ｐゴシック" pitchFamily="34" charset="-128"/>
        </a:defRPr>
      </a:lvl8pPr>
      <a:lvl9pPr marL="1826021" algn="ctr" rtl="0" fontAlgn="base">
        <a:lnSpc>
          <a:spcPct val="90000"/>
        </a:lnSpc>
        <a:spcBef>
          <a:spcPct val="0"/>
        </a:spcBef>
        <a:spcAft>
          <a:spcPct val="0"/>
        </a:spcAft>
        <a:defRPr sz="4000" b="1">
          <a:solidFill>
            <a:srgbClr val="FFFF00"/>
          </a:solidFill>
          <a:latin typeface="Arial" pitchFamily="34" charset="0"/>
          <a:ea typeface="ＭＳ Ｐゴシック" pitchFamily="34" charset="-128"/>
        </a:defRPr>
      </a:lvl9pPr>
    </p:titleStyle>
    <p:bodyStyle>
      <a:lvl1pPr marL="231424" indent="-231424" algn="l" rtl="0" eaLnBrk="0" fontAlgn="base" hangingPunct="0">
        <a:lnSpc>
          <a:spcPct val="95000"/>
        </a:lnSpc>
        <a:spcBef>
          <a:spcPct val="15000"/>
        </a:spcBef>
        <a:spcAft>
          <a:spcPct val="0"/>
        </a:spcAft>
        <a:buClr>
          <a:srgbClr val="FFFF00"/>
        </a:buClr>
        <a:buSzPct val="95000"/>
        <a:buChar char="•"/>
        <a:tabLst>
          <a:tab pos="231424" algn="l"/>
        </a:tabLst>
        <a:defRPr sz="3200">
          <a:solidFill>
            <a:schemeClr val="tx1"/>
          </a:solidFill>
          <a:latin typeface="+mn-lt"/>
          <a:ea typeface="+mn-ea"/>
          <a:cs typeface="ＭＳ Ｐゴシック" charset="0"/>
        </a:defRPr>
      </a:lvl1pPr>
      <a:lvl2pPr marL="569047" indent="-223497" algn="l" rtl="0" eaLnBrk="0" fontAlgn="base" hangingPunct="0">
        <a:lnSpc>
          <a:spcPct val="95000"/>
        </a:lnSpc>
        <a:spcBef>
          <a:spcPct val="15000"/>
        </a:spcBef>
        <a:spcAft>
          <a:spcPct val="0"/>
        </a:spcAft>
        <a:buClr>
          <a:srgbClr val="FFFF00"/>
        </a:buClr>
        <a:buSzPct val="95000"/>
        <a:buFont typeface="Times" charset="0"/>
        <a:buChar char="•"/>
        <a:tabLst>
          <a:tab pos="231424" algn="l"/>
        </a:tabLst>
        <a:defRPr sz="2400">
          <a:solidFill>
            <a:schemeClr val="tx1"/>
          </a:solidFill>
          <a:latin typeface="+mn-lt"/>
          <a:ea typeface="+mn-ea"/>
        </a:defRPr>
      </a:lvl2pPr>
      <a:lvl3pPr marL="914597" indent="-231424" algn="l" rtl="0" eaLnBrk="0" fontAlgn="base" hangingPunct="0">
        <a:lnSpc>
          <a:spcPct val="95000"/>
        </a:lnSpc>
        <a:spcBef>
          <a:spcPct val="15000"/>
        </a:spcBef>
        <a:spcAft>
          <a:spcPct val="0"/>
        </a:spcAft>
        <a:buClr>
          <a:srgbClr val="FFFF00"/>
        </a:buClr>
        <a:buSzPct val="95000"/>
        <a:buChar char="–"/>
        <a:tabLst>
          <a:tab pos="231424" algn="l"/>
        </a:tabLst>
        <a:defRPr sz="2000">
          <a:solidFill>
            <a:schemeClr val="tx1"/>
          </a:solidFill>
          <a:latin typeface="+mn-lt"/>
          <a:ea typeface="+mn-ea"/>
        </a:defRPr>
      </a:lvl3pPr>
      <a:lvl4pPr marL="1258559" indent="-229838" algn="l" rtl="0" eaLnBrk="0" fontAlgn="base" hangingPunct="0">
        <a:lnSpc>
          <a:spcPct val="95000"/>
        </a:lnSpc>
        <a:spcBef>
          <a:spcPct val="15000"/>
        </a:spcBef>
        <a:spcAft>
          <a:spcPct val="0"/>
        </a:spcAft>
        <a:buClr>
          <a:srgbClr val="FFFF00"/>
        </a:buClr>
        <a:buSzPct val="95000"/>
        <a:buFont typeface="Times" charset="0"/>
        <a:buChar char="•"/>
        <a:tabLst>
          <a:tab pos="231424" algn="l"/>
        </a:tabLst>
        <a:defRPr sz="2000">
          <a:solidFill>
            <a:schemeClr val="tx1"/>
          </a:solidFill>
          <a:latin typeface="+mn-lt"/>
          <a:ea typeface="+mn-ea"/>
        </a:defRPr>
      </a:lvl4pPr>
      <a:lvl5pPr marL="1604107" indent="-231424" algn="l" rtl="0" eaLnBrk="0" fontAlgn="base" hangingPunct="0">
        <a:lnSpc>
          <a:spcPct val="95000"/>
        </a:lnSpc>
        <a:spcBef>
          <a:spcPct val="15000"/>
        </a:spcBef>
        <a:spcAft>
          <a:spcPct val="0"/>
        </a:spcAft>
        <a:buClr>
          <a:srgbClr val="FFFF00"/>
        </a:buClr>
        <a:buSzPct val="95000"/>
        <a:buChar char="»"/>
        <a:tabLst>
          <a:tab pos="231424" algn="l"/>
        </a:tabLst>
        <a:defRPr sz="2000">
          <a:solidFill>
            <a:schemeClr val="tx1"/>
          </a:solidFill>
          <a:latin typeface="+mn-lt"/>
          <a:ea typeface="+mn-ea"/>
        </a:defRPr>
      </a:lvl5pPr>
      <a:lvl6pPr marL="2060615" indent="-231424" algn="l" rtl="0" fontAlgn="base">
        <a:lnSpc>
          <a:spcPct val="95000"/>
        </a:lnSpc>
        <a:spcBef>
          <a:spcPct val="15000"/>
        </a:spcBef>
        <a:spcAft>
          <a:spcPct val="0"/>
        </a:spcAft>
        <a:buClr>
          <a:srgbClr val="FFFF00"/>
        </a:buClr>
        <a:buSzPct val="95000"/>
        <a:buChar char="»"/>
        <a:tabLst>
          <a:tab pos="231424" algn="l"/>
        </a:tabLst>
        <a:defRPr>
          <a:solidFill>
            <a:schemeClr val="tx1"/>
          </a:solidFill>
          <a:latin typeface="+mn-lt"/>
          <a:ea typeface="+mn-ea"/>
        </a:defRPr>
      </a:lvl6pPr>
      <a:lvl7pPr marL="2517120" indent="-231424" algn="l" rtl="0" fontAlgn="base">
        <a:lnSpc>
          <a:spcPct val="95000"/>
        </a:lnSpc>
        <a:spcBef>
          <a:spcPct val="15000"/>
        </a:spcBef>
        <a:spcAft>
          <a:spcPct val="0"/>
        </a:spcAft>
        <a:buClr>
          <a:srgbClr val="FFFF00"/>
        </a:buClr>
        <a:buSzPct val="95000"/>
        <a:buChar char="»"/>
        <a:tabLst>
          <a:tab pos="231424" algn="l"/>
        </a:tabLst>
        <a:defRPr>
          <a:solidFill>
            <a:schemeClr val="tx1"/>
          </a:solidFill>
          <a:latin typeface="+mn-lt"/>
          <a:ea typeface="+mn-ea"/>
        </a:defRPr>
      </a:lvl7pPr>
      <a:lvl8pPr marL="2973627" indent="-231424" algn="l" rtl="0" fontAlgn="base">
        <a:lnSpc>
          <a:spcPct val="95000"/>
        </a:lnSpc>
        <a:spcBef>
          <a:spcPct val="15000"/>
        </a:spcBef>
        <a:spcAft>
          <a:spcPct val="0"/>
        </a:spcAft>
        <a:buClr>
          <a:srgbClr val="FFFF00"/>
        </a:buClr>
        <a:buSzPct val="95000"/>
        <a:buChar char="»"/>
        <a:tabLst>
          <a:tab pos="231424" algn="l"/>
        </a:tabLst>
        <a:defRPr>
          <a:solidFill>
            <a:schemeClr val="tx1"/>
          </a:solidFill>
          <a:latin typeface="+mn-lt"/>
          <a:ea typeface="+mn-ea"/>
        </a:defRPr>
      </a:lvl8pPr>
      <a:lvl9pPr marL="3430131" indent="-231424" algn="l" rtl="0" fontAlgn="base">
        <a:lnSpc>
          <a:spcPct val="95000"/>
        </a:lnSpc>
        <a:spcBef>
          <a:spcPct val="15000"/>
        </a:spcBef>
        <a:spcAft>
          <a:spcPct val="0"/>
        </a:spcAft>
        <a:buClr>
          <a:srgbClr val="FFFF00"/>
        </a:buClr>
        <a:buSzPct val="95000"/>
        <a:buChar char="»"/>
        <a:tabLst>
          <a:tab pos="231424" algn="l"/>
        </a:tabLst>
        <a:defRPr>
          <a:solidFill>
            <a:schemeClr val="tx1"/>
          </a:solidFill>
          <a:latin typeface="+mn-lt"/>
          <a:ea typeface="+mn-ea"/>
        </a:defRPr>
      </a:lvl9pPr>
    </p:bodyStyle>
    <p:otherStyle>
      <a:defPPr>
        <a:defRPr lang="it-IT"/>
      </a:defPPr>
      <a:lvl1pPr marL="0" algn="l" defTabSz="913010" rtl="0" eaLnBrk="1" latinLnBrk="0" hangingPunct="1">
        <a:defRPr sz="1800" kern="1200">
          <a:solidFill>
            <a:schemeClr val="tx1"/>
          </a:solidFill>
          <a:latin typeface="+mn-lt"/>
          <a:ea typeface="+mn-ea"/>
          <a:cs typeface="+mn-cs"/>
        </a:defRPr>
      </a:lvl1pPr>
      <a:lvl2pPr marL="456506" algn="l" defTabSz="913010" rtl="0" eaLnBrk="1" latinLnBrk="0" hangingPunct="1">
        <a:defRPr sz="1800" kern="1200">
          <a:solidFill>
            <a:schemeClr val="tx1"/>
          </a:solidFill>
          <a:latin typeface="+mn-lt"/>
          <a:ea typeface="+mn-ea"/>
          <a:cs typeface="+mn-cs"/>
        </a:defRPr>
      </a:lvl2pPr>
      <a:lvl3pPr marL="913010" algn="l" defTabSz="913010" rtl="0" eaLnBrk="1" latinLnBrk="0" hangingPunct="1">
        <a:defRPr sz="1800" kern="1200">
          <a:solidFill>
            <a:schemeClr val="tx1"/>
          </a:solidFill>
          <a:latin typeface="+mn-lt"/>
          <a:ea typeface="+mn-ea"/>
          <a:cs typeface="+mn-cs"/>
        </a:defRPr>
      </a:lvl3pPr>
      <a:lvl4pPr marL="1369517" algn="l" defTabSz="913010" rtl="0" eaLnBrk="1" latinLnBrk="0" hangingPunct="1">
        <a:defRPr sz="1800" kern="1200">
          <a:solidFill>
            <a:schemeClr val="tx1"/>
          </a:solidFill>
          <a:latin typeface="+mn-lt"/>
          <a:ea typeface="+mn-ea"/>
          <a:cs typeface="+mn-cs"/>
        </a:defRPr>
      </a:lvl4pPr>
      <a:lvl5pPr marL="1826021" algn="l" defTabSz="913010" rtl="0" eaLnBrk="1" latinLnBrk="0" hangingPunct="1">
        <a:defRPr sz="1800" kern="1200">
          <a:solidFill>
            <a:schemeClr val="tx1"/>
          </a:solidFill>
          <a:latin typeface="+mn-lt"/>
          <a:ea typeface="+mn-ea"/>
          <a:cs typeface="+mn-cs"/>
        </a:defRPr>
      </a:lvl5pPr>
      <a:lvl6pPr marL="2282529" algn="l" defTabSz="913010" rtl="0" eaLnBrk="1" latinLnBrk="0" hangingPunct="1">
        <a:defRPr sz="1800" kern="1200">
          <a:solidFill>
            <a:schemeClr val="tx1"/>
          </a:solidFill>
          <a:latin typeface="+mn-lt"/>
          <a:ea typeface="+mn-ea"/>
          <a:cs typeface="+mn-cs"/>
        </a:defRPr>
      </a:lvl6pPr>
      <a:lvl7pPr marL="2739032" algn="l" defTabSz="913010" rtl="0" eaLnBrk="1" latinLnBrk="0" hangingPunct="1">
        <a:defRPr sz="1800" kern="1200">
          <a:solidFill>
            <a:schemeClr val="tx1"/>
          </a:solidFill>
          <a:latin typeface="+mn-lt"/>
          <a:ea typeface="+mn-ea"/>
          <a:cs typeface="+mn-cs"/>
        </a:defRPr>
      </a:lvl7pPr>
      <a:lvl8pPr marL="3195539" algn="l" defTabSz="913010" rtl="0" eaLnBrk="1" latinLnBrk="0" hangingPunct="1">
        <a:defRPr sz="1800" kern="1200">
          <a:solidFill>
            <a:schemeClr val="tx1"/>
          </a:solidFill>
          <a:latin typeface="+mn-lt"/>
          <a:ea typeface="+mn-ea"/>
          <a:cs typeface="+mn-cs"/>
        </a:defRPr>
      </a:lvl8pPr>
      <a:lvl9pPr marL="3652043" algn="l" defTabSz="91301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3707" y="498662"/>
            <a:ext cx="8643215" cy="64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940" tIns="40968" rIns="81940" bIns="40968"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23455" y="1546425"/>
            <a:ext cx="7897091" cy="4553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940" tIns="40968" rIns="81940" bIns="409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99665"/>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txStyles>
    <p:titleStyle>
      <a:lvl1pPr algn="ctr" rtl="0" eaLnBrk="0" fontAlgn="base" hangingPunct="0">
        <a:lnSpc>
          <a:spcPct val="85000"/>
        </a:lnSpc>
        <a:spcBef>
          <a:spcPct val="0"/>
        </a:spcBef>
        <a:spcAft>
          <a:spcPct val="0"/>
        </a:spcAft>
        <a:defRPr sz="3900" b="1">
          <a:solidFill>
            <a:schemeClr val="bg1"/>
          </a:solidFill>
          <a:latin typeface="+mj-lt"/>
          <a:ea typeface="ＭＳ Ｐゴシック" charset="0"/>
          <a:cs typeface="+mj-cs"/>
        </a:defRPr>
      </a:lvl1pPr>
      <a:lvl2pPr algn="ctr" rtl="0" eaLnBrk="0" fontAlgn="base" hangingPunct="0">
        <a:lnSpc>
          <a:spcPct val="85000"/>
        </a:lnSpc>
        <a:spcBef>
          <a:spcPct val="0"/>
        </a:spcBef>
        <a:spcAft>
          <a:spcPct val="0"/>
        </a:spcAft>
        <a:defRPr sz="3900" b="1">
          <a:solidFill>
            <a:schemeClr val="bg1"/>
          </a:solidFill>
          <a:latin typeface="Arial" pitchFamily="34" charset="0"/>
          <a:ea typeface="ＭＳ Ｐゴシック" charset="0"/>
        </a:defRPr>
      </a:lvl2pPr>
      <a:lvl3pPr algn="ctr" rtl="0" eaLnBrk="0" fontAlgn="base" hangingPunct="0">
        <a:lnSpc>
          <a:spcPct val="85000"/>
        </a:lnSpc>
        <a:spcBef>
          <a:spcPct val="0"/>
        </a:spcBef>
        <a:spcAft>
          <a:spcPct val="0"/>
        </a:spcAft>
        <a:defRPr sz="3900" b="1">
          <a:solidFill>
            <a:schemeClr val="bg1"/>
          </a:solidFill>
          <a:latin typeface="Arial" pitchFamily="34" charset="0"/>
          <a:ea typeface="ＭＳ Ｐゴシック" charset="0"/>
        </a:defRPr>
      </a:lvl3pPr>
      <a:lvl4pPr algn="ctr" rtl="0" eaLnBrk="0" fontAlgn="base" hangingPunct="0">
        <a:lnSpc>
          <a:spcPct val="85000"/>
        </a:lnSpc>
        <a:spcBef>
          <a:spcPct val="0"/>
        </a:spcBef>
        <a:spcAft>
          <a:spcPct val="0"/>
        </a:spcAft>
        <a:defRPr sz="3900" b="1">
          <a:solidFill>
            <a:schemeClr val="bg1"/>
          </a:solidFill>
          <a:latin typeface="Arial" pitchFamily="34" charset="0"/>
          <a:ea typeface="ＭＳ Ｐゴシック" charset="0"/>
        </a:defRPr>
      </a:lvl4pPr>
      <a:lvl5pPr algn="ctr" rtl="0" eaLnBrk="0" fontAlgn="base" hangingPunct="0">
        <a:lnSpc>
          <a:spcPct val="85000"/>
        </a:lnSpc>
        <a:spcBef>
          <a:spcPct val="0"/>
        </a:spcBef>
        <a:spcAft>
          <a:spcPct val="0"/>
        </a:spcAft>
        <a:defRPr sz="3900" b="1">
          <a:solidFill>
            <a:schemeClr val="bg1"/>
          </a:solidFill>
          <a:latin typeface="Arial" pitchFamily="34" charset="0"/>
          <a:ea typeface="ＭＳ Ｐゴシック" charset="0"/>
        </a:defRPr>
      </a:lvl5pPr>
      <a:lvl6pPr marL="409667" algn="ctr" rtl="0" fontAlgn="base">
        <a:lnSpc>
          <a:spcPct val="85000"/>
        </a:lnSpc>
        <a:spcBef>
          <a:spcPct val="0"/>
        </a:spcBef>
        <a:spcAft>
          <a:spcPct val="0"/>
        </a:spcAft>
        <a:defRPr sz="3900" b="1">
          <a:solidFill>
            <a:schemeClr val="bg1"/>
          </a:solidFill>
          <a:latin typeface="Arial" pitchFamily="34" charset="0"/>
        </a:defRPr>
      </a:lvl6pPr>
      <a:lvl7pPr marL="819335" algn="ctr" rtl="0" fontAlgn="base">
        <a:lnSpc>
          <a:spcPct val="85000"/>
        </a:lnSpc>
        <a:spcBef>
          <a:spcPct val="0"/>
        </a:spcBef>
        <a:spcAft>
          <a:spcPct val="0"/>
        </a:spcAft>
        <a:defRPr sz="3900" b="1">
          <a:solidFill>
            <a:schemeClr val="bg1"/>
          </a:solidFill>
          <a:latin typeface="Arial" pitchFamily="34" charset="0"/>
        </a:defRPr>
      </a:lvl7pPr>
      <a:lvl8pPr marL="1229004" algn="ctr" rtl="0" fontAlgn="base">
        <a:lnSpc>
          <a:spcPct val="85000"/>
        </a:lnSpc>
        <a:spcBef>
          <a:spcPct val="0"/>
        </a:spcBef>
        <a:spcAft>
          <a:spcPct val="0"/>
        </a:spcAft>
        <a:defRPr sz="3900" b="1">
          <a:solidFill>
            <a:schemeClr val="bg1"/>
          </a:solidFill>
          <a:latin typeface="Arial" pitchFamily="34" charset="0"/>
        </a:defRPr>
      </a:lvl8pPr>
      <a:lvl9pPr marL="1638671" algn="ctr" rtl="0" fontAlgn="base">
        <a:lnSpc>
          <a:spcPct val="85000"/>
        </a:lnSpc>
        <a:spcBef>
          <a:spcPct val="0"/>
        </a:spcBef>
        <a:spcAft>
          <a:spcPct val="0"/>
        </a:spcAft>
        <a:defRPr sz="3900" b="1">
          <a:solidFill>
            <a:schemeClr val="bg1"/>
          </a:solidFill>
          <a:latin typeface="Arial" pitchFamily="34" charset="0"/>
        </a:defRPr>
      </a:lvl9pPr>
    </p:titleStyle>
    <p:bodyStyle>
      <a:lvl1pPr marL="307250" indent="-307250" algn="l" rtl="0" eaLnBrk="0" fontAlgn="base" hangingPunct="0">
        <a:lnSpc>
          <a:spcPct val="85000"/>
        </a:lnSpc>
        <a:spcBef>
          <a:spcPct val="0"/>
        </a:spcBef>
        <a:spcAft>
          <a:spcPct val="35000"/>
        </a:spcAft>
        <a:buClr>
          <a:schemeClr val="bg1"/>
        </a:buClr>
        <a:buSzPct val="125000"/>
        <a:buChar char="•"/>
        <a:defRPr sz="3200" b="1">
          <a:solidFill>
            <a:schemeClr val="bg1"/>
          </a:solidFill>
          <a:latin typeface="+mn-lt"/>
          <a:ea typeface="ＭＳ Ｐゴシック" charset="0"/>
          <a:cs typeface="+mn-cs"/>
        </a:defRPr>
      </a:lvl1pPr>
      <a:lvl2pPr marL="665710" indent="-256042" algn="l" rtl="0" eaLnBrk="0" fontAlgn="base" hangingPunct="0">
        <a:lnSpc>
          <a:spcPct val="85000"/>
        </a:lnSpc>
        <a:spcBef>
          <a:spcPct val="0"/>
        </a:spcBef>
        <a:spcAft>
          <a:spcPct val="35000"/>
        </a:spcAft>
        <a:buClr>
          <a:schemeClr val="bg1"/>
        </a:buClr>
        <a:buSzPct val="125000"/>
        <a:buChar char="–"/>
        <a:defRPr sz="3200" b="1">
          <a:solidFill>
            <a:schemeClr val="bg1"/>
          </a:solidFill>
          <a:latin typeface="+mn-lt"/>
          <a:ea typeface="ＭＳ Ｐゴシック" charset="0"/>
        </a:defRPr>
      </a:lvl2pPr>
      <a:lvl3pPr marL="1024170" indent="-204834" algn="l" rtl="0" eaLnBrk="0" fontAlgn="base" hangingPunct="0">
        <a:lnSpc>
          <a:spcPct val="85000"/>
        </a:lnSpc>
        <a:spcBef>
          <a:spcPct val="0"/>
        </a:spcBef>
        <a:spcAft>
          <a:spcPct val="35000"/>
        </a:spcAft>
        <a:buClr>
          <a:schemeClr val="bg1"/>
        </a:buClr>
        <a:buSzPct val="125000"/>
        <a:buChar char="–"/>
        <a:defRPr sz="3200" b="1">
          <a:solidFill>
            <a:schemeClr val="bg1"/>
          </a:solidFill>
          <a:latin typeface="+mn-lt"/>
          <a:ea typeface="ＭＳ Ｐゴシック" charset="0"/>
        </a:defRPr>
      </a:lvl3pPr>
      <a:lvl4pPr marL="1433840" indent="-204834" algn="l" rtl="0" eaLnBrk="0" fontAlgn="base" hangingPunct="0">
        <a:lnSpc>
          <a:spcPct val="85000"/>
        </a:lnSpc>
        <a:spcBef>
          <a:spcPct val="0"/>
        </a:spcBef>
        <a:spcAft>
          <a:spcPct val="35000"/>
        </a:spcAft>
        <a:buClr>
          <a:schemeClr val="bg1"/>
        </a:buClr>
        <a:buSzPct val="125000"/>
        <a:buChar char="–"/>
        <a:defRPr sz="3200" b="1">
          <a:solidFill>
            <a:schemeClr val="bg1"/>
          </a:solidFill>
          <a:latin typeface="+mn-lt"/>
          <a:ea typeface="ＭＳ Ｐゴシック" charset="0"/>
        </a:defRPr>
      </a:lvl4pPr>
      <a:lvl5pPr marL="1843506" indent="-204834" algn="l" rtl="0" eaLnBrk="0" fontAlgn="base" hangingPunct="0">
        <a:lnSpc>
          <a:spcPct val="85000"/>
        </a:lnSpc>
        <a:spcBef>
          <a:spcPct val="0"/>
        </a:spcBef>
        <a:spcAft>
          <a:spcPct val="35000"/>
        </a:spcAft>
        <a:buClr>
          <a:schemeClr val="bg1"/>
        </a:buClr>
        <a:buSzPct val="125000"/>
        <a:buChar char="–"/>
        <a:defRPr sz="3200" b="1">
          <a:solidFill>
            <a:schemeClr val="bg1"/>
          </a:solidFill>
          <a:latin typeface="+mn-lt"/>
          <a:ea typeface="ＭＳ Ｐゴシック" charset="0"/>
        </a:defRPr>
      </a:lvl5pPr>
      <a:lvl6pPr marL="2253177" indent="-204834" algn="l" rtl="0" fontAlgn="base">
        <a:lnSpc>
          <a:spcPct val="85000"/>
        </a:lnSpc>
        <a:spcBef>
          <a:spcPct val="0"/>
        </a:spcBef>
        <a:spcAft>
          <a:spcPct val="35000"/>
        </a:spcAft>
        <a:buClr>
          <a:schemeClr val="bg1"/>
        </a:buClr>
        <a:buSzPct val="125000"/>
        <a:buChar char="–"/>
        <a:defRPr sz="3200" b="1">
          <a:solidFill>
            <a:schemeClr val="bg1"/>
          </a:solidFill>
          <a:latin typeface="+mn-lt"/>
        </a:defRPr>
      </a:lvl6pPr>
      <a:lvl7pPr marL="2662842" indent="-204834" algn="l" rtl="0" fontAlgn="base">
        <a:lnSpc>
          <a:spcPct val="85000"/>
        </a:lnSpc>
        <a:spcBef>
          <a:spcPct val="0"/>
        </a:spcBef>
        <a:spcAft>
          <a:spcPct val="35000"/>
        </a:spcAft>
        <a:buClr>
          <a:schemeClr val="bg1"/>
        </a:buClr>
        <a:buSzPct val="125000"/>
        <a:buChar char="–"/>
        <a:defRPr sz="3200" b="1">
          <a:solidFill>
            <a:schemeClr val="bg1"/>
          </a:solidFill>
          <a:latin typeface="+mn-lt"/>
        </a:defRPr>
      </a:lvl7pPr>
      <a:lvl8pPr marL="3072518" indent="-204834" algn="l" rtl="0" fontAlgn="base">
        <a:lnSpc>
          <a:spcPct val="85000"/>
        </a:lnSpc>
        <a:spcBef>
          <a:spcPct val="0"/>
        </a:spcBef>
        <a:spcAft>
          <a:spcPct val="35000"/>
        </a:spcAft>
        <a:buClr>
          <a:schemeClr val="bg1"/>
        </a:buClr>
        <a:buSzPct val="125000"/>
        <a:buChar char="–"/>
        <a:defRPr sz="3200" b="1">
          <a:solidFill>
            <a:schemeClr val="bg1"/>
          </a:solidFill>
          <a:latin typeface="+mn-lt"/>
        </a:defRPr>
      </a:lvl8pPr>
      <a:lvl9pPr marL="3482178" indent="-204834" algn="l" rtl="0" fontAlgn="base">
        <a:lnSpc>
          <a:spcPct val="85000"/>
        </a:lnSpc>
        <a:spcBef>
          <a:spcPct val="0"/>
        </a:spcBef>
        <a:spcAft>
          <a:spcPct val="35000"/>
        </a:spcAft>
        <a:buClr>
          <a:schemeClr val="bg1"/>
        </a:buClr>
        <a:buSzPct val="125000"/>
        <a:buChar char="–"/>
        <a:defRPr sz="3200" b="1">
          <a:solidFill>
            <a:schemeClr val="bg1"/>
          </a:solidFill>
          <a:latin typeface="+mn-lt"/>
        </a:defRPr>
      </a:lvl9pPr>
    </p:bodyStyle>
    <p:otherStyle>
      <a:defPPr>
        <a:defRPr lang="en-US"/>
      </a:defPPr>
      <a:lvl1pPr marL="0" algn="l" defTabSz="819335" rtl="0" eaLnBrk="1" latinLnBrk="0" hangingPunct="1">
        <a:defRPr sz="1600" kern="1200">
          <a:solidFill>
            <a:schemeClr val="tx1"/>
          </a:solidFill>
          <a:latin typeface="+mn-lt"/>
          <a:ea typeface="+mn-ea"/>
          <a:cs typeface="+mn-cs"/>
        </a:defRPr>
      </a:lvl1pPr>
      <a:lvl2pPr marL="409667" algn="l" defTabSz="819335" rtl="0" eaLnBrk="1" latinLnBrk="0" hangingPunct="1">
        <a:defRPr sz="1600" kern="1200">
          <a:solidFill>
            <a:schemeClr val="tx1"/>
          </a:solidFill>
          <a:latin typeface="+mn-lt"/>
          <a:ea typeface="+mn-ea"/>
          <a:cs typeface="+mn-cs"/>
        </a:defRPr>
      </a:lvl2pPr>
      <a:lvl3pPr marL="819335" algn="l" defTabSz="819335" rtl="0" eaLnBrk="1" latinLnBrk="0" hangingPunct="1">
        <a:defRPr sz="1600" kern="1200">
          <a:solidFill>
            <a:schemeClr val="tx1"/>
          </a:solidFill>
          <a:latin typeface="+mn-lt"/>
          <a:ea typeface="+mn-ea"/>
          <a:cs typeface="+mn-cs"/>
        </a:defRPr>
      </a:lvl3pPr>
      <a:lvl4pPr marL="1229004" algn="l" defTabSz="819335" rtl="0" eaLnBrk="1" latinLnBrk="0" hangingPunct="1">
        <a:defRPr sz="1600" kern="1200">
          <a:solidFill>
            <a:schemeClr val="tx1"/>
          </a:solidFill>
          <a:latin typeface="+mn-lt"/>
          <a:ea typeface="+mn-ea"/>
          <a:cs typeface="+mn-cs"/>
        </a:defRPr>
      </a:lvl4pPr>
      <a:lvl5pPr marL="1638671" algn="l" defTabSz="819335" rtl="0" eaLnBrk="1" latinLnBrk="0" hangingPunct="1">
        <a:defRPr sz="1600" kern="1200">
          <a:solidFill>
            <a:schemeClr val="tx1"/>
          </a:solidFill>
          <a:latin typeface="+mn-lt"/>
          <a:ea typeface="+mn-ea"/>
          <a:cs typeface="+mn-cs"/>
        </a:defRPr>
      </a:lvl5pPr>
      <a:lvl6pPr marL="2048341" algn="l" defTabSz="819335" rtl="0" eaLnBrk="1" latinLnBrk="0" hangingPunct="1">
        <a:defRPr sz="1600" kern="1200">
          <a:solidFill>
            <a:schemeClr val="tx1"/>
          </a:solidFill>
          <a:latin typeface="+mn-lt"/>
          <a:ea typeface="+mn-ea"/>
          <a:cs typeface="+mn-cs"/>
        </a:defRPr>
      </a:lvl6pPr>
      <a:lvl7pPr marL="2458008" algn="l" defTabSz="819335" rtl="0" eaLnBrk="1" latinLnBrk="0" hangingPunct="1">
        <a:defRPr sz="1600" kern="1200">
          <a:solidFill>
            <a:schemeClr val="tx1"/>
          </a:solidFill>
          <a:latin typeface="+mn-lt"/>
          <a:ea typeface="+mn-ea"/>
          <a:cs typeface="+mn-cs"/>
        </a:defRPr>
      </a:lvl7pPr>
      <a:lvl8pPr marL="2867676" algn="l" defTabSz="819335" rtl="0" eaLnBrk="1" latinLnBrk="0" hangingPunct="1">
        <a:defRPr sz="1600" kern="1200">
          <a:solidFill>
            <a:schemeClr val="tx1"/>
          </a:solidFill>
          <a:latin typeface="+mn-lt"/>
          <a:ea typeface="+mn-ea"/>
          <a:cs typeface="+mn-cs"/>
        </a:defRPr>
      </a:lvl8pPr>
      <a:lvl9pPr marL="3277343" algn="l" defTabSz="819335"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B6055F8-1D02-4417-9241-55C834FD9970}" type="datetimeFigureOut">
              <a:rPr lang="it-IT" smtClean="0">
                <a:solidFill>
                  <a:prstClr val="black">
                    <a:tint val="75000"/>
                  </a:prstClr>
                </a:solidFill>
                <a:latin typeface="Calibri"/>
              </a:rPr>
              <a:pPr defTabSz="914400"/>
              <a:t>09/03/2022</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007B441-5312-499D-93C3-6E37886527FA}" type="slidenum">
              <a:rPr lang="it-IT" smtClean="0">
                <a:solidFill>
                  <a:prstClr val="black">
                    <a:tint val="75000"/>
                  </a:prstClr>
                </a:solidFill>
                <a:latin typeface="Calibri"/>
              </a:rPr>
              <a:pPr defTabSz="914400"/>
              <a:t>‹N›</a:t>
            </a:fld>
            <a:endParaRPr lang="it-IT">
              <a:solidFill>
                <a:prstClr val="black">
                  <a:tint val="75000"/>
                </a:prstClr>
              </a:solidFill>
              <a:latin typeface="Calibri"/>
            </a:endParaRPr>
          </a:p>
        </p:txBody>
      </p:sp>
    </p:spTree>
    <p:extLst>
      <p:ext uri="{BB962C8B-B14F-4D97-AF65-F5344CB8AC3E}">
        <p14:creationId xmlns:p14="http://schemas.microsoft.com/office/powerpoint/2010/main" val="157761566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customXml" Target="../ink/ink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4.png"/><Relationship Id="rId5" Type="http://schemas.openxmlformats.org/officeDocument/2006/relationships/image" Target="../media/image11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4.xml"/><Relationship Id="rId1" Type="http://schemas.openxmlformats.org/officeDocument/2006/relationships/vmlDrawing" Target="../drawings/vmlDrawing2.vml"/><Relationship Id="rId5" Type="http://schemas.openxmlformats.org/officeDocument/2006/relationships/image" Target="../media/image46.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50.emf"/><Relationship Id="rId5" Type="http://schemas.openxmlformats.org/officeDocument/2006/relationships/image" Target="../media/image49.emf"/><Relationship Id="rId10" Type="http://schemas.openxmlformats.org/officeDocument/2006/relationships/image" Target="../media/image54.emf"/><Relationship Id="rId4" Type="http://schemas.openxmlformats.org/officeDocument/2006/relationships/image" Target="../media/image48.emf"/><Relationship Id="rId9" Type="http://schemas.openxmlformats.org/officeDocument/2006/relationships/image" Target="../media/image53.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9.xml"/><Relationship Id="rId1" Type="http://schemas.openxmlformats.org/officeDocument/2006/relationships/vmlDrawing" Target="../drawings/vmlDrawing3.vml"/><Relationship Id="rId4" Type="http://schemas.openxmlformats.org/officeDocument/2006/relationships/image" Target="../media/image55.w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7.xml"/><Relationship Id="rId1" Type="http://schemas.openxmlformats.org/officeDocument/2006/relationships/vmlDrawing" Target="../drawings/vmlDrawing4.vml"/><Relationship Id="rId5" Type="http://schemas.openxmlformats.org/officeDocument/2006/relationships/image" Target="../media/image56.emf"/><Relationship Id="rId4" Type="http://schemas.openxmlformats.org/officeDocument/2006/relationships/oleObject" Target="../embeddings/oleObject4.bin"/></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062822"/>
            <a:ext cx="7620600" cy="1353246"/>
          </a:xfrm>
        </p:spPr>
        <p:txBody>
          <a:bodyPr>
            <a:normAutofit/>
          </a:bodyPr>
          <a:lstStyle/>
          <a:p>
            <a:pPr algn="l"/>
            <a:r>
              <a:rPr lang="it-IT" sz="4000" b="1" dirty="0">
                <a:solidFill>
                  <a:schemeClr val="tx2"/>
                </a:solidFill>
              </a:rPr>
              <a:t>Introduzione alle Epatiti Virali</a:t>
            </a:r>
          </a:p>
        </p:txBody>
      </p:sp>
      <p:sp>
        <p:nvSpPr>
          <p:cNvPr id="3" name="Sottotitolo 2"/>
          <p:cNvSpPr>
            <a:spLocks noGrp="1"/>
          </p:cNvSpPr>
          <p:nvPr>
            <p:ph type="subTitle" idx="1"/>
          </p:nvPr>
        </p:nvSpPr>
        <p:spPr>
          <a:xfrm>
            <a:off x="539552" y="2060122"/>
            <a:ext cx="3096344" cy="1752600"/>
          </a:xfrm>
        </p:spPr>
        <p:txBody>
          <a:bodyPr>
            <a:normAutofit/>
          </a:bodyPr>
          <a:lstStyle/>
          <a:p>
            <a:pPr algn="l"/>
            <a:r>
              <a:rPr lang="it-IT" sz="1800" b="1" dirty="0">
                <a:solidFill>
                  <a:schemeClr val="accent1">
                    <a:lumMod val="75000"/>
                  </a:schemeClr>
                </a:solidFill>
                <a:latin typeface="Baskerville Old Face"/>
                <a:cs typeface="Baskerville Old Face"/>
              </a:rPr>
              <a:t>Antonio Ciaccio</a:t>
            </a:r>
          </a:p>
          <a:p>
            <a:pPr algn="l"/>
            <a:r>
              <a:rPr lang="it-IT" sz="1200" dirty="0">
                <a:solidFill>
                  <a:schemeClr val="accent1">
                    <a:lumMod val="75000"/>
                  </a:schemeClr>
                </a:solidFill>
                <a:latin typeface="Baskerville Old Face"/>
                <a:cs typeface="Baskerville Old Face"/>
              </a:rPr>
              <a:t>UOC Gastroenterologia</a:t>
            </a:r>
          </a:p>
          <a:p>
            <a:pPr algn="l"/>
            <a:r>
              <a:rPr lang="it-IT" sz="1200" dirty="0">
                <a:solidFill>
                  <a:schemeClr val="accent1">
                    <a:lumMod val="75000"/>
                  </a:schemeClr>
                </a:solidFill>
                <a:latin typeface="Baskerville Old Face"/>
                <a:cs typeface="Baskerville Old Face"/>
              </a:rPr>
              <a:t>Ospedale San Gerardo</a:t>
            </a:r>
          </a:p>
          <a:p>
            <a:pPr algn="l"/>
            <a:r>
              <a:rPr lang="it-IT" sz="1200" dirty="0">
                <a:solidFill>
                  <a:schemeClr val="accent1">
                    <a:lumMod val="75000"/>
                  </a:schemeClr>
                </a:solidFill>
                <a:latin typeface="Baskerville Old Face"/>
                <a:cs typeface="Baskerville Old Face"/>
              </a:rPr>
              <a:t>Direttore: Prof </a:t>
            </a:r>
            <a:r>
              <a:rPr lang="it-IT" sz="1200" dirty="0" err="1">
                <a:solidFill>
                  <a:schemeClr val="accent1">
                    <a:lumMod val="75000"/>
                  </a:schemeClr>
                </a:solidFill>
                <a:latin typeface="Baskerville Old Face"/>
                <a:cs typeface="Baskerville Old Face"/>
              </a:rPr>
              <a:t>P</a:t>
            </a:r>
            <a:r>
              <a:rPr lang="it-IT" sz="1200" dirty="0">
                <a:solidFill>
                  <a:schemeClr val="accent1">
                    <a:lumMod val="75000"/>
                  </a:schemeClr>
                </a:solidFill>
                <a:latin typeface="Baskerville Old Face"/>
                <a:cs typeface="Baskerville Old Face"/>
              </a:rPr>
              <a:t> Invernizzi</a:t>
            </a:r>
          </a:p>
        </p:txBody>
      </p:sp>
      <p:pic>
        <p:nvPicPr>
          <p:cNvPr id="4" name="Immagine 3" descr="unimib logo_home.gif"/>
          <p:cNvPicPr>
            <a:picLocks noChangeAspect="1"/>
          </p:cNvPicPr>
          <p:nvPr/>
        </p:nvPicPr>
        <p:blipFill>
          <a:blip r:embed="rId2" cstate="print"/>
          <a:stretch>
            <a:fillRect/>
          </a:stretch>
        </p:blipFill>
        <p:spPr>
          <a:xfrm>
            <a:off x="7740352" y="332656"/>
            <a:ext cx="859164" cy="936104"/>
          </a:xfrm>
          <a:prstGeom prst="rect">
            <a:avLst/>
          </a:prstGeom>
        </p:spPr>
      </p:pic>
      <p:pic>
        <p:nvPicPr>
          <p:cNvPr id="5" name="Immagine 4" descr="HSG logo.gif"/>
          <p:cNvPicPr>
            <a:picLocks noChangeAspect="1"/>
          </p:cNvPicPr>
          <p:nvPr/>
        </p:nvPicPr>
        <p:blipFill>
          <a:blip r:embed="rId3" cstate="print"/>
          <a:stretch>
            <a:fillRect/>
          </a:stretch>
        </p:blipFill>
        <p:spPr>
          <a:xfrm>
            <a:off x="323528" y="404664"/>
            <a:ext cx="1956444" cy="648072"/>
          </a:xfrm>
          <a:prstGeom prst="rect">
            <a:avLst/>
          </a:prstGeom>
        </p:spPr>
      </p:pic>
      <p:pic>
        <p:nvPicPr>
          <p:cNvPr id="9" name="Immagine 8"/>
          <p:cNvPicPr>
            <a:picLocks noChangeAspect="1"/>
          </p:cNvPicPr>
          <p:nvPr/>
        </p:nvPicPr>
        <p:blipFill>
          <a:blip r:embed="rId4"/>
          <a:stretch>
            <a:fillRect/>
          </a:stretch>
        </p:blipFill>
        <p:spPr>
          <a:xfrm>
            <a:off x="4823208" y="3456776"/>
            <a:ext cx="3776307" cy="3021046"/>
          </a:xfrm>
          <a:prstGeom prst="rect">
            <a:avLst/>
          </a:prstGeom>
        </p:spPr>
      </p:pic>
      <p:pic>
        <p:nvPicPr>
          <p:cNvPr id="7" name="Immagine 6">
            <a:extLst>
              <a:ext uri="{FF2B5EF4-FFF2-40B4-BE49-F238E27FC236}">
                <a16:creationId xmlns:a16="http://schemas.microsoft.com/office/drawing/2014/main" id="{DA975197-6C47-824B-A7F0-418738EBE466}"/>
              </a:ext>
            </a:extLst>
          </p:cNvPr>
          <p:cNvPicPr>
            <a:picLocks noChangeAspect="1"/>
          </p:cNvPicPr>
          <p:nvPr/>
        </p:nvPicPr>
        <p:blipFill>
          <a:blip r:embed="rId5"/>
          <a:stretch>
            <a:fillRect/>
          </a:stretch>
        </p:blipFill>
        <p:spPr>
          <a:xfrm>
            <a:off x="539552" y="3456776"/>
            <a:ext cx="2844800" cy="2844800"/>
          </a:xfrm>
          <a:prstGeom prst="rect">
            <a:avLst/>
          </a:prstGeom>
        </p:spPr>
      </p:pic>
    </p:spTree>
    <p:extLst>
      <p:ext uri="{BB962C8B-B14F-4D97-AF65-F5344CB8AC3E}">
        <p14:creationId xmlns:p14="http://schemas.microsoft.com/office/powerpoint/2010/main" val="2653583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endParaRPr lang="it-IT"/>
          </a:p>
        </p:txBody>
      </p:sp>
      <p:pic>
        <p:nvPicPr>
          <p:cNvPr id="9" name="Immagine 8"/>
          <p:cNvPicPr>
            <a:picLocks noChangeAspect="1"/>
          </p:cNvPicPr>
          <p:nvPr/>
        </p:nvPicPr>
        <p:blipFill>
          <a:blip r:embed="rId3"/>
          <a:stretch>
            <a:fillRect/>
          </a:stretch>
        </p:blipFill>
        <p:spPr>
          <a:xfrm>
            <a:off x="0" y="0"/>
            <a:ext cx="9144000" cy="6858000"/>
          </a:xfrm>
          <a:prstGeom prst="rect">
            <a:avLst/>
          </a:prstGeom>
        </p:spPr>
      </p:pic>
      <p:sp>
        <p:nvSpPr>
          <p:cNvPr id="10" name="CasellaDiTesto 9"/>
          <p:cNvSpPr txBox="1"/>
          <p:nvPr/>
        </p:nvSpPr>
        <p:spPr>
          <a:xfrm>
            <a:off x="273315" y="128600"/>
            <a:ext cx="868177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3600" dirty="0" err="1"/>
              <a:t>Fibrosis</a:t>
            </a:r>
            <a:r>
              <a:rPr lang="it-IT" sz="3600" dirty="0"/>
              <a:t> </a:t>
            </a:r>
            <a:r>
              <a:rPr lang="it-IT" sz="3600" dirty="0" err="1"/>
              <a:t>progression</a:t>
            </a:r>
            <a:r>
              <a:rPr lang="it-IT" sz="3600" dirty="0"/>
              <a:t> </a:t>
            </a:r>
            <a:r>
              <a:rPr lang="it-IT" sz="3600" dirty="0" err="1"/>
              <a:t>through</a:t>
            </a:r>
            <a:r>
              <a:rPr lang="it-IT" sz="3600" dirty="0"/>
              <a:t> </a:t>
            </a:r>
            <a:r>
              <a:rPr lang="it-IT" sz="3600" dirty="0" err="1"/>
              <a:t>stages</a:t>
            </a:r>
            <a:endParaRPr lang="it-IT" sz="3600" dirty="0"/>
          </a:p>
        </p:txBody>
      </p:sp>
      <p:sp>
        <p:nvSpPr>
          <p:cNvPr id="11" name="Rettangolo 10"/>
          <p:cNvSpPr/>
          <p:nvPr/>
        </p:nvSpPr>
        <p:spPr>
          <a:xfrm>
            <a:off x="2845694" y="980575"/>
            <a:ext cx="5241220" cy="49189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78175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endParaRPr lang="it-IT"/>
          </a:p>
        </p:txBody>
      </p:sp>
      <p:pic>
        <p:nvPicPr>
          <p:cNvPr id="9" name="Immagine 8"/>
          <p:cNvPicPr>
            <a:picLocks noChangeAspect="1"/>
          </p:cNvPicPr>
          <p:nvPr/>
        </p:nvPicPr>
        <p:blipFill>
          <a:blip r:embed="rId2"/>
          <a:stretch>
            <a:fillRect/>
          </a:stretch>
        </p:blipFill>
        <p:spPr>
          <a:xfrm>
            <a:off x="0" y="0"/>
            <a:ext cx="9144000" cy="6858000"/>
          </a:xfrm>
          <a:prstGeom prst="rect">
            <a:avLst/>
          </a:prstGeom>
        </p:spPr>
      </p:pic>
      <p:sp>
        <p:nvSpPr>
          <p:cNvPr id="10" name="CasellaDiTesto 9"/>
          <p:cNvSpPr txBox="1"/>
          <p:nvPr/>
        </p:nvSpPr>
        <p:spPr>
          <a:xfrm>
            <a:off x="273315" y="128600"/>
            <a:ext cx="868177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3600" dirty="0" err="1"/>
              <a:t>Fibrosis</a:t>
            </a:r>
            <a:r>
              <a:rPr lang="it-IT" sz="3600" dirty="0"/>
              <a:t> </a:t>
            </a:r>
            <a:r>
              <a:rPr lang="it-IT" sz="3600" dirty="0" err="1"/>
              <a:t>progression</a:t>
            </a:r>
            <a:r>
              <a:rPr lang="it-IT" sz="3600" dirty="0"/>
              <a:t> </a:t>
            </a:r>
            <a:r>
              <a:rPr lang="it-IT" sz="3600" dirty="0" err="1"/>
              <a:t>through</a:t>
            </a:r>
            <a:r>
              <a:rPr lang="it-IT" sz="3600" dirty="0"/>
              <a:t> </a:t>
            </a:r>
            <a:r>
              <a:rPr lang="it-IT" sz="3600" dirty="0" err="1"/>
              <a:t>stages</a:t>
            </a:r>
            <a:endParaRPr lang="it-IT" sz="3600" dirty="0"/>
          </a:p>
        </p:txBody>
      </p:sp>
      <p:sp>
        <p:nvSpPr>
          <p:cNvPr id="11" name="Rettangolo 10"/>
          <p:cNvSpPr/>
          <p:nvPr/>
        </p:nvSpPr>
        <p:spPr>
          <a:xfrm>
            <a:off x="4533816" y="980575"/>
            <a:ext cx="3553097" cy="49189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03196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endParaRPr lang="it-IT"/>
          </a:p>
        </p:txBody>
      </p:sp>
      <p:pic>
        <p:nvPicPr>
          <p:cNvPr id="9" name="Immagine 8"/>
          <p:cNvPicPr>
            <a:picLocks noChangeAspect="1"/>
          </p:cNvPicPr>
          <p:nvPr/>
        </p:nvPicPr>
        <p:blipFill>
          <a:blip r:embed="rId2"/>
          <a:stretch>
            <a:fillRect/>
          </a:stretch>
        </p:blipFill>
        <p:spPr>
          <a:xfrm>
            <a:off x="0" y="0"/>
            <a:ext cx="9144000" cy="6858000"/>
          </a:xfrm>
          <a:prstGeom prst="rect">
            <a:avLst/>
          </a:prstGeom>
        </p:spPr>
      </p:pic>
      <p:sp>
        <p:nvSpPr>
          <p:cNvPr id="10" name="CasellaDiTesto 9"/>
          <p:cNvSpPr txBox="1"/>
          <p:nvPr/>
        </p:nvSpPr>
        <p:spPr>
          <a:xfrm>
            <a:off x="273315" y="128600"/>
            <a:ext cx="868177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3600" dirty="0" err="1"/>
              <a:t>Fibrosis</a:t>
            </a:r>
            <a:r>
              <a:rPr lang="it-IT" sz="3600" dirty="0"/>
              <a:t> </a:t>
            </a:r>
            <a:r>
              <a:rPr lang="it-IT" sz="3600" dirty="0" err="1"/>
              <a:t>progression</a:t>
            </a:r>
            <a:r>
              <a:rPr lang="it-IT" sz="3600" dirty="0"/>
              <a:t> </a:t>
            </a:r>
            <a:r>
              <a:rPr lang="it-IT" sz="3600" dirty="0" err="1"/>
              <a:t>through</a:t>
            </a:r>
            <a:r>
              <a:rPr lang="it-IT" sz="3600" dirty="0"/>
              <a:t> </a:t>
            </a:r>
            <a:r>
              <a:rPr lang="it-IT" sz="3600" dirty="0" err="1"/>
              <a:t>stages</a:t>
            </a:r>
            <a:endParaRPr lang="it-IT" sz="3600" dirty="0"/>
          </a:p>
        </p:txBody>
      </p:sp>
      <p:sp>
        <p:nvSpPr>
          <p:cNvPr id="11" name="Rettangolo 10"/>
          <p:cNvSpPr/>
          <p:nvPr/>
        </p:nvSpPr>
        <p:spPr>
          <a:xfrm>
            <a:off x="6189786" y="980575"/>
            <a:ext cx="1897128" cy="49189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8229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endParaRPr lang="it-IT"/>
          </a:p>
        </p:txBody>
      </p:sp>
      <p:pic>
        <p:nvPicPr>
          <p:cNvPr id="9" name="Immagine 8"/>
          <p:cNvPicPr>
            <a:picLocks noChangeAspect="1"/>
          </p:cNvPicPr>
          <p:nvPr/>
        </p:nvPicPr>
        <p:blipFill>
          <a:blip r:embed="rId2"/>
          <a:stretch>
            <a:fillRect/>
          </a:stretch>
        </p:blipFill>
        <p:spPr>
          <a:xfrm>
            <a:off x="0" y="0"/>
            <a:ext cx="9144000" cy="6858000"/>
          </a:xfrm>
          <a:prstGeom prst="rect">
            <a:avLst/>
          </a:prstGeom>
        </p:spPr>
      </p:pic>
      <p:sp>
        <p:nvSpPr>
          <p:cNvPr id="10" name="CasellaDiTesto 9"/>
          <p:cNvSpPr txBox="1"/>
          <p:nvPr/>
        </p:nvSpPr>
        <p:spPr>
          <a:xfrm>
            <a:off x="273315" y="128600"/>
            <a:ext cx="868177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3600" dirty="0" err="1"/>
              <a:t>Fibrosis</a:t>
            </a:r>
            <a:r>
              <a:rPr lang="it-IT" sz="3600" dirty="0"/>
              <a:t> </a:t>
            </a:r>
            <a:r>
              <a:rPr lang="it-IT" sz="3600" dirty="0" err="1"/>
              <a:t>progression</a:t>
            </a:r>
            <a:r>
              <a:rPr lang="it-IT" sz="3600" dirty="0"/>
              <a:t> </a:t>
            </a:r>
            <a:r>
              <a:rPr lang="it-IT" sz="3600" dirty="0" err="1"/>
              <a:t>through</a:t>
            </a:r>
            <a:r>
              <a:rPr lang="it-IT" sz="3600" dirty="0"/>
              <a:t> </a:t>
            </a:r>
            <a:r>
              <a:rPr lang="it-IT" sz="3600" dirty="0" err="1"/>
              <a:t>stages</a:t>
            </a:r>
            <a:endParaRPr lang="it-IT" sz="3600" dirty="0"/>
          </a:p>
        </p:txBody>
      </p:sp>
    </p:spTree>
    <p:extLst>
      <p:ext uri="{BB962C8B-B14F-4D97-AF65-F5344CB8AC3E}">
        <p14:creationId xmlns:p14="http://schemas.microsoft.com/office/powerpoint/2010/main" val="3384195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588" y="69813"/>
            <a:ext cx="8944290" cy="763108"/>
          </a:xfrm>
          <a:ln>
            <a:noFill/>
          </a:ln>
        </p:spPr>
        <p:txBody>
          <a:bodyPr>
            <a:normAutofit/>
          </a:bodyPr>
          <a:lstStyle/>
          <a:p>
            <a:pPr algn="r"/>
            <a:r>
              <a:rPr lang="it-IT" sz="3600" dirty="0" err="1"/>
              <a:t>Fibrosis</a:t>
            </a:r>
            <a:r>
              <a:rPr lang="it-IT" sz="3600" dirty="0"/>
              <a:t>  </a:t>
            </a:r>
          </a:p>
        </p:txBody>
      </p:sp>
      <p:cxnSp>
        <p:nvCxnSpPr>
          <p:cNvPr id="8" name="Connettore 1 7"/>
          <p:cNvCxnSpPr/>
          <p:nvPr/>
        </p:nvCxnSpPr>
        <p:spPr>
          <a:xfrm>
            <a:off x="163863" y="832921"/>
            <a:ext cx="87940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Immagine 2"/>
          <p:cNvPicPr>
            <a:picLocks noChangeAspect="1"/>
          </p:cNvPicPr>
          <p:nvPr/>
        </p:nvPicPr>
        <p:blipFill>
          <a:blip r:embed="rId3"/>
          <a:stretch>
            <a:fillRect/>
          </a:stretch>
        </p:blipFill>
        <p:spPr>
          <a:xfrm>
            <a:off x="163863" y="69812"/>
            <a:ext cx="6162422" cy="6788187"/>
          </a:xfrm>
          <a:prstGeom prst="rect">
            <a:avLst/>
          </a:prstGeom>
        </p:spPr>
      </p:pic>
    </p:spTree>
    <p:extLst>
      <p:ext uri="{BB962C8B-B14F-4D97-AF65-F5344CB8AC3E}">
        <p14:creationId xmlns:p14="http://schemas.microsoft.com/office/powerpoint/2010/main" val="3948985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7999"/>
          </a:xfrm>
        </p:spPr>
        <p:style>
          <a:lnRef idx="1">
            <a:schemeClr val="dk1"/>
          </a:lnRef>
          <a:fillRef idx="3">
            <a:schemeClr val="dk1"/>
          </a:fillRef>
          <a:effectRef idx="2">
            <a:schemeClr val="dk1"/>
          </a:effectRef>
          <a:fontRef idx="minor">
            <a:schemeClr val="lt1"/>
          </a:fontRef>
        </p:style>
        <p:txBody>
          <a:bodyPr/>
          <a:lstStyle/>
          <a:p>
            <a:pPr lvl="1" algn="ctr" defTabSz="456506" rtl="0">
              <a:spcBef>
                <a:spcPct val="0"/>
              </a:spcBef>
            </a:pPr>
            <a:r>
              <a:rPr lang="it-IT" sz="2400" dirty="0">
                <a:latin typeface="Baskerville Old Face"/>
                <a:cs typeface="Baskerville Old Face"/>
              </a:rPr>
              <a:t>Natural </a:t>
            </a:r>
            <a:r>
              <a:rPr lang="it-IT" sz="2400" dirty="0" err="1">
                <a:latin typeface="Baskerville Old Face"/>
                <a:cs typeface="Baskerville Old Face"/>
              </a:rPr>
              <a:t>History</a:t>
            </a:r>
            <a:r>
              <a:rPr lang="it-IT" sz="2400" dirty="0">
                <a:latin typeface="Baskerville Old Face"/>
                <a:cs typeface="Baskerville Old Face"/>
              </a:rPr>
              <a:t> </a:t>
            </a:r>
            <a:br>
              <a:rPr lang="it-IT" sz="2400" dirty="0">
                <a:latin typeface="Baskerville Old Face"/>
                <a:cs typeface="Baskerville Old Face"/>
              </a:rPr>
            </a:br>
            <a:endParaRPr lang="it-IT" dirty="0">
              <a:latin typeface="Baskerville Old Face"/>
              <a:cs typeface="Baskerville Old Face"/>
            </a:endParaRPr>
          </a:p>
        </p:txBody>
      </p:sp>
    </p:spTree>
    <p:extLst>
      <p:ext uri="{BB962C8B-B14F-4D97-AF65-F5344CB8AC3E}">
        <p14:creationId xmlns:p14="http://schemas.microsoft.com/office/powerpoint/2010/main" val="304126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gemor.su/wp-content/uploads/2014/05/cirrhosi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193" y="709469"/>
            <a:ext cx="3467100" cy="2743201"/>
          </a:xfrm>
          <a:prstGeom prst="rect">
            <a:avLst/>
          </a:prstGeom>
          <a:noFill/>
          <a:extLst>
            <a:ext uri="{909E8E84-426E-40dd-AFC4-6F175D3DCCD1}">
              <a14:hiddenFill xmlns:a14="http://schemas.microsoft.com/office/drawing/2010/main" xmlns="">
                <a:solidFill>
                  <a:srgbClr val="FFFFFF"/>
                </a:solidFill>
              </a14:hiddenFill>
            </a:ext>
          </a:extLst>
        </p:spPr>
      </p:pic>
      <p:pic>
        <p:nvPicPr>
          <p:cNvPr id="105476" name="Picture 4" descr="http://usercontent1.hubimg.com/5943372_f5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16032"/>
            <a:ext cx="4953000" cy="3714751"/>
          </a:xfrm>
          <a:prstGeom prst="rect">
            <a:avLst/>
          </a:prstGeom>
          <a:noFill/>
          <a:extLst>
            <a:ext uri="{909E8E84-426E-40dd-AFC4-6F175D3DCCD1}">
              <a14:hiddenFill xmlns:a14="http://schemas.microsoft.com/office/drawing/2010/main" xmlns="">
                <a:solidFill>
                  <a:srgbClr val="FFFFFF"/>
                </a:solidFill>
              </a14:hiddenFill>
            </a:ext>
          </a:extLst>
        </p:spPr>
      </p:pic>
      <p:pic>
        <p:nvPicPr>
          <p:cNvPr id="105478" name="Picture 6" descr="http://www.notwithoutafight.org/image/86844983_scaled_272x1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4111336"/>
            <a:ext cx="25908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5480" name="Picture 8" descr="http://www.buzzle.com/img/articleImages/509723-45710-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618" y="4111336"/>
            <a:ext cx="2476500" cy="1647825"/>
          </a:xfrm>
          <a:prstGeom prst="rect">
            <a:avLst/>
          </a:prstGeom>
          <a:noFill/>
          <a:extLst>
            <a:ext uri="{909E8E84-426E-40dd-AFC4-6F175D3DCCD1}">
              <a14:hiddenFill xmlns:a14="http://schemas.microsoft.com/office/drawing/2010/main" xmlns="">
                <a:solidFill>
                  <a:srgbClr val="FFFFFF"/>
                </a:solidFill>
              </a14:hiddenFill>
            </a:ext>
          </a:extLst>
        </p:spPr>
      </p:pic>
      <p:pic>
        <p:nvPicPr>
          <p:cNvPr id="105482" name="Picture 10" descr="http://i2.wp.com/blastmagazine.com/wp-content/uploads/2013/09/3-days-post-transpla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80" y="3232727"/>
            <a:ext cx="2143125" cy="2857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1210839" y="6234555"/>
            <a:ext cx="5342168" cy="461665"/>
          </a:xfrm>
          <a:prstGeom prst="rect">
            <a:avLst/>
          </a:prstGeom>
          <a:noFill/>
        </p:spPr>
        <p:txBody>
          <a:bodyPr wrap="none" rtlCol="0">
            <a:spAutoFit/>
          </a:bodyPr>
          <a:lstStyle/>
          <a:p>
            <a:r>
              <a:rPr lang="it-IT" sz="2400" b="1" dirty="0">
                <a:solidFill>
                  <a:schemeClr val="tx2"/>
                </a:solidFill>
              </a:rPr>
              <a:t>Keyword </a:t>
            </a:r>
            <a:r>
              <a:rPr lang="it-IT" sz="2400" b="1" dirty="0" err="1">
                <a:solidFill>
                  <a:schemeClr val="tx2"/>
                </a:solidFill>
              </a:rPr>
              <a:t>search</a:t>
            </a:r>
            <a:r>
              <a:rPr lang="it-IT" sz="2400" b="1" dirty="0">
                <a:solidFill>
                  <a:schemeClr val="tx2"/>
                </a:solidFill>
              </a:rPr>
              <a:t>: End Stage </a:t>
            </a:r>
            <a:r>
              <a:rPr lang="it-IT" sz="2400" b="1" dirty="0" err="1">
                <a:solidFill>
                  <a:schemeClr val="tx2"/>
                </a:solidFill>
              </a:rPr>
              <a:t>Liver</a:t>
            </a:r>
            <a:r>
              <a:rPr lang="it-IT" sz="2400" b="1" dirty="0">
                <a:solidFill>
                  <a:schemeClr val="tx2"/>
                </a:solidFill>
              </a:rPr>
              <a:t> </a:t>
            </a:r>
            <a:r>
              <a:rPr lang="it-IT" sz="2400" b="1" dirty="0" err="1">
                <a:solidFill>
                  <a:schemeClr val="tx2"/>
                </a:solidFill>
              </a:rPr>
              <a:t>Disease</a:t>
            </a:r>
            <a:endParaRPr lang="it-IT" sz="2400" b="1" dirty="0">
              <a:solidFill>
                <a:schemeClr val="tx2"/>
              </a:solidFill>
            </a:endParaRPr>
          </a:p>
        </p:txBody>
      </p:sp>
    </p:spTree>
    <p:extLst>
      <p:ext uri="{BB962C8B-B14F-4D97-AF65-F5344CB8AC3E}">
        <p14:creationId xmlns:p14="http://schemas.microsoft.com/office/powerpoint/2010/main" val="1967106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4400" dirty="0">
                <a:solidFill>
                  <a:srgbClr val="000000"/>
                </a:solidFill>
              </a:rPr>
              <a:t> </a:t>
            </a:r>
          </a:p>
        </p:txBody>
      </p:sp>
      <p:sp>
        <p:nvSpPr>
          <p:cNvPr id="16386" name="AutoShape 2"/>
          <p:cNvSpPr>
            <a:spLocks noChangeArrowheads="1"/>
          </p:cNvSpPr>
          <p:nvPr/>
        </p:nvSpPr>
        <p:spPr bwMode="auto">
          <a:xfrm>
            <a:off x="827088" y="1608556"/>
            <a:ext cx="7561262" cy="452019"/>
          </a:xfrm>
          <a:prstGeom prst="homePlate">
            <a:avLst>
              <a:gd name="adj" fmla="val 49950"/>
            </a:avLst>
          </a:prstGeom>
          <a:solidFill>
            <a:srgbClr val="333399"/>
          </a:solidFill>
          <a:ln w="25560" cap="sq">
            <a:solidFill>
              <a:srgbClr val="23236F"/>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pPr algn="r"/>
            <a:r>
              <a:rPr lang="it-IT" dirty="0">
                <a:solidFill>
                  <a:schemeClr val="accent1">
                    <a:lumMod val="20000"/>
                    <a:lumOff val="80000"/>
                  </a:schemeClr>
                </a:solidFill>
              </a:rPr>
              <a:t>Progressive </a:t>
            </a:r>
            <a:r>
              <a:rPr lang="it-IT" dirty="0" err="1">
                <a:solidFill>
                  <a:schemeClr val="accent1">
                    <a:lumMod val="20000"/>
                    <a:lumOff val="80000"/>
                  </a:schemeClr>
                </a:solidFill>
              </a:rPr>
              <a:t>functional</a:t>
            </a:r>
            <a:r>
              <a:rPr lang="it-IT" dirty="0">
                <a:solidFill>
                  <a:schemeClr val="accent1">
                    <a:lumMod val="20000"/>
                    <a:lumOff val="80000"/>
                  </a:schemeClr>
                </a:solidFill>
              </a:rPr>
              <a:t> </a:t>
            </a:r>
            <a:r>
              <a:rPr lang="it-IT" dirty="0" err="1">
                <a:solidFill>
                  <a:schemeClr val="accent1">
                    <a:lumMod val="20000"/>
                    <a:lumOff val="80000"/>
                  </a:schemeClr>
                </a:solidFill>
              </a:rPr>
              <a:t>impairment</a:t>
            </a:r>
            <a:r>
              <a:rPr lang="it-IT" dirty="0">
                <a:solidFill>
                  <a:schemeClr val="accent1">
                    <a:lumMod val="20000"/>
                    <a:lumOff val="80000"/>
                  </a:schemeClr>
                </a:solidFill>
              </a:rPr>
              <a:t>, </a:t>
            </a:r>
            <a:r>
              <a:rPr lang="it-IT" dirty="0" err="1">
                <a:solidFill>
                  <a:schemeClr val="accent1">
                    <a:lumMod val="20000"/>
                    <a:lumOff val="80000"/>
                  </a:schemeClr>
                </a:solidFill>
              </a:rPr>
              <a:t>portal</a:t>
            </a:r>
            <a:r>
              <a:rPr lang="it-IT" dirty="0">
                <a:solidFill>
                  <a:schemeClr val="accent1">
                    <a:lumMod val="20000"/>
                    <a:lumOff val="80000"/>
                  </a:schemeClr>
                </a:solidFill>
              </a:rPr>
              <a:t> </a:t>
            </a:r>
            <a:r>
              <a:rPr lang="it-IT" dirty="0" err="1">
                <a:solidFill>
                  <a:schemeClr val="accent1">
                    <a:lumMod val="20000"/>
                    <a:lumOff val="80000"/>
                  </a:schemeClr>
                </a:solidFill>
              </a:rPr>
              <a:t>hypertension</a:t>
            </a:r>
            <a:endParaRPr lang="it-IT" dirty="0">
              <a:solidFill>
                <a:schemeClr val="accent1">
                  <a:lumMod val="20000"/>
                  <a:lumOff val="80000"/>
                </a:schemeClr>
              </a:solidFill>
            </a:endParaRPr>
          </a:p>
        </p:txBody>
      </p:sp>
      <p:sp>
        <p:nvSpPr>
          <p:cNvPr id="16387" name="AutoShape 3"/>
          <p:cNvSpPr>
            <a:spLocks noChangeArrowheads="1"/>
          </p:cNvSpPr>
          <p:nvPr/>
        </p:nvSpPr>
        <p:spPr bwMode="auto">
          <a:xfrm>
            <a:off x="684213" y="2133600"/>
            <a:ext cx="287337"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endParaRPr lang="it-IT"/>
          </a:p>
        </p:txBody>
      </p:sp>
      <p:sp>
        <p:nvSpPr>
          <p:cNvPr id="16388" name="AutoShape 4"/>
          <p:cNvSpPr>
            <a:spLocks noChangeArrowheads="1"/>
          </p:cNvSpPr>
          <p:nvPr/>
        </p:nvSpPr>
        <p:spPr bwMode="auto">
          <a:xfrm>
            <a:off x="7380288" y="2133600"/>
            <a:ext cx="287337"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endParaRPr lang="it-IT"/>
          </a:p>
        </p:txBody>
      </p:sp>
      <p:sp>
        <p:nvSpPr>
          <p:cNvPr id="16389" name="AutoShape 5"/>
          <p:cNvSpPr>
            <a:spLocks noChangeArrowheads="1"/>
          </p:cNvSpPr>
          <p:nvPr/>
        </p:nvSpPr>
        <p:spPr bwMode="auto">
          <a:xfrm>
            <a:off x="6516688" y="2133600"/>
            <a:ext cx="287337"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endParaRPr lang="it-IT"/>
          </a:p>
        </p:txBody>
      </p:sp>
      <p:sp>
        <p:nvSpPr>
          <p:cNvPr id="16390" name="AutoShape 6"/>
          <p:cNvSpPr>
            <a:spLocks noChangeArrowheads="1"/>
          </p:cNvSpPr>
          <p:nvPr/>
        </p:nvSpPr>
        <p:spPr bwMode="auto">
          <a:xfrm>
            <a:off x="5580063" y="2133600"/>
            <a:ext cx="287337"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endParaRPr lang="it-IT"/>
          </a:p>
        </p:txBody>
      </p:sp>
      <p:sp>
        <p:nvSpPr>
          <p:cNvPr id="16391" name="AutoShape 7"/>
          <p:cNvSpPr>
            <a:spLocks noChangeArrowheads="1"/>
          </p:cNvSpPr>
          <p:nvPr/>
        </p:nvSpPr>
        <p:spPr bwMode="auto">
          <a:xfrm>
            <a:off x="2987675" y="2133600"/>
            <a:ext cx="288925"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endParaRPr lang="it-IT"/>
          </a:p>
        </p:txBody>
      </p:sp>
      <p:sp>
        <p:nvSpPr>
          <p:cNvPr id="16392" name="AutoShape 8"/>
          <p:cNvSpPr>
            <a:spLocks noChangeArrowheads="1"/>
          </p:cNvSpPr>
          <p:nvPr/>
        </p:nvSpPr>
        <p:spPr bwMode="auto">
          <a:xfrm>
            <a:off x="8172450" y="2133600"/>
            <a:ext cx="287338"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endParaRPr lang="it-IT"/>
          </a:p>
        </p:txBody>
      </p:sp>
      <p:sp>
        <p:nvSpPr>
          <p:cNvPr id="16393" name="AutoShape 9"/>
          <p:cNvSpPr>
            <a:spLocks noChangeArrowheads="1"/>
          </p:cNvSpPr>
          <p:nvPr/>
        </p:nvSpPr>
        <p:spPr bwMode="auto">
          <a:xfrm>
            <a:off x="468313" y="3284538"/>
            <a:ext cx="1150937" cy="431800"/>
          </a:xfrm>
          <a:prstGeom prst="wedgeRoundRectCallout">
            <a:avLst>
              <a:gd name="adj1" fmla="val -18454"/>
              <a:gd name="adj2" fmla="val -212634"/>
              <a:gd name="adj3" fmla="val 16667"/>
            </a:avLst>
          </a:prstGeom>
          <a:noFill/>
          <a:ln w="25560" cap="sq">
            <a:solidFill>
              <a:srgbClr val="89A4A7"/>
            </a:solidFill>
            <a:miter lim="800000"/>
            <a:headEnd/>
            <a:tailEnd/>
          </a:ln>
        </p:spPr>
        <p:txBody>
          <a:bodyPr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dirty="0" err="1">
                <a:solidFill>
                  <a:srgbClr val="000000"/>
                </a:solidFill>
              </a:rPr>
              <a:t>Infection</a:t>
            </a:r>
            <a:r>
              <a:rPr lang="it-IT" sz="1400" dirty="0">
                <a:solidFill>
                  <a:srgbClr val="000000"/>
                </a:solidFill>
              </a:rPr>
              <a:t> </a:t>
            </a:r>
          </a:p>
        </p:txBody>
      </p:sp>
      <p:sp>
        <p:nvSpPr>
          <p:cNvPr id="16394" name="AutoShape 10"/>
          <p:cNvSpPr>
            <a:spLocks noChangeArrowheads="1"/>
          </p:cNvSpPr>
          <p:nvPr/>
        </p:nvSpPr>
        <p:spPr bwMode="auto">
          <a:xfrm>
            <a:off x="6588125" y="260350"/>
            <a:ext cx="1152525" cy="431800"/>
          </a:xfrm>
          <a:prstGeom prst="wedgeRoundRectCallout">
            <a:avLst>
              <a:gd name="adj1" fmla="val 27579"/>
              <a:gd name="adj2" fmla="val 233931"/>
              <a:gd name="adj3" fmla="val 16667"/>
            </a:avLst>
          </a:prstGeom>
          <a:noFill/>
          <a:ln w="25560" cap="sq">
            <a:solidFill>
              <a:srgbClr val="89A4A7"/>
            </a:solidFill>
            <a:miter lim="800000"/>
            <a:headEnd/>
            <a:tailEnd/>
          </a:ln>
          <a:effectLst>
            <a:glow rad="63500">
              <a:schemeClr val="accent1">
                <a:satMod val="175000"/>
                <a:alpha val="40000"/>
              </a:schemeClr>
            </a:glow>
          </a:effectLst>
        </p:spPr>
        <p:txBody>
          <a:bodyPr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solidFill>
                  <a:srgbClr val="000000"/>
                </a:solidFill>
              </a:rPr>
              <a:t>HCC</a:t>
            </a:r>
          </a:p>
        </p:txBody>
      </p:sp>
      <p:sp>
        <p:nvSpPr>
          <p:cNvPr id="16395" name="AutoShape 11"/>
          <p:cNvSpPr>
            <a:spLocks noChangeArrowheads="1"/>
          </p:cNvSpPr>
          <p:nvPr/>
        </p:nvSpPr>
        <p:spPr bwMode="auto">
          <a:xfrm>
            <a:off x="2843213" y="3284538"/>
            <a:ext cx="1296987" cy="504825"/>
          </a:xfrm>
          <a:prstGeom prst="wedgeRoundRectCallout">
            <a:avLst>
              <a:gd name="adj1" fmla="val -25597"/>
              <a:gd name="adj2" fmla="val -183005"/>
              <a:gd name="adj3" fmla="val 16667"/>
            </a:avLst>
          </a:prstGeom>
          <a:noFill/>
          <a:ln w="25560" cap="sq">
            <a:solidFill>
              <a:srgbClr val="89A4A7"/>
            </a:solidFill>
            <a:miter lim="800000"/>
            <a:headEnd/>
            <a:tailEnd/>
          </a:ln>
          <a:effectLst>
            <a:glow rad="63500">
              <a:schemeClr val="accent5">
                <a:satMod val="175000"/>
                <a:alpha val="40000"/>
              </a:schemeClr>
            </a:glow>
          </a:effectLst>
        </p:spPr>
        <p:txBody>
          <a:bodyPr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a:solidFill>
                  <a:srgbClr val="000000"/>
                </a:solidFill>
              </a:rPr>
              <a:t>Fibrosis progression </a:t>
            </a:r>
          </a:p>
        </p:txBody>
      </p:sp>
      <p:sp>
        <p:nvSpPr>
          <p:cNvPr id="16396" name="AutoShape 12"/>
          <p:cNvSpPr>
            <a:spLocks noChangeArrowheads="1"/>
          </p:cNvSpPr>
          <p:nvPr/>
        </p:nvSpPr>
        <p:spPr bwMode="auto">
          <a:xfrm>
            <a:off x="5003800" y="3357563"/>
            <a:ext cx="1152525" cy="431800"/>
          </a:xfrm>
          <a:prstGeom prst="wedgeRoundRectCallout">
            <a:avLst>
              <a:gd name="adj1" fmla="val 15676"/>
              <a:gd name="adj2" fmla="val -235917"/>
              <a:gd name="adj3" fmla="val 16667"/>
            </a:avLst>
          </a:prstGeom>
          <a:noFill/>
          <a:ln w="25560" cap="sq">
            <a:solidFill>
              <a:srgbClr val="89A4A7"/>
            </a:solidFill>
            <a:miter lim="800000"/>
            <a:headEnd/>
            <a:tailEnd/>
          </a:ln>
          <a:effectLst>
            <a:glow rad="63500">
              <a:schemeClr val="accent5">
                <a:satMod val="175000"/>
                <a:alpha val="40000"/>
              </a:schemeClr>
            </a:glow>
          </a:effectLst>
        </p:spPr>
        <p:txBody>
          <a:bodyPr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a:solidFill>
                  <a:srgbClr val="000000"/>
                </a:solidFill>
              </a:rPr>
              <a:t>Transition to cirrhosis </a:t>
            </a:r>
          </a:p>
        </p:txBody>
      </p:sp>
      <p:sp>
        <p:nvSpPr>
          <p:cNvPr id="16397" name="AutoShape 13"/>
          <p:cNvSpPr>
            <a:spLocks noChangeArrowheads="1"/>
          </p:cNvSpPr>
          <p:nvPr/>
        </p:nvSpPr>
        <p:spPr bwMode="auto">
          <a:xfrm>
            <a:off x="6372225" y="3357563"/>
            <a:ext cx="1368425" cy="431800"/>
          </a:xfrm>
          <a:prstGeom prst="wedgeRoundRectCallout">
            <a:avLst>
              <a:gd name="adj1" fmla="val -27755"/>
              <a:gd name="adj2" fmla="val -240944"/>
              <a:gd name="adj3" fmla="val 16667"/>
            </a:avLst>
          </a:prstGeom>
          <a:noFill/>
          <a:ln w="25560" cap="sq">
            <a:solidFill>
              <a:srgbClr val="89A4A7"/>
            </a:solidFill>
            <a:miter lim="800000"/>
            <a:headEnd/>
            <a:tailEnd/>
          </a:ln>
          <a:effectLst>
            <a:glow rad="63500">
              <a:schemeClr val="accent5">
                <a:satMod val="175000"/>
                <a:alpha val="40000"/>
              </a:schemeClr>
            </a:glow>
          </a:effectLst>
        </p:spPr>
        <p:txBody>
          <a:bodyPr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000" b="1">
                <a:solidFill>
                  <a:srgbClr val="000000"/>
                </a:solidFill>
              </a:rPr>
              <a:t>decompensation</a:t>
            </a:r>
          </a:p>
        </p:txBody>
      </p:sp>
      <p:sp>
        <p:nvSpPr>
          <p:cNvPr id="16398" name="AutoShape 14"/>
          <p:cNvSpPr>
            <a:spLocks noChangeArrowheads="1"/>
          </p:cNvSpPr>
          <p:nvPr/>
        </p:nvSpPr>
        <p:spPr bwMode="auto">
          <a:xfrm>
            <a:off x="7812088" y="3357563"/>
            <a:ext cx="1152525" cy="431800"/>
          </a:xfrm>
          <a:prstGeom prst="wedgeRoundRectCallout">
            <a:avLst>
              <a:gd name="adj1" fmla="val -4167"/>
              <a:gd name="adj2" fmla="val -238032"/>
              <a:gd name="adj3" fmla="val 16667"/>
            </a:avLst>
          </a:prstGeom>
          <a:noFill/>
          <a:ln w="25560" cap="sq">
            <a:solidFill>
              <a:srgbClr val="89A4A7"/>
            </a:solidFill>
            <a:miter lim="800000"/>
            <a:headEnd/>
            <a:tailEnd/>
          </a:ln>
          <a:effectLst>
            <a:glow rad="63500">
              <a:schemeClr val="accent5">
                <a:satMod val="175000"/>
                <a:alpha val="40000"/>
              </a:schemeClr>
            </a:glow>
          </a:effectLst>
        </p:spPr>
        <p:txBody>
          <a:bodyPr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a:solidFill>
                  <a:srgbClr val="000000"/>
                </a:solidFill>
              </a:rPr>
              <a:t>LTx </a:t>
            </a:r>
          </a:p>
        </p:txBody>
      </p:sp>
      <p:sp>
        <p:nvSpPr>
          <p:cNvPr id="16399" name="AutoShape 15"/>
          <p:cNvSpPr>
            <a:spLocks noChangeArrowheads="1"/>
          </p:cNvSpPr>
          <p:nvPr/>
        </p:nvSpPr>
        <p:spPr bwMode="auto">
          <a:xfrm>
            <a:off x="8675688" y="2133600"/>
            <a:ext cx="288925" cy="287338"/>
          </a:xfrm>
          <a:prstGeom prst="star8">
            <a:avLst>
              <a:gd name="adj" fmla="val 37500"/>
            </a:avLst>
          </a:prstGeom>
          <a:solidFill>
            <a:srgbClr val="000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endParaRPr lang="it-IT"/>
          </a:p>
        </p:txBody>
      </p:sp>
      <p:sp>
        <p:nvSpPr>
          <p:cNvPr id="16400" name="AutoShape 16"/>
          <p:cNvSpPr>
            <a:spLocks noChangeArrowheads="1"/>
          </p:cNvSpPr>
          <p:nvPr/>
        </p:nvSpPr>
        <p:spPr bwMode="auto">
          <a:xfrm>
            <a:off x="7885113" y="620713"/>
            <a:ext cx="1150937" cy="431800"/>
          </a:xfrm>
          <a:prstGeom prst="wedgeRoundRectCallout">
            <a:avLst>
              <a:gd name="adj1" fmla="val 31551"/>
              <a:gd name="adj2" fmla="val 225463"/>
              <a:gd name="adj3" fmla="val 16667"/>
            </a:avLst>
          </a:prstGeom>
          <a:noFill/>
          <a:ln w="25560" cap="sq">
            <a:solidFill>
              <a:srgbClr val="89A4A7"/>
            </a:solidFill>
            <a:miter lim="800000"/>
            <a:headEnd/>
            <a:tailEnd/>
          </a:ln>
          <a:effectLst>
            <a:glow rad="63500">
              <a:schemeClr val="accent1">
                <a:satMod val="175000"/>
                <a:alpha val="40000"/>
              </a:schemeClr>
            </a:glow>
          </a:effectLst>
        </p:spPr>
        <p:txBody>
          <a:bodyPr lIns="90000" tIns="46800" rIns="90000" bIns="46800"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solidFill>
                  <a:srgbClr val="000000"/>
                </a:solidFill>
              </a:rPr>
              <a:t>Death </a:t>
            </a:r>
          </a:p>
        </p:txBody>
      </p:sp>
      <p:sp>
        <p:nvSpPr>
          <p:cNvPr id="16401" name="Text Box 17"/>
          <p:cNvSpPr txBox="1">
            <a:spLocks noChangeArrowheads="1"/>
          </p:cNvSpPr>
          <p:nvPr/>
        </p:nvSpPr>
        <p:spPr bwMode="auto">
          <a:xfrm>
            <a:off x="468313" y="465556"/>
            <a:ext cx="5901811" cy="586957"/>
          </a:xfrm>
          <a:prstGeom prst="rect">
            <a:avLst/>
          </a:prstGeom>
          <a:noFill/>
          <a:ln w="9525">
            <a:noFill/>
            <a:round/>
            <a:headEnd/>
            <a:tailEnd/>
          </a:ln>
          <a:effectLst>
            <a:glow rad="63500">
              <a:schemeClr val="accent5">
                <a:satMod val="175000"/>
                <a:alpha val="40000"/>
              </a:schemeClr>
            </a:glow>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b="1" i="1" dirty="0" err="1">
                <a:solidFill>
                  <a:schemeClr val="tx2">
                    <a:lumMod val="75000"/>
                  </a:schemeClr>
                </a:solidFill>
              </a:rPr>
              <a:t>Chronic</a:t>
            </a:r>
            <a:r>
              <a:rPr lang="it-IT" sz="3200" b="1" i="1" dirty="0">
                <a:solidFill>
                  <a:schemeClr val="tx2">
                    <a:lumMod val="75000"/>
                  </a:schemeClr>
                </a:solidFill>
              </a:rPr>
              <a:t> </a:t>
            </a:r>
            <a:r>
              <a:rPr lang="it-IT" sz="3200" b="1" i="1" dirty="0" err="1">
                <a:solidFill>
                  <a:schemeClr val="tx2">
                    <a:lumMod val="75000"/>
                  </a:schemeClr>
                </a:solidFill>
              </a:rPr>
              <a:t>Hepatitis</a:t>
            </a:r>
            <a:r>
              <a:rPr lang="it-IT" sz="3200" b="1" i="1" dirty="0">
                <a:solidFill>
                  <a:schemeClr val="tx2">
                    <a:lumMod val="75000"/>
                  </a:schemeClr>
                </a:solidFill>
              </a:rPr>
              <a:t> Natural </a:t>
            </a:r>
            <a:r>
              <a:rPr lang="it-IT" sz="3200" b="1" i="1" dirty="0" err="1">
                <a:solidFill>
                  <a:schemeClr val="tx2">
                    <a:lumMod val="75000"/>
                  </a:schemeClr>
                </a:solidFill>
              </a:rPr>
              <a:t>History</a:t>
            </a:r>
            <a:endParaRPr lang="it-IT" sz="3200" b="1" i="1" dirty="0">
              <a:solidFill>
                <a:schemeClr val="tx2">
                  <a:lumMod val="75000"/>
                </a:schemeClr>
              </a:solidFill>
            </a:endParaRPr>
          </a:p>
        </p:txBody>
      </p:sp>
      <p:sp>
        <p:nvSpPr>
          <p:cNvPr id="16407" name="Segnaposto numero diapositiva 23"/>
          <p:cNvSpPr>
            <a:spLocks noGrp="1"/>
          </p:cNvSpPr>
          <p:nvPr>
            <p:ph type="sldNum" sz="quarter" idx="10"/>
          </p:nvPr>
        </p:nvSpPr>
        <p:spPr>
          <a:noFill/>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28B5E0D-7FC6-46E3-B199-124756C58EB7}" type="slidenum">
              <a:rPr lang="it-IT"/>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a:p>
        </p:txBody>
      </p:sp>
      <p:sp>
        <p:nvSpPr>
          <p:cNvPr id="2" name="Triangolo isoscele 1"/>
          <p:cNvSpPr/>
          <p:nvPr/>
        </p:nvSpPr>
        <p:spPr>
          <a:xfrm>
            <a:off x="827088" y="4526280"/>
            <a:ext cx="7632700" cy="902970"/>
          </a:xfrm>
          <a:prstGeom prst="triangle">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err="1" smtClean="0"/>
              <a:t>Liver</a:t>
            </a:r>
            <a:r>
              <a:rPr lang="it-IT" b="1" dirty="0" smtClean="0"/>
              <a:t> </a:t>
            </a:r>
            <a:r>
              <a:rPr lang="it-IT" b="1" dirty="0" err="1" smtClean="0"/>
              <a:t>function</a:t>
            </a:r>
            <a:r>
              <a:rPr lang="it-IT" b="1" dirty="0" smtClean="0"/>
              <a:t>, </a:t>
            </a:r>
            <a:r>
              <a:rPr lang="it-IT" b="1" dirty="0" err="1" smtClean="0"/>
              <a:t>protein</a:t>
            </a:r>
            <a:r>
              <a:rPr lang="it-IT" b="1" dirty="0" smtClean="0"/>
              <a:t> </a:t>
            </a:r>
            <a:r>
              <a:rPr lang="it-IT" b="1" dirty="0" err="1" smtClean="0"/>
              <a:t>syntesys</a:t>
            </a:r>
            <a:r>
              <a:rPr lang="it-IT" b="1" dirty="0" smtClean="0"/>
              <a:t> </a:t>
            </a:r>
            <a:endParaRPr lang="it-IT" b="1" dirty="0"/>
          </a:p>
        </p:txBody>
      </p:sp>
      <p:sp>
        <p:nvSpPr>
          <p:cNvPr id="25" name="Triangolo isoscele 24"/>
          <p:cNvSpPr/>
          <p:nvPr/>
        </p:nvSpPr>
        <p:spPr>
          <a:xfrm rot="10800000">
            <a:off x="791369" y="4212590"/>
            <a:ext cx="7632700" cy="902970"/>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dirty="0"/>
          </a:p>
        </p:txBody>
      </p:sp>
      <p:sp>
        <p:nvSpPr>
          <p:cNvPr id="3" name="CasellaDiTesto 2"/>
          <p:cNvSpPr txBox="1"/>
          <p:nvPr/>
        </p:nvSpPr>
        <p:spPr>
          <a:xfrm>
            <a:off x="5995152" y="4305538"/>
            <a:ext cx="2122569" cy="369332"/>
          </a:xfrm>
          <a:prstGeom prst="rect">
            <a:avLst/>
          </a:prstGeom>
          <a:noFill/>
        </p:spPr>
        <p:txBody>
          <a:bodyPr wrap="none" rtlCol="0">
            <a:spAutoFit/>
          </a:bodyPr>
          <a:lstStyle/>
          <a:p>
            <a:r>
              <a:rPr lang="it-IT" b="1" dirty="0" smtClean="0">
                <a:solidFill>
                  <a:schemeClr val="bg1"/>
                </a:solidFill>
              </a:rPr>
              <a:t>Portal </a:t>
            </a:r>
            <a:r>
              <a:rPr lang="it-IT" b="1" dirty="0" err="1" smtClean="0">
                <a:solidFill>
                  <a:schemeClr val="bg1"/>
                </a:solidFill>
              </a:rPr>
              <a:t>hypertension</a:t>
            </a:r>
            <a:r>
              <a:rPr lang="it-IT" b="1" dirty="0" smtClean="0">
                <a:solidFill>
                  <a:schemeClr val="bg1"/>
                </a:solidFill>
              </a:rPr>
              <a:t> </a:t>
            </a:r>
            <a:endParaRPr lang="it-IT" b="1" dirty="0">
              <a:solidFill>
                <a:schemeClr val="bg1"/>
              </a:solidFill>
            </a:endParaRPr>
          </a:p>
        </p:txBody>
      </p:sp>
    </p:spTree>
    <p:extLst>
      <p:ext uri="{BB962C8B-B14F-4D97-AF65-F5344CB8AC3E}">
        <p14:creationId xmlns:p14="http://schemas.microsoft.com/office/powerpoint/2010/main" val="26064560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95"/>
                                        </p:tgtEl>
                                        <p:attrNameLst>
                                          <p:attrName>style.visibility</p:attrName>
                                        </p:attrNameLst>
                                      </p:cBhvr>
                                      <p:to>
                                        <p:strVal val="visible"/>
                                      </p:to>
                                    </p:set>
                                    <p:anim calcmode="lin" valueType="num">
                                      <p:cBhvr additive="base">
                                        <p:cTn id="7" dur="500" fill="hold"/>
                                        <p:tgtEl>
                                          <p:spTgt spid="16395"/>
                                        </p:tgtEl>
                                        <p:attrNameLst>
                                          <p:attrName>ppt_x</p:attrName>
                                        </p:attrNameLst>
                                      </p:cBhvr>
                                      <p:tavLst>
                                        <p:tav tm="0">
                                          <p:val>
                                            <p:strVal val="#ppt_x"/>
                                          </p:val>
                                        </p:tav>
                                        <p:tav tm="100000">
                                          <p:val>
                                            <p:strVal val="#ppt_x"/>
                                          </p:val>
                                        </p:tav>
                                      </p:tavLst>
                                    </p:anim>
                                    <p:anim calcmode="lin" valueType="num">
                                      <p:cBhvr additive="base">
                                        <p:cTn id="8" dur="500" fill="hold"/>
                                        <p:tgtEl>
                                          <p:spTgt spid="163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91"/>
                                        </p:tgtEl>
                                        <p:attrNameLst>
                                          <p:attrName>style.visibility</p:attrName>
                                        </p:attrNameLst>
                                      </p:cBhvr>
                                      <p:to>
                                        <p:strVal val="visible"/>
                                      </p:to>
                                    </p:set>
                                    <p:anim calcmode="lin" valueType="num">
                                      <p:cBhvr additive="base">
                                        <p:cTn id="11" dur="500" fill="hold"/>
                                        <p:tgtEl>
                                          <p:spTgt spid="16391"/>
                                        </p:tgtEl>
                                        <p:attrNameLst>
                                          <p:attrName>ppt_x</p:attrName>
                                        </p:attrNameLst>
                                      </p:cBhvr>
                                      <p:tavLst>
                                        <p:tav tm="0">
                                          <p:val>
                                            <p:strVal val="#ppt_x"/>
                                          </p:val>
                                        </p:tav>
                                        <p:tav tm="100000">
                                          <p:val>
                                            <p:strVal val="#ppt_x"/>
                                          </p:val>
                                        </p:tav>
                                      </p:tavLst>
                                    </p:anim>
                                    <p:anim calcmode="lin" valueType="num">
                                      <p:cBhvr additive="base">
                                        <p:cTn id="12"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anim calcmode="lin" valueType="num">
                                      <p:cBhvr additive="base">
                                        <p:cTn id="17" dur="500" fill="hold"/>
                                        <p:tgtEl>
                                          <p:spTgt spid="16390"/>
                                        </p:tgtEl>
                                        <p:attrNameLst>
                                          <p:attrName>ppt_x</p:attrName>
                                        </p:attrNameLst>
                                      </p:cBhvr>
                                      <p:tavLst>
                                        <p:tav tm="0">
                                          <p:val>
                                            <p:strVal val="#ppt_x"/>
                                          </p:val>
                                        </p:tav>
                                        <p:tav tm="100000">
                                          <p:val>
                                            <p:strVal val="#ppt_x"/>
                                          </p:val>
                                        </p:tav>
                                      </p:tavLst>
                                    </p:anim>
                                    <p:anim calcmode="lin" valueType="num">
                                      <p:cBhvr additive="base">
                                        <p:cTn id="18" dur="500" fill="hold"/>
                                        <p:tgtEl>
                                          <p:spTgt spid="1639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396"/>
                                        </p:tgtEl>
                                        <p:attrNameLst>
                                          <p:attrName>style.visibility</p:attrName>
                                        </p:attrNameLst>
                                      </p:cBhvr>
                                      <p:to>
                                        <p:strVal val="visible"/>
                                      </p:to>
                                    </p:set>
                                    <p:anim calcmode="lin" valueType="num">
                                      <p:cBhvr additive="base">
                                        <p:cTn id="21" dur="500" fill="hold"/>
                                        <p:tgtEl>
                                          <p:spTgt spid="16396"/>
                                        </p:tgtEl>
                                        <p:attrNameLst>
                                          <p:attrName>ppt_x</p:attrName>
                                        </p:attrNameLst>
                                      </p:cBhvr>
                                      <p:tavLst>
                                        <p:tav tm="0">
                                          <p:val>
                                            <p:strVal val="#ppt_x"/>
                                          </p:val>
                                        </p:tav>
                                        <p:tav tm="100000">
                                          <p:val>
                                            <p:strVal val="#ppt_x"/>
                                          </p:val>
                                        </p:tav>
                                      </p:tavLst>
                                    </p:anim>
                                    <p:anim calcmode="lin" valueType="num">
                                      <p:cBhvr additive="base">
                                        <p:cTn id="22"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386">
                                            <p:txEl>
                                              <p:pRg st="0" end="0"/>
                                            </p:txEl>
                                          </p:spTgt>
                                        </p:tgtEl>
                                        <p:attrNameLst>
                                          <p:attrName>style.visibility</p:attrName>
                                        </p:attrNameLst>
                                      </p:cBhvr>
                                      <p:to>
                                        <p:strVal val="visible"/>
                                      </p:to>
                                    </p:set>
                                    <p:anim calcmode="lin" valueType="num">
                                      <p:cBhvr additive="base">
                                        <p:cTn id="27" dur="5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3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389"/>
                                        </p:tgtEl>
                                        <p:attrNameLst>
                                          <p:attrName>style.visibility</p:attrName>
                                        </p:attrNameLst>
                                      </p:cBhvr>
                                      <p:to>
                                        <p:strVal val="visible"/>
                                      </p:to>
                                    </p:set>
                                    <p:anim calcmode="lin" valueType="num">
                                      <p:cBhvr additive="base">
                                        <p:cTn id="33" dur="500" fill="hold"/>
                                        <p:tgtEl>
                                          <p:spTgt spid="16389"/>
                                        </p:tgtEl>
                                        <p:attrNameLst>
                                          <p:attrName>ppt_x</p:attrName>
                                        </p:attrNameLst>
                                      </p:cBhvr>
                                      <p:tavLst>
                                        <p:tav tm="0">
                                          <p:val>
                                            <p:strVal val="#ppt_x"/>
                                          </p:val>
                                        </p:tav>
                                        <p:tav tm="100000">
                                          <p:val>
                                            <p:strVal val="#ppt_x"/>
                                          </p:val>
                                        </p:tav>
                                      </p:tavLst>
                                    </p:anim>
                                    <p:anim calcmode="lin" valueType="num">
                                      <p:cBhvr additive="base">
                                        <p:cTn id="34" dur="500" fill="hold"/>
                                        <p:tgtEl>
                                          <p:spTgt spid="1638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397"/>
                                        </p:tgtEl>
                                        <p:attrNameLst>
                                          <p:attrName>style.visibility</p:attrName>
                                        </p:attrNameLst>
                                      </p:cBhvr>
                                      <p:to>
                                        <p:strVal val="visible"/>
                                      </p:to>
                                    </p:set>
                                    <p:anim calcmode="lin" valueType="num">
                                      <p:cBhvr additive="base">
                                        <p:cTn id="37" dur="500" fill="hold"/>
                                        <p:tgtEl>
                                          <p:spTgt spid="16397"/>
                                        </p:tgtEl>
                                        <p:attrNameLst>
                                          <p:attrName>ppt_x</p:attrName>
                                        </p:attrNameLst>
                                      </p:cBhvr>
                                      <p:tavLst>
                                        <p:tav tm="0">
                                          <p:val>
                                            <p:strVal val="#ppt_x"/>
                                          </p:val>
                                        </p:tav>
                                        <p:tav tm="100000">
                                          <p:val>
                                            <p:strVal val="#ppt_x"/>
                                          </p:val>
                                        </p:tav>
                                      </p:tavLst>
                                    </p:anim>
                                    <p:anim calcmode="lin" valueType="num">
                                      <p:cBhvr additive="base">
                                        <p:cTn id="38" dur="500" fill="hold"/>
                                        <p:tgtEl>
                                          <p:spTgt spid="1639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388"/>
                                        </p:tgtEl>
                                        <p:attrNameLst>
                                          <p:attrName>style.visibility</p:attrName>
                                        </p:attrNameLst>
                                      </p:cBhvr>
                                      <p:to>
                                        <p:strVal val="visible"/>
                                      </p:to>
                                    </p:set>
                                    <p:anim calcmode="lin" valueType="num">
                                      <p:cBhvr additive="base">
                                        <p:cTn id="43" dur="500" fill="hold"/>
                                        <p:tgtEl>
                                          <p:spTgt spid="16388"/>
                                        </p:tgtEl>
                                        <p:attrNameLst>
                                          <p:attrName>ppt_x</p:attrName>
                                        </p:attrNameLst>
                                      </p:cBhvr>
                                      <p:tavLst>
                                        <p:tav tm="0">
                                          <p:val>
                                            <p:strVal val="#ppt_x"/>
                                          </p:val>
                                        </p:tav>
                                        <p:tav tm="100000">
                                          <p:val>
                                            <p:strVal val="#ppt_x"/>
                                          </p:val>
                                        </p:tav>
                                      </p:tavLst>
                                    </p:anim>
                                    <p:anim calcmode="lin" valueType="num">
                                      <p:cBhvr additive="base">
                                        <p:cTn id="44" dur="500" fill="hold"/>
                                        <p:tgtEl>
                                          <p:spTgt spid="1638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394"/>
                                        </p:tgtEl>
                                        <p:attrNameLst>
                                          <p:attrName>style.visibility</p:attrName>
                                        </p:attrNameLst>
                                      </p:cBhvr>
                                      <p:to>
                                        <p:strVal val="visible"/>
                                      </p:to>
                                    </p:set>
                                    <p:anim calcmode="lin" valueType="num">
                                      <p:cBhvr additive="base">
                                        <p:cTn id="47" dur="500" fill="hold"/>
                                        <p:tgtEl>
                                          <p:spTgt spid="16394"/>
                                        </p:tgtEl>
                                        <p:attrNameLst>
                                          <p:attrName>ppt_x</p:attrName>
                                        </p:attrNameLst>
                                      </p:cBhvr>
                                      <p:tavLst>
                                        <p:tav tm="0">
                                          <p:val>
                                            <p:strVal val="#ppt_x"/>
                                          </p:val>
                                        </p:tav>
                                        <p:tav tm="100000">
                                          <p:val>
                                            <p:strVal val="#ppt_x"/>
                                          </p:val>
                                        </p:tav>
                                      </p:tavLst>
                                    </p:anim>
                                    <p:anim calcmode="lin" valueType="num">
                                      <p:cBhvr additive="base">
                                        <p:cTn id="48"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392"/>
                                        </p:tgtEl>
                                        <p:attrNameLst>
                                          <p:attrName>style.visibility</p:attrName>
                                        </p:attrNameLst>
                                      </p:cBhvr>
                                      <p:to>
                                        <p:strVal val="visible"/>
                                      </p:to>
                                    </p:set>
                                    <p:anim calcmode="lin" valueType="num">
                                      <p:cBhvr additive="base">
                                        <p:cTn id="53" dur="500" fill="hold"/>
                                        <p:tgtEl>
                                          <p:spTgt spid="16392"/>
                                        </p:tgtEl>
                                        <p:attrNameLst>
                                          <p:attrName>ppt_x</p:attrName>
                                        </p:attrNameLst>
                                      </p:cBhvr>
                                      <p:tavLst>
                                        <p:tav tm="0">
                                          <p:val>
                                            <p:strVal val="#ppt_x"/>
                                          </p:val>
                                        </p:tav>
                                        <p:tav tm="100000">
                                          <p:val>
                                            <p:strVal val="#ppt_x"/>
                                          </p:val>
                                        </p:tav>
                                      </p:tavLst>
                                    </p:anim>
                                    <p:anim calcmode="lin" valueType="num">
                                      <p:cBhvr additive="base">
                                        <p:cTn id="54" dur="500" fill="hold"/>
                                        <p:tgtEl>
                                          <p:spTgt spid="1639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398"/>
                                        </p:tgtEl>
                                        <p:attrNameLst>
                                          <p:attrName>style.visibility</p:attrName>
                                        </p:attrNameLst>
                                      </p:cBhvr>
                                      <p:to>
                                        <p:strVal val="visible"/>
                                      </p:to>
                                    </p:set>
                                    <p:anim calcmode="lin" valueType="num">
                                      <p:cBhvr additive="base">
                                        <p:cTn id="57" dur="500" fill="hold"/>
                                        <p:tgtEl>
                                          <p:spTgt spid="16398"/>
                                        </p:tgtEl>
                                        <p:attrNameLst>
                                          <p:attrName>ppt_x</p:attrName>
                                        </p:attrNameLst>
                                      </p:cBhvr>
                                      <p:tavLst>
                                        <p:tav tm="0">
                                          <p:val>
                                            <p:strVal val="#ppt_x"/>
                                          </p:val>
                                        </p:tav>
                                        <p:tav tm="100000">
                                          <p:val>
                                            <p:strVal val="#ppt_x"/>
                                          </p:val>
                                        </p:tav>
                                      </p:tavLst>
                                    </p:anim>
                                    <p:anim calcmode="lin" valueType="num">
                                      <p:cBhvr additive="base">
                                        <p:cTn id="58" dur="500" fill="hold"/>
                                        <p:tgtEl>
                                          <p:spTgt spid="1639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399"/>
                                        </p:tgtEl>
                                        <p:attrNameLst>
                                          <p:attrName>style.visibility</p:attrName>
                                        </p:attrNameLst>
                                      </p:cBhvr>
                                      <p:to>
                                        <p:strVal val="visible"/>
                                      </p:to>
                                    </p:set>
                                    <p:anim calcmode="lin" valueType="num">
                                      <p:cBhvr additive="base">
                                        <p:cTn id="61" dur="500" fill="hold"/>
                                        <p:tgtEl>
                                          <p:spTgt spid="16399"/>
                                        </p:tgtEl>
                                        <p:attrNameLst>
                                          <p:attrName>ppt_x</p:attrName>
                                        </p:attrNameLst>
                                      </p:cBhvr>
                                      <p:tavLst>
                                        <p:tav tm="0">
                                          <p:val>
                                            <p:strVal val="#ppt_x"/>
                                          </p:val>
                                        </p:tav>
                                        <p:tav tm="100000">
                                          <p:val>
                                            <p:strVal val="#ppt_x"/>
                                          </p:val>
                                        </p:tav>
                                      </p:tavLst>
                                    </p:anim>
                                    <p:anim calcmode="lin" valueType="num">
                                      <p:cBhvr additive="base">
                                        <p:cTn id="62" dur="500" fill="hold"/>
                                        <p:tgtEl>
                                          <p:spTgt spid="1639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400"/>
                                        </p:tgtEl>
                                        <p:attrNameLst>
                                          <p:attrName>style.visibility</p:attrName>
                                        </p:attrNameLst>
                                      </p:cBhvr>
                                      <p:to>
                                        <p:strVal val="visible"/>
                                      </p:to>
                                    </p:set>
                                    <p:anim calcmode="lin" valueType="num">
                                      <p:cBhvr additive="base">
                                        <p:cTn id="65" dur="500" fill="hold"/>
                                        <p:tgtEl>
                                          <p:spTgt spid="16400"/>
                                        </p:tgtEl>
                                        <p:attrNameLst>
                                          <p:attrName>ppt_x</p:attrName>
                                        </p:attrNameLst>
                                      </p:cBhvr>
                                      <p:tavLst>
                                        <p:tav tm="0">
                                          <p:val>
                                            <p:strVal val="#ppt_x"/>
                                          </p:val>
                                        </p:tav>
                                        <p:tav tm="100000">
                                          <p:val>
                                            <p:strVal val="#ppt_x"/>
                                          </p:val>
                                        </p:tav>
                                      </p:tavLst>
                                    </p:anim>
                                    <p:anim calcmode="lin" valueType="num">
                                      <p:cBhvr additive="base">
                                        <p:cTn id="66" dur="500" fill="hold"/>
                                        <p:tgtEl>
                                          <p:spTgt spid="164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89" grpId="0" animBg="1"/>
      <p:bldP spid="16390" grpId="0" animBg="1"/>
      <p:bldP spid="16391" grpId="0" animBg="1"/>
      <p:bldP spid="16392" grpId="0" animBg="1"/>
      <p:bldP spid="16394" grpId="0" animBg="1"/>
      <p:bldP spid="16395" grpId="0" animBg="1"/>
      <p:bldP spid="16396" grpId="0" animBg="1"/>
      <p:bldP spid="16397" grpId="0" animBg="1"/>
      <p:bldP spid="16398" grpId="0" animBg="1"/>
      <p:bldP spid="16399" grpId="0" animBg="1"/>
      <p:bldP spid="1640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7999"/>
          </a:xfrm>
        </p:spPr>
        <p:style>
          <a:lnRef idx="1">
            <a:schemeClr val="dk1"/>
          </a:lnRef>
          <a:fillRef idx="3">
            <a:schemeClr val="dk1"/>
          </a:fillRef>
          <a:effectRef idx="2">
            <a:schemeClr val="dk1"/>
          </a:effectRef>
          <a:fontRef idx="minor">
            <a:schemeClr val="lt1"/>
          </a:fontRef>
        </p:style>
        <p:txBody>
          <a:bodyPr/>
          <a:lstStyle/>
          <a:p>
            <a:pPr lvl="1" algn="ctr" defTabSz="456506" rtl="0">
              <a:spcBef>
                <a:spcPct val="0"/>
              </a:spcBef>
            </a:pPr>
            <a:r>
              <a:rPr lang="it-IT" sz="2400" dirty="0" err="1">
                <a:latin typeface="Baskerville Old Face"/>
                <a:cs typeface="Baskerville Old Face"/>
              </a:rPr>
              <a:t>Etiology</a:t>
            </a:r>
            <a:r>
              <a:rPr lang="it-IT" sz="2400" dirty="0">
                <a:latin typeface="Baskerville Old Face"/>
                <a:cs typeface="Baskerville Old Face"/>
              </a:rPr>
              <a:t>  </a:t>
            </a:r>
            <a:br>
              <a:rPr lang="it-IT" sz="2400" dirty="0">
                <a:latin typeface="Baskerville Old Face"/>
                <a:cs typeface="Baskerville Old Face"/>
              </a:rPr>
            </a:br>
            <a:endParaRPr lang="it-IT" dirty="0">
              <a:latin typeface="Baskerville Old Face"/>
              <a:cs typeface="Baskerville Old Face"/>
            </a:endParaRPr>
          </a:p>
        </p:txBody>
      </p:sp>
    </p:spTree>
    <p:extLst>
      <p:ext uri="{BB962C8B-B14F-4D97-AF65-F5344CB8AC3E}">
        <p14:creationId xmlns:p14="http://schemas.microsoft.com/office/powerpoint/2010/main" val="300312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60750"/>
            <a:ext cx="8229600" cy="672171"/>
          </a:xfrm>
          <a:ln>
            <a:noFill/>
          </a:ln>
        </p:spPr>
        <p:txBody>
          <a:bodyPr>
            <a:normAutofit/>
          </a:bodyPr>
          <a:lstStyle/>
          <a:p>
            <a:r>
              <a:rPr lang="it-IT" sz="3600" dirty="0" err="1"/>
              <a:t>Causes</a:t>
            </a:r>
            <a:r>
              <a:rPr lang="it-IT" sz="3600" dirty="0"/>
              <a:t> of </a:t>
            </a:r>
            <a:r>
              <a:rPr lang="it-IT" sz="3600" dirty="0" err="1"/>
              <a:t>chronic</a:t>
            </a:r>
            <a:r>
              <a:rPr lang="it-IT" sz="3600" dirty="0"/>
              <a:t> </a:t>
            </a:r>
            <a:r>
              <a:rPr lang="it-IT" sz="3600" dirty="0" err="1"/>
              <a:t>hepatitis</a:t>
            </a:r>
            <a:r>
              <a:rPr lang="it-IT" sz="3600" dirty="0"/>
              <a:t> </a:t>
            </a:r>
          </a:p>
        </p:txBody>
      </p:sp>
      <p:sp>
        <p:nvSpPr>
          <p:cNvPr id="3" name="Segnaposto contenuto 2"/>
          <p:cNvSpPr>
            <a:spLocks noGrp="1"/>
          </p:cNvSpPr>
          <p:nvPr>
            <p:ph idx="1"/>
          </p:nvPr>
        </p:nvSpPr>
        <p:spPr/>
        <p:txBody>
          <a:bodyPr>
            <a:normAutofit fontScale="55000" lnSpcReduction="20000"/>
          </a:bodyPr>
          <a:lstStyle/>
          <a:p>
            <a:r>
              <a:rPr lang="it-IT" dirty="0" err="1"/>
              <a:t>Viral</a:t>
            </a:r>
            <a:endParaRPr lang="it-IT" dirty="0"/>
          </a:p>
          <a:p>
            <a:pPr lvl="1"/>
            <a:r>
              <a:rPr lang="it-IT" dirty="0"/>
              <a:t>HCV</a:t>
            </a:r>
          </a:p>
          <a:p>
            <a:pPr lvl="1"/>
            <a:r>
              <a:rPr lang="it-IT" dirty="0"/>
              <a:t>HBV (+/- delta)</a:t>
            </a:r>
          </a:p>
          <a:p>
            <a:r>
              <a:rPr lang="it-IT" dirty="0" err="1"/>
              <a:t>Toxic</a:t>
            </a:r>
            <a:r>
              <a:rPr lang="it-IT" dirty="0"/>
              <a:t> </a:t>
            </a:r>
          </a:p>
          <a:p>
            <a:pPr lvl="1"/>
            <a:r>
              <a:rPr lang="it-IT" dirty="0" err="1"/>
              <a:t>Alcohol</a:t>
            </a:r>
            <a:endParaRPr lang="it-IT" dirty="0"/>
          </a:p>
          <a:p>
            <a:pPr lvl="1"/>
            <a:r>
              <a:rPr lang="it-IT" dirty="0" err="1"/>
              <a:t>Drug-induced</a:t>
            </a:r>
            <a:r>
              <a:rPr lang="it-IT" dirty="0"/>
              <a:t> </a:t>
            </a:r>
          </a:p>
          <a:p>
            <a:r>
              <a:rPr lang="it-IT" dirty="0" err="1"/>
              <a:t>Metabolic</a:t>
            </a:r>
            <a:endParaRPr lang="it-IT" dirty="0"/>
          </a:p>
          <a:p>
            <a:pPr lvl="1"/>
            <a:r>
              <a:rPr lang="it-IT" dirty="0"/>
              <a:t>Non-</a:t>
            </a:r>
            <a:r>
              <a:rPr lang="it-IT" dirty="0" err="1"/>
              <a:t>alcoholic</a:t>
            </a:r>
            <a:r>
              <a:rPr lang="it-IT" dirty="0"/>
              <a:t> </a:t>
            </a:r>
            <a:r>
              <a:rPr lang="it-IT" dirty="0" err="1"/>
              <a:t>steatohepatitis</a:t>
            </a:r>
            <a:r>
              <a:rPr lang="it-IT" dirty="0"/>
              <a:t> (NASH)</a:t>
            </a:r>
          </a:p>
          <a:p>
            <a:pPr lvl="1"/>
            <a:r>
              <a:rPr lang="it-IT" dirty="0" err="1"/>
              <a:t>Inherited</a:t>
            </a:r>
            <a:r>
              <a:rPr lang="it-IT" dirty="0"/>
              <a:t> </a:t>
            </a:r>
            <a:r>
              <a:rPr lang="it-IT" dirty="0" err="1"/>
              <a:t>Metabolic</a:t>
            </a:r>
            <a:r>
              <a:rPr lang="it-IT" dirty="0"/>
              <a:t> </a:t>
            </a:r>
            <a:r>
              <a:rPr lang="it-IT" dirty="0" err="1"/>
              <a:t>Disorders</a:t>
            </a:r>
            <a:r>
              <a:rPr lang="it-IT" dirty="0"/>
              <a:t> of the </a:t>
            </a:r>
            <a:r>
              <a:rPr lang="it-IT" dirty="0" err="1"/>
              <a:t>Liver</a:t>
            </a:r>
            <a:endParaRPr lang="it-IT" dirty="0"/>
          </a:p>
          <a:p>
            <a:pPr lvl="2"/>
            <a:r>
              <a:rPr lang="it-IT" dirty="0" err="1"/>
              <a:t>Hereditary</a:t>
            </a:r>
            <a:r>
              <a:rPr lang="it-IT" dirty="0"/>
              <a:t> </a:t>
            </a:r>
            <a:r>
              <a:rPr lang="it-IT" dirty="0" err="1"/>
              <a:t>Hemochromatosis</a:t>
            </a:r>
            <a:r>
              <a:rPr lang="it-IT" dirty="0"/>
              <a:t> </a:t>
            </a:r>
          </a:p>
          <a:p>
            <a:pPr lvl="2"/>
            <a:r>
              <a:rPr lang="it-IT" dirty="0"/>
              <a:t>Wilson </a:t>
            </a:r>
            <a:r>
              <a:rPr lang="it-IT" dirty="0" err="1"/>
              <a:t>Disease</a:t>
            </a:r>
            <a:endParaRPr lang="it-IT" dirty="0"/>
          </a:p>
          <a:p>
            <a:pPr lvl="2"/>
            <a:r>
              <a:rPr lang="it-IT" dirty="0" err="1"/>
              <a:t>Other</a:t>
            </a:r>
            <a:endParaRPr lang="it-IT" dirty="0"/>
          </a:p>
          <a:p>
            <a:r>
              <a:rPr lang="it-IT" dirty="0"/>
              <a:t>Autoimmune</a:t>
            </a:r>
          </a:p>
          <a:p>
            <a:pPr lvl="1"/>
            <a:r>
              <a:rPr lang="it-IT" dirty="0"/>
              <a:t>Autoimmune </a:t>
            </a:r>
            <a:r>
              <a:rPr lang="it-IT" dirty="0" err="1"/>
              <a:t>hepatitis</a:t>
            </a:r>
            <a:endParaRPr lang="it-IT" dirty="0"/>
          </a:p>
          <a:p>
            <a:pPr lvl="1"/>
            <a:r>
              <a:rPr lang="it-IT" dirty="0" err="1"/>
              <a:t>Primary</a:t>
            </a:r>
            <a:r>
              <a:rPr lang="it-IT" dirty="0"/>
              <a:t> </a:t>
            </a:r>
            <a:r>
              <a:rPr lang="it-IT" dirty="0" err="1"/>
              <a:t>biliary</a:t>
            </a:r>
            <a:r>
              <a:rPr lang="it-IT" dirty="0"/>
              <a:t> </a:t>
            </a:r>
            <a:r>
              <a:rPr lang="it-IT" dirty="0" err="1"/>
              <a:t>cholangitis</a:t>
            </a:r>
            <a:endParaRPr lang="it-IT" dirty="0"/>
          </a:p>
          <a:p>
            <a:pPr lvl="1"/>
            <a:r>
              <a:rPr lang="it-IT" dirty="0" err="1"/>
              <a:t>Primary</a:t>
            </a:r>
            <a:r>
              <a:rPr lang="it-IT" dirty="0"/>
              <a:t> </a:t>
            </a:r>
            <a:r>
              <a:rPr lang="it-IT" dirty="0" err="1"/>
              <a:t>sclerosing</a:t>
            </a:r>
            <a:r>
              <a:rPr lang="it-IT" dirty="0"/>
              <a:t> </a:t>
            </a:r>
            <a:r>
              <a:rPr lang="it-IT" dirty="0" err="1"/>
              <a:t>cholangitis</a:t>
            </a:r>
            <a:r>
              <a:rPr lang="it-IT" dirty="0"/>
              <a:t> </a:t>
            </a:r>
          </a:p>
          <a:p>
            <a:pPr lvl="1"/>
            <a:r>
              <a:rPr lang="it-IT" dirty="0" err="1"/>
              <a:t>Overlap</a:t>
            </a:r>
            <a:r>
              <a:rPr lang="it-IT" dirty="0"/>
              <a:t> </a:t>
            </a:r>
            <a:r>
              <a:rPr lang="it-IT" dirty="0" err="1"/>
              <a:t>syndromes</a:t>
            </a:r>
            <a:r>
              <a:rPr lang="it-IT" dirty="0"/>
              <a:t>  </a:t>
            </a:r>
          </a:p>
          <a:p>
            <a:endParaRPr lang="it-IT" dirty="0"/>
          </a:p>
        </p:txBody>
      </p:sp>
      <p:cxnSp>
        <p:nvCxnSpPr>
          <p:cNvPr id="8" name="Connettore 1 7"/>
          <p:cNvCxnSpPr/>
          <p:nvPr/>
        </p:nvCxnSpPr>
        <p:spPr>
          <a:xfrm>
            <a:off x="163863" y="832921"/>
            <a:ext cx="87940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1370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gemor.su/wp-content/uploads/2014/05/cirrhosi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193" y="709469"/>
            <a:ext cx="3467100" cy="2743201"/>
          </a:xfrm>
          <a:prstGeom prst="rect">
            <a:avLst/>
          </a:prstGeom>
          <a:noFill/>
          <a:extLst>
            <a:ext uri="{909E8E84-426E-40dd-AFC4-6F175D3DCCD1}">
              <a14:hiddenFill xmlns:a14="http://schemas.microsoft.com/office/drawing/2010/main" xmlns="">
                <a:solidFill>
                  <a:srgbClr val="FFFFFF"/>
                </a:solidFill>
              </a14:hiddenFill>
            </a:ext>
          </a:extLst>
        </p:spPr>
      </p:pic>
      <p:pic>
        <p:nvPicPr>
          <p:cNvPr id="105476" name="Picture 4" descr="http://usercontent1.hubimg.com/5943372_f5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16032"/>
            <a:ext cx="4953000" cy="3714751"/>
          </a:xfrm>
          <a:prstGeom prst="rect">
            <a:avLst/>
          </a:prstGeom>
          <a:noFill/>
          <a:extLst>
            <a:ext uri="{909E8E84-426E-40dd-AFC4-6F175D3DCCD1}">
              <a14:hiddenFill xmlns:a14="http://schemas.microsoft.com/office/drawing/2010/main" xmlns="">
                <a:solidFill>
                  <a:srgbClr val="FFFFFF"/>
                </a:solidFill>
              </a14:hiddenFill>
            </a:ext>
          </a:extLst>
        </p:spPr>
      </p:pic>
      <p:pic>
        <p:nvPicPr>
          <p:cNvPr id="105478" name="Picture 6" descr="http://www.notwithoutafight.org/image/86844983_scaled_272x1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4111336"/>
            <a:ext cx="25908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5480" name="Picture 8" descr="http://www.buzzle.com/img/articleImages/509723-45710-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618" y="4111336"/>
            <a:ext cx="2476500" cy="1647825"/>
          </a:xfrm>
          <a:prstGeom prst="rect">
            <a:avLst/>
          </a:prstGeom>
          <a:noFill/>
          <a:extLst>
            <a:ext uri="{909E8E84-426E-40dd-AFC4-6F175D3DCCD1}">
              <a14:hiddenFill xmlns:a14="http://schemas.microsoft.com/office/drawing/2010/main" xmlns="">
                <a:solidFill>
                  <a:srgbClr val="FFFFFF"/>
                </a:solidFill>
              </a14:hiddenFill>
            </a:ext>
          </a:extLst>
        </p:spPr>
      </p:pic>
      <p:pic>
        <p:nvPicPr>
          <p:cNvPr id="105482" name="Picture 10" descr="http://i2.wp.com/blastmagazine.com/wp-content/uploads/2013/09/3-days-post-transpla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80" y="3232727"/>
            <a:ext cx="2143125" cy="2857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1210839" y="6234555"/>
            <a:ext cx="5342168" cy="461665"/>
          </a:xfrm>
          <a:prstGeom prst="rect">
            <a:avLst/>
          </a:prstGeom>
          <a:noFill/>
        </p:spPr>
        <p:txBody>
          <a:bodyPr wrap="none" rtlCol="0">
            <a:spAutoFit/>
          </a:bodyPr>
          <a:lstStyle/>
          <a:p>
            <a:r>
              <a:rPr lang="it-IT" sz="2400" b="1" dirty="0">
                <a:solidFill>
                  <a:schemeClr val="tx2"/>
                </a:solidFill>
              </a:rPr>
              <a:t>Keyword </a:t>
            </a:r>
            <a:r>
              <a:rPr lang="it-IT" sz="2400" b="1" dirty="0" err="1">
                <a:solidFill>
                  <a:schemeClr val="tx2"/>
                </a:solidFill>
              </a:rPr>
              <a:t>search</a:t>
            </a:r>
            <a:r>
              <a:rPr lang="it-IT" sz="2400" b="1" dirty="0">
                <a:solidFill>
                  <a:schemeClr val="tx2"/>
                </a:solidFill>
              </a:rPr>
              <a:t>: End Stage </a:t>
            </a:r>
            <a:r>
              <a:rPr lang="it-IT" sz="2400" b="1" dirty="0" err="1">
                <a:solidFill>
                  <a:schemeClr val="tx2"/>
                </a:solidFill>
              </a:rPr>
              <a:t>Liver</a:t>
            </a:r>
            <a:r>
              <a:rPr lang="it-IT" sz="2400" b="1" dirty="0">
                <a:solidFill>
                  <a:schemeClr val="tx2"/>
                </a:solidFill>
              </a:rPr>
              <a:t> </a:t>
            </a:r>
            <a:r>
              <a:rPr lang="it-IT" sz="2400" b="1" dirty="0" err="1">
                <a:solidFill>
                  <a:schemeClr val="tx2"/>
                </a:solidFill>
              </a:rPr>
              <a:t>Disease</a:t>
            </a:r>
            <a:endParaRPr lang="it-IT" sz="2400" b="1" dirty="0">
              <a:solidFill>
                <a:schemeClr val="tx2"/>
              </a:solidFill>
            </a:endParaRPr>
          </a:p>
        </p:txBody>
      </p:sp>
    </p:spTree>
    <p:extLst>
      <p:ext uri="{BB962C8B-B14F-4D97-AF65-F5344CB8AC3E}">
        <p14:creationId xmlns:p14="http://schemas.microsoft.com/office/powerpoint/2010/main" val="1334801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454227"/>
            <a:ext cx="2263966" cy="2974554"/>
          </a:xfrm>
        </p:spPr>
        <p:txBody>
          <a:bodyPr>
            <a:normAutofit/>
          </a:bodyPr>
          <a:lstStyle/>
          <a:p>
            <a:r>
              <a:rPr lang="en-US" altLang="it-IT" sz="3600" dirty="0">
                <a:solidFill>
                  <a:srgbClr val="00B050"/>
                </a:solidFill>
                <a:latin typeface="Arial" pitchFamily="34" charset="0"/>
              </a:rPr>
              <a:t>HAV</a:t>
            </a:r>
            <a:br>
              <a:rPr lang="en-US" altLang="it-IT" sz="3600" dirty="0">
                <a:solidFill>
                  <a:srgbClr val="00B050"/>
                </a:solidFill>
                <a:latin typeface="Arial" pitchFamily="34" charset="0"/>
              </a:rPr>
            </a:br>
            <a:r>
              <a:rPr lang="en-US" altLang="it-IT" sz="3600" dirty="0">
                <a:solidFill>
                  <a:schemeClr val="accent2"/>
                </a:solidFill>
                <a:latin typeface="Arial" pitchFamily="34" charset="0"/>
              </a:rPr>
              <a:t>HBV</a:t>
            </a:r>
            <a:br>
              <a:rPr lang="en-US" altLang="it-IT" sz="3600" dirty="0">
                <a:solidFill>
                  <a:schemeClr val="accent2"/>
                </a:solidFill>
                <a:latin typeface="Arial" pitchFamily="34" charset="0"/>
              </a:rPr>
            </a:br>
            <a:r>
              <a:rPr lang="en-US" altLang="it-IT" sz="3600" dirty="0">
                <a:solidFill>
                  <a:schemeClr val="accent2"/>
                </a:solidFill>
                <a:latin typeface="Arial" pitchFamily="34" charset="0"/>
              </a:rPr>
              <a:t>HCV</a:t>
            </a:r>
            <a:br>
              <a:rPr lang="en-US" altLang="it-IT" sz="3600" dirty="0">
                <a:solidFill>
                  <a:schemeClr val="accent2"/>
                </a:solidFill>
                <a:latin typeface="Arial" pitchFamily="34" charset="0"/>
              </a:rPr>
            </a:br>
            <a:r>
              <a:rPr lang="en-US" altLang="it-IT" sz="3600" dirty="0">
                <a:solidFill>
                  <a:srgbClr val="FFC000"/>
                </a:solidFill>
                <a:latin typeface="Arial" pitchFamily="34" charset="0"/>
              </a:rPr>
              <a:t>HDV</a:t>
            </a:r>
            <a:r>
              <a:rPr lang="en-US" altLang="it-IT" sz="3600" dirty="0">
                <a:solidFill>
                  <a:schemeClr val="accent2"/>
                </a:solidFill>
                <a:latin typeface="Arial" pitchFamily="34" charset="0"/>
              </a:rPr>
              <a:t/>
            </a:r>
            <a:br>
              <a:rPr lang="en-US" altLang="it-IT" sz="3600" dirty="0">
                <a:solidFill>
                  <a:schemeClr val="accent2"/>
                </a:solidFill>
                <a:latin typeface="Arial" pitchFamily="34" charset="0"/>
              </a:rPr>
            </a:br>
            <a:r>
              <a:rPr lang="en-US" altLang="it-IT" sz="3600" dirty="0">
                <a:solidFill>
                  <a:srgbClr val="00B050"/>
                </a:solidFill>
                <a:latin typeface="Arial" pitchFamily="34" charset="0"/>
              </a:rPr>
              <a:t>HEV</a:t>
            </a:r>
          </a:p>
        </p:txBody>
      </p:sp>
      <p:graphicFrame>
        <p:nvGraphicFramePr>
          <p:cNvPr id="3" name="Tabella 2"/>
          <p:cNvGraphicFramePr>
            <a:graphicFrameLocks noGrp="1"/>
          </p:cNvGraphicFramePr>
          <p:nvPr/>
        </p:nvGraphicFramePr>
        <p:xfrm>
          <a:off x="2405350" y="1663547"/>
          <a:ext cx="6096000" cy="2765235"/>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val="20000"/>
                    </a:ext>
                  </a:extLst>
                </a:gridCol>
              </a:tblGrid>
              <a:tr h="553047">
                <a:tc>
                  <a:txBody>
                    <a:bodyPr/>
                    <a:lstStyle/>
                    <a:p>
                      <a:r>
                        <a:rPr lang="it-IT" b="1" dirty="0">
                          <a:solidFill>
                            <a:schemeClr val="tx2"/>
                          </a:solidFill>
                        </a:rPr>
                        <a:t>Trasmissione </a:t>
                      </a:r>
                      <a:r>
                        <a:rPr lang="it-IT" b="1" dirty="0" err="1">
                          <a:solidFill>
                            <a:schemeClr val="tx2"/>
                          </a:solidFill>
                        </a:rPr>
                        <a:t>fecale-orale</a:t>
                      </a:r>
                      <a:endParaRPr lang="it-IT" b="1" dirty="0">
                        <a:solidFill>
                          <a:schemeClr val="tx2"/>
                        </a:solidFill>
                      </a:endParaRPr>
                    </a:p>
                  </a:txBody>
                  <a:tcPr/>
                </a:tc>
                <a:extLst>
                  <a:ext uri="{0D108BD9-81ED-4DB2-BD59-A6C34878D82A}">
                    <a16:rowId xmlns:a16="http://schemas.microsoft.com/office/drawing/2014/main" val="10000"/>
                  </a:ext>
                </a:extLst>
              </a:tr>
              <a:tr h="553047">
                <a:tc>
                  <a:txBody>
                    <a:bodyPr/>
                    <a:lstStyle/>
                    <a:p>
                      <a:r>
                        <a:rPr lang="it-IT" b="1" dirty="0">
                          <a:solidFill>
                            <a:schemeClr val="tx2"/>
                          </a:solidFill>
                        </a:rPr>
                        <a:t>Trasmissione parenterale</a:t>
                      </a:r>
                    </a:p>
                  </a:txBody>
                  <a:tcPr/>
                </a:tc>
                <a:extLst>
                  <a:ext uri="{0D108BD9-81ED-4DB2-BD59-A6C34878D82A}">
                    <a16:rowId xmlns:a16="http://schemas.microsoft.com/office/drawing/2014/main" val="10001"/>
                  </a:ext>
                </a:extLst>
              </a:tr>
              <a:tr h="553047">
                <a:tc>
                  <a:txBody>
                    <a:bodyPr/>
                    <a:lstStyle/>
                    <a:p>
                      <a:r>
                        <a:rPr lang="it-IT" b="1" dirty="0">
                          <a:solidFill>
                            <a:schemeClr val="tx2"/>
                          </a:solidFill>
                        </a:rPr>
                        <a:t>Trasmissione parenterale</a:t>
                      </a:r>
                    </a:p>
                  </a:txBody>
                  <a:tcPr/>
                </a:tc>
                <a:extLst>
                  <a:ext uri="{0D108BD9-81ED-4DB2-BD59-A6C34878D82A}">
                    <a16:rowId xmlns:a16="http://schemas.microsoft.com/office/drawing/2014/main" val="10002"/>
                  </a:ext>
                </a:extLst>
              </a:tr>
              <a:tr h="553047">
                <a:tc>
                  <a:txBody>
                    <a:bodyPr/>
                    <a:lstStyle/>
                    <a:p>
                      <a:r>
                        <a:rPr lang="it-IT" b="1" dirty="0">
                          <a:solidFill>
                            <a:schemeClr val="tx2"/>
                          </a:solidFill>
                        </a:rPr>
                        <a:t>Trasmissione parenterale – virus</a:t>
                      </a:r>
                      <a:r>
                        <a:rPr lang="it-IT" b="1" baseline="0" dirty="0">
                          <a:solidFill>
                            <a:schemeClr val="tx2"/>
                          </a:solidFill>
                        </a:rPr>
                        <a:t> difettivo</a:t>
                      </a:r>
                      <a:endParaRPr lang="it-IT" b="1" dirty="0">
                        <a:solidFill>
                          <a:schemeClr val="tx2"/>
                        </a:solidFill>
                      </a:endParaRPr>
                    </a:p>
                  </a:txBody>
                  <a:tcPr/>
                </a:tc>
                <a:extLst>
                  <a:ext uri="{0D108BD9-81ED-4DB2-BD59-A6C34878D82A}">
                    <a16:rowId xmlns:a16="http://schemas.microsoft.com/office/drawing/2014/main" val="10003"/>
                  </a:ext>
                </a:extLst>
              </a:tr>
              <a:tr h="553047">
                <a:tc>
                  <a:txBody>
                    <a:bodyPr/>
                    <a:lstStyle/>
                    <a:p>
                      <a:r>
                        <a:rPr lang="it-IT" b="1" dirty="0">
                          <a:solidFill>
                            <a:schemeClr val="tx2"/>
                          </a:solidFill>
                        </a:rPr>
                        <a:t>Trasmissione </a:t>
                      </a:r>
                      <a:r>
                        <a:rPr lang="it-IT" b="1" dirty="0" err="1">
                          <a:solidFill>
                            <a:schemeClr val="tx2"/>
                          </a:solidFill>
                        </a:rPr>
                        <a:t>fecale-orale</a:t>
                      </a:r>
                      <a:r>
                        <a:rPr lang="it-IT" b="1" dirty="0">
                          <a:solidFill>
                            <a:schemeClr val="tx2"/>
                          </a:solidFill>
                        </a:rPr>
                        <a:t> </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2448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Hepatitis</a:t>
            </a:r>
            <a:r>
              <a:rPr lang="it-IT" dirty="0"/>
              <a:t> C</a:t>
            </a:r>
          </a:p>
        </p:txBody>
      </p:sp>
      <p:pic>
        <p:nvPicPr>
          <p:cNvPr id="5" name="Immagine 4" descr="HC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17" y="1523999"/>
            <a:ext cx="8739232" cy="4161539"/>
          </a:xfrm>
          <a:prstGeom prst="rect">
            <a:avLst/>
          </a:prstGeom>
        </p:spPr>
      </p:pic>
      <p:sp>
        <p:nvSpPr>
          <p:cNvPr id="6" name="Rettangolo 5"/>
          <p:cNvSpPr/>
          <p:nvPr/>
        </p:nvSpPr>
        <p:spPr>
          <a:xfrm>
            <a:off x="254017" y="4285799"/>
            <a:ext cx="3122895" cy="150075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28705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771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r>
              <a:rPr lang="it-IT" altLang="it-IT"/>
              <a:t>HCV</a:t>
            </a:r>
          </a:p>
        </p:txBody>
      </p:sp>
      <p:sp>
        <p:nvSpPr>
          <p:cNvPr id="544771" name="Rectangle 3"/>
          <p:cNvSpPr>
            <a:spLocks noGrp="1" noChangeArrowheads="1"/>
          </p:cNvSpPr>
          <p:nvPr>
            <p:ph type="body" idx="1"/>
          </p:nvPr>
        </p:nvSpPr>
        <p:spPr>
          <a:xfrm>
            <a:off x="251460" y="1600213"/>
            <a:ext cx="8595360" cy="4525963"/>
          </a:xfrm>
        </p:spPr>
        <p:txBody>
          <a:bodyPr>
            <a:normAutofit/>
          </a:bodyPr>
          <a:lstStyle/>
          <a:p>
            <a:pPr algn="just">
              <a:lnSpc>
                <a:spcPct val="90000"/>
              </a:lnSpc>
            </a:pPr>
            <a:r>
              <a:rPr lang="it-IT" altLang="it-IT" sz="2000" dirty="0"/>
              <a:t>RNA-</a:t>
            </a:r>
            <a:r>
              <a:rPr lang="it-IT" altLang="it-IT" sz="2000" dirty="0" err="1"/>
              <a:t>dependant</a:t>
            </a:r>
            <a:r>
              <a:rPr lang="it-IT" altLang="it-IT" sz="2000" dirty="0"/>
              <a:t> RNA </a:t>
            </a:r>
            <a:r>
              <a:rPr lang="it-IT" altLang="it-IT" sz="2000" dirty="0" err="1" smtClean="0"/>
              <a:t>polymerases</a:t>
            </a:r>
            <a:r>
              <a:rPr lang="it-IT" altLang="it-IT" sz="2000" dirty="0" smtClean="0"/>
              <a:t> </a:t>
            </a:r>
            <a:r>
              <a:rPr lang="it-IT" altLang="it-IT" sz="2000" dirty="0" err="1" smtClean="0"/>
              <a:t>lacking</a:t>
            </a:r>
            <a:r>
              <a:rPr lang="it-IT" altLang="it-IT" sz="2000" dirty="0" smtClean="0"/>
              <a:t> </a:t>
            </a:r>
            <a:r>
              <a:rPr lang="it-IT" altLang="it-IT" sz="2000" dirty="0"/>
              <a:t>a</a:t>
            </a:r>
            <a:r>
              <a:rPr lang="it-IT" altLang="it-IT" sz="2000" dirty="0" smtClean="0"/>
              <a:t> </a:t>
            </a:r>
            <a:r>
              <a:rPr lang="it-IT" altLang="it-IT" sz="2000" dirty="0" err="1"/>
              <a:t>proof-reading</a:t>
            </a:r>
            <a:r>
              <a:rPr lang="it-IT" altLang="it-IT" sz="2000" dirty="0"/>
              <a:t> </a:t>
            </a:r>
            <a:r>
              <a:rPr lang="it-IT" altLang="it-IT" sz="2000" dirty="0" err="1" smtClean="0"/>
              <a:t>system</a:t>
            </a:r>
            <a:r>
              <a:rPr lang="it-IT" altLang="it-IT" sz="2000" dirty="0" smtClean="0"/>
              <a:t>. </a:t>
            </a:r>
            <a:endParaRPr lang="it-IT" altLang="it-IT" sz="2000" dirty="0"/>
          </a:p>
          <a:p>
            <a:pPr algn="just">
              <a:lnSpc>
                <a:spcPct val="90000"/>
              </a:lnSpc>
            </a:pPr>
            <a:r>
              <a:rPr lang="it-IT" altLang="it-IT" sz="2000" dirty="0"/>
              <a:t>High rate of random </a:t>
            </a:r>
            <a:r>
              <a:rPr lang="it-IT" altLang="it-IT" sz="2000" dirty="0" err="1"/>
              <a:t>mutations</a:t>
            </a:r>
            <a:r>
              <a:rPr lang="it-IT" altLang="it-IT" sz="2000" dirty="0"/>
              <a:t>.</a:t>
            </a:r>
          </a:p>
          <a:p>
            <a:pPr algn="just">
              <a:lnSpc>
                <a:spcPct val="90000"/>
              </a:lnSpc>
            </a:pPr>
            <a:r>
              <a:rPr lang="it-IT" sz="2000" dirty="0"/>
              <a:t>HCV can be </a:t>
            </a:r>
            <a:r>
              <a:rPr lang="it-IT" sz="2000" dirty="0" err="1"/>
              <a:t>classified</a:t>
            </a:r>
            <a:r>
              <a:rPr lang="it-IT" sz="2000" dirty="0"/>
              <a:t> </a:t>
            </a:r>
            <a:r>
              <a:rPr lang="it-IT" sz="2000" dirty="0" err="1"/>
              <a:t>into</a:t>
            </a:r>
            <a:r>
              <a:rPr lang="it-IT" sz="2000" dirty="0"/>
              <a:t> </a:t>
            </a:r>
            <a:r>
              <a:rPr lang="it-IT" sz="2000" b="1" dirty="0" err="1"/>
              <a:t>genotypes</a:t>
            </a:r>
            <a:r>
              <a:rPr lang="it-IT" sz="2000" dirty="0"/>
              <a:t> </a:t>
            </a:r>
            <a:r>
              <a:rPr lang="it-IT" sz="2000" dirty="0" err="1"/>
              <a:t>which</a:t>
            </a:r>
            <a:r>
              <a:rPr lang="it-IT" sz="2000" dirty="0"/>
              <a:t> are </a:t>
            </a:r>
            <a:r>
              <a:rPr lang="it-IT" sz="2000" dirty="0" err="1"/>
              <a:t>differed</a:t>
            </a:r>
            <a:r>
              <a:rPr lang="it-IT" sz="2000" dirty="0"/>
              <a:t> from </a:t>
            </a:r>
            <a:r>
              <a:rPr lang="it-IT" sz="2000" dirty="0" err="1"/>
              <a:t>each</a:t>
            </a:r>
            <a:r>
              <a:rPr lang="it-IT" sz="2000" dirty="0"/>
              <a:t> </a:t>
            </a:r>
            <a:r>
              <a:rPr lang="it-IT" sz="2000" dirty="0" err="1"/>
              <a:t>other</a:t>
            </a:r>
            <a:r>
              <a:rPr lang="it-IT" sz="2000" dirty="0"/>
              <a:t> by ~25–35% </a:t>
            </a:r>
            <a:r>
              <a:rPr lang="it-IT" sz="2000" dirty="0" err="1"/>
              <a:t>at</a:t>
            </a:r>
            <a:r>
              <a:rPr lang="it-IT" sz="2000" dirty="0"/>
              <a:t> nucleotide </a:t>
            </a:r>
            <a:r>
              <a:rPr lang="it-IT" sz="2000" dirty="0" err="1"/>
              <a:t>level</a:t>
            </a:r>
            <a:r>
              <a:rPr lang="it-IT" sz="2000" dirty="0"/>
              <a:t>. </a:t>
            </a:r>
          </a:p>
          <a:p>
            <a:pPr algn="just">
              <a:lnSpc>
                <a:spcPct val="90000"/>
              </a:lnSpc>
            </a:pPr>
            <a:r>
              <a:rPr lang="it-IT" sz="2000" dirty="0" err="1"/>
              <a:t>Genotypes</a:t>
            </a:r>
            <a:r>
              <a:rPr lang="it-IT" sz="2000" dirty="0"/>
              <a:t> </a:t>
            </a:r>
            <a:r>
              <a:rPr lang="it-IT" sz="2000" dirty="0" err="1"/>
              <a:t>were</a:t>
            </a:r>
            <a:r>
              <a:rPr lang="it-IT" sz="2000" dirty="0"/>
              <a:t> </a:t>
            </a:r>
            <a:r>
              <a:rPr lang="it-IT" sz="2000" dirty="0" err="1"/>
              <a:t>further</a:t>
            </a:r>
            <a:r>
              <a:rPr lang="it-IT" sz="2000" dirty="0"/>
              <a:t> </a:t>
            </a:r>
            <a:r>
              <a:rPr lang="it-IT" sz="2000" dirty="0" err="1"/>
              <a:t>subdivided</a:t>
            </a:r>
            <a:r>
              <a:rPr lang="it-IT" sz="2000" dirty="0"/>
              <a:t> </a:t>
            </a:r>
            <a:r>
              <a:rPr lang="it-IT" sz="2000" dirty="0" err="1"/>
              <a:t>into</a:t>
            </a:r>
            <a:r>
              <a:rPr lang="it-IT" sz="2000" dirty="0"/>
              <a:t> </a:t>
            </a:r>
            <a:r>
              <a:rPr lang="it-IT" sz="2000" b="1" dirty="0" err="1"/>
              <a:t>subtypes</a:t>
            </a:r>
            <a:r>
              <a:rPr lang="it-IT" sz="2000" dirty="0"/>
              <a:t> </a:t>
            </a:r>
            <a:r>
              <a:rPr lang="it-IT" sz="2000" dirty="0" err="1"/>
              <a:t>which</a:t>
            </a:r>
            <a:r>
              <a:rPr lang="it-IT" sz="2000" dirty="0"/>
              <a:t> are </a:t>
            </a:r>
            <a:r>
              <a:rPr lang="it-IT" sz="2000" dirty="0" err="1" smtClean="0"/>
              <a:t>different</a:t>
            </a:r>
            <a:r>
              <a:rPr lang="it-IT" sz="2000" dirty="0" smtClean="0"/>
              <a:t> </a:t>
            </a:r>
            <a:r>
              <a:rPr lang="it-IT" sz="2000" dirty="0"/>
              <a:t>from </a:t>
            </a:r>
            <a:r>
              <a:rPr lang="it-IT" sz="2000" dirty="0" err="1"/>
              <a:t>each</a:t>
            </a:r>
            <a:r>
              <a:rPr lang="it-IT" sz="2000" dirty="0"/>
              <a:t> </a:t>
            </a:r>
            <a:r>
              <a:rPr lang="it-IT" sz="2000" dirty="0" err="1"/>
              <a:t>other</a:t>
            </a:r>
            <a:r>
              <a:rPr lang="it-IT" sz="2000" dirty="0"/>
              <a:t> by ~15–25% </a:t>
            </a:r>
            <a:r>
              <a:rPr lang="it-IT" sz="2000" dirty="0" err="1"/>
              <a:t>at</a:t>
            </a:r>
            <a:r>
              <a:rPr lang="it-IT" sz="2000" dirty="0"/>
              <a:t> the nucleotide </a:t>
            </a:r>
            <a:r>
              <a:rPr lang="it-IT" sz="2000" dirty="0" err="1"/>
              <a:t>level</a:t>
            </a:r>
            <a:r>
              <a:rPr lang="it-IT" sz="2000" dirty="0"/>
              <a:t> (Virus </a:t>
            </a:r>
            <a:r>
              <a:rPr lang="it-IT" sz="2000" dirty="0" err="1"/>
              <a:t>Taxonomy</a:t>
            </a:r>
            <a:r>
              <a:rPr lang="it-IT" sz="2000" dirty="0"/>
              <a:t>, the International </a:t>
            </a:r>
            <a:r>
              <a:rPr lang="it-IT" sz="2000" dirty="0" err="1"/>
              <a:t>Committee</a:t>
            </a:r>
            <a:r>
              <a:rPr lang="it-IT" sz="2000" dirty="0"/>
              <a:t> on </a:t>
            </a:r>
            <a:r>
              <a:rPr lang="it-IT" sz="2000" dirty="0" err="1"/>
              <a:t>Taxonomy</a:t>
            </a:r>
            <a:r>
              <a:rPr lang="it-IT" sz="2000" dirty="0"/>
              <a:t> of </a:t>
            </a:r>
            <a:r>
              <a:rPr lang="it-IT" sz="2000" dirty="0" err="1"/>
              <a:t>Viruses</a:t>
            </a:r>
            <a:r>
              <a:rPr lang="it-IT" sz="2000" dirty="0"/>
              <a:t>). </a:t>
            </a:r>
          </a:p>
          <a:p>
            <a:pPr algn="just">
              <a:lnSpc>
                <a:spcPct val="90000"/>
              </a:lnSpc>
            </a:pPr>
            <a:r>
              <a:rPr lang="it-IT" sz="2000" dirty="0"/>
              <a:t>More </a:t>
            </a:r>
            <a:r>
              <a:rPr lang="it-IT" sz="2000" dirty="0" err="1"/>
              <a:t>closely-related</a:t>
            </a:r>
            <a:r>
              <a:rPr lang="it-IT" sz="2000" dirty="0"/>
              <a:t> </a:t>
            </a:r>
            <a:r>
              <a:rPr lang="it-IT" sz="2000" dirty="0" err="1"/>
              <a:t>mutant</a:t>
            </a:r>
            <a:r>
              <a:rPr lang="it-IT" sz="2000" dirty="0"/>
              <a:t> </a:t>
            </a:r>
            <a:r>
              <a:rPr lang="it-IT" sz="2000" dirty="0" err="1"/>
              <a:t>spectra</a:t>
            </a:r>
            <a:r>
              <a:rPr lang="it-IT" sz="2000" dirty="0"/>
              <a:t> are </a:t>
            </a:r>
            <a:r>
              <a:rPr lang="it-IT" sz="2000" dirty="0" err="1"/>
              <a:t>termed</a:t>
            </a:r>
            <a:r>
              <a:rPr lang="it-IT" sz="2000" dirty="0"/>
              <a:t> </a:t>
            </a:r>
            <a:r>
              <a:rPr lang="it-IT" sz="2000" dirty="0" err="1"/>
              <a:t>viral</a:t>
            </a:r>
            <a:r>
              <a:rPr lang="it-IT" sz="2000" dirty="0"/>
              <a:t> </a:t>
            </a:r>
            <a:r>
              <a:rPr lang="it-IT" sz="2000" b="1" dirty="0" err="1"/>
              <a:t>quasispecies</a:t>
            </a:r>
            <a:r>
              <a:rPr lang="it-IT" sz="2000" dirty="0"/>
              <a:t>, </a:t>
            </a:r>
            <a:r>
              <a:rPr lang="it-IT" sz="2000" dirty="0" err="1"/>
              <a:t>such</a:t>
            </a:r>
            <a:r>
              <a:rPr lang="it-IT" sz="2000" dirty="0"/>
              <a:t> </a:t>
            </a:r>
            <a:r>
              <a:rPr lang="it-IT" sz="2000" dirty="0" err="1"/>
              <a:t>as</a:t>
            </a:r>
            <a:r>
              <a:rPr lang="it-IT" sz="2000" dirty="0"/>
              <a:t> </a:t>
            </a:r>
            <a:r>
              <a:rPr lang="it-IT" sz="2000" dirty="0" err="1"/>
              <a:t>escape</a:t>
            </a:r>
            <a:r>
              <a:rPr lang="it-IT" sz="2000" dirty="0"/>
              <a:t> </a:t>
            </a:r>
            <a:r>
              <a:rPr lang="it-IT" sz="2000" dirty="0" err="1"/>
              <a:t>mutants</a:t>
            </a:r>
            <a:r>
              <a:rPr lang="it-IT" sz="2000" dirty="0"/>
              <a:t> from immune </a:t>
            </a:r>
            <a:r>
              <a:rPr lang="it-IT" sz="2000" dirty="0" err="1"/>
              <a:t>response</a:t>
            </a:r>
            <a:r>
              <a:rPr lang="it-IT" sz="2000" dirty="0"/>
              <a:t> in </a:t>
            </a:r>
            <a:r>
              <a:rPr lang="it-IT" sz="2000" dirty="0" err="1"/>
              <a:t>one</a:t>
            </a:r>
            <a:r>
              <a:rPr lang="it-IT" sz="2000" dirty="0"/>
              <a:t> </a:t>
            </a:r>
            <a:r>
              <a:rPr lang="it-IT" sz="2000" dirty="0" err="1"/>
              <a:t>patient</a:t>
            </a:r>
            <a:r>
              <a:rPr lang="it-IT" sz="2000" dirty="0"/>
              <a:t>.</a:t>
            </a:r>
            <a:r>
              <a:rPr lang="it-IT" altLang="it-IT" sz="2000" dirty="0"/>
              <a:t> </a:t>
            </a:r>
          </a:p>
        </p:txBody>
      </p:sp>
    </p:spTree>
    <p:extLst>
      <p:ext uri="{BB962C8B-B14F-4D97-AF65-F5344CB8AC3E}">
        <p14:creationId xmlns:p14="http://schemas.microsoft.com/office/powerpoint/2010/main" val="1482466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r>
              <a:rPr lang="it-IT" altLang="it-IT"/>
              <a:t>HCV</a:t>
            </a:r>
          </a:p>
        </p:txBody>
      </p:sp>
      <p:sp>
        <p:nvSpPr>
          <p:cNvPr id="544771" name="Rectangle 3"/>
          <p:cNvSpPr>
            <a:spLocks noGrp="1" noChangeArrowheads="1"/>
          </p:cNvSpPr>
          <p:nvPr>
            <p:ph type="body" idx="1"/>
          </p:nvPr>
        </p:nvSpPr>
        <p:spPr>
          <a:xfrm>
            <a:off x="457200" y="1600214"/>
            <a:ext cx="8229600" cy="1976364"/>
          </a:xfrm>
        </p:spPr>
        <p:txBody>
          <a:bodyPr>
            <a:normAutofit/>
          </a:bodyPr>
          <a:lstStyle/>
          <a:p>
            <a:pPr>
              <a:lnSpc>
                <a:spcPct val="90000"/>
              </a:lnSpc>
            </a:pPr>
            <a:r>
              <a:rPr lang="it-IT" sz="2000" dirty="0" err="1"/>
              <a:t>Translation</a:t>
            </a:r>
            <a:r>
              <a:rPr lang="it-IT" sz="2000" dirty="0"/>
              <a:t> of the HCV RNA </a:t>
            </a:r>
            <a:r>
              <a:rPr lang="it-IT" sz="2000" dirty="0" err="1"/>
              <a:t>starts</a:t>
            </a:r>
            <a:r>
              <a:rPr lang="it-IT" sz="2000" dirty="0"/>
              <a:t> from the 5′-UTR </a:t>
            </a:r>
            <a:r>
              <a:rPr lang="it-IT" sz="2000" dirty="0" err="1"/>
              <a:t>internal</a:t>
            </a:r>
            <a:r>
              <a:rPr lang="it-IT" sz="2000" dirty="0"/>
              <a:t> </a:t>
            </a:r>
            <a:r>
              <a:rPr lang="it-IT" sz="2000" dirty="0" err="1"/>
              <a:t>ribosomal</a:t>
            </a:r>
            <a:r>
              <a:rPr lang="it-IT" sz="2000" dirty="0"/>
              <a:t> entry site and </a:t>
            </a:r>
            <a:r>
              <a:rPr lang="it-IT" sz="2000" dirty="0" err="1"/>
              <a:t>generates</a:t>
            </a:r>
            <a:r>
              <a:rPr lang="it-IT" sz="2000" dirty="0"/>
              <a:t> a </a:t>
            </a:r>
            <a:r>
              <a:rPr lang="it-IT" sz="2000" b="1" dirty="0"/>
              <a:t>single </a:t>
            </a:r>
            <a:r>
              <a:rPr lang="it-IT" sz="2000" b="1" dirty="0" err="1"/>
              <a:t>polyprotein</a:t>
            </a:r>
            <a:r>
              <a:rPr lang="it-IT" sz="2000" dirty="0"/>
              <a:t>. </a:t>
            </a:r>
          </a:p>
          <a:p>
            <a:pPr>
              <a:lnSpc>
                <a:spcPct val="90000"/>
              </a:lnSpc>
            </a:pPr>
            <a:r>
              <a:rPr lang="it-IT" sz="2000" dirty="0" err="1"/>
              <a:t>That</a:t>
            </a:r>
            <a:r>
              <a:rPr lang="it-IT" sz="2000" dirty="0"/>
              <a:t> </a:t>
            </a:r>
            <a:r>
              <a:rPr lang="it-IT" sz="2000" dirty="0" err="1"/>
              <a:t>polyprotein</a:t>
            </a:r>
            <a:r>
              <a:rPr lang="it-IT" sz="2000" dirty="0"/>
              <a:t> </a:t>
            </a:r>
            <a:r>
              <a:rPr lang="it-IT" sz="2000" dirty="0" err="1"/>
              <a:t>is</a:t>
            </a:r>
            <a:r>
              <a:rPr lang="it-IT" sz="2000" dirty="0"/>
              <a:t> </a:t>
            </a:r>
            <a:r>
              <a:rPr lang="it-IT" sz="2000" b="1" dirty="0" err="1"/>
              <a:t>processed</a:t>
            </a:r>
            <a:r>
              <a:rPr lang="it-IT" sz="2000" b="1" dirty="0"/>
              <a:t> by </a:t>
            </a:r>
            <a:r>
              <a:rPr lang="it-IT" sz="2000" b="1" dirty="0" err="1"/>
              <a:t>cellular</a:t>
            </a:r>
            <a:r>
              <a:rPr lang="it-IT" sz="2000" b="1" dirty="0"/>
              <a:t> </a:t>
            </a:r>
            <a:r>
              <a:rPr lang="it-IT" sz="2000" b="1" dirty="0" err="1"/>
              <a:t>proteases</a:t>
            </a:r>
            <a:r>
              <a:rPr lang="it-IT" sz="2000" b="1" dirty="0"/>
              <a:t> </a:t>
            </a:r>
            <a:r>
              <a:rPr lang="it-IT" sz="2000" dirty="0"/>
              <a:t>to produce the </a:t>
            </a:r>
            <a:r>
              <a:rPr lang="it-IT" sz="2000" dirty="0" err="1"/>
              <a:t>structural</a:t>
            </a:r>
            <a:r>
              <a:rPr lang="it-IT" sz="2000" dirty="0"/>
              <a:t> </a:t>
            </a:r>
            <a:r>
              <a:rPr lang="it-IT" sz="2000" dirty="0" err="1"/>
              <a:t>proteins</a:t>
            </a:r>
            <a:r>
              <a:rPr lang="it-IT" sz="2000" dirty="0"/>
              <a:t> </a:t>
            </a:r>
            <a:r>
              <a:rPr lang="it-IT" sz="2000" dirty="0" err="1"/>
              <a:t>that</a:t>
            </a:r>
            <a:r>
              <a:rPr lang="it-IT" sz="2000" dirty="0"/>
              <a:t> </a:t>
            </a:r>
            <a:r>
              <a:rPr lang="it-IT" sz="2000" dirty="0" err="1"/>
              <a:t>form</a:t>
            </a:r>
            <a:r>
              <a:rPr lang="it-IT" sz="2000" dirty="0"/>
              <a:t> the </a:t>
            </a:r>
            <a:r>
              <a:rPr lang="it-IT" sz="2000" dirty="0" err="1"/>
              <a:t>viral</a:t>
            </a:r>
            <a:r>
              <a:rPr lang="it-IT" sz="2000" dirty="0"/>
              <a:t> </a:t>
            </a:r>
            <a:r>
              <a:rPr lang="it-IT" sz="2000" dirty="0" err="1"/>
              <a:t>particles</a:t>
            </a:r>
            <a:r>
              <a:rPr lang="it-IT" sz="2000" dirty="0"/>
              <a:t> (core and </a:t>
            </a:r>
            <a:r>
              <a:rPr lang="it-IT" sz="2000" dirty="0" err="1"/>
              <a:t>envelope</a:t>
            </a:r>
            <a:r>
              <a:rPr lang="it-IT" sz="2000" dirty="0"/>
              <a:t> </a:t>
            </a:r>
            <a:r>
              <a:rPr lang="it-IT" sz="2000" dirty="0" err="1"/>
              <a:t>glycoproteins</a:t>
            </a:r>
            <a:r>
              <a:rPr lang="it-IT" sz="2000" dirty="0"/>
              <a:t> E1 and E2), or </a:t>
            </a:r>
            <a:r>
              <a:rPr lang="it-IT" sz="2000" dirty="0" err="1"/>
              <a:t>is</a:t>
            </a:r>
            <a:r>
              <a:rPr lang="it-IT" sz="2000" dirty="0"/>
              <a:t> </a:t>
            </a:r>
            <a:r>
              <a:rPr lang="it-IT" sz="2000" b="1" dirty="0" err="1"/>
              <a:t>processed</a:t>
            </a:r>
            <a:r>
              <a:rPr lang="it-IT" sz="2000" b="1" dirty="0"/>
              <a:t> by </a:t>
            </a:r>
            <a:r>
              <a:rPr lang="it-IT" sz="2000" b="1" dirty="0" err="1"/>
              <a:t>viral</a:t>
            </a:r>
            <a:r>
              <a:rPr lang="it-IT" sz="2000" b="1" dirty="0"/>
              <a:t> </a:t>
            </a:r>
            <a:r>
              <a:rPr lang="it-IT" sz="2000" b="1" dirty="0" err="1"/>
              <a:t>proteases</a:t>
            </a:r>
            <a:r>
              <a:rPr lang="it-IT" sz="2000" dirty="0"/>
              <a:t> to generate non-</a:t>
            </a:r>
            <a:r>
              <a:rPr lang="it-IT" sz="2000" dirty="0" err="1"/>
              <a:t>structural</a:t>
            </a:r>
            <a:r>
              <a:rPr lang="it-IT" sz="2000" dirty="0"/>
              <a:t> (NS) </a:t>
            </a:r>
            <a:r>
              <a:rPr lang="it-IT" sz="2000" dirty="0" err="1"/>
              <a:t>proteins</a:t>
            </a:r>
            <a:r>
              <a:rPr lang="it-IT" sz="2000" dirty="0"/>
              <a:t> (p7, NS2, NS3, NS4A, NS4B, NS5A, and NS5B)</a:t>
            </a:r>
            <a:endParaRPr lang="it-IT" altLang="it-IT" sz="1600" dirty="0"/>
          </a:p>
        </p:txBody>
      </p:sp>
      <p:pic>
        <p:nvPicPr>
          <p:cNvPr id="2" name="Immagine 1">
            <a:extLst>
              <a:ext uri="{FF2B5EF4-FFF2-40B4-BE49-F238E27FC236}">
                <a16:creationId xmlns:a16="http://schemas.microsoft.com/office/drawing/2014/main" id="{12D04D1D-F6CC-A647-8C1F-699A8B808874}"/>
              </a:ext>
            </a:extLst>
          </p:cNvPr>
          <p:cNvPicPr>
            <a:picLocks noChangeAspect="1"/>
          </p:cNvPicPr>
          <p:nvPr/>
        </p:nvPicPr>
        <p:blipFill>
          <a:blip r:embed="rId3"/>
          <a:stretch>
            <a:fillRect/>
          </a:stretch>
        </p:blipFill>
        <p:spPr>
          <a:xfrm>
            <a:off x="833377" y="3865806"/>
            <a:ext cx="7234177" cy="2239150"/>
          </a:xfrm>
          <a:prstGeom prst="rect">
            <a:avLst/>
          </a:prstGeom>
        </p:spPr>
      </p:pic>
    </p:spTree>
    <p:extLst>
      <p:ext uri="{BB962C8B-B14F-4D97-AF65-F5344CB8AC3E}">
        <p14:creationId xmlns:p14="http://schemas.microsoft.com/office/powerpoint/2010/main" val="3204210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0" y="0"/>
            <a:ext cx="5626438" cy="6778393"/>
          </a:xfrm>
          <a:prstGeom prst="rect">
            <a:avLst/>
          </a:prstGeom>
        </p:spPr>
      </p:pic>
    </p:spTree>
    <p:extLst>
      <p:ext uri="{BB962C8B-B14F-4D97-AF65-F5344CB8AC3E}">
        <p14:creationId xmlns:p14="http://schemas.microsoft.com/office/powerpoint/2010/main" val="1637372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a:xfrm>
            <a:off x="685800" y="152400"/>
            <a:ext cx="7772400" cy="1143000"/>
          </a:xfrm>
        </p:spPr>
        <p:txBody>
          <a:bodyPr>
            <a:normAutofit fontScale="90000"/>
          </a:bodyPr>
          <a:lstStyle/>
          <a:p>
            <a:r>
              <a:rPr lang="en-US" altLang="it-IT" dirty="0">
                <a:latin typeface="Arial" pitchFamily="34" charset="0"/>
              </a:rPr>
              <a:t>Hepatitis C</a:t>
            </a:r>
            <a:r>
              <a:rPr lang="en-US" altLang="it-IT" sz="4000" dirty="0">
                <a:latin typeface="Arial" pitchFamily="34" charset="0"/>
              </a:rPr>
              <a:t/>
            </a:r>
            <a:br>
              <a:rPr lang="en-US" altLang="it-IT" sz="4000" dirty="0">
                <a:latin typeface="Arial" pitchFamily="34" charset="0"/>
              </a:rPr>
            </a:br>
            <a:r>
              <a:rPr lang="en-US" altLang="it-IT" sz="4000" dirty="0">
                <a:solidFill>
                  <a:schemeClr val="accent2"/>
                </a:solidFill>
                <a:latin typeface="Arial" pitchFamily="34" charset="0"/>
              </a:rPr>
              <a:t>Screening</a:t>
            </a:r>
          </a:p>
        </p:txBody>
      </p:sp>
      <p:sp>
        <p:nvSpPr>
          <p:cNvPr id="550916" name="Line 4"/>
          <p:cNvSpPr>
            <a:spLocks noChangeShapeType="1"/>
          </p:cNvSpPr>
          <p:nvPr/>
        </p:nvSpPr>
        <p:spPr bwMode="auto">
          <a:xfrm>
            <a:off x="609600" y="1447800"/>
            <a:ext cx="8001000" cy="0"/>
          </a:xfrm>
          <a:prstGeom prst="line">
            <a:avLst/>
          </a:prstGeom>
          <a:noFill/>
          <a:ln w="381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 name="Segnaposto contenuto 2">
            <a:extLst>
              <a:ext uri="{FF2B5EF4-FFF2-40B4-BE49-F238E27FC236}">
                <a16:creationId xmlns:a16="http://schemas.microsoft.com/office/drawing/2014/main" id="{165E3598-778E-9B4B-9353-65D1131455E3}"/>
              </a:ext>
            </a:extLst>
          </p:cNvPr>
          <p:cNvSpPr>
            <a:spLocks noGrp="1"/>
          </p:cNvSpPr>
          <p:nvPr>
            <p:ph idx="1"/>
          </p:nvPr>
        </p:nvSpPr>
        <p:spPr/>
        <p:txBody>
          <a:bodyPr>
            <a:normAutofit fontScale="55000" lnSpcReduction="20000"/>
          </a:bodyPr>
          <a:lstStyle/>
          <a:p>
            <a:r>
              <a:rPr lang="it-IT" dirty="0"/>
              <a:t>Lo screening dell’infezione attiva dell’HCV è effettuato con l’intento di rilevare le infezioni da virus dell’epatite C ancora non diagnosticate, migliorare la </a:t>
            </a:r>
            <a:r>
              <a:rPr lang="it-IT" dirty="0" err="1"/>
              <a:t>possibilita</a:t>
            </a:r>
            <a:r>
              <a:rPr lang="it-IT" dirty="0"/>
              <a:t>̀ di una diagnosi precoce, avviare i pazienti al trattamento onde evitare le complicanze di una malattia epatica avanzata e delle manifestazioni extraepatiche, </a:t>
            </a:r>
            <a:r>
              <a:rPr lang="it-IT" dirty="0" err="1"/>
              <a:t>nonche</a:t>
            </a:r>
            <a:r>
              <a:rPr lang="it-IT" dirty="0"/>
              <a:t>́ interrompere la circolazione del virus impendendo nuove infezioni. </a:t>
            </a:r>
          </a:p>
          <a:p>
            <a:r>
              <a:rPr lang="it-IT" dirty="0"/>
              <a:t>Lo screening è rivolto, </a:t>
            </a:r>
            <a:r>
              <a:rPr lang="it-IT" b="1" dirty="0"/>
              <a:t>in via sperimentale</a:t>
            </a:r>
            <a:r>
              <a:rPr lang="it-IT" dirty="0"/>
              <a:t>, una tantum per il biennio 2020 -2021, per un unico test, a </a:t>
            </a:r>
          </a:p>
          <a:p>
            <a:pPr marL="0" indent="0">
              <a:buNone/>
            </a:pPr>
            <a:r>
              <a:rPr lang="it-IT" dirty="0"/>
              <a:t>	- </a:t>
            </a:r>
            <a:r>
              <a:rPr lang="it-IT" b="1" dirty="0"/>
              <a:t>tutta la popolazione iscritta all’anagrafe sanitaria e nata dal 1969 al 1989</a:t>
            </a:r>
            <a:r>
              <a:rPr lang="it-IT" dirty="0"/>
              <a:t>; </a:t>
            </a:r>
          </a:p>
          <a:p>
            <a:pPr marL="0" indent="0">
              <a:buNone/>
            </a:pPr>
            <a:r>
              <a:rPr lang="it-IT" dirty="0"/>
              <a:t>	- ai soggetti seguiti dai servizi pubblici per le Dipendenze (</a:t>
            </a:r>
            <a:r>
              <a:rPr lang="it-IT" b="1" dirty="0" err="1"/>
              <a:t>SerD</a:t>
            </a:r>
            <a:r>
              <a:rPr lang="it-IT" dirty="0"/>
              <a:t>), 			indipendentemente dalla coorte di nascita e dalla </a:t>
            </a:r>
            <a:r>
              <a:rPr lang="it-IT" dirty="0" err="1"/>
              <a:t>nazionalita</a:t>
            </a:r>
            <a:r>
              <a:rPr lang="it-IT" dirty="0"/>
              <a:t>̀; </a:t>
            </a:r>
          </a:p>
          <a:p>
            <a:pPr marL="0" indent="0">
              <a:buNone/>
            </a:pPr>
            <a:r>
              <a:rPr lang="it-IT" dirty="0"/>
              <a:t>	- ai soggetti </a:t>
            </a:r>
            <a:r>
              <a:rPr lang="it-IT" b="1" dirty="0"/>
              <a:t>detenuti</a:t>
            </a:r>
            <a:r>
              <a:rPr lang="it-IT" dirty="0"/>
              <a:t> in carcere, indipendentemente dalla coorte di nascita e 	dalla </a:t>
            </a:r>
            <a:r>
              <a:rPr lang="it-IT" dirty="0" err="1"/>
              <a:t>nazionalita</a:t>
            </a:r>
            <a:r>
              <a:rPr lang="it-IT" dirty="0"/>
              <a:t>̀. </a:t>
            </a:r>
          </a:p>
          <a:p>
            <a:pPr marL="0" indent="0">
              <a:buNone/>
            </a:pPr>
            <a:r>
              <a:rPr lang="it-IT" dirty="0"/>
              <a:t>	Le operazioni di screening saranno organizzate dalle Regioni e prevedono: </a:t>
            </a:r>
          </a:p>
          <a:p>
            <a:pPr marL="0" indent="0">
              <a:buNone/>
            </a:pPr>
            <a:r>
              <a:rPr lang="it-IT" dirty="0"/>
              <a:t>	a) per la coorte di nascita dal 1969 e al 1989 lo screening </a:t>
            </a:r>
            <a:r>
              <a:rPr lang="it-IT" dirty="0" err="1"/>
              <a:t>avverra</a:t>
            </a:r>
            <a:r>
              <a:rPr lang="it-IT" dirty="0"/>
              <a:t>̀, con chiamata 	attiva attraverso i Medici di Medicina Generale e/o il Servizio di prevenzione 	territoriale. </a:t>
            </a:r>
          </a:p>
          <a:p>
            <a:r>
              <a:rPr lang="it-IT" dirty="0"/>
              <a:t>	</a:t>
            </a:r>
            <a:r>
              <a:rPr lang="it-IT" u="sng" dirty="0"/>
              <a:t>Ogni occasione di incontro con una struttura sanitaria </a:t>
            </a:r>
            <a:r>
              <a:rPr lang="it-IT" u="sng" dirty="0" err="1"/>
              <a:t>sara</a:t>
            </a:r>
            <a:r>
              <a:rPr lang="it-IT" u="sng" dirty="0"/>
              <a:t>̀, per la coorte indicata, </a:t>
            </a:r>
            <a:r>
              <a:rPr lang="it-IT" dirty="0"/>
              <a:t>	</a:t>
            </a:r>
            <a:r>
              <a:rPr lang="it-IT" u="sng" dirty="0"/>
              <a:t>un’</a:t>
            </a:r>
            <a:r>
              <a:rPr lang="it-IT" u="sng" dirty="0" err="1"/>
              <a:t>opportunita</a:t>
            </a:r>
            <a:r>
              <a:rPr lang="it-IT" u="sng" dirty="0"/>
              <a:t>̀ per effettuare lo screening per HCV</a:t>
            </a:r>
            <a:r>
              <a:rPr lang="it-IT" dirty="0"/>
              <a:t>. </a:t>
            </a:r>
          </a:p>
          <a:p>
            <a:endParaRPr lang="it-IT" dirty="0"/>
          </a:p>
        </p:txBody>
      </p:sp>
    </p:spTree>
    <p:extLst>
      <p:ext uri="{BB962C8B-B14F-4D97-AF65-F5344CB8AC3E}">
        <p14:creationId xmlns:p14="http://schemas.microsoft.com/office/powerpoint/2010/main" val="396787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Lab </a:t>
            </a:r>
            <a:r>
              <a:rPr lang="it-IT" dirty="0" err="1"/>
              <a:t>tests</a:t>
            </a:r>
            <a:endParaRPr lang="it-IT" dirty="0"/>
          </a:p>
        </p:txBody>
      </p:sp>
      <p:sp>
        <p:nvSpPr>
          <p:cNvPr id="3" name="Segnaposto contenuto 2"/>
          <p:cNvSpPr>
            <a:spLocks noGrp="1"/>
          </p:cNvSpPr>
          <p:nvPr>
            <p:ph idx="1"/>
          </p:nvPr>
        </p:nvSpPr>
        <p:spPr/>
        <p:txBody>
          <a:bodyPr>
            <a:normAutofit/>
          </a:bodyPr>
          <a:lstStyle/>
          <a:p>
            <a:r>
              <a:rPr lang="it-IT" sz="2800" dirty="0"/>
              <a:t>Anti-HCV: for screening or </a:t>
            </a:r>
            <a:r>
              <a:rPr lang="it-IT" sz="2800" dirty="0" err="1"/>
              <a:t>surveillance</a:t>
            </a:r>
            <a:endParaRPr lang="it-IT" sz="2800" dirty="0"/>
          </a:p>
          <a:p>
            <a:r>
              <a:rPr lang="it-IT" sz="2800" dirty="0"/>
              <a:t>HCV RNA: to </a:t>
            </a:r>
            <a:r>
              <a:rPr lang="it-IT" sz="2800" dirty="0" err="1"/>
              <a:t>confirm</a:t>
            </a:r>
            <a:r>
              <a:rPr lang="it-IT" sz="2800" dirty="0"/>
              <a:t> </a:t>
            </a:r>
            <a:r>
              <a:rPr lang="it-IT" sz="2800" dirty="0" err="1"/>
              <a:t>active</a:t>
            </a:r>
            <a:r>
              <a:rPr lang="it-IT" sz="2800" dirty="0"/>
              <a:t> </a:t>
            </a:r>
            <a:r>
              <a:rPr lang="it-IT" sz="2800" dirty="0" err="1"/>
              <a:t>infection</a:t>
            </a:r>
            <a:endParaRPr lang="it-IT" sz="2800" dirty="0"/>
          </a:p>
          <a:p>
            <a:pPr lvl="1"/>
            <a:r>
              <a:rPr lang="it-IT" sz="2400" dirty="0"/>
              <a:t>Qualitative</a:t>
            </a:r>
          </a:p>
          <a:p>
            <a:pPr lvl="1"/>
            <a:r>
              <a:rPr lang="it-IT" sz="2400" dirty="0"/>
              <a:t>Quantitative </a:t>
            </a:r>
          </a:p>
          <a:p>
            <a:pPr lvl="1"/>
            <a:r>
              <a:rPr lang="it-IT" sz="2400" dirty="0" err="1"/>
              <a:t>Detection</a:t>
            </a:r>
            <a:r>
              <a:rPr lang="it-IT" sz="2400" dirty="0"/>
              <a:t> </a:t>
            </a:r>
            <a:r>
              <a:rPr lang="it-IT" sz="2400" dirty="0" err="1"/>
              <a:t>limit</a:t>
            </a:r>
            <a:r>
              <a:rPr lang="it-IT" sz="2400" dirty="0"/>
              <a:t> </a:t>
            </a:r>
            <a:r>
              <a:rPr lang="it-IT" sz="2400" dirty="0" err="1"/>
              <a:t>usually</a:t>
            </a:r>
            <a:r>
              <a:rPr lang="it-IT" sz="2400" dirty="0"/>
              <a:t> 10-25 IU/</a:t>
            </a:r>
            <a:r>
              <a:rPr lang="it-IT" sz="2400" dirty="0" err="1"/>
              <a:t>mL</a:t>
            </a:r>
            <a:r>
              <a:rPr lang="it-IT" sz="2400" dirty="0"/>
              <a:t> in Real Time PCR</a:t>
            </a:r>
          </a:p>
          <a:p>
            <a:r>
              <a:rPr lang="it-IT" sz="2800" dirty="0"/>
              <a:t>Western </a:t>
            </a:r>
            <a:r>
              <a:rPr lang="it-IT" sz="2800" dirty="0" err="1"/>
              <a:t>blot</a:t>
            </a:r>
            <a:r>
              <a:rPr lang="it-IT" sz="2800" dirty="0"/>
              <a:t>: </a:t>
            </a:r>
            <a:r>
              <a:rPr lang="it-IT" sz="2800" dirty="0" err="1"/>
              <a:t>not</a:t>
            </a:r>
            <a:r>
              <a:rPr lang="it-IT" sz="2800" dirty="0"/>
              <a:t> </a:t>
            </a:r>
            <a:r>
              <a:rPr lang="it-IT" sz="2800" dirty="0" err="1"/>
              <a:t>used</a:t>
            </a:r>
            <a:r>
              <a:rPr lang="it-IT" sz="2800" dirty="0"/>
              <a:t> in </a:t>
            </a:r>
            <a:r>
              <a:rPr lang="it-IT" sz="2800" dirty="0" err="1"/>
              <a:t>clinical</a:t>
            </a:r>
            <a:r>
              <a:rPr lang="it-IT" sz="2800" dirty="0"/>
              <a:t> </a:t>
            </a:r>
            <a:r>
              <a:rPr lang="it-IT" sz="2800" dirty="0" err="1"/>
              <a:t>practice</a:t>
            </a:r>
            <a:endParaRPr lang="it-IT" sz="2800" dirty="0"/>
          </a:p>
          <a:p>
            <a:r>
              <a:rPr lang="it-IT" sz="2800" dirty="0" err="1"/>
              <a:t>Genotype</a:t>
            </a:r>
            <a:r>
              <a:rPr lang="it-IT" sz="2800" dirty="0"/>
              <a:t>: II </a:t>
            </a:r>
            <a:r>
              <a:rPr lang="it-IT" sz="2800" dirty="0" err="1"/>
              <a:t>level</a:t>
            </a:r>
            <a:r>
              <a:rPr lang="it-IT" sz="2800" dirty="0"/>
              <a:t> test, </a:t>
            </a:r>
            <a:r>
              <a:rPr lang="it-IT" sz="2800" dirty="0" err="1"/>
              <a:t>prior</a:t>
            </a:r>
            <a:r>
              <a:rPr lang="it-IT" sz="2800" dirty="0"/>
              <a:t> to treatment </a:t>
            </a:r>
            <a:r>
              <a:rPr lang="it-IT" sz="2800" dirty="0" err="1"/>
              <a:t>decision</a:t>
            </a:r>
            <a:r>
              <a:rPr lang="it-IT" sz="2800" dirty="0"/>
              <a:t>  </a:t>
            </a:r>
          </a:p>
        </p:txBody>
      </p:sp>
    </p:spTree>
    <p:extLst>
      <p:ext uri="{BB962C8B-B14F-4D97-AF65-F5344CB8AC3E}">
        <p14:creationId xmlns:p14="http://schemas.microsoft.com/office/powerpoint/2010/main" val="3234848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Titolo 1"/>
          <p:cNvSpPr>
            <a:spLocks noGrp="1"/>
          </p:cNvSpPr>
          <p:nvPr>
            <p:ph type="title"/>
          </p:nvPr>
        </p:nvSpPr>
        <p:spPr/>
        <p:txBody>
          <a:bodyPr/>
          <a:lstStyle/>
          <a:p>
            <a:pPr eaLnBrk="1" hangingPunct="1"/>
            <a:r>
              <a:rPr lang="it-IT" altLang="it-IT"/>
              <a:t>Genotipi virali</a:t>
            </a:r>
          </a:p>
        </p:txBody>
      </p:sp>
      <p:sp>
        <p:nvSpPr>
          <p:cNvPr id="3" name="Segnaposto contenuto 2"/>
          <p:cNvSpPr>
            <a:spLocks noGrp="1"/>
          </p:cNvSpPr>
          <p:nvPr>
            <p:ph idx="1"/>
          </p:nvPr>
        </p:nvSpPr>
        <p:spPr/>
        <p:txBody>
          <a:bodyPr rtlCol="0">
            <a:normAutofit/>
          </a:bodyPr>
          <a:lstStyle/>
          <a:p>
            <a:pPr eaLnBrk="1" fontAlgn="auto" hangingPunct="1">
              <a:spcAft>
                <a:spcPts val="0"/>
              </a:spcAft>
              <a:defRPr/>
            </a:pPr>
            <a:r>
              <a:rPr lang="it-IT" sz="2400" dirty="0"/>
              <a:t>6 genotipi virali numerati da 1 a 6</a:t>
            </a:r>
          </a:p>
          <a:p>
            <a:pPr eaLnBrk="1" fontAlgn="auto" hangingPunct="1">
              <a:spcAft>
                <a:spcPts val="0"/>
              </a:spcAft>
              <a:defRPr/>
            </a:pPr>
            <a:r>
              <a:rPr lang="it-IT" sz="2400" dirty="0"/>
              <a:t>Genotipo 1 (sottotipi 1a - 1b):più diffuso in tutto il mondo</a:t>
            </a:r>
          </a:p>
          <a:p>
            <a:pPr eaLnBrk="1" fontAlgn="auto" hangingPunct="1">
              <a:spcAft>
                <a:spcPts val="0"/>
              </a:spcAft>
              <a:defRPr/>
            </a:pPr>
            <a:r>
              <a:rPr lang="it-IT" sz="2400" dirty="0"/>
              <a:t>Genotipo 1a : più diffuso negli US</a:t>
            </a:r>
          </a:p>
          <a:p>
            <a:pPr eaLnBrk="1" fontAlgn="auto" hangingPunct="1">
              <a:spcAft>
                <a:spcPts val="0"/>
              </a:spcAft>
              <a:defRPr/>
            </a:pPr>
            <a:r>
              <a:rPr lang="it-IT" sz="2400" dirty="0"/>
              <a:t>Genotipo 1b : maggior prevalenza in Europa</a:t>
            </a:r>
          </a:p>
          <a:p>
            <a:pPr eaLnBrk="1" fontAlgn="auto" hangingPunct="1">
              <a:spcAft>
                <a:spcPts val="0"/>
              </a:spcAft>
              <a:defRPr/>
            </a:pPr>
            <a:r>
              <a:rPr lang="it-IT" sz="2400" dirty="0"/>
              <a:t>Genotipi 2 : area mediterranea</a:t>
            </a:r>
          </a:p>
          <a:p>
            <a:pPr eaLnBrk="1" fontAlgn="auto" hangingPunct="1">
              <a:spcAft>
                <a:spcPts val="0"/>
              </a:spcAft>
              <a:defRPr/>
            </a:pPr>
            <a:r>
              <a:rPr lang="it-IT" sz="2400" dirty="0"/>
              <a:t>Genotipo 3a : in Europa &gt; prevalenza in TD</a:t>
            </a:r>
          </a:p>
          <a:p>
            <a:pPr eaLnBrk="1" fontAlgn="auto" hangingPunct="1">
              <a:spcAft>
                <a:spcPts val="0"/>
              </a:spcAft>
              <a:defRPr/>
            </a:pPr>
            <a:r>
              <a:rPr lang="it-IT" sz="2400" dirty="0"/>
              <a:t>Genotipi 5 – 6 : rari </a:t>
            </a:r>
          </a:p>
          <a:p>
            <a:pPr eaLnBrk="1" fontAlgn="auto" hangingPunct="1">
              <a:spcAft>
                <a:spcPts val="0"/>
              </a:spcAft>
              <a:defRPr/>
            </a:pPr>
            <a:endParaRPr lang="it-IT" sz="2400" dirty="0"/>
          </a:p>
        </p:txBody>
      </p:sp>
    </p:spTree>
    <p:extLst>
      <p:ext uri="{BB962C8B-B14F-4D97-AF65-F5344CB8AC3E}">
        <p14:creationId xmlns:p14="http://schemas.microsoft.com/office/powerpoint/2010/main" val="1648474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5pPr>
            <a:lvl6pPr marL="2514600" indent="-228600" defTabSz="45561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6pPr>
            <a:lvl7pPr marL="2971800" indent="-228600" defTabSz="45561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7pPr>
            <a:lvl8pPr marL="3429000" indent="-228600" defTabSz="45561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8pPr>
            <a:lvl9pPr marL="3886200" indent="-228600" defTabSz="45561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9pPr>
          </a:lstStyle>
          <a:p>
            <a:pPr algn="ctr" eaLnBrk="1" hangingPunct="1"/>
            <a:r>
              <a:rPr lang="it-IT" sz="4400">
                <a:solidFill>
                  <a:srgbClr val="000000"/>
                </a:solidFill>
                <a:latin typeface="Calibri" charset="0"/>
              </a:rPr>
              <a:t> </a:t>
            </a:r>
          </a:p>
        </p:txBody>
      </p:sp>
      <p:sp>
        <p:nvSpPr>
          <p:cNvPr id="16386" name="AutoShape 2"/>
          <p:cNvSpPr>
            <a:spLocks noChangeArrowheads="1"/>
          </p:cNvSpPr>
          <p:nvPr/>
        </p:nvSpPr>
        <p:spPr bwMode="auto">
          <a:xfrm>
            <a:off x="827088" y="1773238"/>
            <a:ext cx="7561262" cy="287337"/>
          </a:xfrm>
          <a:prstGeom prst="homePlate">
            <a:avLst>
              <a:gd name="adj" fmla="val 49950"/>
            </a:avLst>
          </a:prstGeom>
          <a:solidFill>
            <a:srgbClr val="333399"/>
          </a:solidFill>
          <a:ln w="25560" cap="sq">
            <a:solidFill>
              <a:srgbClr val="23236F"/>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pPr algn="r" defTabSz="456506" fontAlgn="auto">
              <a:spcBef>
                <a:spcPts val="0"/>
              </a:spcBef>
              <a:spcAft>
                <a:spcPts val="0"/>
              </a:spcAft>
              <a:defRPr/>
            </a:pPr>
            <a:r>
              <a:rPr lang="it-IT" dirty="0">
                <a:solidFill>
                  <a:schemeClr val="accent1">
                    <a:lumMod val="20000"/>
                    <a:lumOff val="80000"/>
                  </a:schemeClr>
                </a:solidFill>
                <a:latin typeface="+mn-lt"/>
                <a:ea typeface="+mn-ea"/>
                <a:cs typeface="+mn-cs"/>
              </a:rPr>
              <a:t>Progressive </a:t>
            </a:r>
            <a:r>
              <a:rPr lang="it-IT" dirty="0" err="1">
                <a:solidFill>
                  <a:schemeClr val="accent1">
                    <a:lumMod val="20000"/>
                    <a:lumOff val="80000"/>
                  </a:schemeClr>
                </a:solidFill>
                <a:latin typeface="+mn-lt"/>
                <a:ea typeface="+mn-ea"/>
                <a:cs typeface="+mn-cs"/>
              </a:rPr>
              <a:t>functional</a:t>
            </a:r>
            <a:r>
              <a:rPr lang="it-IT" dirty="0">
                <a:solidFill>
                  <a:schemeClr val="accent1">
                    <a:lumMod val="20000"/>
                    <a:lumOff val="80000"/>
                  </a:schemeClr>
                </a:solidFill>
                <a:latin typeface="+mn-lt"/>
                <a:ea typeface="+mn-ea"/>
                <a:cs typeface="+mn-cs"/>
              </a:rPr>
              <a:t> </a:t>
            </a:r>
            <a:r>
              <a:rPr lang="it-IT" dirty="0" err="1">
                <a:solidFill>
                  <a:schemeClr val="accent1">
                    <a:lumMod val="20000"/>
                    <a:lumOff val="80000"/>
                  </a:schemeClr>
                </a:solidFill>
                <a:latin typeface="+mn-lt"/>
                <a:ea typeface="+mn-ea"/>
                <a:cs typeface="+mn-cs"/>
              </a:rPr>
              <a:t>impairment</a:t>
            </a:r>
            <a:r>
              <a:rPr lang="it-IT" dirty="0">
                <a:solidFill>
                  <a:schemeClr val="accent1">
                    <a:lumMod val="20000"/>
                    <a:lumOff val="80000"/>
                  </a:schemeClr>
                </a:solidFill>
                <a:latin typeface="+mn-lt"/>
                <a:ea typeface="+mn-ea"/>
                <a:cs typeface="+mn-cs"/>
              </a:rPr>
              <a:t>, </a:t>
            </a:r>
            <a:r>
              <a:rPr lang="it-IT" dirty="0" err="1">
                <a:solidFill>
                  <a:schemeClr val="accent1">
                    <a:lumMod val="20000"/>
                    <a:lumOff val="80000"/>
                  </a:schemeClr>
                </a:solidFill>
                <a:latin typeface="+mn-lt"/>
                <a:ea typeface="+mn-ea"/>
                <a:cs typeface="+mn-cs"/>
              </a:rPr>
              <a:t>portal</a:t>
            </a:r>
            <a:r>
              <a:rPr lang="it-IT" dirty="0">
                <a:solidFill>
                  <a:schemeClr val="accent1">
                    <a:lumMod val="20000"/>
                    <a:lumOff val="80000"/>
                  </a:schemeClr>
                </a:solidFill>
                <a:latin typeface="+mn-lt"/>
                <a:ea typeface="+mn-ea"/>
                <a:cs typeface="+mn-cs"/>
              </a:rPr>
              <a:t> </a:t>
            </a:r>
            <a:r>
              <a:rPr lang="it-IT" dirty="0" err="1">
                <a:solidFill>
                  <a:schemeClr val="accent1">
                    <a:lumMod val="20000"/>
                    <a:lumOff val="80000"/>
                  </a:schemeClr>
                </a:solidFill>
                <a:latin typeface="+mn-lt"/>
                <a:ea typeface="+mn-ea"/>
                <a:cs typeface="+mn-cs"/>
              </a:rPr>
              <a:t>hypertension</a:t>
            </a:r>
            <a:endParaRPr lang="it-IT" dirty="0">
              <a:solidFill>
                <a:schemeClr val="accent1">
                  <a:lumMod val="20000"/>
                  <a:lumOff val="80000"/>
                </a:schemeClr>
              </a:solidFill>
              <a:latin typeface="+mn-lt"/>
              <a:ea typeface="+mn-ea"/>
              <a:cs typeface="+mn-cs"/>
            </a:endParaRPr>
          </a:p>
        </p:txBody>
      </p:sp>
      <p:sp>
        <p:nvSpPr>
          <p:cNvPr id="16387" name="AutoShape 3"/>
          <p:cNvSpPr>
            <a:spLocks noChangeArrowheads="1"/>
          </p:cNvSpPr>
          <p:nvPr/>
        </p:nvSpPr>
        <p:spPr bwMode="auto">
          <a:xfrm>
            <a:off x="684213" y="2133600"/>
            <a:ext cx="287337"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16388" name="AutoShape 4"/>
          <p:cNvSpPr>
            <a:spLocks noChangeArrowheads="1"/>
          </p:cNvSpPr>
          <p:nvPr/>
        </p:nvSpPr>
        <p:spPr bwMode="auto">
          <a:xfrm>
            <a:off x="7380288" y="2133600"/>
            <a:ext cx="287337"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16389" name="AutoShape 5"/>
          <p:cNvSpPr>
            <a:spLocks noChangeArrowheads="1"/>
          </p:cNvSpPr>
          <p:nvPr/>
        </p:nvSpPr>
        <p:spPr bwMode="auto">
          <a:xfrm>
            <a:off x="6516688" y="2133600"/>
            <a:ext cx="287337"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16390" name="AutoShape 6"/>
          <p:cNvSpPr>
            <a:spLocks noChangeArrowheads="1"/>
          </p:cNvSpPr>
          <p:nvPr/>
        </p:nvSpPr>
        <p:spPr bwMode="auto">
          <a:xfrm>
            <a:off x="5580063" y="2133600"/>
            <a:ext cx="287337"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16391" name="AutoShape 7"/>
          <p:cNvSpPr>
            <a:spLocks noChangeArrowheads="1"/>
          </p:cNvSpPr>
          <p:nvPr/>
        </p:nvSpPr>
        <p:spPr bwMode="auto">
          <a:xfrm>
            <a:off x="2987675" y="2133600"/>
            <a:ext cx="288925"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16392" name="AutoShape 8"/>
          <p:cNvSpPr>
            <a:spLocks noChangeArrowheads="1"/>
          </p:cNvSpPr>
          <p:nvPr/>
        </p:nvSpPr>
        <p:spPr bwMode="auto">
          <a:xfrm>
            <a:off x="8172450" y="2133600"/>
            <a:ext cx="287338" cy="287338"/>
          </a:xfrm>
          <a:prstGeom prst="star8">
            <a:avLst>
              <a:gd name="adj" fmla="val 37500"/>
            </a:avLst>
          </a:prstGeom>
          <a:solidFill>
            <a:srgbClr val="FFC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7192" name="AutoShape 9"/>
          <p:cNvSpPr>
            <a:spLocks noChangeArrowheads="1"/>
          </p:cNvSpPr>
          <p:nvPr/>
        </p:nvSpPr>
        <p:spPr bwMode="auto">
          <a:xfrm>
            <a:off x="468313" y="3284538"/>
            <a:ext cx="1150937" cy="431800"/>
          </a:xfrm>
          <a:prstGeom prst="wedgeRoundRectCallout">
            <a:avLst>
              <a:gd name="adj1" fmla="val -18454"/>
              <a:gd name="adj2" fmla="val -212634"/>
              <a:gd name="adj3" fmla="val 16667"/>
            </a:avLst>
          </a:prstGeom>
          <a:noFill/>
          <a:ln w="25560" cap="sq">
            <a:solidFill>
              <a:srgbClr val="89A4A7"/>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a:solidFill>
                  <a:srgbClr val="000000"/>
                </a:solidFill>
                <a:latin typeface="Calibri" charset="0"/>
              </a:rPr>
              <a:t>Infection </a:t>
            </a:r>
          </a:p>
        </p:txBody>
      </p:sp>
      <p:sp>
        <p:nvSpPr>
          <p:cNvPr id="16394" name="AutoShape 10"/>
          <p:cNvSpPr>
            <a:spLocks noChangeArrowheads="1"/>
          </p:cNvSpPr>
          <p:nvPr/>
        </p:nvSpPr>
        <p:spPr bwMode="auto">
          <a:xfrm>
            <a:off x="6588125" y="260350"/>
            <a:ext cx="1152525" cy="431800"/>
          </a:xfrm>
          <a:prstGeom prst="wedgeRoundRectCallout">
            <a:avLst>
              <a:gd name="adj1" fmla="val 27579"/>
              <a:gd name="adj2" fmla="val 233931"/>
              <a:gd name="adj3" fmla="val 16667"/>
            </a:avLst>
          </a:prstGeom>
          <a:noFill/>
          <a:ln w="25560" cap="sq">
            <a:solidFill>
              <a:srgbClr val="89A4A7"/>
            </a:solidFill>
            <a:miter lim="800000"/>
            <a:headEnd/>
            <a:tailEnd/>
          </a:ln>
          <a:effectLst>
            <a:glow rad="63500">
              <a:schemeClr val="accent1">
                <a:satMod val="175000"/>
                <a:alpha val="40000"/>
              </a:schemeClr>
            </a:glow>
          </a:effectLst>
        </p:spPr>
        <p:txBody>
          <a:bodyPr lIns="90000" tIns="46800" rIns="90000" bIns="46800" anchor="ctr"/>
          <a:lstStyle/>
          <a:p>
            <a:pPr algn="ctr" defTabSz="456506"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a:solidFill>
                  <a:srgbClr val="000000"/>
                </a:solidFill>
                <a:latin typeface="+mn-lt"/>
                <a:ea typeface="+mn-ea"/>
                <a:cs typeface="+mn-cs"/>
              </a:rPr>
              <a:t>HCC</a:t>
            </a:r>
          </a:p>
        </p:txBody>
      </p:sp>
      <p:sp>
        <p:nvSpPr>
          <p:cNvPr id="16395" name="AutoShape 11"/>
          <p:cNvSpPr>
            <a:spLocks noChangeArrowheads="1"/>
          </p:cNvSpPr>
          <p:nvPr/>
        </p:nvSpPr>
        <p:spPr bwMode="auto">
          <a:xfrm>
            <a:off x="2843213" y="3284538"/>
            <a:ext cx="1296987" cy="504825"/>
          </a:xfrm>
          <a:prstGeom prst="wedgeRoundRectCallout">
            <a:avLst>
              <a:gd name="adj1" fmla="val -25597"/>
              <a:gd name="adj2" fmla="val -183005"/>
              <a:gd name="adj3" fmla="val 16667"/>
            </a:avLst>
          </a:prstGeom>
          <a:noFill/>
          <a:ln w="25560" cap="sq">
            <a:solidFill>
              <a:srgbClr val="89A4A7"/>
            </a:solidFill>
            <a:miter lim="800000"/>
            <a:headEnd/>
            <a:tailEnd/>
          </a:ln>
          <a:effectLst>
            <a:glow rad="63500">
              <a:schemeClr val="accent5">
                <a:satMod val="175000"/>
                <a:alpha val="40000"/>
              </a:schemeClr>
            </a:glow>
          </a:effectLst>
        </p:spPr>
        <p:txBody>
          <a:bodyPr lIns="90000" tIns="46800" rIns="90000" bIns="46800" anchor="ctr"/>
          <a:lstStyle/>
          <a:p>
            <a:pPr algn="ctr" defTabSz="456506"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a:solidFill>
                  <a:srgbClr val="000000"/>
                </a:solidFill>
                <a:latin typeface="+mn-lt"/>
                <a:ea typeface="+mn-ea"/>
                <a:cs typeface="+mn-cs"/>
              </a:rPr>
              <a:t>Fibrosis progression </a:t>
            </a:r>
          </a:p>
        </p:txBody>
      </p:sp>
      <p:sp>
        <p:nvSpPr>
          <p:cNvPr id="16396" name="AutoShape 12"/>
          <p:cNvSpPr>
            <a:spLocks noChangeArrowheads="1"/>
          </p:cNvSpPr>
          <p:nvPr/>
        </p:nvSpPr>
        <p:spPr bwMode="auto">
          <a:xfrm>
            <a:off x="5003800" y="3357563"/>
            <a:ext cx="1152525" cy="431800"/>
          </a:xfrm>
          <a:prstGeom prst="wedgeRoundRectCallout">
            <a:avLst>
              <a:gd name="adj1" fmla="val 15676"/>
              <a:gd name="adj2" fmla="val -235917"/>
              <a:gd name="adj3" fmla="val 16667"/>
            </a:avLst>
          </a:prstGeom>
          <a:noFill/>
          <a:ln w="25560" cap="sq">
            <a:solidFill>
              <a:srgbClr val="89A4A7"/>
            </a:solidFill>
            <a:miter lim="800000"/>
            <a:headEnd/>
            <a:tailEnd/>
          </a:ln>
          <a:effectLst>
            <a:glow rad="63500">
              <a:schemeClr val="accent5">
                <a:satMod val="175000"/>
                <a:alpha val="40000"/>
              </a:schemeClr>
            </a:glow>
          </a:effectLst>
        </p:spPr>
        <p:txBody>
          <a:bodyPr lIns="90000" tIns="46800" rIns="90000" bIns="46800" anchor="ctr"/>
          <a:lstStyle/>
          <a:p>
            <a:pPr algn="ctr" defTabSz="456506"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a:solidFill>
                  <a:srgbClr val="000000"/>
                </a:solidFill>
                <a:latin typeface="+mn-lt"/>
                <a:ea typeface="+mn-ea"/>
                <a:cs typeface="+mn-cs"/>
              </a:rPr>
              <a:t>Transition to cirrhosis </a:t>
            </a:r>
          </a:p>
        </p:txBody>
      </p:sp>
      <p:sp>
        <p:nvSpPr>
          <p:cNvPr id="16397" name="AutoShape 13"/>
          <p:cNvSpPr>
            <a:spLocks noChangeArrowheads="1"/>
          </p:cNvSpPr>
          <p:nvPr/>
        </p:nvSpPr>
        <p:spPr bwMode="auto">
          <a:xfrm>
            <a:off x="6372225" y="3357563"/>
            <a:ext cx="1368425" cy="431800"/>
          </a:xfrm>
          <a:prstGeom prst="wedgeRoundRectCallout">
            <a:avLst>
              <a:gd name="adj1" fmla="val -27755"/>
              <a:gd name="adj2" fmla="val -240944"/>
              <a:gd name="adj3" fmla="val 16667"/>
            </a:avLst>
          </a:prstGeom>
          <a:noFill/>
          <a:ln w="25560" cap="sq">
            <a:solidFill>
              <a:srgbClr val="89A4A7"/>
            </a:solidFill>
            <a:miter lim="800000"/>
            <a:headEnd/>
            <a:tailEnd/>
          </a:ln>
          <a:effectLst>
            <a:glow rad="63500">
              <a:schemeClr val="accent5">
                <a:satMod val="175000"/>
                <a:alpha val="40000"/>
              </a:schemeClr>
            </a:glow>
          </a:effectLst>
        </p:spPr>
        <p:txBody>
          <a:bodyPr lIns="90000" tIns="46800" rIns="90000" bIns="46800" anchor="ctr"/>
          <a:lstStyle/>
          <a:p>
            <a:pPr algn="ctr" defTabSz="456506"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000" b="1">
                <a:solidFill>
                  <a:srgbClr val="000000"/>
                </a:solidFill>
                <a:latin typeface="+mn-lt"/>
                <a:ea typeface="+mn-ea"/>
                <a:cs typeface="+mn-cs"/>
              </a:rPr>
              <a:t>decompensation</a:t>
            </a:r>
          </a:p>
        </p:txBody>
      </p:sp>
      <p:sp>
        <p:nvSpPr>
          <p:cNvPr id="16398" name="AutoShape 14"/>
          <p:cNvSpPr>
            <a:spLocks noChangeArrowheads="1"/>
          </p:cNvSpPr>
          <p:nvPr/>
        </p:nvSpPr>
        <p:spPr bwMode="auto">
          <a:xfrm>
            <a:off x="7812088" y="3357563"/>
            <a:ext cx="1152525" cy="431800"/>
          </a:xfrm>
          <a:prstGeom prst="wedgeRoundRectCallout">
            <a:avLst>
              <a:gd name="adj1" fmla="val -4167"/>
              <a:gd name="adj2" fmla="val -238032"/>
              <a:gd name="adj3" fmla="val 16667"/>
            </a:avLst>
          </a:prstGeom>
          <a:noFill/>
          <a:ln w="25560" cap="sq">
            <a:solidFill>
              <a:srgbClr val="89A4A7"/>
            </a:solidFill>
            <a:miter lim="800000"/>
            <a:headEnd/>
            <a:tailEnd/>
          </a:ln>
          <a:effectLst>
            <a:glow rad="63500">
              <a:schemeClr val="accent5">
                <a:satMod val="175000"/>
                <a:alpha val="40000"/>
              </a:schemeClr>
            </a:glow>
          </a:effectLst>
        </p:spPr>
        <p:txBody>
          <a:bodyPr lIns="90000" tIns="46800" rIns="90000" bIns="46800" anchor="ctr"/>
          <a:lstStyle/>
          <a:p>
            <a:pPr algn="ctr" defTabSz="456506"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a:solidFill>
                  <a:srgbClr val="000000"/>
                </a:solidFill>
                <a:latin typeface="+mn-lt"/>
                <a:ea typeface="+mn-ea"/>
                <a:cs typeface="+mn-cs"/>
              </a:rPr>
              <a:t>LTx </a:t>
            </a:r>
          </a:p>
        </p:txBody>
      </p:sp>
      <p:sp>
        <p:nvSpPr>
          <p:cNvPr id="16399" name="AutoShape 15"/>
          <p:cNvSpPr>
            <a:spLocks noChangeArrowheads="1"/>
          </p:cNvSpPr>
          <p:nvPr/>
        </p:nvSpPr>
        <p:spPr bwMode="auto">
          <a:xfrm>
            <a:off x="8675688" y="2133600"/>
            <a:ext cx="288925" cy="287338"/>
          </a:xfrm>
          <a:prstGeom prst="star8">
            <a:avLst>
              <a:gd name="adj" fmla="val 37500"/>
            </a:avLst>
          </a:prstGeom>
          <a:solidFill>
            <a:srgbClr val="000000"/>
          </a:solidFill>
          <a:ln w="25560" cap="sq">
            <a:solidFill>
              <a:srgbClr val="222268"/>
            </a:solidFill>
            <a:miter lim="800000"/>
            <a:headEnd/>
            <a:tailEnd/>
          </a:ln>
          <a:effectLst>
            <a:glow rad="63500">
              <a:schemeClr val="accent5">
                <a:satMod val="175000"/>
                <a:alpha val="40000"/>
              </a:schemeClr>
            </a:glow>
            <a:outerShdw blurRad="76200" dist="12700" dir="8100000" sy="-23000" kx="800400" algn="br" rotWithShape="0">
              <a:prstClr val="black">
                <a:alpha val="20000"/>
              </a:prstClr>
            </a:outerShdw>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16400" name="AutoShape 16"/>
          <p:cNvSpPr>
            <a:spLocks noChangeArrowheads="1"/>
          </p:cNvSpPr>
          <p:nvPr/>
        </p:nvSpPr>
        <p:spPr bwMode="auto">
          <a:xfrm>
            <a:off x="7885113" y="620713"/>
            <a:ext cx="1150937" cy="431800"/>
          </a:xfrm>
          <a:prstGeom prst="wedgeRoundRectCallout">
            <a:avLst>
              <a:gd name="adj1" fmla="val 31551"/>
              <a:gd name="adj2" fmla="val 225463"/>
              <a:gd name="adj3" fmla="val 16667"/>
            </a:avLst>
          </a:prstGeom>
          <a:noFill/>
          <a:ln w="25560" cap="sq">
            <a:solidFill>
              <a:srgbClr val="89A4A7"/>
            </a:solidFill>
            <a:miter lim="800000"/>
            <a:headEnd/>
            <a:tailEnd/>
          </a:ln>
          <a:effectLst>
            <a:glow rad="63500">
              <a:schemeClr val="accent1">
                <a:satMod val="175000"/>
                <a:alpha val="40000"/>
              </a:schemeClr>
            </a:glow>
          </a:effectLst>
        </p:spPr>
        <p:txBody>
          <a:bodyPr lIns="90000" tIns="46800" rIns="90000" bIns="46800" anchor="ctr"/>
          <a:lstStyle/>
          <a:p>
            <a:pPr algn="ctr" defTabSz="456506"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a:solidFill>
                  <a:srgbClr val="000000"/>
                </a:solidFill>
                <a:latin typeface="+mn-lt"/>
                <a:ea typeface="+mn-ea"/>
                <a:cs typeface="+mn-cs"/>
              </a:rPr>
              <a:t>Death </a:t>
            </a:r>
          </a:p>
        </p:txBody>
      </p:sp>
      <p:sp>
        <p:nvSpPr>
          <p:cNvPr id="16401" name="Text Box 17"/>
          <p:cNvSpPr txBox="1">
            <a:spLocks noChangeArrowheads="1"/>
          </p:cNvSpPr>
          <p:nvPr/>
        </p:nvSpPr>
        <p:spPr bwMode="auto">
          <a:xfrm>
            <a:off x="468313" y="465556"/>
            <a:ext cx="4735697" cy="586957"/>
          </a:xfrm>
          <a:prstGeom prst="rect">
            <a:avLst/>
          </a:prstGeom>
          <a:noFill/>
          <a:ln w="9525">
            <a:noFill/>
            <a:round/>
            <a:headEnd/>
            <a:tailEnd/>
          </a:ln>
          <a:effectLst>
            <a:glow rad="63500">
              <a:schemeClr val="accent5">
                <a:satMod val="175000"/>
                <a:alpha val="40000"/>
              </a:schemeClr>
            </a:glow>
          </a:effectLst>
        </p:spPr>
        <p:txBody>
          <a:bodyPr wrap="none" lIns="90000" tIns="46800" rIns="90000" bIns="46800">
            <a:spAutoFit/>
          </a:bodyPr>
          <a:lstStyle/>
          <a:p>
            <a:pPr defTabSz="456506"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i="1" dirty="0" err="1">
                <a:solidFill>
                  <a:schemeClr val="tx2">
                    <a:lumMod val="75000"/>
                  </a:schemeClr>
                </a:solidFill>
                <a:latin typeface="+mn-lt"/>
                <a:ea typeface="+mn-ea"/>
                <a:cs typeface="+mn-cs"/>
              </a:rPr>
              <a:t>Hepatitis</a:t>
            </a:r>
            <a:r>
              <a:rPr lang="it-IT" sz="3200" b="1" i="1" dirty="0">
                <a:solidFill>
                  <a:schemeClr val="tx2">
                    <a:lumMod val="75000"/>
                  </a:schemeClr>
                </a:solidFill>
                <a:latin typeface="+mn-lt"/>
                <a:ea typeface="+mn-ea"/>
                <a:cs typeface="+mn-cs"/>
              </a:rPr>
              <a:t> C </a:t>
            </a:r>
            <a:r>
              <a:rPr lang="it-IT" sz="3200" b="1" i="1" dirty="0" err="1">
                <a:solidFill>
                  <a:schemeClr val="tx2">
                    <a:lumMod val="75000"/>
                  </a:schemeClr>
                </a:solidFill>
                <a:latin typeface="+mn-lt"/>
                <a:ea typeface="+mn-ea"/>
                <a:cs typeface="+mn-cs"/>
              </a:rPr>
              <a:t>Natural</a:t>
            </a:r>
            <a:r>
              <a:rPr lang="it-IT" sz="3200" b="1" i="1" dirty="0">
                <a:solidFill>
                  <a:schemeClr val="tx2">
                    <a:lumMod val="75000"/>
                  </a:schemeClr>
                </a:solidFill>
                <a:latin typeface="+mn-lt"/>
                <a:ea typeface="+mn-ea"/>
                <a:cs typeface="+mn-cs"/>
              </a:rPr>
              <a:t> </a:t>
            </a:r>
            <a:r>
              <a:rPr lang="it-IT" sz="3200" b="1" i="1" dirty="0" err="1">
                <a:solidFill>
                  <a:schemeClr val="tx2">
                    <a:lumMod val="75000"/>
                  </a:schemeClr>
                </a:solidFill>
                <a:latin typeface="+mn-lt"/>
                <a:ea typeface="+mn-ea"/>
                <a:cs typeface="+mn-cs"/>
              </a:rPr>
              <a:t>History</a:t>
            </a:r>
            <a:endParaRPr lang="it-IT" sz="3200" b="1" i="1" dirty="0">
              <a:solidFill>
                <a:schemeClr val="tx2">
                  <a:lumMod val="75000"/>
                </a:schemeClr>
              </a:solidFill>
              <a:latin typeface="+mn-lt"/>
              <a:ea typeface="+mn-ea"/>
              <a:cs typeface="+mn-cs"/>
            </a:endParaRPr>
          </a:p>
        </p:txBody>
      </p:sp>
      <p:sp>
        <p:nvSpPr>
          <p:cNvPr id="4115" name="AutoShape 19"/>
          <p:cNvSpPr>
            <a:spLocks noChangeArrowheads="1"/>
          </p:cNvSpPr>
          <p:nvPr/>
        </p:nvSpPr>
        <p:spPr bwMode="auto">
          <a:xfrm rot="-5400000">
            <a:off x="2736057" y="4328319"/>
            <a:ext cx="1295400" cy="649287"/>
          </a:xfrm>
          <a:prstGeom prst="rightArrow">
            <a:avLst>
              <a:gd name="adj1" fmla="val 50000"/>
              <a:gd name="adj2" fmla="val 49998"/>
            </a:avLst>
          </a:prstGeom>
          <a:solidFill>
            <a:srgbClr val="FF0000"/>
          </a:solidFill>
          <a:ln w="9525">
            <a:noFill/>
            <a:round/>
            <a:headEnd/>
            <a:tailEnd/>
          </a:ln>
          <a:effectLst>
            <a:glow rad="63500">
              <a:schemeClr val="accent5">
                <a:satMod val="175000"/>
                <a:alpha val="40000"/>
              </a:schemeClr>
            </a:glow>
            <a:reflection blurRad="6350" stA="52000" endA="300" endPos="35000" dir="5400000" sy="-100000" algn="bl" rotWithShape="0"/>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4116" name="AutoShape 20"/>
          <p:cNvSpPr>
            <a:spLocks noChangeArrowheads="1"/>
          </p:cNvSpPr>
          <p:nvPr/>
        </p:nvSpPr>
        <p:spPr bwMode="auto">
          <a:xfrm rot="-5400000">
            <a:off x="5112544" y="4328319"/>
            <a:ext cx="1295400" cy="649288"/>
          </a:xfrm>
          <a:prstGeom prst="rightArrow">
            <a:avLst>
              <a:gd name="adj1" fmla="val 50000"/>
              <a:gd name="adj2" fmla="val 49998"/>
            </a:avLst>
          </a:prstGeom>
          <a:solidFill>
            <a:srgbClr val="FF0000"/>
          </a:solidFill>
          <a:ln w="9525">
            <a:noFill/>
            <a:round/>
            <a:headEnd/>
            <a:tailEnd/>
          </a:ln>
          <a:effectLst>
            <a:glow rad="63500">
              <a:schemeClr val="accent5">
                <a:satMod val="175000"/>
                <a:alpha val="40000"/>
              </a:schemeClr>
            </a:glow>
            <a:reflection blurRad="6350" stA="52000" endA="300" endPos="35000" dir="5400000" sy="-100000" algn="bl" rotWithShape="0"/>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4117" name="AutoShape 21"/>
          <p:cNvSpPr>
            <a:spLocks noChangeArrowheads="1"/>
          </p:cNvSpPr>
          <p:nvPr/>
        </p:nvSpPr>
        <p:spPr bwMode="auto">
          <a:xfrm rot="-5400000">
            <a:off x="6480175" y="4329113"/>
            <a:ext cx="1295400" cy="647700"/>
          </a:xfrm>
          <a:prstGeom prst="rightArrow">
            <a:avLst>
              <a:gd name="adj1" fmla="val 50000"/>
              <a:gd name="adj2" fmla="val 50000"/>
            </a:avLst>
          </a:prstGeom>
          <a:solidFill>
            <a:srgbClr val="FF0000"/>
          </a:solidFill>
          <a:ln w="9525">
            <a:noFill/>
            <a:round/>
            <a:headEnd/>
            <a:tailEnd/>
          </a:ln>
          <a:effectLst>
            <a:glow rad="63500">
              <a:schemeClr val="accent5">
                <a:satMod val="175000"/>
                <a:alpha val="40000"/>
              </a:schemeClr>
            </a:glow>
            <a:reflection blurRad="6350" stA="52000" endA="300" endPos="35000" dir="5400000" sy="-100000" algn="bl" rotWithShape="0"/>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4118" name="AutoShape 22"/>
          <p:cNvSpPr>
            <a:spLocks noChangeArrowheads="1"/>
          </p:cNvSpPr>
          <p:nvPr/>
        </p:nvSpPr>
        <p:spPr bwMode="auto">
          <a:xfrm rot="-5400000">
            <a:off x="7632700" y="4329113"/>
            <a:ext cx="1295400" cy="647700"/>
          </a:xfrm>
          <a:prstGeom prst="rightArrow">
            <a:avLst>
              <a:gd name="adj1" fmla="val 50000"/>
              <a:gd name="adj2" fmla="val 50000"/>
            </a:avLst>
          </a:prstGeom>
          <a:solidFill>
            <a:srgbClr val="FF0000"/>
          </a:solidFill>
          <a:ln w="9525">
            <a:noFill/>
            <a:round/>
            <a:headEnd/>
            <a:tailEnd/>
          </a:ln>
          <a:effectLst>
            <a:glow rad="63500">
              <a:schemeClr val="accent5">
                <a:satMod val="175000"/>
                <a:alpha val="40000"/>
              </a:schemeClr>
            </a:glow>
            <a:reflection blurRad="6350" stA="52000" endA="300" endPos="35000" dir="5400000" sy="-100000" algn="bl" rotWithShape="0"/>
          </a:effectLst>
        </p:spPr>
        <p:txBody>
          <a:bodyPr wrap="none" anchor="ctr"/>
          <a:lstStyle/>
          <a:p>
            <a:pPr defTabSz="456506" fontAlgn="auto">
              <a:spcBef>
                <a:spcPts val="0"/>
              </a:spcBef>
              <a:spcAft>
                <a:spcPts val="0"/>
              </a:spcAft>
              <a:defRPr/>
            </a:pPr>
            <a:endParaRPr lang="it-IT">
              <a:latin typeface="+mn-lt"/>
              <a:ea typeface="+mn-ea"/>
              <a:cs typeface="+mn-cs"/>
            </a:endParaRPr>
          </a:p>
        </p:txBody>
      </p:sp>
      <p:sp>
        <p:nvSpPr>
          <p:cNvPr id="16407" name="Segnaposto numero diapositiva 23"/>
          <p:cNvSpPr>
            <a:spLocks noGrp="1"/>
          </p:cNvSpPr>
          <p:nvPr>
            <p:ph type="sldNum" sz="quarter" idx="12"/>
          </p:nvPr>
        </p:nvSpPr>
        <p:spPr>
          <a:xfrm>
            <a:off x="457200" y="6356350"/>
            <a:ext cx="2133600" cy="365125"/>
          </a:xfrm>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5pPr>
            <a:lvl6pPr marL="2514600" indent="-228600" defTabSz="45561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6pPr>
            <a:lvl7pPr marL="2971800" indent="-228600" defTabSz="45561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7pPr>
            <a:lvl8pPr marL="3429000" indent="-228600" defTabSz="45561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8pPr>
            <a:lvl9pPr marL="3886200" indent="-228600" defTabSz="45561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Arial" charset="0"/>
                <a:cs typeface="Arial" charset="0"/>
              </a:defRPr>
            </a:lvl9pPr>
          </a:lstStyle>
          <a:p>
            <a:pPr algn="l" eaLnBrk="1" hangingPunct="1"/>
            <a:fld id="{8612D7ED-A799-164B-92DE-5C621CB1BB89}" type="slidenum">
              <a:rPr lang="it-IT">
                <a:solidFill>
                  <a:srgbClr val="898989"/>
                </a:solidFill>
                <a:latin typeface="Calibri" charset="0"/>
              </a:rPr>
              <a:pPr algn="l" eaLnBrk="1" hangingPunct="1"/>
              <a:t>29</a:t>
            </a:fld>
            <a:endParaRPr lang="it-IT">
              <a:solidFill>
                <a:srgbClr val="898989"/>
              </a:solidFill>
              <a:latin typeface="Calibri" charset="0"/>
            </a:endParaRPr>
          </a:p>
        </p:txBody>
      </p:sp>
    </p:spTree>
    <p:extLst>
      <p:ext uri="{BB962C8B-B14F-4D97-AF65-F5344CB8AC3E}">
        <p14:creationId xmlns:p14="http://schemas.microsoft.com/office/powerpoint/2010/main" val="73490912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588" y="69813"/>
            <a:ext cx="8944290" cy="763108"/>
          </a:xfrm>
          <a:ln>
            <a:noFill/>
          </a:ln>
        </p:spPr>
        <p:txBody>
          <a:bodyPr>
            <a:normAutofit/>
          </a:bodyPr>
          <a:lstStyle/>
          <a:p>
            <a:r>
              <a:rPr lang="it-IT" sz="3600" dirty="0"/>
              <a:t>Definition </a:t>
            </a:r>
          </a:p>
        </p:txBody>
      </p:sp>
      <p:cxnSp>
        <p:nvCxnSpPr>
          <p:cNvPr id="8" name="Connettore 1 7"/>
          <p:cNvCxnSpPr/>
          <p:nvPr/>
        </p:nvCxnSpPr>
        <p:spPr>
          <a:xfrm>
            <a:off x="163863" y="832921"/>
            <a:ext cx="87940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Rettangolo 2"/>
          <p:cNvSpPr/>
          <p:nvPr/>
        </p:nvSpPr>
        <p:spPr>
          <a:xfrm>
            <a:off x="404047" y="2136339"/>
            <a:ext cx="8553895" cy="1477328"/>
          </a:xfrm>
          <a:prstGeom prst="rect">
            <a:avLst/>
          </a:prstGeom>
        </p:spPr>
        <p:txBody>
          <a:bodyPr wrap="square">
            <a:spAutoFit/>
          </a:bodyPr>
          <a:lstStyle/>
          <a:p>
            <a:pPr algn="just"/>
            <a:r>
              <a:rPr lang="it-IT" b="1" dirty="0" err="1"/>
              <a:t>Q</a:t>
            </a:r>
            <a:r>
              <a:rPr lang="it-IT" b="1" dirty="0"/>
              <a:t>:</a:t>
            </a:r>
            <a:r>
              <a:rPr lang="it-IT" dirty="0"/>
              <a:t> </a:t>
            </a:r>
            <a:r>
              <a:rPr lang="it-IT" dirty="0" err="1"/>
              <a:t>What</a:t>
            </a:r>
            <a:r>
              <a:rPr lang="it-IT" dirty="0"/>
              <a:t> </a:t>
            </a:r>
            <a:r>
              <a:rPr lang="it-IT" dirty="0" err="1"/>
              <a:t>is</a:t>
            </a:r>
            <a:r>
              <a:rPr lang="it-IT" dirty="0"/>
              <a:t> </a:t>
            </a:r>
            <a:r>
              <a:rPr lang="it-IT" dirty="0" err="1"/>
              <a:t>hepatitis</a:t>
            </a:r>
            <a:r>
              <a:rPr lang="it-IT" dirty="0"/>
              <a:t>?</a:t>
            </a:r>
          </a:p>
          <a:p>
            <a:pPr algn="just"/>
            <a:r>
              <a:rPr lang="it-IT" b="1" dirty="0"/>
              <a:t>A:</a:t>
            </a:r>
            <a:r>
              <a:rPr lang="it-IT" dirty="0"/>
              <a:t> </a:t>
            </a:r>
            <a:r>
              <a:rPr lang="it-IT" dirty="0" err="1"/>
              <a:t>Hepatitis</a:t>
            </a:r>
            <a:r>
              <a:rPr lang="it-IT" dirty="0"/>
              <a:t> </a:t>
            </a:r>
            <a:r>
              <a:rPr lang="it-IT" dirty="0" err="1"/>
              <a:t>is</a:t>
            </a:r>
            <a:r>
              <a:rPr lang="it-IT" dirty="0"/>
              <a:t> an </a:t>
            </a:r>
            <a:r>
              <a:rPr lang="it-IT" dirty="0" err="1"/>
              <a:t>inflammation</a:t>
            </a:r>
            <a:r>
              <a:rPr lang="it-IT" dirty="0"/>
              <a:t> of the </a:t>
            </a:r>
            <a:r>
              <a:rPr lang="it-IT" dirty="0" err="1"/>
              <a:t>liver</a:t>
            </a:r>
            <a:r>
              <a:rPr lang="it-IT" dirty="0"/>
              <a:t>. The </a:t>
            </a:r>
            <a:r>
              <a:rPr lang="it-IT" dirty="0" err="1"/>
              <a:t>condition</a:t>
            </a:r>
            <a:r>
              <a:rPr lang="it-IT" dirty="0"/>
              <a:t> can be self-</a:t>
            </a:r>
            <a:r>
              <a:rPr lang="it-IT" dirty="0" err="1"/>
              <a:t>limiting</a:t>
            </a:r>
            <a:r>
              <a:rPr lang="it-IT" dirty="0"/>
              <a:t> or can progress to </a:t>
            </a:r>
            <a:r>
              <a:rPr lang="it-IT" dirty="0" err="1"/>
              <a:t>fibrosis</a:t>
            </a:r>
            <a:r>
              <a:rPr lang="it-IT" dirty="0"/>
              <a:t> (</a:t>
            </a:r>
            <a:r>
              <a:rPr lang="it-IT" dirty="0" err="1"/>
              <a:t>scarring</a:t>
            </a:r>
            <a:r>
              <a:rPr lang="it-IT" dirty="0"/>
              <a:t>), </a:t>
            </a:r>
            <a:r>
              <a:rPr lang="it-IT" dirty="0" err="1"/>
              <a:t>cirrhosis</a:t>
            </a:r>
            <a:r>
              <a:rPr lang="it-IT" dirty="0"/>
              <a:t> or </a:t>
            </a:r>
            <a:r>
              <a:rPr lang="it-IT" dirty="0" err="1"/>
              <a:t>liver</a:t>
            </a:r>
            <a:r>
              <a:rPr lang="it-IT" dirty="0"/>
              <a:t> </a:t>
            </a:r>
            <a:r>
              <a:rPr lang="it-IT" dirty="0" err="1"/>
              <a:t>cancer</a:t>
            </a:r>
            <a:r>
              <a:rPr lang="it-IT" dirty="0"/>
              <a:t>. </a:t>
            </a:r>
            <a:r>
              <a:rPr lang="it-IT" dirty="0" err="1"/>
              <a:t>Hepatitis</a:t>
            </a:r>
            <a:r>
              <a:rPr lang="it-IT" dirty="0"/>
              <a:t> </a:t>
            </a:r>
            <a:r>
              <a:rPr lang="it-IT" dirty="0" err="1"/>
              <a:t>viruses</a:t>
            </a:r>
            <a:r>
              <a:rPr lang="it-IT" dirty="0"/>
              <a:t> are the </a:t>
            </a:r>
            <a:r>
              <a:rPr lang="it-IT" dirty="0" err="1"/>
              <a:t>most</a:t>
            </a:r>
            <a:r>
              <a:rPr lang="it-IT" dirty="0"/>
              <a:t> common cause of </a:t>
            </a:r>
            <a:r>
              <a:rPr lang="it-IT" dirty="0" err="1"/>
              <a:t>hepatitis</a:t>
            </a:r>
            <a:r>
              <a:rPr lang="it-IT" dirty="0"/>
              <a:t> in the world </a:t>
            </a:r>
            <a:r>
              <a:rPr lang="it-IT" dirty="0" err="1"/>
              <a:t>but</a:t>
            </a:r>
            <a:r>
              <a:rPr lang="it-IT" dirty="0"/>
              <a:t> </a:t>
            </a:r>
            <a:r>
              <a:rPr lang="it-IT" dirty="0" err="1"/>
              <a:t>other</a:t>
            </a:r>
            <a:r>
              <a:rPr lang="it-IT" dirty="0"/>
              <a:t> </a:t>
            </a:r>
            <a:r>
              <a:rPr lang="it-IT" dirty="0" err="1"/>
              <a:t>infections</a:t>
            </a:r>
            <a:r>
              <a:rPr lang="it-IT" dirty="0"/>
              <a:t>, </a:t>
            </a:r>
            <a:r>
              <a:rPr lang="it-IT" dirty="0" err="1"/>
              <a:t>toxic</a:t>
            </a:r>
            <a:r>
              <a:rPr lang="it-IT" dirty="0"/>
              <a:t> </a:t>
            </a:r>
            <a:r>
              <a:rPr lang="it-IT" dirty="0" err="1"/>
              <a:t>substances</a:t>
            </a:r>
            <a:r>
              <a:rPr lang="it-IT" dirty="0"/>
              <a:t> (e.g. </a:t>
            </a:r>
            <a:r>
              <a:rPr lang="it-IT" dirty="0" err="1"/>
              <a:t>alcohol</a:t>
            </a:r>
            <a:r>
              <a:rPr lang="it-IT" dirty="0"/>
              <a:t>, </a:t>
            </a:r>
            <a:r>
              <a:rPr lang="it-IT" dirty="0" err="1"/>
              <a:t>certain</a:t>
            </a:r>
            <a:r>
              <a:rPr lang="it-IT" dirty="0"/>
              <a:t> </a:t>
            </a:r>
            <a:r>
              <a:rPr lang="it-IT" dirty="0" err="1"/>
              <a:t>drugs</a:t>
            </a:r>
            <a:r>
              <a:rPr lang="it-IT" dirty="0"/>
              <a:t>), and autoimmune </a:t>
            </a:r>
            <a:r>
              <a:rPr lang="it-IT" dirty="0" err="1"/>
              <a:t>diseases</a:t>
            </a:r>
            <a:r>
              <a:rPr lang="it-IT" dirty="0"/>
              <a:t> can </a:t>
            </a:r>
            <a:r>
              <a:rPr lang="it-IT" dirty="0" err="1"/>
              <a:t>also</a:t>
            </a:r>
            <a:r>
              <a:rPr lang="it-IT" dirty="0"/>
              <a:t> cause </a:t>
            </a:r>
            <a:r>
              <a:rPr lang="it-IT" dirty="0" err="1"/>
              <a:t>hepatitis</a:t>
            </a:r>
            <a:r>
              <a:rPr lang="it-IT" dirty="0"/>
              <a:t>.</a:t>
            </a:r>
          </a:p>
        </p:txBody>
      </p:sp>
      <p:sp>
        <p:nvSpPr>
          <p:cNvPr id="4" name="CasellaDiTesto 3"/>
          <p:cNvSpPr txBox="1"/>
          <p:nvPr/>
        </p:nvSpPr>
        <p:spPr>
          <a:xfrm>
            <a:off x="6787444" y="6321778"/>
            <a:ext cx="2252434" cy="307777"/>
          </a:xfrm>
          <a:prstGeom prst="rect">
            <a:avLst/>
          </a:prstGeom>
          <a:noFill/>
        </p:spPr>
        <p:txBody>
          <a:bodyPr wrap="square" rtlCol="0">
            <a:spAutoFit/>
          </a:bodyPr>
          <a:lstStyle/>
          <a:p>
            <a:r>
              <a:rPr lang="it-IT" sz="1400" dirty="0"/>
              <a:t>Source: WHO website </a:t>
            </a:r>
          </a:p>
        </p:txBody>
      </p:sp>
    </p:spTree>
    <p:extLst>
      <p:ext uri="{BB962C8B-B14F-4D97-AF65-F5344CB8AC3E}">
        <p14:creationId xmlns:p14="http://schemas.microsoft.com/office/powerpoint/2010/main" val="4180792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Text Box 2"/>
          <p:cNvSpPr txBox="1">
            <a:spLocks noChangeArrowheads="1"/>
          </p:cNvSpPr>
          <p:nvPr/>
        </p:nvSpPr>
        <p:spPr bwMode="auto">
          <a:xfrm>
            <a:off x="1626325" y="1488563"/>
            <a:ext cx="2575244" cy="461665"/>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dirty="0">
                <a:latin typeface="Arial" pitchFamily="34" charset="0"/>
              </a:rPr>
              <a:t>Acute Hepatitis </a:t>
            </a:r>
            <a:r>
              <a:rPr lang="en-US" altLang="it-IT" sz="2400" b="1" dirty="0">
                <a:latin typeface="Arial" pitchFamily="34" charset="0"/>
              </a:rPr>
              <a:t>C</a:t>
            </a:r>
          </a:p>
        </p:txBody>
      </p:sp>
      <p:sp>
        <p:nvSpPr>
          <p:cNvPr id="555011" name="Text Box 3"/>
          <p:cNvSpPr txBox="1">
            <a:spLocks noChangeArrowheads="1"/>
          </p:cNvSpPr>
          <p:nvPr/>
        </p:nvSpPr>
        <p:spPr bwMode="auto">
          <a:xfrm>
            <a:off x="3471658" y="3780605"/>
            <a:ext cx="1486304" cy="461665"/>
          </a:xfrm>
          <a:prstGeom prst="rect">
            <a:avLst/>
          </a:prstGeom>
          <a:noFill/>
          <a:ln w="190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dirty="0">
                <a:solidFill>
                  <a:schemeClr val="accent1"/>
                </a:solidFill>
                <a:latin typeface="Arial" pitchFamily="34" charset="0"/>
              </a:rPr>
              <a:t>Recovery</a:t>
            </a:r>
          </a:p>
        </p:txBody>
      </p:sp>
      <p:sp>
        <p:nvSpPr>
          <p:cNvPr id="555012" name="Text Box 6"/>
          <p:cNvSpPr txBox="1">
            <a:spLocks noChangeArrowheads="1"/>
          </p:cNvSpPr>
          <p:nvPr/>
        </p:nvSpPr>
        <p:spPr bwMode="auto">
          <a:xfrm>
            <a:off x="5821630" y="3078625"/>
            <a:ext cx="1691922" cy="850900"/>
          </a:xfrm>
          <a:prstGeom prst="rect">
            <a:avLst/>
          </a:prstGeom>
          <a:noFill/>
          <a:ln w="2857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400">
                <a:solidFill>
                  <a:schemeClr val="accent2"/>
                </a:solidFill>
                <a:latin typeface="Arial" pitchFamily="34" charset="0"/>
              </a:rPr>
              <a:t>Chronic hepatitis</a:t>
            </a:r>
          </a:p>
        </p:txBody>
      </p:sp>
      <p:sp>
        <p:nvSpPr>
          <p:cNvPr id="555013" name="Text Box 7"/>
          <p:cNvSpPr txBox="1">
            <a:spLocks noChangeArrowheads="1"/>
          </p:cNvSpPr>
          <p:nvPr/>
        </p:nvSpPr>
        <p:spPr bwMode="auto">
          <a:xfrm>
            <a:off x="2827253" y="6191714"/>
            <a:ext cx="1144865" cy="523220"/>
          </a:xfrm>
          <a:prstGeom prst="rect">
            <a:avLst/>
          </a:prstGeom>
          <a:noFill/>
          <a:ln w="28575">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800">
                <a:solidFill>
                  <a:srgbClr val="CC0000"/>
                </a:solidFill>
                <a:latin typeface="Arial" pitchFamily="34" charset="0"/>
              </a:rPr>
              <a:t>Death</a:t>
            </a:r>
          </a:p>
        </p:txBody>
      </p:sp>
      <p:sp>
        <p:nvSpPr>
          <p:cNvPr id="555014" name="Text Box 8"/>
          <p:cNvSpPr txBox="1">
            <a:spLocks noChangeArrowheads="1"/>
          </p:cNvSpPr>
          <p:nvPr/>
        </p:nvSpPr>
        <p:spPr bwMode="auto">
          <a:xfrm>
            <a:off x="5966974" y="4583576"/>
            <a:ext cx="1401346" cy="461665"/>
          </a:xfrm>
          <a:prstGeom prst="rect">
            <a:avLst/>
          </a:prstGeom>
          <a:noFill/>
          <a:ln w="2857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a:solidFill>
                  <a:schemeClr val="accent2"/>
                </a:solidFill>
                <a:latin typeface="Arial" pitchFamily="34" charset="0"/>
              </a:rPr>
              <a:t>Cirrhosis</a:t>
            </a:r>
          </a:p>
        </p:txBody>
      </p:sp>
      <p:sp>
        <p:nvSpPr>
          <p:cNvPr id="555015" name="Text Box 9"/>
          <p:cNvSpPr txBox="1">
            <a:spLocks noChangeArrowheads="1"/>
          </p:cNvSpPr>
          <p:nvPr/>
        </p:nvSpPr>
        <p:spPr bwMode="auto">
          <a:xfrm>
            <a:off x="5554930" y="5723400"/>
            <a:ext cx="2225323" cy="850900"/>
          </a:xfrm>
          <a:prstGeom prst="rect">
            <a:avLst/>
          </a:prstGeom>
          <a:noFill/>
          <a:ln w="2857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400">
                <a:solidFill>
                  <a:schemeClr val="accent2"/>
                </a:solidFill>
                <a:latin typeface="Arial" pitchFamily="34" charset="0"/>
              </a:rPr>
              <a:t>Hepatocellular carcinoma</a:t>
            </a:r>
          </a:p>
        </p:txBody>
      </p:sp>
      <p:sp>
        <p:nvSpPr>
          <p:cNvPr id="555016" name="Line 12"/>
          <p:cNvSpPr>
            <a:spLocks noChangeShapeType="1"/>
          </p:cNvSpPr>
          <p:nvPr/>
        </p:nvSpPr>
        <p:spPr bwMode="auto">
          <a:xfrm>
            <a:off x="3741652" y="4870913"/>
            <a:ext cx="0" cy="1295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17" name="Line 13"/>
          <p:cNvSpPr>
            <a:spLocks noChangeShapeType="1"/>
          </p:cNvSpPr>
          <p:nvPr/>
        </p:nvSpPr>
        <p:spPr bwMode="auto">
          <a:xfrm>
            <a:off x="3728952" y="4858213"/>
            <a:ext cx="22098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18" name="Line 14"/>
          <p:cNvSpPr>
            <a:spLocks noChangeShapeType="1"/>
          </p:cNvSpPr>
          <p:nvPr/>
        </p:nvSpPr>
        <p:spPr bwMode="auto">
          <a:xfrm flipH="1">
            <a:off x="3957552" y="6331413"/>
            <a:ext cx="1600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19" name="Line 16"/>
          <p:cNvSpPr>
            <a:spLocks noChangeShapeType="1"/>
          </p:cNvSpPr>
          <p:nvPr/>
        </p:nvSpPr>
        <p:spPr bwMode="auto">
          <a:xfrm>
            <a:off x="4122652" y="1954475"/>
            <a:ext cx="0" cy="1790701"/>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20" name="Line 17"/>
          <p:cNvSpPr>
            <a:spLocks noChangeShapeType="1"/>
          </p:cNvSpPr>
          <p:nvPr/>
        </p:nvSpPr>
        <p:spPr bwMode="auto">
          <a:xfrm>
            <a:off x="5557752" y="819826"/>
            <a:ext cx="1079500" cy="2273088"/>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21" name="Line 19"/>
          <p:cNvSpPr>
            <a:spLocks noChangeShapeType="1"/>
          </p:cNvSpPr>
          <p:nvPr/>
        </p:nvSpPr>
        <p:spPr bwMode="auto">
          <a:xfrm>
            <a:off x="6637252" y="3931113"/>
            <a:ext cx="0" cy="6096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22" name="Line 20"/>
          <p:cNvSpPr>
            <a:spLocks noChangeShapeType="1"/>
          </p:cNvSpPr>
          <p:nvPr/>
        </p:nvSpPr>
        <p:spPr bwMode="auto">
          <a:xfrm>
            <a:off x="6637252" y="5074113"/>
            <a:ext cx="0" cy="6096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23" name="Text Box 24"/>
          <p:cNvSpPr txBox="1">
            <a:spLocks noChangeArrowheads="1"/>
          </p:cNvSpPr>
          <p:nvPr/>
        </p:nvSpPr>
        <p:spPr bwMode="auto">
          <a:xfrm>
            <a:off x="5879486" y="2199151"/>
            <a:ext cx="1247457" cy="461665"/>
          </a:xfrm>
          <a:prstGeom prst="rect">
            <a:avLst/>
          </a:prstGeom>
          <a:solidFill>
            <a:schemeClr val="bg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a:solidFill>
                  <a:schemeClr val="accent1"/>
                </a:solidFill>
                <a:latin typeface="Arial" pitchFamily="34" charset="0"/>
              </a:rPr>
              <a:t>55-85%</a:t>
            </a:r>
          </a:p>
        </p:txBody>
      </p:sp>
      <p:sp>
        <p:nvSpPr>
          <p:cNvPr id="555024" name="Text Box 27"/>
          <p:cNvSpPr txBox="1">
            <a:spLocks noChangeArrowheads="1"/>
          </p:cNvSpPr>
          <p:nvPr/>
        </p:nvSpPr>
        <p:spPr bwMode="auto">
          <a:xfrm>
            <a:off x="1420374" y="4769313"/>
            <a:ext cx="1486304" cy="461665"/>
          </a:xfrm>
          <a:prstGeom prst="rect">
            <a:avLst/>
          </a:prstGeom>
          <a:noFill/>
          <a:ln w="190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a:solidFill>
                  <a:schemeClr val="accent1"/>
                </a:solidFill>
                <a:latin typeface="Arial" pitchFamily="34" charset="0"/>
              </a:rPr>
              <a:t>Recovery</a:t>
            </a:r>
          </a:p>
        </p:txBody>
      </p:sp>
      <p:sp>
        <p:nvSpPr>
          <p:cNvPr id="555025" name="Text Box 28"/>
          <p:cNvSpPr txBox="1">
            <a:spLocks noChangeArrowheads="1"/>
          </p:cNvSpPr>
          <p:nvPr/>
        </p:nvSpPr>
        <p:spPr bwMode="auto">
          <a:xfrm>
            <a:off x="211053" y="3113551"/>
            <a:ext cx="2362200" cy="841375"/>
          </a:xfrm>
          <a:prstGeom prst="rect">
            <a:avLst/>
          </a:prstGeom>
          <a:noFill/>
          <a:ln w="190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400">
                <a:solidFill>
                  <a:schemeClr val="accent2"/>
                </a:solidFill>
                <a:latin typeface="Arial" pitchFamily="34" charset="0"/>
              </a:rPr>
              <a:t>Fulminant hepatitis</a:t>
            </a:r>
          </a:p>
        </p:txBody>
      </p:sp>
      <p:sp>
        <p:nvSpPr>
          <p:cNvPr id="555026" name="Line 29"/>
          <p:cNvSpPr>
            <a:spLocks noChangeShapeType="1"/>
          </p:cNvSpPr>
          <p:nvPr/>
        </p:nvSpPr>
        <p:spPr bwMode="auto">
          <a:xfrm>
            <a:off x="693652" y="6445713"/>
            <a:ext cx="2133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27" name="Line 30"/>
          <p:cNvSpPr>
            <a:spLocks noChangeShapeType="1"/>
          </p:cNvSpPr>
          <p:nvPr/>
        </p:nvSpPr>
        <p:spPr bwMode="auto">
          <a:xfrm flipV="1">
            <a:off x="693652" y="4002550"/>
            <a:ext cx="0" cy="243840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28" name="Line 31"/>
          <p:cNvSpPr>
            <a:spLocks noChangeShapeType="1"/>
          </p:cNvSpPr>
          <p:nvPr/>
        </p:nvSpPr>
        <p:spPr bwMode="auto">
          <a:xfrm>
            <a:off x="2128752" y="3964450"/>
            <a:ext cx="0" cy="76200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29" name="Line 32"/>
          <p:cNvSpPr>
            <a:spLocks noChangeShapeType="1"/>
          </p:cNvSpPr>
          <p:nvPr/>
        </p:nvSpPr>
        <p:spPr bwMode="auto">
          <a:xfrm flipH="1">
            <a:off x="1366752" y="1970550"/>
            <a:ext cx="1447800" cy="10668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55030" name="Text Box 33"/>
          <p:cNvSpPr txBox="1">
            <a:spLocks noChangeArrowheads="1"/>
          </p:cNvSpPr>
          <p:nvPr/>
        </p:nvSpPr>
        <p:spPr bwMode="auto">
          <a:xfrm>
            <a:off x="2341830" y="2118188"/>
            <a:ext cx="123783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a:solidFill>
                  <a:schemeClr val="accent1"/>
                </a:solidFill>
                <a:latin typeface="Arial" pitchFamily="34" charset="0"/>
              </a:rPr>
              <a:t>&lt;0.1%?</a:t>
            </a:r>
          </a:p>
        </p:txBody>
      </p:sp>
      <p:sp>
        <p:nvSpPr>
          <p:cNvPr id="2" name="Rettangolo 1"/>
          <p:cNvSpPr/>
          <p:nvPr/>
        </p:nvSpPr>
        <p:spPr>
          <a:xfrm>
            <a:off x="2814552" y="225050"/>
            <a:ext cx="3064934" cy="59477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4000" dirty="0" err="1">
                <a:solidFill>
                  <a:schemeClr val="tx1"/>
                </a:solidFill>
              </a:rPr>
              <a:t>Infection</a:t>
            </a:r>
            <a:r>
              <a:rPr lang="it-IT" sz="4000" dirty="0">
                <a:solidFill>
                  <a:schemeClr val="tx1"/>
                </a:solidFill>
              </a:rPr>
              <a:t> </a:t>
            </a:r>
          </a:p>
        </p:txBody>
      </p:sp>
      <p:sp>
        <p:nvSpPr>
          <p:cNvPr id="24" name="Line 17"/>
          <p:cNvSpPr>
            <a:spLocks noChangeShapeType="1"/>
          </p:cNvSpPr>
          <p:nvPr/>
        </p:nvSpPr>
        <p:spPr bwMode="auto">
          <a:xfrm flipH="1">
            <a:off x="4244424" y="819826"/>
            <a:ext cx="713538" cy="884126"/>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5" name="Line 16"/>
          <p:cNvSpPr>
            <a:spLocks noChangeShapeType="1"/>
          </p:cNvSpPr>
          <p:nvPr/>
        </p:nvSpPr>
        <p:spPr bwMode="auto">
          <a:xfrm>
            <a:off x="4210744" y="1978276"/>
            <a:ext cx="1546578" cy="1317102"/>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6" name="Line 16"/>
          <p:cNvSpPr>
            <a:spLocks noChangeShapeType="1"/>
          </p:cNvSpPr>
          <p:nvPr/>
        </p:nvSpPr>
        <p:spPr bwMode="auto">
          <a:xfrm>
            <a:off x="2614362" y="3452211"/>
            <a:ext cx="3142959" cy="0"/>
          </a:xfrm>
          <a:prstGeom prst="line">
            <a:avLst/>
          </a:prstGeom>
          <a:noFill/>
          <a:ln w="28575">
            <a:solidFill>
              <a:schemeClr val="accent1"/>
            </a:solidFill>
            <a:prstDash val="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3" name="CasellaDiTesto 2"/>
          <p:cNvSpPr txBox="1"/>
          <p:nvPr/>
        </p:nvSpPr>
        <p:spPr>
          <a:xfrm>
            <a:off x="6667591" y="4059831"/>
            <a:ext cx="702436" cy="369332"/>
          </a:xfrm>
          <a:prstGeom prst="rect">
            <a:avLst/>
          </a:prstGeom>
          <a:noFill/>
        </p:spPr>
        <p:txBody>
          <a:bodyPr wrap="none" rtlCol="0">
            <a:spAutoFit/>
          </a:bodyPr>
          <a:lstStyle/>
          <a:p>
            <a:r>
              <a:rPr lang="it-IT" b="1" dirty="0" smtClean="0"/>
              <a:t>≈20%</a:t>
            </a:r>
            <a:endParaRPr lang="it-IT" b="1" dirty="0"/>
          </a:p>
        </p:txBody>
      </p:sp>
    </p:spTree>
    <p:extLst>
      <p:ext uri="{BB962C8B-B14F-4D97-AF65-F5344CB8AC3E}">
        <p14:creationId xmlns:p14="http://schemas.microsoft.com/office/powerpoint/2010/main" val="3845682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6812" y="1316039"/>
            <a:ext cx="6550378" cy="422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reccia destra 6">
            <a:extLst>
              <a:ext uri="{FF2B5EF4-FFF2-40B4-BE49-F238E27FC236}">
                <a16:creationId xmlns:a16="http://schemas.microsoft.com/office/drawing/2014/main" id="{1C1BB933-E681-D048-9DA0-7AFE53D7F0A1}"/>
              </a:ext>
            </a:extLst>
          </p:cNvPr>
          <p:cNvSpPr/>
          <p:nvPr/>
        </p:nvSpPr>
        <p:spPr>
          <a:xfrm>
            <a:off x="1727200" y="2006600"/>
            <a:ext cx="1384300" cy="4826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HCV RNA</a:t>
            </a:r>
          </a:p>
        </p:txBody>
      </p:sp>
      <p:sp>
        <p:nvSpPr>
          <p:cNvPr id="2" name="CasellaDiTesto 1">
            <a:extLst>
              <a:ext uri="{FF2B5EF4-FFF2-40B4-BE49-F238E27FC236}">
                <a16:creationId xmlns:a16="http://schemas.microsoft.com/office/drawing/2014/main" id="{46605F1D-7D55-7041-9137-1BFE6825E223}"/>
              </a:ext>
            </a:extLst>
          </p:cNvPr>
          <p:cNvSpPr txBox="1"/>
          <p:nvPr/>
        </p:nvSpPr>
        <p:spPr>
          <a:xfrm>
            <a:off x="1403111" y="5694742"/>
            <a:ext cx="4002314" cy="523220"/>
          </a:xfrm>
          <a:prstGeom prst="rect">
            <a:avLst/>
          </a:prstGeom>
          <a:noFill/>
        </p:spPr>
        <p:txBody>
          <a:bodyPr wrap="none" rtlCol="0">
            <a:spAutoFit/>
          </a:bodyPr>
          <a:lstStyle/>
          <a:p>
            <a:r>
              <a:rPr lang="it-IT" sz="1400" dirty="0">
                <a:highlight>
                  <a:srgbClr val="FFFF00"/>
                </a:highlight>
              </a:rPr>
              <a:t>Periodo di incubazione</a:t>
            </a:r>
            <a:r>
              <a:rPr lang="it-IT" sz="1400" dirty="0"/>
              <a:t>: mediamente 6-8 settimane</a:t>
            </a:r>
          </a:p>
          <a:p>
            <a:r>
              <a:rPr lang="it-IT" sz="1400" dirty="0">
                <a:highlight>
                  <a:srgbClr val="00FF00"/>
                </a:highlight>
              </a:rPr>
              <a:t>Periodo «finestra»: </a:t>
            </a:r>
            <a:r>
              <a:rPr lang="it-IT" sz="1400" dirty="0"/>
              <a:t>anche superiore alle 8 settimane</a:t>
            </a:r>
          </a:p>
        </p:txBody>
      </p:sp>
      <p:sp>
        <p:nvSpPr>
          <p:cNvPr id="3" name="Rettangolo 2">
            <a:extLst>
              <a:ext uri="{FF2B5EF4-FFF2-40B4-BE49-F238E27FC236}">
                <a16:creationId xmlns:a16="http://schemas.microsoft.com/office/drawing/2014/main" id="{080B5E42-3DBA-F947-A37F-716732865260}"/>
              </a:ext>
            </a:extLst>
          </p:cNvPr>
          <p:cNvSpPr/>
          <p:nvPr/>
        </p:nvSpPr>
        <p:spPr>
          <a:xfrm>
            <a:off x="1403111" y="5278056"/>
            <a:ext cx="1027573" cy="9259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43E0C410-9061-4A46-9983-FD06F83FAE3B}"/>
              </a:ext>
            </a:extLst>
          </p:cNvPr>
          <p:cNvSpPr/>
          <p:nvPr/>
        </p:nvSpPr>
        <p:spPr>
          <a:xfrm>
            <a:off x="1403110" y="5474820"/>
            <a:ext cx="1708389" cy="92597"/>
          </a:xfrm>
          <a:prstGeom prst="rect">
            <a:avLst/>
          </a:prstGeom>
          <a:solidFill>
            <a:srgbClr val="1DD00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Rettangolo 3"/>
          <p:cNvSpPr/>
          <p:nvPr/>
        </p:nvSpPr>
        <p:spPr>
          <a:xfrm>
            <a:off x="1403110" y="493295"/>
            <a:ext cx="6633985" cy="5414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sz="3200" b="1" dirty="0" smtClean="0"/>
              <a:t>Acute </a:t>
            </a:r>
            <a:r>
              <a:rPr lang="it-IT" sz="3200" b="1" dirty="0" err="1" smtClean="0"/>
              <a:t>hepatitis</a:t>
            </a:r>
            <a:r>
              <a:rPr lang="it-IT" sz="3200" b="1" dirty="0" smtClean="0"/>
              <a:t> C </a:t>
            </a:r>
            <a:endParaRPr lang="it-IT" sz="3200" b="1" dirty="0"/>
          </a:p>
        </p:txBody>
      </p:sp>
      <p:sp>
        <p:nvSpPr>
          <p:cNvPr id="8" name="Rettangolo 7"/>
          <p:cNvSpPr/>
          <p:nvPr/>
        </p:nvSpPr>
        <p:spPr>
          <a:xfrm>
            <a:off x="1403109" y="1259306"/>
            <a:ext cx="6633985" cy="5414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2800" b="1" dirty="0" smtClean="0"/>
              <a:t>Self-</a:t>
            </a:r>
            <a:r>
              <a:rPr lang="it-IT" sz="2800" b="1" dirty="0" err="1" smtClean="0"/>
              <a:t>limited</a:t>
            </a:r>
            <a:r>
              <a:rPr lang="it-IT" sz="2800" b="1" dirty="0" smtClean="0"/>
              <a:t> </a:t>
            </a:r>
            <a:r>
              <a:rPr lang="it-IT" sz="2800" b="1" dirty="0" err="1" smtClean="0"/>
              <a:t>infection</a:t>
            </a:r>
            <a:r>
              <a:rPr lang="it-IT" sz="2800" b="1" dirty="0" smtClean="0"/>
              <a:t> </a:t>
            </a:r>
            <a:r>
              <a:rPr lang="it-IT" sz="2800" b="1" dirty="0" err="1" smtClean="0"/>
              <a:t>without</a:t>
            </a:r>
            <a:r>
              <a:rPr lang="it-IT" sz="2800" b="1" dirty="0" smtClean="0"/>
              <a:t> </a:t>
            </a:r>
            <a:r>
              <a:rPr lang="it-IT" sz="2800" b="1" dirty="0" err="1" smtClean="0"/>
              <a:t>hepatitis</a:t>
            </a:r>
            <a:r>
              <a:rPr lang="it-IT" sz="2800" b="1" dirty="0" smtClean="0"/>
              <a:t> </a:t>
            </a:r>
            <a:endParaRPr lang="it-IT" sz="2800" b="1" dirty="0"/>
          </a:p>
        </p:txBody>
      </p:sp>
      <p:sp>
        <p:nvSpPr>
          <p:cNvPr id="5" name="Rettangolo 4"/>
          <p:cNvSpPr/>
          <p:nvPr/>
        </p:nvSpPr>
        <p:spPr>
          <a:xfrm>
            <a:off x="1515979" y="2489200"/>
            <a:ext cx="1595520" cy="23774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ALT</a:t>
            </a:r>
            <a:endParaRPr lang="it-IT" dirty="0"/>
          </a:p>
        </p:txBody>
      </p:sp>
      <p:sp>
        <p:nvSpPr>
          <p:cNvPr id="9" name="Triangolo isoscele 8"/>
          <p:cNvSpPr/>
          <p:nvPr/>
        </p:nvSpPr>
        <p:spPr>
          <a:xfrm>
            <a:off x="1515978" y="4223716"/>
            <a:ext cx="530104" cy="576658"/>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0" name="Triangolo isoscele 9"/>
          <p:cNvSpPr/>
          <p:nvPr/>
        </p:nvSpPr>
        <p:spPr>
          <a:xfrm>
            <a:off x="1873963" y="4034880"/>
            <a:ext cx="704827" cy="76549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1" name="Triangolo isoscele 10"/>
          <p:cNvSpPr/>
          <p:nvPr/>
        </p:nvSpPr>
        <p:spPr>
          <a:xfrm>
            <a:off x="2512167" y="4512045"/>
            <a:ext cx="571580" cy="272948"/>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8858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5"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512" y="1282700"/>
            <a:ext cx="6550378"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reccia destra 2">
            <a:extLst>
              <a:ext uri="{FF2B5EF4-FFF2-40B4-BE49-F238E27FC236}">
                <a16:creationId xmlns:a16="http://schemas.microsoft.com/office/drawing/2014/main" id="{4FF383D9-6861-E64A-B9C9-7879D043FD77}"/>
              </a:ext>
            </a:extLst>
          </p:cNvPr>
          <p:cNvSpPr/>
          <p:nvPr/>
        </p:nvSpPr>
        <p:spPr>
          <a:xfrm>
            <a:off x="1676400" y="1955800"/>
            <a:ext cx="6057900" cy="4826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HCV RNA</a:t>
            </a:r>
          </a:p>
        </p:txBody>
      </p:sp>
    </p:spTree>
    <p:extLst>
      <p:ext uri="{BB962C8B-B14F-4D97-AF65-F5344CB8AC3E}">
        <p14:creationId xmlns:p14="http://schemas.microsoft.com/office/powerpoint/2010/main" val="1036392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7079" y="0"/>
            <a:ext cx="5715000" cy="6096000"/>
          </a:xfrm>
        </p:spPr>
      </p:pic>
    </p:spTree>
    <p:extLst>
      <p:ext uri="{BB962C8B-B14F-4D97-AF65-F5344CB8AC3E}">
        <p14:creationId xmlns:p14="http://schemas.microsoft.com/office/powerpoint/2010/main" val="1281670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5250" name="Picture 2" descr="hoofnagl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1"/>
            <a:ext cx="7620000" cy="471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5251" name="Text Box 3"/>
          <p:cNvSpPr txBox="1">
            <a:spLocks noChangeArrowheads="1"/>
          </p:cNvSpPr>
          <p:nvPr/>
        </p:nvSpPr>
        <p:spPr bwMode="auto">
          <a:xfrm>
            <a:off x="4914901" y="6248400"/>
            <a:ext cx="413444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000" dirty="0" err="1">
                <a:solidFill>
                  <a:schemeClr val="accent2"/>
                </a:solidFill>
                <a:latin typeface="Arial" pitchFamily="34" charset="0"/>
              </a:rPr>
              <a:t>Hoofnagle</a:t>
            </a:r>
            <a:r>
              <a:rPr lang="en-US" altLang="it-IT" sz="2000" dirty="0">
                <a:solidFill>
                  <a:schemeClr val="accent2"/>
                </a:solidFill>
                <a:latin typeface="Arial" pitchFamily="34" charset="0"/>
              </a:rPr>
              <a:t> et al. </a:t>
            </a:r>
            <a:r>
              <a:rPr lang="en-US" altLang="it-IT" sz="2000" dirty="0" err="1">
                <a:solidFill>
                  <a:schemeClr val="accent2"/>
                </a:solidFill>
                <a:latin typeface="Arial" pitchFamily="34" charset="0"/>
              </a:rPr>
              <a:t>Hepatology</a:t>
            </a:r>
            <a:r>
              <a:rPr lang="en-US" altLang="it-IT" sz="2000" dirty="0">
                <a:solidFill>
                  <a:schemeClr val="accent2"/>
                </a:solidFill>
                <a:latin typeface="Arial" pitchFamily="34" charset="0"/>
              </a:rPr>
              <a:t> 2002.</a:t>
            </a:r>
          </a:p>
        </p:txBody>
      </p:sp>
      <p:sp>
        <p:nvSpPr>
          <p:cNvPr id="565252" name="Text Box 4"/>
          <p:cNvSpPr txBox="1">
            <a:spLocks noChangeArrowheads="1"/>
          </p:cNvSpPr>
          <p:nvPr/>
        </p:nvSpPr>
        <p:spPr bwMode="auto">
          <a:xfrm>
            <a:off x="543638" y="304801"/>
            <a:ext cx="776321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400" b="1">
                <a:solidFill>
                  <a:schemeClr val="accent2"/>
                </a:solidFill>
                <a:latin typeface="Arial" pitchFamily="34" charset="0"/>
              </a:rPr>
              <a:t>THE NATURAL HISTORY OF CHRONIC HEPATITIS C</a:t>
            </a:r>
          </a:p>
          <a:p>
            <a:pPr algn="ctr">
              <a:spcBef>
                <a:spcPct val="0"/>
              </a:spcBef>
              <a:buFontTx/>
              <a:buNone/>
            </a:pPr>
            <a:r>
              <a:rPr lang="en-US" altLang="it-IT" sz="2400" b="1">
                <a:solidFill>
                  <a:schemeClr val="accent2"/>
                </a:solidFill>
                <a:latin typeface="Arial" pitchFamily="34" charset="0"/>
              </a:rPr>
              <a:t> OVER 50 YEARS</a:t>
            </a:r>
          </a:p>
        </p:txBody>
      </p:sp>
    </p:spTree>
    <p:extLst>
      <p:ext uri="{BB962C8B-B14F-4D97-AF65-F5344CB8AC3E}">
        <p14:creationId xmlns:p14="http://schemas.microsoft.com/office/powerpoint/2010/main" val="68012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descr="sobesk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1" y="346075"/>
            <a:ext cx="7200900" cy="616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6275" name="Rectangle 3"/>
          <p:cNvSpPr>
            <a:spLocks noChangeArrowheads="1"/>
          </p:cNvSpPr>
          <p:nvPr/>
        </p:nvSpPr>
        <p:spPr bwMode="auto">
          <a:xfrm>
            <a:off x="838200" y="346075"/>
            <a:ext cx="838200"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76" name="Rectangle 4"/>
          <p:cNvSpPr>
            <a:spLocks noChangeArrowheads="1"/>
          </p:cNvSpPr>
          <p:nvPr/>
        </p:nvSpPr>
        <p:spPr bwMode="auto">
          <a:xfrm>
            <a:off x="4038600" y="1412875"/>
            <a:ext cx="4191000" cy="2286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it-IT" altLang="it-IT" sz="2400"/>
          </a:p>
        </p:txBody>
      </p:sp>
      <p:sp>
        <p:nvSpPr>
          <p:cNvPr id="566277" name="Rectangle 5"/>
          <p:cNvSpPr>
            <a:spLocks noChangeArrowheads="1"/>
          </p:cNvSpPr>
          <p:nvPr/>
        </p:nvSpPr>
        <p:spPr bwMode="auto">
          <a:xfrm>
            <a:off x="4953000" y="6137275"/>
            <a:ext cx="9906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78" name="Rectangle 6"/>
          <p:cNvSpPr>
            <a:spLocks noChangeArrowheads="1"/>
          </p:cNvSpPr>
          <p:nvPr/>
        </p:nvSpPr>
        <p:spPr bwMode="auto">
          <a:xfrm>
            <a:off x="1398412"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79" name="Rectangle 7"/>
          <p:cNvSpPr>
            <a:spLocks noChangeArrowheads="1"/>
          </p:cNvSpPr>
          <p:nvPr/>
        </p:nvSpPr>
        <p:spPr bwMode="auto">
          <a:xfrm>
            <a:off x="20320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80" name="Rectangle 8"/>
          <p:cNvSpPr>
            <a:spLocks noChangeArrowheads="1"/>
          </p:cNvSpPr>
          <p:nvPr/>
        </p:nvSpPr>
        <p:spPr bwMode="auto">
          <a:xfrm>
            <a:off x="2679701"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81" name="Rectangle 9"/>
          <p:cNvSpPr>
            <a:spLocks noChangeArrowheads="1"/>
          </p:cNvSpPr>
          <p:nvPr/>
        </p:nvSpPr>
        <p:spPr bwMode="auto">
          <a:xfrm>
            <a:off x="39624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82" name="Rectangle 10"/>
          <p:cNvSpPr>
            <a:spLocks noChangeArrowheads="1"/>
          </p:cNvSpPr>
          <p:nvPr/>
        </p:nvSpPr>
        <p:spPr bwMode="auto">
          <a:xfrm>
            <a:off x="5245101"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83" name="Rectangle 11"/>
          <p:cNvSpPr>
            <a:spLocks noChangeArrowheads="1"/>
          </p:cNvSpPr>
          <p:nvPr/>
        </p:nvSpPr>
        <p:spPr bwMode="auto">
          <a:xfrm>
            <a:off x="45974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84" name="Rectangle 12"/>
          <p:cNvSpPr>
            <a:spLocks noChangeArrowheads="1"/>
          </p:cNvSpPr>
          <p:nvPr/>
        </p:nvSpPr>
        <p:spPr bwMode="auto">
          <a:xfrm>
            <a:off x="58674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85" name="Rectangle 13"/>
          <p:cNvSpPr>
            <a:spLocks noChangeArrowheads="1"/>
          </p:cNvSpPr>
          <p:nvPr/>
        </p:nvSpPr>
        <p:spPr bwMode="auto">
          <a:xfrm>
            <a:off x="65278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86" name="Rectangle 14"/>
          <p:cNvSpPr>
            <a:spLocks noChangeArrowheads="1"/>
          </p:cNvSpPr>
          <p:nvPr/>
        </p:nvSpPr>
        <p:spPr bwMode="auto">
          <a:xfrm>
            <a:off x="7150101"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87" name="Rectangle 15"/>
          <p:cNvSpPr>
            <a:spLocks noChangeArrowheads="1"/>
          </p:cNvSpPr>
          <p:nvPr/>
        </p:nvSpPr>
        <p:spPr bwMode="auto">
          <a:xfrm>
            <a:off x="77724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88" name="Rectangle 16"/>
          <p:cNvSpPr>
            <a:spLocks noChangeArrowheads="1"/>
          </p:cNvSpPr>
          <p:nvPr/>
        </p:nvSpPr>
        <p:spPr bwMode="auto">
          <a:xfrm>
            <a:off x="3338689"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a:latin typeface="Arial" pitchFamily="34" charset="0"/>
              </a:rPr>
              <a:t>1</a:t>
            </a:r>
          </a:p>
        </p:txBody>
      </p:sp>
      <p:sp>
        <p:nvSpPr>
          <p:cNvPr id="566289" name="Rectangle 17"/>
          <p:cNvSpPr>
            <a:spLocks noChangeArrowheads="1"/>
          </p:cNvSpPr>
          <p:nvPr/>
        </p:nvSpPr>
        <p:spPr bwMode="auto">
          <a:xfrm>
            <a:off x="39624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a:latin typeface="Arial" pitchFamily="34" charset="0"/>
              </a:rPr>
              <a:t>1</a:t>
            </a:r>
          </a:p>
        </p:txBody>
      </p:sp>
      <p:sp>
        <p:nvSpPr>
          <p:cNvPr id="566290" name="Rectangle 18"/>
          <p:cNvSpPr>
            <a:spLocks noChangeArrowheads="1"/>
          </p:cNvSpPr>
          <p:nvPr/>
        </p:nvSpPr>
        <p:spPr bwMode="auto">
          <a:xfrm>
            <a:off x="45974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a:latin typeface="Arial" pitchFamily="34" charset="0"/>
              </a:rPr>
              <a:t>2</a:t>
            </a:r>
          </a:p>
        </p:txBody>
      </p:sp>
      <p:sp>
        <p:nvSpPr>
          <p:cNvPr id="566291" name="Rectangle 19"/>
          <p:cNvSpPr>
            <a:spLocks noChangeArrowheads="1"/>
          </p:cNvSpPr>
          <p:nvPr/>
        </p:nvSpPr>
        <p:spPr bwMode="auto">
          <a:xfrm>
            <a:off x="52578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a:latin typeface="Arial" pitchFamily="34" charset="0"/>
              </a:rPr>
              <a:t>2</a:t>
            </a:r>
          </a:p>
        </p:txBody>
      </p:sp>
      <p:sp>
        <p:nvSpPr>
          <p:cNvPr id="566292" name="Rectangle 20"/>
          <p:cNvSpPr>
            <a:spLocks noChangeArrowheads="1"/>
          </p:cNvSpPr>
          <p:nvPr/>
        </p:nvSpPr>
        <p:spPr bwMode="auto">
          <a:xfrm>
            <a:off x="5878689"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a:latin typeface="Arial" pitchFamily="34" charset="0"/>
              </a:rPr>
              <a:t>2</a:t>
            </a:r>
          </a:p>
        </p:txBody>
      </p:sp>
      <p:sp>
        <p:nvSpPr>
          <p:cNvPr id="566293" name="Rectangle 21"/>
          <p:cNvSpPr>
            <a:spLocks noChangeArrowheads="1"/>
          </p:cNvSpPr>
          <p:nvPr/>
        </p:nvSpPr>
        <p:spPr bwMode="auto">
          <a:xfrm>
            <a:off x="65278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a:latin typeface="Arial" pitchFamily="34" charset="0"/>
              </a:rPr>
              <a:t>3</a:t>
            </a:r>
          </a:p>
        </p:txBody>
      </p:sp>
      <p:sp>
        <p:nvSpPr>
          <p:cNvPr id="566294" name="Rectangle 22"/>
          <p:cNvSpPr>
            <a:spLocks noChangeArrowheads="1"/>
          </p:cNvSpPr>
          <p:nvPr/>
        </p:nvSpPr>
        <p:spPr bwMode="auto">
          <a:xfrm>
            <a:off x="71628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a:latin typeface="Arial" pitchFamily="34" charset="0"/>
              </a:rPr>
              <a:t>3</a:t>
            </a:r>
          </a:p>
        </p:txBody>
      </p:sp>
      <p:sp>
        <p:nvSpPr>
          <p:cNvPr id="566295" name="Rectangle 23"/>
          <p:cNvSpPr>
            <a:spLocks noChangeArrowheads="1"/>
          </p:cNvSpPr>
          <p:nvPr/>
        </p:nvSpPr>
        <p:spPr bwMode="auto">
          <a:xfrm>
            <a:off x="7797800" y="5578475"/>
            <a:ext cx="2286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a:latin typeface="Arial" pitchFamily="34" charset="0"/>
              </a:rPr>
              <a:t>4</a:t>
            </a:r>
          </a:p>
        </p:txBody>
      </p:sp>
      <p:sp>
        <p:nvSpPr>
          <p:cNvPr id="566296" name="Text Box 24"/>
          <p:cNvSpPr txBox="1">
            <a:spLocks noChangeArrowheads="1"/>
          </p:cNvSpPr>
          <p:nvPr/>
        </p:nvSpPr>
        <p:spPr bwMode="auto">
          <a:xfrm>
            <a:off x="990600" y="196850"/>
            <a:ext cx="726352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3600">
                <a:solidFill>
                  <a:schemeClr val="accent2"/>
                </a:solidFill>
                <a:latin typeface="Arial" pitchFamily="34" charset="0"/>
              </a:rPr>
              <a:t>Fibrosis Progression in Hepatitis C</a:t>
            </a:r>
          </a:p>
        </p:txBody>
      </p:sp>
      <p:sp>
        <p:nvSpPr>
          <p:cNvPr id="566297" name="Text Box 25"/>
          <p:cNvSpPr txBox="1">
            <a:spLocks noChangeArrowheads="1"/>
          </p:cNvSpPr>
          <p:nvPr/>
        </p:nvSpPr>
        <p:spPr bwMode="auto">
          <a:xfrm>
            <a:off x="5556956" y="6288089"/>
            <a:ext cx="300595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800">
                <a:solidFill>
                  <a:schemeClr val="accent2"/>
                </a:solidFill>
                <a:latin typeface="Arial" pitchFamily="34" charset="0"/>
              </a:rPr>
              <a:t>Poynard et al. Lancet 1997.</a:t>
            </a:r>
          </a:p>
        </p:txBody>
      </p:sp>
      <p:sp>
        <p:nvSpPr>
          <p:cNvPr id="566298" name="Text Box 26"/>
          <p:cNvSpPr txBox="1">
            <a:spLocks noChangeArrowheads="1"/>
          </p:cNvSpPr>
          <p:nvPr/>
        </p:nvSpPr>
        <p:spPr bwMode="auto">
          <a:xfrm>
            <a:off x="-2149123" y="-336550"/>
            <a:ext cx="1847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299" name="Text Box 27"/>
          <p:cNvSpPr txBox="1">
            <a:spLocks noChangeArrowheads="1"/>
          </p:cNvSpPr>
          <p:nvPr/>
        </p:nvSpPr>
        <p:spPr bwMode="auto">
          <a:xfrm rot="-5400000">
            <a:off x="-455242" y="3255933"/>
            <a:ext cx="233288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000" b="1">
                <a:solidFill>
                  <a:schemeClr val="accent2"/>
                </a:solidFill>
                <a:latin typeface="Arial" pitchFamily="34" charset="0"/>
              </a:rPr>
              <a:t>FIBROSIS STAGE</a:t>
            </a:r>
          </a:p>
        </p:txBody>
      </p:sp>
      <p:sp>
        <p:nvSpPr>
          <p:cNvPr id="566300" name="Rectangle 28"/>
          <p:cNvSpPr>
            <a:spLocks noChangeArrowheads="1"/>
          </p:cNvSpPr>
          <p:nvPr/>
        </p:nvSpPr>
        <p:spPr bwMode="auto">
          <a:xfrm>
            <a:off x="914400" y="842963"/>
            <a:ext cx="1828800"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301" name="Rectangle 29"/>
          <p:cNvSpPr>
            <a:spLocks noChangeArrowheads="1"/>
          </p:cNvSpPr>
          <p:nvPr/>
        </p:nvSpPr>
        <p:spPr bwMode="auto">
          <a:xfrm>
            <a:off x="1676400" y="3657600"/>
            <a:ext cx="3352800" cy="1600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302" name="Rectangle 30"/>
          <p:cNvSpPr>
            <a:spLocks noChangeArrowheads="1"/>
          </p:cNvSpPr>
          <p:nvPr/>
        </p:nvSpPr>
        <p:spPr bwMode="auto">
          <a:xfrm>
            <a:off x="5257800" y="4308475"/>
            <a:ext cx="30480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it-IT" altLang="it-IT" sz="2400">
              <a:latin typeface="Arial" pitchFamily="34" charset="0"/>
            </a:endParaRPr>
          </a:p>
        </p:txBody>
      </p:sp>
      <p:sp>
        <p:nvSpPr>
          <p:cNvPr id="566303" name="Text Box 31"/>
          <p:cNvSpPr txBox="1">
            <a:spLocks noChangeArrowheads="1"/>
          </p:cNvSpPr>
          <p:nvPr/>
        </p:nvSpPr>
        <p:spPr bwMode="auto">
          <a:xfrm>
            <a:off x="6096000" y="1066801"/>
            <a:ext cx="144302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a:latin typeface="Arial" pitchFamily="34" charset="0"/>
              </a:rPr>
              <a:t>N= 2,235</a:t>
            </a:r>
          </a:p>
        </p:txBody>
      </p:sp>
      <p:sp>
        <p:nvSpPr>
          <p:cNvPr id="566304" name="Line 32"/>
          <p:cNvSpPr>
            <a:spLocks noChangeShapeType="1"/>
          </p:cNvSpPr>
          <p:nvPr/>
        </p:nvSpPr>
        <p:spPr bwMode="auto">
          <a:xfrm flipV="1">
            <a:off x="1701800" y="1555750"/>
            <a:ext cx="6400800" cy="3657600"/>
          </a:xfrm>
          <a:prstGeom prst="line">
            <a:avLst/>
          </a:prstGeom>
          <a:noFill/>
          <a:ln w="762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66305" name="Line 33"/>
          <p:cNvSpPr>
            <a:spLocks noChangeShapeType="1"/>
          </p:cNvSpPr>
          <p:nvPr/>
        </p:nvSpPr>
        <p:spPr bwMode="auto">
          <a:xfrm flipV="1">
            <a:off x="1663700" y="1574800"/>
            <a:ext cx="6400800" cy="3657600"/>
          </a:xfrm>
          <a:prstGeom prst="line">
            <a:avLst/>
          </a:prstGeom>
          <a:noFill/>
          <a:ln w="762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grpSp>
        <p:nvGrpSpPr>
          <p:cNvPr id="672802" name="Group 34"/>
          <p:cNvGrpSpPr>
            <a:grpSpLocks/>
          </p:cNvGrpSpPr>
          <p:nvPr/>
        </p:nvGrpSpPr>
        <p:grpSpPr bwMode="auto">
          <a:xfrm>
            <a:off x="1714501" y="1701800"/>
            <a:ext cx="3556186" cy="3505200"/>
            <a:chOff x="1080" y="1072"/>
            <a:chExt cx="2240" cy="2208"/>
          </a:xfrm>
        </p:grpSpPr>
        <p:sp>
          <p:nvSpPr>
            <p:cNvPr id="566310" name="Text Box 35"/>
            <p:cNvSpPr txBox="1">
              <a:spLocks noChangeArrowheads="1"/>
            </p:cNvSpPr>
            <p:nvPr/>
          </p:nvSpPr>
          <p:spPr bwMode="auto">
            <a:xfrm>
              <a:off x="2160" y="1226"/>
              <a:ext cx="1160"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400" b="1">
                  <a:solidFill>
                    <a:srgbClr val="CC0000"/>
                  </a:solidFill>
                  <a:latin typeface="Arial" pitchFamily="34" charset="0"/>
                </a:rPr>
                <a:t>RAPID FIBROSERS</a:t>
              </a:r>
            </a:p>
          </p:txBody>
        </p:sp>
        <p:sp>
          <p:nvSpPr>
            <p:cNvPr id="566311" name="Line 36"/>
            <p:cNvSpPr>
              <a:spLocks noChangeShapeType="1"/>
            </p:cNvSpPr>
            <p:nvPr/>
          </p:nvSpPr>
          <p:spPr bwMode="auto">
            <a:xfrm flipV="1">
              <a:off x="1080" y="1072"/>
              <a:ext cx="1152" cy="2208"/>
            </a:xfrm>
            <a:prstGeom prst="line">
              <a:avLst/>
            </a:prstGeom>
            <a:noFill/>
            <a:ln w="7620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grpSp>
      <p:grpSp>
        <p:nvGrpSpPr>
          <p:cNvPr id="672805" name="Group 37"/>
          <p:cNvGrpSpPr>
            <a:grpSpLocks/>
          </p:cNvGrpSpPr>
          <p:nvPr/>
        </p:nvGrpSpPr>
        <p:grpSpPr bwMode="auto">
          <a:xfrm>
            <a:off x="1689100" y="4090988"/>
            <a:ext cx="6400800" cy="1141412"/>
            <a:chOff x="1064" y="2577"/>
            <a:chExt cx="4032" cy="719"/>
          </a:xfrm>
        </p:grpSpPr>
        <p:sp>
          <p:nvSpPr>
            <p:cNvPr id="566308" name="Text Box 38"/>
            <p:cNvSpPr txBox="1">
              <a:spLocks noChangeArrowheads="1"/>
            </p:cNvSpPr>
            <p:nvPr/>
          </p:nvSpPr>
          <p:spPr bwMode="auto">
            <a:xfrm>
              <a:off x="3648" y="2577"/>
              <a:ext cx="1147"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400" b="1">
                  <a:solidFill>
                    <a:schemeClr val="accent1"/>
                  </a:solidFill>
                  <a:latin typeface="Arial" pitchFamily="34" charset="0"/>
                </a:rPr>
                <a:t>SLOW FIBROSERS</a:t>
              </a:r>
            </a:p>
          </p:txBody>
        </p:sp>
        <p:sp>
          <p:nvSpPr>
            <p:cNvPr id="566309" name="Line 39"/>
            <p:cNvSpPr>
              <a:spLocks noChangeShapeType="1"/>
            </p:cNvSpPr>
            <p:nvPr/>
          </p:nvSpPr>
          <p:spPr bwMode="auto">
            <a:xfrm flipV="1">
              <a:off x="1064" y="2768"/>
              <a:ext cx="4032" cy="528"/>
            </a:xfrm>
            <a:prstGeom prst="line">
              <a:avLst/>
            </a:prstGeom>
            <a:noFill/>
            <a:ln w="762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grpSp>
    </p:spTree>
    <p:extLst>
      <p:ext uri="{BB962C8B-B14F-4D97-AF65-F5344CB8AC3E}">
        <p14:creationId xmlns:p14="http://schemas.microsoft.com/office/powerpoint/2010/main" val="2483028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728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72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7298" name="Rectangle 2"/>
          <p:cNvSpPr>
            <a:spLocks noChangeArrowheads="1"/>
          </p:cNvSpPr>
          <p:nvPr/>
        </p:nvSpPr>
        <p:spPr bwMode="auto">
          <a:xfrm>
            <a:off x="838200" y="-762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a:latin typeface="Arial" pitchFamily="34" charset="0"/>
              </a:rPr>
              <a:t>RISK OF CIRRHOSIS BY LIFETIME DAILY ALCOHOL INTAKE IN PATIENTS </a:t>
            </a:r>
            <a:r>
              <a:rPr lang="en-US" altLang="it-IT" sz="2000" b="1">
                <a:solidFill>
                  <a:schemeClr val="accent2"/>
                </a:solidFill>
                <a:latin typeface="Arial" pitchFamily="34" charset="0"/>
              </a:rPr>
              <a:t>WITH</a:t>
            </a:r>
            <a:r>
              <a:rPr lang="en-US" altLang="it-IT" sz="2000" b="1">
                <a:latin typeface="Arial" pitchFamily="34" charset="0"/>
              </a:rPr>
              <a:t> AND </a:t>
            </a:r>
            <a:r>
              <a:rPr lang="en-US" altLang="it-IT" sz="2000" b="1">
                <a:solidFill>
                  <a:schemeClr val="accent1"/>
                </a:solidFill>
                <a:latin typeface="Arial" pitchFamily="34" charset="0"/>
              </a:rPr>
              <a:t>WITHOUT</a:t>
            </a:r>
            <a:r>
              <a:rPr lang="en-US" altLang="it-IT" sz="2000" b="1">
                <a:latin typeface="Arial" pitchFamily="34" charset="0"/>
              </a:rPr>
              <a:t> HCV INFECTION </a:t>
            </a:r>
          </a:p>
        </p:txBody>
      </p:sp>
      <p:graphicFrame>
        <p:nvGraphicFramePr>
          <p:cNvPr id="567299" name="Object 3"/>
          <p:cNvGraphicFramePr>
            <a:graphicFrameLocks noChangeAspect="1"/>
          </p:cNvGraphicFramePr>
          <p:nvPr/>
        </p:nvGraphicFramePr>
        <p:xfrm>
          <a:off x="1890889" y="815975"/>
          <a:ext cx="7076723" cy="4746625"/>
        </p:xfrm>
        <a:graphic>
          <a:graphicData uri="http://schemas.openxmlformats.org/presentationml/2006/ole">
            <mc:AlternateContent xmlns:mc="http://schemas.openxmlformats.org/markup-compatibility/2006">
              <mc:Choice xmlns:v="urn:schemas-microsoft-com:vml" Requires="v">
                <p:oleObj spid="_x0000_s69690" name="Chart" r:id="rId4" imgW="7124767" imgH="4248085" progId="MSGraph.Chart.8">
                  <p:embed followColorScheme="full"/>
                </p:oleObj>
              </mc:Choice>
              <mc:Fallback>
                <p:oleObj name="Chart" r:id="rId4" imgW="7124767" imgH="4248085"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889" y="815975"/>
                        <a:ext cx="7076723" cy="474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67300" name="Text Box 4"/>
          <p:cNvSpPr txBox="1">
            <a:spLocks noChangeArrowheads="1"/>
          </p:cNvSpPr>
          <p:nvPr/>
        </p:nvSpPr>
        <p:spPr bwMode="auto">
          <a:xfrm>
            <a:off x="762000" y="892175"/>
            <a:ext cx="1279517"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600" b="1">
                <a:latin typeface="Arial" pitchFamily="34" charset="0"/>
              </a:rPr>
              <a:t>Odds Ratio</a:t>
            </a:r>
          </a:p>
        </p:txBody>
      </p:sp>
      <p:sp>
        <p:nvSpPr>
          <p:cNvPr id="567301" name="Text Box 5"/>
          <p:cNvSpPr txBox="1">
            <a:spLocks noChangeArrowheads="1"/>
          </p:cNvSpPr>
          <p:nvPr/>
        </p:nvSpPr>
        <p:spPr bwMode="auto">
          <a:xfrm>
            <a:off x="2895600" y="5354639"/>
            <a:ext cx="29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600" b="1">
                <a:latin typeface="Arial" pitchFamily="34" charset="0"/>
              </a:rPr>
              <a:t>0</a:t>
            </a:r>
          </a:p>
        </p:txBody>
      </p:sp>
      <p:sp>
        <p:nvSpPr>
          <p:cNvPr id="567302" name="Text Box 6"/>
          <p:cNvSpPr txBox="1">
            <a:spLocks noChangeArrowheads="1"/>
          </p:cNvSpPr>
          <p:nvPr/>
        </p:nvSpPr>
        <p:spPr bwMode="auto">
          <a:xfrm>
            <a:off x="3646312" y="5397500"/>
            <a:ext cx="697627"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600" b="1">
                <a:latin typeface="Arial" pitchFamily="34" charset="0"/>
              </a:rPr>
              <a:t>25/50</a:t>
            </a:r>
          </a:p>
        </p:txBody>
      </p:sp>
      <p:sp>
        <p:nvSpPr>
          <p:cNvPr id="567303" name="Text Box 7"/>
          <p:cNvSpPr txBox="1">
            <a:spLocks noChangeArrowheads="1"/>
          </p:cNvSpPr>
          <p:nvPr/>
        </p:nvSpPr>
        <p:spPr bwMode="auto">
          <a:xfrm>
            <a:off x="4521201" y="5383214"/>
            <a:ext cx="811441"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600" b="1">
                <a:latin typeface="Arial" pitchFamily="34" charset="0"/>
              </a:rPr>
              <a:t>75/100</a:t>
            </a:r>
          </a:p>
        </p:txBody>
      </p:sp>
      <p:sp>
        <p:nvSpPr>
          <p:cNvPr id="567304" name="Text Box 8"/>
          <p:cNvSpPr txBox="1">
            <a:spLocks noChangeArrowheads="1"/>
          </p:cNvSpPr>
          <p:nvPr/>
        </p:nvSpPr>
        <p:spPr bwMode="auto">
          <a:xfrm>
            <a:off x="5431367" y="5397500"/>
            <a:ext cx="925253"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600" b="1">
                <a:latin typeface="Arial" pitchFamily="34" charset="0"/>
              </a:rPr>
              <a:t>125/150</a:t>
            </a:r>
          </a:p>
        </p:txBody>
      </p:sp>
      <p:sp>
        <p:nvSpPr>
          <p:cNvPr id="567305" name="Text Box 9"/>
          <p:cNvSpPr txBox="1">
            <a:spLocks noChangeArrowheads="1"/>
          </p:cNvSpPr>
          <p:nvPr/>
        </p:nvSpPr>
        <p:spPr bwMode="auto">
          <a:xfrm>
            <a:off x="6578600" y="5383214"/>
            <a:ext cx="646331"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600" b="1">
                <a:latin typeface="Arial" pitchFamily="34" charset="0"/>
              </a:rPr>
              <a:t>&gt;175</a:t>
            </a:r>
          </a:p>
        </p:txBody>
      </p:sp>
      <p:sp>
        <p:nvSpPr>
          <p:cNvPr id="567306" name="Text Box 10"/>
          <p:cNvSpPr txBox="1">
            <a:spLocks noChangeArrowheads="1"/>
          </p:cNvSpPr>
          <p:nvPr/>
        </p:nvSpPr>
        <p:spPr bwMode="auto">
          <a:xfrm>
            <a:off x="3352801" y="5791200"/>
            <a:ext cx="365677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600" b="1">
                <a:latin typeface="Arial" pitchFamily="34" charset="0"/>
              </a:rPr>
              <a:t>Lifetime daily alcohol intake (g/day)</a:t>
            </a:r>
          </a:p>
        </p:txBody>
      </p:sp>
      <p:sp>
        <p:nvSpPr>
          <p:cNvPr id="567307" name="Text Box 11"/>
          <p:cNvSpPr txBox="1">
            <a:spLocks noChangeArrowheads="1"/>
          </p:cNvSpPr>
          <p:nvPr/>
        </p:nvSpPr>
        <p:spPr bwMode="auto">
          <a:xfrm>
            <a:off x="4648200" y="6216650"/>
            <a:ext cx="3711657"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600" b="1">
                <a:solidFill>
                  <a:schemeClr val="accent2"/>
                </a:solidFill>
                <a:latin typeface="Arial" pitchFamily="34" charset="0"/>
              </a:rPr>
              <a:t>Corrao and Arico.  Hepatology 1998.</a:t>
            </a:r>
          </a:p>
        </p:txBody>
      </p:sp>
    </p:spTree>
    <p:extLst>
      <p:ext uri="{BB962C8B-B14F-4D97-AF65-F5344CB8AC3E}">
        <p14:creationId xmlns:p14="http://schemas.microsoft.com/office/powerpoint/2010/main" val="2813242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ChangeArrowheads="1"/>
          </p:cNvSpPr>
          <p:nvPr/>
        </p:nvSpPr>
        <p:spPr bwMode="black">
          <a:xfrm>
            <a:off x="457200" y="330200"/>
            <a:ext cx="8458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5000"/>
              </a:lnSpc>
              <a:spcBef>
                <a:spcPct val="0"/>
              </a:spcBef>
              <a:buFontTx/>
              <a:buNone/>
            </a:pPr>
            <a:r>
              <a:rPr lang="en-US" altLang="it-IT" dirty="0">
                <a:solidFill>
                  <a:schemeClr val="accent2"/>
                </a:solidFill>
                <a:latin typeface="Arial" pitchFamily="34" charset="0"/>
                <a:sym typeface="Myriad Roman" pitchFamily="34" charset="0"/>
              </a:rPr>
              <a:t>Future disease burden related to HCV</a:t>
            </a:r>
          </a:p>
        </p:txBody>
      </p:sp>
      <p:sp>
        <p:nvSpPr>
          <p:cNvPr id="564227" name="Text Box 3"/>
          <p:cNvSpPr txBox="1">
            <a:spLocks noChangeArrowheads="1"/>
          </p:cNvSpPr>
          <p:nvPr/>
        </p:nvSpPr>
        <p:spPr bwMode="auto">
          <a:xfrm>
            <a:off x="5946570" y="6461488"/>
            <a:ext cx="3167537" cy="293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78000"/>
              </a:lnSpc>
              <a:spcBef>
                <a:spcPct val="0"/>
              </a:spcBef>
              <a:buFontTx/>
              <a:buNone/>
            </a:pPr>
            <a:r>
              <a:rPr lang="en-US" altLang="it-IT" sz="1600" dirty="0">
                <a:latin typeface="Arial" pitchFamily="34" charset="0"/>
              </a:rPr>
              <a:t>Davis G, Gastroenterology 2010</a:t>
            </a:r>
          </a:p>
        </p:txBody>
      </p:sp>
      <p:pic>
        <p:nvPicPr>
          <p:cNvPr id="2" name="Immagine 1"/>
          <p:cNvPicPr>
            <a:picLocks noChangeAspect="1"/>
          </p:cNvPicPr>
          <p:nvPr/>
        </p:nvPicPr>
        <p:blipFill>
          <a:blip r:embed="rId3"/>
          <a:stretch>
            <a:fillRect/>
          </a:stretch>
        </p:blipFill>
        <p:spPr>
          <a:xfrm>
            <a:off x="457200" y="1723464"/>
            <a:ext cx="4838700" cy="4025900"/>
          </a:xfrm>
          <a:prstGeom prst="rect">
            <a:avLst/>
          </a:prstGeom>
        </p:spPr>
      </p:pic>
    </p:spTree>
    <p:extLst>
      <p:ext uri="{BB962C8B-B14F-4D97-AF65-F5344CB8AC3E}">
        <p14:creationId xmlns:p14="http://schemas.microsoft.com/office/powerpoint/2010/main" val="428404096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2" name="Picture 2" descr="niederau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17" y="1266624"/>
            <a:ext cx="5997937" cy="3898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8323" name="Text Box 3"/>
          <p:cNvSpPr txBox="1">
            <a:spLocks noChangeArrowheads="1"/>
          </p:cNvSpPr>
          <p:nvPr/>
        </p:nvSpPr>
        <p:spPr bwMode="auto">
          <a:xfrm>
            <a:off x="822678" y="192088"/>
            <a:ext cx="7635522" cy="830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400" b="1">
                <a:solidFill>
                  <a:schemeClr val="accent2"/>
                </a:solidFill>
                <a:latin typeface="Arial" pitchFamily="34" charset="0"/>
                <a:cs typeface="Times New Roman" pitchFamily="18" charset="0"/>
              </a:rPr>
              <a:t>Prognosis of chronic hepatitis C: results of a prospective cohort study</a:t>
            </a:r>
            <a:r>
              <a:rPr lang="en-US" altLang="it-IT" sz="2400" b="1">
                <a:solidFill>
                  <a:schemeClr val="accent2"/>
                </a:solidFill>
                <a:latin typeface="Arial" pitchFamily="34" charset="0"/>
              </a:rPr>
              <a:t> </a:t>
            </a:r>
          </a:p>
        </p:txBody>
      </p:sp>
      <p:sp>
        <p:nvSpPr>
          <p:cNvPr id="568324" name="Text Box 4"/>
          <p:cNvSpPr txBox="1">
            <a:spLocks noChangeArrowheads="1"/>
          </p:cNvSpPr>
          <p:nvPr/>
        </p:nvSpPr>
        <p:spPr bwMode="auto">
          <a:xfrm>
            <a:off x="4952035" y="6549342"/>
            <a:ext cx="413927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1400" dirty="0" err="1">
                <a:solidFill>
                  <a:schemeClr val="accent2"/>
                </a:solidFill>
                <a:latin typeface="Arial" pitchFamily="34" charset="0"/>
                <a:cs typeface="Times New Roman" pitchFamily="18" charset="0"/>
              </a:rPr>
              <a:t>Niederau</a:t>
            </a:r>
            <a:r>
              <a:rPr lang="en-US" altLang="it-IT" sz="1400" dirty="0">
                <a:solidFill>
                  <a:schemeClr val="accent2"/>
                </a:solidFill>
                <a:latin typeface="Arial" pitchFamily="34" charset="0"/>
                <a:cs typeface="Times New Roman" pitchFamily="18" charset="0"/>
              </a:rPr>
              <a:t> et al. Hepatology 1998, 28:1687-1695</a:t>
            </a:r>
            <a:r>
              <a:rPr lang="en-US" altLang="it-IT" sz="1400" dirty="0">
                <a:solidFill>
                  <a:schemeClr val="accent2"/>
                </a:solidFill>
                <a:latin typeface="Arial" pitchFamily="34" charset="0"/>
              </a:rPr>
              <a:t> </a:t>
            </a:r>
          </a:p>
        </p:txBody>
      </p:sp>
      <p:sp>
        <p:nvSpPr>
          <p:cNvPr id="2" name="Rettangolo 1">
            <a:extLst>
              <a:ext uri="{FF2B5EF4-FFF2-40B4-BE49-F238E27FC236}">
                <a16:creationId xmlns:a16="http://schemas.microsoft.com/office/drawing/2014/main" id="{109475A1-7D68-064E-88BD-7F129B8754FE}"/>
              </a:ext>
            </a:extLst>
          </p:cNvPr>
          <p:cNvSpPr/>
          <p:nvPr/>
        </p:nvSpPr>
        <p:spPr>
          <a:xfrm>
            <a:off x="822677" y="5229788"/>
            <a:ext cx="7635522" cy="738664"/>
          </a:xfrm>
          <a:prstGeom prst="rect">
            <a:avLst/>
          </a:prstGeom>
        </p:spPr>
        <p:txBody>
          <a:bodyPr wrap="square">
            <a:spAutoFit/>
          </a:bodyPr>
          <a:lstStyle/>
          <a:p>
            <a:r>
              <a:rPr lang="it-IT" sz="1400" dirty="0"/>
              <a:t>Cumulative </a:t>
            </a:r>
            <a:r>
              <a:rPr lang="it-IT" sz="1400" dirty="0" err="1"/>
              <a:t>survival</a:t>
            </a:r>
            <a:r>
              <a:rPr lang="it-IT" sz="1400" dirty="0"/>
              <a:t>, </a:t>
            </a:r>
            <a:r>
              <a:rPr lang="it-IT" sz="1400" dirty="0" err="1"/>
              <a:t>combining</a:t>
            </a:r>
            <a:r>
              <a:rPr lang="it-IT" sz="1400" dirty="0"/>
              <a:t> the </a:t>
            </a:r>
            <a:r>
              <a:rPr lang="it-IT" sz="1400" dirty="0" err="1"/>
              <a:t>numbers</a:t>
            </a:r>
            <a:r>
              <a:rPr lang="it-IT" sz="1400" dirty="0"/>
              <a:t> of </a:t>
            </a:r>
            <a:r>
              <a:rPr lang="it-IT" sz="1400" dirty="0" err="1"/>
              <a:t>deaths</a:t>
            </a:r>
            <a:r>
              <a:rPr lang="it-IT" sz="1400" dirty="0"/>
              <a:t> and </a:t>
            </a:r>
            <a:r>
              <a:rPr lang="it-IT" sz="1400" dirty="0" err="1"/>
              <a:t>LTXs</a:t>
            </a:r>
            <a:r>
              <a:rPr lang="it-IT" sz="1400" dirty="0"/>
              <a:t> </a:t>
            </a:r>
            <a:r>
              <a:rPr lang="it-IT" sz="1400" dirty="0" err="1"/>
              <a:t>as</a:t>
            </a:r>
            <a:r>
              <a:rPr lang="it-IT" sz="1400" dirty="0"/>
              <a:t> </a:t>
            </a:r>
            <a:r>
              <a:rPr lang="it-IT" sz="1400" dirty="0" err="1"/>
              <a:t>events</a:t>
            </a:r>
            <a:r>
              <a:rPr lang="it-IT" sz="1400" dirty="0"/>
              <a:t> (</a:t>
            </a:r>
            <a:r>
              <a:rPr lang="it-IT" sz="1400" dirty="0" err="1"/>
              <a:t>solid</a:t>
            </a:r>
            <a:r>
              <a:rPr lang="it-IT" sz="1400" dirty="0"/>
              <a:t> </a:t>
            </a:r>
            <a:r>
              <a:rPr lang="it-IT" sz="1400" dirty="0" err="1"/>
              <a:t>lines</a:t>
            </a:r>
            <a:r>
              <a:rPr lang="it-IT" sz="1400" dirty="0"/>
              <a:t>), and cumulative </a:t>
            </a:r>
            <a:r>
              <a:rPr lang="it-IT" sz="1400" dirty="0" err="1"/>
              <a:t>survival</a:t>
            </a:r>
            <a:r>
              <a:rPr lang="it-IT" sz="1400" dirty="0"/>
              <a:t> </a:t>
            </a:r>
            <a:r>
              <a:rPr lang="it-IT" sz="1400" dirty="0" err="1"/>
              <a:t>without</a:t>
            </a:r>
            <a:r>
              <a:rPr lang="it-IT" sz="1400" dirty="0"/>
              <a:t> </a:t>
            </a:r>
            <a:r>
              <a:rPr lang="it-IT" sz="1400" dirty="0" err="1"/>
              <a:t>complications</a:t>
            </a:r>
            <a:r>
              <a:rPr lang="it-IT" sz="1400" dirty="0"/>
              <a:t> (</a:t>
            </a:r>
            <a:r>
              <a:rPr lang="it-IT" sz="1400" dirty="0" err="1"/>
              <a:t>broken</a:t>
            </a:r>
            <a:r>
              <a:rPr lang="it-IT" sz="1400" dirty="0"/>
              <a:t> </a:t>
            </a:r>
            <a:r>
              <a:rPr lang="it-IT" sz="1400" dirty="0" err="1"/>
              <a:t>lines</a:t>
            </a:r>
            <a:r>
              <a:rPr lang="it-IT" sz="1400" dirty="0"/>
              <a:t>) in </a:t>
            </a:r>
            <a:r>
              <a:rPr lang="it-IT" sz="1400" dirty="0" err="1"/>
              <a:t>patients</a:t>
            </a:r>
            <a:r>
              <a:rPr lang="it-IT" sz="1400" dirty="0"/>
              <a:t> with </a:t>
            </a:r>
            <a:r>
              <a:rPr lang="it-IT" sz="1400" dirty="0" err="1"/>
              <a:t>cirrhosis</a:t>
            </a:r>
            <a:r>
              <a:rPr lang="it-IT" sz="1400" dirty="0"/>
              <a:t> </a:t>
            </a:r>
            <a:r>
              <a:rPr lang="it-IT" sz="1400" dirty="0" err="1"/>
              <a:t>at</a:t>
            </a:r>
            <a:r>
              <a:rPr lang="it-IT" sz="1400" dirty="0"/>
              <a:t> </a:t>
            </a:r>
            <a:r>
              <a:rPr lang="it-IT" sz="1400" dirty="0" err="1"/>
              <a:t>study</a:t>
            </a:r>
            <a:r>
              <a:rPr lang="it-IT" sz="1400" dirty="0"/>
              <a:t> entry (</a:t>
            </a:r>
            <a:r>
              <a:rPr lang="it-IT" sz="1400" dirty="0" err="1"/>
              <a:t>upper</a:t>
            </a:r>
            <a:r>
              <a:rPr lang="it-IT" sz="1400" dirty="0"/>
              <a:t> part; </a:t>
            </a:r>
          </a:p>
          <a:p>
            <a:r>
              <a:rPr lang="it-IT" sz="1400" dirty="0" err="1"/>
              <a:t>n</a:t>
            </a:r>
            <a:r>
              <a:rPr lang="it-IT" sz="1400" dirty="0"/>
              <a:t> = 141) and in </a:t>
            </a:r>
            <a:r>
              <a:rPr lang="it-IT" sz="1400" dirty="0" err="1"/>
              <a:t>patients</a:t>
            </a:r>
            <a:r>
              <a:rPr lang="it-IT" sz="1400" dirty="0"/>
              <a:t> </a:t>
            </a:r>
            <a:r>
              <a:rPr lang="it-IT" sz="1400" dirty="0" err="1"/>
              <a:t>without</a:t>
            </a:r>
            <a:r>
              <a:rPr lang="it-IT" sz="1400" dirty="0"/>
              <a:t> </a:t>
            </a:r>
            <a:r>
              <a:rPr lang="it-IT" sz="1400" dirty="0" err="1"/>
              <a:t>cirrhosis</a:t>
            </a:r>
            <a:r>
              <a:rPr lang="it-IT" sz="1400" dirty="0"/>
              <a:t> </a:t>
            </a:r>
            <a:r>
              <a:rPr lang="it-IT" sz="1400" dirty="0" err="1"/>
              <a:t>at</a:t>
            </a:r>
            <a:r>
              <a:rPr lang="it-IT" sz="1400" dirty="0"/>
              <a:t> </a:t>
            </a:r>
            <a:r>
              <a:rPr lang="it-IT" sz="1400" dirty="0" err="1"/>
              <a:t>study</a:t>
            </a:r>
            <a:r>
              <a:rPr lang="it-IT" sz="1400" dirty="0"/>
              <a:t> entry (</a:t>
            </a:r>
            <a:r>
              <a:rPr lang="it-IT" sz="1400" dirty="0" err="1"/>
              <a:t>lower</a:t>
            </a:r>
            <a:r>
              <a:rPr lang="it-IT" sz="1400" dirty="0"/>
              <a:t> part; </a:t>
            </a:r>
            <a:r>
              <a:rPr lang="it-IT" sz="1400" dirty="0" err="1"/>
              <a:t>n</a:t>
            </a:r>
            <a:r>
              <a:rPr lang="it-IT" sz="1400" dirty="0"/>
              <a:t> = 696), </a:t>
            </a:r>
            <a:r>
              <a:rPr lang="it-IT" sz="1400" dirty="0" err="1"/>
              <a:t>respectively</a:t>
            </a:r>
            <a:r>
              <a:rPr lang="it-IT" sz="1400" dirty="0"/>
              <a:t>.</a:t>
            </a:r>
          </a:p>
        </p:txBody>
      </p:sp>
      <p:sp>
        <p:nvSpPr>
          <p:cNvPr id="3" name="Rettangolo 2"/>
          <p:cNvSpPr/>
          <p:nvPr/>
        </p:nvSpPr>
        <p:spPr>
          <a:xfrm>
            <a:off x="4812632" y="1684421"/>
            <a:ext cx="1588168" cy="6136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smtClean="0"/>
              <a:t>No </a:t>
            </a:r>
            <a:r>
              <a:rPr lang="it-IT" dirty="0" err="1" smtClean="0"/>
              <a:t>cirrhosis</a:t>
            </a:r>
            <a:endParaRPr lang="it-IT" dirty="0"/>
          </a:p>
        </p:txBody>
      </p:sp>
      <p:sp>
        <p:nvSpPr>
          <p:cNvPr id="7" name="Rettangolo 6"/>
          <p:cNvSpPr/>
          <p:nvPr/>
        </p:nvSpPr>
        <p:spPr>
          <a:xfrm>
            <a:off x="4812632" y="2843493"/>
            <a:ext cx="1588168" cy="6136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dirty="0" err="1" smtClean="0"/>
              <a:t>Cirrhosis</a:t>
            </a:r>
            <a:r>
              <a:rPr lang="it-IT" dirty="0" smtClean="0"/>
              <a:t> </a:t>
            </a:r>
            <a:endParaRPr lang="it-IT" dirty="0"/>
          </a:p>
        </p:txBody>
      </p:sp>
    </p:spTree>
    <p:extLst>
      <p:ext uri="{BB962C8B-B14F-4D97-AF65-F5344CB8AC3E}">
        <p14:creationId xmlns:p14="http://schemas.microsoft.com/office/powerpoint/2010/main" val="41665623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5941842" y="415758"/>
            <a:ext cx="2995806" cy="1143000"/>
          </a:xfrm>
        </p:spPr>
        <p:txBody>
          <a:bodyPr>
            <a:noAutofit/>
          </a:bodyPr>
          <a:lstStyle/>
          <a:p>
            <a:r>
              <a:rPr lang="it-IT" sz="2000" dirty="0" err="1"/>
              <a:t>All</a:t>
            </a:r>
            <a:r>
              <a:rPr lang="it-IT" sz="2000" dirty="0"/>
              <a:t>-Cause, </a:t>
            </a:r>
            <a:r>
              <a:rPr lang="it-IT" sz="2000" dirty="0" err="1"/>
              <a:t>Liver-Related</a:t>
            </a:r>
            <a:r>
              <a:rPr lang="it-IT" sz="2000" dirty="0"/>
              <a:t>, and Non–</a:t>
            </a:r>
            <a:r>
              <a:rPr lang="it-IT" sz="2000" dirty="0" err="1"/>
              <a:t>Liver-Related</a:t>
            </a:r>
            <a:r>
              <a:rPr lang="it-IT" sz="2000" dirty="0"/>
              <a:t/>
            </a:r>
            <a:br>
              <a:rPr lang="it-IT" sz="2000" dirty="0"/>
            </a:br>
            <a:r>
              <a:rPr lang="it-IT" sz="2000" dirty="0" err="1"/>
              <a:t>Mortality</a:t>
            </a:r>
            <a:r>
              <a:rPr lang="it-IT" sz="2000" dirty="0"/>
              <a:t> </a:t>
            </a:r>
            <a:r>
              <a:rPr lang="it-IT" sz="2000" dirty="0" err="1"/>
              <a:t>Among</a:t>
            </a:r>
            <a:r>
              <a:rPr lang="it-IT" sz="2000" dirty="0"/>
              <a:t> HCV-</a:t>
            </a:r>
            <a:r>
              <a:rPr lang="it-IT" sz="2000" dirty="0" err="1"/>
              <a:t>Infected</a:t>
            </a:r>
            <a:r>
              <a:rPr lang="it-IT" sz="2000" dirty="0"/>
              <a:t> </a:t>
            </a:r>
            <a:r>
              <a:rPr lang="it-IT" sz="2000" dirty="0" err="1"/>
              <a:t>Individuals</a:t>
            </a:r>
            <a:r>
              <a:rPr lang="it-IT" sz="2000" dirty="0"/>
              <a:t> in</a:t>
            </a:r>
            <a:br>
              <a:rPr lang="it-IT" sz="2000" dirty="0"/>
            </a:br>
            <a:r>
              <a:rPr lang="it-IT" sz="2000" dirty="0"/>
              <a:t>the General US </a:t>
            </a:r>
            <a:r>
              <a:rPr lang="it-IT" sz="2000" dirty="0" err="1"/>
              <a:t>Population</a:t>
            </a:r>
            <a:endParaRPr lang="it-IT" sz="2000" dirty="0"/>
          </a:p>
        </p:txBody>
      </p:sp>
      <p:pic>
        <p:nvPicPr>
          <p:cNvPr id="7" name="Immagine 6"/>
          <p:cNvPicPr>
            <a:picLocks noChangeAspect="1"/>
          </p:cNvPicPr>
          <p:nvPr/>
        </p:nvPicPr>
        <p:blipFill>
          <a:blip r:embed="rId3"/>
          <a:stretch>
            <a:fillRect/>
          </a:stretch>
        </p:blipFill>
        <p:spPr>
          <a:xfrm>
            <a:off x="250843" y="36773"/>
            <a:ext cx="5727199" cy="6821228"/>
          </a:xfrm>
          <a:prstGeom prst="rect">
            <a:avLst/>
          </a:prstGeom>
        </p:spPr>
      </p:pic>
      <p:sp>
        <p:nvSpPr>
          <p:cNvPr id="8" name="CasellaDiTesto 7"/>
          <p:cNvSpPr txBox="1"/>
          <p:nvPr/>
        </p:nvSpPr>
        <p:spPr>
          <a:xfrm>
            <a:off x="6067254" y="6475802"/>
            <a:ext cx="3167955" cy="338554"/>
          </a:xfrm>
          <a:prstGeom prst="rect">
            <a:avLst/>
          </a:prstGeom>
          <a:noFill/>
        </p:spPr>
        <p:txBody>
          <a:bodyPr wrap="none" rtlCol="0">
            <a:spAutoFit/>
          </a:bodyPr>
          <a:lstStyle/>
          <a:p>
            <a:r>
              <a:rPr lang="it-IT" sz="1600" dirty="0" err="1"/>
              <a:t>El</a:t>
            </a:r>
            <a:r>
              <a:rPr lang="it-IT" sz="1600" dirty="0"/>
              <a:t> </a:t>
            </a:r>
            <a:r>
              <a:rPr lang="it-IT" sz="1600" dirty="0" err="1"/>
              <a:t>Kamary</a:t>
            </a:r>
            <a:r>
              <a:rPr lang="it-IT" sz="1600" dirty="0"/>
              <a:t> et al., </a:t>
            </a:r>
            <a:r>
              <a:rPr lang="it-IT" sz="1600" dirty="0" err="1"/>
              <a:t>Clin</a:t>
            </a:r>
            <a:r>
              <a:rPr lang="it-IT" sz="1600" dirty="0"/>
              <a:t> </a:t>
            </a:r>
            <a:r>
              <a:rPr lang="it-IT" sz="1600" dirty="0" err="1"/>
              <a:t>Infect</a:t>
            </a:r>
            <a:r>
              <a:rPr lang="it-IT" sz="1600" dirty="0"/>
              <a:t> </a:t>
            </a:r>
            <a:r>
              <a:rPr lang="it-IT" sz="1600" dirty="0" err="1"/>
              <a:t>Dis</a:t>
            </a:r>
            <a:r>
              <a:rPr lang="it-IT" sz="1600" dirty="0"/>
              <a:t> 2011</a:t>
            </a:r>
          </a:p>
        </p:txBody>
      </p:sp>
      <p:sp>
        <p:nvSpPr>
          <p:cNvPr id="2" name="Rettangolo 1">
            <a:extLst>
              <a:ext uri="{FF2B5EF4-FFF2-40B4-BE49-F238E27FC236}">
                <a16:creationId xmlns:a16="http://schemas.microsoft.com/office/drawing/2014/main" id="{CECFF171-A314-1D42-8328-AB470F5C5BD3}"/>
              </a:ext>
            </a:extLst>
          </p:cNvPr>
          <p:cNvSpPr/>
          <p:nvPr/>
        </p:nvSpPr>
        <p:spPr>
          <a:xfrm>
            <a:off x="6067254" y="3962400"/>
            <a:ext cx="2594146" cy="6985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err="1">
                <a:solidFill>
                  <a:schemeClr val="tx1"/>
                </a:solidFill>
              </a:rPr>
              <a:t>Adjusted</a:t>
            </a:r>
            <a:r>
              <a:rPr lang="it-IT" dirty="0">
                <a:solidFill>
                  <a:schemeClr val="tx1"/>
                </a:solidFill>
              </a:rPr>
              <a:t> for co-</a:t>
            </a:r>
            <a:r>
              <a:rPr lang="it-IT" dirty="0" err="1">
                <a:solidFill>
                  <a:schemeClr val="tx1"/>
                </a:solidFill>
              </a:rPr>
              <a:t>factors</a:t>
            </a:r>
            <a:r>
              <a:rPr lang="it-IT" dirty="0">
                <a:solidFill>
                  <a:schemeClr val="tx1"/>
                </a:solidFill>
              </a:rPr>
              <a:t> and </a:t>
            </a:r>
            <a:r>
              <a:rPr lang="it-IT" dirty="0" err="1">
                <a:solidFill>
                  <a:schemeClr val="tx1"/>
                </a:solidFill>
              </a:rPr>
              <a:t>liver-related</a:t>
            </a:r>
            <a:r>
              <a:rPr lang="it-IT" dirty="0">
                <a:solidFill>
                  <a:schemeClr val="tx1"/>
                </a:solidFill>
              </a:rPr>
              <a:t> </a:t>
            </a:r>
            <a:r>
              <a:rPr lang="it-IT" dirty="0" err="1">
                <a:solidFill>
                  <a:schemeClr val="tx1"/>
                </a:solidFill>
              </a:rPr>
              <a:t>causes</a:t>
            </a:r>
            <a:r>
              <a:rPr lang="it-IT" dirty="0">
                <a:solidFill>
                  <a:schemeClr val="tx1"/>
                </a:solidFill>
              </a:rPr>
              <a:t>.</a:t>
            </a:r>
          </a:p>
        </p:txBody>
      </p:sp>
    </p:spTree>
    <p:extLst>
      <p:ext uri="{BB962C8B-B14F-4D97-AF65-F5344CB8AC3E}">
        <p14:creationId xmlns:p14="http://schemas.microsoft.com/office/powerpoint/2010/main" val="1973537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Chronic</a:t>
            </a:r>
            <a:r>
              <a:rPr lang="it-IT" dirty="0"/>
              <a:t> </a:t>
            </a:r>
            <a:r>
              <a:rPr lang="it-IT" dirty="0" err="1"/>
              <a:t>Hepatitis</a:t>
            </a:r>
            <a:r>
              <a:rPr lang="it-IT" dirty="0"/>
              <a:t>, Definition </a:t>
            </a:r>
          </a:p>
        </p:txBody>
      </p:sp>
      <p:sp>
        <p:nvSpPr>
          <p:cNvPr id="3" name="Segnaposto contenuto 2"/>
          <p:cNvSpPr>
            <a:spLocks noGrp="1"/>
          </p:cNvSpPr>
          <p:nvPr>
            <p:ph idx="1"/>
          </p:nvPr>
        </p:nvSpPr>
        <p:spPr/>
        <p:txBody>
          <a:bodyPr>
            <a:normAutofit fontScale="92500" lnSpcReduction="20000"/>
          </a:bodyPr>
          <a:lstStyle/>
          <a:p>
            <a:r>
              <a:rPr lang="it-IT" dirty="0" err="1"/>
              <a:t>Ongoing</a:t>
            </a:r>
            <a:r>
              <a:rPr lang="it-IT" dirty="0"/>
              <a:t>, long-</a:t>
            </a:r>
            <a:r>
              <a:rPr lang="it-IT" dirty="0" err="1"/>
              <a:t>lasting</a:t>
            </a:r>
            <a:r>
              <a:rPr lang="it-IT" dirty="0"/>
              <a:t> </a:t>
            </a:r>
            <a:r>
              <a:rPr lang="it-IT" dirty="0" err="1"/>
              <a:t>Inflammation</a:t>
            </a:r>
            <a:r>
              <a:rPr lang="it-IT" dirty="0"/>
              <a:t> of the </a:t>
            </a:r>
            <a:r>
              <a:rPr lang="it-IT" dirty="0" err="1"/>
              <a:t>liver</a:t>
            </a:r>
            <a:endParaRPr lang="it-IT" dirty="0"/>
          </a:p>
          <a:p>
            <a:r>
              <a:rPr lang="it-IT" dirty="0" err="1"/>
              <a:t>Duration</a:t>
            </a:r>
            <a:r>
              <a:rPr lang="it-IT" dirty="0"/>
              <a:t>: over </a:t>
            </a:r>
            <a:r>
              <a:rPr lang="it-IT" dirty="0" err="1"/>
              <a:t>six</a:t>
            </a:r>
            <a:r>
              <a:rPr lang="it-IT" dirty="0"/>
              <a:t> </a:t>
            </a:r>
            <a:r>
              <a:rPr lang="it-IT" dirty="0" err="1"/>
              <a:t>months</a:t>
            </a:r>
            <a:endParaRPr lang="it-IT" dirty="0"/>
          </a:p>
          <a:p>
            <a:r>
              <a:rPr lang="it-IT" dirty="0" err="1"/>
              <a:t>Severity</a:t>
            </a:r>
            <a:r>
              <a:rPr lang="it-IT" dirty="0"/>
              <a:t> </a:t>
            </a:r>
            <a:r>
              <a:rPr lang="it-IT" dirty="0" err="1"/>
              <a:t>is</a:t>
            </a:r>
            <a:r>
              <a:rPr lang="it-IT" dirty="0"/>
              <a:t> </a:t>
            </a:r>
            <a:r>
              <a:rPr lang="it-IT" dirty="0" err="1"/>
              <a:t>variable</a:t>
            </a:r>
            <a:r>
              <a:rPr lang="it-IT" dirty="0"/>
              <a:t> </a:t>
            </a:r>
          </a:p>
          <a:p>
            <a:r>
              <a:rPr lang="it-IT" dirty="0" err="1"/>
              <a:t>Histopathology</a:t>
            </a:r>
            <a:r>
              <a:rPr lang="it-IT" dirty="0"/>
              <a:t>: </a:t>
            </a:r>
            <a:r>
              <a:rPr lang="it-IT" dirty="0" err="1"/>
              <a:t>few</a:t>
            </a:r>
            <a:r>
              <a:rPr lang="it-IT" dirty="0"/>
              <a:t> </a:t>
            </a:r>
            <a:r>
              <a:rPr lang="it-IT" dirty="0" err="1"/>
              <a:t>patterns</a:t>
            </a:r>
            <a:r>
              <a:rPr lang="it-IT" dirty="0"/>
              <a:t> and </a:t>
            </a:r>
            <a:r>
              <a:rPr lang="it-IT" dirty="0" err="1"/>
              <a:t>features</a:t>
            </a:r>
            <a:endParaRPr lang="it-IT" dirty="0"/>
          </a:p>
          <a:p>
            <a:r>
              <a:rPr lang="it-IT" dirty="0" err="1">
                <a:solidFill>
                  <a:srgbClr val="FF0000"/>
                </a:solidFill>
              </a:rPr>
              <a:t>Potential</a:t>
            </a:r>
            <a:r>
              <a:rPr lang="it-IT" dirty="0">
                <a:solidFill>
                  <a:srgbClr val="FF0000"/>
                </a:solidFill>
              </a:rPr>
              <a:t> for </a:t>
            </a:r>
            <a:r>
              <a:rPr lang="it-IT" dirty="0" err="1">
                <a:solidFill>
                  <a:srgbClr val="FF0000"/>
                </a:solidFill>
              </a:rPr>
              <a:t>progression</a:t>
            </a:r>
            <a:endParaRPr lang="it-IT" dirty="0">
              <a:solidFill>
                <a:srgbClr val="FF0000"/>
              </a:solidFill>
            </a:endParaRPr>
          </a:p>
          <a:p>
            <a:r>
              <a:rPr lang="it-IT" dirty="0"/>
              <a:t>No or </a:t>
            </a:r>
            <a:r>
              <a:rPr lang="it-IT" dirty="0" err="1"/>
              <a:t>few</a:t>
            </a:r>
            <a:r>
              <a:rPr lang="it-IT" dirty="0"/>
              <a:t> </a:t>
            </a:r>
            <a:r>
              <a:rPr lang="it-IT" dirty="0" err="1"/>
              <a:t>symptoms</a:t>
            </a:r>
            <a:endParaRPr lang="it-IT" dirty="0"/>
          </a:p>
          <a:p>
            <a:r>
              <a:rPr lang="it-IT" dirty="0"/>
              <a:t>No </a:t>
            </a:r>
            <a:r>
              <a:rPr lang="it-IT" dirty="0" err="1"/>
              <a:t>specific</a:t>
            </a:r>
            <a:r>
              <a:rPr lang="it-IT" dirty="0"/>
              <a:t> </a:t>
            </a:r>
            <a:r>
              <a:rPr lang="it-IT" dirty="0" err="1"/>
              <a:t>radiologic</a:t>
            </a:r>
            <a:r>
              <a:rPr lang="it-IT" dirty="0"/>
              <a:t> </a:t>
            </a:r>
            <a:r>
              <a:rPr lang="it-IT" dirty="0" err="1"/>
              <a:t>findings</a:t>
            </a:r>
            <a:endParaRPr lang="it-IT" dirty="0"/>
          </a:p>
          <a:p>
            <a:r>
              <a:rPr lang="it-IT" dirty="0"/>
              <a:t>LAB: </a:t>
            </a:r>
            <a:r>
              <a:rPr lang="it-IT" dirty="0" err="1"/>
              <a:t>usually</a:t>
            </a:r>
            <a:r>
              <a:rPr lang="it-IT" dirty="0"/>
              <a:t> </a:t>
            </a:r>
            <a:r>
              <a:rPr lang="it-IT" dirty="0" err="1"/>
              <a:t>raised</a:t>
            </a:r>
            <a:r>
              <a:rPr lang="it-IT" dirty="0"/>
              <a:t> ALT and/or GGT</a:t>
            </a:r>
          </a:p>
          <a:p>
            <a:r>
              <a:rPr lang="it-IT" dirty="0" err="1"/>
              <a:t>Many</a:t>
            </a:r>
            <a:r>
              <a:rPr lang="it-IT" dirty="0"/>
              <a:t> </a:t>
            </a:r>
            <a:r>
              <a:rPr lang="it-IT" dirty="0" err="1"/>
              <a:t>causes</a:t>
            </a:r>
            <a:r>
              <a:rPr lang="it-IT" dirty="0"/>
              <a:t>   </a:t>
            </a:r>
          </a:p>
        </p:txBody>
      </p:sp>
    </p:spTree>
    <p:extLst>
      <p:ext uri="{BB962C8B-B14F-4D97-AF65-F5344CB8AC3E}">
        <p14:creationId xmlns:p14="http://schemas.microsoft.com/office/powerpoint/2010/main" val="90604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80610" name="Titolo 1"/>
          <p:cNvSpPr>
            <a:spLocks noGrp="1"/>
          </p:cNvSpPr>
          <p:nvPr>
            <p:ph type="ctrTitle"/>
          </p:nvPr>
        </p:nvSpPr>
        <p:spPr>
          <a:xfrm>
            <a:off x="685800" y="2130426"/>
            <a:ext cx="7772400" cy="1470025"/>
          </a:xfrm>
        </p:spPr>
        <p:txBody>
          <a:bodyPr/>
          <a:lstStyle/>
          <a:p>
            <a:pPr eaLnBrk="1" hangingPunct="1"/>
            <a:r>
              <a:rPr lang="it-IT" altLang="it-IT" dirty="0">
                <a:solidFill>
                  <a:schemeClr val="bg1"/>
                </a:solidFill>
              </a:rPr>
              <a:t>Manifestazioni extraepatiche da HCV</a:t>
            </a:r>
          </a:p>
        </p:txBody>
      </p:sp>
    </p:spTree>
    <p:extLst>
      <p:ext uri="{BB962C8B-B14F-4D97-AF65-F5344CB8AC3E}">
        <p14:creationId xmlns:p14="http://schemas.microsoft.com/office/powerpoint/2010/main" val="2938840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36689" y="115889"/>
            <a:ext cx="8964789" cy="490537"/>
          </a:xfrm>
        </p:spPr>
        <p:txBody>
          <a:bodyPr/>
          <a:lstStyle/>
          <a:p>
            <a:r>
              <a:rPr lang="en-US" altLang="it-IT" sz="2400" b="1">
                <a:solidFill>
                  <a:srgbClr val="FFFF00"/>
                </a:solidFill>
              </a:rPr>
              <a:t>Manifestazioni extraepatiche associate a infezione da HCV</a:t>
            </a:r>
          </a:p>
        </p:txBody>
      </p:sp>
      <p:sp>
        <p:nvSpPr>
          <p:cNvPr id="579587" name="Rectangle 3"/>
          <p:cNvSpPr>
            <a:spLocks noGrp="1" noChangeArrowheads="1"/>
          </p:cNvSpPr>
          <p:nvPr>
            <p:ph type="body" sz="half" idx="1"/>
          </p:nvPr>
        </p:nvSpPr>
        <p:spPr>
          <a:xfrm>
            <a:off x="457200" y="620713"/>
            <a:ext cx="4038600" cy="6237287"/>
          </a:xfrm>
        </p:spPr>
        <p:txBody>
          <a:bodyPr/>
          <a:lstStyle/>
          <a:p>
            <a:pPr marL="533400" indent="-533400">
              <a:buFontTx/>
              <a:buNone/>
            </a:pPr>
            <a:r>
              <a:rPr lang="en-US" altLang="it-IT" sz="1600" b="1" dirty="0">
                <a:solidFill>
                  <a:schemeClr val="bg1"/>
                </a:solidFill>
              </a:rPr>
              <a:t>A: </a:t>
            </a:r>
            <a:r>
              <a:rPr lang="en-US" altLang="it-IT" sz="1600" b="1" dirty="0" err="1">
                <a:solidFill>
                  <a:schemeClr val="bg1"/>
                </a:solidFill>
              </a:rPr>
              <a:t>Associazione</a:t>
            </a:r>
            <a:r>
              <a:rPr lang="en-US" altLang="it-IT" sz="1600" b="1" dirty="0">
                <a:solidFill>
                  <a:schemeClr val="bg1"/>
                </a:solidFill>
              </a:rPr>
              <a:t> </a:t>
            </a:r>
            <a:r>
              <a:rPr lang="en-US" altLang="it-IT" sz="1600" b="1" dirty="0" err="1">
                <a:solidFill>
                  <a:srgbClr val="FFFF00"/>
                </a:solidFill>
              </a:rPr>
              <a:t>definita</a:t>
            </a:r>
            <a:r>
              <a:rPr lang="en-US" altLang="it-IT" sz="1600" b="1" dirty="0">
                <a:solidFill>
                  <a:srgbClr val="FFFF00"/>
                </a:solidFill>
              </a:rPr>
              <a:t> </a:t>
            </a:r>
            <a:r>
              <a:rPr lang="en-US" altLang="it-IT" sz="1600" b="1" dirty="0" err="1">
                <a:solidFill>
                  <a:schemeClr val="bg1"/>
                </a:solidFill>
              </a:rPr>
              <a:t>sulla</a:t>
            </a:r>
            <a:r>
              <a:rPr lang="en-US" altLang="it-IT" sz="1600" b="1" dirty="0">
                <a:solidFill>
                  <a:schemeClr val="bg1"/>
                </a:solidFill>
              </a:rPr>
              <a:t> base di</a:t>
            </a:r>
          </a:p>
          <a:p>
            <a:pPr marL="0" indent="0">
              <a:buNone/>
            </a:pPr>
            <a:r>
              <a:rPr lang="en-US" altLang="it-IT" sz="1600" b="1" dirty="0">
                <a:solidFill>
                  <a:schemeClr val="bg1"/>
                </a:solidFill>
              </a:rPr>
              <a:t>Alta </a:t>
            </a:r>
            <a:r>
              <a:rPr lang="en-US" altLang="it-IT" sz="1600" b="1" dirty="0" err="1">
                <a:solidFill>
                  <a:schemeClr val="bg1"/>
                </a:solidFill>
              </a:rPr>
              <a:t>prevalenza</a:t>
            </a:r>
            <a:endParaRPr lang="en-US" altLang="it-IT" sz="1600" b="1" dirty="0">
              <a:solidFill>
                <a:schemeClr val="bg1"/>
              </a:solidFill>
            </a:endParaRPr>
          </a:p>
          <a:p>
            <a:pPr marL="0" indent="0">
              <a:buNone/>
            </a:pPr>
            <a:r>
              <a:rPr lang="en-US" altLang="it-IT" sz="1600" b="1" dirty="0" err="1">
                <a:solidFill>
                  <a:schemeClr val="bg1"/>
                </a:solidFill>
              </a:rPr>
              <a:t>Patogenesi</a:t>
            </a:r>
            <a:endParaRPr lang="en-US" altLang="it-IT" sz="1600" b="1" dirty="0">
              <a:solidFill>
                <a:schemeClr val="bg1"/>
              </a:solidFill>
            </a:endParaRPr>
          </a:p>
          <a:p>
            <a:pPr marL="533400" indent="-533400"/>
            <a:r>
              <a:rPr lang="en-US" altLang="it-IT" sz="1600" i="1" dirty="0" err="1">
                <a:solidFill>
                  <a:schemeClr val="bg1"/>
                </a:solidFill>
              </a:rPr>
              <a:t>Crioglobulinemia</a:t>
            </a:r>
            <a:r>
              <a:rPr lang="en-US" altLang="it-IT" sz="1600" i="1" dirty="0">
                <a:solidFill>
                  <a:schemeClr val="bg1"/>
                </a:solidFill>
              </a:rPr>
              <a:t> </a:t>
            </a:r>
            <a:r>
              <a:rPr lang="en-US" altLang="it-IT" sz="1600" i="1" dirty="0" err="1">
                <a:solidFill>
                  <a:schemeClr val="bg1"/>
                </a:solidFill>
              </a:rPr>
              <a:t>mista</a:t>
            </a:r>
            <a:endParaRPr lang="en-US" altLang="it-IT" sz="1600" i="1" dirty="0">
              <a:solidFill>
                <a:schemeClr val="bg1"/>
              </a:solidFill>
            </a:endParaRPr>
          </a:p>
          <a:p>
            <a:pPr marL="533400" indent="-533400"/>
            <a:r>
              <a:rPr lang="en-US" altLang="it-IT" sz="1600" i="1" dirty="0" err="1">
                <a:solidFill>
                  <a:schemeClr val="bg1"/>
                </a:solidFill>
              </a:rPr>
              <a:t>Glomerulonefrite</a:t>
            </a:r>
            <a:r>
              <a:rPr lang="en-US" altLang="it-IT" sz="1600" i="1" dirty="0">
                <a:solidFill>
                  <a:schemeClr val="bg1"/>
                </a:solidFill>
              </a:rPr>
              <a:t> </a:t>
            </a:r>
            <a:r>
              <a:rPr lang="en-US" altLang="it-IT" sz="1600" i="1" dirty="0" err="1">
                <a:solidFill>
                  <a:schemeClr val="bg1"/>
                </a:solidFill>
              </a:rPr>
              <a:t>membrano-proliferativa</a:t>
            </a:r>
            <a:endParaRPr lang="en-US" altLang="it-IT" sz="1600" i="1" dirty="0">
              <a:solidFill>
                <a:schemeClr val="bg1"/>
              </a:solidFill>
            </a:endParaRPr>
          </a:p>
          <a:p>
            <a:pPr marL="533400" indent="-533400"/>
            <a:r>
              <a:rPr lang="en-US" altLang="it-IT" sz="1600" i="1" dirty="0" err="1">
                <a:solidFill>
                  <a:schemeClr val="bg1"/>
                </a:solidFill>
              </a:rPr>
              <a:t>Neuropatia</a:t>
            </a:r>
            <a:r>
              <a:rPr lang="en-US" altLang="it-IT" sz="1600" i="1" dirty="0">
                <a:solidFill>
                  <a:schemeClr val="bg1"/>
                </a:solidFill>
              </a:rPr>
              <a:t> </a:t>
            </a:r>
            <a:r>
              <a:rPr lang="en-US" altLang="it-IT" sz="1600" i="1" dirty="0" err="1">
                <a:solidFill>
                  <a:schemeClr val="bg1"/>
                </a:solidFill>
              </a:rPr>
              <a:t>periferica</a:t>
            </a:r>
            <a:endParaRPr lang="en-US" altLang="it-IT" sz="1600" i="1" dirty="0">
              <a:solidFill>
                <a:schemeClr val="bg1"/>
              </a:solidFill>
            </a:endParaRPr>
          </a:p>
          <a:p>
            <a:pPr marL="533400" indent="-533400">
              <a:buFontTx/>
              <a:buNone/>
            </a:pPr>
            <a:r>
              <a:rPr lang="en-US" altLang="it-IT" sz="1600" b="1" dirty="0">
                <a:solidFill>
                  <a:schemeClr val="bg1"/>
                </a:solidFill>
              </a:rPr>
              <a:t>B: </a:t>
            </a:r>
            <a:r>
              <a:rPr lang="en-US" altLang="it-IT" sz="1600" b="1" dirty="0" err="1">
                <a:solidFill>
                  <a:schemeClr val="bg1"/>
                </a:solidFill>
              </a:rPr>
              <a:t>Associazione</a:t>
            </a:r>
            <a:r>
              <a:rPr lang="en-US" altLang="it-IT" sz="1600" b="1" dirty="0">
                <a:solidFill>
                  <a:schemeClr val="bg1"/>
                </a:solidFill>
              </a:rPr>
              <a:t> </a:t>
            </a:r>
            <a:r>
              <a:rPr lang="en-US" altLang="it-IT" sz="1600" b="1" dirty="0" err="1">
                <a:solidFill>
                  <a:srgbClr val="FFFF00"/>
                </a:solidFill>
              </a:rPr>
              <a:t>definita</a:t>
            </a:r>
            <a:r>
              <a:rPr lang="en-US" altLang="it-IT" sz="1600" b="1" dirty="0">
                <a:solidFill>
                  <a:srgbClr val="FFFF00"/>
                </a:solidFill>
              </a:rPr>
              <a:t> </a:t>
            </a:r>
            <a:r>
              <a:rPr lang="en-US" altLang="it-IT" sz="1600" b="1" dirty="0" err="1">
                <a:solidFill>
                  <a:schemeClr val="bg1"/>
                </a:solidFill>
              </a:rPr>
              <a:t>sulla</a:t>
            </a:r>
            <a:r>
              <a:rPr lang="en-US" altLang="it-IT" sz="1600" b="1" dirty="0">
                <a:solidFill>
                  <a:schemeClr val="bg1"/>
                </a:solidFill>
              </a:rPr>
              <a:t> base di </a:t>
            </a:r>
            <a:r>
              <a:rPr lang="en-US" altLang="it-IT" sz="1600" b="1" dirty="0" err="1">
                <a:solidFill>
                  <a:schemeClr val="bg1"/>
                </a:solidFill>
              </a:rPr>
              <a:t>maggiore</a:t>
            </a:r>
            <a:r>
              <a:rPr lang="en-US" altLang="it-IT" sz="1600" b="1" dirty="0">
                <a:solidFill>
                  <a:schemeClr val="bg1"/>
                </a:solidFill>
              </a:rPr>
              <a:t> </a:t>
            </a:r>
            <a:r>
              <a:rPr lang="en-US" altLang="it-IT" sz="1600" b="1" dirty="0" err="1">
                <a:solidFill>
                  <a:schemeClr val="bg1"/>
                </a:solidFill>
              </a:rPr>
              <a:t>prevalenza</a:t>
            </a:r>
            <a:r>
              <a:rPr lang="en-US" altLang="it-IT" sz="1600" b="1" dirty="0">
                <a:solidFill>
                  <a:schemeClr val="bg1"/>
                </a:solidFill>
              </a:rPr>
              <a:t> </a:t>
            </a:r>
            <a:r>
              <a:rPr lang="en-US" altLang="it-IT" sz="1600" b="1" dirty="0" err="1">
                <a:solidFill>
                  <a:schemeClr val="bg1"/>
                </a:solidFill>
              </a:rPr>
              <a:t>rispetto</a:t>
            </a:r>
            <a:r>
              <a:rPr lang="en-US" altLang="it-IT" sz="1600" b="1" dirty="0">
                <a:solidFill>
                  <a:schemeClr val="bg1"/>
                </a:solidFill>
              </a:rPr>
              <a:t> </a:t>
            </a:r>
            <a:r>
              <a:rPr lang="en-US" altLang="it-IT" sz="1600" b="1" dirty="0" err="1">
                <a:solidFill>
                  <a:schemeClr val="bg1"/>
                </a:solidFill>
              </a:rPr>
              <a:t>ai</a:t>
            </a:r>
            <a:r>
              <a:rPr lang="en-US" altLang="it-IT" sz="1600" b="1" dirty="0">
                <a:solidFill>
                  <a:schemeClr val="bg1"/>
                </a:solidFill>
              </a:rPr>
              <a:t> </a:t>
            </a:r>
            <a:r>
              <a:rPr lang="en-US" altLang="it-IT" sz="1600" b="1" dirty="0" err="1">
                <a:solidFill>
                  <a:schemeClr val="bg1"/>
                </a:solidFill>
              </a:rPr>
              <a:t>controlli</a:t>
            </a:r>
            <a:endParaRPr lang="en-US" altLang="it-IT" sz="1600" b="1" dirty="0">
              <a:solidFill>
                <a:schemeClr val="bg1"/>
              </a:solidFill>
            </a:endParaRPr>
          </a:p>
          <a:p>
            <a:pPr marL="533400" indent="-533400"/>
            <a:r>
              <a:rPr lang="en-US" altLang="it-IT" sz="1600" i="1" dirty="0" err="1">
                <a:solidFill>
                  <a:schemeClr val="bg1"/>
                </a:solidFill>
              </a:rPr>
              <a:t>Linfoma</a:t>
            </a:r>
            <a:r>
              <a:rPr lang="en-US" altLang="it-IT" sz="1600" i="1" dirty="0">
                <a:solidFill>
                  <a:schemeClr val="bg1"/>
                </a:solidFill>
              </a:rPr>
              <a:t> non-Hodgkin a cellule B</a:t>
            </a:r>
          </a:p>
          <a:p>
            <a:pPr marL="533400" indent="-533400"/>
            <a:r>
              <a:rPr lang="en-US" altLang="it-IT" sz="1600" i="1" dirty="0" err="1">
                <a:solidFill>
                  <a:schemeClr val="bg1"/>
                </a:solidFill>
              </a:rPr>
              <a:t>Gammapatie</a:t>
            </a:r>
            <a:r>
              <a:rPr lang="en-US" altLang="it-IT" sz="1600" i="1" dirty="0">
                <a:solidFill>
                  <a:schemeClr val="bg1"/>
                </a:solidFill>
              </a:rPr>
              <a:t> </a:t>
            </a:r>
            <a:r>
              <a:rPr lang="en-US" altLang="it-IT" sz="1600" i="1" dirty="0" err="1">
                <a:solidFill>
                  <a:schemeClr val="bg1"/>
                </a:solidFill>
              </a:rPr>
              <a:t>monoclonali</a:t>
            </a:r>
            <a:endParaRPr lang="en-US" altLang="it-IT" sz="1600" i="1" dirty="0">
              <a:solidFill>
                <a:schemeClr val="bg1"/>
              </a:solidFill>
            </a:endParaRPr>
          </a:p>
          <a:p>
            <a:pPr marL="533400" indent="-533400"/>
            <a:r>
              <a:rPr lang="en-US" altLang="it-IT" sz="1600" i="1" dirty="0" err="1">
                <a:solidFill>
                  <a:schemeClr val="bg1"/>
                </a:solidFill>
              </a:rPr>
              <a:t>Porfiria</a:t>
            </a:r>
            <a:r>
              <a:rPr lang="en-US" altLang="it-IT" sz="1600" i="1" dirty="0">
                <a:solidFill>
                  <a:schemeClr val="bg1"/>
                </a:solidFill>
              </a:rPr>
              <a:t> </a:t>
            </a:r>
            <a:r>
              <a:rPr lang="en-US" altLang="it-IT" sz="1600" i="1" dirty="0" err="1">
                <a:solidFill>
                  <a:schemeClr val="bg1"/>
                </a:solidFill>
              </a:rPr>
              <a:t>cutanea</a:t>
            </a:r>
            <a:r>
              <a:rPr lang="en-US" altLang="it-IT" sz="1600" i="1" dirty="0">
                <a:solidFill>
                  <a:schemeClr val="bg1"/>
                </a:solidFill>
              </a:rPr>
              <a:t> </a:t>
            </a:r>
            <a:r>
              <a:rPr lang="en-US" altLang="it-IT" sz="1600" i="1" dirty="0" err="1">
                <a:solidFill>
                  <a:schemeClr val="bg1"/>
                </a:solidFill>
              </a:rPr>
              <a:t>tarda</a:t>
            </a:r>
            <a:endParaRPr lang="en-US" altLang="it-IT" sz="1600" i="1" dirty="0">
              <a:solidFill>
                <a:schemeClr val="bg1"/>
              </a:solidFill>
            </a:endParaRPr>
          </a:p>
          <a:p>
            <a:pPr marL="533400" indent="-533400"/>
            <a:r>
              <a:rPr lang="en-US" altLang="it-IT" sz="1600" i="1" dirty="0">
                <a:solidFill>
                  <a:schemeClr val="bg1"/>
                </a:solidFill>
              </a:rPr>
              <a:t>Lichen </a:t>
            </a:r>
            <a:r>
              <a:rPr lang="en-US" altLang="it-IT" sz="1600" i="1" dirty="0" err="1">
                <a:solidFill>
                  <a:schemeClr val="bg1"/>
                </a:solidFill>
              </a:rPr>
              <a:t>planus</a:t>
            </a:r>
            <a:endParaRPr lang="en-US" altLang="it-IT" sz="1600" i="1" dirty="0">
              <a:solidFill>
                <a:schemeClr val="bg1"/>
              </a:solidFill>
            </a:endParaRPr>
          </a:p>
          <a:p>
            <a:pPr marL="533400" indent="-533400">
              <a:buFontTx/>
              <a:buNone/>
            </a:pPr>
            <a:r>
              <a:rPr lang="en-US" altLang="it-IT" sz="1600" b="1" dirty="0">
                <a:solidFill>
                  <a:schemeClr val="bg1"/>
                </a:solidFill>
              </a:rPr>
              <a:t>C: </a:t>
            </a:r>
            <a:r>
              <a:rPr lang="en-US" altLang="it-IT" sz="1600" b="1" dirty="0" err="1">
                <a:solidFill>
                  <a:schemeClr val="bg1"/>
                </a:solidFill>
              </a:rPr>
              <a:t>Associazione</a:t>
            </a:r>
            <a:r>
              <a:rPr lang="en-US" altLang="it-IT" sz="1600" b="1" dirty="0">
                <a:solidFill>
                  <a:schemeClr val="bg1"/>
                </a:solidFill>
              </a:rPr>
              <a:t> in </a:t>
            </a:r>
            <a:r>
              <a:rPr lang="en-US" altLang="it-IT" sz="1600" b="1" dirty="0" err="1">
                <a:solidFill>
                  <a:schemeClr val="bg1"/>
                </a:solidFill>
              </a:rPr>
              <a:t>attesa</a:t>
            </a:r>
            <a:r>
              <a:rPr lang="en-US" altLang="it-IT" sz="1600" b="1" dirty="0">
                <a:solidFill>
                  <a:schemeClr val="bg1"/>
                </a:solidFill>
              </a:rPr>
              <a:t> di </a:t>
            </a:r>
            <a:r>
              <a:rPr lang="en-US" altLang="it-IT" sz="1600" b="1" dirty="0" err="1">
                <a:solidFill>
                  <a:schemeClr val="bg1"/>
                </a:solidFill>
              </a:rPr>
              <a:t>conferma</a:t>
            </a:r>
            <a:r>
              <a:rPr lang="en-US" altLang="it-IT" sz="1600" b="1" dirty="0">
                <a:solidFill>
                  <a:schemeClr val="bg1"/>
                </a:solidFill>
              </a:rPr>
              <a:t>/</a:t>
            </a:r>
            <a:r>
              <a:rPr lang="en-US" altLang="it-IT" sz="1600" b="1" dirty="0" err="1">
                <a:solidFill>
                  <a:schemeClr val="bg1"/>
                </a:solidFill>
              </a:rPr>
              <a:t>caratterizzazione</a:t>
            </a:r>
            <a:endParaRPr lang="en-US" altLang="it-IT" sz="1600" b="1" dirty="0">
              <a:solidFill>
                <a:schemeClr val="bg1"/>
              </a:solidFill>
            </a:endParaRPr>
          </a:p>
          <a:p>
            <a:pPr marL="533400" indent="-533400"/>
            <a:r>
              <a:rPr lang="en-US" altLang="it-IT" sz="1400" dirty="0" err="1">
                <a:solidFill>
                  <a:schemeClr val="bg1"/>
                </a:solidFill>
              </a:rPr>
              <a:t>Tiroidite</a:t>
            </a:r>
            <a:r>
              <a:rPr lang="en-US" altLang="it-IT" sz="1400" dirty="0">
                <a:solidFill>
                  <a:schemeClr val="bg1"/>
                </a:solidFill>
              </a:rPr>
              <a:t> autoimmune</a:t>
            </a:r>
          </a:p>
          <a:p>
            <a:pPr marL="533400" indent="-533400"/>
            <a:r>
              <a:rPr lang="en-US" altLang="it-IT" sz="1400" dirty="0">
                <a:solidFill>
                  <a:schemeClr val="bg1"/>
                </a:solidFill>
              </a:rPr>
              <a:t>Carcinoma </a:t>
            </a:r>
            <a:r>
              <a:rPr lang="en-US" altLang="it-IT" sz="1400" dirty="0" err="1">
                <a:solidFill>
                  <a:schemeClr val="bg1"/>
                </a:solidFill>
              </a:rPr>
              <a:t>della</a:t>
            </a:r>
            <a:r>
              <a:rPr lang="en-US" altLang="it-IT" sz="1400" dirty="0">
                <a:solidFill>
                  <a:schemeClr val="bg1"/>
                </a:solidFill>
              </a:rPr>
              <a:t> </a:t>
            </a:r>
            <a:r>
              <a:rPr lang="en-US" altLang="it-IT" sz="1400" dirty="0" err="1">
                <a:solidFill>
                  <a:schemeClr val="bg1"/>
                </a:solidFill>
              </a:rPr>
              <a:t>tiroide</a:t>
            </a:r>
            <a:endParaRPr lang="en-US" altLang="it-IT" sz="1400" dirty="0">
              <a:solidFill>
                <a:schemeClr val="bg1"/>
              </a:solidFill>
            </a:endParaRPr>
          </a:p>
          <a:p>
            <a:pPr marL="533400" indent="-533400"/>
            <a:r>
              <a:rPr lang="en-US" altLang="it-IT" sz="1400" dirty="0" err="1">
                <a:solidFill>
                  <a:schemeClr val="bg1"/>
                </a:solidFill>
              </a:rPr>
              <a:t>Sindrome</a:t>
            </a:r>
            <a:r>
              <a:rPr lang="en-US" altLang="it-IT" sz="1400" dirty="0">
                <a:solidFill>
                  <a:schemeClr val="bg1"/>
                </a:solidFill>
              </a:rPr>
              <a:t> </a:t>
            </a:r>
            <a:r>
              <a:rPr lang="en-US" altLang="it-IT" sz="1400" dirty="0" err="1">
                <a:solidFill>
                  <a:schemeClr val="bg1"/>
                </a:solidFill>
              </a:rPr>
              <a:t>sicca</a:t>
            </a:r>
            <a:endParaRPr lang="en-US" altLang="it-IT" sz="1400" dirty="0">
              <a:solidFill>
                <a:schemeClr val="bg1"/>
              </a:solidFill>
            </a:endParaRPr>
          </a:p>
          <a:p>
            <a:pPr marL="533400" indent="-533400"/>
            <a:r>
              <a:rPr lang="en-US" altLang="it-IT" sz="1400" dirty="0" err="1">
                <a:solidFill>
                  <a:schemeClr val="bg1"/>
                </a:solidFill>
              </a:rPr>
              <a:t>Alveolite-fibrosi</a:t>
            </a:r>
            <a:r>
              <a:rPr lang="en-US" altLang="it-IT" sz="1400" dirty="0">
                <a:solidFill>
                  <a:schemeClr val="bg1"/>
                </a:solidFill>
              </a:rPr>
              <a:t> </a:t>
            </a:r>
            <a:r>
              <a:rPr lang="en-US" altLang="it-IT" sz="1400" dirty="0" err="1">
                <a:solidFill>
                  <a:schemeClr val="bg1"/>
                </a:solidFill>
              </a:rPr>
              <a:t>polmonare</a:t>
            </a:r>
            <a:endParaRPr lang="en-US" altLang="it-IT" sz="1400" dirty="0">
              <a:solidFill>
                <a:schemeClr val="bg1"/>
              </a:solidFill>
            </a:endParaRPr>
          </a:p>
          <a:p>
            <a:pPr marL="533400" indent="-533400"/>
            <a:r>
              <a:rPr lang="en-US" altLang="it-IT" sz="1400" dirty="0" err="1">
                <a:solidFill>
                  <a:schemeClr val="bg1"/>
                </a:solidFill>
              </a:rPr>
              <a:t>Diabete</a:t>
            </a:r>
            <a:r>
              <a:rPr lang="en-US" altLang="it-IT" sz="1400" dirty="0">
                <a:solidFill>
                  <a:schemeClr val="bg1"/>
                </a:solidFill>
              </a:rPr>
              <a:t> </a:t>
            </a:r>
            <a:r>
              <a:rPr lang="en-US" altLang="it-IT" sz="1400" dirty="0" err="1">
                <a:solidFill>
                  <a:schemeClr val="bg1"/>
                </a:solidFill>
              </a:rPr>
              <a:t>mellito</a:t>
            </a:r>
            <a:endParaRPr lang="en-US" altLang="it-IT" sz="1400" dirty="0">
              <a:solidFill>
                <a:schemeClr val="bg1"/>
              </a:solidFill>
            </a:endParaRPr>
          </a:p>
          <a:p>
            <a:pPr marL="533400" indent="-533400"/>
            <a:r>
              <a:rPr lang="en-US" altLang="it-IT" sz="1400" dirty="0" err="1">
                <a:solidFill>
                  <a:schemeClr val="bg1"/>
                </a:solidFill>
              </a:rPr>
              <a:t>Nefropatie</a:t>
            </a:r>
            <a:r>
              <a:rPr lang="en-US" altLang="it-IT" sz="1400" dirty="0">
                <a:solidFill>
                  <a:schemeClr val="bg1"/>
                </a:solidFill>
              </a:rPr>
              <a:t> non-</a:t>
            </a:r>
            <a:r>
              <a:rPr lang="en-US" altLang="it-IT" sz="1400" dirty="0" err="1">
                <a:solidFill>
                  <a:schemeClr val="bg1"/>
                </a:solidFill>
              </a:rPr>
              <a:t>crioglobulinemiche</a:t>
            </a:r>
            <a:endParaRPr lang="en-US" altLang="it-IT" sz="1400" dirty="0">
              <a:solidFill>
                <a:schemeClr val="bg1"/>
              </a:solidFill>
            </a:endParaRPr>
          </a:p>
          <a:p>
            <a:pPr marL="533400" indent="-533400"/>
            <a:endParaRPr lang="en-US" altLang="it-IT" sz="1400" dirty="0">
              <a:solidFill>
                <a:schemeClr val="bg1"/>
              </a:solidFill>
            </a:endParaRPr>
          </a:p>
          <a:p>
            <a:pPr marL="533400" indent="-533400">
              <a:buFontTx/>
              <a:buNone/>
            </a:pPr>
            <a:endParaRPr lang="en-US" altLang="it-IT" sz="1400" dirty="0">
              <a:solidFill>
                <a:schemeClr val="bg1"/>
              </a:solidFill>
            </a:endParaRPr>
          </a:p>
        </p:txBody>
      </p:sp>
      <p:sp>
        <p:nvSpPr>
          <p:cNvPr id="579588" name="Rectangle 4"/>
          <p:cNvSpPr>
            <a:spLocks noGrp="1" noChangeArrowheads="1"/>
          </p:cNvSpPr>
          <p:nvPr>
            <p:ph type="body" sz="half" idx="2"/>
          </p:nvPr>
        </p:nvSpPr>
        <p:spPr>
          <a:xfrm>
            <a:off x="4648200" y="1270000"/>
            <a:ext cx="4038600" cy="4679950"/>
          </a:xfrm>
        </p:spPr>
        <p:txBody>
          <a:bodyPr/>
          <a:lstStyle/>
          <a:p>
            <a:pPr>
              <a:buFontTx/>
              <a:buNone/>
            </a:pPr>
            <a:r>
              <a:rPr lang="en-US" altLang="it-IT" sz="1600" b="1" dirty="0">
                <a:solidFill>
                  <a:schemeClr val="bg1"/>
                </a:solidFill>
              </a:rPr>
              <a:t>D: </a:t>
            </a:r>
            <a:r>
              <a:rPr lang="en-US" altLang="it-IT" sz="1600" b="1" dirty="0" err="1">
                <a:solidFill>
                  <a:schemeClr val="bg1"/>
                </a:solidFill>
              </a:rPr>
              <a:t>Osservazioni</a:t>
            </a:r>
            <a:r>
              <a:rPr lang="en-US" altLang="it-IT" sz="1600" b="1" dirty="0">
                <a:solidFill>
                  <a:schemeClr val="bg1"/>
                </a:solidFill>
              </a:rPr>
              <a:t> </a:t>
            </a:r>
            <a:r>
              <a:rPr lang="en-US" altLang="it-IT" sz="1600" b="1" dirty="0" err="1">
                <a:solidFill>
                  <a:schemeClr val="bg1"/>
                </a:solidFill>
              </a:rPr>
              <a:t>aneddotiche</a:t>
            </a:r>
            <a:endParaRPr lang="en-US" altLang="it-IT" sz="1600" b="1" dirty="0">
              <a:solidFill>
                <a:schemeClr val="bg1"/>
              </a:solidFill>
            </a:endParaRPr>
          </a:p>
          <a:p>
            <a:r>
              <a:rPr lang="en-US" altLang="it-IT" sz="1400" dirty="0" err="1">
                <a:solidFill>
                  <a:schemeClr val="bg1"/>
                </a:solidFill>
              </a:rPr>
              <a:t>Psoriasi</a:t>
            </a:r>
            <a:endParaRPr lang="en-US" altLang="it-IT" sz="1400" dirty="0">
              <a:solidFill>
                <a:schemeClr val="bg1"/>
              </a:solidFill>
            </a:endParaRPr>
          </a:p>
          <a:p>
            <a:r>
              <a:rPr lang="en-US" altLang="it-IT" sz="1400" dirty="0" err="1">
                <a:solidFill>
                  <a:schemeClr val="bg1"/>
                </a:solidFill>
              </a:rPr>
              <a:t>Neuropatie</a:t>
            </a:r>
            <a:r>
              <a:rPr lang="en-US" altLang="it-IT" sz="1400" dirty="0">
                <a:solidFill>
                  <a:schemeClr val="bg1"/>
                </a:solidFill>
              </a:rPr>
              <a:t> non-</a:t>
            </a:r>
            <a:r>
              <a:rPr lang="en-US" altLang="it-IT" sz="1400" dirty="0" err="1">
                <a:solidFill>
                  <a:schemeClr val="bg1"/>
                </a:solidFill>
              </a:rPr>
              <a:t>crioglobulinemiche</a:t>
            </a:r>
            <a:endParaRPr lang="en-US" altLang="it-IT" sz="1400" dirty="0">
              <a:solidFill>
                <a:schemeClr val="bg1"/>
              </a:solidFill>
            </a:endParaRPr>
          </a:p>
          <a:p>
            <a:r>
              <a:rPr lang="en-US" altLang="it-IT" sz="1400" dirty="0" err="1">
                <a:solidFill>
                  <a:schemeClr val="bg1"/>
                </a:solidFill>
              </a:rPr>
              <a:t>Poliartrite</a:t>
            </a:r>
            <a:r>
              <a:rPr lang="en-US" altLang="it-IT" sz="1400" dirty="0">
                <a:solidFill>
                  <a:schemeClr val="bg1"/>
                </a:solidFill>
              </a:rPr>
              <a:t> </a:t>
            </a:r>
            <a:r>
              <a:rPr lang="en-US" altLang="it-IT" sz="1400" dirty="0" err="1">
                <a:solidFill>
                  <a:schemeClr val="bg1"/>
                </a:solidFill>
              </a:rPr>
              <a:t>cronica</a:t>
            </a:r>
            <a:endParaRPr lang="en-US" altLang="it-IT" sz="1400" dirty="0">
              <a:solidFill>
                <a:schemeClr val="bg1"/>
              </a:solidFill>
            </a:endParaRPr>
          </a:p>
          <a:p>
            <a:r>
              <a:rPr lang="en-US" altLang="it-IT" sz="1400" dirty="0" err="1">
                <a:solidFill>
                  <a:schemeClr val="bg1"/>
                </a:solidFill>
              </a:rPr>
              <a:t>Artrite</a:t>
            </a:r>
            <a:r>
              <a:rPr lang="en-US" altLang="it-IT" sz="1400" dirty="0">
                <a:solidFill>
                  <a:schemeClr val="bg1"/>
                </a:solidFill>
              </a:rPr>
              <a:t> </a:t>
            </a:r>
            <a:r>
              <a:rPr lang="en-US" altLang="it-IT" sz="1400" dirty="0" err="1">
                <a:solidFill>
                  <a:schemeClr val="bg1"/>
                </a:solidFill>
              </a:rPr>
              <a:t>reumatoide</a:t>
            </a:r>
            <a:endParaRPr lang="en-US" altLang="it-IT" sz="1400" dirty="0">
              <a:solidFill>
                <a:schemeClr val="bg1"/>
              </a:solidFill>
            </a:endParaRPr>
          </a:p>
          <a:p>
            <a:r>
              <a:rPr lang="en-US" altLang="it-IT" sz="1400" dirty="0" err="1">
                <a:solidFill>
                  <a:schemeClr val="bg1"/>
                </a:solidFill>
              </a:rPr>
              <a:t>Poliarterite</a:t>
            </a:r>
            <a:r>
              <a:rPr lang="en-US" altLang="it-IT" sz="1400" dirty="0">
                <a:solidFill>
                  <a:schemeClr val="bg1"/>
                </a:solidFill>
              </a:rPr>
              <a:t> </a:t>
            </a:r>
            <a:r>
              <a:rPr lang="en-US" altLang="it-IT" sz="1400" dirty="0" err="1">
                <a:solidFill>
                  <a:schemeClr val="bg1"/>
                </a:solidFill>
              </a:rPr>
              <a:t>nodosa</a:t>
            </a:r>
            <a:endParaRPr lang="en-US" altLang="it-IT" sz="1400" dirty="0">
              <a:solidFill>
                <a:schemeClr val="bg1"/>
              </a:solidFill>
            </a:endParaRPr>
          </a:p>
          <a:p>
            <a:r>
              <a:rPr lang="en-US" altLang="it-IT" sz="1400" dirty="0">
                <a:solidFill>
                  <a:schemeClr val="bg1"/>
                </a:solidFill>
              </a:rPr>
              <a:t>M. di </a:t>
            </a:r>
            <a:r>
              <a:rPr lang="en-US" altLang="it-IT" sz="1400" dirty="0" err="1">
                <a:solidFill>
                  <a:schemeClr val="bg1"/>
                </a:solidFill>
              </a:rPr>
              <a:t>Bechet</a:t>
            </a:r>
            <a:endParaRPr lang="en-US" altLang="it-IT" sz="1400" dirty="0">
              <a:solidFill>
                <a:schemeClr val="bg1"/>
              </a:solidFill>
            </a:endParaRPr>
          </a:p>
          <a:p>
            <a:r>
              <a:rPr lang="en-US" altLang="it-IT" sz="1400" dirty="0" err="1">
                <a:solidFill>
                  <a:schemeClr val="bg1"/>
                </a:solidFill>
              </a:rPr>
              <a:t>Poli</a:t>
            </a:r>
            <a:r>
              <a:rPr lang="en-US" altLang="it-IT" sz="1400" dirty="0">
                <a:solidFill>
                  <a:schemeClr val="bg1"/>
                </a:solidFill>
              </a:rPr>
              <a:t>/</a:t>
            </a:r>
            <a:r>
              <a:rPr lang="en-US" altLang="it-IT" sz="1400" dirty="0" err="1">
                <a:solidFill>
                  <a:schemeClr val="bg1"/>
                </a:solidFill>
              </a:rPr>
              <a:t>dermatomiosite</a:t>
            </a:r>
            <a:endParaRPr lang="en-US" altLang="it-IT" sz="1400" dirty="0">
              <a:solidFill>
                <a:schemeClr val="bg1"/>
              </a:solidFill>
            </a:endParaRPr>
          </a:p>
          <a:p>
            <a:r>
              <a:rPr lang="en-US" altLang="it-IT" sz="1400" dirty="0" err="1">
                <a:solidFill>
                  <a:schemeClr val="bg1"/>
                </a:solidFill>
              </a:rPr>
              <a:t>Fibromialgia</a:t>
            </a:r>
            <a:endParaRPr lang="en-US" altLang="it-IT" sz="1400" dirty="0">
              <a:solidFill>
                <a:schemeClr val="bg1"/>
              </a:solidFill>
            </a:endParaRPr>
          </a:p>
          <a:p>
            <a:r>
              <a:rPr lang="en-US" altLang="it-IT" sz="1400" dirty="0" err="1">
                <a:solidFill>
                  <a:schemeClr val="bg1"/>
                </a:solidFill>
              </a:rPr>
              <a:t>Orticaria</a:t>
            </a:r>
            <a:r>
              <a:rPr lang="en-US" altLang="it-IT" sz="1400" dirty="0">
                <a:solidFill>
                  <a:schemeClr val="bg1"/>
                </a:solidFill>
              </a:rPr>
              <a:t> </a:t>
            </a:r>
            <a:r>
              <a:rPr lang="en-US" altLang="it-IT" sz="1400" dirty="0" err="1">
                <a:solidFill>
                  <a:schemeClr val="bg1"/>
                </a:solidFill>
              </a:rPr>
              <a:t>cronica</a:t>
            </a:r>
            <a:endParaRPr lang="en-US" altLang="it-IT" sz="1400" dirty="0">
              <a:solidFill>
                <a:schemeClr val="bg1"/>
              </a:solidFill>
            </a:endParaRPr>
          </a:p>
          <a:p>
            <a:r>
              <a:rPr lang="en-US" altLang="it-IT" sz="1400" dirty="0" err="1">
                <a:solidFill>
                  <a:schemeClr val="bg1"/>
                </a:solidFill>
              </a:rPr>
              <a:t>Prurito</a:t>
            </a:r>
            <a:r>
              <a:rPr lang="en-US" altLang="it-IT" sz="1400" dirty="0">
                <a:solidFill>
                  <a:schemeClr val="bg1"/>
                </a:solidFill>
              </a:rPr>
              <a:t> </a:t>
            </a:r>
            <a:r>
              <a:rPr lang="en-US" altLang="it-IT" sz="1400" dirty="0" err="1">
                <a:solidFill>
                  <a:schemeClr val="bg1"/>
                </a:solidFill>
              </a:rPr>
              <a:t>cronico</a:t>
            </a:r>
            <a:endParaRPr lang="en-US" altLang="it-IT" sz="1400" dirty="0">
              <a:solidFill>
                <a:schemeClr val="bg1"/>
              </a:solidFill>
            </a:endParaRPr>
          </a:p>
          <a:p>
            <a:r>
              <a:rPr lang="en-US" altLang="it-IT" sz="1400" dirty="0">
                <a:solidFill>
                  <a:schemeClr val="bg1"/>
                </a:solidFill>
              </a:rPr>
              <a:t>Pseudo-sarcoma di Kaposi</a:t>
            </a:r>
          </a:p>
          <a:p>
            <a:r>
              <a:rPr lang="en-US" altLang="it-IT" sz="1400" dirty="0" err="1">
                <a:solidFill>
                  <a:schemeClr val="bg1"/>
                </a:solidFill>
              </a:rPr>
              <a:t>Eritema</a:t>
            </a:r>
            <a:r>
              <a:rPr lang="en-US" altLang="it-IT" sz="1400" dirty="0">
                <a:solidFill>
                  <a:schemeClr val="bg1"/>
                </a:solidFill>
              </a:rPr>
              <a:t> </a:t>
            </a:r>
            <a:r>
              <a:rPr lang="en-US" altLang="it-IT" sz="1400" dirty="0" err="1">
                <a:solidFill>
                  <a:schemeClr val="bg1"/>
                </a:solidFill>
              </a:rPr>
              <a:t>necrotico</a:t>
            </a:r>
            <a:r>
              <a:rPr lang="en-US" altLang="it-IT" sz="1400" dirty="0">
                <a:solidFill>
                  <a:schemeClr val="bg1"/>
                </a:solidFill>
              </a:rPr>
              <a:t> </a:t>
            </a:r>
            <a:r>
              <a:rPr lang="en-US" altLang="it-IT" sz="1400" dirty="0" err="1">
                <a:solidFill>
                  <a:schemeClr val="bg1"/>
                </a:solidFill>
              </a:rPr>
              <a:t>migrante</a:t>
            </a:r>
            <a:endParaRPr lang="en-US" altLang="it-IT" sz="1400" dirty="0">
              <a:solidFill>
                <a:schemeClr val="bg1"/>
              </a:solidFill>
            </a:endParaRPr>
          </a:p>
          <a:p>
            <a:r>
              <a:rPr lang="en-US" altLang="it-IT" sz="1400" dirty="0" err="1">
                <a:solidFill>
                  <a:schemeClr val="bg1"/>
                </a:solidFill>
              </a:rPr>
              <a:t>Vitiligo</a:t>
            </a:r>
            <a:endParaRPr lang="en-US" altLang="it-IT" sz="1400" dirty="0">
              <a:solidFill>
                <a:schemeClr val="bg1"/>
              </a:solidFill>
            </a:endParaRPr>
          </a:p>
          <a:p>
            <a:r>
              <a:rPr lang="en-US" altLang="it-IT" sz="1400" dirty="0" err="1">
                <a:solidFill>
                  <a:schemeClr val="bg1"/>
                </a:solidFill>
              </a:rPr>
              <a:t>Cardiopatie</a:t>
            </a:r>
            <a:r>
              <a:rPr lang="en-US" altLang="it-IT" sz="1400" dirty="0">
                <a:solidFill>
                  <a:schemeClr val="bg1"/>
                </a:solidFill>
              </a:rPr>
              <a:t> e </a:t>
            </a:r>
            <a:r>
              <a:rPr lang="en-US" altLang="it-IT" sz="1400" dirty="0" err="1">
                <a:solidFill>
                  <a:schemeClr val="bg1"/>
                </a:solidFill>
              </a:rPr>
              <a:t>miocarditi</a:t>
            </a:r>
            <a:endParaRPr lang="en-US" altLang="it-IT" sz="1400" dirty="0">
              <a:solidFill>
                <a:schemeClr val="bg1"/>
              </a:solidFill>
            </a:endParaRPr>
          </a:p>
          <a:p>
            <a:r>
              <a:rPr lang="en-US" altLang="it-IT" sz="1400" dirty="0" err="1">
                <a:solidFill>
                  <a:schemeClr val="bg1"/>
                </a:solidFill>
              </a:rPr>
              <a:t>Ulcere</a:t>
            </a:r>
            <a:r>
              <a:rPr lang="en-US" altLang="it-IT" sz="1400" dirty="0">
                <a:solidFill>
                  <a:schemeClr val="bg1"/>
                </a:solidFill>
              </a:rPr>
              <a:t> </a:t>
            </a:r>
            <a:r>
              <a:rPr lang="en-US" altLang="it-IT" sz="1400" dirty="0" err="1">
                <a:solidFill>
                  <a:schemeClr val="bg1"/>
                </a:solidFill>
              </a:rPr>
              <a:t>corneali</a:t>
            </a:r>
            <a:r>
              <a:rPr lang="en-US" altLang="it-IT" sz="1400" dirty="0">
                <a:solidFill>
                  <a:schemeClr val="bg1"/>
                </a:solidFill>
              </a:rPr>
              <a:t> di </a:t>
            </a:r>
            <a:r>
              <a:rPr lang="en-US" altLang="it-IT" sz="1400" dirty="0" err="1">
                <a:solidFill>
                  <a:schemeClr val="bg1"/>
                </a:solidFill>
              </a:rPr>
              <a:t>Mooren</a:t>
            </a:r>
            <a:endParaRPr lang="en-US" altLang="it-IT" sz="1400" dirty="0">
              <a:solidFill>
                <a:schemeClr val="bg1"/>
              </a:solidFill>
            </a:endParaRPr>
          </a:p>
          <a:p>
            <a:r>
              <a:rPr lang="en-US" altLang="it-IT" sz="1400" dirty="0" err="1">
                <a:solidFill>
                  <a:schemeClr val="bg1"/>
                </a:solidFill>
              </a:rPr>
              <a:t>Disfunzioni</a:t>
            </a:r>
            <a:r>
              <a:rPr lang="en-US" altLang="it-IT" sz="1400" dirty="0">
                <a:solidFill>
                  <a:schemeClr val="bg1"/>
                </a:solidFill>
              </a:rPr>
              <a:t> </a:t>
            </a:r>
            <a:r>
              <a:rPr lang="en-US" altLang="it-IT" sz="1400" dirty="0" err="1">
                <a:solidFill>
                  <a:schemeClr val="bg1"/>
                </a:solidFill>
              </a:rPr>
              <a:t>erettili</a:t>
            </a:r>
            <a:endParaRPr lang="en-US" altLang="it-IT" sz="1400" dirty="0">
              <a:solidFill>
                <a:schemeClr val="bg1"/>
              </a:solidFill>
            </a:endParaRPr>
          </a:p>
        </p:txBody>
      </p:sp>
      <p:sp>
        <p:nvSpPr>
          <p:cNvPr id="579589" name="Text Box 5"/>
          <p:cNvSpPr txBox="1">
            <a:spLocks noChangeArrowheads="1"/>
          </p:cNvSpPr>
          <p:nvPr/>
        </p:nvSpPr>
        <p:spPr bwMode="auto">
          <a:xfrm>
            <a:off x="4428067" y="6219826"/>
            <a:ext cx="439184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i="1">
                <a:solidFill>
                  <a:srgbClr val="FFFF00"/>
                </a:solidFill>
                <a:latin typeface="Arial" pitchFamily="34" charset="0"/>
              </a:rPr>
              <a:t>A.I.S.F. (2003) Manifestazioni extraepatiche dell’HCV</a:t>
            </a:r>
          </a:p>
        </p:txBody>
      </p:sp>
    </p:spTree>
    <p:extLst>
      <p:ext uri="{BB962C8B-B14F-4D97-AF65-F5344CB8AC3E}">
        <p14:creationId xmlns:p14="http://schemas.microsoft.com/office/powerpoint/2010/main" val="34917758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Immagine 4" descr="reau n .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88900"/>
            <a:ext cx="9105900" cy="6680200"/>
          </a:xfrm>
          <a:prstGeom prst="rect">
            <a:avLst/>
          </a:prstGeom>
        </p:spPr>
      </p:pic>
      <p:sp>
        <p:nvSpPr>
          <p:cNvPr id="3" name="Rettangolo 2">
            <a:extLst>
              <a:ext uri="{FF2B5EF4-FFF2-40B4-BE49-F238E27FC236}">
                <a16:creationId xmlns:a16="http://schemas.microsoft.com/office/drawing/2014/main" id="{8EF215BC-6D5C-1348-BE88-1C304FCA4BA6}"/>
              </a:ext>
            </a:extLst>
          </p:cNvPr>
          <p:cNvSpPr/>
          <p:nvPr/>
        </p:nvSpPr>
        <p:spPr>
          <a:xfrm>
            <a:off x="208344" y="1643605"/>
            <a:ext cx="1643605" cy="231494"/>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6" name="Rettangolo 5">
            <a:extLst>
              <a:ext uri="{FF2B5EF4-FFF2-40B4-BE49-F238E27FC236}">
                <a16:creationId xmlns:a16="http://schemas.microsoft.com/office/drawing/2014/main" id="{FF368F04-378C-C04A-9144-D0DD9B6AE5D3}"/>
              </a:ext>
            </a:extLst>
          </p:cNvPr>
          <p:cNvSpPr/>
          <p:nvPr/>
        </p:nvSpPr>
        <p:spPr>
          <a:xfrm>
            <a:off x="208342" y="2145878"/>
            <a:ext cx="1643605" cy="231494"/>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7" name="Rettangolo 6">
            <a:extLst>
              <a:ext uri="{FF2B5EF4-FFF2-40B4-BE49-F238E27FC236}">
                <a16:creationId xmlns:a16="http://schemas.microsoft.com/office/drawing/2014/main" id="{13BF8C2F-3A39-E249-B964-2FD5EF11377E}"/>
              </a:ext>
            </a:extLst>
          </p:cNvPr>
          <p:cNvSpPr/>
          <p:nvPr/>
        </p:nvSpPr>
        <p:spPr>
          <a:xfrm>
            <a:off x="208343" y="3836747"/>
            <a:ext cx="1643605" cy="231494"/>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8" name="Rettangolo 7">
            <a:extLst>
              <a:ext uri="{FF2B5EF4-FFF2-40B4-BE49-F238E27FC236}">
                <a16:creationId xmlns:a16="http://schemas.microsoft.com/office/drawing/2014/main" id="{45B9684F-EA2B-C64A-BA71-3C659CB887E2}"/>
              </a:ext>
            </a:extLst>
          </p:cNvPr>
          <p:cNvSpPr/>
          <p:nvPr/>
        </p:nvSpPr>
        <p:spPr>
          <a:xfrm>
            <a:off x="208344" y="4562355"/>
            <a:ext cx="1643605" cy="231494"/>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23728862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274638"/>
            <a:ext cx="8229600" cy="619117"/>
          </a:xfrm>
        </p:spPr>
        <p:txBody>
          <a:bodyPr>
            <a:noAutofit/>
          </a:bodyPr>
          <a:lstStyle/>
          <a:p>
            <a:r>
              <a:rPr lang="it-IT" sz="2800" dirty="0" err="1"/>
              <a:t>Classification</a:t>
            </a:r>
            <a:r>
              <a:rPr lang="it-IT" sz="2800" dirty="0"/>
              <a:t> of HCV </a:t>
            </a:r>
            <a:r>
              <a:rPr lang="it-IT" sz="2800" dirty="0" err="1"/>
              <a:t>Extrahepatic</a:t>
            </a:r>
            <a:r>
              <a:rPr lang="it-IT" sz="2800" dirty="0"/>
              <a:t> </a:t>
            </a:r>
            <a:r>
              <a:rPr lang="it-IT" sz="2800" dirty="0" err="1"/>
              <a:t>Manifestations</a:t>
            </a:r>
            <a:endParaRPr lang="it-IT" sz="2800" dirty="0"/>
          </a:p>
        </p:txBody>
      </p:sp>
      <p:sp>
        <p:nvSpPr>
          <p:cNvPr id="6" name="Rettangolo 5"/>
          <p:cNvSpPr/>
          <p:nvPr/>
        </p:nvSpPr>
        <p:spPr>
          <a:xfrm>
            <a:off x="394488" y="923712"/>
            <a:ext cx="8229600" cy="5755422"/>
          </a:xfrm>
          <a:prstGeom prst="rect">
            <a:avLst/>
          </a:prstGeom>
          <a:noFill/>
        </p:spPr>
        <p:txBody>
          <a:bodyPr wrap="square">
            <a:spAutoFit/>
          </a:bodyPr>
          <a:lstStyle/>
          <a:p>
            <a:r>
              <a:rPr lang="it-IT" sz="2400" b="1" dirty="0">
                <a:solidFill>
                  <a:schemeClr val="tx2">
                    <a:lumMod val="75000"/>
                  </a:schemeClr>
                </a:solidFill>
              </a:rPr>
              <a:t>Immune-</a:t>
            </a:r>
            <a:r>
              <a:rPr lang="it-IT" sz="2400" b="1" dirty="0" err="1">
                <a:solidFill>
                  <a:schemeClr val="tx2">
                    <a:lumMod val="75000"/>
                  </a:schemeClr>
                </a:solidFill>
              </a:rPr>
              <a:t>related</a:t>
            </a:r>
            <a:r>
              <a:rPr lang="it-IT" sz="2400" b="1" dirty="0">
                <a:solidFill>
                  <a:schemeClr val="tx2">
                    <a:lumMod val="75000"/>
                  </a:schemeClr>
                </a:solidFill>
              </a:rPr>
              <a:t> </a:t>
            </a:r>
            <a:r>
              <a:rPr lang="it-IT" sz="2400" b="1" dirty="0" err="1">
                <a:solidFill>
                  <a:schemeClr val="tx2">
                    <a:lumMod val="75000"/>
                  </a:schemeClr>
                </a:solidFill>
              </a:rPr>
              <a:t>extrahepatic</a:t>
            </a:r>
            <a:r>
              <a:rPr lang="it-IT" sz="2400" b="1" dirty="0">
                <a:solidFill>
                  <a:schemeClr val="tx2">
                    <a:lumMod val="75000"/>
                  </a:schemeClr>
                </a:solidFill>
              </a:rPr>
              <a:t> </a:t>
            </a:r>
            <a:r>
              <a:rPr lang="it-IT" sz="2400" b="1" dirty="0" err="1">
                <a:solidFill>
                  <a:srgbClr val="17375E"/>
                </a:solidFill>
              </a:rPr>
              <a:t>manifestations</a:t>
            </a:r>
            <a:r>
              <a:rPr lang="it-IT" sz="1600" b="1" dirty="0"/>
              <a:t>	</a:t>
            </a:r>
          </a:p>
          <a:p>
            <a:r>
              <a:rPr lang="it-IT" sz="1600" dirty="0"/>
              <a:t> Mixed </a:t>
            </a:r>
            <a:r>
              <a:rPr lang="it-IT" sz="1600" dirty="0" err="1"/>
              <a:t>cryoglobulinemia</a:t>
            </a:r>
            <a:r>
              <a:rPr lang="it-IT" sz="1600" dirty="0"/>
              <a:t>	</a:t>
            </a:r>
          </a:p>
          <a:p>
            <a:r>
              <a:rPr lang="it-IT" sz="1600" dirty="0"/>
              <a:t> </a:t>
            </a:r>
            <a:r>
              <a:rPr lang="it-IT" sz="1600" dirty="0" err="1"/>
              <a:t>Cryoglobulinemic</a:t>
            </a:r>
            <a:r>
              <a:rPr lang="it-IT" sz="1600" dirty="0"/>
              <a:t> </a:t>
            </a:r>
            <a:r>
              <a:rPr lang="it-IT" sz="1600" dirty="0" err="1"/>
              <a:t>vasculitis</a:t>
            </a:r>
            <a:r>
              <a:rPr lang="it-IT" sz="1600" dirty="0"/>
              <a:t>	</a:t>
            </a:r>
          </a:p>
          <a:p>
            <a:r>
              <a:rPr lang="it-IT" sz="1600" dirty="0"/>
              <a:t> B-</a:t>
            </a:r>
            <a:r>
              <a:rPr lang="it-IT" sz="1600" dirty="0" err="1"/>
              <a:t>cell</a:t>
            </a:r>
            <a:r>
              <a:rPr lang="it-IT" sz="1600" dirty="0"/>
              <a:t> NHL	</a:t>
            </a:r>
          </a:p>
          <a:p>
            <a:r>
              <a:rPr lang="it-IT" sz="1600" dirty="0"/>
              <a:t> </a:t>
            </a:r>
            <a:r>
              <a:rPr lang="it-IT" sz="1600" dirty="0" err="1"/>
              <a:t>Sicca</a:t>
            </a:r>
            <a:r>
              <a:rPr lang="it-IT" sz="1600" dirty="0"/>
              <a:t> </a:t>
            </a:r>
            <a:r>
              <a:rPr lang="it-IT" sz="1600" dirty="0" err="1"/>
              <a:t>syndrome</a:t>
            </a:r>
            <a:r>
              <a:rPr lang="it-IT" sz="1600" dirty="0"/>
              <a:t>	</a:t>
            </a:r>
          </a:p>
          <a:p>
            <a:r>
              <a:rPr lang="it-IT" sz="1600" dirty="0"/>
              <a:t> </a:t>
            </a:r>
            <a:r>
              <a:rPr lang="it-IT" sz="1600" dirty="0" err="1"/>
              <a:t>Arthralgia</a:t>
            </a:r>
            <a:r>
              <a:rPr lang="it-IT" sz="1600" dirty="0"/>
              <a:t>/</a:t>
            </a:r>
            <a:r>
              <a:rPr lang="it-IT" sz="1600" dirty="0" err="1"/>
              <a:t>myalgia</a:t>
            </a:r>
            <a:r>
              <a:rPr lang="it-IT" sz="1600" dirty="0"/>
              <a:t>	</a:t>
            </a:r>
          </a:p>
          <a:p>
            <a:r>
              <a:rPr lang="it-IT" sz="1600" dirty="0"/>
              <a:t> </a:t>
            </a:r>
            <a:r>
              <a:rPr lang="it-IT" sz="1600" dirty="0" err="1"/>
              <a:t>Autoantibody</a:t>
            </a:r>
            <a:r>
              <a:rPr lang="it-IT" sz="1600" dirty="0"/>
              <a:t> production (i.e. </a:t>
            </a:r>
            <a:r>
              <a:rPr lang="it-IT" sz="1600" dirty="0" err="1"/>
              <a:t>cryoglobulins</a:t>
            </a:r>
            <a:r>
              <a:rPr lang="it-IT" sz="1600" dirty="0"/>
              <a:t>, </a:t>
            </a:r>
            <a:r>
              <a:rPr lang="it-IT" sz="1600" dirty="0" err="1"/>
              <a:t>rheumatoid</a:t>
            </a:r>
            <a:r>
              <a:rPr lang="it-IT" sz="1600" dirty="0"/>
              <a:t> </a:t>
            </a:r>
            <a:r>
              <a:rPr lang="it-IT" sz="1600" dirty="0" err="1"/>
              <a:t>factor</a:t>
            </a:r>
            <a:r>
              <a:rPr lang="it-IT" sz="1600" dirty="0"/>
              <a:t>, and </a:t>
            </a:r>
            <a:r>
              <a:rPr lang="it-IT" sz="1600" dirty="0" err="1"/>
              <a:t>antinuclear</a:t>
            </a:r>
            <a:r>
              <a:rPr lang="it-IT" sz="1600" dirty="0"/>
              <a:t>, </a:t>
            </a:r>
            <a:r>
              <a:rPr lang="it-IT" sz="1600" dirty="0" err="1"/>
              <a:t>anticardiolipin</a:t>
            </a:r>
            <a:r>
              <a:rPr lang="it-IT" sz="1600" dirty="0"/>
              <a:t>, </a:t>
            </a:r>
            <a:r>
              <a:rPr lang="it-IT" sz="1600" dirty="0" err="1"/>
              <a:t>antithyroid</a:t>
            </a:r>
            <a:r>
              <a:rPr lang="it-IT" sz="1600" dirty="0"/>
              <a:t> and anti-</a:t>
            </a:r>
            <a:r>
              <a:rPr lang="it-IT" sz="1600" dirty="0" err="1"/>
              <a:t>smooth</a:t>
            </a:r>
            <a:r>
              <a:rPr lang="it-IT" sz="1600" dirty="0"/>
              <a:t> </a:t>
            </a:r>
            <a:r>
              <a:rPr lang="it-IT" sz="1600" dirty="0" err="1"/>
              <a:t>muscle</a:t>
            </a:r>
            <a:r>
              <a:rPr lang="it-IT" sz="1600" dirty="0"/>
              <a:t> </a:t>
            </a:r>
            <a:r>
              <a:rPr lang="it-IT" sz="1600" dirty="0" err="1"/>
              <a:t>antibodies</a:t>
            </a:r>
            <a:r>
              <a:rPr lang="it-IT" sz="1600" dirty="0"/>
              <a:t>)	</a:t>
            </a:r>
          </a:p>
          <a:p>
            <a:r>
              <a:rPr lang="it-IT" sz="1600" dirty="0"/>
              <a:t> </a:t>
            </a:r>
            <a:r>
              <a:rPr lang="it-IT" sz="1600" dirty="0" err="1"/>
              <a:t>Polyarteritis</a:t>
            </a:r>
            <a:r>
              <a:rPr lang="it-IT" sz="1600" dirty="0"/>
              <a:t> nodosa	</a:t>
            </a:r>
          </a:p>
          <a:p>
            <a:r>
              <a:rPr lang="it-IT" sz="1600" dirty="0"/>
              <a:t> </a:t>
            </a:r>
            <a:r>
              <a:rPr lang="it-IT" sz="1600" dirty="0" err="1"/>
              <a:t>Monoclonal</a:t>
            </a:r>
            <a:r>
              <a:rPr lang="it-IT" sz="1600" dirty="0"/>
              <a:t> </a:t>
            </a:r>
            <a:r>
              <a:rPr lang="it-IT" sz="1600" dirty="0" err="1"/>
              <a:t>gammopathies</a:t>
            </a:r>
            <a:r>
              <a:rPr lang="it-IT" sz="1600" dirty="0"/>
              <a:t>	</a:t>
            </a:r>
          </a:p>
          <a:p>
            <a:r>
              <a:rPr lang="it-IT" sz="1600" dirty="0"/>
              <a:t> Immune </a:t>
            </a:r>
            <a:r>
              <a:rPr lang="it-IT" sz="1600" dirty="0" err="1"/>
              <a:t>thrombocytopenia</a:t>
            </a:r>
            <a:r>
              <a:rPr lang="it-IT" sz="1600" dirty="0"/>
              <a:t>	</a:t>
            </a:r>
          </a:p>
          <a:p>
            <a:r>
              <a:rPr lang="it-IT" sz="2400" b="1" dirty="0" err="1">
                <a:solidFill>
                  <a:srgbClr val="FF0000"/>
                </a:solidFill>
              </a:rPr>
              <a:t>Inflammatory-related</a:t>
            </a:r>
            <a:r>
              <a:rPr lang="it-IT" sz="2400" b="1" dirty="0">
                <a:solidFill>
                  <a:srgbClr val="FF0000"/>
                </a:solidFill>
              </a:rPr>
              <a:t> </a:t>
            </a:r>
            <a:r>
              <a:rPr lang="it-IT" sz="2400" b="1" dirty="0" err="1">
                <a:solidFill>
                  <a:srgbClr val="FF0000"/>
                </a:solidFill>
              </a:rPr>
              <a:t>extrahepatic</a:t>
            </a:r>
            <a:r>
              <a:rPr lang="it-IT" sz="2400" b="1" dirty="0">
                <a:solidFill>
                  <a:srgbClr val="FF0000"/>
                </a:solidFill>
              </a:rPr>
              <a:t> </a:t>
            </a:r>
            <a:r>
              <a:rPr lang="it-IT" sz="2400" b="1" dirty="0" err="1">
                <a:solidFill>
                  <a:srgbClr val="FF0000"/>
                </a:solidFill>
              </a:rPr>
              <a:t>manifestations</a:t>
            </a:r>
            <a:r>
              <a:rPr lang="it-IT" sz="2400" b="1" dirty="0"/>
              <a:t>	</a:t>
            </a:r>
          </a:p>
          <a:p>
            <a:r>
              <a:rPr lang="it-IT" sz="1600" dirty="0"/>
              <a:t> </a:t>
            </a:r>
            <a:r>
              <a:rPr lang="it-IT" sz="1600" dirty="0" err="1"/>
              <a:t>Type</a:t>
            </a:r>
            <a:r>
              <a:rPr lang="it-IT" sz="1600" dirty="0"/>
              <a:t> 2 </a:t>
            </a:r>
            <a:r>
              <a:rPr lang="it-IT" sz="1600" dirty="0" err="1"/>
              <a:t>diabetes</a:t>
            </a:r>
            <a:r>
              <a:rPr lang="it-IT" sz="1600" dirty="0"/>
              <a:t> </a:t>
            </a:r>
            <a:r>
              <a:rPr lang="it-IT" sz="1600" dirty="0" err="1"/>
              <a:t>mellitus</a:t>
            </a:r>
            <a:r>
              <a:rPr lang="it-IT" sz="1600" dirty="0"/>
              <a:t> </a:t>
            </a:r>
            <a:r>
              <a:rPr lang="it-IT" sz="1600" dirty="0" err="1"/>
              <a:t>type</a:t>
            </a:r>
            <a:r>
              <a:rPr lang="it-IT" sz="1600" dirty="0"/>
              <a:t> 2	</a:t>
            </a:r>
          </a:p>
          <a:p>
            <a:r>
              <a:rPr lang="it-IT" sz="1600" dirty="0"/>
              <a:t> </a:t>
            </a:r>
            <a:r>
              <a:rPr lang="it-IT" sz="1600" dirty="0" err="1"/>
              <a:t>Insulin</a:t>
            </a:r>
            <a:r>
              <a:rPr lang="it-IT" sz="1600" dirty="0"/>
              <a:t> </a:t>
            </a:r>
            <a:r>
              <a:rPr lang="it-IT" sz="1600" dirty="0" err="1"/>
              <a:t>resistance</a:t>
            </a:r>
            <a:r>
              <a:rPr lang="it-IT" sz="1600" dirty="0"/>
              <a:t>	</a:t>
            </a:r>
          </a:p>
          <a:p>
            <a:r>
              <a:rPr lang="it-IT" sz="1600" dirty="0"/>
              <a:t> </a:t>
            </a:r>
            <a:r>
              <a:rPr lang="it-IT" sz="1600" dirty="0" err="1"/>
              <a:t>Glomerulonephritis</a:t>
            </a:r>
            <a:r>
              <a:rPr lang="it-IT" sz="1600" dirty="0"/>
              <a:t>	</a:t>
            </a:r>
          </a:p>
          <a:p>
            <a:r>
              <a:rPr lang="it-IT" sz="1600" dirty="0"/>
              <a:t> </a:t>
            </a:r>
            <a:r>
              <a:rPr lang="it-IT" sz="1600" dirty="0" err="1"/>
              <a:t>Renal</a:t>
            </a:r>
            <a:r>
              <a:rPr lang="it-IT" sz="1600" dirty="0"/>
              <a:t> </a:t>
            </a:r>
            <a:r>
              <a:rPr lang="it-IT" sz="1600" dirty="0" err="1"/>
              <a:t>insufficiency</a:t>
            </a:r>
            <a:r>
              <a:rPr lang="it-IT" sz="1600" dirty="0"/>
              <a:t>	</a:t>
            </a:r>
          </a:p>
          <a:p>
            <a:r>
              <a:rPr lang="it-IT" sz="1600" dirty="0"/>
              <a:t> </a:t>
            </a:r>
            <a:r>
              <a:rPr lang="it-IT" sz="1600" dirty="0" err="1"/>
              <a:t>Fatigue</a:t>
            </a:r>
            <a:r>
              <a:rPr lang="it-IT" sz="1600" dirty="0"/>
              <a:t>	</a:t>
            </a:r>
          </a:p>
          <a:p>
            <a:r>
              <a:rPr lang="it-IT" sz="1600" dirty="0"/>
              <a:t> Cognitive </a:t>
            </a:r>
            <a:r>
              <a:rPr lang="it-IT" sz="1600" dirty="0" err="1"/>
              <a:t>impairment</a:t>
            </a:r>
            <a:r>
              <a:rPr lang="it-IT" sz="1600" dirty="0"/>
              <a:t>	</a:t>
            </a:r>
          </a:p>
          <a:p>
            <a:r>
              <a:rPr lang="it-IT" sz="1600" dirty="0"/>
              <a:t> </a:t>
            </a:r>
            <a:r>
              <a:rPr lang="it-IT" sz="1600" dirty="0" err="1"/>
              <a:t>Depression</a:t>
            </a:r>
            <a:r>
              <a:rPr lang="it-IT" sz="1600" dirty="0"/>
              <a:t>	</a:t>
            </a:r>
          </a:p>
          <a:p>
            <a:r>
              <a:rPr lang="it-IT" sz="1600" dirty="0"/>
              <a:t> </a:t>
            </a:r>
            <a:r>
              <a:rPr lang="it-IT" sz="1600" dirty="0" err="1"/>
              <a:t>Impaired</a:t>
            </a:r>
            <a:r>
              <a:rPr lang="it-IT" sz="1600" dirty="0"/>
              <a:t> </a:t>
            </a:r>
            <a:r>
              <a:rPr lang="it-IT" sz="1600" dirty="0" err="1"/>
              <a:t>quality</a:t>
            </a:r>
            <a:r>
              <a:rPr lang="it-IT" sz="1600" dirty="0"/>
              <a:t> of life	</a:t>
            </a:r>
          </a:p>
          <a:p>
            <a:r>
              <a:rPr lang="it-IT" sz="1600" dirty="0"/>
              <a:t> </a:t>
            </a:r>
            <a:r>
              <a:rPr lang="it-IT" sz="1600" dirty="0" err="1"/>
              <a:t>Polyarthritis</a:t>
            </a:r>
            <a:r>
              <a:rPr lang="it-IT" sz="1600" dirty="0"/>
              <a:t>/</a:t>
            </a:r>
            <a:r>
              <a:rPr lang="it-IT" sz="1600" dirty="0" err="1"/>
              <a:t>fibromyalgia</a:t>
            </a:r>
            <a:r>
              <a:rPr lang="it-IT" sz="1600" dirty="0"/>
              <a:t>	</a:t>
            </a:r>
          </a:p>
          <a:p>
            <a:r>
              <a:rPr lang="it-IT" sz="1600" dirty="0"/>
              <a:t> </a:t>
            </a:r>
            <a:r>
              <a:rPr lang="it-IT" sz="1600" dirty="0" err="1"/>
              <a:t>Cardiovascular</a:t>
            </a:r>
            <a:r>
              <a:rPr lang="it-IT" sz="1600" dirty="0"/>
              <a:t> </a:t>
            </a:r>
            <a:r>
              <a:rPr lang="it-IT" sz="1600" dirty="0" err="1"/>
              <a:t>disorders</a:t>
            </a:r>
            <a:r>
              <a:rPr lang="it-IT" sz="1600" dirty="0"/>
              <a:t> (i.e. </a:t>
            </a:r>
            <a:r>
              <a:rPr lang="it-IT" sz="1600" dirty="0" err="1"/>
              <a:t>stroke</a:t>
            </a:r>
            <a:r>
              <a:rPr lang="it-IT" sz="1600" dirty="0"/>
              <a:t>, </a:t>
            </a:r>
            <a:r>
              <a:rPr lang="it-IT" sz="1600" dirty="0" err="1"/>
              <a:t>ischemic</a:t>
            </a:r>
            <a:r>
              <a:rPr lang="it-IT" sz="1600" dirty="0"/>
              <a:t> </a:t>
            </a:r>
            <a:r>
              <a:rPr lang="it-IT" sz="1600" dirty="0" err="1"/>
              <a:t>heart</a:t>
            </a:r>
            <a:r>
              <a:rPr lang="it-IT" sz="1600" dirty="0"/>
              <a:t> </a:t>
            </a:r>
            <a:r>
              <a:rPr lang="it-IT" sz="1600" dirty="0" err="1"/>
              <a:t>disease</a:t>
            </a:r>
            <a:r>
              <a:rPr lang="it-IT" sz="1600" dirty="0"/>
              <a:t>)	</a:t>
            </a:r>
          </a:p>
        </p:txBody>
      </p:sp>
    </p:spTree>
    <p:extLst>
      <p:ext uri="{BB962C8B-B14F-4D97-AF65-F5344CB8AC3E}">
        <p14:creationId xmlns:p14="http://schemas.microsoft.com/office/powerpoint/2010/main" val="28528012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81634" name="Titolo 1"/>
          <p:cNvSpPr>
            <a:spLocks noGrp="1"/>
          </p:cNvSpPr>
          <p:nvPr>
            <p:ph type="title"/>
          </p:nvPr>
        </p:nvSpPr>
        <p:spPr/>
        <p:txBody>
          <a:bodyPr/>
          <a:lstStyle/>
          <a:p>
            <a:pPr eaLnBrk="1" hangingPunct="1"/>
            <a:r>
              <a:rPr lang="it-IT" altLang="it-IT" dirty="0" smtClean="0">
                <a:solidFill>
                  <a:srgbClr val="FFFF00"/>
                </a:solidFill>
              </a:rPr>
              <a:t>Mixed </a:t>
            </a:r>
            <a:r>
              <a:rPr lang="it-IT" altLang="it-IT" dirty="0" err="1" smtClean="0">
                <a:solidFill>
                  <a:srgbClr val="FFFF00"/>
                </a:solidFill>
              </a:rPr>
              <a:t>Cryoglobulinemia</a:t>
            </a:r>
            <a:endParaRPr lang="it-IT" altLang="it-IT" dirty="0">
              <a:solidFill>
                <a:srgbClr val="FFFF00"/>
              </a:solidFill>
            </a:endParaRPr>
          </a:p>
        </p:txBody>
      </p:sp>
      <p:sp>
        <p:nvSpPr>
          <p:cNvPr id="581635" name="Segnaposto contenuto 2"/>
          <p:cNvSpPr>
            <a:spLocks noGrp="1"/>
          </p:cNvSpPr>
          <p:nvPr>
            <p:ph idx="1"/>
          </p:nvPr>
        </p:nvSpPr>
        <p:spPr/>
        <p:txBody>
          <a:bodyPr>
            <a:normAutofit lnSpcReduction="10000"/>
          </a:bodyPr>
          <a:lstStyle/>
          <a:p>
            <a:pPr algn="just"/>
            <a:r>
              <a:rPr lang="it-IT" sz="1800" dirty="0" err="1">
                <a:solidFill>
                  <a:schemeClr val="bg1"/>
                </a:solidFill>
              </a:rPr>
              <a:t>Cryoglobulins</a:t>
            </a:r>
            <a:r>
              <a:rPr lang="it-IT" sz="1800" dirty="0">
                <a:solidFill>
                  <a:schemeClr val="bg1"/>
                </a:solidFill>
              </a:rPr>
              <a:t> are </a:t>
            </a:r>
            <a:r>
              <a:rPr lang="it-IT" sz="1800" b="1" dirty="0" err="1">
                <a:solidFill>
                  <a:schemeClr val="bg1"/>
                </a:solidFill>
              </a:rPr>
              <a:t>cold-insoluble</a:t>
            </a:r>
            <a:r>
              <a:rPr lang="it-IT" sz="1800" b="1" dirty="0">
                <a:solidFill>
                  <a:schemeClr val="bg1"/>
                </a:solidFill>
              </a:rPr>
              <a:t> immune </a:t>
            </a:r>
            <a:r>
              <a:rPr lang="it-IT" sz="1800" b="1" dirty="0" err="1">
                <a:solidFill>
                  <a:schemeClr val="bg1"/>
                </a:solidFill>
              </a:rPr>
              <a:t>complexes</a:t>
            </a:r>
            <a:r>
              <a:rPr lang="it-IT" sz="1800" b="1" dirty="0">
                <a:solidFill>
                  <a:schemeClr val="bg1"/>
                </a:solidFill>
              </a:rPr>
              <a:t> </a:t>
            </a:r>
            <a:r>
              <a:rPr lang="it-IT" sz="1800" dirty="0" err="1">
                <a:solidFill>
                  <a:schemeClr val="bg1"/>
                </a:solidFill>
              </a:rPr>
              <a:t>containing</a:t>
            </a:r>
            <a:r>
              <a:rPr lang="it-IT" sz="1800" dirty="0">
                <a:solidFill>
                  <a:schemeClr val="bg1"/>
                </a:solidFill>
              </a:rPr>
              <a:t> </a:t>
            </a:r>
            <a:r>
              <a:rPr lang="it-IT" sz="1800" dirty="0" err="1">
                <a:solidFill>
                  <a:schemeClr val="bg1"/>
                </a:solidFill>
              </a:rPr>
              <a:t>rheumatoid</a:t>
            </a:r>
            <a:r>
              <a:rPr lang="it-IT" sz="1800" dirty="0">
                <a:solidFill>
                  <a:schemeClr val="bg1"/>
                </a:solidFill>
              </a:rPr>
              <a:t> </a:t>
            </a:r>
            <a:r>
              <a:rPr lang="it-IT" sz="1800" dirty="0" err="1">
                <a:solidFill>
                  <a:schemeClr val="bg1"/>
                </a:solidFill>
              </a:rPr>
              <a:t>factor</a:t>
            </a:r>
            <a:r>
              <a:rPr lang="it-IT" sz="1800" dirty="0">
                <a:solidFill>
                  <a:schemeClr val="bg1"/>
                </a:solidFill>
              </a:rPr>
              <a:t>, </a:t>
            </a:r>
            <a:r>
              <a:rPr lang="it-IT" sz="1800" dirty="0" err="1">
                <a:solidFill>
                  <a:schemeClr val="bg1"/>
                </a:solidFill>
              </a:rPr>
              <a:t>polyclonal</a:t>
            </a:r>
            <a:r>
              <a:rPr lang="it-IT" sz="1800" dirty="0">
                <a:solidFill>
                  <a:schemeClr val="bg1"/>
                </a:solidFill>
              </a:rPr>
              <a:t> </a:t>
            </a:r>
            <a:r>
              <a:rPr lang="it-IT" sz="1800" dirty="0" err="1" smtClean="0">
                <a:solidFill>
                  <a:schemeClr val="bg1"/>
                </a:solidFill>
              </a:rPr>
              <a:t>IgG</a:t>
            </a:r>
            <a:r>
              <a:rPr lang="it-IT" sz="1800" dirty="0" smtClean="0">
                <a:solidFill>
                  <a:schemeClr val="bg1"/>
                </a:solidFill>
              </a:rPr>
              <a:t> (and </a:t>
            </a:r>
            <a:r>
              <a:rPr lang="it-IT" sz="1800" dirty="0">
                <a:solidFill>
                  <a:schemeClr val="bg1"/>
                </a:solidFill>
              </a:rPr>
              <a:t>HCV </a:t>
            </a:r>
            <a:r>
              <a:rPr lang="it-IT" sz="1800" dirty="0" smtClean="0">
                <a:solidFill>
                  <a:schemeClr val="bg1"/>
                </a:solidFill>
              </a:rPr>
              <a:t>RNA) </a:t>
            </a:r>
            <a:r>
              <a:rPr lang="it-IT" sz="1800" dirty="0" err="1">
                <a:solidFill>
                  <a:schemeClr val="bg1"/>
                </a:solidFill>
              </a:rPr>
              <a:t>that</a:t>
            </a:r>
            <a:r>
              <a:rPr lang="it-IT" sz="1800" dirty="0">
                <a:solidFill>
                  <a:schemeClr val="bg1"/>
                </a:solidFill>
              </a:rPr>
              <a:t> precipitate and </a:t>
            </a:r>
            <a:r>
              <a:rPr lang="it-IT" sz="1800" dirty="0" err="1">
                <a:solidFill>
                  <a:schemeClr val="bg1"/>
                </a:solidFill>
              </a:rPr>
              <a:t>deposit</a:t>
            </a:r>
            <a:r>
              <a:rPr lang="it-IT" sz="1800" dirty="0">
                <a:solidFill>
                  <a:schemeClr val="bg1"/>
                </a:solidFill>
              </a:rPr>
              <a:t> on </a:t>
            </a:r>
            <a:r>
              <a:rPr lang="it-IT" sz="1800" dirty="0" err="1">
                <a:solidFill>
                  <a:schemeClr val="bg1"/>
                </a:solidFill>
              </a:rPr>
              <a:t>vascular</a:t>
            </a:r>
            <a:r>
              <a:rPr lang="it-IT" sz="1800" dirty="0">
                <a:solidFill>
                  <a:schemeClr val="bg1"/>
                </a:solidFill>
              </a:rPr>
              <a:t> </a:t>
            </a:r>
            <a:r>
              <a:rPr lang="it-IT" sz="1800" dirty="0" err="1">
                <a:solidFill>
                  <a:schemeClr val="bg1"/>
                </a:solidFill>
              </a:rPr>
              <a:t>endothelium</a:t>
            </a:r>
            <a:r>
              <a:rPr lang="it-IT" sz="1800" dirty="0">
                <a:solidFill>
                  <a:schemeClr val="bg1"/>
                </a:solidFill>
              </a:rPr>
              <a:t>, </a:t>
            </a:r>
            <a:r>
              <a:rPr lang="it-IT" sz="1800" dirty="0" err="1">
                <a:solidFill>
                  <a:schemeClr val="bg1"/>
                </a:solidFill>
              </a:rPr>
              <a:t>effecting</a:t>
            </a:r>
            <a:r>
              <a:rPr lang="it-IT" sz="1800" dirty="0">
                <a:solidFill>
                  <a:schemeClr val="bg1"/>
                </a:solidFill>
              </a:rPr>
              <a:t> a </a:t>
            </a:r>
            <a:r>
              <a:rPr lang="it-IT" sz="1800" dirty="0" err="1">
                <a:solidFill>
                  <a:schemeClr val="bg1"/>
                </a:solidFill>
              </a:rPr>
              <a:t>vasculitis</a:t>
            </a:r>
            <a:r>
              <a:rPr lang="it-IT" sz="1800" dirty="0">
                <a:solidFill>
                  <a:schemeClr val="bg1"/>
                </a:solidFill>
              </a:rPr>
              <a:t> in </a:t>
            </a:r>
            <a:r>
              <a:rPr lang="it-IT" sz="1800" dirty="0" err="1">
                <a:solidFill>
                  <a:schemeClr val="bg1"/>
                </a:solidFill>
              </a:rPr>
              <a:t>organs</a:t>
            </a:r>
            <a:r>
              <a:rPr lang="it-IT" sz="1800" dirty="0">
                <a:solidFill>
                  <a:schemeClr val="bg1"/>
                </a:solidFill>
              </a:rPr>
              <a:t> </a:t>
            </a:r>
            <a:r>
              <a:rPr lang="it-IT" sz="1800" dirty="0" err="1">
                <a:solidFill>
                  <a:schemeClr val="bg1"/>
                </a:solidFill>
              </a:rPr>
              <a:t>such</a:t>
            </a:r>
            <a:r>
              <a:rPr lang="it-IT" sz="1800" dirty="0">
                <a:solidFill>
                  <a:schemeClr val="bg1"/>
                </a:solidFill>
              </a:rPr>
              <a:t> </a:t>
            </a:r>
            <a:r>
              <a:rPr lang="it-IT" sz="1800" dirty="0" err="1">
                <a:solidFill>
                  <a:schemeClr val="bg1"/>
                </a:solidFill>
              </a:rPr>
              <a:t>as</a:t>
            </a:r>
            <a:r>
              <a:rPr lang="it-IT" sz="1800" dirty="0">
                <a:solidFill>
                  <a:schemeClr val="bg1"/>
                </a:solidFill>
              </a:rPr>
              <a:t> the </a:t>
            </a:r>
            <a:r>
              <a:rPr lang="it-IT" sz="1800" dirty="0" err="1">
                <a:solidFill>
                  <a:schemeClr val="bg1"/>
                </a:solidFill>
              </a:rPr>
              <a:t>skin</a:t>
            </a:r>
            <a:r>
              <a:rPr lang="it-IT" sz="1800" dirty="0">
                <a:solidFill>
                  <a:schemeClr val="bg1"/>
                </a:solidFill>
              </a:rPr>
              <a:t>, </a:t>
            </a:r>
            <a:r>
              <a:rPr lang="it-IT" sz="1800" dirty="0" err="1">
                <a:solidFill>
                  <a:schemeClr val="bg1"/>
                </a:solidFill>
              </a:rPr>
              <a:t>kidneys</a:t>
            </a:r>
            <a:r>
              <a:rPr lang="it-IT" sz="1800" dirty="0">
                <a:solidFill>
                  <a:schemeClr val="bg1"/>
                </a:solidFill>
              </a:rPr>
              <a:t>, and </a:t>
            </a:r>
            <a:r>
              <a:rPr lang="it-IT" sz="1800" dirty="0" err="1">
                <a:solidFill>
                  <a:schemeClr val="bg1"/>
                </a:solidFill>
              </a:rPr>
              <a:t>peripheral</a:t>
            </a:r>
            <a:r>
              <a:rPr lang="it-IT" sz="1800" dirty="0">
                <a:solidFill>
                  <a:schemeClr val="bg1"/>
                </a:solidFill>
              </a:rPr>
              <a:t> </a:t>
            </a:r>
            <a:r>
              <a:rPr lang="it-IT" sz="1800" dirty="0" err="1" smtClean="0">
                <a:solidFill>
                  <a:schemeClr val="bg1"/>
                </a:solidFill>
              </a:rPr>
              <a:t>nerves</a:t>
            </a:r>
            <a:r>
              <a:rPr lang="it-IT" sz="1800" dirty="0" smtClean="0">
                <a:solidFill>
                  <a:schemeClr val="bg1"/>
                </a:solidFill>
              </a:rPr>
              <a:t>.</a:t>
            </a:r>
          </a:p>
          <a:p>
            <a:pPr algn="just"/>
            <a:r>
              <a:rPr lang="en-US" altLang="it-IT" sz="1800" dirty="0" err="1">
                <a:solidFill>
                  <a:schemeClr val="bg1"/>
                </a:solidFill>
              </a:rPr>
              <a:t>Cryoglobulins</a:t>
            </a:r>
            <a:r>
              <a:rPr lang="en-US" altLang="it-IT" sz="1800" dirty="0">
                <a:solidFill>
                  <a:schemeClr val="bg1"/>
                </a:solidFill>
              </a:rPr>
              <a:t> are classified </a:t>
            </a:r>
            <a:r>
              <a:rPr lang="en-US" altLang="it-IT" sz="1800" dirty="0" smtClean="0">
                <a:solidFill>
                  <a:schemeClr val="bg1"/>
                </a:solidFill>
              </a:rPr>
              <a:t>as:</a:t>
            </a:r>
          </a:p>
          <a:p>
            <a:pPr lvl="1" algn="just"/>
            <a:r>
              <a:rPr lang="en-US" altLang="it-IT" sz="1400" b="1" dirty="0" smtClean="0">
                <a:solidFill>
                  <a:schemeClr val="bg1"/>
                </a:solidFill>
              </a:rPr>
              <a:t>type </a:t>
            </a:r>
            <a:r>
              <a:rPr lang="en-US" altLang="it-IT" sz="1400" b="1" dirty="0">
                <a:solidFill>
                  <a:schemeClr val="bg1"/>
                </a:solidFill>
              </a:rPr>
              <a:t>I</a:t>
            </a:r>
            <a:r>
              <a:rPr lang="en-US" altLang="it-IT" sz="1400" dirty="0">
                <a:solidFill>
                  <a:schemeClr val="bg1"/>
                </a:solidFill>
              </a:rPr>
              <a:t> (monoclonal Ig only), </a:t>
            </a:r>
            <a:endParaRPr lang="en-US" altLang="it-IT" sz="1400" dirty="0" smtClean="0">
              <a:solidFill>
                <a:schemeClr val="bg1"/>
              </a:solidFill>
            </a:endParaRPr>
          </a:p>
          <a:p>
            <a:pPr lvl="1" algn="just"/>
            <a:r>
              <a:rPr lang="en-US" altLang="it-IT" sz="1400" b="1" dirty="0" smtClean="0">
                <a:solidFill>
                  <a:schemeClr val="bg1"/>
                </a:solidFill>
              </a:rPr>
              <a:t>type </a:t>
            </a:r>
            <a:r>
              <a:rPr lang="en-US" altLang="it-IT" sz="1400" b="1" dirty="0">
                <a:solidFill>
                  <a:schemeClr val="bg1"/>
                </a:solidFill>
              </a:rPr>
              <a:t>II</a:t>
            </a:r>
            <a:r>
              <a:rPr lang="en-US" altLang="it-IT" sz="1400" dirty="0">
                <a:solidFill>
                  <a:schemeClr val="bg1"/>
                </a:solidFill>
              </a:rPr>
              <a:t> (mixture of monoclonal Ig which is usually IgM RF, and polyclonal IgG) </a:t>
            </a:r>
            <a:endParaRPr lang="en-US" altLang="it-IT" sz="1400" dirty="0" smtClean="0">
              <a:solidFill>
                <a:schemeClr val="bg1"/>
              </a:solidFill>
            </a:endParaRPr>
          </a:p>
          <a:p>
            <a:pPr lvl="1" algn="just"/>
            <a:r>
              <a:rPr lang="en-US" altLang="it-IT" sz="1400" b="1" dirty="0" smtClean="0">
                <a:solidFill>
                  <a:schemeClr val="bg1"/>
                </a:solidFill>
              </a:rPr>
              <a:t>type </a:t>
            </a:r>
            <a:r>
              <a:rPr lang="en-US" altLang="it-IT" sz="1400" b="1" dirty="0">
                <a:solidFill>
                  <a:schemeClr val="bg1"/>
                </a:solidFill>
              </a:rPr>
              <a:t>III </a:t>
            </a:r>
            <a:r>
              <a:rPr lang="en-US" altLang="it-IT" sz="1400" dirty="0">
                <a:solidFill>
                  <a:schemeClr val="bg1"/>
                </a:solidFill>
              </a:rPr>
              <a:t>(mixture of polyclonal Ig that is usually IgM, and polyclonal IgG)</a:t>
            </a:r>
            <a:endParaRPr lang="it-IT" altLang="it-IT" sz="1400" dirty="0">
              <a:solidFill>
                <a:schemeClr val="bg1"/>
              </a:solidFill>
            </a:endParaRPr>
          </a:p>
          <a:p>
            <a:pPr algn="just"/>
            <a:r>
              <a:rPr lang="en-US" sz="1800" dirty="0" smtClean="0">
                <a:solidFill>
                  <a:schemeClr val="bg1"/>
                </a:solidFill>
              </a:rPr>
              <a:t>Since </a:t>
            </a:r>
            <a:r>
              <a:rPr lang="en-US" sz="1800" dirty="0">
                <a:solidFill>
                  <a:schemeClr val="bg1"/>
                </a:solidFill>
              </a:rPr>
              <a:t>the identification of HCV in 1989, it has been recognized as the cause of &gt;90% of MC, and &lt;5% of cases are now considered “essential”(3-5). HCV is primarily associated with type II MC (which typically has an </a:t>
            </a:r>
            <a:r>
              <a:rPr lang="en-US" sz="1800" dirty="0" err="1">
                <a:solidFill>
                  <a:schemeClr val="bg1"/>
                </a:solidFill>
              </a:rPr>
              <a:t>IgMκ</a:t>
            </a:r>
            <a:r>
              <a:rPr lang="en-US" sz="1800" dirty="0">
                <a:solidFill>
                  <a:schemeClr val="bg1"/>
                </a:solidFill>
              </a:rPr>
              <a:t> RF with anti-</a:t>
            </a:r>
            <a:r>
              <a:rPr lang="en-US" sz="1800" dirty="0" err="1">
                <a:solidFill>
                  <a:schemeClr val="bg1"/>
                </a:solidFill>
              </a:rPr>
              <a:t>idiotypic</a:t>
            </a:r>
            <a:r>
              <a:rPr lang="en-US" sz="1800" dirty="0">
                <a:solidFill>
                  <a:schemeClr val="bg1"/>
                </a:solidFill>
              </a:rPr>
              <a:t> activity(6)), and to a lesser extent, with type III MC</a:t>
            </a:r>
          </a:p>
          <a:p>
            <a:pPr algn="just"/>
            <a:r>
              <a:rPr lang="en-US" sz="1800" dirty="0" smtClean="0">
                <a:solidFill>
                  <a:schemeClr val="bg1"/>
                </a:solidFill>
              </a:rPr>
              <a:t>In </a:t>
            </a:r>
            <a:r>
              <a:rPr lang="en-US" sz="1800" dirty="0">
                <a:solidFill>
                  <a:schemeClr val="bg1"/>
                </a:solidFill>
              </a:rPr>
              <a:t>1966, Meltzer described MC as the </a:t>
            </a:r>
            <a:r>
              <a:rPr lang="en-US" sz="1800" b="1" dirty="0">
                <a:solidFill>
                  <a:schemeClr val="bg1"/>
                </a:solidFill>
              </a:rPr>
              <a:t>clinical triad </a:t>
            </a:r>
            <a:r>
              <a:rPr lang="en-US" sz="1800" dirty="0">
                <a:solidFill>
                  <a:schemeClr val="bg1"/>
                </a:solidFill>
              </a:rPr>
              <a:t>of palpable purpura, arthralgia, and asthenia accompanied by organ involvement (e.g. nephropathy and neuropathy) and elevated serum RF, defined as Ig capable of binding IgG(1). It is now known that this triad is rare; many MC patients are </a:t>
            </a:r>
            <a:r>
              <a:rPr lang="en-US" sz="1800" dirty="0" smtClean="0">
                <a:solidFill>
                  <a:schemeClr val="bg1"/>
                </a:solidFill>
              </a:rPr>
              <a:t>asymptomatic.</a:t>
            </a:r>
            <a:endParaRPr lang="it-IT" sz="1800" dirty="0" smtClean="0">
              <a:solidFill>
                <a:schemeClr val="bg1"/>
              </a:solidFill>
            </a:endParaRPr>
          </a:p>
        </p:txBody>
      </p:sp>
      <p:sp>
        <p:nvSpPr>
          <p:cNvPr id="4" name="CasellaDiTesto 3"/>
          <p:cNvSpPr txBox="1"/>
          <p:nvPr/>
        </p:nvSpPr>
        <p:spPr>
          <a:xfrm>
            <a:off x="5646616" y="6436889"/>
            <a:ext cx="3238002" cy="307777"/>
          </a:xfrm>
          <a:prstGeom prst="rect">
            <a:avLst/>
          </a:prstGeom>
          <a:noFill/>
        </p:spPr>
        <p:txBody>
          <a:bodyPr wrap="none" rtlCol="0">
            <a:spAutoFit/>
          </a:bodyPr>
          <a:lstStyle/>
          <a:p>
            <a:r>
              <a:rPr lang="it-IT" sz="1400" dirty="0" err="1" smtClean="0">
                <a:solidFill>
                  <a:schemeClr val="bg1"/>
                </a:solidFill>
              </a:rPr>
              <a:t>Adapted</a:t>
            </a:r>
            <a:r>
              <a:rPr lang="it-IT" sz="1400" dirty="0" smtClean="0">
                <a:solidFill>
                  <a:schemeClr val="bg1"/>
                </a:solidFill>
              </a:rPr>
              <a:t> from Charles ED, </a:t>
            </a:r>
            <a:r>
              <a:rPr lang="it-IT" sz="1400" dirty="0" err="1" smtClean="0">
                <a:solidFill>
                  <a:schemeClr val="bg1"/>
                </a:solidFill>
              </a:rPr>
              <a:t>Kidney</a:t>
            </a:r>
            <a:r>
              <a:rPr lang="it-IT" sz="1400" dirty="0" smtClean="0">
                <a:solidFill>
                  <a:schemeClr val="bg1"/>
                </a:solidFill>
              </a:rPr>
              <a:t> </a:t>
            </a:r>
            <a:r>
              <a:rPr lang="it-IT" sz="1400" dirty="0" err="1" smtClean="0">
                <a:solidFill>
                  <a:schemeClr val="bg1"/>
                </a:solidFill>
              </a:rPr>
              <a:t>Int</a:t>
            </a:r>
            <a:r>
              <a:rPr lang="it-IT" sz="1400" dirty="0" smtClean="0">
                <a:solidFill>
                  <a:schemeClr val="bg1"/>
                </a:solidFill>
              </a:rPr>
              <a:t> 2009</a:t>
            </a:r>
            <a:endParaRPr lang="it-IT" sz="1400" dirty="0">
              <a:solidFill>
                <a:schemeClr val="bg1"/>
              </a:solidFill>
            </a:endParaRPr>
          </a:p>
        </p:txBody>
      </p:sp>
    </p:spTree>
    <p:extLst>
      <p:ext uri="{BB962C8B-B14F-4D97-AF65-F5344CB8AC3E}">
        <p14:creationId xmlns:p14="http://schemas.microsoft.com/office/powerpoint/2010/main" val="36606880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83682" name="Titolo 1"/>
          <p:cNvSpPr>
            <a:spLocks noGrp="1"/>
          </p:cNvSpPr>
          <p:nvPr>
            <p:ph type="title"/>
          </p:nvPr>
        </p:nvSpPr>
        <p:spPr>
          <a:xfrm>
            <a:off x="457200" y="9937"/>
            <a:ext cx="8229600" cy="820242"/>
          </a:xfrm>
        </p:spPr>
        <p:txBody>
          <a:bodyPr/>
          <a:lstStyle/>
          <a:p>
            <a:pPr eaLnBrk="1" hangingPunct="1"/>
            <a:r>
              <a:rPr lang="it-IT" altLang="it-IT" dirty="0" err="1" smtClean="0">
                <a:solidFill>
                  <a:srgbClr val="FFFF00"/>
                </a:solidFill>
              </a:rPr>
              <a:t>Manifestations</a:t>
            </a:r>
            <a:r>
              <a:rPr lang="it-IT" altLang="it-IT" dirty="0" smtClean="0">
                <a:solidFill>
                  <a:srgbClr val="FFFF00"/>
                </a:solidFill>
              </a:rPr>
              <a:t> </a:t>
            </a:r>
            <a:endParaRPr lang="it-IT" altLang="it-IT" dirty="0">
              <a:solidFill>
                <a:srgbClr val="FFFF00"/>
              </a:solidFill>
            </a:endParaRPr>
          </a:p>
        </p:txBody>
      </p:sp>
      <p:sp>
        <p:nvSpPr>
          <p:cNvPr id="583683" name="Segnaposto contenuto 2"/>
          <p:cNvSpPr>
            <a:spLocks noGrp="1"/>
          </p:cNvSpPr>
          <p:nvPr>
            <p:ph idx="1"/>
          </p:nvPr>
        </p:nvSpPr>
        <p:spPr>
          <a:xfrm>
            <a:off x="216567" y="890334"/>
            <a:ext cx="8662737" cy="5462337"/>
          </a:xfrm>
        </p:spPr>
        <p:txBody>
          <a:bodyPr>
            <a:normAutofit lnSpcReduction="10000"/>
          </a:bodyPr>
          <a:lstStyle/>
          <a:p>
            <a:pPr algn="just"/>
            <a:r>
              <a:rPr lang="en-US" sz="1800" dirty="0">
                <a:solidFill>
                  <a:schemeClr val="bg1"/>
                </a:solidFill>
              </a:rPr>
              <a:t>HCV MC vasculitis primarily affects </a:t>
            </a:r>
            <a:r>
              <a:rPr lang="en-US" sz="1800" b="1" dirty="0">
                <a:solidFill>
                  <a:schemeClr val="bg1"/>
                </a:solidFill>
              </a:rPr>
              <a:t>the small and medium-sized vessels of the skin, kidneys, and peripheral nerves</a:t>
            </a:r>
            <a:r>
              <a:rPr lang="en-US" sz="1800" dirty="0">
                <a:solidFill>
                  <a:schemeClr val="bg1"/>
                </a:solidFill>
              </a:rPr>
              <a:t>. Histology typically reveals a </a:t>
            </a:r>
            <a:r>
              <a:rPr lang="en-US" sz="1800" b="1" dirty="0" err="1">
                <a:solidFill>
                  <a:schemeClr val="bg1"/>
                </a:solidFill>
              </a:rPr>
              <a:t>leukocytoclastic</a:t>
            </a:r>
            <a:r>
              <a:rPr lang="en-US" sz="1800" b="1" dirty="0">
                <a:solidFill>
                  <a:schemeClr val="bg1"/>
                </a:solidFill>
              </a:rPr>
              <a:t> vasculitis</a:t>
            </a:r>
            <a:r>
              <a:rPr lang="en-US" sz="1800" dirty="0">
                <a:solidFill>
                  <a:schemeClr val="bg1"/>
                </a:solidFill>
              </a:rPr>
              <a:t>, with deposition of IgM RF, IgG, C3, and neutrophils in the vessel wall. A </a:t>
            </a:r>
            <a:r>
              <a:rPr lang="en-US" sz="1800" b="1" dirty="0">
                <a:solidFill>
                  <a:schemeClr val="bg1"/>
                </a:solidFill>
              </a:rPr>
              <a:t>necrotizing vasculitis</a:t>
            </a:r>
            <a:r>
              <a:rPr lang="en-US" sz="1800" dirty="0">
                <a:solidFill>
                  <a:schemeClr val="bg1"/>
                </a:solidFill>
              </a:rPr>
              <a:t>, with </a:t>
            </a:r>
            <a:r>
              <a:rPr lang="en-US" sz="1800" dirty="0" err="1">
                <a:solidFill>
                  <a:schemeClr val="bg1"/>
                </a:solidFill>
              </a:rPr>
              <a:t>fibrinoid</a:t>
            </a:r>
            <a:r>
              <a:rPr lang="en-US" sz="1800" dirty="0">
                <a:solidFill>
                  <a:schemeClr val="bg1"/>
                </a:solidFill>
              </a:rPr>
              <a:t> necrosis of the intima and the inflammation of the entire vessel wall and perivascular space, may also </a:t>
            </a:r>
            <a:r>
              <a:rPr lang="en-US" sz="1800" dirty="0" smtClean="0">
                <a:solidFill>
                  <a:schemeClr val="bg1"/>
                </a:solidFill>
              </a:rPr>
              <a:t>occur.</a:t>
            </a:r>
          </a:p>
          <a:p>
            <a:pPr algn="just"/>
            <a:r>
              <a:rPr lang="en-US" sz="1800" dirty="0">
                <a:solidFill>
                  <a:schemeClr val="bg1"/>
                </a:solidFill>
              </a:rPr>
              <a:t>Palpable </a:t>
            </a:r>
            <a:r>
              <a:rPr lang="en-US" sz="1800" dirty="0" smtClean="0">
                <a:solidFill>
                  <a:schemeClr val="bg1"/>
                </a:solidFill>
              </a:rPr>
              <a:t>purpura, </a:t>
            </a:r>
            <a:r>
              <a:rPr lang="en-US" sz="1800" dirty="0">
                <a:solidFill>
                  <a:schemeClr val="bg1"/>
                </a:solidFill>
              </a:rPr>
              <a:t>primarily of the </a:t>
            </a:r>
            <a:r>
              <a:rPr lang="en-US" sz="1800" b="1" dirty="0">
                <a:solidFill>
                  <a:schemeClr val="bg1"/>
                </a:solidFill>
              </a:rPr>
              <a:t>lower le</a:t>
            </a:r>
            <a:r>
              <a:rPr lang="en-US" sz="1800" dirty="0">
                <a:solidFill>
                  <a:schemeClr val="bg1"/>
                </a:solidFill>
              </a:rPr>
              <a:t>gs, occurs in more than 90% of patients with symptomatic HCV MC, is frequently </a:t>
            </a:r>
            <a:r>
              <a:rPr lang="en-US" sz="1800" b="1" dirty="0">
                <a:solidFill>
                  <a:schemeClr val="bg1"/>
                </a:solidFill>
              </a:rPr>
              <a:t>intermittent</a:t>
            </a:r>
            <a:r>
              <a:rPr lang="en-US" sz="1800" dirty="0">
                <a:solidFill>
                  <a:schemeClr val="bg1"/>
                </a:solidFill>
              </a:rPr>
              <a:t>, and is often the initial manifestation of HCV </a:t>
            </a:r>
            <a:r>
              <a:rPr lang="en-US" sz="1800" dirty="0" smtClean="0">
                <a:solidFill>
                  <a:schemeClr val="bg1"/>
                </a:solidFill>
              </a:rPr>
              <a:t>MC. Purpuric </a:t>
            </a:r>
            <a:r>
              <a:rPr lang="en-US" sz="1800" dirty="0">
                <a:solidFill>
                  <a:schemeClr val="bg1"/>
                </a:solidFill>
              </a:rPr>
              <a:t>lesions may occasionally progress to chronic ulcers and frank </a:t>
            </a:r>
            <a:r>
              <a:rPr lang="en-US" sz="1800" dirty="0" smtClean="0">
                <a:solidFill>
                  <a:schemeClr val="bg1"/>
                </a:solidFill>
              </a:rPr>
              <a:t>gangrene.</a:t>
            </a:r>
          </a:p>
          <a:p>
            <a:pPr algn="just"/>
            <a:r>
              <a:rPr lang="en-US" sz="1800" dirty="0">
                <a:solidFill>
                  <a:schemeClr val="bg1"/>
                </a:solidFill>
              </a:rPr>
              <a:t>HCV-MC </a:t>
            </a:r>
            <a:r>
              <a:rPr lang="en-US" sz="1800" b="1" dirty="0">
                <a:solidFill>
                  <a:schemeClr val="bg1"/>
                </a:solidFill>
              </a:rPr>
              <a:t>renal involvement </a:t>
            </a:r>
            <a:r>
              <a:rPr lang="en-US" sz="1800" dirty="0">
                <a:solidFill>
                  <a:schemeClr val="bg1"/>
                </a:solidFill>
              </a:rPr>
              <a:t>is usually Type I </a:t>
            </a:r>
            <a:r>
              <a:rPr lang="en-US" sz="1800" dirty="0" err="1">
                <a:solidFill>
                  <a:schemeClr val="bg1"/>
                </a:solidFill>
              </a:rPr>
              <a:t>membranoproliferative</a:t>
            </a:r>
            <a:r>
              <a:rPr lang="en-US" sz="1800" dirty="0">
                <a:solidFill>
                  <a:schemeClr val="bg1"/>
                </a:solidFill>
              </a:rPr>
              <a:t> glomerulonephritis (</a:t>
            </a:r>
            <a:r>
              <a:rPr lang="en-US" sz="1800" b="1" dirty="0">
                <a:solidFill>
                  <a:schemeClr val="bg1"/>
                </a:solidFill>
              </a:rPr>
              <a:t>MPGN</a:t>
            </a:r>
            <a:r>
              <a:rPr lang="en-US" sz="1800" dirty="0" smtClean="0">
                <a:solidFill>
                  <a:schemeClr val="bg1"/>
                </a:solidFill>
              </a:rPr>
              <a:t>), with severe features. </a:t>
            </a:r>
            <a:r>
              <a:rPr lang="en-US" sz="1800" dirty="0">
                <a:solidFill>
                  <a:schemeClr val="bg1"/>
                </a:solidFill>
              </a:rPr>
              <a:t>Manifestations range from isolated proteinuria to nephritic syndrome with variable progression towards chronic renal insufficiency. </a:t>
            </a:r>
            <a:endParaRPr lang="en-US" sz="1800" dirty="0" smtClean="0">
              <a:solidFill>
                <a:schemeClr val="bg1"/>
              </a:solidFill>
            </a:endParaRPr>
          </a:p>
          <a:p>
            <a:pPr algn="just"/>
            <a:r>
              <a:rPr lang="en-US" sz="1800" dirty="0" smtClean="0">
                <a:solidFill>
                  <a:schemeClr val="bg1"/>
                </a:solidFill>
              </a:rPr>
              <a:t>The </a:t>
            </a:r>
            <a:r>
              <a:rPr lang="en-US" sz="1800" dirty="0">
                <a:solidFill>
                  <a:schemeClr val="bg1"/>
                </a:solidFill>
              </a:rPr>
              <a:t>MPGN is characterized by </a:t>
            </a:r>
            <a:r>
              <a:rPr lang="en-US" sz="1800" dirty="0" err="1">
                <a:solidFill>
                  <a:schemeClr val="bg1"/>
                </a:solidFill>
              </a:rPr>
              <a:t>endocapillary</a:t>
            </a:r>
            <a:r>
              <a:rPr lang="en-US" sz="1800" dirty="0">
                <a:solidFill>
                  <a:schemeClr val="bg1"/>
                </a:solidFill>
              </a:rPr>
              <a:t> mesangial cell proliferation, </a:t>
            </a:r>
            <a:r>
              <a:rPr lang="en-US" sz="1800" dirty="0" err="1">
                <a:solidFill>
                  <a:schemeClr val="bg1"/>
                </a:solidFill>
              </a:rPr>
              <a:t>monocytic</a:t>
            </a:r>
            <a:r>
              <a:rPr lang="en-US" sz="1800" dirty="0">
                <a:solidFill>
                  <a:schemeClr val="bg1"/>
                </a:solidFill>
              </a:rPr>
              <a:t> infiltration, double contour membranes, glomerular IgM, IgG and C3 deposition, eosinophilic PAS-positive intraluminal deposits, and vasculitis of the small and medium sized renal </a:t>
            </a:r>
            <a:r>
              <a:rPr lang="en-US" sz="1800" dirty="0" smtClean="0">
                <a:solidFill>
                  <a:schemeClr val="bg1"/>
                </a:solidFill>
              </a:rPr>
              <a:t>arteries. </a:t>
            </a:r>
          </a:p>
          <a:p>
            <a:pPr algn="just"/>
            <a:r>
              <a:rPr lang="en-US" sz="1800" dirty="0" smtClean="0">
                <a:solidFill>
                  <a:schemeClr val="bg1"/>
                </a:solidFill>
              </a:rPr>
              <a:t>The </a:t>
            </a:r>
            <a:r>
              <a:rPr lang="en-US" sz="1800" dirty="0">
                <a:solidFill>
                  <a:schemeClr val="bg1"/>
                </a:solidFill>
              </a:rPr>
              <a:t>incidence of </a:t>
            </a:r>
            <a:r>
              <a:rPr lang="en-US" sz="1800" b="1" dirty="0">
                <a:solidFill>
                  <a:schemeClr val="bg1"/>
                </a:solidFill>
              </a:rPr>
              <a:t>neurological involvement </a:t>
            </a:r>
            <a:r>
              <a:rPr lang="en-US" sz="1800" dirty="0">
                <a:solidFill>
                  <a:schemeClr val="bg1"/>
                </a:solidFill>
              </a:rPr>
              <a:t>is variable. Sensorimotor neuropathy arises from </a:t>
            </a:r>
            <a:r>
              <a:rPr lang="en-US" sz="1800" dirty="0" err="1">
                <a:solidFill>
                  <a:schemeClr val="bg1"/>
                </a:solidFill>
              </a:rPr>
              <a:t>cryoglobulin</a:t>
            </a:r>
            <a:r>
              <a:rPr lang="en-US" sz="1800" dirty="0">
                <a:solidFill>
                  <a:schemeClr val="bg1"/>
                </a:solidFill>
              </a:rPr>
              <a:t> deposition in the vasa </a:t>
            </a:r>
            <a:r>
              <a:rPr lang="en-US" sz="1800" dirty="0" err="1">
                <a:solidFill>
                  <a:schemeClr val="bg1"/>
                </a:solidFill>
              </a:rPr>
              <a:t>vasorum</a:t>
            </a:r>
            <a:r>
              <a:rPr lang="en-US" sz="1800" dirty="0">
                <a:solidFill>
                  <a:schemeClr val="bg1"/>
                </a:solidFill>
              </a:rPr>
              <a:t>. Painful </a:t>
            </a:r>
            <a:r>
              <a:rPr lang="en-US" sz="1800" dirty="0" err="1">
                <a:solidFill>
                  <a:schemeClr val="bg1"/>
                </a:solidFill>
              </a:rPr>
              <a:t>paresthesias</a:t>
            </a:r>
            <a:r>
              <a:rPr lang="en-US" sz="1800" dirty="0">
                <a:solidFill>
                  <a:schemeClr val="bg1"/>
                </a:solidFill>
              </a:rPr>
              <a:t> and concomitant weakness, particularly in the lower limbs may </a:t>
            </a:r>
            <a:r>
              <a:rPr lang="en-US" sz="1800" dirty="0" smtClean="0">
                <a:solidFill>
                  <a:schemeClr val="bg1"/>
                </a:solidFill>
              </a:rPr>
              <a:t>occur, </a:t>
            </a:r>
            <a:r>
              <a:rPr lang="en-US" sz="1800" dirty="0">
                <a:solidFill>
                  <a:schemeClr val="bg1"/>
                </a:solidFill>
              </a:rPr>
              <a:t>as may isolated </a:t>
            </a:r>
            <a:r>
              <a:rPr lang="en-US" sz="1800" dirty="0" err="1">
                <a:solidFill>
                  <a:schemeClr val="bg1"/>
                </a:solidFill>
              </a:rPr>
              <a:t>mononeuritis</a:t>
            </a:r>
            <a:r>
              <a:rPr lang="en-US" sz="1800" dirty="0">
                <a:solidFill>
                  <a:schemeClr val="bg1"/>
                </a:solidFill>
              </a:rPr>
              <a:t>, manifested by foot or wrist drop</a:t>
            </a:r>
            <a:r>
              <a:rPr lang="en-US" sz="1800" dirty="0" smtClean="0">
                <a:solidFill>
                  <a:schemeClr val="bg1"/>
                </a:solidFill>
              </a:rPr>
              <a:t>.</a:t>
            </a:r>
            <a:endParaRPr lang="it-IT" altLang="it-IT" sz="1800" dirty="0">
              <a:solidFill>
                <a:schemeClr val="bg1"/>
              </a:solidFill>
            </a:endParaRPr>
          </a:p>
        </p:txBody>
      </p:sp>
      <p:sp>
        <p:nvSpPr>
          <p:cNvPr id="2" name="CasellaDiTesto 1"/>
          <p:cNvSpPr txBox="1"/>
          <p:nvPr/>
        </p:nvSpPr>
        <p:spPr>
          <a:xfrm>
            <a:off x="5646616" y="6436889"/>
            <a:ext cx="3238002" cy="307777"/>
          </a:xfrm>
          <a:prstGeom prst="rect">
            <a:avLst/>
          </a:prstGeom>
          <a:noFill/>
        </p:spPr>
        <p:txBody>
          <a:bodyPr wrap="none" rtlCol="0">
            <a:spAutoFit/>
          </a:bodyPr>
          <a:lstStyle/>
          <a:p>
            <a:r>
              <a:rPr lang="it-IT" sz="1400" dirty="0" err="1" smtClean="0">
                <a:solidFill>
                  <a:schemeClr val="bg1"/>
                </a:solidFill>
              </a:rPr>
              <a:t>Adapted</a:t>
            </a:r>
            <a:r>
              <a:rPr lang="it-IT" sz="1400" dirty="0" smtClean="0">
                <a:solidFill>
                  <a:schemeClr val="bg1"/>
                </a:solidFill>
              </a:rPr>
              <a:t> from Charles ED, </a:t>
            </a:r>
            <a:r>
              <a:rPr lang="it-IT" sz="1400" dirty="0" err="1" smtClean="0">
                <a:solidFill>
                  <a:schemeClr val="bg1"/>
                </a:solidFill>
              </a:rPr>
              <a:t>Kidney</a:t>
            </a:r>
            <a:r>
              <a:rPr lang="it-IT" sz="1400" dirty="0" smtClean="0">
                <a:solidFill>
                  <a:schemeClr val="bg1"/>
                </a:solidFill>
              </a:rPr>
              <a:t> </a:t>
            </a:r>
            <a:r>
              <a:rPr lang="it-IT" sz="1400" dirty="0" err="1" smtClean="0">
                <a:solidFill>
                  <a:schemeClr val="bg1"/>
                </a:solidFill>
              </a:rPr>
              <a:t>Int</a:t>
            </a:r>
            <a:r>
              <a:rPr lang="it-IT" sz="1400" dirty="0" smtClean="0">
                <a:solidFill>
                  <a:schemeClr val="bg1"/>
                </a:solidFill>
              </a:rPr>
              <a:t> 2009</a:t>
            </a:r>
            <a:endParaRPr lang="it-IT" sz="1400" dirty="0">
              <a:solidFill>
                <a:schemeClr val="bg1"/>
              </a:solidFill>
            </a:endParaRPr>
          </a:p>
        </p:txBody>
      </p:sp>
    </p:spTree>
    <p:extLst>
      <p:ext uri="{BB962C8B-B14F-4D97-AF65-F5344CB8AC3E}">
        <p14:creationId xmlns:p14="http://schemas.microsoft.com/office/powerpoint/2010/main" val="32277766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Porpora da </a:t>
            </a:r>
            <a:r>
              <a:rPr lang="it-IT" dirty="0" err="1"/>
              <a:t>vasculite</a:t>
            </a:r>
            <a:r>
              <a:rPr lang="it-IT" dirty="0"/>
              <a:t> cutanea </a:t>
            </a:r>
            <a:r>
              <a:rPr lang="it-IT" dirty="0" err="1"/>
              <a:t>crioglobulinemica</a:t>
            </a:r>
            <a:r>
              <a:rPr lang="it-IT" dirty="0"/>
              <a:t> </a:t>
            </a:r>
          </a:p>
        </p:txBody>
      </p:sp>
      <p:pic>
        <p:nvPicPr>
          <p:cNvPr id="285698" name="Picture 2" descr="https://encrypted-tbn1.gstatic.com/images?q=tbn:ANd9GcSWL4ptzcFRlmMKxfkdohEVXsn6Wf5UjwRT00Rr6dM2bvHgIJPA"/>
          <p:cNvPicPr>
            <a:picLocks noChangeAspect="1" noChangeArrowheads="1"/>
          </p:cNvPicPr>
          <p:nvPr/>
        </p:nvPicPr>
        <p:blipFill>
          <a:blip r:embed="rId2"/>
          <a:srcRect/>
          <a:stretch>
            <a:fillRect/>
          </a:stretch>
        </p:blipFill>
        <p:spPr bwMode="auto">
          <a:xfrm>
            <a:off x="5734280" y="4348640"/>
            <a:ext cx="2695575" cy="1695451"/>
          </a:xfrm>
          <a:prstGeom prst="rect">
            <a:avLst/>
          </a:prstGeom>
          <a:noFill/>
        </p:spPr>
      </p:pic>
      <p:pic>
        <p:nvPicPr>
          <p:cNvPr id="285700" name="Picture 4" descr="http://www.crioglobulinemia.it/1/images/280_0_2907329_440262.jpg"/>
          <p:cNvPicPr>
            <a:picLocks noChangeAspect="1" noChangeArrowheads="1"/>
          </p:cNvPicPr>
          <p:nvPr/>
        </p:nvPicPr>
        <p:blipFill>
          <a:blip r:embed="rId3"/>
          <a:srcRect/>
          <a:stretch>
            <a:fillRect/>
          </a:stretch>
        </p:blipFill>
        <p:spPr bwMode="auto">
          <a:xfrm>
            <a:off x="5553840" y="1726625"/>
            <a:ext cx="2667000" cy="1819276"/>
          </a:xfrm>
          <a:prstGeom prst="rect">
            <a:avLst/>
          </a:prstGeom>
          <a:noFill/>
        </p:spPr>
      </p:pic>
      <p:pic>
        <p:nvPicPr>
          <p:cNvPr id="285702" name="Picture 6" descr="http://medicscientist.com/wp-content/uploads/2012/03/VasculitisSyndrome2_thumb.jpg"/>
          <p:cNvPicPr>
            <a:picLocks noChangeAspect="1" noChangeArrowheads="1"/>
          </p:cNvPicPr>
          <p:nvPr/>
        </p:nvPicPr>
        <p:blipFill>
          <a:blip r:embed="rId4"/>
          <a:srcRect/>
          <a:stretch>
            <a:fillRect/>
          </a:stretch>
        </p:blipFill>
        <p:spPr bwMode="auto">
          <a:xfrm>
            <a:off x="457200" y="2321536"/>
            <a:ext cx="4305300" cy="2838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5700"/>
                                        </p:tgtEl>
                                        <p:attrNameLst>
                                          <p:attrName>style.visibility</p:attrName>
                                        </p:attrNameLst>
                                      </p:cBhvr>
                                      <p:to>
                                        <p:strVal val="visible"/>
                                      </p:to>
                                    </p:set>
                                    <p:anim calcmode="lin" valueType="num">
                                      <p:cBhvr additive="base">
                                        <p:cTn id="7" dur="500" fill="hold"/>
                                        <p:tgtEl>
                                          <p:spTgt spid="285700"/>
                                        </p:tgtEl>
                                        <p:attrNameLst>
                                          <p:attrName>ppt_x</p:attrName>
                                        </p:attrNameLst>
                                      </p:cBhvr>
                                      <p:tavLst>
                                        <p:tav tm="0">
                                          <p:val>
                                            <p:strVal val="#ppt_x"/>
                                          </p:val>
                                        </p:tav>
                                        <p:tav tm="100000">
                                          <p:val>
                                            <p:strVal val="#ppt_x"/>
                                          </p:val>
                                        </p:tav>
                                      </p:tavLst>
                                    </p:anim>
                                    <p:anim calcmode="lin" valueType="num">
                                      <p:cBhvr additive="base">
                                        <p:cTn id="8" dur="500" fill="hold"/>
                                        <p:tgtEl>
                                          <p:spTgt spid="2857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5698"/>
                                        </p:tgtEl>
                                        <p:attrNameLst>
                                          <p:attrName>style.visibility</p:attrName>
                                        </p:attrNameLst>
                                      </p:cBhvr>
                                      <p:to>
                                        <p:strVal val="visible"/>
                                      </p:to>
                                    </p:set>
                                    <p:anim calcmode="lin" valueType="num">
                                      <p:cBhvr additive="base">
                                        <p:cTn id="13" dur="500" fill="hold"/>
                                        <p:tgtEl>
                                          <p:spTgt spid="285698"/>
                                        </p:tgtEl>
                                        <p:attrNameLst>
                                          <p:attrName>ppt_x</p:attrName>
                                        </p:attrNameLst>
                                      </p:cBhvr>
                                      <p:tavLst>
                                        <p:tav tm="0">
                                          <p:val>
                                            <p:strVal val="#ppt_x"/>
                                          </p:val>
                                        </p:tav>
                                        <p:tav tm="100000">
                                          <p:val>
                                            <p:strVal val="#ppt_x"/>
                                          </p:val>
                                        </p:tav>
                                      </p:tavLst>
                                    </p:anim>
                                    <p:anim calcmode="lin" valueType="num">
                                      <p:cBhvr additive="base">
                                        <p:cTn id="14" dur="500" fill="hold"/>
                                        <p:tgtEl>
                                          <p:spTgt spid="2856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5702"/>
                                        </p:tgtEl>
                                        <p:attrNameLst>
                                          <p:attrName>style.visibility</p:attrName>
                                        </p:attrNameLst>
                                      </p:cBhvr>
                                      <p:to>
                                        <p:strVal val="visible"/>
                                      </p:to>
                                    </p:set>
                                    <p:anim calcmode="lin" valueType="num">
                                      <p:cBhvr additive="base">
                                        <p:cTn id="19" dur="500" fill="hold"/>
                                        <p:tgtEl>
                                          <p:spTgt spid="285702"/>
                                        </p:tgtEl>
                                        <p:attrNameLst>
                                          <p:attrName>ppt_x</p:attrName>
                                        </p:attrNameLst>
                                      </p:cBhvr>
                                      <p:tavLst>
                                        <p:tav tm="0">
                                          <p:val>
                                            <p:strVal val="#ppt_x"/>
                                          </p:val>
                                        </p:tav>
                                        <p:tav tm="100000">
                                          <p:val>
                                            <p:strVal val="#ppt_x"/>
                                          </p:val>
                                        </p:tav>
                                      </p:tavLst>
                                    </p:anim>
                                    <p:anim calcmode="lin" valueType="num">
                                      <p:cBhvr additive="base">
                                        <p:cTn id="20" dur="500" fill="hold"/>
                                        <p:tgtEl>
                                          <p:spTgt spid="2857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sp>
        <p:nvSpPr>
          <p:cNvPr id="586754" name="Titolo 1"/>
          <p:cNvSpPr>
            <a:spLocks noGrp="1"/>
          </p:cNvSpPr>
          <p:nvPr>
            <p:ph type="title"/>
          </p:nvPr>
        </p:nvSpPr>
        <p:spPr/>
        <p:txBody>
          <a:bodyPr/>
          <a:lstStyle/>
          <a:p>
            <a:pPr eaLnBrk="1" hangingPunct="1"/>
            <a:r>
              <a:rPr lang="it-IT" altLang="it-IT">
                <a:solidFill>
                  <a:srgbClr val="FFFF00"/>
                </a:solidFill>
              </a:rPr>
              <a:t>SINDROME CRIOGLOBULINEMICA</a:t>
            </a:r>
          </a:p>
        </p:txBody>
      </p:sp>
      <p:sp>
        <p:nvSpPr>
          <p:cNvPr id="586755" name="Segnaposto contenuto 2"/>
          <p:cNvSpPr>
            <a:spLocks noGrp="1"/>
          </p:cNvSpPr>
          <p:nvPr>
            <p:ph idx="1"/>
          </p:nvPr>
        </p:nvSpPr>
        <p:spPr/>
        <p:txBody>
          <a:bodyPr/>
          <a:lstStyle/>
          <a:p>
            <a:pPr eaLnBrk="1" hangingPunct="1"/>
            <a:endParaRPr lang="it-IT" altLang="it-IT" dirty="0">
              <a:solidFill>
                <a:schemeClr val="bg1"/>
              </a:solidFill>
            </a:endParaRPr>
          </a:p>
          <a:p>
            <a:pPr eaLnBrk="1" hangingPunct="1"/>
            <a:r>
              <a:rPr lang="it-IT" altLang="it-IT" dirty="0">
                <a:solidFill>
                  <a:schemeClr val="bg1"/>
                </a:solidFill>
              </a:rPr>
              <a:t>STANCHEZZA</a:t>
            </a:r>
          </a:p>
          <a:p>
            <a:pPr eaLnBrk="1" hangingPunct="1"/>
            <a:r>
              <a:rPr lang="it-IT" altLang="it-IT" dirty="0">
                <a:solidFill>
                  <a:schemeClr val="bg1"/>
                </a:solidFill>
              </a:rPr>
              <a:t>ARTRALGIE</a:t>
            </a:r>
          </a:p>
          <a:p>
            <a:pPr eaLnBrk="1" hangingPunct="1"/>
            <a:r>
              <a:rPr lang="it-IT" altLang="it-IT" dirty="0">
                <a:solidFill>
                  <a:schemeClr val="bg1"/>
                </a:solidFill>
              </a:rPr>
              <a:t>PORPORA</a:t>
            </a:r>
          </a:p>
          <a:p>
            <a:pPr eaLnBrk="1" hangingPunct="1"/>
            <a:r>
              <a:rPr lang="it-IT" altLang="it-IT" dirty="0">
                <a:solidFill>
                  <a:schemeClr val="bg1"/>
                </a:solidFill>
              </a:rPr>
              <a:t>COMPROMISSIONE RENALE</a:t>
            </a:r>
          </a:p>
          <a:p>
            <a:pPr eaLnBrk="1" hangingPunct="1"/>
            <a:r>
              <a:rPr lang="it-IT" altLang="it-IT" dirty="0">
                <a:solidFill>
                  <a:schemeClr val="bg1"/>
                </a:solidFill>
              </a:rPr>
              <a:t>NEUROPATIA PERIFERICA E/O CENTRALE</a:t>
            </a:r>
          </a:p>
        </p:txBody>
      </p:sp>
    </p:spTree>
    <p:extLst>
      <p:ext uri="{BB962C8B-B14F-4D97-AF65-F5344CB8AC3E}">
        <p14:creationId xmlns:p14="http://schemas.microsoft.com/office/powerpoint/2010/main" val="1403030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sp>
        <p:nvSpPr>
          <p:cNvPr id="587778" name="Titolo 1"/>
          <p:cNvSpPr>
            <a:spLocks noGrp="1"/>
          </p:cNvSpPr>
          <p:nvPr>
            <p:ph type="title"/>
          </p:nvPr>
        </p:nvSpPr>
        <p:spPr/>
        <p:txBody>
          <a:bodyPr/>
          <a:lstStyle/>
          <a:p>
            <a:pPr eaLnBrk="1" hangingPunct="1"/>
            <a:r>
              <a:rPr lang="it-IT" altLang="it-IT">
                <a:solidFill>
                  <a:srgbClr val="FFFF00"/>
                </a:solidFill>
              </a:rPr>
              <a:t>NEFROPATIE E HCV</a:t>
            </a:r>
          </a:p>
        </p:txBody>
      </p:sp>
      <p:sp>
        <p:nvSpPr>
          <p:cNvPr id="587779" name="Segnaposto contenuto 2"/>
          <p:cNvSpPr>
            <a:spLocks noGrp="1"/>
          </p:cNvSpPr>
          <p:nvPr>
            <p:ph idx="1"/>
          </p:nvPr>
        </p:nvSpPr>
        <p:spPr/>
        <p:txBody>
          <a:bodyPr/>
          <a:lstStyle/>
          <a:p>
            <a:pPr eaLnBrk="1" hangingPunct="1"/>
            <a:endParaRPr lang="it-IT" altLang="it-IT" dirty="0">
              <a:solidFill>
                <a:schemeClr val="bg1"/>
              </a:solidFill>
            </a:endParaRPr>
          </a:p>
          <a:p>
            <a:pPr eaLnBrk="1" hangingPunct="1"/>
            <a:r>
              <a:rPr lang="it-IT" altLang="it-IT" dirty="0">
                <a:solidFill>
                  <a:schemeClr val="bg1"/>
                </a:solidFill>
              </a:rPr>
              <a:t>NEFROPATIA CRIOGLOBULINEMICA</a:t>
            </a:r>
          </a:p>
          <a:p>
            <a:pPr eaLnBrk="1" hangingPunct="1"/>
            <a:endParaRPr lang="it-IT" altLang="it-IT" dirty="0">
              <a:solidFill>
                <a:schemeClr val="bg1"/>
              </a:solidFill>
            </a:endParaRPr>
          </a:p>
          <a:p>
            <a:pPr eaLnBrk="1" hangingPunct="1"/>
            <a:r>
              <a:rPr lang="it-IT" altLang="it-IT" dirty="0">
                <a:solidFill>
                  <a:schemeClr val="bg1"/>
                </a:solidFill>
              </a:rPr>
              <a:t>GLOMERULONEFRITE MEMBRANOPROLIFERATIVA (GNMP)</a:t>
            </a:r>
          </a:p>
          <a:p>
            <a:pPr eaLnBrk="1" hangingPunct="1"/>
            <a:endParaRPr lang="it-IT" altLang="it-IT" dirty="0">
              <a:solidFill>
                <a:schemeClr val="bg1"/>
              </a:solidFill>
            </a:endParaRPr>
          </a:p>
          <a:p>
            <a:pPr eaLnBrk="1" hangingPunct="1"/>
            <a:r>
              <a:rPr lang="it-IT" altLang="it-IT" dirty="0">
                <a:solidFill>
                  <a:schemeClr val="bg1"/>
                </a:solidFill>
              </a:rPr>
              <a:t>NEFROPATIA MEMBRANOSA</a:t>
            </a:r>
          </a:p>
        </p:txBody>
      </p:sp>
    </p:spTree>
    <p:extLst>
      <p:ext uri="{BB962C8B-B14F-4D97-AF65-F5344CB8AC3E}">
        <p14:creationId xmlns:p14="http://schemas.microsoft.com/office/powerpoint/2010/main" val="1613849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sp>
        <p:nvSpPr>
          <p:cNvPr id="588802" name="Titolo 1"/>
          <p:cNvSpPr>
            <a:spLocks noGrp="1"/>
          </p:cNvSpPr>
          <p:nvPr>
            <p:ph type="title"/>
          </p:nvPr>
        </p:nvSpPr>
        <p:spPr/>
        <p:txBody>
          <a:bodyPr/>
          <a:lstStyle/>
          <a:p>
            <a:pPr eaLnBrk="1" hangingPunct="1"/>
            <a:r>
              <a:rPr lang="it-IT" altLang="it-IT">
                <a:solidFill>
                  <a:srgbClr val="FFFF00"/>
                </a:solidFill>
              </a:rPr>
              <a:t>NEFROPATIA CRIOGLOBULINEMICA</a:t>
            </a:r>
          </a:p>
        </p:txBody>
      </p:sp>
      <p:sp>
        <p:nvSpPr>
          <p:cNvPr id="588803" name="Segnaposto contenuto 2"/>
          <p:cNvSpPr>
            <a:spLocks noGrp="1"/>
          </p:cNvSpPr>
          <p:nvPr>
            <p:ph idx="1"/>
          </p:nvPr>
        </p:nvSpPr>
        <p:spPr/>
        <p:txBody>
          <a:bodyPr/>
          <a:lstStyle/>
          <a:p>
            <a:pPr eaLnBrk="1" hangingPunct="1"/>
            <a:r>
              <a:rPr lang="it-IT" altLang="it-IT" dirty="0">
                <a:solidFill>
                  <a:schemeClr val="bg1"/>
                </a:solidFill>
              </a:rPr>
              <a:t>35-60%  dei casi di </a:t>
            </a:r>
            <a:r>
              <a:rPr lang="it-IT" altLang="it-IT" dirty="0" err="1">
                <a:solidFill>
                  <a:schemeClr val="bg1"/>
                </a:solidFill>
              </a:rPr>
              <a:t>CM</a:t>
            </a:r>
            <a:r>
              <a:rPr lang="it-IT" altLang="it-IT" dirty="0">
                <a:solidFill>
                  <a:schemeClr val="bg1"/>
                </a:solidFill>
              </a:rPr>
              <a:t> Tipo II</a:t>
            </a:r>
          </a:p>
          <a:p>
            <a:pPr eaLnBrk="1" hangingPunct="1"/>
            <a:r>
              <a:rPr lang="it-IT" altLang="it-IT" dirty="0">
                <a:solidFill>
                  <a:schemeClr val="bg1"/>
                </a:solidFill>
              </a:rPr>
              <a:t>Ematuria</a:t>
            </a:r>
          </a:p>
          <a:p>
            <a:pPr eaLnBrk="1" hangingPunct="1"/>
            <a:r>
              <a:rPr lang="it-IT" altLang="it-IT" dirty="0">
                <a:solidFill>
                  <a:schemeClr val="bg1"/>
                </a:solidFill>
              </a:rPr>
              <a:t>Proteinuria (anche &gt; 3g 24/h)</a:t>
            </a:r>
          </a:p>
          <a:p>
            <a:pPr eaLnBrk="1" hangingPunct="1"/>
            <a:r>
              <a:rPr lang="it-IT" altLang="it-IT" dirty="0">
                <a:solidFill>
                  <a:schemeClr val="bg1"/>
                </a:solidFill>
              </a:rPr>
              <a:t>Edemi declivi</a:t>
            </a:r>
          </a:p>
          <a:p>
            <a:pPr eaLnBrk="1" hangingPunct="1"/>
            <a:r>
              <a:rPr lang="it-IT" altLang="it-IT" dirty="0">
                <a:solidFill>
                  <a:schemeClr val="bg1"/>
                </a:solidFill>
              </a:rPr>
              <a:t>IR di grado variabile: indice prognostico negativo</a:t>
            </a:r>
          </a:p>
        </p:txBody>
      </p:sp>
    </p:spTree>
    <p:extLst>
      <p:ext uri="{BB962C8B-B14F-4D97-AF65-F5344CB8AC3E}">
        <p14:creationId xmlns:p14="http://schemas.microsoft.com/office/powerpoint/2010/main" val="388132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588" y="69813"/>
            <a:ext cx="8944290" cy="763108"/>
          </a:xfrm>
          <a:ln>
            <a:noFill/>
          </a:ln>
        </p:spPr>
        <p:txBody>
          <a:bodyPr>
            <a:normAutofit/>
          </a:bodyPr>
          <a:lstStyle/>
          <a:p>
            <a:r>
              <a:rPr lang="it-IT" sz="3600" dirty="0"/>
              <a:t>From </a:t>
            </a:r>
            <a:r>
              <a:rPr lang="it-IT" sz="3600" dirty="0" err="1"/>
              <a:t>inflammation</a:t>
            </a:r>
            <a:r>
              <a:rPr lang="it-IT" sz="3600" dirty="0"/>
              <a:t> to </a:t>
            </a:r>
            <a:r>
              <a:rPr lang="it-IT" sz="3600" dirty="0" err="1"/>
              <a:t>fibrosis</a:t>
            </a:r>
            <a:endParaRPr lang="it-IT" sz="3600" dirty="0"/>
          </a:p>
        </p:txBody>
      </p:sp>
      <p:cxnSp>
        <p:nvCxnSpPr>
          <p:cNvPr id="8" name="Connettore 1 7"/>
          <p:cNvCxnSpPr/>
          <p:nvPr/>
        </p:nvCxnSpPr>
        <p:spPr>
          <a:xfrm>
            <a:off x="163863" y="832921"/>
            <a:ext cx="87940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3" name="Immagine 12"/>
          <p:cNvPicPr>
            <a:picLocks noChangeAspect="1"/>
          </p:cNvPicPr>
          <p:nvPr/>
        </p:nvPicPr>
        <p:blipFill>
          <a:blip r:embed="rId3"/>
          <a:stretch>
            <a:fillRect/>
          </a:stretch>
        </p:blipFill>
        <p:spPr>
          <a:xfrm>
            <a:off x="495300" y="949750"/>
            <a:ext cx="8140700" cy="5524500"/>
          </a:xfrm>
          <a:prstGeom prst="rect">
            <a:avLst/>
          </a:prstGeom>
        </p:spPr>
      </p:pic>
    </p:spTree>
    <p:extLst>
      <p:ext uri="{BB962C8B-B14F-4D97-AF65-F5344CB8AC3E}">
        <p14:creationId xmlns:p14="http://schemas.microsoft.com/office/powerpoint/2010/main" val="116218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sp>
        <p:nvSpPr>
          <p:cNvPr id="589826" name="Titolo 1"/>
          <p:cNvSpPr>
            <a:spLocks noGrp="1"/>
          </p:cNvSpPr>
          <p:nvPr>
            <p:ph type="title"/>
          </p:nvPr>
        </p:nvSpPr>
        <p:spPr/>
        <p:txBody>
          <a:bodyPr/>
          <a:lstStyle/>
          <a:p>
            <a:pPr eaLnBrk="1" hangingPunct="1"/>
            <a:r>
              <a:rPr lang="it-IT" altLang="it-IT">
                <a:solidFill>
                  <a:srgbClr val="FFFF00"/>
                </a:solidFill>
              </a:rPr>
              <a:t>NEFROPATIA CRIOGLOBULINEMICA</a:t>
            </a:r>
          </a:p>
        </p:txBody>
      </p:sp>
      <p:sp>
        <p:nvSpPr>
          <p:cNvPr id="589827" name="Segnaposto contenuto 2"/>
          <p:cNvSpPr>
            <a:spLocks noGrp="1"/>
          </p:cNvSpPr>
          <p:nvPr>
            <p:ph idx="1"/>
          </p:nvPr>
        </p:nvSpPr>
        <p:spPr/>
        <p:txBody>
          <a:bodyPr/>
          <a:lstStyle/>
          <a:p>
            <a:pPr eaLnBrk="1" hangingPunct="1"/>
            <a:endParaRPr lang="it-IT" altLang="it-IT" dirty="0">
              <a:solidFill>
                <a:schemeClr val="bg1"/>
              </a:solidFill>
            </a:endParaRPr>
          </a:p>
          <a:p>
            <a:pPr eaLnBrk="1" hangingPunct="1"/>
            <a:r>
              <a:rPr lang="it-IT" altLang="it-IT" dirty="0">
                <a:solidFill>
                  <a:schemeClr val="bg1"/>
                </a:solidFill>
              </a:rPr>
              <a:t>Ispessimento della membrana basale dei glomeruli – proliferazione cellulare e infiltrazione di macrofagi circolanti</a:t>
            </a:r>
          </a:p>
          <a:p>
            <a:pPr eaLnBrk="1" hangingPunct="1"/>
            <a:endParaRPr lang="it-IT" altLang="it-IT" dirty="0">
              <a:solidFill>
                <a:schemeClr val="bg1"/>
              </a:solidFill>
            </a:endParaRPr>
          </a:p>
          <a:p>
            <a:pPr eaLnBrk="1" hangingPunct="1"/>
            <a:r>
              <a:rPr lang="it-IT" altLang="it-IT" dirty="0">
                <a:solidFill>
                  <a:schemeClr val="bg1"/>
                </a:solidFill>
              </a:rPr>
              <a:t>HCV presente nei glomeruli, anse capillari e </a:t>
            </a:r>
            <a:r>
              <a:rPr lang="it-IT" altLang="it-IT" dirty="0" err="1">
                <a:solidFill>
                  <a:schemeClr val="bg1"/>
                </a:solidFill>
              </a:rPr>
              <a:t>mesangio</a:t>
            </a:r>
            <a:endParaRPr lang="it-IT" altLang="it-IT" dirty="0">
              <a:solidFill>
                <a:schemeClr val="bg1"/>
              </a:solidFill>
            </a:endParaRPr>
          </a:p>
        </p:txBody>
      </p:sp>
    </p:spTree>
    <p:extLst>
      <p:ext uri="{BB962C8B-B14F-4D97-AF65-F5344CB8AC3E}">
        <p14:creationId xmlns:p14="http://schemas.microsoft.com/office/powerpoint/2010/main" val="4008309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sp>
        <p:nvSpPr>
          <p:cNvPr id="590850" name="Titolo 1"/>
          <p:cNvSpPr>
            <a:spLocks noGrp="1"/>
          </p:cNvSpPr>
          <p:nvPr>
            <p:ph type="title"/>
          </p:nvPr>
        </p:nvSpPr>
        <p:spPr/>
        <p:txBody>
          <a:bodyPr/>
          <a:lstStyle/>
          <a:p>
            <a:pPr eaLnBrk="1" hangingPunct="1"/>
            <a:r>
              <a:rPr lang="it-IT" altLang="it-IT">
                <a:solidFill>
                  <a:srgbClr val="FFFF00"/>
                </a:solidFill>
              </a:rPr>
              <a:t>NEFROPATIA CRIOGLOBULINEMICA</a:t>
            </a:r>
          </a:p>
        </p:txBody>
      </p:sp>
      <p:sp>
        <p:nvSpPr>
          <p:cNvPr id="590851" name="Segnaposto contenuto 2"/>
          <p:cNvSpPr>
            <a:spLocks noGrp="1"/>
          </p:cNvSpPr>
          <p:nvPr>
            <p:ph idx="1"/>
          </p:nvPr>
        </p:nvSpPr>
        <p:spPr/>
        <p:txBody>
          <a:bodyPr/>
          <a:lstStyle/>
          <a:p>
            <a:pPr eaLnBrk="1" hangingPunct="1"/>
            <a:endParaRPr lang="it-IT" altLang="it-IT" dirty="0">
              <a:solidFill>
                <a:schemeClr val="bg1"/>
              </a:solidFill>
            </a:endParaRPr>
          </a:p>
          <a:p>
            <a:pPr eaLnBrk="1" hangingPunct="1"/>
            <a:r>
              <a:rPr lang="it-IT" altLang="it-IT" dirty="0">
                <a:solidFill>
                  <a:schemeClr val="bg1"/>
                </a:solidFill>
              </a:rPr>
              <a:t>Trombi </a:t>
            </a:r>
            <a:r>
              <a:rPr lang="it-IT" altLang="it-IT" dirty="0" err="1">
                <a:solidFill>
                  <a:schemeClr val="bg1"/>
                </a:solidFill>
              </a:rPr>
              <a:t>intraluminari</a:t>
            </a:r>
            <a:r>
              <a:rPr lang="it-IT" altLang="it-IT" dirty="0">
                <a:solidFill>
                  <a:schemeClr val="bg1"/>
                </a:solidFill>
              </a:rPr>
              <a:t> formati da </a:t>
            </a:r>
            <a:r>
              <a:rPr lang="it-IT" altLang="it-IT" dirty="0" err="1">
                <a:solidFill>
                  <a:schemeClr val="bg1"/>
                </a:solidFill>
              </a:rPr>
              <a:t>crioglobuline</a:t>
            </a:r>
            <a:r>
              <a:rPr lang="it-IT" altLang="it-IT" dirty="0">
                <a:solidFill>
                  <a:schemeClr val="bg1"/>
                </a:solidFill>
              </a:rPr>
              <a:t> precipitate</a:t>
            </a:r>
          </a:p>
          <a:p>
            <a:pPr eaLnBrk="1" hangingPunct="1"/>
            <a:r>
              <a:rPr lang="it-IT" altLang="it-IT" dirty="0">
                <a:solidFill>
                  <a:schemeClr val="bg1"/>
                </a:solidFill>
              </a:rPr>
              <a:t>Depositi diffusi di </a:t>
            </a:r>
            <a:r>
              <a:rPr lang="it-IT" altLang="it-IT" dirty="0" err="1">
                <a:solidFill>
                  <a:schemeClr val="bg1"/>
                </a:solidFill>
              </a:rPr>
              <a:t>IgM</a:t>
            </a:r>
            <a:r>
              <a:rPr lang="it-IT" altLang="it-IT" dirty="0">
                <a:solidFill>
                  <a:schemeClr val="bg1"/>
                </a:solidFill>
              </a:rPr>
              <a:t> nelle anse capillari</a:t>
            </a:r>
          </a:p>
          <a:p>
            <a:pPr eaLnBrk="1" hangingPunct="1"/>
            <a:r>
              <a:rPr lang="it-IT" altLang="it-IT" dirty="0">
                <a:solidFill>
                  <a:schemeClr val="bg1"/>
                </a:solidFill>
              </a:rPr>
              <a:t>Depositi </a:t>
            </a:r>
            <a:r>
              <a:rPr lang="it-IT" altLang="it-IT" dirty="0" err="1">
                <a:solidFill>
                  <a:schemeClr val="bg1"/>
                </a:solidFill>
              </a:rPr>
              <a:t>subendoteliali</a:t>
            </a:r>
            <a:r>
              <a:rPr lang="it-IT" altLang="it-IT" dirty="0">
                <a:solidFill>
                  <a:schemeClr val="bg1"/>
                </a:solidFill>
              </a:rPr>
              <a:t> (rari)</a:t>
            </a:r>
          </a:p>
        </p:txBody>
      </p:sp>
    </p:spTree>
    <p:extLst>
      <p:ext uri="{BB962C8B-B14F-4D97-AF65-F5344CB8AC3E}">
        <p14:creationId xmlns:p14="http://schemas.microsoft.com/office/powerpoint/2010/main" val="411690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sp>
        <p:nvSpPr>
          <p:cNvPr id="591874" name="Titolo 1"/>
          <p:cNvSpPr>
            <a:spLocks noGrp="1"/>
          </p:cNvSpPr>
          <p:nvPr>
            <p:ph type="title"/>
          </p:nvPr>
        </p:nvSpPr>
        <p:spPr/>
        <p:txBody>
          <a:bodyPr/>
          <a:lstStyle/>
          <a:p>
            <a:pPr eaLnBrk="1" hangingPunct="1"/>
            <a:r>
              <a:rPr lang="it-IT" altLang="it-IT">
                <a:solidFill>
                  <a:srgbClr val="FFFF00"/>
                </a:solidFill>
              </a:rPr>
              <a:t>GNMP</a:t>
            </a:r>
          </a:p>
        </p:txBody>
      </p:sp>
      <p:sp>
        <p:nvSpPr>
          <p:cNvPr id="591875" name="Segnaposto contenuto 2"/>
          <p:cNvSpPr>
            <a:spLocks noGrp="1"/>
          </p:cNvSpPr>
          <p:nvPr>
            <p:ph idx="1"/>
          </p:nvPr>
        </p:nvSpPr>
        <p:spPr/>
        <p:txBody>
          <a:bodyPr/>
          <a:lstStyle/>
          <a:p>
            <a:pPr eaLnBrk="1" hangingPunct="1"/>
            <a:endParaRPr lang="it-IT" altLang="it-IT" dirty="0">
              <a:solidFill>
                <a:schemeClr val="bg1"/>
              </a:solidFill>
            </a:endParaRPr>
          </a:p>
          <a:p>
            <a:pPr eaLnBrk="1" hangingPunct="1"/>
            <a:r>
              <a:rPr lang="it-IT" altLang="it-IT" dirty="0">
                <a:solidFill>
                  <a:schemeClr val="bg1"/>
                </a:solidFill>
              </a:rPr>
              <a:t>Può essere diagnosticata in corso di infezione cronica da HCV anche in assenza di </a:t>
            </a:r>
            <a:r>
              <a:rPr lang="it-IT" altLang="it-IT" dirty="0" err="1">
                <a:solidFill>
                  <a:schemeClr val="bg1"/>
                </a:solidFill>
              </a:rPr>
              <a:t>crioglobuline</a:t>
            </a:r>
            <a:r>
              <a:rPr lang="it-IT" altLang="it-IT" dirty="0">
                <a:solidFill>
                  <a:schemeClr val="bg1"/>
                </a:solidFill>
              </a:rPr>
              <a:t> (rara)</a:t>
            </a:r>
          </a:p>
          <a:p>
            <a:pPr eaLnBrk="1" hangingPunct="1"/>
            <a:r>
              <a:rPr lang="it-IT" altLang="it-IT" dirty="0">
                <a:solidFill>
                  <a:schemeClr val="bg1"/>
                </a:solidFill>
              </a:rPr>
              <a:t>Manifestazioni istologiche simili a quelle della nefropatia </a:t>
            </a:r>
            <a:r>
              <a:rPr lang="it-IT" altLang="it-IT" dirty="0" err="1">
                <a:solidFill>
                  <a:schemeClr val="bg1"/>
                </a:solidFill>
              </a:rPr>
              <a:t>crioglobulinemica</a:t>
            </a:r>
            <a:endParaRPr lang="it-IT" altLang="it-IT" dirty="0">
              <a:solidFill>
                <a:schemeClr val="bg1"/>
              </a:solidFill>
            </a:endParaRPr>
          </a:p>
        </p:txBody>
      </p:sp>
    </p:spTree>
    <p:extLst>
      <p:ext uri="{BB962C8B-B14F-4D97-AF65-F5344CB8AC3E}">
        <p14:creationId xmlns:p14="http://schemas.microsoft.com/office/powerpoint/2010/main" val="142322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sp>
        <p:nvSpPr>
          <p:cNvPr id="592898" name="Titolo 1"/>
          <p:cNvSpPr>
            <a:spLocks noGrp="1"/>
          </p:cNvSpPr>
          <p:nvPr>
            <p:ph type="title"/>
          </p:nvPr>
        </p:nvSpPr>
        <p:spPr/>
        <p:txBody>
          <a:bodyPr/>
          <a:lstStyle/>
          <a:p>
            <a:pPr eaLnBrk="1" hangingPunct="1"/>
            <a:r>
              <a:rPr lang="it-IT" altLang="it-IT">
                <a:solidFill>
                  <a:srgbClr val="FFFF00"/>
                </a:solidFill>
              </a:rPr>
              <a:t>NEFROPATIA  MEMBRANOSA</a:t>
            </a:r>
          </a:p>
        </p:txBody>
      </p:sp>
      <p:sp>
        <p:nvSpPr>
          <p:cNvPr id="592899" name="Segnaposto contenuto 2"/>
          <p:cNvSpPr>
            <a:spLocks noGrp="1"/>
          </p:cNvSpPr>
          <p:nvPr>
            <p:ph idx="1"/>
          </p:nvPr>
        </p:nvSpPr>
        <p:spPr/>
        <p:txBody>
          <a:bodyPr/>
          <a:lstStyle/>
          <a:p>
            <a:pPr eaLnBrk="1" hangingPunct="1"/>
            <a:endParaRPr lang="it-IT" altLang="it-IT" dirty="0">
              <a:solidFill>
                <a:schemeClr val="bg1"/>
              </a:solidFill>
            </a:endParaRPr>
          </a:p>
          <a:p>
            <a:pPr eaLnBrk="1" hangingPunct="1"/>
            <a:r>
              <a:rPr lang="it-IT" altLang="it-IT" dirty="0">
                <a:solidFill>
                  <a:schemeClr val="bg1"/>
                </a:solidFill>
              </a:rPr>
              <a:t>Malattia glomerulare </a:t>
            </a:r>
          </a:p>
          <a:p>
            <a:pPr eaLnBrk="1" hangingPunct="1"/>
            <a:r>
              <a:rPr lang="it-IT" altLang="it-IT" dirty="0">
                <a:solidFill>
                  <a:schemeClr val="bg1"/>
                </a:solidFill>
              </a:rPr>
              <a:t>Ispessimento delle </a:t>
            </a:r>
            <a:r>
              <a:rPr lang="it-IT" altLang="it-IT" dirty="0" err="1">
                <a:solidFill>
                  <a:schemeClr val="bg1"/>
                </a:solidFill>
              </a:rPr>
              <a:t>menbrane</a:t>
            </a:r>
            <a:r>
              <a:rPr lang="it-IT" altLang="it-IT" dirty="0">
                <a:solidFill>
                  <a:schemeClr val="bg1"/>
                </a:solidFill>
              </a:rPr>
              <a:t> basali glomerulari senza aspetti proliferativi</a:t>
            </a:r>
          </a:p>
          <a:p>
            <a:pPr eaLnBrk="1" hangingPunct="1"/>
            <a:r>
              <a:rPr lang="it-IT" altLang="it-IT" dirty="0">
                <a:solidFill>
                  <a:schemeClr val="bg1"/>
                </a:solidFill>
              </a:rPr>
              <a:t>S. nefrosica</a:t>
            </a:r>
          </a:p>
          <a:p>
            <a:pPr eaLnBrk="1" hangingPunct="1"/>
            <a:r>
              <a:rPr lang="it-IT" altLang="it-IT" dirty="0">
                <a:solidFill>
                  <a:schemeClr val="bg1"/>
                </a:solidFill>
              </a:rPr>
              <a:t>Assente </a:t>
            </a:r>
            <a:r>
              <a:rPr lang="it-IT" altLang="it-IT" dirty="0" err="1">
                <a:solidFill>
                  <a:schemeClr val="bg1"/>
                </a:solidFill>
              </a:rPr>
              <a:t>ipocomplementemia</a:t>
            </a:r>
            <a:r>
              <a:rPr lang="it-IT" altLang="it-IT" dirty="0">
                <a:solidFill>
                  <a:schemeClr val="bg1"/>
                </a:solidFill>
              </a:rPr>
              <a:t> e fattore reumatoide</a:t>
            </a:r>
          </a:p>
        </p:txBody>
      </p:sp>
    </p:spTree>
    <p:extLst>
      <p:ext uri="{BB962C8B-B14F-4D97-AF65-F5344CB8AC3E}">
        <p14:creationId xmlns:p14="http://schemas.microsoft.com/office/powerpoint/2010/main" val="341091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Acute </a:t>
            </a:r>
            <a:r>
              <a:rPr lang="it-IT" dirty="0" err="1"/>
              <a:t>viral</a:t>
            </a:r>
            <a:r>
              <a:rPr lang="it-IT" dirty="0"/>
              <a:t> </a:t>
            </a:r>
            <a:r>
              <a:rPr lang="it-IT" dirty="0" err="1"/>
              <a:t>hepatitis</a:t>
            </a:r>
            <a:r>
              <a:rPr lang="it-IT" dirty="0"/>
              <a:t> </a:t>
            </a:r>
          </a:p>
        </p:txBody>
      </p:sp>
      <p:sp>
        <p:nvSpPr>
          <p:cNvPr id="3" name="Segnaposto contenuto 2"/>
          <p:cNvSpPr>
            <a:spLocks noGrp="1"/>
          </p:cNvSpPr>
          <p:nvPr>
            <p:ph idx="1"/>
          </p:nvPr>
        </p:nvSpPr>
        <p:spPr/>
        <p:txBody>
          <a:bodyPr>
            <a:normAutofit/>
          </a:bodyPr>
          <a:lstStyle/>
          <a:p>
            <a:r>
              <a:rPr lang="it-IT" sz="2400" dirty="0" err="1"/>
              <a:t>Defined</a:t>
            </a:r>
            <a:r>
              <a:rPr lang="it-IT" sz="2400" dirty="0"/>
              <a:t> by Lab </a:t>
            </a:r>
            <a:r>
              <a:rPr lang="it-IT" sz="2400" dirty="0" err="1"/>
              <a:t>findings</a:t>
            </a:r>
            <a:r>
              <a:rPr lang="it-IT" sz="2400" dirty="0"/>
              <a:t> with or </a:t>
            </a:r>
            <a:r>
              <a:rPr lang="it-IT" sz="2400" dirty="0" err="1"/>
              <a:t>without</a:t>
            </a:r>
            <a:r>
              <a:rPr lang="it-IT" sz="2400" dirty="0"/>
              <a:t> </a:t>
            </a:r>
            <a:r>
              <a:rPr lang="it-IT" sz="2400" dirty="0" err="1"/>
              <a:t>clinical</a:t>
            </a:r>
            <a:r>
              <a:rPr lang="it-IT" sz="2400" dirty="0"/>
              <a:t> </a:t>
            </a:r>
            <a:r>
              <a:rPr lang="it-IT" sz="2400" dirty="0" err="1"/>
              <a:t>manifestations</a:t>
            </a:r>
            <a:r>
              <a:rPr lang="it-IT" sz="2400" dirty="0"/>
              <a:t>.</a:t>
            </a:r>
          </a:p>
          <a:p>
            <a:r>
              <a:rPr lang="it-IT" sz="2400" dirty="0"/>
              <a:t>ALT </a:t>
            </a:r>
            <a:r>
              <a:rPr lang="it-IT" sz="2400" dirty="0" err="1"/>
              <a:t>elevation</a:t>
            </a:r>
            <a:r>
              <a:rPr lang="it-IT" sz="2400" dirty="0"/>
              <a:t> &gt; 10xULN, </a:t>
            </a:r>
            <a:r>
              <a:rPr lang="it-IT" sz="2400" dirty="0" err="1"/>
              <a:t>usually</a:t>
            </a:r>
            <a:r>
              <a:rPr lang="it-IT" sz="2400" dirty="0"/>
              <a:t> &gt; 20xULN</a:t>
            </a:r>
          </a:p>
          <a:p>
            <a:r>
              <a:rPr lang="it-IT" sz="2400" dirty="0" err="1"/>
              <a:t>May</a:t>
            </a:r>
            <a:r>
              <a:rPr lang="it-IT" sz="2400" dirty="0"/>
              <a:t> be </a:t>
            </a:r>
            <a:r>
              <a:rPr lang="it-IT" sz="2400" dirty="0" err="1"/>
              <a:t>accompanied</a:t>
            </a:r>
            <a:r>
              <a:rPr lang="it-IT" sz="2400" dirty="0"/>
              <a:t> by </a:t>
            </a:r>
            <a:r>
              <a:rPr lang="it-IT" sz="2400" dirty="0" err="1"/>
              <a:t>jaundice</a:t>
            </a:r>
            <a:endParaRPr lang="it-IT" sz="2400" dirty="0"/>
          </a:p>
          <a:p>
            <a:r>
              <a:rPr lang="it-IT" sz="2400" dirty="0"/>
              <a:t>Nausea, </a:t>
            </a:r>
            <a:r>
              <a:rPr lang="it-IT" sz="2400" dirty="0" err="1"/>
              <a:t>anorexia</a:t>
            </a:r>
            <a:r>
              <a:rPr lang="it-IT" sz="2400" dirty="0"/>
              <a:t>, </a:t>
            </a:r>
            <a:r>
              <a:rPr lang="it-IT" sz="2400" dirty="0" err="1"/>
              <a:t>abdominal</a:t>
            </a:r>
            <a:r>
              <a:rPr lang="it-IT" sz="2400" dirty="0"/>
              <a:t> </a:t>
            </a:r>
            <a:r>
              <a:rPr lang="it-IT" sz="2400" dirty="0" err="1"/>
              <a:t>pain</a:t>
            </a:r>
            <a:r>
              <a:rPr lang="it-IT" sz="2400" dirty="0"/>
              <a:t>, </a:t>
            </a:r>
            <a:r>
              <a:rPr lang="it-IT" sz="2400" dirty="0" err="1"/>
              <a:t>malaise</a:t>
            </a:r>
            <a:r>
              <a:rPr lang="it-IT" sz="2400" dirty="0"/>
              <a:t>, </a:t>
            </a:r>
            <a:r>
              <a:rPr lang="it-IT" sz="2400" dirty="0" err="1"/>
              <a:t>fever</a:t>
            </a:r>
            <a:r>
              <a:rPr lang="it-IT" sz="2400" dirty="0"/>
              <a:t> </a:t>
            </a:r>
            <a:r>
              <a:rPr lang="it-IT" sz="2400" dirty="0" err="1"/>
              <a:t>as</a:t>
            </a:r>
            <a:r>
              <a:rPr lang="it-IT" sz="2400" dirty="0"/>
              <a:t> </a:t>
            </a:r>
            <a:r>
              <a:rPr lang="it-IT" sz="2400" dirty="0" err="1"/>
              <a:t>possible</a:t>
            </a:r>
            <a:r>
              <a:rPr lang="it-IT" sz="2400" dirty="0"/>
              <a:t> </a:t>
            </a:r>
            <a:r>
              <a:rPr lang="it-IT" sz="2400" dirty="0" err="1"/>
              <a:t>symptoms</a:t>
            </a:r>
            <a:r>
              <a:rPr lang="it-IT" sz="2400" dirty="0"/>
              <a:t> in a </a:t>
            </a:r>
            <a:r>
              <a:rPr lang="it-IT" sz="2400" dirty="0" err="1"/>
              <a:t>minority</a:t>
            </a:r>
            <a:r>
              <a:rPr lang="it-IT" sz="2400" dirty="0"/>
              <a:t> of </a:t>
            </a:r>
            <a:r>
              <a:rPr lang="it-IT" sz="2400" dirty="0" err="1"/>
              <a:t>cases</a:t>
            </a:r>
            <a:r>
              <a:rPr lang="it-IT" sz="2400" dirty="0"/>
              <a:t>. </a:t>
            </a:r>
          </a:p>
          <a:p>
            <a:r>
              <a:rPr lang="it-IT" sz="2400" dirty="0" err="1"/>
              <a:t>Histologic</a:t>
            </a:r>
            <a:r>
              <a:rPr lang="it-IT" sz="2400" dirty="0"/>
              <a:t> </a:t>
            </a:r>
            <a:r>
              <a:rPr lang="it-IT" sz="2400" dirty="0" err="1"/>
              <a:t>findings</a:t>
            </a:r>
            <a:r>
              <a:rPr lang="it-IT" sz="2400" dirty="0"/>
              <a:t> </a:t>
            </a:r>
            <a:r>
              <a:rPr lang="it-IT" sz="2400" dirty="0" err="1"/>
              <a:t>encompass</a:t>
            </a:r>
            <a:r>
              <a:rPr lang="it-IT" sz="2400" dirty="0"/>
              <a:t> acute </a:t>
            </a:r>
            <a:r>
              <a:rPr lang="it-IT" sz="2400" dirty="0" err="1"/>
              <a:t>necrosis</a:t>
            </a:r>
            <a:r>
              <a:rPr lang="it-IT" sz="2400" dirty="0"/>
              <a:t>, </a:t>
            </a:r>
            <a:r>
              <a:rPr lang="it-IT" sz="2400" dirty="0" err="1"/>
              <a:t>inflammation</a:t>
            </a:r>
            <a:r>
              <a:rPr lang="it-IT" sz="2400" dirty="0"/>
              <a:t> and </a:t>
            </a:r>
            <a:r>
              <a:rPr lang="it-IT" sz="2400" dirty="0" err="1"/>
              <a:t>collapse</a:t>
            </a:r>
            <a:r>
              <a:rPr lang="it-IT" sz="2400" dirty="0"/>
              <a:t> of </a:t>
            </a:r>
            <a:r>
              <a:rPr lang="it-IT" sz="2400" dirty="0" err="1"/>
              <a:t>architectural</a:t>
            </a:r>
            <a:r>
              <a:rPr lang="it-IT" sz="2400" dirty="0"/>
              <a:t> </a:t>
            </a:r>
            <a:r>
              <a:rPr lang="it-IT" sz="2400" dirty="0" err="1"/>
              <a:t>organization</a:t>
            </a:r>
            <a:r>
              <a:rPr lang="it-IT" sz="2400" dirty="0"/>
              <a:t> of the </a:t>
            </a:r>
            <a:r>
              <a:rPr lang="it-IT" sz="2400" dirty="0" err="1"/>
              <a:t>hepatic</a:t>
            </a:r>
            <a:r>
              <a:rPr lang="it-IT" sz="2400" dirty="0"/>
              <a:t> </a:t>
            </a:r>
            <a:r>
              <a:rPr lang="it-IT" sz="2400" dirty="0" err="1"/>
              <a:t>lobule</a:t>
            </a:r>
            <a:r>
              <a:rPr lang="it-IT" sz="2400" dirty="0"/>
              <a:t>.   </a:t>
            </a:r>
          </a:p>
        </p:txBody>
      </p:sp>
    </p:spTree>
    <p:extLst>
      <p:ext uri="{BB962C8B-B14F-4D97-AF65-F5344CB8AC3E}">
        <p14:creationId xmlns:p14="http://schemas.microsoft.com/office/powerpoint/2010/main" val="41357284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Hepatitis</a:t>
            </a:r>
            <a:r>
              <a:rPr lang="it-IT" dirty="0"/>
              <a:t> E</a:t>
            </a:r>
          </a:p>
        </p:txBody>
      </p:sp>
      <p:sp>
        <p:nvSpPr>
          <p:cNvPr id="3" name="Segnaposto contenuto 2"/>
          <p:cNvSpPr>
            <a:spLocks noGrp="1"/>
          </p:cNvSpPr>
          <p:nvPr>
            <p:ph idx="1"/>
          </p:nvPr>
        </p:nvSpPr>
        <p:spPr>
          <a:xfrm>
            <a:off x="65250" y="2023573"/>
            <a:ext cx="6204209" cy="4525963"/>
          </a:xfrm>
        </p:spPr>
        <p:txBody>
          <a:bodyPr/>
          <a:lstStyle/>
          <a:p>
            <a:r>
              <a:rPr lang="it-IT" dirty="0" err="1"/>
              <a:t>Hepeviridae</a:t>
            </a:r>
            <a:r>
              <a:rPr lang="it-IT" dirty="0"/>
              <a:t> (</a:t>
            </a:r>
            <a:r>
              <a:rPr lang="it-IT" dirty="0" err="1"/>
              <a:t>infect</a:t>
            </a:r>
            <a:r>
              <a:rPr lang="it-IT" dirty="0"/>
              <a:t> </a:t>
            </a:r>
            <a:r>
              <a:rPr lang="it-IT" dirty="0" err="1"/>
              <a:t>mammals</a:t>
            </a:r>
            <a:r>
              <a:rPr lang="it-IT" dirty="0"/>
              <a:t>, </a:t>
            </a:r>
            <a:r>
              <a:rPr lang="it-IT" dirty="0" err="1"/>
              <a:t>birds</a:t>
            </a:r>
            <a:r>
              <a:rPr lang="it-IT" dirty="0"/>
              <a:t> and </a:t>
            </a:r>
            <a:r>
              <a:rPr lang="it-IT" dirty="0" err="1"/>
              <a:t>fishes</a:t>
            </a:r>
            <a:r>
              <a:rPr lang="it-IT" dirty="0"/>
              <a:t>)</a:t>
            </a:r>
          </a:p>
          <a:p>
            <a:pPr lvl="1"/>
            <a:r>
              <a:rPr lang="it-IT" dirty="0" err="1"/>
              <a:t>Orthohepaevirus</a:t>
            </a:r>
            <a:r>
              <a:rPr lang="it-IT" dirty="0"/>
              <a:t>: </a:t>
            </a:r>
            <a:r>
              <a:rPr lang="it-IT" dirty="0" err="1"/>
              <a:t>also</a:t>
            </a:r>
            <a:r>
              <a:rPr lang="it-IT" dirty="0"/>
              <a:t> </a:t>
            </a:r>
            <a:r>
              <a:rPr lang="it-IT" dirty="0" err="1"/>
              <a:t>infect</a:t>
            </a:r>
            <a:r>
              <a:rPr lang="it-IT" dirty="0"/>
              <a:t> human</a:t>
            </a:r>
          </a:p>
          <a:p>
            <a:pPr lvl="1"/>
            <a:r>
              <a:rPr lang="it-IT" dirty="0" err="1"/>
              <a:t>Species</a:t>
            </a:r>
            <a:r>
              <a:rPr lang="it-IT" dirty="0"/>
              <a:t> from A to D</a:t>
            </a:r>
          </a:p>
          <a:p>
            <a:pPr lvl="1"/>
            <a:r>
              <a:rPr lang="it-IT" dirty="0" err="1"/>
              <a:t>Species</a:t>
            </a:r>
            <a:r>
              <a:rPr lang="it-IT" dirty="0"/>
              <a:t> A </a:t>
            </a:r>
            <a:r>
              <a:rPr lang="it-IT" dirty="0" err="1"/>
              <a:t>is</a:t>
            </a:r>
            <a:r>
              <a:rPr lang="it-IT" dirty="0"/>
              <a:t> </a:t>
            </a:r>
            <a:r>
              <a:rPr lang="it-IT" dirty="0" err="1"/>
              <a:t>responsible</a:t>
            </a:r>
            <a:r>
              <a:rPr lang="it-IT" dirty="0"/>
              <a:t> of human </a:t>
            </a:r>
            <a:r>
              <a:rPr lang="it-IT" dirty="0" err="1"/>
              <a:t>infection</a:t>
            </a:r>
            <a:endParaRPr lang="it-IT" dirty="0"/>
          </a:p>
          <a:p>
            <a:pPr lvl="2"/>
            <a:r>
              <a:rPr lang="it-IT" dirty="0" err="1"/>
              <a:t>Eight</a:t>
            </a:r>
            <a:r>
              <a:rPr lang="it-IT" dirty="0"/>
              <a:t> </a:t>
            </a:r>
            <a:r>
              <a:rPr lang="it-IT" dirty="0" err="1"/>
              <a:t>genotypes</a:t>
            </a:r>
            <a:endParaRPr lang="it-IT" dirty="0"/>
          </a:p>
          <a:p>
            <a:pPr lvl="2"/>
            <a:r>
              <a:rPr lang="it-IT" dirty="0" err="1"/>
              <a:t>Only</a:t>
            </a:r>
            <a:r>
              <a:rPr lang="it-IT" dirty="0"/>
              <a:t> GT 1 and 2 </a:t>
            </a:r>
            <a:r>
              <a:rPr lang="it-IT" dirty="0" err="1"/>
              <a:t>infect</a:t>
            </a:r>
            <a:r>
              <a:rPr lang="it-IT" dirty="0"/>
              <a:t> </a:t>
            </a:r>
            <a:r>
              <a:rPr lang="it-IT" dirty="0" err="1"/>
              <a:t>humans</a:t>
            </a:r>
            <a:r>
              <a:rPr lang="it-IT" dirty="0"/>
              <a:t>. </a:t>
            </a:r>
          </a:p>
          <a:p>
            <a:pPr lvl="2"/>
            <a:endParaRPr lang="it-IT" dirty="0"/>
          </a:p>
          <a:p>
            <a:pPr marL="913010" lvl="2" indent="0">
              <a:buNone/>
            </a:pPr>
            <a:endParaRPr lang="it-IT" dirty="0"/>
          </a:p>
        </p:txBody>
      </p:sp>
      <p:pic>
        <p:nvPicPr>
          <p:cNvPr id="4" name="Immagine 3"/>
          <p:cNvPicPr>
            <a:picLocks noChangeAspect="1"/>
          </p:cNvPicPr>
          <p:nvPr/>
        </p:nvPicPr>
        <p:blipFill>
          <a:blip r:embed="rId2"/>
          <a:stretch>
            <a:fillRect/>
          </a:stretch>
        </p:blipFill>
        <p:spPr>
          <a:xfrm>
            <a:off x="6269459" y="78399"/>
            <a:ext cx="2844800" cy="2844800"/>
          </a:xfrm>
          <a:prstGeom prst="rect">
            <a:avLst/>
          </a:prstGeom>
        </p:spPr>
      </p:pic>
    </p:spTree>
    <p:extLst>
      <p:ext uri="{BB962C8B-B14F-4D97-AF65-F5344CB8AC3E}">
        <p14:creationId xmlns:p14="http://schemas.microsoft.com/office/powerpoint/2010/main" val="6582275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5118"/>
            <a:ext cx="8229600" cy="650477"/>
          </a:xfrm>
        </p:spPr>
        <p:txBody>
          <a:bodyPr>
            <a:normAutofit fontScale="90000"/>
          </a:bodyPr>
          <a:lstStyle/>
          <a:p>
            <a:r>
              <a:rPr lang="it-IT" dirty="0"/>
              <a:t>HEV World </a:t>
            </a:r>
            <a:r>
              <a:rPr lang="it-IT" dirty="0" err="1"/>
              <a:t>distribution</a:t>
            </a:r>
            <a:endParaRPr lang="it-IT" dirty="0"/>
          </a:p>
        </p:txBody>
      </p:sp>
      <p:pic>
        <p:nvPicPr>
          <p:cNvPr id="5" name="Immagine 4" descr="Map5_4_HepatitisE_sm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78" y="1092547"/>
            <a:ext cx="8213922" cy="4928353"/>
          </a:xfrm>
          <a:prstGeom prst="rect">
            <a:avLst/>
          </a:prstGeom>
        </p:spPr>
      </p:pic>
      <p:sp>
        <p:nvSpPr>
          <p:cNvPr id="6" name="CasellaDiTesto 5"/>
          <p:cNvSpPr txBox="1"/>
          <p:nvPr/>
        </p:nvSpPr>
        <p:spPr>
          <a:xfrm>
            <a:off x="7164700" y="6366042"/>
            <a:ext cx="1851789" cy="369332"/>
          </a:xfrm>
          <a:prstGeom prst="rect">
            <a:avLst/>
          </a:prstGeom>
          <a:noFill/>
        </p:spPr>
        <p:txBody>
          <a:bodyPr wrap="none" rtlCol="0">
            <a:spAutoFit/>
          </a:bodyPr>
          <a:lstStyle/>
          <a:p>
            <a:r>
              <a:rPr lang="it-IT" dirty="0"/>
              <a:t>Source: CDC 2018</a:t>
            </a:r>
          </a:p>
        </p:txBody>
      </p:sp>
    </p:spTree>
    <p:extLst>
      <p:ext uri="{BB962C8B-B14F-4D97-AF65-F5344CB8AC3E}">
        <p14:creationId xmlns:p14="http://schemas.microsoft.com/office/powerpoint/2010/main" val="2873877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Zoonotic hepatitis E virus (HEV): sources and routes of infection.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840" y="6205612"/>
            <a:ext cx="816480" cy="52277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00" y="979303"/>
            <a:ext cx="772416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71280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Brendan N Mclean et al. Pract Neurol 2017;17:282-288</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©2017 by BMJ Publishing Group Ltd</a:t>
            </a:r>
          </a:p>
        </p:txBody>
      </p:sp>
      <p:sp>
        <p:nvSpPr>
          <p:cNvPr id="2" name="CasellaDiTesto 1">
            <a:extLst>
              <a:ext uri="{FF2B5EF4-FFF2-40B4-BE49-F238E27FC236}">
                <a16:creationId xmlns:a16="http://schemas.microsoft.com/office/drawing/2014/main" id="{00316708-1A9F-4B48-942B-3400E55463A0}"/>
              </a:ext>
            </a:extLst>
          </p:cNvPr>
          <p:cNvSpPr txBox="1"/>
          <p:nvPr/>
        </p:nvSpPr>
        <p:spPr>
          <a:xfrm>
            <a:off x="6718300" y="5245100"/>
            <a:ext cx="2281394" cy="923330"/>
          </a:xfrm>
          <a:prstGeom prst="rect">
            <a:avLst/>
          </a:prstGeom>
          <a:noFill/>
        </p:spPr>
        <p:txBody>
          <a:bodyPr wrap="none" rtlCol="0">
            <a:spAutoFit/>
          </a:bodyPr>
          <a:lstStyle/>
          <a:p>
            <a:r>
              <a:rPr lang="it-IT" dirty="0" err="1">
                <a:solidFill>
                  <a:srgbClr val="FF0000"/>
                </a:solidFill>
                <a:latin typeface="Arial" panose="020B0604020202020204" pitchFamily="34" charset="0"/>
                <a:cs typeface="Arial" panose="020B0604020202020204" pitchFamily="34" charset="0"/>
              </a:rPr>
              <a:t>Red</a:t>
            </a:r>
            <a:r>
              <a:rPr lang="it-IT" dirty="0">
                <a:solidFill>
                  <a:srgbClr val="FF0000"/>
                </a:solidFill>
                <a:latin typeface="Arial" panose="020B0604020202020204" pitchFamily="34" charset="0"/>
                <a:cs typeface="Arial" panose="020B0604020202020204" pitchFamily="34" charset="0"/>
              </a:rPr>
              <a:t> = </a:t>
            </a:r>
            <a:r>
              <a:rPr lang="it-IT" dirty="0" err="1">
                <a:solidFill>
                  <a:srgbClr val="FF0000"/>
                </a:solidFill>
                <a:latin typeface="Arial" panose="020B0604020202020204" pitchFamily="34" charset="0"/>
                <a:cs typeface="Arial" panose="020B0604020202020204" pitchFamily="34" charset="0"/>
              </a:rPr>
              <a:t>proven</a:t>
            </a:r>
            <a:r>
              <a:rPr lang="it-IT" dirty="0">
                <a:solidFill>
                  <a:srgbClr val="FF0000"/>
                </a:solidFill>
                <a:latin typeface="Arial" panose="020B0604020202020204" pitchFamily="34" charset="0"/>
                <a:cs typeface="Arial" panose="020B0604020202020204" pitchFamily="34" charset="0"/>
              </a:rPr>
              <a:t> </a:t>
            </a:r>
            <a:r>
              <a:rPr lang="it-IT" dirty="0" err="1">
                <a:solidFill>
                  <a:srgbClr val="FF0000"/>
                </a:solidFill>
                <a:latin typeface="Arial" panose="020B0604020202020204" pitchFamily="34" charset="0"/>
                <a:cs typeface="Arial" panose="020B0604020202020204" pitchFamily="34" charset="0"/>
              </a:rPr>
              <a:t>routes</a:t>
            </a:r>
            <a:endParaRPr lang="it-IT" dirty="0">
              <a:solidFill>
                <a:srgbClr val="FF0000"/>
              </a:solidFill>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Black = </a:t>
            </a:r>
            <a:r>
              <a:rPr lang="it-IT" dirty="0" err="1">
                <a:latin typeface="Arial" panose="020B0604020202020204" pitchFamily="34" charset="0"/>
                <a:cs typeface="Arial" panose="020B0604020202020204" pitchFamily="34" charset="0"/>
              </a:rPr>
              <a:t>probable</a:t>
            </a:r>
            <a:endParaRPr lang="it-IT" dirty="0">
              <a:latin typeface="Arial" panose="020B0604020202020204" pitchFamily="34" charset="0"/>
              <a:cs typeface="Arial" panose="020B0604020202020204" pitchFamily="34" charset="0"/>
            </a:endParaRPr>
          </a:p>
          <a:p>
            <a:r>
              <a:rPr lang="it-IT" dirty="0" err="1">
                <a:latin typeface="Arial" panose="020B0604020202020204" pitchFamily="34" charset="0"/>
                <a:cs typeface="Arial" panose="020B0604020202020204" pitchFamily="34" charset="0"/>
              </a:rPr>
              <a:t>Dotted</a:t>
            </a:r>
            <a:r>
              <a:rPr lang="it-IT" dirty="0">
                <a:latin typeface="Arial" panose="020B0604020202020204" pitchFamily="34" charset="0"/>
                <a:cs typeface="Arial" panose="020B0604020202020204" pitchFamily="34" charset="0"/>
              </a:rPr>
              <a:t> = </a:t>
            </a:r>
            <a:r>
              <a:rPr lang="it-IT" dirty="0" err="1">
                <a:latin typeface="Arial" panose="020B0604020202020204" pitchFamily="34" charset="0"/>
                <a:cs typeface="Arial" panose="020B0604020202020204" pitchFamily="34" charset="0"/>
              </a:rPr>
              <a:t>possible</a:t>
            </a:r>
            <a:endParaRPr lang="it-IT" dirty="0">
              <a:latin typeface="Arial" panose="020B0604020202020204" pitchFamily="34" charset="0"/>
              <a:cs typeface="Arial" panose="020B0604020202020204" pitchFamily="34" charset="0"/>
            </a:endParaRPr>
          </a:p>
        </p:txBody>
      </p:sp>
      <p:sp>
        <p:nvSpPr>
          <p:cNvPr id="3" name="Ovale 2">
            <a:extLst>
              <a:ext uri="{FF2B5EF4-FFF2-40B4-BE49-F238E27FC236}">
                <a16:creationId xmlns:a16="http://schemas.microsoft.com/office/drawing/2014/main" id="{75B456BB-B290-C942-B446-CCE35D61A4F3}"/>
              </a:ext>
            </a:extLst>
          </p:cNvPr>
          <p:cNvSpPr/>
          <p:nvPr/>
        </p:nvSpPr>
        <p:spPr>
          <a:xfrm>
            <a:off x="4132162" y="3738624"/>
            <a:ext cx="879676" cy="64818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9" name="Ovale 8">
            <a:extLst>
              <a:ext uri="{FF2B5EF4-FFF2-40B4-BE49-F238E27FC236}">
                <a16:creationId xmlns:a16="http://schemas.microsoft.com/office/drawing/2014/main" id="{AD15698C-9132-0847-80B1-804735A0A504}"/>
              </a:ext>
            </a:extLst>
          </p:cNvPr>
          <p:cNvSpPr/>
          <p:nvPr/>
        </p:nvSpPr>
        <p:spPr>
          <a:xfrm>
            <a:off x="2779852" y="3122871"/>
            <a:ext cx="1213413" cy="64818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0" name="Ovale 9">
            <a:extLst>
              <a:ext uri="{FF2B5EF4-FFF2-40B4-BE49-F238E27FC236}">
                <a16:creationId xmlns:a16="http://schemas.microsoft.com/office/drawing/2014/main" id="{026A0DA1-3BD6-B044-BFF2-31C6199CF790}"/>
              </a:ext>
            </a:extLst>
          </p:cNvPr>
          <p:cNvSpPr/>
          <p:nvPr/>
        </p:nvSpPr>
        <p:spPr>
          <a:xfrm>
            <a:off x="6741449" y="3456241"/>
            <a:ext cx="879676" cy="64818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1" name="Ovale 10">
            <a:extLst>
              <a:ext uri="{FF2B5EF4-FFF2-40B4-BE49-F238E27FC236}">
                <a16:creationId xmlns:a16="http://schemas.microsoft.com/office/drawing/2014/main" id="{AA3C089A-EB35-2D4E-85B9-764627AE9138}"/>
              </a:ext>
            </a:extLst>
          </p:cNvPr>
          <p:cNvSpPr/>
          <p:nvPr/>
        </p:nvSpPr>
        <p:spPr>
          <a:xfrm>
            <a:off x="7589205" y="3856680"/>
            <a:ext cx="879676" cy="64818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4" name="CasellaDiTesto 3"/>
          <p:cNvSpPr txBox="1"/>
          <p:nvPr/>
        </p:nvSpPr>
        <p:spPr>
          <a:xfrm>
            <a:off x="4855099" y="663634"/>
            <a:ext cx="3772699" cy="461665"/>
          </a:xfrm>
          <a:prstGeom prst="rect">
            <a:avLst/>
          </a:prstGeom>
          <a:solidFill>
            <a:schemeClr val="tx2"/>
          </a:solidFill>
        </p:spPr>
        <p:txBody>
          <a:bodyPr wrap="none" rtlCol="0">
            <a:spAutoFit/>
          </a:bodyPr>
          <a:lstStyle/>
          <a:p>
            <a:r>
              <a:rPr lang="it-IT" sz="2400" dirty="0" smtClean="0">
                <a:solidFill>
                  <a:schemeClr val="bg1"/>
                </a:solidFill>
              </a:rPr>
              <a:t>R</a:t>
            </a:r>
            <a:r>
              <a:rPr lang="it-IT" sz="2400" baseline="-25000" dirty="0" smtClean="0">
                <a:solidFill>
                  <a:schemeClr val="bg1"/>
                </a:solidFill>
              </a:rPr>
              <a:t>0 </a:t>
            </a:r>
            <a:r>
              <a:rPr lang="it-IT" sz="2400" dirty="0" smtClean="0">
                <a:solidFill>
                  <a:schemeClr val="bg1"/>
                </a:solidFill>
              </a:rPr>
              <a:t>in a </a:t>
            </a:r>
            <a:r>
              <a:rPr lang="it-IT" sz="2400" dirty="0" err="1" smtClean="0">
                <a:solidFill>
                  <a:schemeClr val="bg1"/>
                </a:solidFill>
              </a:rPr>
              <a:t>pig</a:t>
            </a:r>
            <a:r>
              <a:rPr lang="it-IT" sz="2400" dirty="0" smtClean="0">
                <a:solidFill>
                  <a:schemeClr val="bg1"/>
                </a:solidFill>
              </a:rPr>
              <a:t> </a:t>
            </a:r>
            <a:r>
              <a:rPr lang="it-IT" sz="2400" dirty="0" err="1" smtClean="0">
                <a:solidFill>
                  <a:schemeClr val="bg1"/>
                </a:solidFill>
              </a:rPr>
              <a:t>population</a:t>
            </a:r>
            <a:r>
              <a:rPr lang="it-IT" sz="2400" dirty="0" smtClean="0">
                <a:solidFill>
                  <a:schemeClr val="bg1"/>
                </a:solidFill>
              </a:rPr>
              <a:t> </a:t>
            </a:r>
            <a:r>
              <a:rPr lang="it-IT" sz="2400" i="1" dirty="0" smtClean="0">
                <a:solidFill>
                  <a:schemeClr val="bg1"/>
                </a:solidFill>
              </a:rPr>
              <a:t>up to 8</a:t>
            </a:r>
            <a:endParaRPr lang="it-IT" sz="2400" i="1" baseline="-25000" dirty="0">
              <a:solidFill>
                <a:schemeClr val="bg1"/>
              </a:solidFill>
            </a:endParaRPr>
          </a:p>
        </p:txBody>
      </p:sp>
    </p:spTree>
    <p:extLst>
      <p:ext uri="{BB962C8B-B14F-4D97-AF65-F5344CB8AC3E}">
        <p14:creationId xmlns:p14="http://schemas.microsoft.com/office/powerpoint/2010/main" val="6524600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HEV </a:t>
            </a:r>
            <a:r>
              <a:rPr lang="it-IT" dirty="0" err="1" smtClean="0"/>
              <a:t>Infection</a:t>
            </a:r>
            <a:r>
              <a:rPr lang="it-IT" dirty="0" smtClean="0"/>
              <a:t> and </a:t>
            </a:r>
            <a:r>
              <a:rPr lang="it-IT" dirty="0" err="1" smtClean="0"/>
              <a:t>Hepatitis</a:t>
            </a:r>
            <a:r>
              <a:rPr lang="it-IT" dirty="0" smtClean="0"/>
              <a:t> </a:t>
            </a:r>
            <a:r>
              <a:rPr lang="it-IT" dirty="0"/>
              <a:t>E</a:t>
            </a:r>
            <a:br>
              <a:rPr lang="it-IT" dirty="0"/>
            </a:br>
            <a:r>
              <a:rPr lang="it-IT" sz="3100" dirty="0"/>
              <a:t>10 </a:t>
            </a:r>
            <a:r>
              <a:rPr lang="it-IT" sz="3100" dirty="0" err="1"/>
              <a:t>things</a:t>
            </a:r>
            <a:r>
              <a:rPr lang="it-IT" sz="3100" dirty="0"/>
              <a:t> </a:t>
            </a:r>
            <a:r>
              <a:rPr lang="it-IT" sz="3100" dirty="0" err="1"/>
              <a:t>you</a:t>
            </a:r>
            <a:r>
              <a:rPr lang="it-IT" sz="3100" dirty="0"/>
              <a:t> </a:t>
            </a:r>
            <a:r>
              <a:rPr lang="it-IT" sz="3100" dirty="0" err="1"/>
              <a:t>should</a:t>
            </a:r>
            <a:r>
              <a:rPr lang="it-IT" sz="3100" dirty="0"/>
              <a:t> </a:t>
            </a:r>
            <a:r>
              <a:rPr lang="it-IT" sz="3100" dirty="0" err="1" smtClean="0"/>
              <a:t>know</a:t>
            </a:r>
            <a:r>
              <a:rPr lang="it-IT" sz="3100" dirty="0" smtClean="0"/>
              <a:t> </a:t>
            </a:r>
            <a:r>
              <a:rPr lang="it-IT" sz="3100" dirty="0" err="1" smtClean="0"/>
              <a:t>about</a:t>
            </a:r>
            <a:endParaRPr lang="it-IT" dirty="0"/>
          </a:p>
        </p:txBody>
      </p:sp>
      <p:sp>
        <p:nvSpPr>
          <p:cNvPr id="6" name="Fumetto 3 5"/>
          <p:cNvSpPr/>
          <p:nvPr/>
        </p:nvSpPr>
        <p:spPr>
          <a:xfrm>
            <a:off x="6459194" y="1607190"/>
            <a:ext cx="2227606" cy="1356313"/>
          </a:xfrm>
          <a:prstGeom prst="wedgeEllipseCallout">
            <a:avLst>
              <a:gd name="adj1" fmla="val -93007"/>
              <a:gd name="adj2" fmla="val 8989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400" dirty="0"/>
              <a:t>HEV </a:t>
            </a:r>
            <a:r>
              <a:rPr lang="it-IT" sz="1400" dirty="0" err="1"/>
              <a:t>is</a:t>
            </a:r>
            <a:r>
              <a:rPr lang="it-IT" sz="1400" dirty="0"/>
              <a:t> </a:t>
            </a:r>
            <a:r>
              <a:rPr lang="it-IT" sz="1400" dirty="0" err="1"/>
              <a:t>associated</a:t>
            </a:r>
            <a:r>
              <a:rPr lang="it-IT" sz="1400" dirty="0"/>
              <a:t> with </a:t>
            </a:r>
            <a:r>
              <a:rPr lang="it-IT" sz="1400" dirty="0" err="1"/>
              <a:t>extrahepatic</a:t>
            </a:r>
            <a:r>
              <a:rPr lang="it-IT" sz="1400" dirty="0"/>
              <a:t> </a:t>
            </a:r>
            <a:r>
              <a:rPr lang="it-IT" sz="1400" dirty="0" err="1"/>
              <a:t>manifestations</a:t>
            </a:r>
            <a:r>
              <a:rPr lang="it-IT" sz="1400" dirty="0"/>
              <a:t>, </a:t>
            </a:r>
            <a:r>
              <a:rPr lang="it-IT" sz="1400" dirty="0" err="1"/>
              <a:t>mainly</a:t>
            </a:r>
            <a:r>
              <a:rPr lang="it-IT" sz="1400" dirty="0"/>
              <a:t> </a:t>
            </a:r>
            <a:r>
              <a:rPr lang="it-IT" sz="1400" dirty="0" err="1"/>
              <a:t>neurologic</a:t>
            </a:r>
            <a:endParaRPr lang="it-IT" sz="1400" dirty="0"/>
          </a:p>
        </p:txBody>
      </p:sp>
      <p:sp>
        <p:nvSpPr>
          <p:cNvPr id="7" name="Fumetto 3 6"/>
          <p:cNvSpPr/>
          <p:nvPr/>
        </p:nvSpPr>
        <p:spPr>
          <a:xfrm>
            <a:off x="160235" y="1644400"/>
            <a:ext cx="2112108" cy="1357706"/>
          </a:xfrm>
          <a:prstGeom prst="wedgeEllipseCallout">
            <a:avLst>
              <a:gd name="adj1" fmla="val 104651"/>
              <a:gd name="adj2" fmla="val 9788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400" dirty="0" err="1"/>
              <a:t>One</a:t>
            </a:r>
            <a:r>
              <a:rPr lang="it-IT" sz="1400" dirty="0"/>
              <a:t> </a:t>
            </a:r>
            <a:r>
              <a:rPr lang="it-IT" sz="1400" dirty="0" err="1"/>
              <a:t>important</a:t>
            </a:r>
            <a:r>
              <a:rPr lang="it-IT" sz="1400" dirty="0"/>
              <a:t> </a:t>
            </a:r>
            <a:r>
              <a:rPr lang="it-IT" sz="1400" dirty="0" err="1"/>
              <a:t>route</a:t>
            </a:r>
            <a:r>
              <a:rPr lang="it-IT" sz="1400" dirty="0"/>
              <a:t> of </a:t>
            </a:r>
            <a:r>
              <a:rPr lang="it-IT" sz="1400" dirty="0" err="1"/>
              <a:t>transmission</a:t>
            </a:r>
            <a:r>
              <a:rPr lang="it-IT" sz="1400" dirty="0"/>
              <a:t> </a:t>
            </a:r>
            <a:r>
              <a:rPr lang="it-IT" sz="1400" dirty="0" err="1"/>
              <a:t>is</a:t>
            </a:r>
            <a:r>
              <a:rPr lang="it-IT" sz="1400" dirty="0"/>
              <a:t> via </a:t>
            </a:r>
            <a:r>
              <a:rPr lang="it-IT" sz="1400" dirty="0" err="1"/>
              <a:t>contaminated</a:t>
            </a:r>
            <a:r>
              <a:rPr lang="it-IT" sz="1400" dirty="0"/>
              <a:t> </a:t>
            </a:r>
            <a:r>
              <a:rPr lang="it-IT" sz="1400" dirty="0" err="1"/>
              <a:t>pork</a:t>
            </a:r>
            <a:r>
              <a:rPr lang="it-IT" sz="1400" dirty="0"/>
              <a:t> </a:t>
            </a:r>
            <a:r>
              <a:rPr lang="it-IT" sz="1400" dirty="0" err="1"/>
              <a:t>meat</a:t>
            </a:r>
            <a:endParaRPr lang="it-IT" sz="1400" dirty="0"/>
          </a:p>
        </p:txBody>
      </p:sp>
      <p:sp>
        <p:nvSpPr>
          <p:cNvPr id="8" name="Fumetto 3 7"/>
          <p:cNvSpPr/>
          <p:nvPr/>
        </p:nvSpPr>
        <p:spPr>
          <a:xfrm>
            <a:off x="4151171" y="1417638"/>
            <a:ext cx="2099893" cy="1420425"/>
          </a:xfrm>
          <a:prstGeom prst="wedgeEllipseCallout">
            <a:avLst>
              <a:gd name="adj1" fmla="val -19317"/>
              <a:gd name="adj2" fmla="val 7546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400" dirty="0"/>
              <a:t>In the UK, </a:t>
            </a:r>
            <a:r>
              <a:rPr lang="it-IT" sz="1400" dirty="0" err="1"/>
              <a:t>donor</a:t>
            </a:r>
            <a:r>
              <a:rPr lang="it-IT" sz="1400" dirty="0"/>
              <a:t> HEV </a:t>
            </a:r>
            <a:r>
              <a:rPr lang="it-IT" sz="1400" dirty="0" err="1"/>
              <a:t>viraemia</a:t>
            </a:r>
            <a:r>
              <a:rPr lang="it-IT" sz="1400" dirty="0"/>
              <a:t> </a:t>
            </a:r>
            <a:r>
              <a:rPr lang="it-IT" sz="1400" dirty="0" err="1"/>
              <a:t>rates</a:t>
            </a:r>
            <a:r>
              <a:rPr lang="it-IT" sz="1400" dirty="0"/>
              <a:t> </a:t>
            </a:r>
            <a:r>
              <a:rPr lang="it-IT" sz="1400" dirty="0" err="1"/>
              <a:t>approach</a:t>
            </a:r>
            <a:r>
              <a:rPr lang="it-IT" sz="1400" dirty="0"/>
              <a:t> 1 in 1000</a:t>
            </a:r>
          </a:p>
        </p:txBody>
      </p:sp>
      <p:sp>
        <p:nvSpPr>
          <p:cNvPr id="9" name="Fumetto 3 8"/>
          <p:cNvSpPr/>
          <p:nvPr/>
        </p:nvSpPr>
        <p:spPr>
          <a:xfrm>
            <a:off x="6835466" y="4923492"/>
            <a:ext cx="2204084" cy="1553399"/>
          </a:xfrm>
          <a:prstGeom prst="wedgeEllipseCallout">
            <a:avLst>
              <a:gd name="adj1" fmla="val -108344"/>
              <a:gd name="adj2" fmla="val -9304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400" dirty="0" err="1"/>
              <a:t>Chronically</a:t>
            </a:r>
            <a:r>
              <a:rPr lang="it-IT" sz="1400" dirty="0"/>
              <a:t> </a:t>
            </a:r>
            <a:r>
              <a:rPr lang="it-IT" sz="1400" dirty="0" err="1"/>
              <a:t>infected</a:t>
            </a:r>
            <a:r>
              <a:rPr lang="it-IT" sz="1400" dirty="0"/>
              <a:t> </a:t>
            </a:r>
            <a:r>
              <a:rPr lang="it-IT" sz="1400" dirty="0" err="1"/>
              <a:t>patients</a:t>
            </a:r>
            <a:r>
              <a:rPr lang="it-IT" sz="1400" dirty="0"/>
              <a:t> </a:t>
            </a:r>
            <a:r>
              <a:rPr lang="it-IT" sz="1400" dirty="0" err="1"/>
              <a:t>have</a:t>
            </a:r>
            <a:r>
              <a:rPr lang="it-IT" sz="1400" dirty="0"/>
              <a:t> no </a:t>
            </a:r>
            <a:r>
              <a:rPr lang="it-IT" sz="1400" dirty="0" err="1"/>
              <a:t>symptoms</a:t>
            </a:r>
            <a:r>
              <a:rPr lang="it-IT" sz="1400" dirty="0"/>
              <a:t>, </a:t>
            </a:r>
            <a:r>
              <a:rPr lang="it-IT" sz="1400" dirty="0" err="1"/>
              <a:t>but</a:t>
            </a:r>
            <a:r>
              <a:rPr lang="it-IT" sz="1400" dirty="0"/>
              <a:t> </a:t>
            </a:r>
            <a:r>
              <a:rPr lang="it-IT" sz="1400" dirty="0" err="1"/>
              <a:t>develop</a:t>
            </a:r>
            <a:r>
              <a:rPr lang="it-IT" sz="1400" dirty="0"/>
              <a:t> </a:t>
            </a:r>
            <a:r>
              <a:rPr lang="it-IT" sz="1400" dirty="0" err="1"/>
              <a:t>rapidly</a:t>
            </a:r>
            <a:r>
              <a:rPr lang="it-IT" sz="1400" dirty="0"/>
              <a:t> progressive </a:t>
            </a:r>
            <a:r>
              <a:rPr lang="it-IT" sz="1400" dirty="0" err="1"/>
              <a:t>cirrhosis</a:t>
            </a:r>
            <a:endParaRPr lang="it-IT" sz="1400" dirty="0"/>
          </a:p>
        </p:txBody>
      </p:sp>
      <p:sp>
        <p:nvSpPr>
          <p:cNvPr id="10" name="Fumetto 3 9"/>
          <p:cNvSpPr/>
          <p:nvPr/>
        </p:nvSpPr>
        <p:spPr>
          <a:xfrm>
            <a:off x="6835466" y="3101744"/>
            <a:ext cx="2062982" cy="1523829"/>
          </a:xfrm>
          <a:prstGeom prst="wedgeEllipseCallout">
            <a:avLst>
              <a:gd name="adj1" fmla="val -104441"/>
              <a:gd name="adj2" fmla="val -12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400" dirty="0" err="1"/>
              <a:t>increasing</a:t>
            </a:r>
            <a:r>
              <a:rPr lang="it-IT" sz="1400" dirty="0"/>
              <a:t> </a:t>
            </a:r>
            <a:r>
              <a:rPr lang="it-IT" sz="1400" dirty="0" err="1"/>
              <a:t>number</a:t>
            </a:r>
            <a:r>
              <a:rPr lang="it-IT" sz="1400" dirty="0"/>
              <a:t> of </a:t>
            </a:r>
            <a:r>
              <a:rPr lang="it-IT" sz="1400" dirty="0" err="1"/>
              <a:t>patients</a:t>
            </a:r>
            <a:r>
              <a:rPr lang="it-IT" sz="1400" dirty="0"/>
              <a:t> are </a:t>
            </a:r>
            <a:r>
              <a:rPr lang="it-IT" sz="1400" dirty="0" err="1"/>
              <a:t>being</a:t>
            </a:r>
            <a:r>
              <a:rPr lang="it-IT" sz="1400" dirty="0"/>
              <a:t> </a:t>
            </a:r>
            <a:r>
              <a:rPr lang="it-IT" sz="1400" dirty="0" err="1"/>
              <a:t>recognised</a:t>
            </a:r>
            <a:r>
              <a:rPr lang="it-IT" sz="1400" dirty="0"/>
              <a:t> with </a:t>
            </a:r>
            <a:r>
              <a:rPr lang="it-IT" sz="1400" dirty="0" err="1"/>
              <a:t>primarily</a:t>
            </a:r>
            <a:r>
              <a:rPr lang="it-IT" sz="1400" dirty="0"/>
              <a:t> a </a:t>
            </a:r>
            <a:r>
              <a:rPr lang="it-IT" sz="1400" dirty="0" err="1"/>
              <a:t>neurological</a:t>
            </a:r>
            <a:r>
              <a:rPr lang="it-IT" sz="1400" dirty="0"/>
              <a:t> </a:t>
            </a:r>
            <a:r>
              <a:rPr lang="it-IT" sz="1400" dirty="0" err="1"/>
              <a:t>illness</a:t>
            </a:r>
            <a:r>
              <a:rPr lang="it-IT" sz="1400" dirty="0"/>
              <a:t> </a:t>
            </a:r>
          </a:p>
        </p:txBody>
      </p:sp>
      <p:sp>
        <p:nvSpPr>
          <p:cNvPr id="11" name="Fumetto 3 10"/>
          <p:cNvSpPr/>
          <p:nvPr/>
        </p:nvSpPr>
        <p:spPr>
          <a:xfrm>
            <a:off x="116666" y="3101744"/>
            <a:ext cx="2139087" cy="1523829"/>
          </a:xfrm>
          <a:prstGeom prst="wedgeEllipseCallout">
            <a:avLst>
              <a:gd name="adj1" fmla="val 84384"/>
              <a:gd name="adj2" fmla="val 907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400" dirty="0" err="1"/>
              <a:t>It</a:t>
            </a:r>
            <a:r>
              <a:rPr lang="it-IT" sz="1400" dirty="0"/>
              <a:t> </a:t>
            </a:r>
            <a:r>
              <a:rPr lang="it-IT" sz="1400" dirty="0" err="1"/>
              <a:t>takes</a:t>
            </a:r>
            <a:r>
              <a:rPr lang="it-IT" sz="1400" dirty="0"/>
              <a:t> </a:t>
            </a:r>
            <a:r>
              <a:rPr lang="it-IT" sz="1400" dirty="0" err="1"/>
              <a:t>cooking</a:t>
            </a:r>
            <a:r>
              <a:rPr lang="it-IT" sz="1400" dirty="0"/>
              <a:t> </a:t>
            </a:r>
            <a:r>
              <a:rPr lang="it-IT" sz="1400" dirty="0" err="1"/>
              <a:t>temperatures</a:t>
            </a:r>
            <a:r>
              <a:rPr lang="it-IT" sz="1400" dirty="0"/>
              <a:t> of </a:t>
            </a:r>
            <a:r>
              <a:rPr lang="it-IT" sz="1400" dirty="0" smtClean="0"/>
              <a:t>71° </a:t>
            </a:r>
            <a:r>
              <a:rPr lang="it-IT" sz="1400" dirty="0"/>
              <a:t>C for 20 </a:t>
            </a:r>
            <a:r>
              <a:rPr lang="it-IT" sz="1400" dirty="0" err="1"/>
              <a:t>min</a:t>
            </a:r>
            <a:r>
              <a:rPr lang="it-IT" sz="1400" dirty="0"/>
              <a:t> to </a:t>
            </a:r>
            <a:r>
              <a:rPr lang="it-IT" sz="1400" dirty="0" err="1"/>
              <a:t>inactivate</a:t>
            </a:r>
            <a:r>
              <a:rPr lang="it-IT" sz="1400" dirty="0"/>
              <a:t> HEV </a:t>
            </a:r>
            <a:r>
              <a:rPr lang="it-IT" sz="1400" dirty="0" err="1"/>
              <a:t>completely</a:t>
            </a:r>
            <a:r>
              <a:rPr lang="it-IT" sz="1400" dirty="0"/>
              <a:t>.</a:t>
            </a:r>
          </a:p>
        </p:txBody>
      </p:sp>
      <p:sp>
        <p:nvSpPr>
          <p:cNvPr id="12" name="Fumetto 3 11"/>
          <p:cNvSpPr/>
          <p:nvPr/>
        </p:nvSpPr>
        <p:spPr>
          <a:xfrm>
            <a:off x="160235" y="4944658"/>
            <a:ext cx="1985771" cy="1716949"/>
          </a:xfrm>
          <a:prstGeom prst="wedgeEllipseCallout">
            <a:avLst>
              <a:gd name="adj1" fmla="val 90471"/>
              <a:gd name="adj2" fmla="val -7311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200" dirty="0"/>
              <a:t>The </a:t>
            </a:r>
            <a:r>
              <a:rPr lang="it-IT" sz="1200" dirty="0" err="1"/>
              <a:t>symptoms</a:t>
            </a:r>
            <a:r>
              <a:rPr lang="it-IT" sz="1200" dirty="0"/>
              <a:t> of </a:t>
            </a:r>
            <a:r>
              <a:rPr lang="it-IT" sz="1200" dirty="0" err="1"/>
              <a:t>hepatitis</a:t>
            </a:r>
            <a:r>
              <a:rPr lang="it-IT" sz="1200" dirty="0"/>
              <a:t> E </a:t>
            </a:r>
            <a:r>
              <a:rPr lang="it-IT" sz="1200" dirty="0" err="1"/>
              <a:t>infection</a:t>
            </a:r>
            <a:r>
              <a:rPr lang="it-IT" sz="1200" dirty="0"/>
              <a:t> are </a:t>
            </a:r>
            <a:r>
              <a:rPr lang="it-IT" sz="1200" dirty="0" err="1"/>
              <a:t>indistinguishable</a:t>
            </a:r>
            <a:r>
              <a:rPr lang="it-IT" sz="1200" dirty="0"/>
              <a:t> from </a:t>
            </a:r>
            <a:r>
              <a:rPr lang="it-IT" sz="1200" dirty="0" err="1"/>
              <a:t>other</a:t>
            </a:r>
            <a:r>
              <a:rPr lang="it-IT" sz="1200" dirty="0"/>
              <a:t> </a:t>
            </a:r>
            <a:r>
              <a:rPr lang="it-IT" sz="1200" dirty="0" err="1"/>
              <a:t>forms</a:t>
            </a:r>
            <a:r>
              <a:rPr lang="it-IT" sz="1200" dirty="0"/>
              <a:t> of acute </a:t>
            </a:r>
            <a:r>
              <a:rPr lang="it-IT" sz="1200" dirty="0" err="1"/>
              <a:t>viral</a:t>
            </a:r>
            <a:r>
              <a:rPr lang="it-IT" sz="1200" dirty="0"/>
              <a:t> </a:t>
            </a:r>
            <a:r>
              <a:rPr lang="it-IT" sz="1200" dirty="0" err="1"/>
              <a:t>hepatitis</a:t>
            </a:r>
            <a:endParaRPr lang="it-IT" sz="1200" dirty="0"/>
          </a:p>
        </p:txBody>
      </p:sp>
      <p:sp>
        <p:nvSpPr>
          <p:cNvPr id="13" name="Fumetto 3 12"/>
          <p:cNvSpPr/>
          <p:nvPr/>
        </p:nvSpPr>
        <p:spPr>
          <a:xfrm>
            <a:off x="2293853" y="5108979"/>
            <a:ext cx="2024249" cy="1698222"/>
          </a:xfrm>
          <a:prstGeom prst="wedgeEllipseCallout">
            <a:avLst>
              <a:gd name="adj1" fmla="val 27102"/>
              <a:gd name="adj2" fmla="val -8815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200" dirty="0"/>
              <a:t>The </a:t>
            </a:r>
            <a:r>
              <a:rPr lang="it-IT" sz="1200" dirty="0" err="1"/>
              <a:t>diagnosis</a:t>
            </a:r>
            <a:r>
              <a:rPr lang="it-IT" sz="1200" dirty="0"/>
              <a:t> </a:t>
            </a:r>
            <a:r>
              <a:rPr lang="it-IT" sz="1200" dirty="0" err="1"/>
              <a:t>is</a:t>
            </a:r>
            <a:r>
              <a:rPr lang="it-IT" sz="1200" dirty="0"/>
              <a:t> </a:t>
            </a:r>
            <a:r>
              <a:rPr lang="it-IT" sz="1200" dirty="0" err="1"/>
              <a:t>confirmed</a:t>
            </a:r>
            <a:r>
              <a:rPr lang="it-IT" sz="1200" dirty="0"/>
              <a:t> by a </a:t>
            </a:r>
            <a:r>
              <a:rPr lang="it-IT" sz="1200" dirty="0" err="1"/>
              <a:t>combination</a:t>
            </a:r>
            <a:r>
              <a:rPr lang="it-IT" sz="1200" dirty="0"/>
              <a:t> of </a:t>
            </a:r>
            <a:r>
              <a:rPr lang="it-IT" sz="1200" dirty="0" err="1"/>
              <a:t>serology</a:t>
            </a:r>
            <a:r>
              <a:rPr lang="it-IT" sz="1200" dirty="0"/>
              <a:t> (anti-HEV </a:t>
            </a:r>
            <a:r>
              <a:rPr lang="it-IT" sz="1200" dirty="0" err="1"/>
              <a:t>IgM</a:t>
            </a:r>
            <a:r>
              <a:rPr lang="it-IT" sz="1200" dirty="0"/>
              <a:t> and </a:t>
            </a:r>
            <a:r>
              <a:rPr lang="it-IT" sz="1200" dirty="0" err="1"/>
              <a:t>IgG</a:t>
            </a:r>
            <a:r>
              <a:rPr lang="it-IT" sz="1200" dirty="0"/>
              <a:t>) </a:t>
            </a:r>
            <a:r>
              <a:rPr lang="it-IT" sz="1200" dirty="0" err="1"/>
              <a:t>together</a:t>
            </a:r>
            <a:r>
              <a:rPr lang="it-IT" sz="1200" dirty="0"/>
              <a:t> with HEV PCR</a:t>
            </a:r>
          </a:p>
        </p:txBody>
      </p:sp>
      <p:sp>
        <p:nvSpPr>
          <p:cNvPr id="14" name="Fumetto 3 13"/>
          <p:cNvSpPr/>
          <p:nvPr/>
        </p:nvSpPr>
        <p:spPr>
          <a:xfrm>
            <a:off x="4554058" y="5185178"/>
            <a:ext cx="2241905" cy="1501829"/>
          </a:xfrm>
          <a:prstGeom prst="wedgeEllipseCallout">
            <a:avLst>
              <a:gd name="adj1" fmla="val -31268"/>
              <a:gd name="adj2" fmla="val -10051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050" dirty="0" err="1"/>
              <a:t>result</a:t>
            </a:r>
            <a:r>
              <a:rPr lang="it-IT" sz="1050" dirty="0"/>
              <a:t> in a </a:t>
            </a:r>
            <a:r>
              <a:rPr lang="it-IT" sz="1050" dirty="0" err="1"/>
              <a:t>chronic</a:t>
            </a:r>
            <a:r>
              <a:rPr lang="it-IT" sz="1050" dirty="0"/>
              <a:t> </a:t>
            </a:r>
            <a:r>
              <a:rPr lang="it-IT" sz="1050" dirty="0" err="1"/>
              <a:t>infection</a:t>
            </a:r>
            <a:r>
              <a:rPr lang="it-IT" sz="1050" dirty="0"/>
              <a:t> in </a:t>
            </a:r>
            <a:r>
              <a:rPr lang="it-IT" sz="1050" dirty="0" err="1"/>
              <a:t>immunocompromised</a:t>
            </a:r>
            <a:r>
              <a:rPr lang="it-IT" sz="1050" dirty="0"/>
              <a:t> </a:t>
            </a:r>
            <a:r>
              <a:rPr lang="it-IT" sz="1050" dirty="0" err="1"/>
              <a:t>patients</a:t>
            </a:r>
            <a:r>
              <a:rPr lang="it-IT" sz="1050" dirty="0"/>
              <a:t>, </a:t>
            </a:r>
            <a:r>
              <a:rPr lang="it-IT" sz="1050" dirty="0" err="1"/>
              <a:t>including</a:t>
            </a:r>
            <a:r>
              <a:rPr lang="it-IT" sz="1050" dirty="0"/>
              <a:t> </a:t>
            </a:r>
            <a:r>
              <a:rPr lang="it-IT" sz="1050" dirty="0" err="1"/>
              <a:t>solid</a:t>
            </a:r>
            <a:r>
              <a:rPr lang="it-IT" sz="1050" dirty="0"/>
              <a:t> </a:t>
            </a:r>
            <a:r>
              <a:rPr lang="it-IT" sz="1050" dirty="0" err="1"/>
              <a:t>organ</a:t>
            </a:r>
            <a:r>
              <a:rPr lang="it-IT" sz="1050" dirty="0"/>
              <a:t> </a:t>
            </a:r>
            <a:r>
              <a:rPr lang="it-IT" sz="1050" dirty="0" err="1"/>
              <a:t>transplant</a:t>
            </a:r>
            <a:r>
              <a:rPr lang="it-IT" sz="1050" dirty="0"/>
              <a:t> </a:t>
            </a:r>
            <a:r>
              <a:rPr lang="it-IT" sz="1050" dirty="0" err="1"/>
              <a:t>recipients</a:t>
            </a:r>
            <a:r>
              <a:rPr lang="it-IT" sz="1050" dirty="0"/>
              <a:t>, </a:t>
            </a:r>
            <a:r>
              <a:rPr lang="it-IT" sz="1050" dirty="0" err="1"/>
              <a:t>patients</a:t>
            </a:r>
            <a:r>
              <a:rPr lang="it-IT" sz="1050" dirty="0"/>
              <a:t> with </a:t>
            </a:r>
            <a:r>
              <a:rPr lang="it-IT" sz="1050" dirty="0" err="1"/>
              <a:t>haematological</a:t>
            </a:r>
            <a:r>
              <a:rPr lang="it-IT" sz="1050" dirty="0"/>
              <a:t> </a:t>
            </a:r>
            <a:r>
              <a:rPr lang="it-IT" sz="1050" dirty="0" err="1"/>
              <a:t>malignancy</a:t>
            </a:r>
            <a:r>
              <a:rPr lang="it-IT" sz="1050" dirty="0"/>
              <a:t> and </a:t>
            </a:r>
            <a:r>
              <a:rPr lang="it-IT" sz="1050" dirty="0" err="1"/>
              <a:t>people</a:t>
            </a:r>
            <a:r>
              <a:rPr lang="it-IT" sz="1050" dirty="0"/>
              <a:t> with HIV</a:t>
            </a:r>
          </a:p>
        </p:txBody>
      </p:sp>
      <p:sp>
        <p:nvSpPr>
          <p:cNvPr id="4" name="Stella a 32 punte 3">
            <a:extLst>
              <a:ext uri="{FF2B5EF4-FFF2-40B4-BE49-F238E27FC236}">
                <a16:creationId xmlns:a16="http://schemas.microsoft.com/office/drawing/2014/main" id="{7ECBA40F-C063-9B4F-AF46-581CFF4F5DD5}"/>
              </a:ext>
            </a:extLst>
          </p:cNvPr>
          <p:cNvSpPr/>
          <p:nvPr/>
        </p:nvSpPr>
        <p:spPr>
          <a:xfrm>
            <a:off x="3562452" y="3169889"/>
            <a:ext cx="1511300" cy="1494492"/>
          </a:xfrm>
          <a:prstGeom prst="star3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dirty="0">
                <a:solidFill>
                  <a:schemeClr val="tx1"/>
                </a:solidFill>
              </a:rPr>
              <a:t>HEV</a:t>
            </a:r>
          </a:p>
        </p:txBody>
      </p:sp>
      <p:sp>
        <p:nvSpPr>
          <p:cNvPr id="15" name="Fumetto 3 14">
            <a:extLst>
              <a:ext uri="{FF2B5EF4-FFF2-40B4-BE49-F238E27FC236}">
                <a16:creationId xmlns:a16="http://schemas.microsoft.com/office/drawing/2014/main" id="{58E1AC23-77A0-D445-B381-2E1D0434EA77}"/>
              </a:ext>
            </a:extLst>
          </p:cNvPr>
          <p:cNvSpPr/>
          <p:nvPr/>
        </p:nvSpPr>
        <p:spPr>
          <a:xfrm>
            <a:off x="2133306" y="1399188"/>
            <a:ext cx="2099893" cy="1420425"/>
          </a:xfrm>
          <a:prstGeom prst="wedgeEllipseCallout">
            <a:avLst>
              <a:gd name="adj1" fmla="val 36324"/>
              <a:gd name="adj2" fmla="val 9244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400" dirty="0" err="1"/>
              <a:t>Very</a:t>
            </a:r>
            <a:r>
              <a:rPr lang="it-IT" sz="1400" dirty="0"/>
              <a:t> </a:t>
            </a:r>
            <a:r>
              <a:rPr lang="it-IT" sz="1400" dirty="0" err="1"/>
              <a:t>harmful</a:t>
            </a:r>
            <a:r>
              <a:rPr lang="it-IT" sz="1400" dirty="0"/>
              <a:t> in </a:t>
            </a:r>
            <a:r>
              <a:rPr lang="it-IT" sz="1400" dirty="0" err="1"/>
              <a:t>pregnancy</a:t>
            </a:r>
            <a:r>
              <a:rPr lang="it-IT" sz="1400" dirty="0"/>
              <a:t>!</a:t>
            </a:r>
          </a:p>
          <a:p>
            <a:pPr algn="ctr"/>
            <a:r>
              <a:rPr lang="it-IT" sz="1400" dirty="0"/>
              <a:t>(True for </a:t>
            </a:r>
            <a:r>
              <a:rPr lang="it-IT" sz="1400" dirty="0" err="1"/>
              <a:t>Gt</a:t>
            </a:r>
            <a:r>
              <a:rPr lang="it-IT" sz="1400" dirty="0"/>
              <a:t> 1 &amp; 2) </a:t>
            </a:r>
            <a:r>
              <a:rPr lang="it-IT" sz="1400" dirty="0" err="1"/>
              <a:t>Risk</a:t>
            </a:r>
            <a:r>
              <a:rPr lang="it-IT" sz="1400" dirty="0"/>
              <a:t> for acute </a:t>
            </a:r>
            <a:r>
              <a:rPr lang="it-IT" sz="1400" dirty="0" err="1"/>
              <a:t>liver</a:t>
            </a:r>
            <a:r>
              <a:rPr lang="it-IT" sz="1400" dirty="0"/>
              <a:t> </a:t>
            </a:r>
            <a:r>
              <a:rPr lang="it-IT" sz="1400" dirty="0" err="1"/>
              <a:t>failure</a:t>
            </a:r>
            <a:r>
              <a:rPr lang="it-IT" sz="1400" dirty="0"/>
              <a:t>. </a:t>
            </a:r>
          </a:p>
          <a:p>
            <a:pPr algn="ctr"/>
            <a:endParaRPr lang="it-IT" sz="1400" dirty="0"/>
          </a:p>
        </p:txBody>
      </p:sp>
    </p:spTree>
    <p:extLst>
      <p:ext uri="{BB962C8B-B14F-4D97-AF65-F5344CB8AC3E}">
        <p14:creationId xmlns:p14="http://schemas.microsoft.com/office/powerpoint/2010/main" val="24037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t>Extrahepatic</a:t>
            </a:r>
            <a:r>
              <a:rPr lang="it-IT" dirty="0"/>
              <a:t> </a:t>
            </a:r>
            <a:r>
              <a:rPr lang="it-IT" dirty="0" err="1"/>
              <a:t>manifestations</a:t>
            </a:r>
            <a:r>
              <a:rPr lang="it-IT" dirty="0"/>
              <a:t> of HEV </a:t>
            </a:r>
            <a:r>
              <a:rPr lang="it-IT" dirty="0" err="1"/>
              <a:t>infection</a:t>
            </a:r>
            <a:endParaRPr lang="it-IT" dirty="0"/>
          </a:p>
        </p:txBody>
      </p:sp>
      <p:sp>
        <p:nvSpPr>
          <p:cNvPr id="3" name="Segnaposto contenuto 2"/>
          <p:cNvSpPr>
            <a:spLocks noGrp="1"/>
          </p:cNvSpPr>
          <p:nvPr>
            <p:ph idx="1"/>
          </p:nvPr>
        </p:nvSpPr>
        <p:spPr/>
        <p:txBody>
          <a:bodyPr>
            <a:normAutofit fontScale="55000" lnSpcReduction="20000"/>
          </a:bodyPr>
          <a:lstStyle/>
          <a:p>
            <a:r>
              <a:rPr lang="it-IT" dirty="0" err="1"/>
              <a:t>Neurological</a:t>
            </a:r>
            <a:r>
              <a:rPr lang="it-IT" dirty="0"/>
              <a:t> </a:t>
            </a:r>
          </a:p>
          <a:p>
            <a:pPr marL="0" indent="0">
              <a:buNone/>
            </a:pPr>
            <a:r>
              <a:rPr lang="it-IT" dirty="0"/>
              <a:t>	" </a:t>
            </a:r>
            <a:r>
              <a:rPr lang="it-IT" dirty="0" err="1"/>
              <a:t>Guillain-Barr</a:t>
            </a:r>
            <a:r>
              <a:rPr lang="it-IT" dirty="0"/>
              <a:t>􏰀e </a:t>
            </a:r>
            <a:r>
              <a:rPr lang="it-IT" dirty="0" err="1"/>
              <a:t>syndrome</a:t>
            </a:r>
            <a:r>
              <a:rPr lang="it-IT" dirty="0"/>
              <a:t/>
            </a:r>
            <a:br>
              <a:rPr lang="it-IT" dirty="0"/>
            </a:br>
            <a:r>
              <a:rPr lang="it-IT" dirty="0"/>
              <a:t>	" </a:t>
            </a:r>
            <a:r>
              <a:rPr lang="it-IT" dirty="0" err="1"/>
              <a:t>Neuralgic</a:t>
            </a:r>
            <a:r>
              <a:rPr lang="it-IT" dirty="0"/>
              <a:t> </a:t>
            </a:r>
            <a:r>
              <a:rPr lang="it-IT" dirty="0" err="1"/>
              <a:t>amyotrophy</a:t>
            </a:r>
            <a:r>
              <a:rPr lang="it-IT" dirty="0"/>
              <a:t> (</a:t>
            </a:r>
            <a:r>
              <a:rPr lang="it-IT" dirty="0" err="1"/>
              <a:t>brachial</a:t>
            </a:r>
            <a:r>
              <a:rPr lang="it-IT" dirty="0"/>
              <a:t> </a:t>
            </a:r>
            <a:r>
              <a:rPr lang="it-IT" dirty="0" err="1"/>
              <a:t>neuritis</a:t>
            </a:r>
            <a:r>
              <a:rPr lang="it-IT" dirty="0"/>
              <a:t>) </a:t>
            </a:r>
          </a:p>
          <a:p>
            <a:pPr marL="0" indent="0">
              <a:buNone/>
            </a:pPr>
            <a:r>
              <a:rPr lang="it-IT" dirty="0"/>
              <a:t>	" </a:t>
            </a:r>
            <a:r>
              <a:rPr lang="it-IT" dirty="0" err="1"/>
              <a:t>Meningoencephalitis</a:t>
            </a:r>
            <a:r>
              <a:rPr lang="it-IT" dirty="0"/>
              <a:t/>
            </a:r>
            <a:br>
              <a:rPr lang="it-IT" dirty="0"/>
            </a:br>
            <a:r>
              <a:rPr lang="it-IT" dirty="0"/>
              <a:t>	" </a:t>
            </a:r>
            <a:r>
              <a:rPr lang="it-IT" dirty="0" err="1"/>
              <a:t>Mononeuritis</a:t>
            </a:r>
            <a:r>
              <a:rPr lang="it-IT" dirty="0"/>
              <a:t> multiplex</a:t>
            </a:r>
            <a:br>
              <a:rPr lang="it-IT" dirty="0"/>
            </a:br>
            <a:r>
              <a:rPr lang="it-IT" dirty="0"/>
              <a:t>	" Bell’</a:t>
            </a:r>
            <a:r>
              <a:rPr lang="it-IT" dirty="0" err="1"/>
              <a:t>s</a:t>
            </a:r>
            <a:r>
              <a:rPr lang="it-IT" dirty="0"/>
              <a:t> </a:t>
            </a:r>
            <a:r>
              <a:rPr lang="it-IT" dirty="0" err="1"/>
              <a:t>palsy</a:t>
            </a:r>
            <a:r>
              <a:rPr lang="it-IT" dirty="0"/>
              <a:t/>
            </a:r>
            <a:br>
              <a:rPr lang="it-IT" dirty="0"/>
            </a:br>
            <a:r>
              <a:rPr lang="it-IT" dirty="0"/>
              <a:t>	" </a:t>
            </a:r>
            <a:r>
              <a:rPr lang="it-IT" dirty="0" err="1"/>
              <a:t>Vestibular</a:t>
            </a:r>
            <a:r>
              <a:rPr lang="it-IT" dirty="0"/>
              <a:t> </a:t>
            </a:r>
            <a:r>
              <a:rPr lang="it-IT" dirty="0" err="1"/>
              <a:t>neuritis</a:t>
            </a:r>
            <a:r>
              <a:rPr lang="it-IT" dirty="0"/>
              <a:t/>
            </a:r>
            <a:br>
              <a:rPr lang="it-IT" dirty="0"/>
            </a:br>
            <a:r>
              <a:rPr lang="it-IT" dirty="0"/>
              <a:t>	" </a:t>
            </a:r>
            <a:r>
              <a:rPr lang="it-IT" dirty="0" err="1"/>
              <a:t>Peripheral</a:t>
            </a:r>
            <a:r>
              <a:rPr lang="it-IT" dirty="0"/>
              <a:t> </a:t>
            </a:r>
            <a:r>
              <a:rPr lang="it-IT" dirty="0" err="1"/>
              <a:t>neuropathy</a:t>
            </a:r>
            <a:r>
              <a:rPr lang="it-IT" dirty="0"/>
              <a:t/>
            </a:r>
            <a:br>
              <a:rPr lang="it-IT" dirty="0"/>
            </a:br>
            <a:r>
              <a:rPr lang="it-IT" dirty="0"/>
              <a:t>	" </a:t>
            </a:r>
            <a:r>
              <a:rPr lang="it-IT" dirty="0" err="1"/>
              <a:t>Myositis</a:t>
            </a:r>
            <a:r>
              <a:rPr lang="it-IT" dirty="0"/>
              <a:t> </a:t>
            </a:r>
          </a:p>
          <a:p>
            <a:r>
              <a:rPr lang="it-IT" dirty="0" err="1"/>
              <a:t>Haematological</a:t>
            </a:r>
            <a:r>
              <a:rPr lang="it-IT" dirty="0"/>
              <a:t> </a:t>
            </a:r>
          </a:p>
          <a:p>
            <a:pPr marL="0" indent="0">
              <a:buNone/>
            </a:pPr>
            <a:r>
              <a:rPr lang="it-IT" dirty="0"/>
              <a:t>	" </a:t>
            </a:r>
            <a:r>
              <a:rPr lang="it-IT" dirty="0" err="1"/>
              <a:t>Thrombocytopenia</a:t>
            </a:r>
            <a:r>
              <a:rPr lang="it-IT" dirty="0"/>
              <a:t/>
            </a:r>
            <a:br>
              <a:rPr lang="it-IT" dirty="0"/>
            </a:br>
            <a:r>
              <a:rPr lang="it-IT" dirty="0"/>
              <a:t>	" </a:t>
            </a:r>
            <a:r>
              <a:rPr lang="it-IT" dirty="0" err="1"/>
              <a:t>Monoclonal</a:t>
            </a:r>
            <a:r>
              <a:rPr lang="it-IT" dirty="0"/>
              <a:t> </a:t>
            </a:r>
            <a:r>
              <a:rPr lang="it-IT" dirty="0" err="1"/>
              <a:t>immunoglobulin</a:t>
            </a:r>
            <a:r>
              <a:rPr lang="it-IT" dirty="0"/>
              <a:t> " </a:t>
            </a:r>
            <a:r>
              <a:rPr lang="it-IT" dirty="0" err="1"/>
              <a:t>Cryoglobulinaemia</a:t>
            </a:r>
            <a:r>
              <a:rPr lang="it-IT" dirty="0"/>
              <a:t> </a:t>
            </a:r>
          </a:p>
          <a:p>
            <a:r>
              <a:rPr lang="it-IT" dirty="0" err="1"/>
              <a:t>Nephrological</a:t>
            </a:r>
            <a:r>
              <a:rPr lang="it-IT" dirty="0"/>
              <a:t> </a:t>
            </a:r>
          </a:p>
          <a:p>
            <a:pPr marL="0" indent="0">
              <a:buNone/>
            </a:pPr>
            <a:r>
              <a:rPr lang="it-IT" dirty="0"/>
              <a:t>	" </a:t>
            </a:r>
            <a:r>
              <a:rPr lang="it-IT" dirty="0" err="1"/>
              <a:t>Glomerulonephritis</a:t>
            </a:r>
            <a:r>
              <a:rPr lang="it-IT" dirty="0"/>
              <a:t> </a:t>
            </a:r>
          </a:p>
          <a:p>
            <a:r>
              <a:rPr lang="it-IT" dirty="0" err="1"/>
              <a:t>Miscellaneous</a:t>
            </a:r>
            <a:r>
              <a:rPr lang="it-IT" dirty="0"/>
              <a:t> </a:t>
            </a:r>
          </a:p>
          <a:p>
            <a:pPr marL="0" indent="0">
              <a:buNone/>
            </a:pPr>
            <a:r>
              <a:rPr lang="it-IT" dirty="0"/>
              <a:t>	" Acute </a:t>
            </a:r>
            <a:r>
              <a:rPr lang="it-IT" dirty="0" err="1"/>
              <a:t>pancreatitis</a:t>
            </a:r>
            <a:r>
              <a:rPr lang="it-IT" dirty="0"/>
              <a:t/>
            </a:r>
            <a:br>
              <a:rPr lang="it-IT" dirty="0"/>
            </a:br>
            <a:r>
              <a:rPr lang="it-IT" dirty="0"/>
              <a:t>	" </a:t>
            </a:r>
            <a:r>
              <a:rPr lang="it-IT" dirty="0" err="1"/>
              <a:t>Arthritis</a:t>
            </a:r>
            <a:r>
              <a:rPr lang="it-IT" dirty="0"/>
              <a:t/>
            </a:r>
            <a:br>
              <a:rPr lang="it-IT" dirty="0"/>
            </a:br>
            <a:r>
              <a:rPr lang="it-IT" dirty="0"/>
              <a:t>	" Autoimmune </a:t>
            </a:r>
            <a:r>
              <a:rPr lang="it-IT" dirty="0" err="1"/>
              <a:t>thyroiditis</a:t>
            </a:r>
            <a:r>
              <a:rPr lang="it-IT" dirty="0"/>
              <a:t> " </a:t>
            </a:r>
            <a:r>
              <a:rPr lang="it-IT" dirty="0" err="1"/>
              <a:t>Myocarditis</a:t>
            </a:r>
            <a:r>
              <a:rPr lang="it-IT" dirty="0"/>
              <a:t> </a:t>
            </a:r>
          </a:p>
          <a:p>
            <a:endParaRPr lang="it-IT" dirty="0"/>
          </a:p>
        </p:txBody>
      </p:sp>
    </p:spTree>
    <p:extLst>
      <p:ext uri="{BB962C8B-B14F-4D97-AF65-F5344CB8AC3E}">
        <p14:creationId xmlns:p14="http://schemas.microsoft.com/office/powerpoint/2010/main" val="4179486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588" y="69813"/>
            <a:ext cx="8944290" cy="763108"/>
          </a:xfrm>
          <a:ln>
            <a:noFill/>
          </a:ln>
        </p:spPr>
        <p:txBody>
          <a:bodyPr>
            <a:normAutofit/>
          </a:bodyPr>
          <a:lstStyle/>
          <a:p>
            <a:r>
              <a:rPr lang="it-IT" sz="3600" dirty="0"/>
              <a:t>From </a:t>
            </a:r>
            <a:r>
              <a:rPr lang="it-IT" sz="3600" dirty="0" err="1"/>
              <a:t>inflammation</a:t>
            </a:r>
            <a:r>
              <a:rPr lang="it-IT" sz="3600" dirty="0"/>
              <a:t> to </a:t>
            </a:r>
            <a:r>
              <a:rPr lang="it-IT" sz="3600" dirty="0" err="1"/>
              <a:t>fibrosis</a:t>
            </a:r>
            <a:endParaRPr lang="it-IT" sz="3600" dirty="0"/>
          </a:p>
        </p:txBody>
      </p:sp>
      <p:cxnSp>
        <p:nvCxnSpPr>
          <p:cNvPr id="8" name="Connettore 1 7"/>
          <p:cNvCxnSpPr/>
          <p:nvPr/>
        </p:nvCxnSpPr>
        <p:spPr>
          <a:xfrm>
            <a:off x="163863" y="832921"/>
            <a:ext cx="87940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Immagine 11"/>
          <p:cNvPicPr>
            <a:picLocks noChangeAspect="1"/>
          </p:cNvPicPr>
          <p:nvPr/>
        </p:nvPicPr>
        <p:blipFill>
          <a:blip r:embed="rId3"/>
          <a:stretch>
            <a:fillRect/>
          </a:stretch>
        </p:blipFill>
        <p:spPr>
          <a:xfrm>
            <a:off x="857674" y="1095209"/>
            <a:ext cx="7524212" cy="5639681"/>
          </a:xfrm>
          <a:prstGeom prst="rect">
            <a:avLst/>
          </a:prstGeom>
        </p:spPr>
      </p:pic>
      <p:sp>
        <p:nvSpPr>
          <p:cNvPr id="3" name="Ovale 2">
            <a:extLst>
              <a:ext uri="{FF2B5EF4-FFF2-40B4-BE49-F238E27FC236}">
                <a16:creationId xmlns:a16="http://schemas.microsoft.com/office/drawing/2014/main" id="{2AAA3033-52FD-A34F-A5C3-623A64E5E048}"/>
              </a:ext>
            </a:extLst>
          </p:cNvPr>
          <p:cNvSpPr/>
          <p:nvPr/>
        </p:nvSpPr>
        <p:spPr>
          <a:xfrm>
            <a:off x="2120900" y="4029740"/>
            <a:ext cx="274970" cy="2658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a:t>
            </a:r>
          </a:p>
        </p:txBody>
      </p:sp>
      <p:sp>
        <p:nvSpPr>
          <p:cNvPr id="6" name="Ovale 5">
            <a:extLst>
              <a:ext uri="{FF2B5EF4-FFF2-40B4-BE49-F238E27FC236}">
                <a16:creationId xmlns:a16="http://schemas.microsoft.com/office/drawing/2014/main" id="{6E7E5AA0-0269-8040-A226-CDFA88A05EFF}"/>
              </a:ext>
            </a:extLst>
          </p:cNvPr>
          <p:cNvSpPr/>
          <p:nvPr/>
        </p:nvSpPr>
        <p:spPr>
          <a:xfrm>
            <a:off x="2120900" y="2161954"/>
            <a:ext cx="274970" cy="2658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a:t>
            </a:r>
          </a:p>
        </p:txBody>
      </p:sp>
      <p:cxnSp>
        <p:nvCxnSpPr>
          <p:cNvPr id="5" name="Connettore 2 4">
            <a:extLst>
              <a:ext uri="{FF2B5EF4-FFF2-40B4-BE49-F238E27FC236}">
                <a16:creationId xmlns:a16="http://schemas.microsoft.com/office/drawing/2014/main" id="{61069060-2979-9C4E-8C9D-8B1DBE594049}"/>
              </a:ext>
            </a:extLst>
          </p:cNvPr>
          <p:cNvCxnSpPr/>
          <p:nvPr/>
        </p:nvCxnSpPr>
        <p:spPr>
          <a:xfrm flipV="1">
            <a:off x="1477926" y="5124893"/>
            <a:ext cx="542260" cy="66985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7" name="Input penna 6">
                <a:extLst>
                  <a:ext uri="{FF2B5EF4-FFF2-40B4-BE49-F238E27FC236}">
                    <a16:creationId xmlns:a16="http://schemas.microsoft.com/office/drawing/2014/main" id="{67178F64-3BE2-6C4E-9357-71BCF6A671D1}"/>
                  </a:ext>
                </a:extLst>
              </p14:cNvPr>
              <p14:cNvContentPartPr/>
              <p14:nvPr/>
            </p14:nvContentPartPr>
            <p14:xfrm>
              <a:off x="588860" y="4615267"/>
              <a:ext cx="360" cy="360"/>
            </p14:xfrm>
          </p:contentPart>
        </mc:Choice>
        <mc:Fallback xmlns="">
          <p:pic>
            <p:nvPicPr>
              <p:cNvPr id="7" name="Input penna 6">
                <a:extLst>
                  <a:ext uri="{FF2B5EF4-FFF2-40B4-BE49-F238E27FC236}">
                    <a16:creationId xmlns:a16="http://schemas.microsoft.com/office/drawing/2014/main" id="{67178F64-3BE2-6C4E-9357-71BCF6A671D1}"/>
                  </a:ext>
                </a:extLst>
              </p:cNvPr>
              <p:cNvPicPr/>
              <p:nvPr/>
            </p:nvPicPr>
            <p:blipFill>
              <a:blip r:embed="rId5"/>
              <a:stretch>
                <a:fillRect/>
              </a:stretch>
            </p:blipFill>
            <p:spPr>
              <a:xfrm>
                <a:off x="580220" y="46066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put penna 9">
                <a:extLst>
                  <a:ext uri="{FF2B5EF4-FFF2-40B4-BE49-F238E27FC236}">
                    <a16:creationId xmlns:a16="http://schemas.microsoft.com/office/drawing/2014/main" id="{15CCC6F1-E95C-6444-9A61-67181CC2B8A9}"/>
                  </a:ext>
                </a:extLst>
              </p14:cNvPr>
              <p14:cNvContentPartPr/>
              <p14:nvPr/>
            </p14:nvContentPartPr>
            <p14:xfrm>
              <a:off x="1791620" y="2677395"/>
              <a:ext cx="643680" cy="681480"/>
            </p14:xfrm>
          </p:contentPart>
        </mc:Choice>
        <mc:Fallback xmlns="">
          <p:pic>
            <p:nvPicPr>
              <p:cNvPr id="10" name="Input penna 9">
                <a:extLst>
                  <a:ext uri="{FF2B5EF4-FFF2-40B4-BE49-F238E27FC236}">
                    <a16:creationId xmlns:a16="http://schemas.microsoft.com/office/drawing/2014/main" id="{15CCC6F1-E95C-6444-9A61-67181CC2B8A9}"/>
                  </a:ext>
                </a:extLst>
              </p:cNvPr>
              <p:cNvPicPr/>
              <p:nvPr/>
            </p:nvPicPr>
            <p:blipFill>
              <a:blip r:embed="rId7"/>
              <a:stretch>
                <a:fillRect/>
              </a:stretch>
            </p:blipFill>
            <p:spPr>
              <a:xfrm>
                <a:off x="1782980" y="2668755"/>
                <a:ext cx="661320" cy="699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put penna 10">
                <a:extLst>
                  <a:ext uri="{FF2B5EF4-FFF2-40B4-BE49-F238E27FC236}">
                    <a16:creationId xmlns:a16="http://schemas.microsoft.com/office/drawing/2014/main" id="{FEB99807-AE2B-2F4A-91A4-C1FFB6390DA5}"/>
                  </a:ext>
                </a:extLst>
              </p14:cNvPr>
              <p14:cNvContentPartPr/>
              <p14:nvPr/>
            </p14:nvContentPartPr>
            <p14:xfrm>
              <a:off x="1858220" y="4630755"/>
              <a:ext cx="613440" cy="619200"/>
            </p14:xfrm>
          </p:contentPart>
        </mc:Choice>
        <mc:Fallback xmlns="">
          <p:pic>
            <p:nvPicPr>
              <p:cNvPr id="11" name="Input penna 10">
                <a:extLst>
                  <a:ext uri="{FF2B5EF4-FFF2-40B4-BE49-F238E27FC236}">
                    <a16:creationId xmlns:a16="http://schemas.microsoft.com/office/drawing/2014/main" id="{FEB99807-AE2B-2F4A-91A4-C1FFB6390DA5}"/>
                  </a:ext>
                </a:extLst>
              </p:cNvPr>
              <p:cNvPicPr/>
              <p:nvPr/>
            </p:nvPicPr>
            <p:blipFill>
              <a:blip r:embed="rId9"/>
              <a:stretch>
                <a:fillRect/>
              </a:stretch>
            </p:blipFill>
            <p:spPr>
              <a:xfrm>
                <a:off x="1849580" y="4622115"/>
                <a:ext cx="631080" cy="636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put penna 12">
                <a:extLst>
                  <a:ext uri="{FF2B5EF4-FFF2-40B4-BE49-F238E27FC236}">
                    <a16:creationId xmlns:a16="http://schemas.microsoft.com/office/drawing/2014/main" id="{36694290-1E49-CB4E-841B-4672FC16F4D0}"/>
                  </a:ext>
                </a:extLst>
              </p14:cNvPr>
              <p14:cNvContentPartPr/>
              <p14:nvPr/>
            </p14:nvContentPartPr>
            <p14:xfrm>
              <a:off x="3693500" y="3478395"/>
              <a:ext cx="525240" cy="249480"/>
            </p14:xfrm>
          </p:contentPart>
        </mc:Choice>
        <mc:Fallback xmlns="">
          <p:pic>
            <p:nvPicPr>
              <p:cNvPr id="13" name="Input penna 12">
                <a:extLst>
                  <a:ext uri="{FF2B5EF4-FFF2-40B4-BE49-F238E27FC236}">
                    <a16:creationId xmlns:a16="http://schemas.microsoft.com/office/drawing/2014/main" id="{36694290-1E49-CB4E-841B-4672FC16F4D0}"/>
                  </a:ext>
                </a:extLst>
              </p:cNvPr>
              <p:cNvPicPr/>
              <p:nvPr/>
            </p:nvPicPr>
            <p:blipFill>
              <a:blip r:embed="rId11"/>
              <a:stretch>
                <a:fillRect/>
              </a:stretch>
            </p:blipFill>
            <p:spPr>
              <a:xfrm>
                <a:off x="3684500" y="3469395"/>
                <a:ext cx="54288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put penna 13">
                <a:extLst>
                  <a:ext uri="{FF2B5EF4-FFF2-40B4-BE49-F238E27FC236}">
                    <a16:creationId xmlns:a16="http://schemas.microsoft.com/office/drawing/2014/main" id="{52AE53B9-C0CD-AE40-AC55-519FC50F08D6}"/>
                  </a:ext>
                </a:extLst>
              </p14:cNvPr>
              <p14:cNvContentPartPr/>
              <p14:nvPr/>
            </p14:nvContentPartPr>
            <p14:xfrm>
              <a:off x="4052420" y="2403435"/>
              <a:ext cx="567360" cy="874080"/>
            </p14:xfrm>
          </p:contentPart>
        </mc:Choice>
        <mc:Fallback xmlns="">
          <p:pic>
            <p:nvPicPr>
              <p:cNvPr id="14" name="Input penna 13">
                <a:extLst>
                  <a:ext uri="{FF2B5EF4-FFF2-40B4-BE49-F238E27FC236}">
                    <a16:creationId xmlns:a16="http://schemas.microsoft.com/office/drawing/2014/main" id="{52AE53B9-C0CD-AE40-AC55-519FC50F08D6}"/>
                  </a:ext>
                </a:extLst>
              </p:cNvPr>
              <p:cNvPicPr/>
              <p:nvPr/>
            </p:nvPicPr>
            <p:blipFill>
              <a:blip r:embed="rId13"/>
              <a:stretch>
                <a:fillRect/>
              </a:stretch>
            </p:blipFill>
            <p:spPr>
              <a:xfrm>
                <a:off x="4043420" y="2394795"/>
                <a:ext cx="585000" cy="891720"/>
              </a:xfrm>
              <a:prstGeom prst="rect">
                <a:avLst/>
              </a:prstGeom>
            </p:spPr>
          </p:pic>
        </mc:Fallback>
      </mc:AlternateContent>
      <p:sp>
        <p:nvSpPr>
          <p:cNvPr id="9" name="Rettangolo 8">
            <a:extLst>
              <a:ext uri="{FF2B5EF4-FFF2-40B4-BE49-F238E27FC236}">
                <a16:creationId xmlns:a16="http://schemas.microsoft.com/office/drawing/2014/main" id="{5CD5F4B3-FAC9-DE40-BF3B-4CC8D4C5B333}"/>
              </a:ext>
            </a:extLst>
          </p:cNvPr>
          <p:cNvSpPr/>
          <p:nvPr/>
        </p:nvSpPr>
        <p:spPr>
          <a:xfrm>
            <a:off x="3092975" y="6611780"/>
            <a:ext cx="5946903" cy="246220"/>
          </a:xfrm>
          <a:prstGeom prst="rect">
            <a:avLst/>
          </a:prstGeom>
        </p:spPr>
        <p:txBody>
          <a:bodyPr wrap="square">
            <a:spAutoFit/>
          </a:bodyPr>
          <a:lstStyle/>
          <a:p>
            <a:r>
              <a:rPr lang="it-IT" sz="1000" dirty="0" err="1"/>
              <a:t>Czaja</a:t>
            </a:r>
            <a:r>
              <a:rPr lang="it-IT" sz="1000" dirty="0"/>
              <a:t> AJ. </a:t>
            </a:r>
            <a:r>
              <a:rPr lang="it-IT" sz="1000" dirty="0" err="1"/>
              <a:t>Hepatic</a:t>
            </a:r>
            <a:r>
              <a:rPr lang="it-IT" sz="1000" dirty="0"/>
              <a:t> </a:t>
            </a:r>
            <a:r>
              <a:rPr lang="it-IT" sz="1000" dirty="0" err="1"/>
              <a:t>inflammation</a:t>
            </a:r>
            <a:r>
              <a:rPr lang="it-IT" sz="1000" dirty="0"/>
              <a:t> and progressive </a:t>
            </a:r>
            <a:r>
              <a:rPr lang="it-IT" sz="1000" dirty="0" err="1"/>
              <a:t>liver</a:t>
            </a:r>
            <a:r>
              <a:rPr lang="it-IT" sz="1000" dirty="0"/>
              <a:t> </a:t>
            </a:r>
            <a:r>
              <a:rPr lang="it-IT" sz="1000" dirty="0" err="1"/>
              <a:t>fibrosis</a:t>
            </a:r>
            <a:r>
              <a:rPr lang="it-IT" sz="1000" dirty="0"/>
              <a:t> in </a:t>
            </a:r>
            <a:r>
              <a:rPr lang="it-IT" sz="1000" dirty="0" err="1"/>
              <a:t>chronic</a:t>
            </a:r>
            <a:r>
              <a:rPr lang="it-IT" sz="1000" dirty="0"/>
              <a:t> </a:t>
            </a:r>
            <a:r>
              <a:rPr lang="it-IT" sz="1000" dirty="0" err="1"/>
              <a:t>liver</a:t>
            </a:r>
            <a:r>
              <a:rPr lang="it-IT" sz="1000" dirty="0"/>
              <a:t> </a:t>
            </a:r>
            <a:r>
              <a:rPr lang="it-IT" sz="1000" dirty="0" err="1"/>
              <a:t>disease</a:t>
            </a:r>
            <a:r>
              <a:rPr lang="it-IT" sz="1000" dirty="0"/>
              <a:t>. World </a:t>
            </a:r>
            <a:r>
              <a:rPr lang="it-IT" sz="1000" dirty="0" err="1"/>
              <a:t>J</a:t>
            </a:r>
            <a:r>
              <a:rPr lang="it-IT" sz="1000" dirty="0"/>
              <a:t> </a:t>
            </a:r>
            <a:r>
              <a:rPr lang="it-IT" sz="1000" dirty="0" err="1"/>
              <a:t>Gastroenterol</a:t>
            </a:r>
            <a:r>
              <a:rPr lang="it-IT" sz="1000" dirty="0"/>
              <a:t> 2014</a:t>
            </a:r>
          </a:p>
        </p:txBody>
      </p:sp>
    </p:spTree>
    <p:extLst>
      <p:ext uri="{BB962C8B-B14F-4D97-AF65-F5344CB8AC3E}">
        <p14:creationId xmlns:p14="http://schemas.microsoft.com/office/powerpoint/2010/main" val="4231485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Therapy</a:t>
            </a:r>
            <a:r>
              <a:rPr lang="it-IT" dirty="0"/>
              <a:t>?</a:t>
            </a:r>
          </a:p>
        </p:txBody>
      </p:sp>
      <p:sp>
        <p:nvSpPr>
          <p:cNvPr id="3" name="Segnaposto contenuto 2"/>
          <p:cNvSpPr>
            <a:spLocks noGrp="1"/>
          </p:cNvSpPr>
          <p:nvPr>
            <p:ph idx="1"/>
          </p:nvPr>
        </p:nvSpPr>
        <p:spPr/>
        <p:txBody>
          <a:bodyPr>
            <a:normAutofit/>
          </a:bodyPr>
          <a:lstStyle/>
          <a:p>
            <a:r>
              <a:rPr lang="it-IT" sz="2400" dirty="0"/>
              <a:t>Severe </a:t>
            </a:r>
            <a:r>
              <a:rPr lang="it-IT" sz="2400" dirty="0" err="1"/>
              <a:t>hepatitis</a:t>
            </a:r>
            <a:r>
              <a:rPr lang="it-IT" sz="2400" dirty="0"/>
              <a:t>: </a:t>
            </a:r>
            <a:r>
              <a:rPr lang="it-IT" sz="2400" dirty="0" err="1"/>
              <a:t>ribavirin</a:t>
            </a:r>
            <a:endParaRPr lang="it-IT" sz="2400" dirty="0"/>
          </a:p>
          <a:p>
            <a:r>
              <a:rPr lang="it-IT" sz="2400" dirty="0" err="1"/>
              <a:t>Chronic</a:t>
            </a:r>
            <a:r>
              <a:rPr lang="it-IT" sz="2400" dirty="0"/>
              <a:t> </a:t>
            </a:r>
            <a:r>
              <a:rPr lang="it-IT" sz="2400" dirty="0" err="1"/>
              <a:t>hepatitis</a:t>
            </a:r>
            <a:r>
              <a:rPr lang="it-IT" sz="2400" dirty="0"/>
              <a:t> in </a:t>
            </a:r>
            <a:r>
              <a:rPr lang="it-IT" sz="2400" dirty="0" err="1"/>
              <a:t>immunosuppressed</a:t>
            </a:r>
            <a:r>
              <a:rPr lang="it-IT" sz="2400" dirty="0"/>
              <a:t> </a:t>
            </a:r>
            <a:r>
              <a:rPr lang="it-IT" sz="2400" dirty="0" err="1"/>
              <a:t>subjects</a:t>
            </a:r>
            <a:r>
              <a:rPr lang="it-IT" sz="2400" dirty="0"/>
              <a:t>: reduce </a:t>
            </a:r>
            <a:r>
              <a:rPr lang="it-IT" sz="2400" dirty="0" err="1"/>
              <a:t>immunosuppression</a:t>
            </a:r>
            <a:r>
              <a:rPr lang="it-IT" sz="2400" dirty="0"/>
              <a:t> </a:t>
            </a:r>
            <a:r>
              <a:rPr lang="it-IT" sz="2400" dirty="0" err="1"/>
              <a:t>usually</a:t>
            </a:r>
            <a:r>
              <a:rPr lang="it-IT" sz="2400" dirty="0"/>
              <a:t> </a:t>
            </a:r>
            <a:r>
              <a:rPr lang="it-IT" sz="2400" dirty="0" err="1"/>
              <a:t>associated</a:t>
            </a:r>
            <a:r>
              <a:rPr lang="it-IT" sz="2400" dirty="0"/>
              <a:t> with 30% virus clearance.</a:t>
            </a:r>
          </a:p>
          <a:p>
            <a:r>
              <a:rPr lang="it-IT" sz="2400" dirty="0" err="1"/>
              <a:t>If</a:t>
            </a:r>
            <a:r>
              <a:rPr lang="it-IT" sz="2400" dirty="0"/>
              <a:t> </a:t>
            </a:r>
            <a:r>
              <a:rPr lang="it-IT" sz="2400" dirty="0" err="1"/>
              <a:t>this</a:t>
            </a:r>
            <a:r>
              <a:rPr lang="it-IT" sz="2400" dirty="0"/>
              <a:t> </a:t>
            </a:r>
            <a:r>
              <a:rPr lang="it-IT" sz="2400" dirty="0" err="1"/>
              <a:t>does</a:t>
            </a:r>
            <a:r>
              <a:rPr lang="it-IT" sz="2400" dirty="0"/>
              <a:t> </a:t>
            </a:r>
            <a:r>
              <a:rPr lang="it-IT" sz="2400" dirty="0" err="1"/>
              <a:t>not</a:t>
            </a:r>
            <a:r>
              <a:rPr lang="it-IT" sz="2400" dirty="0"/>
              <a:t> work or </a:t>
            </a:r>
            <a:r>
              <a:rPr lang="it-IT" sz="2400" dirty="0" err="1"/>
              <a:t>not</a:t>
            </a:r>
            <a:r>
              <a:rPr lang="it-IT" sz="2400" dirty="0"/>
              <a:t> </a:t>
            </a:r>
            <a:r>
              <a:rPr lang="it-IT" sz="2400" dirty="0" err="1"/>
              <a:t>feasible</a:t>
            </a:r>
            <a:r>
              <a:rPr lang="it-IT" sz="2400" dirty="0"/>
              <a:t>: </a:t>
            </a:r>
            <a:r>
              <a:rPr lang="it-IT" sz="2400" dirty="0" err="1"/>
              <a:t>ribavirin</a:t>
            </a:r>
            <a:r>
              <a:rPr lang="it-IT" sz="2400" dirty="0"/>
              <a:t>. </a:t>
            </a:r>
          </a:p>
          <a:p>
            <a:endParaRPr lang="it-IT" sz="2400" dirty="0"/>
          </a:p>
          <a:p>
            <a:r>
              <a:rPr lang="it-IT" sz="2400" dirty="0"/>
              <a:t>In the </a:t>
            </a:r>
            <a:r>
              <a:rPr lang="it-IT" sz="2400" dirty="0" err="1"/>
              <a:t>vast</a:t>
            </a:r>
            <a:r>
              <a:rPr lang="it-IT" sz="2400" dirty="0"/>
              <a:t> </a:t>
            </a:r>
            <a:r>
              <a:rPr lang="it-IT" sz="2400" dirty="0" err="1"/>
              <a:t>majority</a:t>
            </a:r>
            <a:r>
              <a:rPr lang="it-IT" sz="2400" dirty="0"/>
              <a:t> of </a:t>
            </a:r>
            <a:r>
              <a:rPr lang="it-IT" sz="2400" dirty="0" err="1"/>
              <a:t>cases</a:t>
            </a:r>
            <a:r>
              <a:rPr lang="it-IT" sz="2400" dirty="0"/>
              <a:t> the </a:t>
            </a:r>
            <a:r>
              <a:rPr lang="it-IT" sz="2400" dirty="0" err="1"/>
              <a:t>course</a:t>
            </a:r>
            <a:r>
              <a:rPr lang="it-IT" sz="2400" dirty="0"/>
              <a:t> of </a:t>
            </a:r>
            <a:r>
              <a:rPr lang="it-IT" sz="2400" dirty="0" err="1"/>
              <a:t>infection</a:t>
            </a:r>
            <a:r>
              <a:rPr lang="it-IT" sz="2400" dirty="0"/>
              <a:t> </a:t>
            </a:r>
            <a:r>
              <a:rPr lang="it-IT" sz="2400" dirty="0" err="1"/>
              <a:t>is</a:t>
            </a:r>
            <a:r>
              <a:rPr lang="it-IT" sz="2400" dirty="0"/>
              <a:t> so short </a:t>
            </a:r>
            <a:r>
              <a:rPr lang="it-IT" sz="2400" dirty="0" err="1"/>
              <a:t>that</a:t>
            </a:r>
            <a:r>
              <a:rPr lang="it-IT" sz="2400" dirty="0"/>
              <a:t> </a:t>
            </a:r>
            <a:r>
              <a:rPr lang="it-IT" sz="2400" dirty="0" err="1"/>
              <a:t>therapy</a:t>
            </a:r>
            <a:r>
              <a:rPr lang="it-IT" sz="2400" dirty="0"/>
              <a:t> </a:t>
            </a:r>
            <a:r>
              <a:rPr lang="it-IT" sz="2400" dirty="0" err="1"/>
              <a:t>is</a:t>
            </a:r>
            <a:r>
              <a:rPr lang="it-IT" sz="2400" dirty="0"/>
              <a:t> just </a:t>
            </a:r>
            <a:r>
              <a:rPr lang="it-IT" sz="2400" dirty="0" err="1"/>
              <a:t>not</a:t>
            </a:r>
            <a:r>
              <a:rPr lang="it-IT" sz="2400" dirty="0"/>
              <a:t> an option. </a:t>
            </a:r>
          </a:p>
        </p:txBody>
      </p:sp>
    </p:spTree>
    <p:extLst>
      <p:ext uri="{BB962C8B-B14F-4D97-AF65-F5344CB8AC3E}">
        <p14:creationId xmlns:p14="http://schemas.microsoft.com/office/powerpoint/2010/main" val="13959800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375347"/>
            <a:ext cx="7772400" cy="2160240"/>
          </a:xfrm>
        </p:spPr>
        <p:txBody>
          <a:bodyPr>
            <a:normAutofit/>
          </a:bodyPr>
          <a:lstStyle/>
          <a:p>
            <a:pPr algn="l"/>
            <a:r>
              <a:rPr lang="it-IT" sz="4000" b="1" dirty="0">
                <a:solidFill>
                  <a:schemeClr val="tx2"/>
                </a:solidFill>
              </a:rPr>
              <a:t>Epatite B: Epidemiologia </a:t>
            </a:r>
            <a:br>
              <a:rPr lang="it-IT" sz="4000" b="1" dirty="0">
                <a:solidFill>
                  <a:schemeClr val="tx2"/>
                </a:solidFill>
              </a:rPr>
            </a:br>
            <a:r>
              <a:rPr lang="it-IT" sz="4000" b="1" dirty="0">
                <a:solidFill>
                  <a:schemeClr val="tx2"/>
                </a:solidFill>
              </a:rPr>
              <a:t>e Storia Naturale</a:t>
            </a:r>
          </a:p>
        </p:txBody>
      </p:sp>
      <p:sp>
        <p:nvSpPr>
          <p:cNvPr id="3" name="Sottotitolo 2"/>
          <p:cNvSpPr>
            <a:spLocks noGrp="1"/>
          </p:cNvSpPr>
          <p:nvPr>
            <p:ph type="subTitle" idx="1"/>
          </p:nvPr>
        </p:nvSpPr>
        <p:spPr>
          <a:xfrm>
            <a:off x="574142" y="4129407"/>
            <a:ext cx="3096344" cy="1752600"/>
          </a:xfrm>
        </p:spPr>
        <p:txBody>
          <a:bodyPr>
            <a:normAutofit/>
          </a:bodyPr>
          <a:lstStyle/>
          <a:p>
            <a:pPr algn="l"/>
            <a:r>
              <a:rPr lang="it-IT" sz="1800" b="1" dirty="0">
                <a:solidFill>
                  <a:schemeClr val="accent1">
                    <a:lumMod val="75000"/>
                  </a:schemeClr>
                </a:solidFill>
              </a:rPr>
              <a:t>Antonio </a:t>
            </a:r>
            <a:r>
              <a:rPr lang="it-IT" sz="1800" b="1" dirty="0" err="1">
                <a:solidFill>
                  <a:schemeClr val="accent1">
                    <a:lumMod val="75000"/>
                  </a:schemeClr>
                </a:solidFill>
              </a:rPr>
              <a:t>Ciaccio</a:t>
            </a:r>
            <a:endParaRPr lang="it-IT" sz="1800" b="1" dirty="0">
              <a:solidFill>
                <a:schemeClr val="accent1">
                  <a:lumMod val="75000"/>
                </a:schemeClr>
              </a:solidFill>
            </a:endParaRPr>
          </a:p>
          <a:p>
            <a:pPr algn="l"/>
            <a:r>
              <a:rPr lang="it-IT" sz="1200" dirty="0">
                <a:solidFill>
                  <a:schemeClr val="accent1">
                    <a:lumMod val="75000"/>
                  </a:schemeClr>
                </a:solidFill>
                <a:latin typeface="+mj-lt"/>
                <a:cs typeface="Times New Roman" pitchFamily="18" charset="0"/>
              </a:rPr>
              <a:t>Università </a:t>
            </a:r>
            <a:r>
              <a:rPr lang="it-IT" sz="1200" dirty="0" err="1">
                <a:solidFill>
                  <a:schemeClr val="accent1">
                    <a:lumMod val="75000"/>
                  </a:schemeClr>
                </a:solidFill>
                <a:latin typeface="+mj-lt"/>
                <a:cs typeface="Times New Roman" pitchFamily="18" charset="0"/>
              </a:rPr>
              <a:t>Milano-Bicocca</a:t>
            </a:r>
            <a:endParaRPr lang="it-IT" sz="1200" dirty="0">
              <a:solidFill>
                <a:schemeClr val="accent1">
                  <a:lumMod val="75000"/>
                </a:schemeClr>
              </a:solidFill>
              <a:latin typeface="+mj-lt"/>
              <a:cs typeface="Times New Roman" pitchFamily="18" charset="0"/>
            </a:endParaRPr>
          </a:p>
          <a:p>
            <a:pPr algn="l"/>
            <a:r>
              <a:rPr lang="it-IT" sz="1200" dirty="0">
                <a:solidFill>
                  <a:schemeClr val="accent1">
                    <a:lumMod val="75000"/>
                  </a:schemeClr>
                </a:solidFill>
                <a:latin typeface="+mj-lt"/>
                <a:cs typeface="Times New Roman" pitchFamily="18" charset="0"/>
              </a:rPr>
              <a:t>UOC Gastroenterologia</a:t>
            </a:r>
          </a:p>
          <a:p>
            <a:pPr algn="l"/>
            <a:r>
              <a:rPr lang="it-IT" sz="1200" dirty="0">
                <a:solidFill>
                  <a:schemeClr val="accent1">
                    <a:lumMod val="75000"/>
                  </a:schemeClr>
                </a:solidFill>
                <a:latin typeface="+mj-lt"/>
                <a:cs typeface="Times New Roman" pitchFamily="18" charset="0"/>
              </a:rPr>
              <a:t>Ospedale San Gerardo</a:t>
            </a:r>
          </a:p>
          <a:p>
            <a:pPr algn="l"/>
            <a:r>
              <a:rPr lang="it-IT" sz="1200" dirty="0">
                <a:solidFill>
                  <a:schemeClr val="accent1">
                    <a:lumMod val="75000"/>
                  </a:schemeClr>
                </a:solidFill>
                <a:latin typeface="+mj-lt"/>
                <a:cs typeface="Times New Roman" pitchFamily="18" charset="0"/>
              </a:rPr>
              <a:t>Direttore: Prof M </a:t>
            </a:r>
            <a:r>
              <a:rPr lang="it-IT" sz="1200" dirty="0" err="1">
                <a:solidFill>
                  <a:schemeClr val="accent1">
                    <a:lumMod val="75000"/>
                  </a:schemeClr>
                </a:solidFill>
                <a:latin typeface="+mj-lt"/>
                <a:cs typeface="Times New Roman" pitchFamily="18" charset="0"/>
              </a:rPr>
              <a:t>Strazzabosco</a:t>
            </a:r>
            <a:endParaRPr lang="it-IT" sz="1200" dirty="0">
              <a:solidFill>
                <a:schemeClr val="accent1">
                  <a:lumMod val="75000"/>
                </a:schemeClr>
              </a:solidFill>
              <a:latin typeface="+mj-lt"/>
              <a:cs typeface="Times New Roman" pitchFamily="18" charset="0"/>
            </a:endParaRPr>
          </a:p>
        </p:txBody>
      </p:sp>
      <p:pic>
        <p:nvPicPr>
          <p:cNvPr id="4" name="Immagine 3" descr="unimib logo_home.gif"/>
          <p:cNvPicPr>
            <a:picLocks noChangeAspect="1"/>
          </p:cNvPicPr>
          <p:nvPr/>
        </p:nvPicPr>
        <p:blipFill>
          <a:blip r:embed="rId2" cstate="print"/>
          <a:stretch>
            <a:fillRect/>
          </a:stretch>
        </p:blipFill>
        <p:spPr>
          <a:xfrm>
            <a:off x="7740352" y="332656"/>
            <a:ext cx="859164" cy="936104"/>
          </a:xfrm>
          <a:prstGeom prst="rect">
            <a:avLst/>
          </a:prstGeom>
        </p:spPr>
      </p:pic>
      <p:pic>
        <p:nvPicPr>
          <p:cNvPr id="5" name="Immagine 4" descr="HSG logo.gif"/>
          <p:cNvPicPr>
            <a:picLocks noChangeAspect="1"/>
          </p:cNvPicPr>
          <p:nvPr/>
        </p:nvPicPr>
        <p:blipFill>
          <a:blip r:embed="rId3" cstate="print"/>
          <a:stretch>
            <a:fillRect/>
          </a:stretch>
        </p:blipFill>
        <p:spPr>
          <a:xfrm>
            <a:off x="323528" y="404664"/>
            <a:ext cx="1956444" cy="648072"/>
          </a:xfrm>
          <a:prstGeom prst="rect">
            <a:avLst/>
          </a:prstGeom>
        </p:spPr>
      </p:pic>
      <p:pic>
        <p:nvPicPr>
          <p:cNvPr id="7" name="Immagine 6"/>
          <p:cNvPicPr>
            <a:picLocks noChangeAspect="1"/>
          </p:cNvPicPr>
          <p:nvPr/>
        </p:nvPicPr>
        <p:blipFill>
          <a:blip r:embed="rId4"/>
          <a:stretch>
            <a:fillRect/>
          </a:stretch>
        </p:blipFill>
        <p:spPr>
          <a:xfrm>
            <a:off x="5582875" y="3307254"/>
            <a:ext cx="3306393" cy="3306393"/>
          </a:xfrm>
          <a:prstGeom prst="rect">
            <a:avLst/>
          </a:prstGeom>
        </p:spPr>
      </p:pic>
    </p:spTree>
    <p:extLst>
      <p:ext uri="{BB962C8B-B14F-4D97-AF65-F5344CB8AC3E}">
        <p14:creationId xmlns:p14="http://schemas.microsoft.com/office/powerpoint/2010/main" val="2893449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Immagine 3" descr="Immagine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503238"/>
            <a:ext cx="8509000"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28"/>
          <p:cNvSpPr txBox="1">
            <a:spLocks noChangeArrowheads="1"/>
          </p:cNvSpPr>
          <p:nvPr/>
        </p:nvSpPr>
        <p:spPr bwMode="auto">
          <a:xfrm>
            <a:off x="76200" y="6551626"/>
            <a:ext cx="3651250" cy="230187"/>
          </a:xfrm>
          <a:prstGeom prst="rect">
            <a:avLst/>
          </a:prstGeom>
          <a:noFill/>
          <a:ln w="9525">
            <a:noFill/>
            <a:miter lim="800000"/>
            <a:headEnd/>
            <a:tailEnd/>
          </a:ln>
          <a:effectLst/>
        </p:spPr>
        <p:txBody>
          <a:bodyPr lIns="89865" tIns="46729" rIns="89865" bIns="46729" anchor="b"/>
          <a:lstStyle/>
          <a:p>
            <a:pPr defTabSz="913010" fontAlgn="base">
              <a:spcBef>
                <a:spcPct val="0"/>
              </a:spcBef>
              <a:spcAft>
                <a:spcPct val="0"/>
              </a:spcAft>
              <a:defRPr/>
            </a:pPr>
            <a:r>
              <a:rPr lang="en-GB" sz="1200" b="1" i="1" dirty="0">
                <a:solidFill>
                  <a:srgbClr val="FFFFFF"/>
                </a:solidFill>
                <a:effectLst>
                  <a:outerShdw blurRad="38100" dist="38100" dir="2700000" algn="tl">
                    <a:srgbClr val="000000"/>
                  </a:outerShdw>
                </a:effectLst>
                <a:latin typeface="Arial" pitchFamily="34" charset="0"/>
                <a:ea typeface="ＭＳ Ｐゴシック"/>
                <a:cs typeface="ＭＳ Ｐゴシック" charset="0"/>
              </a:rPr>
              <a:t> </a:t>
            </a:r>
            <a:r>
              <a:rPr lang="en-GB" sz="1200" b="1" i="1" dirty="0" err="1">
                <a:solidFill>
                  <a:srgbClr val="FFFFFF"/>
                </a:solidFill>
                <a:effectLst>
                  <a:outerShdw blurRad="38100" dist="38100" dir="2700000" algn="tl">
                    <a:srgbClr val="000000"/>
                  </a:outerShdw>
                </a:effectLst>
                <a:latin typeface="Arial" pitchFamily="34" charset="0"/>
                <a:ea typeface="ＭＳ Ｐゴシック"/>
                <a:cs typeface="ＭＳ Ｐゴシック" charset="0"/>
              </a:rPr>
              <a:t>Lavanchy</a:t>
            </a:r>
            <a:r>
              <a:rPr lang="en-GB" sz="1200" b="1" i="1" dirty="0">
                <a:solidFill>
                  <a:srgbClr val="FFFFFF"/>
                </a:solidFill>
                <a:effectLst>
                  <a:outerShdw blurRad="38100" dist="38100" dir="2700000" algn="tl">
                    <a:srgbClr val="000000"/>
                  </a:outerShdw>
                </a:effectLst>
                <a:latin typeface="Arial" pitchFamily="34" charset="0"/>
                <a:ea typeface="ＭＳ Ｐゴシック"/>
                <a:cs typeface="ＭＳ Ｐゴシック" charset="0"/>
              </a:rPr>
              <a:t> D. J Viral Hepatitis 2004; 11: 97-107</a:t>
            </a:r>
            <a:endParaRPr lang="en-US" sz="1200" b="1" i="1" dirty="0">
              <a:solidFill>
                <a:srgbClr val="FFFFFF"/>
              </a:solidFill>
              <a:effectLst>
                <a:outerShdw blurRad="38100" dist="38100" dir="2700000" algn="tl">
                  <a:srgbClr val="000000"/>
                </a:outerShdw>
              </a:effectLst>
              <a:latin typeface="Arial" pitchFamily="34" charset="0"/>
              <a:ea typeface="ＭＳ Ｐゴシック"/>
              <a:cs typeface="ＭＳ Ｐゴシック" charset="0"/>
            </a:endParaRPr>
          </a:p>
        </p:txBody>
      </p:sp>
      <p:sp>
        <p:nvSpPr>
          <p:cNvPr id="248835" name="Rectangle 2"/>
          <p:cNvSpPr>
            <a:spLocks noGrp="1" noChangeArrowheads="1"/>
          </p:cNvSpPr>
          <p:nvPr>
            <p:ph type="title"/>
          </p:nvPr>
        </p:nvSpPr>
        <p:spPr>
          <a:xfrm>
            <a:off x="465138" y="-223837"/>
            <a:ext cx="8077200" cy="1216026"/>
          </a:xfrm>
        </p:spPr>
        <p:txBody>
          <a:bodyPr/>
          <a:lstStyle/>
          <a:p>
            <a:r>
              <a:rPr lang="en-GB" sz="3200" dirty="0">
                <a:latin typeface="Arial" charset="0"/>
                <a:ea typeface="ＭＳ Ｐゴシック" charset="0"/>
              </a:rPr>
              <a:t>2 Billions Exposed to HBV Worldwide</a:t>
            </a:r>
            <a:endParaRPr lang="en-US" sz="3200" dirty="0">
              <a:latin typeface="Arial" charset="0"/>
              <a:ea typeface="ＭＳ Ｐゴシック" charset="0"/>
            </a:endParaRPr>
          </a:p>
        </p:txBody>
      </p:sp>
    </p:spTree>
    <p:extLst>
      <p:ext uri="{BB962C8B-B14F-4D97-AF65-F5344CB8AC3E}">
        <p14:creationId xmlns:p14="http://schemas.microsoft.com/office/powerpoint/2010/main" val="172205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711503" y="6248684"/>
            <a:ext cx="1896341" cy="456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1940" tIns="40968" rIns="81940" bIns="40968" anchor="ctr"/>
          <a:lstStyle/>
          <a:p>
            <a:endParaRPr lang="it-IT">
              <a:solidFill>
                <a:srgbClr val="FFFFFF"/>
              </a:solidFill>
              <a:latin typeface="Arial"/>
              <a:ea typeface="ＭＳ Ｐゴシック"/>
            </a:endParaRPr>
          </a:p>
        </p:txBody>
      </p:sp>
      <p:sp>
        <p:nvSpPr>
          <p:cNvPr id="8195" name="Rectangle 3"/>
          <p:cNvSpPr>
            <a:spLocks noChangeArrowheads="1"/>
          </p:cNvSpPr>
          <p:nvPr/>
        </p:nvSpPr>
        <p:spPr bwMode="auto">
          <a:xfrm>
            <a:off x="3149036" y="6248684"/>
            <a:ext cx="2845955" cy="456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1940" tIns="40968" rIns="81940" bIns="40968" anchor="ctr"/>
          <a:lstStyle/>
          <a:p>
            <a:endParaRPr lang="it-IT">
              <a:solidFill>
                <a:srgbClr val="FFFFFF"/>
              </a:solidFill>
              <a:latin typeface="Arial"/>
              <a:ea typeface="ＭＳ Ｐゴシック"/>
            </a:endParaRPr>
          </a:p>
        </p:txBody>
      </p:sp>
      <p:sp>
        <p:nvSpPr>
          <p:cNvPr id="8196" name="Rectangle 9"/>
          <p:cNvSpPr>
            <a:spLocks noGrp="1" noChangeArrowheads="1"/>
          </p:cNvSpPr>
          <p:nvPr>
            <p:ph type="title"/>
          </p:nvPr>
        </p:nvSpPr>
        <p:spPr/>
        <p:txBody>
          <a:bodyPr/>
          <a:lstStyle/>
          <a:p>
            <a:pPr eaLnBrk="1" hangingPunct="1"/>
            <a:r>
              <a:rPr lang="en-US" sz="3600">
                <a:latin typeface="Arial" charset="0"/>
              </a:rPr>
              <a:t>Global Patterns of </a:t>
            </a:r>
            <a:br>
              <a:rPr lang="en-US" sz="3600">
                <a:latin typeface="Arial" charset="0"/>
              </a:rPr>
            </a:br>
            <a:r>
              <a:rPr lang="en-US" sz="3600">
                <a:latin typeface="Arial" charset="0"/>
              </a:rPr>
              <a:t>Chronic HBV Infection</a:t>
            </a:r>
          </a:p>
        </p:txBody>
      </p:sp>
      <p:sp>
        <p:nvSpPr>
          <p:cNvPr id="8197" name="Rectangle 10"/>
          <p:cNvSpPr>
            <a:spLocks noGrp="1" noChangeArrowheads="1"/>
          </p:cNvSpPr>
          <p:nvPr>
            <p:ph type="body" idx="1"/>
          </p:nvPr>
        </p:nvSpPr>
        <p:spPr>
          <a:xfrm>
            <a:off x="623455" y="1738930"/>
            <a:ext cx="7827818" cy="4553791"/>
          </a:xfrm>
        </p:spPr>
        <p:txBody>
          <a:bodyPr/>
          <a:lstStyle/>
          <a:p>
            <a:pPr eaLnBrk="1" hangingPunct="1"/>
            <a:r>
              <a:rPr lang="en-US" sz="2400" dirty="0">
                <a:latin typeface="Arial" charset="0"/>
              </a:rPr>
              <a:t>High (</a:t>
            </a:r>
            <a:r>
              <a:rPr lang="en-US" sz="2400" u="sng" dirty="0">
                <a:latin typeface="Arial" charset="0"/>
              </a:rPr>
              <a:t>&gt;</a:t>
            </a:r>
            <a:r>
              <a:rPr lang="en-US" sz="2400" dirty="0">
                <a:latin typeface="Arial" charset="0"/>
              </a:rPr>
              <a:t>8%): 45% of global population</a:t>
            </a:r>
          </a:p>
          <a:p>
            <a:pPr lvl="1" eaLnBrk="1" hangingPunct="1"/>
            <a:r>
              <a:rPr lang="en-US" sz="2000" dirty="0">
                <a:latin typeface="Arial" charset="0"/>
              </a:rPr>
              <a:t>lifetime risk of infection &gt;60%</a:t>
            </a:r>
          </a:p>
          <a:p>
            <a:pPr lvl="1" eaLnBrk="1" hangingPunct="1"/>
            <a:r>
              <a:rPr lang="en-US" sz="2000" dirty="0">
                <a:latin typeface="Arial" charset="0"/>
              </a:rPr>
              <a:t>early childhood infections common</a:t>
            </a:r>
          </a:p>
          <a:p>
            <a:pPr marL="345550" lvl="1" indent="0" eaLnBrk="1" hangingPunct="1">
              <a:buNone/>
            </a:pPr>
            <a:endParaRPr lang="en-US" sz="2000" dirty="0">
              <a:latin typeface="Arial" charset="0"/>
            </a:endParaRPr>
          </a:p>
          <a:p>
            <a:pPr eaLnBrk="1" hangingPunct="1"/>
            <a:r>
              <a:rPr lang="en-US" sz="2400" dirty="0">
                <a:latin typeface="Arial" charset="0"/>
              </a:rPr>
              <a:t>Intermediate (2%-7%): 43% of global population</a:t>
            </a:r>
          </a:p>
          <a:p>
            <a:pPr lvl="1" eaLnBrk="1" hangingPunct="1"/>
            <a:r>
              <a:rPr lang="en-US" sz="2000" dirty="0">
                <a:latin typeface="Arial" charset="0"/>
              </a:rPr>
              <a:t>lifetime risk of infection 20%-60%</a:t>
            </a:r>
          </a:p>
          <a:p>
            <a:pPr lvl="1" eaLnBrk="1" hangingPunct="1"/>
            <a:r>
              <a:rPr lang="en-US" sz="2000" dirty="0">
                <a:latin typeface="Arial" charset="0"/>
              </a:rPr>
              <a:t>infections occur in all age groups</a:t>
            </a:r>
          </a:p>
          <a:p>
            <a:pPr marL="345550" lvl="1" indent="0" eaLnBrk="1" hangingPunct="1">
              <a:buNone/>
            </a:pPr>
            <a:endParaRPr lang="en-US" dirty="0">
              <a:latin typeface="Arial" charset="0"/>
            </a:endParaRPr>
          </a:p>
          <a:p>
            <a:pPr eaLnBrk="1" hangingPunct="1"/>
            <a:r>
              <a:rPr lang="en-US" sz="2400" dirty="0">
                <a:latin typeface="Arial" charset="0"/>
              </a:rPr>
              <a:t>Low (&lt;2%): 12% of global population</a:t>
            </a:r>
          </a:p>
          <a:p>
            <a:pPr lvl="1" eaLnBrk="1" hangingPunct="1"/>
            <a:r>
              <a:rPr lang="en-US" sz="2000" dirty="0">
                <a:latin typeface="Arial" charset="0"/>
              </a:rPr>
              <a:t>lifetime risk of infection &lt;20%</a:t>
            </a:r>
          </a:p>
          <a:p>
            <a:pPr lvl="1" eaLnBrk="1" hangingPunct="1"/>
            <a:r>
              <a:rPr lang="en-US" sz="2000" dirty="0">
                <a:latin typeface="Arial" charset="0"/>
              </a:rPr>
              <a:t>most infections occur in adult risk groups</a:t>
            </a:r>
          </a:p>
        </p:txBody>
      </p:sp>
    </p:spTree>
    <p:extLst>
      <p:ext uri="{BB962C8B-B14F-4D97-AF65-F5344CB8AC3E}">
        <p14:creationId xmlns:p14="http://schemas.microsoft.com/office/powerpoint/2010/main" val="881995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9" name="Rectangle 805"/>
          <p:cNvSpPr>
            <a:spLocks noGrp="1" noChangeArrowheads="1"/>
          </p:cNvSpPr>
          <p:nvPr>
            <p:ph type="title"/>
          </p:nvPr>
        </p:nvSpPr>
        <p:spPr>
          <a:xfrm>
            <a:off x="0" y="92088"/>
            <a:ext cx="9144000" cy="684213"/>
          </a:xfrm>
        </p:spPr>
        <p:txBody>
          <a:bodyPr/>
          <a:lstStyle/>
          <a:p>
            <a:r>
              <a:rPr lang="en-US" sz="3200" dirty="0">
                <a:solidFill>
                  <a:schemeClr val="bg1">
                    <a:lumMod val="50000"/>
                  </a:schemeClr>
                </a:solidFill>
                <a:latin typeface="Arial" charset="0"/>
              </a:rPr>
              <a:t>Global Distribution of Chronic HBV Infection</a:t>
            </a:r>
          </a:p>
        </p:txBody>
      </p:sp>
      <p:sp>
        <p:nvSpPr>
          <p:cNvPr id="249860" name="Text Box 806"/>
          <p:cNvSpPr txBox="1">
            <a:spLocks noChangeArrowheads="1"/>
          </p:cNvSpPr>
          <p:nvPr/>
        </p:nvSpPr>
        <p:spPr bwMode="auto">
          <a:xfrm>
            <a:off x="414338" y="6049402"/>
            <a:ext cx="5549900" cy="730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3453" tIns="41723" rIns="83453" bIns="41723">
            <a:spAutoFit/>
          </a:bodyPr>
          <a:lstStyle>
            <a:lvl1pPr marL="211138" indent="-211138" defTabSz="835025" eaLnBrk="0" hangingPunct="0">
              <a:defRPr sz="2800" b="1" i="1">
                <a:solidFill>
                  <a:schemeClr val="bg1"/>
                </a:solidFill>
                <a:latin typeface="Arial" charset="0"/>
                <a:ea typeface="ＭＳ Ｐゴシック" charset="0"/>
                <a:cs typeface="ＭＳ Ｐゴシック" charset="0"/>
              </a:defRPr>
            </a:lvl1pPr>
            <a:lvl2pPr marL="742950" indent="-285750" defTabSz="835025" eaLnBrk="0" hangingPunct="0">
              <a:defRPr sz="2800" b="1" i="1">
                <a:solidFill>
                  <a:schemeClr val="bg1"/>
                </a:solidFill>
                <a:latin typeface="Arial" charset="0"/>
                <a:ea typeface="ＭＳ Ｐゴシック" charset="0"/>
              </a:defRPr>
            </a:lvl2pPr>
            <a:lvl3pPr marL="1143000" indent="-228600" defTabSz="835025" eaLnBrk="0" hangingPunct="0">
              <a:defRPr sz="2800" b="1" i="1">
                <a:solidFill>
                  <a:schemeClr val="bg1"/>
                </a:solidFill>
                <a:latin typeface="Arial" charset="0"/>
                <a:ea typeface="ＭＳ Ｐゴシック" charset="0"/>
              </a:defRPr>
            </a:lvl3pPr>
            <a:lvl4pPr marL="1600200" indent="-228600" defTabSz="835025" eaLnBrk="0" hangingPunct="0">
              <a:defRPr sz="2800" b="1" i="1">
                <a:solidFill>
                  <a:schemeClr val="bg1"/>
                </a:solidFill>
                <a:latin typeface="Arial" charset="0"/>
                <a:ea typeface="ＭＳ Ｐゴシック" charset="0"/>
              </a:defRPr>
            </a:lvl4pPr>
            <a:lvl5pPr marL="2057400" indent="-228600" defTabSz="835025" eaLnBrk="0" hangingPunct="0">
              <a:defRPr sz="2800" b="1" i="1">
                <a:solidFill>
                  <a:schemeClr val="bg1"/>
                </a:solidFill>
                <a:latin typeface="Arial" charset="0"/>
                <a:ea typeface="ＭＳ Ｐゴシック" charset="0"/>
              </a:defRPr>
            </a:lvl5pPr>
            <a:lvl6pPr marL="2514600" indent="-228600" defTabSz="835025" eaLnBrk="0" fontAlgn="base" hangingPunct="0">
              <a:spcBef>
                <a:spcPct val="0"/>
              </a:spcBef>
              <a:spcAft>
                <a:spcPct val="0"/>
              </a:spcAft>
              <a:defRPr sz="2800" b="1" i="1">
                <a:solidFill>
                  <a:schemeClr val="bg1"/>
                </a:solidFill>
                <a:latin typeface="Arial" charset="0"/>
                <a:ea typeface="ＭＳ Ｐゴシック" charset="0"/>
              </a:defRPr>
            </a:lvl6pPr>
            <a:lvl7pPr marL="2971800" indent="-228600" defTabSz="835025" eaLnBrk="0" fontAlgn="base" hangingPunct="0">
              <a:spcBef>
                <a:spcPct val="0"/>
              </a:spcBef>
              <a:spcAft>
                <a:spcPct val="0"/>
              </a:spcAft>
              <a:defRPr sz="2800" b="1" i="1">
                <a:solidFill>
                  <a:schemeClr val="bg1"/>
                </a:solidFill>
                <a:latin typeface="Arial" charset="0"/>
                <a:ea typeface="ＭＳ Ｐゴシック" charset="0"/>
              </a:defRPr>
            </a:lvl7pPr>
            <a:lvl8pPr marL="3429000" indent="-228600" defTabSz="835025" eaLnBrk="0" fontAlgn="base" hangingPunct="0">
              <a:spcBef>
                <a:spcPct val="0"/>
              </a:spcBef>
              <a:spcAft>
                <a:spcPct val="0"/>
              </a:spcAft>
              <a:defRPr sz="2800" b="1" i="1">
                <a:solidFill>
                  <a:schemeClr val="bg1"/>
                </a:solidFill>
                <a:latin typeface="Arial" charset="0"/>
                <a:ea typeface="ＭＳ Ｐゴシック" charset="0"/>
              </a:defRPr>
            </a:lvl8pPr>
            <a:lvl9pPr marL="3886200" indent="-228600" defTabSz="835025" eaLnBrk="0" fontAlgn="base" hangingPunct="0">
              <a:spcBef>
                <a:spcPct val="0"/>
              </a:spcBef>
              <a:spcAft>
                <a:spcPct val="0"/>
              </a:spcAft>
              <a:defRPr sz="2800" b="1" i="1">
                <a:solidFill>
                  <a:schemeClr val="bg1"/>
                </a:solidFill>
                <a:latin typeface="Arial" charset="0"/>
                <a:ea typeface="ＭＳ Ｐゴシック" charset="0"/>
              </a:defRPr>
            </a:lvl9pPr>
          </a:lstStyle>
          <a:p>
            <a:pPr>
              <a:buFontTx/>
              <a:buChar char="•"/>
            </a:pPr>
            <a:r>
              <a:rPr lang="en-US" sz="1400" dirty="0">
                <a:solidFill>
                  <a:srgbClr val="0E1F4A"/>
                </a:solidFill>
              </a:rPr>
              <a:t>350 million chronic carriers worldwide</a:t>
            </a:r>
          </a:p>
          <a:p>
            <a:pPr>
              <a:buFontTx/>
              <a:buChar char="•"/>
            </a:pPr>
            <a:r>
              <a:rPr lang="en-US" sz="1400" dirty="0">
                <a:solidFill>
                  <a:srgbClr val="0E1F4A"/>
                </a:solidFill>
              </a:rPr>
              <a:t>Ninth leading cause of death</a:t>
            </a:r>
          </a:p>
          <a:p>
            <a:pPr>
              <a:buFontTx/>
              <a:buChar char="•"/>
            </a:pPr>
            <a:r>
              <a:rPr lang="en-US" sz="1400" dirty="0">
                <a:solidFill>
                  <a:srgbClr val="0E1F4A"/>
                </a:solidFill>
              </a:rPr>
              <a:t>Nearly 75% of HBV chronic carriers are Asian</a:t>
            </a:r>
          </a:p>
        </p:txBody>
      </p:sp>
      <p:pic>
        <p:nvPicPr>
          <p:cNvPr id="2" name="Immagine 1"/>
          <p:cNvPicPr>
            <a:picLocks noChangeAspect="1"/>
          </p:cNvPicPr>
          <p:nvPr/>
        </p:nvPicPr>
        <p:blipFill>
          <a:blip r:embed="rId3"/>
          <a:stretch>
            <a:fillRect/>
          </a:stretch>
        </p:blipFill>
        <p:spPr>
          <a:xfrm>
            <a:off x="0" y="736601"/>
            <a:ext cx="9144000" cy="5369799"/>
          </a:xfrm>
          <a:prstGeom prst="rect">
            <a:avLst/>
          </a:prstGeom>
        </p:spPr>
      </p:pic>
    </p:spTree>
    <p:extLst>
      <p:ext uri="{BB962C8B-B14F-4D97-AF65-F5344CB8AC3E}">
        <p14:creationId xmlns:p14="http://schemas.microsoft.com/office/powerpoint/2010/main" val="108729533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425450" y="268288"/>
            <a:ext cx="8339138"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01" tIns="45652" rIns="91301" bIns="45652" anchor="ctr"/>
          <a:lstStyle/>
          <a:p>
            <a:pPr algn="ctr"/>
            <a:r>
              <a:rPr lang="it-IT" sz="3200">
                <a:solidFill>
                  <a:srgbClr val="FFFF00"/>
                </a:solidFill>
                <a:latin typeface="Arial"/>
                <a:ea typeface="ＭＳ Ｐゴシック"/>
                <a:cs typeface="Arial" charset="0"/>
              </a:rPr>
              <a:t>Current Epidemiology of HBV infection</a:t>
            </a:r>
            <a:br>
              <a:rPr lang="it-IT" sz="3200">
                <a:solidFill>
                  <a:srgbClr val="FFFF00"/>
                </a:solidFill>
                <a:latin typeface="Arial"/>
                <a:ea typeface="ＭＳ Ｐゴシック"/>
                <a:cs typeface="Arial" charset="0"/>
              </a:rPr>
            </a:br>
            <a:r>
              <a:rPr lang="it-IT" sz="3200">
                <a:solidFill>
                  <a:srgbClr val="FFFF00"/>
                </a:solidFill>
                <a:latin typeface="Arial"/>
                <a:ea typeface="ＭＳ Ｐゴシック"/>
                <a:cs typeface="Arial" charset="0"/>
              </a:rPr>
              <a:t> in Italy</a:t>
            </a:r>
          </a:p>
        </p:txBody>
      </p:sp>
      <p:sp>
        <p:nvSpPr>
          <p:cNvPr id="1248259" name="Rectangle 3"/>
          <p:cNvSpPr>
            <a:spLocks noChangeArrowheads="1"/>
          </p:cNvSpPr>
          <p:nvPr/>
        </p:nvSpPr>
        <p:spPr bwMode="auto">
          <a:xfrm>
            <a:off x="857250" y="2309813"/>
            <a:ext cx="7588250" cy="3600450"/>
          </a:xfrm>
          <a:prstGeom prst="rect">
            <a:avLst/>
          </a:prstGeom>
          <a:noFill/>
          <a:ln w="9525">
            <a:noFill/>
            <a:miter lim="800000"/>
            <a:headEnd/>
            <a:tailEnd/>
          </a:ln>
          <a:effectLst/>
        </p:spPr>
        <p:txBody>
          <a:bodyPr lIns="91301" tIns="45652" rIns="91301" bIns="45652"/>
          <a:lstStyle/>
          <a:p>
            <a:pPr>
              <a:lnSpc>
                <a:spcPct val="80000"/>
              </a:lnSpc>
              <a:spcBef>
                <a:spcPct val="20000"/>
              </a:spcBef>
              <a:buClr>
                <a:srgbClr val="FF9900"/>
              </a:buClr>
              <a:buSzPct val="120000"/>
              <a:buFontTx/>
              <a:buChar char="•"/>
              <a:defRPr/>
            </a:pPr>
            <a:r>
              <a:rPr lang="it-IT" dirty="0">
                <a:solidFill>
                  <a:srgbClr val="FFFFFF"/>
                </a:solidFill>
                <a:latin typeface="Times New Roman" pitchFamily="18" charset="0"/>
                <a:ea typeface="ＭＳ Ｐゴシック"/>
              </a:rPr>
              <a:t> </a:t>
            </a:r>
            <a:r>
              <a:rPr lang="it-IT" sz="2000" dirty="0">
                <a:solidFill>
                  <a:srgbClr val="FFFFFF"/>
                </a:solidFill>
                <a:latin typeface="Arial"/>
                <a:ea typeface="ＭＳ Ｐゴシック"/>
              </a:rPr>
              <a:t>Low </a:t>
            </a:r>
            <a:r>
              <a:rPr lang="it-IT" sz="2000" dirty="0" err="1">
                <a:solidFill>
                  <a:srgbClr val="FFFFFF"/>
                </a:solidFill>
                <a:latin typeface="Arial"/>
                <a:ea typeface="ＭＳ Ｐゴシック"/>
              </a:rPr>
              <a:t>endemicity</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HBsAg</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prevalence</a:t>
            </a:r>
            <a:r>
              <a:rPr lang="it-IT" sz="2000" dirty="0">
                <a:solidFill>
                  <a:srgbClr val="FFFFFF"/>
                </a:solidFill>
                <a:latin typeface="Arial"/>
                <a:ea typeface="ＭＳ Ｐゴシック"/>
              </a:rPr>
              <a:t> &lt; 2%)</a:t>
            </a:r>
          </a:p>
          <a:p>
            <a:pPr>
              <a:lnSpc>
                <a:spcPct val="80000"/>
              </a:lnSpc>
              <a:spcBef>
                <a:spcPct val="20000"/>
              </a:spcBef>
              <a:buClr>
                <a:srgbClr val="FF9900"/>
              </a:buClr>
              <a:buSzPct val="120000"/>
              <a:buFontTx/>
              <a:buChar char="•"/>
              <a:defRPr/>
            </a:pPr>
            <a:endParaRPr lang="it-IT" sz="2000" dirty="0">
              <a:solidFill>
                <a:srgbClr val="FFFFFF"/>
              </a:solidFill>
              <a:latin typeface="Arial"/>
              <a:ea typeface="ＭＳ Ｐゴシック"/>
            </a:endParaRPr>
          </a:p>
          <a:p>
            <a:pPr>
              <a:lnSpc>
                <a:spcPct val="80000"/>
              </a:lnSpc>
              <a:spcBef>
                <a:spcPct val="20000"/>
              </a:spcBef>
              <a:buClr>
                <a:srgbClr val="FF9900"/>
              </a:buClr>
              <a:buSzPct val="120000"/>
              <a:buFontTx/>
              <a:buChar char="•"/>
              <a:defRPr/>
            </a:pPr>
            <a:r>
              <a:rPr lang="it-IT" sz="2000" dirty="0">
                <a:solidFill>
                  <a:srgbClr val="FFFFFF"/>
                </a:solidFill>
                <a:latin typeface="Arial"/>
                <a:ea typeface="ＭＳ Ｐゴシック"/>
              </a:rPr>
              <a:t> No </a:t>
            </a:r>
            <a:r>
              <a:rPr lang="it-IT" sz="2000" dirty="0" err="1">
                <a:solidFill>
                  <a:srgbClr val="FFFFFF"/>
                </a:solidFill>
                <a:latin typeface="Arial"/>
                <a:ea typeface="ＭＳ Ｐゴシック"/>
              </a:rPr>
              <a:t>geographical</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difference</a:t>
            </a:r>
            <a:r>
              <a:rPr lang="it-IT" sz="2000" dirty="0">
                <a:solidFill>
                  <a:srgbClr val="FFFFFF"/>
                </a:solidFill>
                <a:latin typeface="Arial"/>
                <a:ea typeface="ＭＳ Ｐゴシック"/>
              </a:rPr>
              <a:t> in </a:t>
            </a:r>
            <a:r>
              <a:rPr lang="it-IT" sz="2000" dirty="0" err="1">
                <a:solidFill>
                  <a:srgbClr val="FFFFFF"/>
                </a:solidFill>
                <a:latin typeface="Arial"/>
                <a:ea typeface="ＭＳ Ｐゴシック"/>
              </a:rPr>
              <a:t>prevalence</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of</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HBsAg</a:t>
            </a:r>
            <a:r>
              <a:rPr lang="it-IT" sz="2000" dirty="0">
                <a:solidFill>
                  <a:srgbClr val="FFFFFF"/>
                </a:solidFill>
                <a:latin typeface="Arial"/>
                <a:ea typeface="ＭＳ Ｐゴシック"/>
              </a:rPr>
              <a:t> </a:t>
            </a:r>
          </a:p>
          <a:p>
            <a:pPr>
              <a:lnSpc>
                <a:spcPct val="80000"/>
              </a:lnSpc>
              <a:spcBef>
                <a:spcPct val="20000"/>
              </a:spcBef>
              <a:buClr>
                <a:srgbClr val="FF9900"/>
              </a:buClr>
              <a:buSzPct val="120000"/>
              <a:buFontTx/>
              <a:buChar char="•"/>
              <a:defRPr/>
            </a:pPr>
            <a:endParaRPr lang="it-IT" sz="2000" dirty="0">
              <a:solidFill>
                <a:srgbClr val="FFFFFF"/>
              </a:solidFill>
              <a:latin typeface="Arial"/>
              <a:ea typeface="ＭＳ Ｐゴシック"/>
            </a:endParaRPr>
          </a:p>
          <a:p>
            <a:pPr>
              <a:lnSpc>
                <a:spcPct val="80000"/>
              </a:lnSpc>
              <a:spcBef>
                <a:spcPct val="20000"/>
              </a:spcBef>
              <a:buClr>
                <a:srgbClr val="FF9900"/>
              </a:buClr>
              <a:buSzPct val="120000"/>
              <a:buFontTx/>
              <a:buChar char="•"/>
              <a:defRPr/>
            </a:pP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Sexual</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contact</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is</a:t>
            </a:r>
            <a:r>
              <a:rPr lang="it-IT" sz="2000" dirty="0">
                <a:solidFill>
                  <a:srgbClr val="FFFFFF"/>
                </a:solidFill>
                <a:latin typeface="Arial"/>
                <a:ea typeface="ＭＳ Ｐゴシック"/>
              </a:rPr>
              <a:t> the major </a:t>
            </a:r>
            <a:r>
              <a:rPr lang="it-IT" sz="2000" dirty="0" err="1">
                <a:solidFill>
                  <a:srgbClr val="FFFFFF"/>
                </a:solidFill>
                <a:latin typeface="Arial"/>
                <a:ea typeface="ＭＳ Ｐゴシック"/>
              </a:rPr>
              <a:t>route</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of</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transmission</a:t>
            </a:r>
            <a:r>
              <a:rPr lang="it-IT" sz="2000" dirty="0">
                <a:solidFill>
                  <a:srgbClr val="FFFFFF"/>
                </a:solidFill>
                <a:latin typeface="Arial"/>
                <a:ea typeface="ＭＳ Ｐゴシック"/>
              </a:rPr>
              <a:t> </a:t>
            </a:r>
          </a:p>
          <a:p>
            <a:pPr>
              <a:lnSpc>
                <a:spcPct val="80000"/>
              </a:lnSpc>
              <a:spcBef>
                <a:spcPct val="20000"/>
              </a:spcBef>
              <a:buClr>
                <a:srgbClr val="FF9900"/>
              </a:buClr>
              <a:buSzPct val="120000"/>
              <a:buFontTx/>
              <a:buChar char="•"/>
              <a:defRPr/>
            </a:pPr>
            <a:endParaRPr lang="it-IT" sz="2000" dirty="0">
              <a:solidFill>
                <a:srgbClr val="FFFFFF"/>
              </a:solidFill>
              <a:latin typeface="Arial"/>
              <a:ea typeface="ＭＳ Ｐゴシック"/>
            </a:endParaRPr>
          </a:p>
          <a:p>
            <a:pPr>
              <a:lnSpc>
                <a:spcPct val="80000"/>
              </a:lnSpc>
              <a:spcBef>
                <a:spcPct val="20000"/>
              </a:spcBef>
              <a:buClr>
                <a:srgbClr val="FF9900"/>
              </a:buClr>
              <a:buSzPct val="120000"/>
              <a:buFontTx/>
              <a:buChar char="•"/>
              <a:defRPr/>
            </a:pPr>
            <a:r>
              <a:rPr lang="it-IT" sz="2000" dirty="0">
                <a:solidFill>
                  <a:srgbClr val="FFFFFF"/>
                </a:solidFill>
                <a:latin typeface="Arial"/>
                <a:ea typeface="ＭＳ Ｐゴシック"/>
              </a:rPr>
              <a:t> Low </a:t>
            </a:r>
            <a:r>
              <a:rPr lang="it-IT" sz="2000" dirty="0" err="1">
                <a:solidFill>
                  <a:srgbClr val="FFFFFF"/>
                </a:solidFill>
                <a:latin typeface="Arial"/>
                <a:ea typeface="ＭＳ Ｐゴシック"/>
              </a:rPr>
              <a:t>HBsAg</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prevalence</a:t>
            </a:r>
            <a:r>
              <a:rPr lang="it-IT" sz="2000" dirty="0">
                <a:solidFill>
                  <a:srgbClr val="FFFFFF"/>
                </a:solidFill>
                <a:latin typeface="Arial"/>
                <a:ea typeface="ＭＳ Ｐゴシック"/>
              </a:rPr>
              <a:t> (12%) in </a:t>
            </a:r>
            <a:r>
              <a:rPr lang="it-IT" sz="2000" dirty="0" err="1">
                <a:solidFill>
                  <a:srgbClr val="FFFFFF"/>
                </a:solidFill>
                <a:latin typeface="Arial"/>
                <a:ea typeface="ＭＳ Ｐゴシック"/>
              </a:rPr>
              <a:t>chronic</a:t>
            </a:r>
            <a:r>
              <a:rPr lang="it-IT" sz="2000" dirty="0">
                <a:solidFill>
                  <a:srgbClr val="FFFFFF"/>
                </a:solidFill>
                <a:latin typeface="Arial"/>
                <a:ea typeface="ＭＳ Ｐゴシック"/>
              </a:rPr>
              <a:t> </a:t>
            </a:r>
            <a:r>
              <a:rPr lang="it-IT" sz="2000" dirty="0" err="1">
                <a:solidFill>
                  <a:srgbClr val="FFFFFF"/>
                </a:solidFill>
                <a:latin typeface="Arial"/>
                <a:ea typeface="ＭＳ Ｐゴシック"/>
              </a:rPr>
              <a:t>hepatitis</a:t>
            </a:r>
            <a:r>
              <a:rPr lang="it-IT" sz="2000" dirty="0">
                <a:solidFill>
                  <a:srgbClr val="FFFFFF"/>
                </a:solidFill>
                <a:latin typeface="Arial"/>
                <a:ea typeface="ＭＳ Ｐゴシック"/>
              </a:rPr>
              <a:t> </a:t>
            </a:r>
          </a:p>
        </p:txBody>
      </p:sp>
      <p:sp>
        <p:nvSpPr>
          <p:cNvPr id="251907" name="Line 4"/>
          <p:cNvSpPr>
            <a:spLocks noChangeShapeType="1"/>
          </p:cNvSpPr>
          <p:nvPr/>
        </p:nvSpPr>
        <p:spPr bwMode="auto">
          <a:xfrm>
            <a:off x="342900" y="1943100"/>
            <a:ext cx="8496300" cy="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wrap="none" lIns="91301" tIns="45652" rIns="91301" bIns="45652" anchor="ctr"/>
          <a:lstStyle/>
          <a:p>
            <a:endParaRPr lang="it-IT">
              <a:solidFill>
                <a:srgbClr val="FFFFFF"/>
              </a:solidFill>
              <a:latin typeface="Arial"/>
              <a:ea typeface="ＭＳ Ｐゴシック"/>
            </a:endParaRPr>
          </a:p>
        </p:txBody>
      </p:sp>
    </p:spTree>
    <p:extLst>
      <p:ext uri="{BB962C8B-B14F-4D97-AF65-F5344CB8AC3E}">
        <p14:creationId xmlns:p14="http://schemas.microsoft.com/office/powerpoint/2010/main" val="2153582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ctrTitle"/>
          </p:nvPr>
        </p:nvSpPr>
        <p:spPr>
          <a:xfrm>
            <a:off x="539750" y="531813"/>
            <a:ext cx="8174038" cy="1470025"/>
          </a:xfrm>
        </p:spPr>
        <p:txBody>
          <a:bodyPr/>
          <a:lstStyle/>
          <a:p>
            <a:r>
              <a:rPr lang="it-IT" sz="3200">
                <a:latin typeface="Helvetica" charset="0"/>
              </a:rPr>
              <a:t>Prevalenza di HBsAg tra le gestanti in Italia per area di provenienza, 2001</a:t>
            </a:r>
            <a:br>
              <a:rPr lang="it-IT" sz="3200">
                <a:latin typeface="Helvetica" charset="0"/>
              </a:rPr>
            </a:br>
            <a:r>
              <a:rPr lang="it-IT" sz="1600">
                <a:solidFill>
                  <a:schemeClr val="bg1"/>
                </a:solidFill>
                <a:latin typeface="Helvetica" charset="0"/>
              </a:rPr>
              <a:t>(</a:t>
            </a:r>
            <a:r>
              <a:rPr lang="it-IT" sz="1600" i="1">
                <a:solidFill>
                  <a:schemeClr val="bg1"/>
                </a:solidFill>
                <a:latin typeface="Arial" charset="0"/>
              </a:rPr>
              <a:t>Stroffolini et al. Vaccine 2003)</a:t>
            </a:r>
          </a:p>
        </p:txBody>
      </p:sp>
      <p:sp>
        <p:nvSpPr>
          <p:cNvPr id="252930" name="Rectangle 3"/>
          <p:cNvSpPr>
            <a:spLocks noGrp="1" noChangeArrowheads="1"/>
          </p:cNvSpPr>
          <p:nvPr>
            <p:ph type="subTitle" idx="1"/>
          </p:nvPr>
        </p:nvSpPr>
        <p:spPr>
          <a:xfrm>
            <a:off x="236538" y="2565400"/>
            <a:ext cx="8678862" cy="2343150"/>
          </a:xfrm>
        </p:spPr>
        <p:txBody>
          <a:bodyPr/>
          <a:lstStyle/>
          <a:p>
            <a:pPr algn="l">
              <a:lnSpc>
                <a:spcPct val="80000"/>
              </a:lnSpc>
              <a:tabLst>
                <a:tab pos="475528" algn="l"/>
                <a:tab pos="4381185" algn="ctr"/>
                <a:tab pos="6758818" algn="ctr"/>
              </a:tabLst>
            </a:pPr>
            <a:r>
              <a:rPr lang="it-IT" sz="2000" dirty="0">
                <a:latin typeface="Helvetica" charset="0"/>
              </a:rPr>
              <a:t>	Area di provenienza	N° positive/N° testate	    Prevalenza (%)	  						Italiana	139/9929	(1,4)			          		</a:t>
            </a:r>
          </a:p>
          <a:p>
            <a:pPr algn="l">
              <a:lnSpc>
                <a:spcPct val="80000"/>
              </a:lnSpc>
              <a:tabLst>
                <a:tab pos="475528" algn="l"/>
                <a:tab pos="4381185" algn="ctr"/>
                <a:tab pos="6758818" algn="ctr"/>
              </a:tabLst>
            </a:pPr>
            <a:r>
              <a:rPr lang="it-IT" sz="2000" dirty="0">
                <a:latin typeface="Helvetica" charset="0"/>
              </a:rPr>
              <a:t>	Extracomunitaria	35/597	(5,9)					</a:t>
            </a:r>
          </a:p>
          <a:p>
            <a:pPr algn="l">
              <a:lnSpc>
                <a:spcPct val="80000"/>
              </a:lnSpc>
              <a:tabLst>
                <a:tab pos="475528" algn="l"/>
                <a:tab pos="4381185" algn="ctr"/>
                <a:tab pos="6758818" algn="ctr"/>
              </a:tabLst>
            </a:pPr>
            <a:r>
              <a:rPr lang="it-IT" sz="2000" dirty="0">
                <a:latin typeface="Helvetica" charset="0"/>
              </a:rPr>
              <a:t>	Sconosciuta	8/355	(2,3)		</a:t>
            </a:r>
          </a:p>
        </p:txBody>
      </p:sp>
      <p:sp>
        <p:nvSpPr>
          <p:cNvPr id="252931" name="Line 4"/>
          <p:cNvSpPr>
            <a:spLocks noChangeShapeType="1"/>
          </p:cNvSpPr>
          <p:nvPr/>
        </p:nvSpPr>
        <p:spPr bwMode="auto">
          <a:xfrm flipV="1">
            <a:off x="958850" y="2908300"/>
            <a:ext cx="238125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lIns="91301" tIns="45652" rIns="91301" bIns="45652"/>
          <a:lstStyle/>
          <a:p>
            <a:endParaRPr lang="it-IT">
              <a:solidFill>
                <a:srgbClr val="FFFFFF"/>
              </a:solidFill>
              <a:latin typeface="Arial"/>
              <a:ea typeface="ＭＳ Ｐゴシック"/>
            </a:endParaRPr>
          </a:p>
        </p:txBody>
      </p:sp>
      <p:sp>
        <p:nvSpPr>
          <p:cNvPr id="252932" name="Line 5"/>
          <p:cNvSpPr>
            <a:spLocks noChangeShapeType="1"/>
          </p:cNvSpPr>
          <p:nvPr/>
        </p:nvSpPr>
        <p:spPr bwMode="auto">
          <a:xfrm>
            <a:off x="3654425" y="2908300"/>
            <a:ext cx="25146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lIns="91301" tIns="45652" rIns="91301" bIns="45652"/>
          <a:lstStyle/>
          <a:p>
            <a:endParaRPr lang="it-IT">
              <a:solidFill>
                <a:srgbClr val="FFFFFF"/>
              </a:solidFill>
              <a:latin typeface="Arial"/>
              <a:ea typeface="ＭＳ Ｐゴシック"/>
            </a:endParaRPr>
          </a:p>
        </p:txBody>
      </p:sp>
      <p:sp>
        <p:nvSpPr>
          <p:cNvPr id="252933" name="Line 6"/>
          <p:cNvSpPr>
            <a:spLocks noChangeShapeType="1"/>
          </p:cNvSpPr>
          <p:nvPr/>
        </p:nvSpPr>
        <p:spPr bwMode="auto">
          <a:xfrm flipV="1">
            <a:off x="6629400" y="2908300"/>
            <a:ext cx="142875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lIns="91301" tIns="45652" rIns="91301" bIns="45652"/>
          <a:lstStyle/>
          <a:p>
            <a:endParaRPr lang="it-IT">
              <a:solidFill>
                <a:srgbClr val="FFFFFF"/>
              </a:solidFill>
              <a:latin typeface="Arial"/>
              <a:ea typeface="ＭＳ Ｐゴシック"/>
            </a:endParaRPr>
          </a:p>
        </p:txBody>
      </p:sp>
    </p:spTree>
    <p:extLst>
      <p:ext uri="{BB962C8B-B14F-4D97-AF65-F5344CB8AC3E}">
        <p14:creationId xmlns:p14="http://schemas.microsoft.com/office/powerpoint/2010/main" val="2763139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25400"/>
            <a:ext cx="9144000" cy="6858000"/>
          </a:xfrm>
          <a:prstGeom prst="rect">
            <a:avLst/>
          </a:prstGeom>
        </p:spPr>
      </p:pic>
    </p:spTree>
    <p:extLst>
      <p:ext uri="{BB962C8B-B14F-4D97-AF65-F5344CB8AC3E}">
        <p14:creationId xmlns:p14="http://schemas.microsoft.com/office/powerpoint/2010/main" val="3085972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eaLnBrk="1" hangingPunct="1"/>
            <a:r>
              <a:rPr lang="en-US">
                <a:latin typeface="Arial" charset="0"/>
              </a:rPr>
              <a:t>Hepatitis B Perinatal Transmission*</a:t>
            </a:r>
          </a:p>
        </p:txBody>
      </p:sp>
      <p:sp>
        <p:nvSpPr>
          <p:cNvPr id="7171" name="Rectangle 6"/>
          <p:cNvSpPr>
            <a:spLocks noGrp="1" noChangeArrowheads="1"/>
          </p:cNvSpPr>
          <p:nvPr>
            <p:ph type="body" idx="1"/>
          </p:nvPr>
        </p:nvSpPr>
        <p:spPr>
          <a:xfrm>
            <a:off x="415638" y="1631857"/>
            <a:ext cx="8520545" cy="4553790"/>
          </a:xfrm>
        </p:spPr>
        <p:txBody>
          <a:bodyPr/>
          <a:lstStyle/>
          <a:p>
            <a:pPr eaLnBrk="1" hangingPunct="1"/>
            <a:r>
              <a:rPr lang="en-US" sz="2800" dirty="0">
                <a:latin typeface="Arial" charset="0"/>
              </a:rPr>
              <a:t>If mother positive for HBsAg and </a:t>
            </a:r>
            <a:r>
              <a:rPr lang="en-US" sz="2800" dirty="0" err="1">
                <a:latin typeface="Arial" charset="0"/>
              </a:rPr>
              <a:t>HBeAg</a:t>
            </a:r>
            <a:endParaRPr lang="en-US" sz="2800" dirty="0">
              <a:latin typeface="Arial" charset="0"/>
            </a:endParaRPr>
          </a:p>
          <a:p>
            <a:pPr lvl="1" eaLnBrk="1" hangingPunct="1"/>
            <a:r>
              <a:rPr lang="en-US" dirty="0">
                <a:latin typeface="Arial" charset="0"/>
              </a:rPr>
              <a:t>70%-90% of infants infected</a:t>
            </a:r>
          </a:p>
          <a:p>
            <a:pPr lvl="1" eaLnBrk="1" hangingPunct="1"/>
            <a:r>
              <a:rPr lang="en-US" dirty="0">
                <a:latin typeface="Arial" charset="0"/>
              </a:rPr>
              <a:t>90% of infected infants become chronically infected</a:t>
            </a:r>
          </a:p>
          <a:p>
            <a:pPr eaLnBrk="1" hangingPunct="1"/>
            <a:r>
              <a:rPr lang="en-US" sz="2800" dirty="0">
                <a:latin typeface="Arial" charset="0"/>
              </a:rPr>
              <a:t>If positive for HBsAg only</a:t>
            </a:r>
          </a:p>
          <a:p>
            <a:pPr lvl="1" eaLnBrk="1" hangingPunct="1"/>
            <a:r>
              <a:rPr lang="en-US" b="1" dirty="0">
                <a:latin typeface="Arial" charset="0"/>
              </a:rPr>
              <a:t>5%-20% of infants infected</a:t>
            </a:r>
          </a:p>
          <a:p>
            <a:pPr lvl="1" eaLnBrk="1" hangingPunct="1"/>
            <a:r>
              <a:rPr lang="en-US" u="sng" dirty="0">
                <a:latin typeface="Arial" charset="0"/>
              </a:rPr>
              <a:t>Chance to be infected largely depends on HBV viremia</a:t>
            </a:r>
            <a:r>
              <a:rPr lang="en-US" dirty="0">
                <a:latin typeface="Arial" charset="0"/>
              </a:rPr>
              <a:t>. </a:t>
            </a:r>
          </a:p>
          <a:p>
            <a:pPr lvl="1" eaLnBrk="1" hangingPunct="1"/>
            <a:r>
              <a:rPr lang="en-US" dirty="0">
                <a:latin typeface="Arial" charset="0"/>
              </a:rPr>
              <a:t>90% of infected infants become chronically infected </a:t>
            </a:r>
          </a:p>
          <a:p>
            <a:pPr marL="345550" lvl="1" indent="0" eaLnBrk="1" hangingPunct="1">
              <a:buNone/>
            </a:pPr>
            <a:endParaRPr lang="en-US" dirty="0">
              <a:latin typeface="Arial" charset="0"/>
            </a:endParaRPr>
          </a:p>
        </p:txBody>
      </p:sp>
      <p:sp>
        <p:nvSpPr>
          <p:cNvPr id="7172" name="Text Box 4"/>
          <p:cNvSpPr txBox="1">
            <a:spLocks noChangeArrowheads="1"/>
          </p:cNvSpPr>
          <p:nvPr/>
        </p:nvSpPr>
        <p:spPr bwMode="auto">
          <a:xfrm>
            <a:off x="484922" y="6210860"/>
            <a:ext cx="4532060" cy="328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940" tIns="40968" rIns="81940" bIns="40968">
            <a:spAutoFit/>
          </a:bodyPr>
          <a:lstStyle>
            <a:lvl1pPr eaLnBrk="0" hangingPunct="0">
              <a:defRPr sz="4400" b="1">
                <a:solidFill>
                  <a:schemeClr val="bg1"/>
                </a:solidFill>
                <a:latin typeface="Arial" charset="0"/>
                <a:ea typeface="ＭＳ Ｐゴシック" charset="0"/>
              </a:defRPr>
            </a:lvl1pPr>
            <a:lvl2pPr marL="742950" indent="-285750" eaLnBrk="0" hangingPunct="0">
              <a:defRPr sz="4400" b="1">
                <a:solidFill>
                  <a:schemeClr val="bg1"/>
                </a:solidFill>
                <a:latin typeface="Arial" charset="0"/>
                <a:ea typeface="ＭＳ Ｐゴシック" charset="0"/>
              </a:defRPr>
            </a:lvl2pPr>
            <a:lvl3pPr marL="1143000" indent="-228600" eaLnBrk="0" hangingPunct="0">
              <a:defRPr sz="4400" b="1">
                <a:solidFill>
                  <a:schemeClr val="bg1"/>
                </a:solidFill>
                <a:latin typeface="Arial" charset="0"/>
                <a:ea typeface="ＭＳ Ｐゴシック" charset="0"/>
              </a:defRPr>
            </a:lvl3pPr>
            <a:lvl4pPr marL="1600200" indent="-228600" eaLnBrk="0" hangingPunct="0">
              <a:defRPr sz="4400" b="1">
                <a:solidFill>
                  <a:schemeClr val="bg1"/>
                </a:solidFill>
                <a:latin typeface="Arial" charset="0"/>
                <a:ea typeface="ＭＳ Ｐゴシック" charset="0"/>
              </a:defRPr>
            </a:lvl4pPr>
            <a:lvl5pPr marL="2057400" indent="-228600" eaLnBrk="0" hangingPunct="0">
              <a:defRPr sz="4400" b="1">
                <a:solidFill>
                  <a:schemeClr val="bg1"/>
                </a:solidFill>
                <a:latin typeface="Arial" charset="0"/>
                <a:ea typeface="ＭＳ Ｐゴシック" charset="0"/>
              </a:defRPr>
            </a:lvl5pPr>
            <a:lvl6pPr marL="2514600" indent="-228600" eaLnBrk="0" fontAlgn="base" hangingPunct="0">
              <a:spcBef>
                <a:spcPct val="0"/>
              </a:spcBef>
              <a:spcAft>
                <a:spcPct val="0"/>
              </a:spcAft>
              <a:defRPr sz="4400" b="1">
                <a:solidFill>
                  <a:schemeClr val="bg1"/>
                </a:solidFill>
                <a:latin typeface="Arial" charset="0"/>
                <a:ea typeface="ＭＳ Ｐゴシック" charset="0"/>
              </a:defRPr>
            </a:lvl6pPr>
            <a:lvl7pPr marL="2971800" indent="-228600" eaLnBrk="0" fontAlgn="base" hangingPunct="0">
              <a:spcBef>
                <a:spcPct val="0"/>
              </a:spcBef>
              <a:spcAft>
                <a:spcPct val="0"/>
              </a:spcAft>
              <a:defRPr sz="4400" b="1">
                <a:solidFill>
                  <a:schemeClr val="bg1"/>
                </a:solidFill>
                <a:latin typeface="Arial" charset="0"/>
                <a:ea typeface="ＭＳ Ｐゴシック" charset="0"/>
              </a:defRPr>
            </a:lvl7pPr>
            <a:lvl8pPr marL="3429000" indent="-228600" eaLnBrk="0" fontAlgn="base" hangingPunct="0">
              <a:spcBef>
                <a:spcPct val="0"/>
              </a:spcBef>
              <a:spcAft>
                <a:spcPct val="0"/>
              </a:spcAft>
              <a:defRPr sz="4400" b="1">
                <a:solidFill>
                  <a:schemeClr val="bg1"/>
                </a:solidFill>
                <a:latin typeface="Arial" charset="0"/>
                <a:ea typeface="ＭＳ Ｐゴシック" charset="0"/>
              </a:defRPr>
            </a:lvl8pPr>
            <a:lvl9pPr marL="3886200" indent="-228600" eaLnBrk="0" fontAlgn="base" hangingPunct="0">
              <a:spcBef>
                <a:spcPct val="0"/>
              </a:spcBef>
              <a:spcAft>
                <a:spcPct val="0"/>
              </a:spcAft>
              <a:defRPr sz="4400" b="1">
                <a:solidFill>
                  <a:schemeClr val="bg1"/>
                </a:solidFill>
                <a:latin typeface="Arial" charset="0"/>
                <a:ea typeface="ＭＳ Ｐゴシック" charset="0"/>
              </a:defRPr>
            </a:lvl9pPr>
          </a:lstStyle>
          <a:p>
            <a:pPr eaLnBrk="1" hangingPunct="1"/>
            <a:r>
              <a:rPr lang="en-US" sz="1600" dirty="0">
                <a:solidFill>
                  <a:schemeClr val="tx1"/>
                </a:solidFill>
              </a:rPr>
              <a:t>*in the absence of postexposure prophylaxis</a:t>
            </a:r>
          </a:p>
        </p:txBody>
      </p:sp>
    </p:spTree>
    <p:extLst>
      <p:ext uri="{BB962C8B-B14F-4D97-AF65-F5344CB8AC3E}">
        <p14:creationId xmlns:p14="http://schemas.microsoft.com/office/powerpoint/2010/main" val="348462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p:cNvGraphicFramePr>
          <p:nvPr>
            <p:extLst>
              <p:ext uri="{D42A27DB-BD31-4B8C-83A1-F6EECF244321}">
                <p14:modId xmlns:p14="http://schemas.microsoft.com/office/powerpoint/2010/main" val="3014864636"/>
              </p:ext>
            </p:extLst>
          </p:nvPr>
        </p:nvGraphicFramePr>
        <p:xfrm>
          <a:off x="588963" y="1141413"/>
          <a:ext cx="7934325" cy="4975225"/>
        </p:xfrm>
        <a:graphic>
          <a:graphicData uri="http://schemas.openxmlformats.org/presentationml/2006/ole">
            <mc:AlternateContent xmlns:mc="http://schemas.openxmlformats.org/markup-compatibility/2006">
              <mc:Choice xmlns:v="urn:schemas-microsoft-com:vml" Requires="v">
                <p:oleObj spid="_x0000_s1049" name="Grafico" r:id="rId4" imgW="9499320" imgH="6134760" progId="MSGraph.Chart.8">
                  <p:embed followColorScheme="textAndBackground"/>
                </p:oleObj>
              </mc:Choice>
              <mc:Fallback>
                <p:oleObj name="Grafico" r:id="rId4" imgW="9499320" imgH="6134760" progId="MSGraph.Chart.8">
                  <p:embed followColorScheme="textAndBackgroun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3" y="1141413"/>
                        <a:ext cx="7934325" cy="4975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051" name="Rectangle 3"/>
          <p:cNvSpPr>
            <a:spLocks noGrp="1" noChangeArrowheads="1"/>
          </p:cNvSpPr>
          <p:nvPr>
            <p:ph type="body" idx="1"/>
          </p:nvPr>
        </p:nvSpPr>
        <p:spPr>
          <a:xfrm>
            <a:off x="484909" y="403412"/>
            <a:ext cx="8078932" cy="605118"/>
          </a:xfrm>
          <a:noFill/>
        </p:spPr>
        <p:txBody>
          <a:bodyPr lIns="0" tIns="0" rIns="0" bIns="0"/>
          <a:lstStyle/>
          <a:p>
            <a:pPr marL="0" indent="0" algn="ctr" defTabSz="438115" eaLnBrk="1" hangingPunct="1">
              <a:lnSpc>
                <a:spcPct val="90000"/>
              </a:lnSpc>
              <a:buClr>
                <a:srgbClr val="B2B2B2"/>
              </a:buClr>
              <a:buSzPct val="90000"/>
              <a:buNone/>
            </a:pPr>
            <a:r>
              <a:rPr lang="en-US" sz="3900">
                <a:latin typeface="Arial" charset="0"/>
              </a:rPr>
              <a:t>Risk Factors for Hepatitis B</a:t>
            </a:r>
          </a:p>
        </p:txBody>
      </p:sp>
      <p:sp>
        <p:nvSpPr>
          <p:cNvPr id="2052" name="Text Box 4"/>
          <p:cNvSpPr txBox="1">
            <a:spLocks noChangeArrowheads="1"/>
          </p:cNvSpPr>
          <p:nvPr/>
        </p:nvSpPr>
        <p:spPr bwMode="auto">
          <a:xfrm>
            <a:off x="1108367" y="6306112"/>
            <a:ext cx="4502727" cy="359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940" tIns="40968" rIns="81940" bIns="40968">
            <a:spAutoFit/>
          </a:bodyPr>
          <a:lstStyle>
            <a:lvl1pPr eaLnBrk="0" hangingPunct="0">
              <a:defRPr sz="4400" b="1">
                <a:solidFill>
                  <a:schemeClr val="bg1"/>
                </a:solidFill>
                <a:latin typeface="Arial" charset="0"/>
                <a:ea typeface="ＭＳ Ｐゴシック" charset="0"/>
              </a:defRPr>
            </a:lvl1pPr>
            <a:lvl2pPr marL="742950" indent="-285750" eaLnBrk="0" hangingPunct="0">
              <a:defRPr sz="4400" b="1">
                <a:solidFill>
                  <a:schemeClr val="bg1"/>
                </a:solidFill>
                <a:latin typeface="Arial" charset="0"/>
                <a:ea typeface="ＭＳ Ｐゴシック" charset="0"/>
              </a:defRPr>
            </a:lvl2pPr>
            <a:lvl3pPr marL="1143000" indent="-228600" eaLnBrk="0" hangingPunct="0">
              <a:defRPr sz="4400" b="1">
                <a:solidFill>
                  <a:schemeClr val="bg1"/>
                </a:solidFill>
                <a:latin typeface="Arial" charset="0"/>
                <a:ea typeface="ＭＳ Ｐゴシック" charset="0"/>
              </a:defRPr>
            </a:lvl3pPr>
            <a:lvl4pPr marL="1600200" indent="-228600" eaLnBrk="0" hangingPunct="0">
              <a:defRPr sz="4400" b="1">
                <a:solidFill>
                  <a:schemeClr val="bg1"/>
                </a:solidFill>
                <a:latin typeface="Arial" charset="0"/>
                <a:ea typeface="ＭＳ Ｐゴシック" charset="0"/>
              </a:defRPr>
            </a:lvl4pPr>
            <a:lvl5pPr marL="2057400" indent="-228600" eaLnBrk="0" hangingPunct="0">
              <a:defRPr sz="4400" b="1">
                <a:solidFill>
                  <a:schemeClr val="bg1"/>
                </a:solidFill>
                <a:latin typeface="Arial" charset="0"/>
                <a:ea typeface="ＭＳ Ｐゴシック" charset="0"/>
              </a:defRPr>
            </a:lvl5pPr>
            <a:lvl6pPr marL="2514600" indent="-228600" eaLnBrk="0" fontAlgn="base" hangingPunct="0">
              <a:spcBef>
                <a:spcPct val="0"/>
              </a:spcBef>
              <a:spcAft>
                <a:spcPct val="0"/>
              </a:spcAft>
              <a:defRPr sz="4400" b="1">
                <a:solidFill>
                  <a:schemeClr val="bg1"/>
                </a:solidFill>
                <a:latin typeface="Arial" charset="0"/>
                <a:ea typeface="ＭＳ Ｐゴシック" charset="0"/>
              </a:defRPr>
            </a:lvl6pPr>
            <a:lvl7pPr marL="2971800" indent="-228600" eaLnBrk="0" fontAlgn="base" hangingPunct="0">
              <a:spcBef>
                <a:spcPct val="0"/>
              </a:spcBef>
              <a:spcAft>
                <a:spcPct val="0"/>
              </a:spcAft>
              <a:defRPr sz="4400" b="1">
                <a:solidFill>
                  <a:schemeClr val="bg1"/>
                </a:solidFill>
                <a:latin typeface="Arial" charset="0"/>
                <a:ea typeface="ＭＳ Ｐゴシック" charset="0"/>
              </a:defRPr>
            </a:lvl7pPr>
            <a:lvl8pPr marL="3429000" indent="-228600" eaLnBrk="0" fontAlgn="base" hangingPunct="0">
              <a:spcBef>
                <a:spcPct val="0"/>
              </a:spcBef>
              <a:spcAft>
                <a:spcPct val="0"/>
              </a:spcAft>
              <a:defRPr sz="4400" b="1">
                <a:solidFill>
                  <a:schemeClr val="bg1"/>
                </a:solidFill>
                <a:latin typeface="Arial" charset="0"/>
                <a:ea typeface="ＭＳ Ｐゴシック" charset="0"/>
              </a:defRPr>
            </a:lvl8pPr>
            <a:lvl9pPr marL="3886200" indent="-228600" eaLnBrk="0" fontAlgn="base" hangingPunct="0">
              <a:spcBef>
                <a:spcPct val="0"/>
              </a:spcBef>
              <a:spcAft>
                <a:spcPct val="0"/>
              </a:spcAft>
              <a:defRPr sz="4400" b="1">
                <a:solidFill>
                  <a:schemeClr val="bg1"/>
                </a:solidFill>
                <a:latin typeface="Arial" charset="0"/>
                <a:ea typeface="ＭＳ Ｐゴシック" charset="0"/>
              </a:defRPr>
            </a:lvl9pPr>
          </a:lstStyle>
          <a:p>
            <a:pPr defTabSz="819431" eaLnBrk="1" fontAlgn="base" hangingPunct="1">
              <a:spcBef>
                <a:spcPct val="0"/>
              </a:spcBef>
              <a:spcAft>
                <a:spcPct val="0"/>
              </a:spcAft>
            </a:pPr>
            <a:r>
              <a:rPr lang="en-US" sz="1800" i="1">
                <a:solidFill>
                  <a:srgbClr val="000000"/>
                </a:solidFill>
              </a:rPr>
              <a:t>MMWR</a:t>
            </a:r>
            <a:r>
              <a:rPr lang="en-US" sz="1800">
                <a:solidFill>
                  <a:srgbClr val="000000"/>
                </a:solidFill>
              </a:rPr>
              <a:t> 2006;55(RR-16):6-7</a:t>
            </a:r>
          </a:p>
        </p:txBody>
      </p:sp>
    </p:spTree>
    <p:extLst>
      <p:ext uri="{BB962C8B-B14F-4D97-AF65-F5344CB8AC3E}">
        <p14:creationId xmlns:p14="http://schemas.microsoft.com/office/powerpoint/2010/main" val="11184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588" y="69813"/>
            <a:ext cx="8944290" cy="763108"/>
          </a:xfrm>
          <a:ln>
            <a:noFill/>
          </a:ln>
        </p:spPr>
        <p:txBody>
          <a:bodyPr>
            <a:normAutofit/>
          </a:bodyPr>
          <a:lstStyle/>
          <a:p>
            <a:r>
              <a:rPr lang="it-IT" sz="3600" dirty="0"/>
              <a:t>From </a:t>
            </a:r>
            <a:r>
              <a:rPr lang="it-IT" sz="3600" dirty="0" err="1"/>
              <a:t>inflammation</a:t>
            </a:r>
            <a:r>
              <a:rPr lang="it-IT" sz="3600" dirty="0"/>
              <a:t> to </a:t>
            </a:r>
            <a:r>
              <a:rPr lang="it-IT" sz="3600" dirty="0" err="1"/>
              <a:t>fibrosis</a:t>
            </a:r>
            <a:endParaRPr lang="it-IT" sz="3600" dirty="0"/>
          </a:p>
        </p:txBody>
      </p:sp>
      <p:cxnSp>
        <p:nvCxnSpPr>
          <p:cNvPr id="8" name="Connettore 1 7"/>
          <p:cNvCxnSpPr/>
          <p:nvPr/>
        </p:nvCxnSpPr>
        <p:spPr>
          <a:xfrm>
            <a:off x="163863" y="832921"/>
            <a:ext cx="87940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Immagine 2"/>
          <p:cNvPicPr>
            <a:picLocks noChangeAspect="1"/>
          </p:cNvPicPr>
          <p:nvPr/>
        </p:nvPicPr>
        <p:blipFill>
          <a:blip r:embed="rId3"/>
          <a:stretch>
            <a:fillRect/>
          </a:stretch>
        </p:blipFill>
        <p:spPr>
          <a:xfrm>
            <a:off x="755638" y="976649"/>
            <a:ext cx="7783900" cy="5837925"/>
          </a:xfrm>
          <a:prstGeom prst="rect">
            <a:avLst/>
          </a:prstGeom>
        </p:spPr>
      </p:pic>
      <p:pic>
        <p:nvPicPr>
          <p:cNvPr id="4" name="Immagine 3">
            <a:extLst>
              <a:ext uri="{FF2B5EF4-FFF2-40B4-BE49-F238E27FC236}">
                <a16:creationId xmlns:a16="http://schemas.microsoft.com/office/drawing/2014/main" id="{B4F43E2E-82A2-F049-A85F-6C4BFC6A8CCE}"/>
              </a:ext>
            </a:extLst>
          </p:cNvPr>
          <p:cNvPicPr>
            <a:picLocks noChangeAspect="1"/>
          </p:cNvPicPr>
          <p:nvPr/>
        </p:nvPicPr>
        <p:blipFill>
          <a:blip r:embed="rId4"/>
          <a:stretch>
            <a:fillRect/>
          </a:stretch>
        </p:blipFill>
        <p:spPr>
          <a:xfrm>
            <a:off x="6539022" y="4422577"/>
            <a:ext cx="2000515" cy="2365609"/>
          </a:xfrm>
          <a:prstGeom prst="rect">
            <a:avLst/>
          </a:prstGeom>
        </p:spPr>
      </p:pic>
    </p:spTree>
    <p:extLst>
      <p:ext uri="{BB962C8B-B14F-4D97-AF65-F5344CB8AC3E}">
        <p14:creationId xmlns:p14="http://schemas.microsoft.com/office/powerpoint/2010/main" val="37900731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15636" y="431427"/>
            <a:ext cx="8174182" cy="644338"/>
          </a:xfrm>
        </p:spPr>
        <p:txBody>
          <a:bodyPr/>
          <a:lstStyle/>
          <a:p>
            <a:pPr eaLnBrk="1" hangingPunct="1"/>
            <a:r>
              <a:rPr lang="en-US" sz="3600">
                <a:latin typeface="Arial" charset="0"/>
              </a:rPr>
              <a:t>Hepatitis B Virus Infection by Duration of High-Risk Behavior</a:t>
            </a:r>
          </a:p>
        </p:txBody>
      </p:sp>
      <p:sp>
        <p:nvSpPr>
          <p:cNvPr id="10243" name="Rectangle 64"/>
          <p:cNvSpPr>
            <a:spLocks noChangeArrowheads="1"/>
          </p:cNvSpPr>
          <p:nvPr/>
        </p:nvSpPr>
        <p:spPr bwMode="auto">
          <a:xfrm>
            <a:off x="4120296" y="6212263"/>
            <a:ext cx="1576641"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Years at Risk</a:t>
            </a:r>
            <a:endParaRPr lang="en-US"/>
          </a:p>
        </p:txBody>
      </p:sp>
      <p:sp>
        <p:nvSpPr>
          <p:cNvPr id="10244" name="Line 4"/>
          <p:cNvSpPr>
            <a:spLocks noChangeShapeType="1"/>
          </p:cNvSpPr>
          <p:nvPr/>
        </p:nvSpPr>
        <p:spPr bwMode="auto">
          <a:xfrm>
            <a:off x="1118478" y="5643564"/>
            <a:ext cx="7748443" cy="1400"/>
          </a:xfrm>
          <a:prstGeom prst="line">
            <a:avLst/>
          </a:prstGeom>
          <a:noFill/>
          <a:ln w="41275">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45" name="Rectangle 5"/>
          <p:cNvSpPr>
            <a:spLocks noChangeArrowheads="1"/>
          </p:cNvSpPr>
          <p:nvPr/>
        </p:nvSpPr>
        <p:spPr bwMode="auto">
          <a:xfrm>
            <a:off x="1118478" y="2553541"/>
            <a:ext cx="7748443" cy="309142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81958" tIns="40977" rIns="81958" bIns="40977"/>
          <a:lstStyle/>
          <a:p>
            <a:endParaRPr lang="it-IT"/>
          </a:p>
        </p:txBody>
      </p:sp>
      <p:sp>
        <p:nvSpPr>
          <p:cNvPr id="10246" name="Freeform 6"/>
          <p:cNvSpPr>
            <a:spLocks/>
          </p:cNvSpPr>
          <p:nvPr/>
        </p:nvSpPr>
        <p:spPr bwMode="auto">
          <a:xfrm>
            <a:off x="1389785" y="2709033"/>
            <a:ext cx="7205806" cy="2934541"/>
          </a:xfrm>
          <a:custGeom>
            <a:avLst/>
            <a:gdLst>
              <a:gd name="T0" fmla="*/ 0 w 8666"/>
              <a:gd name="T1" fmla="*/ 2147483647 h 3680"/>
              <a:gd name="T2" fmla="*/ 2147483647 w 8666"/>
              <a:gd name="T3" fmla="*/ 2147483647 h 3680"/>
              <a:gd name="T4" fmla="*/ 2147483647 w 8666"/>
              <a:gd name="T5" fmla="*/ 2147483647 h 3680"/>
              <a:gd name="T6" fmla="*/ 2147483647 w 8666"/>
              <a:gd name="T7" fmla="*/ 2147483647 h 3680"/>
              <a:gd name="T8" fmla="*/ 2147483647 w 8666"/>
              <a:gd name="T9" fmla="*/ 2147483647 h 3680"/>
              <a:gd name="T10" fmla="*/ 2147483647 w 8666"/>
              <a:gd name="T11" fmla="*/ 2147483647 h 3680"/>
              <a:gd name="T12" fmla="*/ 2147483647 w 8666"/>
              <a:gd name="T13" fmla="*/ 2147483647 h 3680"/>
              <a:gd name="T14" fmla="*/ 2147483647 w 8666"/>
              <a:gd name="T15" fmla="*/ 2147483647 h 3680"/>
              <a:gd name="T16" fmla="*/ 2147483647 w 8666"/>
              <a:gd name="T17" fmla="*/ 2147483647 h 3680"/>
              <a:gd name="T18" fmla="*/ 2147483647 w 8666"/>
              <a:gd name="T19" fmla="*/ 2147483647 h 3680"/>
              <a:gd name="T20" fmla="*/ 2147483647 w 8666"/>
              <a:gd name="T21" fmla="*/ 2147483647 h 3680"/>
              <a:gd name="T22" fmla="*/ 2147483647 w 8666"/>
              <a:gd name="T23" fmla="*/ 2147483647 h 3680"/>
              <a:gd name="T24" fmla="*/ 2147483647 w 8666"/>
              <a:gd name="T25" fmla="*/ 2147483647 h 3680"/>
              <a:gd name="T26" fmla="*/ 2147483647 w 8666"/>
              <a:gd name="T27" fmla="*/ 0 h 3680"/>
              <a:gd name="T28" fmla="*/ 2147483647 w 8666"/>
              <a:gd name="T29" fmla="*/ 0 h 3680"/>
              <a:gd name="T30" fmla="*/ 2147483647 w 8666"/>
              <a:gd name="T31" fmla="*/ 0 h 36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66"/>
              <a:gd name="T49" fmla="*/ 0 h 3680"/>
              <a:gd name="T50" fmla="*/ 8666 w 8666"/>
              <a:gd name="T51" fmla="*/ 3680 h 36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66" h="3680">
                <a:moveTo>
                  <a:pt x="0" y="3680"/>
                </a:moveTo>
                <a:lnTo>
                  <a:pt x="577" y="2130"/>
                </a:lnTo>
                <a:lnTo>
                  <a:pt x="1155" y="1743"/>
                </a:lnTo>
                <a:lnTo>
                  <a:pt x="1733" y="1356"/>
                </a:lnTo>
                <a:lnTo>
                  <a:pt x="2310" y="968"/>
                </a:lnTo>
                <a:lnTo>
                  <a:pt x="2888" y="581"/>
                </a:lnTo>
                <a:lnTo>
                  <a:pt x="3466" y="388"/>
                </a:lnTo>
                <a:lnTo>
                  <a:pt x="4044" y="155"/>
                </a:lnTo>
                <a:lnTo>
                  <a:pt x="4621" y="116"/>
                </a:lnTo>
                <a:lnTo>
                  <a:pt x="5199" y="116"/>
                </a:lnTo>
                <a:lnTo>
                  <a:pt x="5777" y="116"/>
                </a:lnTo>
                <a:lnTo>
                  <a:pt x="6355" y="78"/>
                </a:lnTo>
                <a:lnTo>
                  <a:pt x="6932" y="39"/>
                </a:lnTo>
                <a:lnTo>
                  <a:pt x="7510" y="0"/>
                </a:lnTo>
                <a:lnTo>
                  <a:pt x="8088" y="0"/>
                </a:lnTo>
                <a:lnTo>
                  <a:pt x="8666" y="0"/>
                </a:lnTo>
              </a:path>
            </a:pathLst>
          </a:custGeom>
          <a:noFill/>
          <a:ln w="38100"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lIns="81958" tIns="40977" rIns="81958" bIns="40977"/>
          <a:lstStyle/>
          <a:p>
            <a:endParaRPr lang="it-IT"/>
          </a:p>
        </p:txBody>
      </p:sp>
      <p:sp>
        <p:nvSpPr>
          <p:cNvPr id="10247" name="Freeform 7"/>
          <p:cNvSpPr>
            <a:spLocks/>
          </p:cNvSpPr>
          <p:nvPr/>
        </p:nvSpPr>
        <p:spPr bwMode="auto">
          <a:xfrm>
            <a:off x="1389785" y="3263714"/>
            <a:ext cx="7205806" cy="2379850"/>
          </a:xfrm>
          <a:custGeom>
            <a:avLst/>
            <a:gdLst>
              <a:gd name="T0" fmla="*/ 0 w 8666"/>
              <a:gd name="T1" fmla="*/ 2147483647 h 2982"/>
              <a:gd name="T2" fmla="*/ 2147483647 w 8666"/>
              <a:gd name="T3" fmla="*/ 2147483647 h 2982"/>
              <a:gd name="T4" fmla="*/ 2147483647 w 8666"/>
              <a:gd name="T5" fmla="*/ 2147483647 h 2982"/>
              <a:gd name="T6" fmla="*/ 2147483647 w 8666"/>
              <a:gd name="T7" fmla="*/ 2147483647 h 2982"/>
              <a:gd name="T8" fmla="*/ 2147483647 w 8666"/>
              <a:gd name="T9" fmla="*/ 2147483647 h 2982"/>
              <a:gd name="T10" fmla="*/ 2147483647 w 8666"/>
              <a:gd name="T11" fmla="*/ 2147483647 h 2982"/>
              <a:gd name="T12" fmla="*/ 2147483647 w 8666"/>
              <a:gd name="T13" fmla="*/ 2147483647 h 2982"/>
              <a:gd name="T14" fmla="*/ 2147483647 w 8666"/>
              <a:gd name="T15" fmla="*/ 2147483647 h 2982"/>
              <a:gd name="T16" fmla="*/ 2147483647 w 8666"/>
              <a:gd name="T17" fmla="*/ 2147483647 h 2982"/>
              <a:gd name="T18" fmla="*/ 2147483647 w 8666"/>
              <a:gd name="T19" fmla="*/ 2147483647 h 2982"/>
              <a:gd name="T20" fmla="*/ 2147483647 w 8666"/>
              <a:gd name="T21" fmla="*/ 2147483647 h 2982"/>
              <a:gd name="T22" fmla="*/ 2147483647 w 8666"/>
              <a:gd name="T23" fmla="*/ 2147483647 h 2982"/>
              <a:gd name="T24" fmla="*/ 2147483647 w 8666"/>
              <a:gd name="T25" fmla="*/ 2147483647 h 2982"/>
              <a:gd name="T26" fmla="*/ 2147483647 w 8666"/>
              <a:gd name="T27" fmla="*/ 2147483647 h 2982"/>
              <a:gd name="T28" fmla="*/ 2147483647 w 8666"/>
              <a:gd name="T29" fmla="*/ 2147483647 h 2982"/>
              <a:gd name="T30" fmla="*/ 2147483647 w 8666"/>
              <a:gd name="T31" fmla="*/ 0 h 29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66"/>
              <a:gd name="T49" fmla="*/ 0 h 2982"/>
              <a:gd name="T50" fmla="*/ 8666 w 8666"/>
              <a:gd name="T51" fmla="*/ 2982 h 29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66" h="2982">
                <a:moveTo>
                  <a:pt x="0" y="2982"/>
                </a:moveTo>
                <a:lnTo>
                  <a:pt x="577" y="1626"/>
                </a:lnTo>
                <a:lnTo>
                  <a:pt x="1155" y="1511"/>
                </a:lnTo>
                <a:lnTo>
                  <a:pt x="1733" y="1355"/>
                </a:lnTo>
                <a:lnTo>
                  <a:pt x="2310" y="1200"/>
                </a:lnTo>
                <a:lnTo>
                  <a:pt x="2888" y="1045"/>
                </a:lnTo>
                <a:lnTo>
                  <a:pt x="3466" y="890"/>
                </a:lnTo>
                <a:lnTo>
                  <a:pt x="4044" y="813"/>
                </a:lnTo>
                <a:lnTo>
                  <a:pt x="4621" y="697"/>
                </a:lnTo>
                <a:lnTo>
                  <a:pt x="5199" y="580"/>
                </a:lnTo>
                <a:lnTo>
                  <a:pt x="5777" y="464"/>
                </a:lnTo>
                <a:lnTo>
                  <a:pt x="6355" y="348"/>
                </a:lnTo>
                <a:lnTo>
                  <a:pt x="6932" y="193"/>
                </a:lnTo>
                <a:lnTo>
                  <a:pt x="7510" y="77"/>
                </a:lnTo>
                <a:lnTo>
                  <a:pt x="8088" y="38"/>
                </a:lnTo>
                <a:lnTo>
                  <a:pt x="8666" y="0"/>
                </a:lnTo>
              </a:path>
            </a:pathLst>
          </a:custGeom>
          <a:noFill/>
          <a:ln w="38100" cap="flat" cmpd="sng">
            <a:solidFill>
              <a:schemeClr val="tx1"/>
            </a:solidFill>
            <a:prstDash val="dash"/>
            <a:round/>
            <a:headEnd/>
            <a:tailEnd/>
          </a:ln>
          <a:extLst>
            <a:ext uri="{909E8E84-426E-40dd-AFC4-6F175D3DCCD1}">
              <a14:hiddenFill xmlns:a14="http://schemas.microsoft.com/office/drawing/2010/main" xmlns="">
                <a:solidFill>
                  <a:srgbClr val="FFFFFF"/>
                </a:solidFill>
              </a14:hiddenFill>
            </a:ext>
          </a:extLst>
        </p:spPr>
        <p:txBody>
          <a:bodyPr lIns="81958" tIns="40977" rIns="81958" bIns="40977"/>
          <a:lstStyle/>
          <a:p>
            <a:endParaRPr lang="it-IT"/>
          </a:p>
        </p:txBody>
      </p:sp>
      <p:sp>
        <p:nvSpPr>
          <p:cNvPr id="10248" name="Freeform 8"/>
          <p:cNvSpPr>
            <a:spLocks/>
          </p:cNvSpPr>
          <p:nvPr/>
        </p:nvSpPr>
        <p:spPr bwMode="auto">
          <a:xfrm>
            <a:off x="1389785" y="4995033"/>
            <a:ext cx="7205806" cy="648541"/>
          </a:xfrm>
          <a:custGeom>
            <a:avLst/>
            <a:gdLst>
              <a:gd name="T0" fmla="*/ 0 w 8666"/>
              <a:gd name="T1" fmla="*/ 2147483647 h 814"/>
              <a:gd name="T2" fmla="*/ 2147483647 w 8666"/>
              <a:gd name="T3" fmla="*/ 2147483647 h 814"/>
              <a:gd name="T4" fmla="*/ 2147483647 w 8666"/>
              <a:gd name="T5" fmla="*/ 2147483647 h 814"/>
              <a:gd name="T6" fmla="*/ 2147483647 w 8666"/>
              <a:gd name="T7" fmla="*/ 2147483647 h 814"/>
              <a:gd name="T8" fmla="*/ 2147483647 w 8666"/>
              <a:gd name="T9" fmla="*/ 2147483647 h 814"/>
              <a:gd name="T10" fmla="*/ 2147483647 w 8666"/>
              <a:gd name="T11" fmla="*/ 2147483647 h 814"/>
              <a:gd name="T12" fmla="*/ 2147483647 w 8666"/>
              <a:gd name="T13" fmla="*/ 2147483647 h 814"/>
              <a:gd name="T14" fmla="*/ 2147483647 w 8666"/>
              <a:gd name="T15" fmla="*/ 2147483647 h 814"/>
              <a:gd name="T16" fmla="*/ 2147483647 w 8666"/>
              <a:gd name="T17" fmla="*/ 2147483647 h 814"/>
              <a:gd name="T18" fmla="*/ 2147483647 w 8666"/>
              <a:gd name="T19" fmla="*/ 2147483647 h 814"/>
              <a:gd name="T20" fmla="*/ 2147483647 w 8666"/>
              <a:gd name="T21" fmla="*/ 2147483647 h 814"/>
              <a:gd name="T22" fmla="*/ 2147483647 w 8666"/>
              <a:gd name="T23" fmla="*/ 2147483647 h 814"/>
              <a:gd name="T24" fmla="*/ 2147483647 w 8666"/>
              <a:gd name="T25" fmla="*/ 2147483647 h 814"/>
              <a:gd name="T26" fmla="*/ 2147483647 w 8666"/>
              <a:gd name="T27" fmla="*/ 2147483647 h 814"/>
              <a:gd name="T28" fmla="*/ 2147483647 w 8666"/>
              <a:gd name="T29" fmla="*/ 2147483647 h 814"/>
              <a:gd name="T30" fmla="*/ 2147483647 w 8666"/>
              <a:gd name="T31" fmla="*/ 0 h 8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66"/>
              <a:gd name="T49" fmla="*/ 0 h 814"/>
              <a:gd name="T50" fmla="*/ 8666 w 8666"/>
              <a:gd name="T51" fmla="*/ 814 h 8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66" h="814">
                <a:moveTo>
                  <a:pt x="0" y="814"/>
                </a:moveTo>
                <a:lnTo>
                  <a:pt x="577" y="426"/>
                </a:lnTo>
                <a:lnTo>
                  <a:pt x="1155" y="388"/>
                </a:lnTo>
                <a:lnTo>
                  <a:pt x="1733" y="349"/>
                </a:lnTo>
                <a:lnTo>
                  <a:pt x="2310" y="310"/>
                </a:lnTo>
                <a:lnTo>
                  <a:pt x="2888" y="233"/>
                </a:lnTo>
                <a:lnTo>
                  <a:pt x="3466" y="233"/>
                </a:lnTo>
                <a:lnTo>
                  <a:pt x="4044" y="194"/>
                </a:lnTo>
                <a:lnTo>
                  <a:pt x="4621" y="156"/>
                </a:lnTo>
                <a:lnTo>
                  <a:pt x="5199" y="156"/>
                </a:lnTo>
                <a:lnTo>
                  <a:pt x="5777" y="117"/>
                </a:lnTo>
                <a:lnTo>
                  <a:pt x="6355" y="117"/>
                </a:lnTo>
                <a:lnTo>
                  <a:pt x="6932" y="79"/>
                </a:lnTo>
                <a:lnTo>
                  <a:pt x="7510" y="39"/>
                </a:lnTo>
                <a:lnTo>
                  <a:pt x="8088" y="39"/>
                </a:lnTo>
                <a:lnTo>
                  <a:pt x="8666" y="0"/>
                </a:lnTo>
              </a:path>
            </a:pathLst>
          </a:custGeom>
          <a:noFill/>
          <a:ln w="38100"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lIns="81958" tIns="40977" rIns="81958" bIns="40977"/>
          <a:lstStyle/>
          <a:p>
            <a:endParaRPr lang="it-IT"/>
          </a:p>
        </p:txBody>
      </p:sp>
      <p:sp>
        <p:nvSpPr>
          <p:cNvPr id="10249" name="Rectangle 9"/>
          <p:cNvSpPr>
            <a:spLocks noChangeArrowheads="1"/>
          </p:cNvSpPr>
          <p:nvPr/>
        </p:nvSpPr>
        <p:spPr bwMode="auto">
          <a:xfrm>
            <a:off x="1356592" y="5612747"/>
            <a:ext cx="66386"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50" name="Rectangle 10"/>
          <p:cNvSpPr>
            <a:spLocks noChangeArrowheads="1"/>
          </p:cNvSpPr>
          <p:nvPr/>
        </p:nvSpPr>
        <p:spPr bwMode="auto">
          <a:xfrm>
            <a:off x="1837172" y="5303184"/>
            <a:ext cx="66386"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51" name="Rectangle 11"/>
          <p:cNvSpPr>
            <a:spLocks noChangeArrowheads="1"/>
          </p:cNvSpPr>
          <p:nvPr/>
        </p:nvSpPr>
        <p:spPr bwMode="auto">
          <a:xfrm>
            <a:off x="2317752" y="5272372"/>
            <a:ext cx="66386"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52" name="Rectangle 12"/>
          <p:cNvSpPr>
            <a:spLocks noChangeArrowheads="1"/>
          </p:cNvSpPr>
          <p:nvPr/>
        </p:nvSpPr>
        <p:spPr bwMode="auto">
          <a:xfrm>
            <a:off x="2798332" y="5241551"/>
            <a:ext cx="66386" cy="630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53" name="Rectangle 13"/>
          <p:cNvSpPr>
            <a:spLocks noChangeArrowheads="1"/>
          </p:cNvSpPr>
          <p:nvPr/>
        </p:nvSpPr>
        <p:spPr bwMode="auto">
          <a:xfrm>
            <a:off x="3277472" y="5210737"/>
            <a:ext cx="66386"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54" name="Rectangle 14"/>
          <p:cNvSpPr>
            <a:spLocks noChangeArrowheads="1"/>
          </p:cNvSpPr>
          <p:nvPr/>
        </p:nvSpPr>
        <p:spPr bwMode="auto">
          <a:xfrm>
            <a:off x="3756606" y="5149104"/>
            <a:ext cx="67829" cy="630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55" name="Rectangle 15"/>
          <p:cNvSpPr>
            <a:spLocks noChangeArrowheads="1"/>
          </p:cNvSpPr>
          <p:nvPr/>
        </p:nvSpPr>
        <p:spPr bwMode="auto">
          <a:xfrm>
            <a:off x="4237182" y="5149104"/>
            <a:ext cx="67830" cy="630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56" name="Rectangle 16"/>
          <p:cNvSpPr>
            <a:spLocks noChangeArrowheads="1"/>
          </p:cNvSpPr>
          <p:nvPr/>
        </p:nvSpPr>
        <p:spPr bwMode="auto">
          <a:xfrm>
            <a:off x="4717766" y="5118298"/>
            <a:ext cx="67829" cy="65835"/>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57" name="Rectangle 17"/>
          <p:cNvSpPr>
            <a:spLocks noChangeArrowheads="1"/>
          </p:cNvSpPr>
          <p:nvPr/>
        </p:nvSpPr>
        <p:spPr bwMode="auto">
          <a:xfrm>
            <a:off x="5198342" y="5087482"/>
            <a:ext cx="66386" cy="65835"/>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58" name="Rectangle 18"/>
          <p:cNvSpPr>
            <a:spLocks noChangeArrowheads="1"/>
          </p:cNvSpPr>
          <p:nvPr/>
        </p:nvSpPr>
        <p:spPr bwMode="auto">
          <a:xfrm>
            <a:off x="5680364" y="5087482"/>
            <a:ext cx="67830" cy="65835"/>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59" name="Rectangle 19"/>
          <p:cNvSpPr>
            <a:spLocks noChangeArrowheads="1"/>
          </p:cNvSpPr>
          <p:nvPr/>
        </p:nvSpPr>
        <p:spPr bwMode="auto">
          <a:xfrm>
            <a:off x="6160944" y="5056654"/>
            <a:ext cx="66386" cy="630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60" name="Rectangle 20"/>
          <p:cNvSpPr>
            <a:spLocks noChangeArrowheads="1"/>
          </p:cNvSpPr>
          <p:nvPr/>
        </p:nvSpPr>
        <p:spPr bwMode="auto">
          <a:xfrm>
            <a:off x="6641523" y="5056654"/>
            <a:ext cx="66386" cy="630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61" name="Rectangle 21"/>
          <p:cNvSpPr>
            <a:spLocks noChangeArrowheads="1"/>
          </p:cNvSpPr>
          <p:nvPr/>
        </p:nvSpPr>
        <p:spPr bwMode="auto">
          <a:xfrm>
            <a:off x="7120662" y="5025842"/>
            <a:ext cx="66386" cy="630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62" name="Rectangle 22"/>
          <p:cNvSpPr>
            <a:spLocks noChangeArrowheads="1"/>
          </p:cNvSpPr>
          <p:nvPr/>
        </p:nvSpPr>
        <p:spPr bwMode="auto">
          <a:xfrm>
            <a:off x="7601242" y="4993622"/>
            <a:ext cx="66386" cy="658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63" name="Rectangle 23"/>
          <p:cNvSpPr>
            <a:spLocks noChangeArrowheads="1"/>
          </p:cNvSpPr>
          <p:nvPr/>
        </p:nvSpPr>
        <p:spPr bwMode="auto">
          <a:xfrm>
            <a:off x="8081822" y="4993622"/>
            <a:ext cx="66386" cy="658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64" name="Rectangle 24"/>
          <p:cNvSpPr>
            <a:spLocks noChangeArrowheads="1"/>
          </p:cNvSpPr>
          <p:nvPr/>
        </p:nvSpPr>
        <p:spPr bwMode="auto">
          <a:xfrm>
            <a:off x="8562402" y="4964206"/>
            <a:ext cx="66386"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65" name="Freeform 25"/>
          <p:cNvSpPr>
            <a:spLocks/>
          </p:cNvSpPr>
          <p:nvPr/>
        </p:nvSpPr>
        <p:spPr bwMode="auto">
          <a:xfrm>
            <a:off x="1389785" y="5087471"/>
            <a:ext cx="7205806" cy="556092"/>
          </a:xfrm>
          <a:custGeom>
            <a:avLst/>
            <a:gdLst>
              <a:gd name="T0" fmla="*/ 0 w 8666"/>
              <a:gd name="T1" fmla="*/ 2147483647 h 697"/>
              <a:gd name="T2" fmla="*/ 2147483647 w 8666"/>
              <a:gd name="T3" fmla="*/ 2147483647 h 697"/>
              <a:gd name="T4" fmla="*/ 2147483647 w 8666"/>
              <a:gd name="T5" fmla="*/ 2147483647 h 697"/>
              <a:gd name="T6" fmla="*/ 2147483647 w 8666"/>
              <a:gd name="T7" fmla="*/ 2147483647 h 697"/>
              <a:gd name="T8" fmla="*/ 2147483647 w 8666"/>
              <a:gd name="T9" fmla="*/ 2147483647 h 697"/>
              <a:gd name="T10" fmla="*/ 2147483647 w 8666"/>
              <a:gd name="T11" fmla="*/ 2147483647 h 697"/>
              <a:gd name="T12" fmla="*/ 2147483647 w 8666"/>
              <a:gd name="T13" fmla="*/ 2147483647 h 697"/>
              <a:gd name="T14" fmla="*/ 2147483647 w 8666"/>
              <a:gd name="T15" fmla="*/ 2147483647 h 697"/>
              <a:gd name="T16" fmla="*/ 2147483647 w 8666"/>
              <a:gd name="T17" fmla="*/ 2147483647 h 697"/>
              <a:gd name="T18" fmla="*/ 2147483647 w 8666"/>
              <a:gd name="T19" fmla="*/ 2147483647 h 697"/>
              <a:gd name="T20" fmla="*/ 2147483647 w 8666"/>
              <a:gd name="T21" fmla="*/ 2147483647 h 697"/>
              <a:gd name="T22" fmla="*/ 2147483647 w 8666"/>
              <a:gd name="T23" fmla="*/ 2147483647 h 697"/>
              <a:gd name="T24" fmla="*/ 2147483647 w 8666"/>
              <a:gd name="T25" fmla="*/ 2147483647 h 697"/>
              <a:gd name="T26" fmla="*/ 2147483647 w 8666"/>
              <a:gd name="T27" fmla="*/ 2147483647 h 697"/>
              <a:gd name="T28" fmla="*/ 2147483647 w 8666"/>
              <a:gd name="T29" fmla="*/ 2147483647 h 697"/>
              <a:gd name="T30" fmla="*/ 2147483647 w 8666"/>
              <a:gd name="T31" fmla="*/ 0 h 6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66"/>
              <a:gd name="T49" fmla="*/ 0 h 697"/>
              <a:gd name="T50" fmla="*/ 8666 w 8666"/>
              <a:gd name="T51" fmla="*/ 697 h 6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66" h="697">
                <a:moveTo>
                  <a:pt x="0" y="697"/>
                </a:moveTo>
                <a:lnTo>
                  <a:pt x="577" y="619"/>
                </a:lnTo>
                <a:lnTo>
                  <a:pt x="1155" y="619"/>
                </a:lnTo>
                <a:lnTo>
                  <a:pt x="1733" y="581"/>
                </a:lnTo>
                <a:lnTo>
                  <a:pt x="2310" y="542"/>
                </a:lnTo>
                <a:lnTo>
                  <a:pt x="2888" y="503"/>
                </a:lnTo>
                <a:lnTo>
                  <a:pt x="3466" y="465"/>
                </a:lnTo>
                <a:lnTo>
                  <a:pt x="4044" y="426"/>
                </a:lnTo>
                <a:lnTo>
                  <a:pt x="4621" y="388"/>
                </a:lnTo>
                <a:lnTo>
                  <a:pt x="5199" y="349"/>
                </a:lnTo>
                <a:lnTo>
                  <a:pt x="5777" y="309"/>
                </a:lnTo>
                <a:lnTo>
                  <a:pt x="6355" y="232"/>
                </a:lnTo>
                <a:lnTo>
                  <a:pt x="6932" y="155"/>
                </a:lnTo>
                <a:lnTo>
                  <a:pt x="7510" y="39"/>
                </a:lnTo>
                <a:lnTo>
                  <a:pt x="8088" y="39"/>
                </a:lnTo>
                <a:lnTo>
                  <a:pt x="8666" y="0"/>
                </a:lnTo>
              </a:path>
            </a:pathLst>
          </a:custGeom>
          <a:noFill/>
          <a:ln w="38100" cmpd="sng">
            <a:solidFill>
              <a:schemeClr val="tx1"/>
            </a:solidFill>
            <a:prstDash val="solid"/>
            <a:round/>
            <a:headEnd/>
            <a:tailEnd/>
          </a:ln>
          <a:extLst>
            <a:ext uri="{909E8E84-426E-40dd-AFC4-6F175D3DCCD1}">
              <a14:hiddenFill xmlns:a14="http://schemas.microsoft.com/office/drawing/2010/main" xmlns="">
                <a:solidFill>
                  <a:srgbClr val="FFFFFF"/>
                </a:solidFill>
              </a14:hiddenFill>
            </a:ext>
          </a:extLst>
        </p:spPr>
        <p:txBody>
          <a:bodyPr lIns="81958" tIns="40977" rIns="81958" bIns="40977"/>
          <a:lstStyle/>
          <a:p>
            <a:endParaRPr lang="it-IT"/>
          </a:p>
        </p:txBody>
      </p:sp>
      <p:sp>
        <p:nvSpPr>
          <p:cNvPr id="10266" name="Rectangle 26"/>
          <p:cNvSpPr>
            <a:spLocks noChangeArrowheads="1"/>
          </p:cNvSpPr>
          <p:nvPr/>
        </p:nvSpPr>
        <p:spPr bwMode="auto">
          <a:xfrm>
            <a:off x="1356592" y="5612747"/>
            <a:ext cx="66386"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67" name="Rectangle 27"/>
          <p:cNvSpPr>
            <a:spLocks noChangeArrowheads="1"/>
          </p:cNvSpPr>
          <p:nvPr/>
        </p:nvSpPr>
        <p:spPr bwMode="auto">
          <a:xfrm>
            <a:off x="1837172" y="5551117"/>
            <a:ext cx="66386"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68" name="Rectangle 28"/>
          <p:cNvSpPr>
            <a:spLocks noChangeArrowheads="1"/>
          </p:cNvSpPr>
          <p:nvPr/>
        </p:nvSpPr>
        <p:spPr bwMode="auto">
          <a:xfrm>
            <a:off x="2317752" y="5551117"/>
            <a:ext cx="66386"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69" name="Rectangle 29"/>
          <p:cNvSpPr>
            <a:spLocks noChangeArrowheads="1"/>
          </p:cNvSpPr>
          <p:nvPr/>
        </p:nvSpPr>
        <p:spPr bwMode="auto">
          <a:xfrm>
            <a:off x="2798332" y="5520299"/>
            <a:ext cx="66386"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70" name="Rectangle 30"/>
          <p:cNvSpPr>
            <a:spLocks noChangeArrowheads="1"/>
          </p:cNvSpPr>
          <p:nvPr/>
        </p:nvSpPr>
        <p:spPr bwMode="auto">
          <a:xfrm>
            <a:off x="3277472" y="5489493"/>
            <a:ext cx="66386" cy="63033"/>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71" name="Rectangle 31"/>
          <p:cNvSpPr>
            <a:spLocks noChangeArrowheads="1"/>
          </p:cNvSpPr>
          <p:nvPr/>
        </p:nvSpPr>
        <p:spPr bwMode="auto">
          <a:xfrm>
            <a:off x="3756606" y="5458666"/>
            <a:ext cx="67829"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72" name="Rectangle 32"/>
          <p:cNvSpPr>
            <a:spLocks noChangeArrowheads="1"/>
          </p:cNvSpPr>
          <p:nvPr/>
        </p:nvSpPr>
        <p:spPr bwMode="auto">
          <a:xfrm>
            <a:off x="4237182" y="5427850"/>
            <a:ext cx="67830"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73" name="Rectangle 33"/>
          <p:cNvSpPr>
            <a:spLocks noChangeArrowheads="1"/>
          </p:cNvSpPr>
          <p:nvPr/>
        </p:nvSpPr>
        <p:spPr bwMode="auto">
          <a:xfrm>
            <a:off x="4717766" y="5397045"/>
            <a:ext cx="67829" cy="63033"/>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74" name="Rectangle 34"/>
          <p:cNvSpPr>
            <a:spLocks noChangeArrowheads="1"/>
          </p:cNvSpPr>
          <p:nvPr/>
        </p:nvSpPr>
        <p:spPr bwMode="auto">
          <a:xfrm>
            <a:off x="5198342" y="5366229"/>
            <a:ext cx="66386" cy="63033"/>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75" name="Rectangle 35"/>
          <p:cNvSpPr>
            <a:spLocks noChangeArrowheads="1"/>
          </p:cNvSpPr>
          <p:nvPr/>
        </p:nvSpPr>
        <p:spPr bwMode="auto">
          <a:xfrm>
            <a:off x="5680364" y="5335402"/>
            <a:ext cx="67830"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76" name="Rectangle 36"/>
          <p:cNvSpPr>
            <a:spLocks noChangeArrowheads="1"/>
          </p:cNvSpPr>
          <p:nvPr/>
        </p:nvSpPr>
        <p:spPr bwMode="auto">
          <a:xfrm>
            <a:off x="6160944" y="5303184"/>
            <a:ext cx="66386" cy="644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77" name="Rectangle 37"/>
          <p:cNvSpPr>
            <a:spLocks noChangeArrowheads="1"/>
          </p:cNvSpPr>
          <p:nvPr/>
        </p:nvSpPr>
        <p:spPr bwMode="auto">
          <a:xfrm>
            <a:off x="6641523" y="5241551"/>
            <a:ext cx="66386" cy="630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78" name="Rectangle 38"/>
          <p:cNvSpPr>
            <a:spLocks noChangeArrowheads="1"/>
          </p:cNvSpPr>
          <p:nvPr/>
        </p:nvSpPr>
        <p:spPr bwMode="auto">
          <a:xfrm>
            <a:off x="7120662" y="5181332"/>
            <a:ext cx="66386" cy="63033"/>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79" name="Rectangle 39"/>
          <p:cNvSpPr>
            <a:spLocks noChangeArrowheads="1"/>
          </p:cNvSpPr>
          <p:nvPr/>
        </p:nvSpPr>
        <p:spPr bwMode="auto">
          <a:xfrm>
            <a:off x="7601242" y="5087482"/>
            <a:ext cx="66386" cy="65835"/>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80" name="Rectangle 40"/>
          <p:cNvSpPr>
            <a:spLocks noChangeArrowheads="1"/>
          </p:cNvSpPr>
          <p:nvPr/>
        </p:nvSpPr>
        <p:spPr bwMode="auto">
          <a:xfrm>
            <a:off x="8081822" y="5087482"/>
            <a:ext cx="66386" cy="65835"/>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81" name="Rectangle 41"/>
          <p:cNvSpPr>
            <a:spLocks noChangeArrowheads="1"/>
          </p:cNvSpPr>
          <p:nvPr/>
        </p:nvSpPr>
        <p:spPr bwMode="auto">
          <a:xfrm>
            <a:off x="8562402" y="5056654"/>
            <a:ext cx="66386" cy="630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282" name="Line 42"/>
          <p:cNvSpPr>
            <a:spLocks noChangeShapeType="1"/>
          </p:cNvSpPr>
          <p:nvPr/>
        </p:nvSpPr>
        <p:spPr bwMode="auto">
          <a:xfrm>
            <a:off x="1389796" y="5539909"/>
            <a:ext cx="1443"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83" name="Line 43"/>
          <p:cNvSpPr>
            <a:spLocks noChangeShapeType="1"/>
          </p:cNvSpPr>
          <p:nvPr/>
        </p:nvSpPr>
        <p:spPr bwMode="auto">
          <a:xfrm>
            <a:off x="1870363" y="5539909"/>
            <a:ext cx="1444"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84" name="Line 44"/>
          <p:cNvSpPr>
            <a:spLocks noChangeShapeType="1"/>
          </p:cNvSpPr>
          <p:nvPr/>
        </p:nvSpPr>
        <p:spPr bwMode="auto">
          <a:xfrm>
            <a:off x="2350955" y="5539909"/>
            <a:ext cx="1443"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85" name="Line 45"/>
          <p:cNvSpPr>
            <a:spLocks noChangeShapeType="1"/>
          </p:cNvSpPr>
          <p:nvPr/>
        </p:nvSpPr>
        <p:spPr bwMode="auto">
          <a:xfrm>
            <a:off x="2831523" y="5539909"/>
            <a:ext cx="1444"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86" name="Line 46"/>
          <p:cNvSpPr>
            <a:spLocks noChangeShapeType="1"/>
          </p:cNvSpPr>
          <p:nvPr/>
        </p:nvSpPr>
        <p:spPr bwMode="auto">
          <a:xfrm>
            <a:off x="3312114" y="5539909"/>
            <a:ext cx="1443"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87" name="Line 47"/>
          <p:cNvSpPr>
            <a:spLocks noChangeShapeType="1"/>
          </p:cNvSpPr>
          <p:nvPr/>
        </p:nvSpPr>
        <p:spPr bwMode="auto">
          <a:xfrm>
            <a:off x="3791250" y="5539909"/>
            <a:ext cx="1443"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88" name="Line 48"/>
          <p:cNvSpPr>
            <a:spLocks noChangeShapeType="1"/>
          </p:cNvSpPr>
          <p:nvPr/>
        </p:nvSpPr>
        <p:spPr bwMode="auto">
          <a:xfrm>
            <a:off x="4270376" y="5539909"/>
            <a:ext cx="2886"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89" name="Line 49"/>
          <p:cNvSpPr>
            <a:spLocks noChangeShapeType="1"/>
          </p:cNvSpPr>
          <p:nvPr/>
        </p:nvSpPr>
        <p:spPr bwMode="auto">
          <a:xfrm>
            <a:off x="4750955" y="5539909"/>
            <a:ext cx="2886"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90" name="Line 50"/>
          <p:cNvSpPr>
            <a:spLocks noChangeShapeType="1"/>
          </p:cNvSpPr>
          <p:nvPr/>
        </p:nvSpPr>
        <p:spPr bwMode="auto">
          <a:xfrm>
            <a:off x="5231536" y="5539909"/>
            <a:ext cx="4329"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91" name="Line 51"/>
          <p:cNvSpPr>
            <a:spLocks noChangeShapeType="1"/>
          </p:cNvSpPr>
          <p:nvPr/>
        </p:nvSpPr>
        <p:spPr bwMode="auto">
          <a:xfrm>
            <a:off x="5710672" y="5539909"/>
            <a:ext cx="2886"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92" name="Line 52"/>
          <p:cNvSpPr>
            <a:spLocks noChangeShapeType="1"/>
          </p:cNvSpPr>
          <p:nvPr/>
        </p:nvSpPr>
        <p:spPr bwMode="auto">
          <a:xfrm>
            <a:off x="6192705" y="5539909"/>
            <a:ext cx="1443"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93" name="Line 53"/>
          <p:cNvSpPr>
            <a:spLocks noChangeShapeType="1"/>
          </p:cNvSpPr>
          <p:nvPr/>
        </p:nvSpPr>
        <p:spPr bwMode="auto">
          <a:xfrm>
            <a:off x="6673273" y="5539909"/>
            <a:ext cx="1444"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94" name="Line 54"/>
          <p:cNvSpPr>
            <a:spLocks noChangeShapeType="1"/>
          </p:cNvSpPr>
          <p:nvPr/>
        </p:nvSpPr>
        <p:spPr bwMode="auto">
          <a:xfrm>
            <a:off x="7153864" y="5539909"/>
            <a:ext cx="1443"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95" name="Line 55"/>
          <p:cNvSpPr>
            <a:spLocks noChangeShapeType="1"/>
          </p:cNvSpPr>
          <p:nvPr/>
        </p:nvSpPr>
        <p:spPr bwMode="auto">
          <a:xfrm>
            <a:off x="7634432" y="5539909"/>
            <a:ext cx="1444"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96" name="Line 56"/>
          <p:cNvSpPr>
            <a:spLocks noChangeShapeType="1"/>
          </p:cNvSpPr>
          <p:nvPr/>
        </p:nvSpPr>
        <p:spPr bwMode="auto">
          <a:xfrm>
            <a:off x="8115023" y="5539909"/>
            <a:ext cx="1443"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97" name="Line 57"/>
          <p:cNvSpPr>
            <a:spLocks noChangeShapeType="1"/>
          </p:cNvSpPr>
          <p:nvPr/>
        </p:nvSpPr>
        <p:spPr bwMode="auto">
          <a:xfrm>
            <a:off x="8595591" y="5539909"/>
            <a:ext cx="1444" cy="103654"/>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298" name="Rectangle 58"/>
          <p:cNvSpPr>
            <a:spLocks noChangeArrowheads="1"/>
          </p:cNvSpPr>
          <p:nvPr/>
        </p:nvSpPr>
        <p:spPr bwMode="auto">
          <a:xfrm>
            <a:off x="1304638" y="5800446"/>
            <a:ext cx="149774"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0</a:t>
            </a:r>
            <a:endParaRPr lang="en-US"/>
          </a:p>
        </p:txBody>
      </p:sp>
      <p:sp>
        <p:nvSpPr>
          <p:cNvPr id="10299" name="Rectangle 59"/>
          <p:cNvSpPr>
            <a:spLocks noChangeArrowheads="1"/>
          </p:cNvSpPr>
          <p:nvPr/>
        </p:nvSpPr>
        <p:spPr bwMode="auto">
          <a:xfrm>
            <a:off x="2746378" y="5800446"/>
            <a:ext cx="149774"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3</a:t>
            </a:r>
            <a:endParaRPr lang="en-US"/>
          </a:p>
        </p:txBody>
      </p:sp>
      <p:sp>
        <p:nvSpPr>
          <p:cNvPr id="10300" name="Rectangle 60"/>
          <p:cNvSpPr>
            <a:spLocks noChangeArrowheads="1"/>
          </p:cNvSpPr>
          <p:nvPr/>
        </p:nvSpPr>
        <p:spPr bwMode="auto">
          <a:xfrm>
            <a:off x="4186671" y="5800446"/>
            <a:ext cx="149774"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6</a:t>
            </a:r>
            <a:endParaRPr lang="en-US"/>
          </a:p>
        </p:txBody>
      </p:sp>
      <p:sp>
        <p:nvSpPr>
          <p:cNvPr id="10301" name="Rectangle 61"/>
          <p:cNvSpPr>
            <a:spLocks noChangeArrowheads="1"/>
          </p:cNvSpPr>
          <p:nvPr/>
        </p:nvSpPr>
        <p:spPr bwMode="auto">
          <a:xfrm>
            <a:off x="5628409" y="5800446"/>
            <a:ext cx="149774"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9</a:t>
            </a:r>
            <a:endParaRPr lang="en-US"/>
          </a:p>
        </p:txBody>
      </p:sp>
      <p:sp>
        <p:nvSpPr>
          <p:cNvPr id="10302" name="Rectangle 62"/>
          <p:cNvSpPr>
            <a:spLocks noChangeArrowheads="1"/>
          </p:cNvSpPr>
          <p:nvPr/>
        </p:nvSpPr>
        <p:spPr bwMode="auto">
          <a:xfrm>
            <a:off x="6985006" y="5800446"/>
            <a:ext cx="299549"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12</a:t>
            </a:r>
            <a:endParaRPr lang="en-US"/>
          </a:p>
        </p:txBody>
      </p:sp>
      <p:sp>
        <p:nvSpPr>
          <p:cNvPr id="10303" name="Rectangle 63"/>
          <p:cNvSpPr>
            <a:spLocks noChangeArrowheads="1"/>
          </p:cNvSpPr>
          <p:nvPr/>
        </p:nvSpPr>
        <p:spPr bwMode="auto">
          <a:xfrm>
            <a:off x="8426739" y="5800446"/>
            <a:ext cx="299549"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15</a:t>
            </a:r>
            <a:endParaRPr lang="en-US"/>
          </a:p>
        </p:txBody>
      </p:sp>
      <p:sp>
        <p:nvSpPr>
          <p:cNvPr id="10304" name="Line 65"/>
          <p:cNvSpPr>
            <a:spLocks noChangeShapeType="1"/>
          </p:cNvSpPr>
          <p:nvPr/>
        </p:nvSpPr>
        <p:spPr bwMode="auto">
          <a:xfrm flipV="1">
            <a:off x="1118478" y="2553541"/>
            <a:ext cx="1443" cy="3090022"/>
          </a:xfrm>
          <a:prstGeom prst="line">
            <a:avLst/>
          </a:prstGeom>
          <a:noFill/>
          <a:ln w="41275">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05" name="Line 66"/>
          <p:cNvSpPr>
            <a:spLocks noChangeShapeType="1"/>
          </p:cNvSpPr>
          <p:nvPr/>
        </p:nvSpPr>
        <p:spPr bwMode="auto">
          <a:xfrm>
            <a:off x="1118466" y="5643564"/>
            <a:ext cx="109682" cy="1400"/>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06" name="Line 67"/>
          <p:cNvSpPr>
            <a:spLocks noChangeShapeType="1"/>
          </p:cNvSpPr>
          <p:nvPr/>
        </p:nvSpPr>
        <p:spPr bwMode="auto">
          <a:xfrm>
            <a:off x="1118466" y="5335404"/>
            <a:ext cx="109682" cy="1400"/>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07" name="Line 68"/>
          <p:cNvSpPr>
            <a:spLocks noChangeShapeType="1"/>
          </p:cNvSpPr>
          <p:nvPr/>
        </p:nvSpPr>
        <p:spPr bwMode="auto">
          <a:xfrm>
            <a:off x="1118466" y="5025842"/>
            <a:ext cx="109682" cy="2801"/>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08" name="Line 69"/>
          <p:cNvSpPr>
            <a:spLocks noChangeShapeType="1"/>
          </p:cNvSpPr>
          <p:nvPr/>
        </p:nvSpPr>
        <p:spPr bwMode="auto">
          <a:xfrm>
            <a:off x="1118466" y="4717677"/>
            <a:ext cx="109682" cy="1401"/>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09" name="Line 70"/>
          <p:cNvSpPr>
            <a:spLocks noChangeShapeType="1"/>
          </p:cNvSpPr>
          <p:nvPr/>
        </p:nvSpPr>
        <p:spPr bwMode="auto">
          <a:xfrm>
            <a:off x="1118466" y="4409517"/>
            <a:ext cx="109682" cy="1401"/>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10" name="Line 71"/>
          <p:cNvSpPr>
            <a:spLocks noChangeShapeType="1"/>
          </p:cNvSpPr>
          <p:nvPr/>
        </p:nvSpPr>
        <p:spPr bwMode="auto">
          <a:xfrm>
            <a:off x="1118466" y="4098552"/>
            <a:ext cx="109682" cy="1401"/>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11" name="Line 72"/>
          <p:cNvSpPr>
            <a:spLocks noChangeShapeType="1"/>
          </p:cNvSpPr>
          <p:nvPr/>
        </p:nvSpPr>
        <p:spPr bwMode="auto">
          <a:xfrm>
            <a:off x="1118466" y="3788994"/>
            <a:ext cx="109682" cy="1400"/>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12" name="Line 73"/>
          <p:cNvSpPr>
            <a:spLocks noChangeShapeType="1"/>
          </p:cNvSpPr>
          <p:nvPr/>
        </p:nvSpPr>
        <p:spPr bwMode="auto">
          <a:xfrm>
            <a:off x="1118466" y="3480828"/>
            <a:ext cx="109682" cy="1400"/>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13" name="Line 74"/>
          <p:cNvSpPr>
            <a:spLocks noChangeShapeType="1"/>
          </p:cNvSpPr>
          <p:nvPr/>
        </p:nvSpPr>
        <p:spPr bwMode="auto">
          <a:xfrm>
            <a:off x="1118466" y="3171267"/>
            <a:ext cx="109682" cy="1401"/>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14" name="Line 75"/>
          <p:cNvSpPr>
            <a:spLocks noChangeShapeType="1"/>
          </p:cNvSpPr>
          <p:nvPr/>
        </p:nvSpPr>
        <p:spPr bwMode="auto">
          <a:xfrm>
            <a:off x="1118466" y="2861703"/>
            <a:ext cx="109682" cy="2801"/>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15" name="Line 76"/>
          <p:cNvSpPr>
            <a:spLocks noChangeShapeType="1"/>
          </p:cNvSpPr>
          <p:nvPr/>
        </p:nvSpPr>
        <p:spPr bwMode="auto">
          <a:xfrm>
            <a:off x="1118466" y="2553541"/>
            <a:ext cx="109682" cy="1400"/>
          </a:xfrm>
          <a:prstGeom prst="line">
            <a:avLst/>
          </a:prstGeom>
          <a:noFill/>
          <a:ln w="30163">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16" name="Rectangle 77"/>
          <p:cNvSpPr>
            <a:spLocks noChangeArrowheads="1"/>
          </p:cNvSpPr>
          <p:nvPr/>
        </p:nvSpPr>
        <p:spPr bwMode="auto">
          <a:xfrm>
            <a:off x="785091" y="5481080"/>
            <a:ext cx="149774"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0</a:t>
            </a:r>
            <a:endParaRPr lang="en-US"/>
          </a:p>
        </p:txBody>
      </p:sp>
      <p:sp>
        <p:nvSpPr>
          <p:cNvPr id="10317" name="Rectangle 78"/>
          <p:cNvSpPr>
            <a:spLocks noChangeArrowheads="1"/>
          </p:cNvSpPr>
          <p:nvPr/>
        </p:nvSpPr>
        <p:spPr bwMode="auto">
          <a:xfrm>
            <a:off x="616239" y="4861955"/>
            <a:ext cx="299549"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20</a:t>
            </a:r>
            <a:endParaRPr lang="en-US"/>
          </a:p>
        </p:txBody>
      </p:sp>
      <p:sp>
        <p:nvSpPr>
          <p:cNvPr id="10318" name="Rectangle 79"/>
          <p:cNvSpPr>
            <a:spLocks noChangeArrowheads="1"/>
          </p:cNvSpPr>
          <p:nvPr/>
        </p:nvSpPr>
        <p:spPr bwMode="auto">
          <a:xfrm>
            <a:off x="616239" y="4244228"/>
            <a:ext cx="299549"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40</a:t>
            </a:r>
            <a:endParaRPr lang="en-US"/>
          </a:p>
        </p:txBody>
      </p:sp>
      <p:sp>
        <p:nvSpPr>
          <p:cNvPr id="10319" name="Rectangle 80"/>
          <p:cNvSpPr>
            <a:spLocks noChangeArrowheads="1"/>
          </p:cNvSpPr>
          <p:nvPr/>
        </p:nvSpPr>
        <p:spPr bwMode="auto">
          <a:xfrm>
            <a:off x="616239" y="3623705"/>
            <a:ext cx="299549"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60</a:t>
            </a:r>
            <a:endParaRPr lang="en-US"/>
          </a:p>
        </p:txBody>
      </p:sp>
      <p:sp>
        <p:nvSpPr>
          <p:cNvPr id="10320" name="Rectangle 81"/>
          <p:cNvSpPr>
            <a:spLocks noChangeArrowheads="1"/>
          </p:cNvSpPr>
          <p:nvPr/>
        </p:nvSpPr>
        <p:spPr bwMode="auto">
          <a:xfrm>
            <a:off x="616239" y="3007380"/>
            <a:ext cx="299549"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80</a:t>
            </a:r>
            <a:endParaRPr lang="en-US"/>
          </a:p>
        </p:txBody>
      </p:sp>
      <p:sp>
        <p:nvSpPr>
          <p:cNvPr id="10321" name="Rectangle 82"/>
          <p:cNvSpPr>
            <a:spLocks noChangeArrowheads="1"/>
          </p:cNvSpPr>
          <p:nvPr/>
        </p:nvSpPr>
        <p:spPr bwMode="auto">
          <a:xfrm>
            <a:off x="445948" y="2389655"/>
            <a:ext cx="449323" cy="3231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2100"/>
              <a:t>100</a:t>
            </a:r>
            <a:endParaRPr lang="en-US"/>
          </a:p>
        </p:txBody>
      </p:sp>
      <p:sp>
        <p:nvSpPr>
          <p:cNvPr id="10322" name="Rectangle 83"/>
          <p:cNvSpPr>
            <a:spLocks noChangeArrowheads="1"/>
          </p:cNvSpPr>
          <p:nvPr/>
        </p:nvSpPr>
        <p:spPr bwMode="auto">
          <a:xfrm rot="-5400000">
            <a:off x="-1092805" y="3881640"/>
            <a:ext cx="283648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sz="2100" dirty="0">
                <a:solidFill>
                  <a:srgbClr val="FFFFFF"/>
                </a:solidFill>
              </a:rPr>
              <a:t>Percent  infected</a:t>
            </a:r>
            <a:endParaRPr lang="en-US" dirty="0">
              <a:solidFill>
                <a:srgbClr val="FFFFFF"/>
              </a:solidFill>
            </a:endParaRPr>
          </a:p>
        </p:txBody>
      </p:sp>
      <p:sp>
        <p:nvSpPr>
          <p:cNvPr id="10323" name="Rectangle 84"/>
          <p:cNvSpPr>
            <a:spLocks noChangeArrowheads="1"/>
          </p:cNvSpPr>
          <p:nvPr/>
        </p:nvSpPr>
        <p:spPr bwMode="auto">
          <a:xfrm>
            <a:off x="2476500" y="1546423"/>
            <a:ext cx="5033818" cy="7367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81958" tIns="40977" rIns="81958" bIns="40977"/>
          <a:lstStyle/>
          <a:p>
            <a:endParaRPr lang="it-IT"/>
          </a:p>
        </p:txBody>
      </p:sp>
      <p:sp>
        <p:nvSpPr>
          <p:cNvPr id="10324" name="Line 85"/>
          <p:cNvSpPr>
            <a:spLocks noChangeShapeType="1"/>
          </p:cNvSpPr>
          <p:nvPr/>
        </p:nvSpPr>
        <p:spPr bwMode="auto">
          <a:xfrm>
            <a:off x="2602061" y="1777534"/>
            <a:ext cx="493568" cy="14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25" name="Rectangle 86"/>
          <p:cNvSpPr>
            <a:spLocks noChangeArrowheads="1"/>
          </p:cNvSpPr>
          <p:nvPr/>
        </p:nvSpPr>
        <p:spPr bwMode="auto">
          <a:xfrm>
            <a:off x="3219744" y="1658471"/>
            <a:ext cx="1084213" cy="23083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1500"/>
              <a:t>IV drug user</a:t>
            </a:r>
            <a:endParaRPr lang="en-US"/>
          </a:p>
        </p:txBody>
      </p:sp>
      <p:sp>
        <p:nvSpPr>
          <p:cNvPr id="10326" name="Line 87"/>
          <p:cNvSpPr>
            <a:spLocks noChangeShapeType="1"/>
          </p:cNvSpPr>
          <p:nvPr/>
        </p:nvSpPr>
        <p:spPr bwMode="auto">
          <a:xfrm>
            <a:off x="2602061" y="2085699"/>
            <a:ext cx="493568" cy="1400"/>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27" name="Rectangle 88"/>
          <p:cNvSpPr>
            <a:spLocks noChangeArrowheads="1"/>
          </p:cNvSpPr>
          <p:nvPr/>
        </p:nvSpPr>
        <p:spPr bwMode="auto">
          <a:xfrm>
            <a:off x="3219739" y="1965232"/>
            <a:ext cx="1542162" cy="23083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1500"/>
              <a:t>Homosexual men</a:t>
            </a:r>
            <a:endParaRPr lang="en-US"/>
          </a:p>
        </p:txBody>
      </p:sp>
      <p:sp>
        <p:nvSpPr>
          <p:cNvPr id="10328" name="Line 89"/>
          <p:cNvSpPr>
            <a:spLocks noChangeShapeType="1"/>
          </p:cNvSpPr>
          <p:nvPr/>
        </p:nvSpPr>
        <p:spPr bwMode="auto">
          <a:xfrm>
            <a:off x="5318125" y="1777534"/>
            <a:ext cx="490682" cy="14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29" name="Rectangle 90"/>
          <p:cNvSpPr>
            <a:spLocks noChangeArrowheads="1"/>
          </p:cNvSpPr>
          <p:nvPr/>
        </p:nvSpPr>
        <p:spPr bwMode="auto">
          <a:xfrm>
            <a:off x="5530273" y="1746729"/>
            <a:ext cx="66386" cy="63033"/>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330" name="Rectangle 91"/>
          <p:cNvSpPr>
            <a:spLocks noChangeArrowheads="1"/>
          </p:cNvSpPr>
          <p:nvPr/>
        </p:nvSpPr>
        <p:spPr bwMode="auto">
          <a:xfrm>
            <a:off x="5932927" y="1658471"/>
            <a:ext cx="572407" cy="23083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1500"/>
              <a:t>HCWs</a:t>
            </a:r>
            <a:endParaRPr lang="en-US"/>
          </a:p>
        </p:txBody>
      </p:sp>
      <p:sp>
        <p:nvSpPr>
          <p:cNvPr id="10331" name="Line 92"/>
          <p:cNvSpPr>
            <a:spLocks noChangeShapeType="1"/>
          </p:cNvSpPr>
          <p:nvPr/>
        </p:nvSpPr>
        <p:spPr bwMode="auto">
          <a:xfrm>
            <a:off x="5318125" y="2085699"/>
            <a:ext cx="490682" cy="14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lIns="81958" tIns="40977" rIns="81958" bIns="40977"/>
          <a:lstStyle/>
          <a:p>
            <a:endParaRPr lang="it-IT"/>
          </a:p>
        </p:txBody>
      </p:sp>
      <p:sp>
        <p:nvSpPr>
          <p:cNvPr id="10332" name="Rectangle 93"/>
          <p:cNvSpPr>
            <a:spLocks noChangeArrowheads="1"/>
          </p:cNvSpPr>
          <p:nvPr/>
        </p:nvSpPr>
        <p:spPr bwMode="auto">
          <a:xfrm>
            <a:off x="5530273" y="2053479"/>
            <a:ext cx="66386" cy="63034"/>
          </a:xfrm>
          <a:prstGeom prst="rect">
            <a:avLst/>
          </a:prstGeom>
          <a:solidFill>
            <a:srgbClr val="000000"/>
          </a:solidFill>
          <a:ln w="0">
            <a:solidFill>
              <a:schemeClr val="tx1"/>
            </a:solidFill>
            <a:miter lim="800000"/>
            <a:headEnd/>
            <a:tailEnd/>
          </a:ln>
        </p:spPr>
        <p:txBody>
          <a:bodyPr lIns="81958" tIns="40977" rIns="81958" bIns="40977"/>
          <a:lstStyle/>
          <a:p>
            <a:endParaRPr lang="it-IT"/>
          </a:p>
        </p:txBody>
      </p:sp>
      <p:sp>
        <p:nvSpPr>
          <p:cNvPr id="10333" name="Rectangle 94"/>
          <p:cNvSpPr>
            <a:spLocks noChangeArrowheads="1"/>
          </p:cNvSpPr>
          <p:nvPr/>
        </p:nvSpPr>
        <p:spPr bwMode="auto">
          <a:xfrm>
            <a:off x="5932921" y="1965232"/>
            <a:ext cx="1167750" cy="23083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1500"/>
              <a:t>Heterosexual</a:t>
            </a:r>
            <a:endParaRPr lang="en-US"/>
          </a:p>
        </p:txBody>
      </p:sp>
    </p:spTree>
    <p:extLst>
      <p:ext uri="{BB962C8B-B14F-4D97-AF65-F5344CB8AC3E}">
        <p14:creationId xmlns:p14="http://schemas.microsoft.com/office/powerpoint/2010/main" val="333946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31"/>
          <p:cNvSpPr>
            <a:spLocks noGrp="1" noChangeArrowheads="1"/>
          </p:cNvSpPr>
          <p:nvPr>
            <p:ph type="title"/>
          </p:nvPr>
        </p:nvSpPr>
        <p:spPr>
          <a:xfrm>
            <a:off x="-15872" y="268941"/>
            <a:ext cx="9213274" cy="644338"/>
          </a:xfrm>
        </p:spPr>
        <p:txBody>
          <a:bodyPr/>
          <a:lstStyle/>
          <a:p>
            <a:pPr eaLnBrk="1" hangingPunct="1"/>
            <a:r>
              <a:rPr lang="en-US" sz="3600">
                <a:latin typeface="Arial" charset="0"/>
              </a:rPr>
              <a:t>Adults at Risk for HBV Infection</a:t>
            </a:r>
          </a:p>
        </p:txBody>
      </p:sp>
      <p:sp>
        <p:nvSpPr>
          <p:cNvPr id="16387" name="Rectangle 1032"/>
          <p:cNvSpPr>
            <a:spLocks noGrp="1" noChangeArrowheads="1"/>
          </p:cNvSpPr>
          <p:nvPr>
            <p:ph type="body" idx="1"/>
          </p:nvPr>
        </p:nvSpPr>
        <p:spPr>
          <a:xfrm>
            <a:off x="484909" y="1075768"/>
            <a:ext cx="8104909" cy="4639235"/>
          </a:xfrm>
        </p:spPr>
        <p:txBody>
          <a:bodyPr/>
          <a:lstStyle/>
          <a:p>
            <a:pPr eaLnBrk="1" hangingPunct="1">
              <a:spcAft>
                <a:spcPct val="30000"/>
              </a:spcAft>
            </a:pPr>
            <a:r>
              <a:rPr lang="en-US" sz="2900">
                <a:latin typeface="Arial" charset="0"/>
              </a:rPr>
              <a:t>Sexual exposure</a:t>
            </a:r>
          </a:p>
          <a:p>
            <a:pPr lvl="1" eaLnBrk="1" hangingPunct="1">
              <a:spcAft>
                <a:spcPct val="30000"/>
              </a:spcAft>
            </a:pPr>
            <a:r>
              <a:rPr lang="en-US" sz="2900">
                <a:latin typeface="Arial" charset="0"/>
              </a:rPr>
              <a:t>sex partners of HBsAg-positive persons</a:t>
            </a:r>
          </a:p>
          <a:p>
            <a:pPr lvl="1" eaLnBrk="1" hangingPunct="1">
              <a:spcAft>
                <a:spcPct val="30000"/>
              </a:spcAft>
            </a:pPr>
            <a:r>
              <a:rPr lang="en-US" sz="2900">
                <a:latin typeface="Arial" charset="0"/>
              </a:rPr>
              <a:t>sexually active persons not in a long-term, mutually monogamous relationship*</a:t>
            </a:r>
          </a:p>
          <a:p>
            <a:pPr lvl="1" eaLnBrk="1" hangingPunct="1">
              <a:spcAft>
                <a:spcPct val="30000"/>
              </a:spcAft>
            </a:pPr>
            <a:r>
              <a:rPr lang="en-US" sz="2900">
                <a:latin typeface="Arial" charset="0"/>
              </a:rPr>
              <a:t>persons seeking evaluation or treatment for a sexually transmitted disease</a:t>
            </a:r>
          </a:p>
          <a:p>
            <a:pPr lvl="1" eaLnBrk="1" hangingPunct="1">
              <a:spcAft>
                <a:spcPct val="30000"/>
              </a:spcAft>
            </a:pPr>
            <a:r>
              <a:rPr lang="en-US" sz="2900">
                <a:latin typeface="Arial" charset="0"/>
              </a:rPr>
              <a:t>men who have sex with men </a:t>
            </a:r>
          </a:p>
        </p:txBody>
      </p:sp>
      <p:sp>
        <p:nvSpPr>
          <p:cNvPr id="16388" name="Text Box 1033"/>
          <p:cNvSpPr txBox="1">
            <a:spLocks noChangeArrowheads="1"/>
          </p:cNvSpPr>
          <p:nvPr/>
        </p:nvSpPr>
        <p:spPr bwMode="auto">
          <a:xfrm>
            <a:off x="1177642" y="5849475"/>
            <a:ext cx="7218795" cy="75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12" tIns="41005" rIns="82012" bIns="41005">
            <a:spAutoFit/>
          </a:bodyPr>
          <a:lstStyle>
            <a:lvl1pPr eaLnBrk="0" hangingPunct="0">
              <a:defRPr sz="4400" b="1">
                <a:solidFill>
                  <a:schemeClr val="bg1"/>
                </a:solidFill>
                <a:latin typeface="Arial" charset="0"/>
                <a:ea typeface="ＭＳ Ｐゴシック" charset="0"/>
              </a:defRPr>
            </a:lvl1pPr>
            <a:lvl2pPr marL="742950" indent="-285750" eaLnBrk="0" hangingPunct="0">
              <a:defRPr sz="4400" b="1">
                <a:solidFill>
                  <a:schemeClr val="bg1"/>
                </a:solidFill>
                <a:latin typeface="Arial" charset="0"/>
                <a:ea typeface="ＭＳ Ｐゴシック" charset="0"/>
              </a:defRPr>
            </a:lvl2pPr>
            <a:lvl3pPr marL="1143000" indent="-228600" eaLnBrk="0" hangingPunct="0">
              <a:defRPr sz="4400" b="1">
                <a:solidFill>
                  <a:schemeClr val="bg1"/>
                </a:solidFill>
                <a:latin typeface="Arial" charset="0"/>
                <a:ea typeface="ＭＳ Ｐゴシック" charset="0"/>
              </a:defRPr>
            </a:lvl3pPr>
            <a:lvl4pPr marL="1600200" indent="-228600" eaLnBrk="0" hangingPunct="0">
              <a:defRPr sz="4400" b="1">
                <a:solidFill>
                  <a:schemeClr val="bg1"/>
                </a:solidFill>
                <a:latin typeface="Arial" charset="0"/>
                <a:ea typeface="ＭＳ Ｐゴシック" charset="0"/>
              </a:defRPr>
            </a:lvl4pPr>
            <a:lvl5pPr marL="2057400" indent="-228600" eaLnBrk="0" hangingPunct="0">
              <a:defRPr sz="4400" b="1">
                <a:solidFill>
                  <a:schemeClr val="bg1"/>
                </a:solidFill>
                <a:latin typeface="Arial" charset="0"/>
                <a:ea typeface="ＭＳ Ｐゴシック" charset="0"/>
              </a:defRPr>
            </a:lvl5pPr>
            <a:lvl6pPr marL="2514600" indent="-228600" eaLnBrk="0" fontAlgn="base" hangingPunct="0">
              <a:spcBef>
                <a:spcPct val="0"/>
              </a:spcBef>
              <a:spcAft>
                <a:spcPct val="0"/>
              </a:spcAft>
              <a:defRPr sz="4400" b="1">
                <a:solidFill>
                  <a:schemeClr val="bg1"/>
                </a:solidFill>
                <a:latin typeface="Arial" charset="0"/>
                <a:ea typeface="ＭＳ Ｐゴシック" charset="0"/>
              </a:defRPr>
            </a:lvl6pPr>
            <a:lvl7pPr marL="2971800" indent="-228600" eaLnBrk="0" fontAlgn="base" hangingPunct="0">
              <a:spcBef>
                <a:spcPct val="0"/>
              </a:spcBef>
              <a:spcAft>
                <a:spcPct val="0"/>
              </a:spcAft>
              <a:defRPr sz="4400" b="1">
                <a:solidFill>
                  <a:schemeClr val="bg1"/>
                </a:solidFill>
                <a:latin typeface="Arial" charset="0"/>
                <a:ea typeface="ＭＳ Ｐゴシック" charset="0"/>
              </a:defRPr>
            </a:lvl7pPr>
            <a:lvl8pPr marL="3429000" indent="-228600" eaLnBrk="0" fontAlgn="base" hangingPunct="0">
              <a:spcBef>
                <a:spcPct val="0"/>
              </a:spcBef>
              <a:spcAft>
                <a:spcPct val="0"/>
              </a:spcAft>
              <a:defRPr sz="4400" b="1">
                <a:solidFill>
                  <a:schemeClr val="bg1"/>
                </a:solidFill>
                <a:latin typeface="Arial" charset="0"/>
                <a:ea typeface="ＭＳ Ｐゴシック" charset="0"/>
              </a:defRPr>
            </a:lvl8pPr>
            <a:lvl9pPr marL="3886200" indent="-228600" eaLnBrk="0" fontAlgn="base" hangingPunct="0">
              <a:spcBef>
                <a:spcPct val="0"/>
              </a:spcBef>
              <a:spcAft>
                <a:spcPct val="0"/>
              </a:spcAft>
              <a:defRPr sz="4400" b="1">
                <a:solidFill>
                  <a:schemeClr val="bg1"/>
                </a:solidFill>
                <a:latin typeface="Arial" charset="0"/>
                <a:ea typeface="ＭＳ Ｐゴシック" charset="0"/>
              </a:defRPr>
            </a:lvl9pPr>
          </a:lstStyle>
          <a:p>
            <a:pPr eaLnBrk="1" hangingPunct="1"/>
            <a:r>
              <a:rPr lang="en-US" sz="2200"/>
              <a:t>*persons with more than one sex partner</a:t>
            </a:r>
          </a:p>
          <a:p>
            <a:pPr eaLnBrk="1" hangingPunct="1"/>
            <a:r>
              <a:rPr lang="en-US" sz="2200"/>
              <a:t> during the previous 6 months </a:t>
            </a:r>
          </a:p>
        </p:txBody>
      </p:sp>
    </p:spTree>
    <p:extLst>
      <p:ext uri="{BB962C8B-B14F-4D97-AF65-F5344CB8AC3E}">
        <p14:creationId xmlns:p14="http://schemas.microsoft.com/office/powerpoint/2010/main" val="8277279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872" y="268941"/>
            <a:ext cx="9213274" cy="644338"/>
          </a:xfrm>
        </p:spPr>
        <p:txBody>
          <a:bodyPr/>
          <a:lstStyle/>
          <a:p>
            <a:pPr eaLnBrk="1" hangingPunct="1"/>
            <a:r>
              <a:rPr lang="en-US" sz="3600">
                <a:latin typeface="Arial" charset="0"/>
              </a:rPr>
              <a:t>Adults at Risk for HBV Infection</a:t>
            </a:r>
          </a:p>
        </p:txBody>
      </p:sp>
      <p:sp>
        <p:nvSpPr>
          <p:cNvPr id="17411" name="Rectangle 3"/>
          <p:cNvSpPr>
            <a:spLocks noGrp="1" noChangeArrowheads="1"/>
          </p:cNvSpPr>
          <p:nvPr>
            <p:ph type="body" idx="1"/>
          </p:nvPr>
        </p:nvSpPr>
        <p:spPr>
          <a:xfrm>
            <a:off x="484909" y="1075767"/>
            <a:ext cx="8104909" cy="4840941"/>
          </a:xfrm>
        </p:spPr>
        <p:txBody>
          <a:bodyPr/>
          <a:lstStyle/>
          <a:p>
            <a:pPr eaLnBrk="1" hangingPunct="1">
              <a:spcAft>
                <a:spcPct val="30000"/>
              </a:spcAft>
            </a:pPr>
            <a:r>
              <a:rPr lang="en-US" sz="2700">
                <a:latin typeface="Arial" charset="0"/>
              </a:rPr>
              <a:t>Percutaneous or mucosal exposure to blood</a:t>
            </a:r>
          </a:p>
          <a:p>
            <a:pPr lvl="1" eaLnBrk="1" hangingPunct="1">
              <a:spcAft>
                <a:spcPct val="30000"/>
              </a:spcAft>
            </a:pPr>
            <a:r>
              <a:rPr lang="en-US" sz="2700">
                <a:latin typeface="Arial" charset="0"/>
              </a:rPr>
              <a:t>current or recent IDU</a:t>
            </a:r>
          </a:p>
          <a:p>
            <a:pPr lvl="1" eaLnBrk="1" hangingPunct="1">
              <a:spcAft>
                <a:spcPct val="30000"/>
              </a:spcAft>
            </a:pPr>
            <a:r>
              <a:rPr lang="en-US" sz="2700">
                <a:latin typeface="Arial" charset="0"/>
              </a:rPr>
              <a:t>household contacts of HBsAg-positive persons</a:t>
            </a:r>
          </a:p>
          <a:p>
            <a:pPr lvl="1" eaLnBrk="1" hangingPunct="1">
              <a:spcAft>
                <a:spcPct val="30000"/>
              </a:spcAft>
            </a:pPr>
            <a:r>
              <a:rPr lang="en-US" sz="2700">
                <a:latin typeface="Arial" charset="0"/>
              </a:rPr>
              <a:t>residents and staff of facilities for developmentally disabled persons</a:t>
            </a:r>
          </a:p>
          <a:p>
            <a:pPr lvl="1" eaLnBrk="1" hangingPunct="1">
              <a:spcAft>
                <a:spcPct val="30000"/>
              </a:spcAft>
            </a:pPr>
            <a:r>
              <a:rPr lang="en-US" sz="2700">
                <a:latin typeface="Arial" charset="0"/>
              </a:rPr>
              <a:t>healthcare and public safety workers with risk for exposure to blood or blood-contaminated body fluids</a:t>
            </a:r>
          </a:p>
          <a:p>
            <a:pPr lvl="1" eaLnBrk="1" hangingPunct="1">
              <a:spcAft>
                <a:spcPct val="30000"/>
              </a:spcAft>
            </a:pPr>
            <a:r>
              <a:rPr lang="en-US" sz="2700">
                <a:latin typeface="Arial" charset="0"/>
              </a:rPr>
              <a:t>persons with end-stage renal disease</a:t>
            </a:r>
          </a:p>
        </p:txBody>
      </p:sp>
    </p:spTree>
    <p:extLst>
      <p:ext uri="{BB962C8B-B14F-4D97-AF65-F5344CB8AC3E}">
        <p14:creationId xmlns:p14="http://schemas.microsoft.com/office/powerpoint/2010/main" val="2436236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872" y="268941"/>
            <a:ext cx="9213274" cy="644338"/>
          </a:xfrm>
        </p:spPr>
        <p:txBody>
          <a:bodyPr/>
          <a:lstStyle/>
          <a:p>
            <a:pPr eaLnBrk="1" hangingPunct="1"/>
            <a:r>
              <a:rPr lang="en-US" sz="3600">
                <a:latin typeface="Arial" charset="0"/>
              </a:rPr>
              <a:t>Adults at Risk for HBV Infection</a:t>
            </a:r>
          </a:p>
        </p:txBody>
      </p:sp>
      <p:sp>
        <p:nvSpPr>
          <p:cNvPr id="18435" name="Rectangle 3"/>
          <p:cNvSpPr>
            <a:spLocks noGrp="1" noChangeArrowheads="1"/>
          </p:cNvSpPr>
          <p:nvPr>
            <p:ph type="body" idx="1"/>
          </p:nvPr>
        </p:nvSpPr>
        <p:spPr>
          <a:xfrm>
            <a:off x="484909" y="1075767"/>
            <a:ext cx="8104909" cy="4840941"/>
          </a:xfrm>
        </p:spPr>
        <p:txBody>
          <a:bodyPr/>
          <a:lstStyle/>
          <a:p>
            <a:pPr eaLnBrk="1" hangingPunct="1"/>
            <a:r>
              <a:rPr lang="en-US" sz="2900">
                <a:latin typeface="Arial" charset="0"/>
              </a:rPr>
              <a:t>Other groups</a:t>
            </a:r>
          </a:p>
          <a:p>
            <a:pPr lvl="1" eaLnBrk="1" hangingPunct="1"/>
            <a:r>
              <a:rPr lang="en-US" sz="2900">
                <a:latin typeface="Arial" charset="0"/>
              </a:rPr>
              <a:t>international travelers to regions with high or intermediate levels (HBsAg prevalence of 2% or higher) of endemic HBV infection</a:t>
            </a:r>
          </a:p>
          <a:p>
            <a:pPr lvl="1" eaLnBrk="1" hangingPunct="1"/>
            <a:r>
              <a:rPr lang="en-US" sz="2900">
                <a:latin typeface="Arial" charset="0"/>
              </a:rPr>
              <a:t>persons with HIV infection</a:t>
            </a:r>
          </a:p>
        </p:txBody>
      </p:sp>
    </p:spTree>
    <p:extLst>
      <p:ext uri="{BB962C8B-B14F-4D97-AF65-F5344CB8AC3E}">
        <p14:creationId xmlns:p14="http://schemas.microsoft.com/office/powerpoint/2010/main" val="2825280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pPr eaLnBrk="1" hangingPunct="1"/>
            <a:r>
              <a:rPr lang="en-US" sz="3800">
                <a:latin typeface="Arial" charset="0"/>
              </a:rPr>
              <a:t>Prevaccination Serologic Testing</a:t>
            </a:r>
          </a:p>
        </p:txBody>
      </p:sp>
      <p:sp>
        <p:nvSpPr>
          <p:cNvPr id="19459" name="Rectangle 5"/>
          <p:cNvSpPr>
            <a:spLocks noGrp="1" noChangeArrowheads="1"/>
          </p:cNvSpPr>
          <p:nvPr>
            <p:ph type="body" idx="1"/>
          </p:nvPr>
        </p:nvSpPr>
        <p:spPr/>
        <p:txBody>
          <a:bodyPr/>
          <a:lstStyle/>
          <a:p>
            <a:pPr eaLnBrk="1" hangingPunct="1">
              <a:lnSpc>
                <a:spcPct val="80000"/>
              </a:lnSpc>
              <a:spcAft>
                <a:spcPct val="30000"/>
              </a:spcAft>
            </a:pPr>
            <a:r>
              <a:rPr lang="en-US" sz="2300">
                <a:latin typeface="Arial" charset="0"/>
              </a:rPr>
              <a:t>Not indicated before routine vaccination of infants or children</a:t>
            </a:r>
          </a:p>
          <a:p>
            <a:pPr eaLnBrk="1" hangingPunct="1">
              <a:lnSpc>
                <a:spcPct val="80000"/>
              </a:lnSpc>
              <a:spcAft>
                <a:spcPct val="30000"/>
              </a:spcAft>
            </a:pPr>
            <a:r>
              <a:rPr lang="en-US" sz="2300">
                <a:latin typeface="Arial" charset="0"/>
              </a:rPr>
              <a:t>Recommended for</a:t>
            </a:r>
          </a:p>
          <a:p>
            <a:pPr lvl="1" eaLnBrk="1" hangingPunct="1">
              <a:lnSpc>
                <a:spcPct val="80000"/>
              </a:lnSpc>
              <a:spcAft>
                <a:spcPct val="30000"/>
              </a:spcAft>
            </a:pPr>
            <a:r>
              <a:rPr lang="en-US" sz="2300">
                <a:latin typeface="Arial" charset="0"/>
              </a:rPr>
              <a:t>all persons born in Africa, Asia, the Pacific Islands, and other regions with HBsAg prevalence of 8% or higher</a:t>
            </a:r>
          </a:p>
          <a:p>
            <a:pPr lvl="1" eaLnBrk="1" hangingPunct="1">
              <a:lnSpc>
                <a:spcPct val="80000"/>
              </a:lnSpc>
              <a:spcAft>
                <a:spcPct val="30000"/>
              </a:spcAft>
            </a:pPr>
            <a:r>
              <a:rPr lang="en-US" sz="2300">
                <a:latin typeface="Arial" charset="0"/>
              </a:rPr>
              <a:t>household, sex, and needle-sharing contacts of HBsAg-positive persons</a:t>
            </a:r>
          </a:p>
          <a:p>
            <a:pPr lvl="1" eaLnBrk="1" hangingPunct="1">
              <a:lnSpc>
                <a:spcPct val="80000"/>
              </a:lnSpc>
              <a:spcAft>
                <a:spcPct val="30000"/>
              </a:spcAft>
            </a:pPr>
            <a:r>
              <a:rPr lang="en-US" sz="2300">
                <a:latin typeface="Arial" charset="0"/>
              </a:rPr>
              <a:t>HIV-infected persons</a:t>
            </a:r>
          </a:p>
          <a:p>
            <a:pPr eaLnBrk="1" hangingPunct="1">
              <a:lnSpc>
                <a:spcPct val="80000"/>
              </a:lnSpc>
              <a:spcAft>
                <a:spcPct val="30000"/>
              </a:spcAft>
            </a:pPr>
            <a:r>
              <a:rPr lang="en-US" sz="2300">
                <a:latin typeface="Arial" charset="0"/>
              </a:rPr>
              <a:t>Consider for</a:t>
            </a:r>
          </a:p>
          <a:p>
            <a:pPr lvl="1" eaLnBrk="1" hangingPunct="1">
              <a:lnSpc>
                <a:spcPct val="80000"/>
              </a:lnSpc>
              <a:spcAft>
                <a:spcPct val="30000"/>
              </a:spcAft>
            </a:pPr>
            <a:r>
              <a:rPr lang="en-US" sz="2300">
                <a:latin typeface="Arial" charset="0"/>
              </a:rPr>
              <a:t>Groups with high risk of HBV infection (MSM, IDU, incarcerated persons) </a:t>
            </a:r>
          </a:p>
        </p:txBody>
      </p:sp>
    </p:spTree>
    <p:extLst>
      <p:ext uri="{BB962C8B-B14F-4D97-AF65-F5344CB8AC3E}">
        <p14:creationId xmlns:p14="http://schemas.microsoft.com/office/powerpoint/2010/main" val="373117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6"/>
          <p:cNvSpPr>
            <a:spLocks noGrp="1" noChangeArrowheads="1"/>
          </p:cNvSpPr>
          <p:nvPr>
            <p:ph type="title"/>
          </p:nvPr>
        </p:nvSpPr>
        <p:spPr/>
        <p:txBody>
          <a:bodyPr/>
          <a:lstStyle/>
          <a:p>
            <a:pPr eaLnBrk="1" hangingPunct="1"/>
            <a:r>
              <a:rPr lang="en-US">
                <a:latin typeface="Arial" charset="0"/>
              </a:rPr>
              <a:t>Prevention of Perinatal Hepatitis B Virus Infection</a:t>
            </a:r>
          </a:p>
        </p:txBody>
      </p:sp>
      <p:sp>
        <p:nvSpPr>
          <p:cNvPr id="23555" name="Rectangle 17"/>
          <p:cNvSpPr>
            <a:spLocks noGrp="1" noChangeArrowheads="1"/>
          </p:cNvSpPr>
          <p:nvPr>
            <p:ph type="body" idx="1"/>
          </p:nvPr>
        </p:nvSpPr>
        <p:spPr>
          <a:xfrm>
            <a:off x="623455" y="2029012"/>
            <a:ext cx="7897091" cy="3546288"/>
          </a:xfrm>
        </p:spPr>
        <p:txBody>
          <a:bodyPr/>
          <a:lstStyle/>
          <a:p>
            <a:pPr eaLnBrk="1" hangingPunct="1"/>
            <a:r>
              <a:rPr lang="en-US" sz="2400" dirty="0">
                <a:latin typeface="Arial" charset="0"/>
              </a:rPr>
              <a:t>Begin treatment within 12 hours of birth</a:t>
            </a:r>
          </a:p>
          <a:p>
            <a:pPr eaLnBrk="1" hangingPunct="1"/>
            <a:r>
              <a:rPr lang="en-US" sz="2400" b="1" dirty="0">
                <a:latin typeface="Arial" charset="0"/>
              </a:rPr>
              <a:t>Hepatitis B </a:t>
            </a:r>
            <a:r>
              <a:rPr lang="en-US" sz="2400" b="1" dirty="0">
                <a:solidFill>
                  <a:srgbClr val="FF0000"/>
                </a:solidFill>
                <a:latin typeface="Arial" charset="0"/>
              </a:rPr>
              <a:t>vaccine</a:t>
            </a:r>
            <a:r>
              <a:rPr lang="en-US" sz="2400" b="1" dirty="0">
                <a:latin typeface="Arial" charset="0"/>
              </a:rPr>
              <a:t> (first dose) and </a:t>
            </a:r>
            <a:r>
              <a:rPr lang="en-US" sz="2400" b="1" dirty="0">
                <a:solidFill>
                  <a:srgbClr val="FF0000"/>
                </a:solidFill>
                <a:latin typeface="Arial" charset="0"/>
              </a:rPr>
              <a:t>HBIG</a:t>
            </a:r>
            <a:r>
              <a:rPr lang="en-US" sz="2400" b="1" dirty="0">
                <a:latin typeface="Arial" charset="0"/>
              </a:rPr>
              <a:t> at different sites</a:t>
            </a:r>
          </a:p>
          <a:p>
            <a:pPr eaLnBrk="1" hangingPunct="1"/>
            <a:r>
              <a:rPr lang="en-US" sz="2400" dirty="0">
                <a:latin typeface="Arial" charset="0"/>
              </a:rPr>
              <a:t>Complete vaccination series at 6 months of age</a:t>
            </a:r>
          </a:p>
          <a:p>
            <a:pPr eaLnBrk="1" hangingPunct="1"/>
            <a:r>
              <a:rPr lang="en-US" sz="2400" dirty="0">
                <a:latin typeface="Arial" charset="0"/>
              </a:rPr>
              <a:t>Test for response after completion of at least 3 doses of the </a:t>
            </a:r>
            <a:r>
              <a:rPr lang="en-US" sz="2400" dirty="0" err="1">
                <a:latin typeface="Arial" charset="0"/>
              </a:rPr>
              <a:t>HepB</a:t>
            </a:r>
            <a:r>
              <a:rPr lang="en-US" sz="2400" dirty="0">
                <a:latin typeface="Arial" charset="0"/>
              </a:rPr>
              <a:t> series at 9 through 18 months of age (generally at the next well-child visit)</a:t>
            </a:r>
          </a:p>
        </p:txBody>
      </p:sp>
    </p:spTree>
    <p:extLst>
      <p:ext uri="{BB962C8B-B14F-4D97-AF65-F5344CB8AC3E}">
        <p14:creationId xmlns:p14="http://schemas.microsoft.com/office/powerpoint/2010/main" val="11104448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Arc 2"/>
          <p:cNvSpPr>
            <a:spLocks/>
          </p:cNvSpPr>
          <p:nvPr/>
        </p:nvSpPr>
        <p:spPr bwMode="auto">
          <a:xfrm>
            <a:off x="790588" y="4826004"/>
            <a:ext cx="1285875" cy="539750"/>
          </a:xfrm>
          <a:custGeom>
            <a:avLst/>
            <a:gdLst>
              <a:gd name="T0" fmla="*/ 2147483647 w 21600"/>
              <a:gd name="T1" fmla="*/ 2147483647 h 22345"/>
              <a:gd name="T2" fmla="*/ 414569970 w 21600"/>
              <a:gd name="T3" fmla="*/ 0 h 22345"/>
              <a:gd name="T4" fmla="*/ 2147483647 w 21600"/>
              <a:gd name="T5" fmla="*/ 406487621 h 22345"/>
              <a:gd name="T6" fmla="*/ 0 60000 65536"/>
              <a:gd name="T7" fmla="*/ 0 60000 65536"/>
              <a:gd name="T8" fmla="*/ 0 60000 65536"/>
              <a:gd name="T9" fmla="*/ 0 w 21600"/>
              <a:gd name="T10" fmla="*/ 0 h 22345"/>
              <a:gd name="T11" fmla="*/ 21600 w 21600"/>
              <a:gd name="T12" fmla="*/ 22345 h 22345"/>
            </a:gdLst>
            <a:ahLst/>
            <a:cxnLst>
              <a:cxn ang="T6">
                <a:pos x="T0" y="T1"/>
              </a:cxn>
              <a:cxn ang="T7">
                <a:pos x="T2" y="T3"/>
              </a:cxn>
              <a:cxn ang="T8">
                <a:pos x="T4" y="T5"/>
              </a:cxn>
            </a:cxnLst>
            <a:rect l="T9" t="T10" r="T11" b="T12"/>
            <a:pathLst>
              <a:path w="21600" h="22345" fill="none" extrusionOk="0">
                <a:moveTo>
                  <a:pt x="17218" y="22344"/>
                </a:moveTo>
                <a:cubicBezTo>
                  <a:pt x="7190" y="20267"/>
                  <a:pt x="0" y="11434"/>
                  <a:pt x="0" y="1194"/>
                </a:cubicBezTo>
                <a:cubicBezTo>
                  <a:pt x="-1" y="795"/>
                  <a:pt x="11" y="397"/>
                  <a:pt x="33" y="0"/>
                </a:cubicBezTo>
              </a:path>
              <a:path w="21600" h="22345" stroke="0" extrusionOk="0">
                <a:moveTo>
                  <a:pt x="17218" y="22344"/>
                </a:moveTo>
                <a:cubicBezTo>
                  <a:pt x="7190" y="20267"/>
                  <a:pt x="0" y="11434"/>
                  <a:pt x="0" y="1194"/>
                </a:cubicBezTo>
                <a:cubicBezTo>
                  <a:pt x="-1" y="795"/>
                  <a:pt x="11" y="397"/>
                  <a:pt x="33" y="0"/>
                </a:cubicBezTo>
                <a:lnTo>
                  <a:pt x="21600" y="1194"/>
                </a:lnTo>
                <a:lnTo>
                  <a:pt x="17218" y="22344"/>
                </a:lnTo>
                <a:close/>
              </a:path>
            </a:pathLst>
          </a:custGeom>
          <a:noFill/>
          <a:ln w="38100" cap="rnd">
            <a:solidFill>
              <a:srgbClr val="00FF00"/>
            </a:solidFill>
            <a:round/>
            <a:headEnd type="triangle" w="med" len="lg"/>
            <a:tailEnd type="none" w="med" len="lg"/>
          </a:ln>
          <a:extLst>
            <a:ext uri="{909E8E84-426E-40dd-AFC4-6F175D3DCCD1}">
              <a14:hiddenFill xmlns:a14="http://schemas.microsoft.com/office/drawing/2010/main" xmlns="">
                <a:solidFill>
                  <a:srgbClr val="FFFFFF"/>
                </a:solidFill>
              </a14:hiddenFill>
            </a:ext>
          </a:extLst>
        </p:spPr>
        <p:txBody>
          <a:bodyPr wrap="none" lIns="91301" tIns="45652" rIns="91301" bIns="45652" anchor="ctr"/>
          <a:lstStyle/>
          <a:p>
            <a:endParaRPr lang="it-IT"/>
          </a:p>
        </p:txBody>
      </p:sp>
      <p:sp>
        <p:nvSpPr>
          <p:cNvPr id="262146" name="Arc 3"/>
          <p:cNvSpPr>
            <a:spLocks/>
          </p:cNvSpPr>
          <p:nvPr/>
        </p:nvSpPr>
        <p:spPr bwMode="auto">
          <a:xfrm>
            <a:off x="4870451" y="4110038"/>
            <a:ext cx="547688" cy="519112"/>
          </a:xfrm>
          <a:custGeom>
            <a:avLst/>
            <a:gdLst>
              <a:gd name="T0" fmla="*/ 0 w 21941"/>
              <a:gd name="T1" fmla="*/ 999219 h 21600"/>
              <a:gd name="T2" fmla="*/ 2147483647 w 21941"/>
              <a:gd name="T3" fmla="*/ 2147483647 h 21600"/>
              <a:gd name="T4" fmla="*/ 132391898 w 21941"/>
              <a:gd name="T5" fmla="*/ 2147483647 h 21600"/>
              <a:gd name="T6" fmla="*/ 0 60000 65536"/>
              <a:gd name="T7" fmla="*/ 0 60000 65536"/>
              <a:gd name="T8" fmla="*/ 0 60000 65536"/>
              <a:gd name="T9" fmla="*/ 0 w 21941"/>
              <a:gd name="T10" fmla="*/ 0 h 21600"/>
              <a:gd name="T11" fmla="*/ 21941 w 21941"/>
              <a:gd name="T12" fmla="*/ 21600 h 21600"/>
            </a:gdLst>
            <a:ahLst/>
            <a:cxnLst>
              <a:cxn ang="T6">
                <a:pos x="T0" y="T1"/>
              </a:cxn>
              <a:cxn ang="T7">
                <a:pos x="T2" y="T3"/>
              </a:cxn>
              <a:cxn ang="T8">
                <a:pos x="T4" y="T5"/>
              </a:cxn>
            </a:cxnLst>
            <a:rect l="T9" t="T10" r="T11" b="T12"/>
            <a:pathLst>
              <a:path w="21941" h="21600" fill="none" extrusionOk="0">
                <a:moveTo>
                  <a:pt x="-1" y="2"/>
                </a:moveTo>
                <a:cubicBezTo>
                  <a:pt x="113" y="0"/>
                  <a:pt x="227" y="-1"/>
                  <a:pt x="341" y="0"/>
                </a:cubicBezTo>
                <a:cubicBezTo>
                  <a:pt x="12245" y="0"/>
                  <a:pt x="21905" y="9631"/>
                  <a:pt x="21940" y="21536"/>
                </a:cubicBezTo>
              </a:path>
              <a:path w="21941" h="21600" stroke="0" extrusionOk="0">
                <a:moveTo>
                  <a:pt x="-1" y="2"/>
                </a:moveTo>
                <a:cubicBezTo>
                  <a:pt x="113" y="0"/>
                  <a:pt x="227" y="-1"/>
                  <a:pt x="341" y="0"/>
                </a:cubicBezTo>
                <a:cubicBezTo>
                  <a:pt x="12245" y="0"/>
                  <a:pt x="21905" y="9631"/>
                  <a:pt x="21940" y="21536"/>
                </a:cubicBezTo>
                <a:lnTo>
                  <a:pt x="341" y="21600"/>
                </a:lnTo>
                <a:lnTo>
                  <a:pt x="-1" y="2"/>
                </a:lnTo>
                <a:close/>
              </a:path>
            </a:pathLst>
          </a:custGeom>
          <a:noFill/>
          <a:ln w="38100" cap="rnd">
            <a:solidFill>
              <a:srgbClr val="00FF00"/>
            </a:solidFill>
            <a:round/>
            <a:headEnd type="triangle" w="med" len="lg"/>
            <a:tailEnd type="none" w="med" len="lg"/>
          </a:ln>
          <a:extLst>
            <a:ext uri="{909E8E84-426E-40dd-AFC4-6F175D3DCCD1}">
              <a14:hiddenFill xmlns:a14="http://schemas.microsoft.com/office/drawing/2010/main" xmlns="">
                <a:solidFill>
                  <a:srgbClr val="FFFFFF"/>
                </a:solidFill>
              </a14:hiddenFill>
            </a:ext>
          </a:extLst>
        </p:spPr>
        <p:txBody>
          <a:bodyPr wrap="none" lIns="91301" tIns="45652" rIns="91301" bIns="45652" anchor="ctr"/>
          <a:lstStyle/>
          <a:p>
            <a:endParaRPr lang="it-IT"/>
          </a:p>
        </p:txBody>
      </p:sp>
      <p:sp>
        <p:nvSpPr>
          <p:cNvPr id="262147" name="Line 4"/>
          <p:cNvSpPr>
            <a:spLocks noChangeShapeType="1"/>
          </p:cNvSpPr>
          <p:nvPr/>
        </p:nvSpPr>
        <p:spPr bwMode="auto">
          <a:xfrm flipH="1" flipV="1">
            <a:off x="3497263" y="3689363"/>
            <a:ext cx="742950" cy="220663"/>
          </a:xfrm>
          <a:prstGeom prst="line">
            <a:avLst/>
          </a:prstGeom>
          <a:noFill/>
          <a:ln w="38100">
            <a:solidFill>
              <a:srgbClr val="00FF00"/>
            </a:solidFill>
            <a:round/>
            <a:headEnd type="none" w="med" len="lg"/>
            <a:tailEnd type="triangle" w="med" len="lg"/>
          </a:ln>
          <a:extLst>
            <a:ext uri="{909E8E84-426E-40dd-AFC4-6F175D3DCCD1}">
              <a14:hiddenFill xmlns:a14="http://schemas.microsoft.com/office/drawing/2010/main" xmlns="">
                <a:noFill/>
              </a14:hiddenFill>
            </a:ext>
          </a:extLst>
        </p:spPr>
        <p:txBody>
          <a:bodyPr wrap="none" lIns="91301" tIns="45652" rIns="91301" bIns="45652" anchor="ctr"/>
          <a:lstStyle/>
          <a:p>
            <a:endParaRPr lang="it-IT"/>
          </a:p>
        </p:txBody>
      </p:sp>
      <p:sp>
        <p:nvSpPr>
          <p:cNvPr id="262148" name="Arc 5"/>
          <p:cNvSpPr>
            <a:spLocks/>
          </p:cNvSpPr>
          <p:nvPr/>
        </p:nvSpPr>
        <p:spPr bwMode="auto">
          <a:xfrm>
            <a:off x="2425712" y="3594103"/>
            <a:ext cx="739775" cy="1692275"/>
          </a:xfrm>
          <a:custGeom>
            <a:avLst/>
            <a:gdLst>
              <a:gd name="T0" fmla="*/ 0 w 21397"/>
              <a:gd name="T1" fmla="*/ 2147483647 h 20673"/>
              <a:gd name="T2" fmla="*/ 2147483647 w 21397"/>
              <a:gd name="T3" fmla="*/ 0 h 20673"/>
              <a:gd name="T4" fmla="*/ 2147483647 w 21397"/>
              <a:gd name="T5" fmla="*/ 2147483647 h 20673"/>
              <a:gd name="T6" fmla="*/ 0 60000 65536"/>
              <a:gd name="T7" fmla="*/ 0 60000 65536"/>
              <a:gd name="T8" fmla="*/ 0 60000 65536"/>
              <a:gd name="T9" fmla="*/ 0 w 21397"/>
              <a:gd name="T10" fmla="*/ 0 h 20673"/>
              <a:gd name="T11" fmla="*/ 21397 w 21397"/>
              <a:gd name="T12" fmla="*/ 20673 h 20673"/>
            </a:gdLst>
            <a:ahLst/>
            <a:cxnLst>
              <a:cxn ang="T6">
                <a:pos x="T0" y="T1"/>
              </a:cxn>
              <a:cxn ang="T7">
                <a:pos x="T2" y="T3"/>
              </a:cxn>
              <a:cxn ang="T8">
                <a:pos x="T4" y="T5"/>
              </a:cxn>
            </a:cxnLst>
            <a:rect l="T9" t="T10" r="T11" b="T12"/>
            <a:pathLst>
              <a:path w="21397" h="20673" fill="none" extrusionOk="0">
                <a:moveTo>
                  <a:pt x="-1" y="17720"/>
                </a:moveTo>
                <a:cubicBezTo>
                  <a:pt x="1152" y="9364"/>
                  <a:pt x="7064" y="2444"/>
                  <a:pt x="15137" y="-1"/>
                </a:cubicBezTo>
              </a:path>
              <a:path w="21397" h="20673" stroke="0" extrusionOk="0">
                <a:moveTo>
                  <a:pt x="-1" y="17720"/>
                </a:moveTo>
                <a:cubicBezTo>
                  <a:pt x="1152" y="9364"/>
                  <a:pt x="7064" y="2444"/>
                  <a:pt x="15137" y="-1"/>
                </a:cubicBezTo>
                <a:lnTo>
                  <a:pt x="21397" y="20673"/>
                </a:lnTo>
                <a:lnTo>
                  <a:pt x="-1" y="17720"/>
                </a:lnTo>
                <a:close/>
              </a:path>
            </a:pathLst>
          </a:custGeom>
          <a:noFill/>
          <a:ln w="38100" cap="rnd">
            <a:solidFill>
              <a:srgbClr val="00FF00"/>
            </a:solidFill>
            <a:round/>
            <a:headEnd type="triangle" w="med" len="lg"/>
            <a:tailEnd type="none" w="med" len="lg"/>
          </a:ln>
          <a:extLst>
            <a:ext uri="{909E8E84-426E-40dd-AFC4-6F175D3DCCD1}">
              <a14:hiddenFill xmlns:a14="http://schemas.microsoft.com/office/drawing/2010/main" xmlns="">
                <a:solidFill>
                  <a:srgbClr val="FFFFFF"/>
                </a:solidFill>
              </a14:hiddenFill>
            </a:ext>
          </a:extLst>
        </p:spPr>
        <p:txBody>
          <a:bodyPr wrap="none" lIns="91301" tIns="45652" rIns="91301" bIns="45652" anchor="ctr"/>
          <a:lstStyle/>
          <a:p>
            <a:endParaRPr lang="it-IT"/>
          </a:p>
        </p:txBody>
      </p:sp>
      <p:sp>
        <p:nvSpPr>
          <p:cNvPr id="262149" name="Arc 6"/>
          <p:cNvSpPr>
            <a:spLocks/>
          </p:cNvSpPr>
          <p:nvPr/>
        </p:nvSpPr>
        <p:spPr bwMode="auto">
          <a:xfrm>
            <a:off x="3559175" y="3482975"/>
            <a:ext cx="2919413" cy="141288"/>
          </a:xfrm>
          <a:custGeom>
            <a:avLst/>
            <a:gdLst>
              <a:gd name="T0" fmla="*/ 2147483647 w 20620"/>
              <a:gd name="T1" fmla="*/ 0 h 21600"/>
              <a:gd name="T2" fmla="*/ 2147483647 w 20620"/>
              <a:gd name="T3" fmla="*/ 27765506 h 21600"/>
              <a:gd name="T4" fmla="*/ 0 w 20620"/>
              <a:gd name="T5" fmla="*/ 39542129 h 21600"/>
              <a:gd name="T6" fmla="*/ 0 60000 65536"/>
              <a:gd name="T7" fmla="*/ 0 60000 65536"/>
              <a:gd name="T8" fmla="*/ 0 60000 65536"/>
              <a:gd name="T9" fmla="*/ 0 w 20620"/>
              <a:gd name="T10" fmla="*/ 0 h 21600"/>
              <a:gd name="T11" fmla="*/ 20620 w 20620"/>
              <a:gd name="T12" fmla="*/ 21600 h 21600"/>
            </a:gdLst>
            <a:ahLst/>
            <a:cxnLst>
              <a:cxn ang="T6">
                <a:pos x="T0" y="T1"/>
              </a:cxn>
              <a:cxn ang="T7">
                <a:pos x="T2" y="T3"/>
              </a:cxn>
              <a:cxn ang="T8">
                <a:pos x="T4" y="T5"/>
              </a:cxn>
            </a:cxnLst>
            <a:rect l="T9" t="T10" r="T11" b="T12"/>
            <a:pathLst>
              <a:path w="20620" h="21600" fill="none" extrusionOk="0">
                <a:moveTo>
                  <a:pt x="45" y="0"/>
                </a:moveTo>
                <a:cubicBezTo>
                  <a:pt x="9480" y="20"/>
                  <a:pt x="17810" y="6160"/>
                  <a:pt x="20619" y="15167"/>
                </a:cubicBezTo>
              </a:path>
              <a:path w="20620" h="21600" stroke="0" extrusionOk="0">
                <a:moveTo>
                  <a:pt x="45" y="0"/>
                </a:moveTo>
                <a:cubicBezTo>
                  <a:pt x="9480" y="20"/>
                  <a:pt x="17810" y="6160"/>
                  <a:pt x="20619" y="15167"/>
                </a:cubicBezTo>
                <a:lnTo>
                  <a:pt x="0" y="21600"/>
                </a:lnTo>
                <a:lnTo>
                  <a:pt x="45" y="0"/>
                </a:lnTo>
                <a:close/>
              </a:path>
            </a:pathLst>
          </a:custGeom>
          <a:noFill/>
          <a:ln w="38100" cap="rnd">
            <a:solidFill>
              <a:srgbClr val="00FF00"/>
            </a:solidFill>
            <a:round/>
            <a:headEnd/>
            <a:tailEnd type="stealth" w="med" len="lg"/>
          </a:ln>
          <a:extLst>
            <a:ext uri="{909E8E84-426E-40dd-AFC4-6F175D3DCCD1}">
              <a14:hiddenFill xmlns:a14="http://schemas.microsoft.com/office/drawing/2010/main" xmlns="">
                <a:solidFill>
                  <a:srgbClr val="FFFFFF"/>
                </a:solidFill>
              </a14:hiddenFill>
            </a:ext>
          </a:extLst>
        </p:spPr>
        <p:txBody>
          <a:bodyPr wrap="none" lIns="91301" tIns="45652" rIns="91301" bIns="45652" anchor="ctr"/>
          <a:lstStyle/>
          <a:p>
            <a:endParaRPr lang="it-IT"/>
          </a:p>
        </p:txBody>
      </p:sp>
      <p:sp>
        <p:nvSpPr>
          <p:cNvPr id="262150" name="Arc 7"/>
          <p:cNvSpPr>
            <a:spLocks/>
          </p:cNvSpPr>
          <p:nvPr/>
        </p:nvSpPr>
        <p:spPr bwMode="auto">
          <a:xfrm>
            <a:off x="1685938" y="5441950"/>
            <a:ext cx="42863" cy="458788"/>
          </a:xfrm>
          <a:custGeom>
            <a:avLst/>
            <a:gdLst>
              <a:gd name="T0" fmla="*/ 15845 w 21600"/>
              <a:gd name="T1" fmla="*/ 2147483647 h 26533"/>
              <a:gd name="T2" fmla="*/ 207256 w 21600"/>
              <a:gd name="T3" fmla="*/ 0 h 26533"/>
              <a:gd name="T4" fmla="*/ 334941 w 21600"/>
              <a:gd name="T5" fmla="*/ 1785083831 h 26533"/>
              <a:gd name="T6" fmla="*/ 0 60000 65536"/>
              <a:gd name="T7" fmla="*/ 0 60000 65536"/>
              <a:gd name="T8" fmla="*/ 0 60000 65536"/>
              <a:gd name="T9" fmla="*/ 0 w 21600"/>
              <a:gd name="T10" fmla="*/ 0 h 26533"/>
              <a:gd name="T11" fmla="*/ 21600 w 21600"/>
              <a:gd name="T12" fmla="*/ 26533 h 26533"/>
            </a:gdLst>
            <a:ahLst/>
            <a:cxnLst>
              <a:cxn ang="T6">
                <a:pos x="T0" y="T1"/>
              </a:cxn>
              <a:cxn ang="T7">
                <a:pos x="T2" y="T3"/>
              </a:cxn>
              <a:cxn ang="T8">
                <a:pos x="T4" y="T5"/>
              </a:cxn>
            </a:cxnLst>
            <a:rect l="T9" t="T10" r="T11" b="T12"/>
            <a:pathLst>
              <a:path w="21600" h="26533" fill="none" extrusionOk="0">
                <a:moveTo>
                  <a:pt x="1021" y="26533"/>
                </a:moveTo>
                <a:cubicBezTo>
                  <a:pt x="344" y="24410"/>
                  <a:pt x="0" y="22196"/>
                  <a:pt x="0" y="19969"/>
                </a:cubicBezTo>
                <a:cubicBezTo>
                  <a:pt x="-1" y="11220"/>
                  <a:pt x="5277" y="3335"/>
                  <a:pt x="13365" y="-1"/>
                </a:cubicBezTo>
              </a:path>
              <a:path w="21600" h="26533" stroke="0" extrusionOk="0">
                <a:moveTo>
                  <a:pt x="1021" y="26533"/>
                </a:moveTo>
                <a:cubicBezTo>
                  <a:pt x="344" y="24410"/>
                  <a:pt x="0" y="22196"/>
                  <a:pt x="0" y="19969"/>
                </a:cubicBezTo>
                <a:cubicBezTo>
                  <a:pt x="-1" y="11220"/>
                  <a:pt x="5277" y="3335"/>
                  <a:pt x="13365" y="-1"/>
                </a:cubicBezTo>
                <a:lnTo>
                  <a:pt x="21600" y="19969"/>
                </a:lnTo>
                <a:lnTo>
                  <a:pt x="1021" y="26533"/>
                </a:lnTo>
                <a:close/>
              </a:path>
            </a:pathLst>
          </a:custGeom>
          <a:noFill/>
          <a:ln w="50800" cap="rnd">
            <a:solidFill>
              <a:srgbClr val="6699FF"/>
            </a:solidFill>
            <a:round/>
            <a:headEnd/>
            <a:tailEnd/>
          </a:ln>
          <a:extLst>
            <a:ext uri="{909E8E84-426E-40dd-AFC4-6F175D3DCCD1}">
              <a14:hiddenFill xmlns:a14="http://schemas.microsoft.com/office/drawing/2010/main" xmlns="">
                <a:solidFill>
                  <a:srgbClr val="FFFFFF"/>
                </a:solidFill>
              </a14:hiddenFill>
            </a:ext>
          </a:extLst>
        </p:spPr>
        <p:txBody>
          <a:bodyPr wrap="none" lIns="91301" tIns="45652" rIns="91301" bIns="45652" anchor="ctr"/>
          <a:lstStyle/>
          <a:p>
            <a:endParaRPr lang="it-IT"/>
          </a:p>
        </p:txBody>
      </p:sp>
      <p:sp>
        <p:nvSpPr>
          <p:cNvPr id="262151" name="Arc 8"/>
          <p:cNvSpPr>
            <a:spLocks/>
          </p:cNvSpPr>
          <p:nvPr/>
        </p:nvSpPr>
        <p:spPr bwMode="auto">
          <a:xfrm>
            <a:off x="1760539" y="4995876"/>
            <a:ext cx="696912" cy="325437"/>
          </a:xfrm>
          <a:custGeom>
            <a:avLst/>
            <a:gdLst>
              <a:gd name="T0" fmla="*/ 0 w 21488"/>
              <a:gd name="T1" fmla="*/ 1062648711 h 21147"/>
              <a:gd name="T2" fmla="*/ 2147483647 w 21488"/>
              <a:gd name="T3" fmla="*/ 0 h 21147"/>
              <a:gd name="T4" fmla="*/ 2147483647 w 21488"/>
              <a:gd name="T5" fmla="*/ 1186100445 h 21147"/>
              <a:gd name="T6" fmla="*/ 0 60000 65536"/>
              <a:gd name="T7" fmla="*/ 0 60000 65536"/>
              <a:gd name="T8" fmla="*/ 0 60000 65536"/>
              <a:gd name="T9" fmla="*/ 0 w 21488"/>
              <a:gd name="T10" fmla="*/ 0 h 21147"/>
              <a:gd name="T11" fmla="*/ 21488 w 21488"/>
              <a:gd name="T12" fmla="*/ 21147 h 21147"/>
            </a:gdLst>
            <a:ahLst/>
            <a:cxnLst>
              <a:cxn ang="T6">
                <a:pos x="T0" y="T1"/>
              </a:cxn>
              <a:cxn ang="T7">
                <a:pos x="T2" y="T3"/>
              </a:cxn>
              <a:cxn ang="T8">
                <a:pos x="T4" y="T5"/>
              </a:cxn>
            </a:cxnLst>
            <a:rect l="T9" t="T10" r="T11" b="T12"/>
            <a:pathLst>
              <a:path w="21488" h="21147" fill="none" extrusionOk="0">
                <a:moveTo>
                  <a:pt x="0" y="18946"/>
                </a:moveTo>
                <a:cubicBezTo>
                  <a:pt x="959" y="9581"/>
                  <a:pt x="7872" y="1916"/>
                  <a:pt x="17088" y="-1"/>
                </a:cubicBezTo>
              </a:path>
              <a:path w="21488" h="21147" stroke="0" extrusionOk="0">
                <a:moveTo>
                  <a:pt x="0" y="18946"/>
                </a:moveTo>
                <a:cubicBezTo>
                  <a:pt x="959" y="9581"/>
                  <a:pt x="7872" y="1916"/>
                  <a:pt x="17088" y="-1"/>
                </a:cubicBezTo>
                <a:lnTo>
                  <a:pt x="21488" y="21147"/>
                </a:lnTo>
                <a:lnTo>
                  <a:pt x="0" y="18946"/>
                </a:lnTo>
                <a:close/>
              </a:path>
            </a:pathLst>
          </a:custGeom>
          <a:noFill/>
          <a:ln w="50800" cap="rnd">
            <a:solidFill>
              <a:srgbClr val="6699FF"/>
            </a:solidFill>
            <a:round/>
            <a:headEnd/>
            <a:tailEnd/>
          </a:ln>
          <a:extLst>
            <a:ext uri="{909E8E84-426E-40dd-AFC4-6F175D3DCCD1}">
              <a14:hiddenFill xmlns:a14="http://schemas.microsoft.com/office/drawing/2010/main" xmlns="">
                <a:solidFill>
                  <a:srgbClr val="FFFFFF"/>
                </a:solidFill>
              </a14:hiddenFill>
            </a:ext>
          </a:extLst>
        </p:spPr>
        <p:txBody>
          <a:bodyPr wrap="none" lIns="91301" tIns="45652" rIns="91301" bIns="45652" anchor="ctr"/>
          <a:lstStyle/>
          <a:p>
            <a:endParaRPr lang="it-IT"/>
          </a:p>
        </p:txBody>
      </p:sp>
      <p:grpSp>
        <p:nvGrpSpPr>
          <p:cNvPr id="262152" name="Group 9"/>
          <p:cNvGrpSpPr>
            <a:grpSpLocks/>
          </p:cNvGrpSpPr>
          <p:nvPr/>
        </p:nvGrpSpPr>
        <p:grpSpPr bwMode="auto">
          <a:xfrm>
            <a:off x="6475413" y="3219454"/>
            <a:ext cx="1790700" cy="1604963"/>
            <a:chOff x="4508" y="2079"/>
            <a:chExt cx="1161" cy="1066"/>
          </a:xfrm>
        </p:grpSpPr>
        <p:sp>
          <p:nvSpPr>
            <p:cNvPr id="262237" name="Arc 10"/>
            <p:cNvSpPr>
              <a:spLocks/>
            </p:cNvSpPr>
            <p:nvPr/>
          </p:nvSpPr>
          <p:spPr bwMode="auto">
            <a:xfrm>
              <a:off x="4508" y="2079"/>
              <a:ext cx="489" cy="5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73"/>
                  </a:moveTo>
                  <a:cubicBezTo>
                    <a:pt x="70" y="9610"/>
                    <a:pt x="9693" y="24"/>
                    <a:pt x="21556" y="0"/>
                  </a:cubicBezTo>
                </a:path>
                <a:path w="21600" h="21600" stroke="0" extrusionOk="0">
                  <a:moveTo>
                    <a:pt x="0" y="21473"/>
                  </a:moveTo>
                  <a:cubicBezTo>
                    <a:pt x="70" y="9610"/>
                    <a:pt x="9693" y="24"/>
                    <a:pt x="21556" y="0"/>
                  </a:cubicBezTo>
                  <a:lnTo>
                    <a:pt x="21600" y="21600"/>
                  </a:lnTo>
                  <a:lnTo>
                    <a:pt x="0" y="21473"/>
                  </a:lnTo>
                  <a:close/>
                </a:path>
              </a:pathLst>
            </a:custGeom>
            <a:noFill/>
            <a:ln w="19050" cap="rnd">
              <a:solidFill>
                <a:srgbClr val="FFA3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sp>
          <p:nvSpPr>
            <p:cNvPr id="262238" name="Arc 11"/>
            <p:cNvSpPr>
              <a:spLocks/>
            </p:cNvSpPr>
            <p:nvPr/>
          </p:nvSpPr>
          <p:spPr bwMode="auto">
            <a:xfrm>
              <a:off x="4997" y="2079"/>
              <a:ext cx="623" cy="83"/>
            </a:xfrm>
            <a:custGeom>
              <a:avLst/>
              <a:gdLst>
                <a:gd name="T0" fmla="*/ 0 w 21632"/>
                <a:gd name="T1" fmla="*/ 0 h 21600"/>
                <a:gd name="T2" fmla="*/ 0 w 21632"/>
                <a:gd name="T3" fmla="*/ 0 h 21600"/>
                <a:gd name="T4" fmla="*/ 0 w 21632"/>
                <a:gd name="T5" fmla="*/ 0 h 21600"/>
                <a:gd name="T6" fmla="*/ 0 60000 65536"/>
                <a:gd name="T7" fmla="*/ 0 60000 65536"/>
                <a:gd name="T8" fmla="*/ 0 60000 65536"/>
                <a:gd name="T9" fmla="*/ 0 w 21632"/>
                <a:gd name="T10" fmla="*/ 0 h 21600"/>
                <a:gd name="T11" fmla="*/ 21632 w 21632"/>
                <a:gd name="T12" fmla="*/ 21600 h 21600"/>
              </a:gdLst>
              <a:ahLst/>
              <a:cxnLst>
                <a:cxn ang="T6">
                  <a:pos x="T0" y="T1"/>
                </a:cxn>
                <a:cxn ang="T7">
                  <a:pos x="T2" y="T3"/>
                </a:cxn>
                <a:cxn ang="T8">
                  <a:pos x="T4" y="T5"/>
                </a:cxn>
              </a:cxnLst>
              <a:rect l="T9" t="T10" r="T11" b="T12"/>
              <a:pathLst>
                <a:path w="21632" h="21600" fill="none" extrusionOk="0">
                  <a:moveTo>
                    <a:pt x="0" y="0"/>
                  </a:moveTo>
                  <a:cubicBezTo>
                    <a:pt x="11" y="0"/>
                    <a:pt x="22" y="-1"/>
                    <a:pt x="34" y="0"/>
                  </a:cubicBezTo>
                  <a:cubicBezTo>
                    <a:pt x="11861" y="0"/>
                    <a:pt x="21488" y="9511"/>
                    <a:pt x="21632" y="21337"/>
                  </a:cubicBezTo>
                </a:path>
                <a:path w="21632" h="21600" stroke="0" extrusionOk="0">
                  <a:moveTo>
                    <a:pt x="0" y="0"/>
                  </a:moveTo>
                  <a:cubicBezTo>
                    <a:pt x="11" y="0"/>
                    <a:pt x="22" y="-1"/>
                    <a:pt x="34" y="0"/>
                  </a:cubicBezTo>
                  <a:cubicBezTo>
                    <a:pt x="11861" y="0"/>
                    <a:pt x="21488" y="9511"/>
                    <a:pt x="21632" y="21337"/>
                  </a:cubicBezTo>
                  <a:lnTo>
                    <a:pt x="34" y="21600"/>
                  </a:lnTo>
                  <a:lnTo>
                    <a:pt x="0" y="0"/>
                  </a:lnTo>
                  <a:close/>
                </a:path>
              </a:pathLst>
            </a:custGeom>
            <a:noFill/>
            <a:ln w="19050" cap="rnd">
              <a:solidFill>
                <a:srgbClr val="FFA3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sp>
          <p:nvSpPr>
            <p:cNvPr id="262239" name="Arc 12"/>
            <p:cNvSpPr>
              <a:spLocks/>
            </p:cNvSpPr>
            <p:nvPr/>
          </p:nvSpPr>
          <p:spPr bwMode="auto">
            <a:xfrm>
              <a:off x="4508" y="2587"/>
              <a:ext cx="1161" cy="558"/>
            </a:xfrm>
            <a:custGeom>
              <a:avLst/>
              <a:gdLst>
                <a:gd name="T0" fmla="*/ 0 w 21600"/>
                <a:gd name="T1" fmla="*/ 0 h 21717"/>
                <a:gd name="T2" fmla="*/ 0 w 21600"/>
                <a:gd name="T3" fmla="*/ 0 h 21717"/>
                <a:gd name="T4" fmla="*/ 0 w 21600"/>
                <a:gd name="T5" fmla="*/ 0 h 21717"/>
                <a:gd name="T6" fmla="*/ 0 60000 65536"/>
                <a:gd name="T7" fmla="*/ 0 60000 65536"/>
                <a:gd name="T8" fmla="*/ 0 60000 65536"/>
                <a:gd name="T9" fmla="*/ 0 w 21600"/>
                <a:gd name="T10" fmla="*/ 0 h 21717"/>
                <a:gd name="T11" fmla="*/ 21600 w 21600"/>
                <a:gd name="T12" fmla="*/ 21717 h 21717"/>
              </a:gdLst>
              <a:ahLst/>
              <a:cxnLst>
                <a:cxn ang="T6">
                  <a:pos x="T0" y="T1"/>
                </a:cxn>
                <a:cxn ang="T7">
                  <a:pos x="T2" y="T3"/>
                </a:cxn>
                <a:cxn ang="T8">
                  <a:pos x="T4" y="T5"/>
                </a:cxn>
              </a:cxnLst>
              <a:rect l="T9" t="T10" r="T11" b="T12"/>
              <a:pathLst>
                <a:path w="21600" h="21717" fill="none" extrusionOk="0">
                  <a:moveTo>
                    <a:pt x="21581" y="21716"/>
                  </a:moveTo>
                  <a:cubicBezTo>
                    <a:pt x="9659" y="21706"/>
                    <a:pt x="0" y="12038"/>
                    <a:pt x="0" y="117"/>
                  </a:cubicBezTo>
                  <a:cubicBezTo>
                    <a:pt x="-1" y="78"/>
                    <a:pt x="0" y="39"/>
                    <a:pt x="0" y="0"/>
                  </a:cubicBezTo>
                </a:path>
                <a:path w="21600" h="21717" stroke="0" extrusionOk="0">
                  <a:moveTo>
                    <a:pt x="21581" y="21716"/>
                  </a:moveTo>
                  <a:cubicBezTo>
                    <a:pt x="9659" y="21706"/>
                    <a:pt x="0" y="12038"/>
                    <a:pt x="0" y="117"/>
                  </a:cubicBezTo>
                  <a:cubicBezTo>
                    <a:pt x="-1" y="78"/>
                    <a:pt x="0" y="39"/>
                    <a:pt x="0" y="0"/>
                  </a:cubicBezTo>
                  <a:lnTo>
                    <a:pt x="21600" y="117"/>
                  </a:lnTo>
                  <a:lnTo>
                    <a:pt x="21581" y="21716"/>
                  </a:lnTo>
                  <a:close/>
                </a:path>
              </a:pathLst>
            </a:custGeom>
            <a:noFill/>
            <a:ln w="19050" cap="rnd">
              <a:solidFill>
                <a:srgbClr val="FFA3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grpSp>
      <p:sp>
        <p:nvSpPr>
          <p:cNvPr id="262153" name="Line 13"/>
          <p:cNvSpPr>
            <a:spLocks noChangeShapeType="1"/>
          </p:cNvSpPr>
          <p:nvPr/>
        </p:nvSpPr>
        <p:spPr bwMode="auto">
          <a:xfrm flipH="1" flipV="1">
            <a:off x="6443663" y="2762251"/>
            <a:ext cx="361950" cy="558800"/>
          </a:xfrm>
          <a:prstGeom prst="line">
            <a:avLst/>
          </a:prstGeom>
          <a:noFill/>
          <a:ln w="38100">
            <a:solidFill>
              <a:srgbClr val="00FF00"/>
            </a:solidFill>
            <a:round/>
            <a:headEnd/>
            <a:tailEnd type="triangle" w="med" len="lg"/>
          </a:ln>
          <a:extLst>
            <a:ext uri="{909E8E84-426E-40dd-AFC4-6F175D3DCCD1}">
              <a14:hiddenFill xmlns:a14="http://schemas.microsoft.com/office/drawing/2010/main" xmlns="">
                <a:noFill/>
              </a14:hiddenFill>
            </a:ext>
          </a:extLst>
        </p:spPr>
        <p:txBody>
          <a:bodyPr wrap="none" lIns="91301" tIns="45652" rIns="91301" bIns="45652" anchor="ctr"/>
          <a:lstStyle/>
          <a:p>
            <a:endParaRPr lang="it-IT"/>
          </a:p>
        </p:txBody>
      </p:sp>
      <p:sp>
        <p:nvSpPr>
          <p:cNvPr id="262154" name="Line 14"/>
          <p:cNvSpPr>
            <a:spLocks noChangeShapeType="1"/>
          </p:cNvSpPr>
          <p:nvPr/>
        </p:nvSpPr>
        <p:spPr bwMode="auto">
          <a:xfrm flipH="1">
            <a:off x="896940" y="2754313"/>
            <a:ext cx="146050" cy="1425575"/>
          </a:xfrm>
          <a:prstGeom prst="line">
            <a:avLst/>
          </a:prstGeom>
          <a:noFill/>
          <a:ln w="38100">
            <a:solidFill>
              <a:srgbClr val="00FF00"/>
            </a:solidFill>
            <a:round/>
            <a:headEnd/>
            <a:tailEnd type="triangle" w="med" len="lg"/>
          </a:ln>
          <a:extLst>
            <a:ext uri="{909E8E84-426E-40dd-AFC4-6F175D3DCCD1}">
              <a14:hiddenFill xmlns:a14="http://schemas.microsoft.com/office/drawing/2010/main" xmlns="">
                <a:noFill/>
              </a14:hiddenFill>
            </a:ext>
          </a:extLst>
        </p:spPr>
        <p:txBody>
          <a:bodyPr wrap="none" lIns="91301" tIns="45652" rIns="91301" bIns="45652" anchor="ctr"/>
          <a:lstStyle/>
          <a:p>
            <a:endParaRPr lang="it-IT"/>
          </a:p>
        </p:txBody>
      </p:sp>
      <p:grpSp>
        <p:nvGrpSpPr>
          <p:cNvPr id="262155" name="Group 15"/>
          <p:cNvGrpSpPr>
            <a:grpSpLocks/>
          </p:cNvGrpSpPr>
          <p:nvPr/>
        </p:nvGrpSpPr>
        <p:grpSpPr bwMode="auto">
          <a:xfrm>
            <a:off x="363540" y="3019438"/>
            <a:ext cx="7893050" cy="2817813"/>
            <a:chOff x="547" y="1949"/>
            <a:chExt cx="5117" cy="1828"/>
          </a:xfrm>
        </p:grpSpPr>
        <p:sp>
          <p:nvSpPr>
            <p:cNvPr id="262234" name="Arc 16"/>
            <p:cNvSpPr>
              <a:spLocks/>
            </p:cNvSpPr>
            <p:nvPr/>
          </p:nvSpPr>
          <p:spPr bwMode="auto">
            <a:xfrm>
              <a:off x="1043" y="1949"/>
              <a:ext cx="3387" cy="201"/>
            </a:xfrm>
            <a:custGeom>
              <a:avLst/>
              <a:gdLst>
                <a:gd name="T0" fmla="*/ 0 w 23591"/>
                <a:gd name="T1" fmla="*/ 0 h 21600"/>
                <a:gd name="T2" fmla="*/ 10 w 23591"/>
                <a:gd name="T3" fmla="*/ 0 h 21600"/>
                <a:gd name="T4" fmla="*/ 9 w 23591"/>
                <a:gd name="T5" fmla="*/ 0 h 21600"/>
                <a:gd name="T6" fmla="*/ 0 60000 65536"/>
                <a:gd name="T7" fmla="*/ 0 60000 65536"/>
                <a:gd name="T8" fmla="*/ 0 60000 65536"/>
                <a:gd name="T9" fmla="*/ 0 w 23591"/>
                <a:gd name="T10" fmla="*/ 0 h 21600"/>
                <a:gd name="T11" fmla="*/ 23591 w 23591"/>
                <a:gd name="T12" fmla="*/ 21600 h 21600"/>
              </a:gdLst>
              <a:ahLst/>
              <a:cxnLst>
                <a:cxn ang="T6">
                  <a:pos x="T0" y="T1"/>
                </a:cxn>
                <a:cxn ang="T7">
                  <a:pos x="T2" y="T3"/>
                </a:cxn>
                <a:cxn ang="T8">
                  <a:pos x="T4" y="T5"/>
                </a:cxn>
              </a:cxnLst>
              <a:rect l="T9" t="T10" r="T11" b="T12"/>
              <a:pathLst>
                <a:path w="23591" h="21600" fill="none" extrusionOk="0">
                  <a:moveTo>
                    <a:pt x="-1" y="14286"/>
                  </a:moveTo>
                  <a:cubicBezTo>
                    <a:pt x="3083" y="5715"/>
                    <a:pt x="11214" y="-1"/>
                    <a:pt x="20324" y="0"/>
                  </a:cubicBezTo>
                  <a:cubicBezTo>
                    <a:pt x="21417" y="0"/>
                    <a:pt x="22509" y="83"/>
                    <a:pt x="23591" y="248"/>
                  </a:cubicBezTo>
                </a:path>
                <a:path w="23591" h="21600" stroke="0" extrusionOk="0">
                  <a:moveTo>
                    <a:pt x="-1" y="14286"/>
                  </a:moveTo>
                  <a:cubicBezTo>
                    <a:pt x="3083" y="5715"/>
                    <a:pt x="11214" y="-1"/>
                    <a:pt x="20324" y="0"/>
                  </a:cubicBezTo>
                  <a:cubicBezTo>
                    <a:pt x="21417" y="0"/>
                    <a:pt x="22509" y="83"/>
                    <a:pt x="23591" y="248"/>
                  </a:cubicBezTo>
                  <a:lnTo>
                    <a:pt x="20324" y="21600"/>
                  </a:lnTo>
                  <a:lnTo>
                    <a:pt x="-1" y="14286"/>
                  </a:lnTo>
                  <a:close/>
                </a:path>
              </a:pathLst>
            </a:custGeom>
            <a:noFill/>
            <a:ln w="50800">
              <a:solidFill>
                <a:srgbClr val="FFA3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sp>
          <p:nvSpPr>
            <p:cNvPr id="262235" name="Arc 17"/>
            <p:cNvSpPr>
              <a:spLocks/>
            </p:cNvSpPr>
            <p:nvPr/>
          </p:nvSpPr>
          <p:spPr bwMode="auto">
            <a:xfrm>
              <a:off x="4249" y="1953"/>
              <a:ext cx="1415" cy="67"/>
            </a:xfrm>
            <a:custGeom>
              <a:avLst/>
              <a:gdLst>
                <a:gd name="T0" fmla="*/ 0 w 21600"/>
                <a:gd name="T1" fmla="*/ 0 h 20360"/>
                <a:gd name="T2" fmla="*/ 0 w 21600"/>
                <a:gd name="T3" fmla="*/ 0 h 20360"/>
                <a:gd name="T4" fmla="*/ 0 w 21600"/>
                <a:gd name="T5" fmla="*/ 0 h 20360"/>
                <a:gd name="T6" fmla="*/ 0 60000 65536"/>
                <a:gd name="T7" fmla="*/ 0 60000 65536"/>
                <a:gd name="T8" fmla="*/ 0 60000 65536"/>
                <a:gd name="T9" fmla="*/ 0 w 21600"/>
                <a:gd name="T10" fmla="*/ 0 h 20360"/>
                <a:gd name="T11" fmla="*/ 21600 w 21600"/>
                <a:gd name="T12" fmla="*/ 20360 h 20360"/>
              </a:gdLst>
              <a:ahLst/>
              <a:cxnLst>
                <a:cxn ang="T6">
                  <a:pos x="T0" y="T1"/>
                </a:cxn>
                <a:cxn ang="T7">
                  <a:pos x="T2" y="T3"/>
                </a:cxn>
                <a:cxn ang="T8">
                  <a:pos x="T4" y="T5"/>
                </a:cxn>
              </a:cxnLst>
              <a:rect l="T9" t="T10" r="T11" b="T12"/>
              <a:pathLst>
                <a:path w="21600" h="20360" fill="none" extrusionOk="0">
                  <a:moveTo>
                    <a:pt x="7214" y="0"/>
                  </a:moveTo>
                  <a:cubicBezTo>
                    <a:pt x="15837" y="3056"/>
                    <a:pt x="21600" y="11212"/>
                    <a:pt x="21600" y="20360"/>
                  </a:cubicBezTo>
                </a:path>
                <a:path w="21600" h="20360" stroke="0" extrusionOk="0">
                  <a:moveTo>
                    <a:pt x="7214" y="0"/>
                  </a:moveTo>
                  <a:cubicBezTo>
                    <a:pt x="15837" y="3056"/>
                    <a:pt x="21600" y="11212"/>
                    <a:pt x="21600" y="20360"/>
                  </a:cubicBezTo>
                  <a:lnTo>
                    <a:pt x="0" y="20360"/>
                  </a:lnTo>
                  <a:lnTo>
                    <a:pt x="7214" y="0"/>
                  </a:lnTo>
                  <a:close/>
                </a:path>
              </a:pathLst>
            </a:custGeom>
            <a:noFill/>
            <a:ln w="50800" cap="rnd">
              <a:solidFill>
                <a:srgbClr val="FFA3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sp>
          <p:nvSpPr>
            <p:cNvPr id="262236" name="Arc 18"/>
            <p:cNvSpPr>
              <a:spLocks/>
            </p:cNvSpPr>
            <p:nvPr/>
          </p:nvSpPr>
          <p:spPr bwMode="auto">
            <a:xfrm>
              <a:off x="547" y="2123"/>
              <a:ext cx="323" cy="1654"/>
            </a:xfrm>
            <a:custGeom>
              <a:avLst/>
              <a:gdLst>
                <a:gd name="T0" fmla="*/ 0 w 21600"/>
                <a:gd name="T1" fmla="*/ 1 h 21600"/>
                <a:gd name="T2" fmla="*/ 0 w 21600"/>
                <a:gd name="T3" fmla="*/ 0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74"/>
                  </a:moveTo>
                  <a:cubicBezTo>
                    <a:pt x="14" y="9680"/>
                    <a:pt x="9640" y="36"/>
                    <a:pt x="21533" y="0"/>
                  </a:cubicBezTo>
                </a:path>
                <a:path w="21600" h="21600" stroke="0" extrusionOk="0">
                  <a:moveTo>
                    <a:pt x="0" y="21574"/>
                  </a:moveTo>
                  <a:cubicBezTo>
                    <a:pt x="14" y="9680"/>
                    <a:pt x="9640" y="36"/>
                    <a:pt x="21533" y="0"/>
                  </a:cubicBezTo>
                  <a:lnTo>
                    <a:pt x="21600" y="21600"/>
                  </a:lnTo>
                  <a:lnTo>
                    <a:pt x="0" y="21574"/>
                  </a:lnTo>
                  <a:close/>
                </a:path>
              </a:pathLst>
            </a:custGeom>
            <a:noFill/>
            <a:ln w="50800" cap="rnd">
              <a:solidFill>
                <a:srgbClr val="FFA3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grpSp>
      <p:grpSp>
        <p:nvGrpSpPr>
          <p:cNvPr id="262156" name="Group 19"/>
          <p:cNvGrpSpPr>
            <a:grpSpLocks/>
          </p:cNvGrpSpPr>
          <p:nvPr/>
        </p:nvGrpSpPr>
        <p:grpSpPr bwMode="auto">
          <a:xfrm>
            <a:off x="1903413" y="5295900"/>
            <a:ext cx="817562" cy="165100"/>
            <a:chOff x="1719" y="3425"/>
            <a:chExt cx="530" cy="108"/>
          </a:xfrm>
        </p:grpSpPr>
        <p:sp>
          <p:nvSpPr>
            <p:cNvPr id="262231" name="Oval 20"/>
            <p:cNvSpPr>
              <a:spLocks noChangeArrowheads="1"/>
            </p:cNvSpPr>
            <p:nvPr/>
          </p:nvSpPr>
          <p:spPr bwMode="auto">
            <a:xfrm>
              <a:off x="1719" y="3425"/>
              <a:ext cx="191" cy="108"/>
            </a:xfrm>
            <a:prstGeom prst="ellipse">
              <a:avLst/>
            </a:prstGeom>
            <a:noFill/>
            <a:ln w="57150">
              <a:solidFill>
                <a:srgbClr val="99FF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sz="2400">
                <a:solidFill>
                  <a:srgbClr val="FFFFFF"/>
                </a:solidFill>
              </a:endParaRPr>
            </a:p>
          </p:txBody>
        </p:sp>
        <p:sp>
          <p:nvSpPr>
            <p:cNvPr id="262232" name="Oval 21"/>
            <p:cNvSpPr>
              <a:spLocks noChangeArrowheads="1"/>
            </p:cNvSpPr>
            <p:nvPr/>
          </p:nvSpPr>
          <p:spPr bwMode="auto">
            <a:xfrm>
              <a:off x="1890" y="3425"/>
              <a:ext cx="190" cy="108"/>
            </a:xfrm>
            <a:prstGeom prst="ellipse">
              <a:avLst/>
            </a:prstGeom>
            <a:noFill/>
            <a:ln w="57150">
              <a:solidFill>
                <a:srgbClr val="99FF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sz="2400">
                <a:solidFill>
                  <a:srgbClr val="FFFFFF"/>
                </a:solidFill>
              </a:endParaRPr>
            </a:p>
          </p:txBody>
        </p:sp>
        <p:sp>
          <p:nvSpPr>
            <p:cNvPr id="262233" name="Oval 22"/>
            <p:cNvSpPr>
              <a:spLocks noChangeArrowheads="1"/>
            </p:cNvSpPr>
            <p:nvPr/>
          </p:nvSpPr>
          <p:spPr bwMode="auto">
            <a:xfrm>
              <a:off x="2059" y="3425"/>
              <a:ext cx="190" cy="108"/>
            </a:xfrm>
            <a:prstGeom prst="ellipse">
              <a:avLst/>
            </a:prstGeom>
            <a:noFill/>
            <a:ln w="57150">
              <a:solidFill>
                <a:srgbClr val="99FF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sz="2400">
                <a:solidFill>
                  <a:srgbClr val="FFFFFF"/>
                </a:solidFill>
              </a:endParaRPr>
            </a:p>
          </p:txBody>
        </p:sp>
      </p:grpSp>
      <p:sp>
        <p:nvSpPr>
          <p:cNvPr id="262157" name="Freeform 23"/>
          <p:cNvSpPr>
            <a:spLocks/>
          </p:cNvSpPr>
          <p:nvPr/>
        </p:nvSpPr>
        <p:spPr bwMode="auto">
          <a:xfrm>
            <a:off x="3429000" y="5319714"/>
            <a:ext cx="592138" cy="120650"/>
          </a:xfrm>
          <a:custGeom>
            <a:avLst/>
            <a:gdLst>
              <a:gd name="T0" fmla="*/ 2147483647 w 368"/>
              <a:gd name="T1" fmla="*/ 2147483647 h 77"/>
              <a:gd name="T2" fmla="*/ 2147483647 w 368"/>
              <a:gd name="T3" fmla="*/ 2147483647 h 77"/>
              <a:gd name="T4" fmla="*/ 2147483647 w 368"/>
              <a:gd name="T5" fmla="*/ 0 h 77"/>
              <a:gd name="T6" fmla="*/ 2147483647 w 368"/>
              <a:gd name="T7" fmla="*/ 2147483647 h 77"/>
              <a:gd name="T8" fmla="*/ 2147483647 w 368"/>
              <a:gd name="T9" fmla="*/ 2147483647 h 77"/>
              <a:gd name="T10" fmla="*/ 2147483647 w 368"/>
              <a:gd name="T11" fmla="*/ 2147483647 h 77"/>
              <a:gd name="T12" fmla="*/ 2147483647 w 368"/>
              <a:gd name="T13" fmla="*/ 2147483647 h 77"/>
              <a:gd name="T14" fmla="*/ 2147483647 w 368"/>
              <a:gd name="T15" fmla="*/ 2147483647 h 77"/>
              <a:gd name="T16" fmla="*/ 2147483647 w 368"/>
              <a:gd name="T17" fmla="*/ 2147483647 h 77"/>
              <a:gd name="T18" fmla="*/ 2147483647 w 368"/>
              <a:gd name="T19" fmla="*/ 2147483647 h 77"/>
              <a:gd name="T20" fmla="*/ 2147483647 w 368"/>
              <a:gd name="T21" fmla="*/ 2147483647 h 77"/>
              <a:gd name="T22" fmla="*/ 2147483647 w 368"/>
              <a:gd name="T23" fmla="*/ 2147483647 h 77"/>
              <a:gd name="T24" fmla="*/ 2147483647 w 368"/>
              <a:gd name="T25" fmla="*/ 2147483647 h 77"/>
              <a:gd name="T26" fmla="*/ 2147483647 w 368"/>
              <a:gd name="T27" fmla="*/ 0 h 77"/>
              <a:gd name="T28" fmla="*/ 2147483647 w 368"/>
              <a:gd name="T29" fmla="*/ 2147483647 h 77"/>
              <a:gd name="T30" fmla="*/ 2147483647 w 368"/>
              <a:gd name="T31" fmla="*/ 2147483647 h 77"/>
              <a:gd name="T32" fmla="*/ 2147483647 w 368"/>
              <a:gd name="T33" fmla="*/ 2147483647 h 77"/>
              <a:gd name="T34" fmla="*/ 2147483647 w 368"/>
              <a:gd name="T35" fmla="*/ 2147483647 h 77"/>
              <a:gd name="T36" fmla="*/ 2147483647 w 368"/>
              <a:gd name="T37" fmla="*/ 2147483647 h 77"/>
              <a:gd name="T38" fmla="*/ 2147483647 w 368"/>
              <a:gd name="T39" fmla="*/ 2147483647 h 77"/>
              <a:gd name="T40" fmla="*/ 2147483647 w 368"/>
              <a:gd name="T41" fmla="*/ 2147483647 h 77"/>
              <a:gd name="T42" fmla="*/ 2147483647 w 368"/>
              <a:gd name="T43" fmla="*/ 2147483647 h 77"/>
              <a:gd name="T44" fmla="*/ 2147483647 w 368"/>
              <a:gd name="T45" fmla="*/ 2147483647 h 77"/>
              <a:gd name="T46" fmla="*/ 2147483647 w 368"/>
              <a:gd name="T47" fmla="*/ 2147483647 h 77"/>
              <a:gd name="T48" fmla="*/ 2147483647 w 368"/>
              <a:gd name="T49" fmla="*/ 0 h 77"/>
              <a:gd name="T50" fmla="*/ 2147483647 w 368"/>
              <a:gd name="T51" fmla="*/ 2147483647 h 77"/>
              <a:gd name="T52" fmla="*/ 2147483647 w 368"/>
              <a:gd name="T53" fmla="*/ 2147483647 h 77"/>
              <a:gd name="T54" fmla="*/ 2147483647 w 368"/>
              <a:gd name="T55" fmla="*/ 2147483647 h 77"/>
              <a:gd name="T56" fmla="*/ 2147483647 w 368"/>
              <a:gd name="T57" fmla="*/ 2147483647 h 77"/>
              <a:gd name="T58" fmla="*/ 2147483647 w 368"/>
              <a:gd name="T59" fmla="*/ 2147483647 h 77"/>
              <a:gd name="T60" fmla="*/ 2147483647 w 368"/>
              <a:gd name="T61" fmla="*/ 2147483647 h 77"/>
              <a:gd name="T62" fmla="*/ 2147483647 w 368"/>
              <a:gd name="T63" fmla="*/ 2147483647 h 77"/>
              <a:gd name="T64" fmla="*/ 0 w 368"/>
              <a:gd name="T65" fmla="*/ 2147483647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8"/>
              <a:gd name="T100" fmla="*/ 0 h 77"/>
              <a:gd name="T101" fmla="*/ 368 w 368"/>
              <a:gd name="T102" fmla="*/ 77 h 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8" h="77">
                <a:moveTo>
                  <a:pt x="367" y="39"/>
                </a:moveTo>
                <a:lnTo>
                  <a:pt x="356" y="12"/>
                </a:lnTo>
                <a:lnTo>
                  <a:pt x="337" y="0"/>
                </a:lnTo>
                <a:lnTo>
                  <a:pt x="327" y="2"/>
                </a:lnTo>
                <a:lnTo>
                  <a:pt x="316" y="8"/>
                </a:lnTo>
                <a:lnTo>
                  <a:pt x="306" y="39"/>
                </a:lnTo>
                <a:lnTo>
                  <a:pt x="306" y="41"/>
                </a:lnTo>
                <a:lnTo>
                  <a:pt x="295" y="68"/>
                </a:lnTo>
                <a:lnTo>
                  <a:pt x="276" y="76"/>
                </a:lnTo>
                <a:lnTo>
                  <a:pt x="255" y="68"/>
                </a:lnTo>
                <a:lnTo>
                  <a:pt x="244" y="41"/>
                </a:lnTo>
                <a:lnTo>
                  <a:pt x="244" y="39"/>
                </a:lnTo>
                <a:lnTo>
                  <a:pt x="235" y="12"/>
                </a:lnTo>
                <a:lnTo>
                  <a:pt x="215" y="0"/>
                </a:lnTo>
                <a:lnTo>
                  <a:pt x="205" y="2"/>
                </a:lnTo>
                <a:lnTo>
                  <a:pt x="195" y="8"/>
                </a:lnTo>
                <a:lnTo>
                  <a:pt x="184" y="39"/>
                </a:lnTo>
                <a:lnTo>
                  <a:pt x="184" y="41"/>
                </a:lnTo>
                <a:lnTo>
                  <a:pt x="173" y="68"/>
                </a:lnTo>
                <a:lnTo>
                  <a:pt x="155" y="76"/>
                </a:lnTo>
                <a:lnTo>
                  <a:pt x="133" y="68"/>
                </a:lnTo>
                <a:lnTo>
                  <a:pt x="122" y="41"/>
                </a:lnTo>
                <a:lnTo>
                  <a:pt x="123" y="39"/>
                </a:lnTo>
                <a:lnTo>
                  <a:pt x="111" y="12"/>
                </a:lnTo>
                <a:lnTo>
                  <a:pt x="91" y="0"/>
                </a:lnTo>
                <a:lnTo>
                  <a:pt x="83" y="2"/>
                </a:lnTo>
                <a:lnTo>
                  <a:pt x="72" y="8"/>
                </a:lnTo>
                <a:lnTo>
                  <a:pt x="61" y="39"/>
                </a:lnTo>
                <a:lnTo>
                  <a:pt x="61" y="41"/>
                </a:lnTo>
                <a:lnTo>
                  <a:pt x="51" y="68"/>
                </a:lnTo>
                <a:lnTo>
                  <a:pt x="30" y="76"/>
                </a:lnTo>
                <a:lnTo>
                  <a:pt x="11" y="68"/>
                </a:lnTo>
                <a:lnTo>
                  <a:pt x="0" y="41"/>
                </a:lnTo>
              </a:path>
            </a:pathLst>
          </a:custGeom>
          <a:noFill/>
          <a:ln w="25400" cap="rnd">
            <a:solidFill>
              <a:srgbClr val="E3BEFF"/>
            </a:solidFill>
            <a:round/>
            <a:headEnd/>
            <a:tailEnd/>
          </a:ln>
          <a:extLst>
            <a:ext uri="{909E8E84-426E-40dd-AFC4-6F175D3DCCD1}">
              <a14:hiddenFill xmlns:a14="http://schemas.microsoft.com/office/drawing/2010/main" xmlns="">
                <a:solidFill>
                  <a:srgbClr val="FFFFFF"/>
                </a:solidFill>
              </a14:hiddenFill>
            </a:ext>
          </a:extLst>
        </p:spPr>
        <p:txBody>
          <a:bodyPr lIns="91301" tIns="45652" rIns="91301" bIns="45652"/>
          <a:lstStyle/>
          <a:p>
            <a:endParaRPr lang="it-IT"/>
          </a:p>
        </p:txBody>
      </p:sp>
      <p:sp>
        <p:nvSpPr>
          <p:cNvPr id="262158" name="Line 24"/>
          <p:cNvSpPr>
            <a:spLocks noChangeShapeType="1"/>
          </p:cNvSpPr>
          <p:nvPr/>
        </p:nvSpPr>
        <p:spPr bwMode="auto">
          <a:xfrm>
            <a:off x="2809875" y="5376863"/>
            <a:ext cx="546100" cy="0"/>
          </a:xfrm>
          <a:prstGeom prst="line">
            <a:avLst/>
          </a:prstGeom>
          <a:noFill/>
          <a:ln w="38100">
            <a:solidFill>
              <a:srgbClr val="00FF00"/>
            </a:solidFill>
            <a:round/>
            <a:headEnd/>
            <a:tailEnd type="triangle" w="med" len="lg"/>
          </a:ln>
          <a:extLst>
            <a:ext uri="{909E8E84-426E-40dd-AFC4-6F175D3DCCD1}">
              <a14:hiddenFill xmlns:a14="http://schemas.microsoft.com/office/drawing/2010/main" xmlns="">
                <a:noFill/>
              </a14:hiddenFill>
            </a:ext>
          </a:extLst>
        </p:spPr>
        <p:txBody>
          <a:bodyPr wrap="none" lIns="91301" tIns="45652" rIns="91301" bIns="45652" anchor="ctr"/>
          <a:lstStyle/>
          <a:p>
            <a:endParaRPr lang="it-IT"/>
          </a:p>
        </p:txBody>
      </p:sp>
      <p:sp>
        <p:nvSpPr>
          <p:cNvPr id="262159" name="Freeform 25"/>
          <p:cNvSpPr>
            <a:spLocks/>
          </p:cNvSpPr>
          <p:nvPr/>
        </p:nvSpPr>
        <p:spPr bwMode="auto">
          <a:xfrm>
            <a:off x="4046538" y="5041900"/>
            <a:ext cx="469900" cy="287338"/>
          </a:xfrm>
          <a:custGeom>
            <a:avLst/>
            <a:gdLst>
              <a:gd name="T0" fmla="*/ 2147483647 w 305"/>
              <a:gd name="T1" fmla="*/ 2147483647 h 185"/>
              <a:gd name="T2" fmla="*/ 2147483647 w 305"/>
              <a:gd name="T3" fmla="*/ 2147483647 h 185"/>
              <a:gd name="T4" fmla="*/ 2147483647 w 305"/>
              <a:gd name="T5" fmla="*/ 2147483647 h 185"/>
              <a:gd name="T6" fmla="*/ 2147483647 w 305"/>
              <a:gd name="T7" fmla="*/ 2147483647 h 185"/>
              <a:gd name="T8" fmla="*/ 2147483647 w 305"/>
              <a:gd name="T9" fmla="*/ 2147483647 h 185"/>
              <a:gd name="T10" fmla="*/ 2147483647 w 305"/>
              <a:gd name="T11" fmla="*/ 2147483647 h 185"/>
              <a:gd name="T12" fmla="*/ 2147483647 w 305"/>
              <a:gd name="T13" fmla="*/ 2147483647 h 185"/>
              <a:gd name="T14" fmla="*/ 2147483647 w 305"/>
              <a:gd name="T15" fmla="*/ 2147483647 h 185"/>
              <a:gd name="T16" fmla="*/ 2147483647 w 305"/>
              <a:gd name="T17" fmla="*/ 2147483647 h 185"/>
              <a:gd name="T18" fmla="*/ 2147483647 w 305"/>
              <a:gd name="T19" fmla="*/ 2147483647 h 185"/>
              <a:gd name="T20" fmla="*/ 2147483647 w 305"/>
              <a:gd name="T21" fmla="*/ 2147483647 h 185"/>
              <a:gd name="T22" fmla="*/ 2147483647 w 305"/>
              <a:gd name="T23" fmla="*/ 2147483647 h 185"/>
              <a:gd name="T24" fmla="*/ 2147483647 w 305"/>
              <a:gd name="T25" fmla="*/ 2147483647 h 185"/>
              <a:gd name="T26" fmla="*/ 0 w 305"/>
              <a:gd name="T27" fmla="*/ 0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185"/>
              <a:gd name="T44" fmla="*/ 305 w 305"/>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185">
                <a:moveTo>
                  <a:pt x="304" y="184"/>
                </a:moveTo>
                <a:lnTo>
                  <a:pt x="303" y="163"/>
                </a:lnTo>
                <a:lnTo>
                  <a:pt x="297" y="143"/>
                </a:lnTo>
                <a:lnTo>
                  <a:pt x="286" y="122"/>
                </a:lnTo>
                <a:lnTo>
                  <a:pt x="271" y="101"/>
                </a:lnTo>
                <a:lnTo>
                  <a:pt x="252" y="84"/>
                </a:lnTo>
                <a:lnTo>
                  <a:pt x="229" y="66"/>
                </a:lnTo>
                <a:lnTo>
                  <a:pt x="202" y="50"/>
                </a:lnTo>
                <a:lnTo>
                  <a:pt x="173" y="37"/>
                </a:lnTo>
                <a:lnTo>
                  <a:pt x="141" y="24"/>
                </a:lnTo>
                <a:lnTo>
                  <a:pt x="106" y="15"/>
                </a:lnTo>
                <a:lnTo>
                  <a:pt x="70" y="6"/>
                </a:lnTo>
                <a:lnTo>
                  <a:pt x="33" y="2"/>
                </a:lnTo>
                <a:lnTo>
                  <a:pt x="0" y="0"/>
                </a:lnTo>
              </a:path>
            </a:pathLst>
          </a:custGeom>
          <a:noFill/>
          <a:ln w="50800" cap="rnd">
            <a:solidFill>
              <a:srgbClr val="6699FF"/>
            </a:solidFill>
            <a:round/>
            <a:headEnd/>
            <a:tailEnd/>
          </a:ln>
          <a:extLst>
            <a:ext uri="{909E8E84-426E-40dd-AFC4-6F175D3DCCD1}">
              <a14:hiddenFill xmlns:a14="http://schemas.microsoft.com/office/drawing/2010/main" xmlns="">
                <a:solidFill>
                  <a:srgbClr val="FFFFFF"/>
                </a:solidFill>
              </a14:hiddenFill>
            </a:ext>
          </a:extLst>
        </p:spPr>
        <p:txBody>
          <a:bodyPr lIns="91301" tIns="45652" rIns="91301" bIns="45652"/>
          <a:lstStyle/>
          <a:p>
            <a:endParaRPr lang="it-IT"/>
          </a:p>
        </p:txBody>
      </p:sp>
      <p:sp>
        <p:nvSpPr>
          <p:cNvPr id="262160" name="Freeform 26"/>
          <p:cNvSpPr>
            <a:spLocks/>
          </p:cNvSpPr>
          <p:nvPr/>
        </p:nvSpPr>
        <p:spPr bwMode="auto">
          <a:xfrm>
            <a:off x="2582868" y="4995864"/>
            <a:ext cx="1495425" cy="44450"/>
          </a:xfrm>
          <a:custGeom>
            <a:avLst/>
            <a:gdLst>
              <a:gd name="T0" fmla="*/ 2147483647 w 970"/>
              <a:gd name="T1" fmla="*/ 2147483647 h 30"/>
              <a:gd name="T2" fmla="*/ 2147483647 w 970"/>
              <a:gd name="T3" fmla="*/ 2147483647 h 30"/>
              <a:gd name="T4" fmla="*/ 2147483647 w 970"/>
              <a:gd name="T5" fmla="*/ 2147483647 h 30"/>
              <a:gd name="T6" fmla="*/ 2147483647 w 970"/>
              <a:gd name="T7" fmla="*/ 2147483647 h 30"/>
              <a:gd name="T8" fmla="*/ 2147483647 w 970"/>
              <a:gd name="T9" fmla="*/ 2147483647 h 30"/>
              <a:gd name="T10" fmla="*/ 2147483647 w 970"/>
              <a:gd name="T11" fmla="*/ 2147483647 h 30"/>
              <a:gd name="T12" fmla="*/ 2147483647 w 970"/>
              <a:gd name="T13" fmla="*/ 2147483647 h 30"/>
              <a:gd name="T14" fmla="*/ 2147483647 w 970"/>
              <a:gd name="T15" fmla="*/ 2147483647 h 30"/>
              <a:gd name="T16" fmla="*/ 2147483647 w 970"/>
              <a:gd name="T17" fmla="*/ 2147483647 h 30"/>
              <a:gd name="T18" fmla="*/ 2147483647 w 970"/>
              <a:gd name="T19" fmla="*/ 2147483647 h 30"/>
              <a:gd name="T20" fmla="*/ 2147483647 w 970"/>
              <a:gd name="T21" fmla="*/ 2147483647 h 30"/>
              <a:gd name="T22" fmla="*/ 2147483647 w 970"/>
              <a:gd name="T23" fmla="*/ 2147483647 h 30"/>
              <a:gd name="T24" fmla="*/ 2147483647 w 970"/>
              <a:gd name="T25" fmla="*/ 2147483647 h 30"/>
              <a:gd name="T26" fmla="*/ 2147483647 w 970"/>
              <a:gd name="T27" fmla="*/ 2147483647 h 30"/>
              <a:gd name="T28" fmla="*/ 2147483647 w 970"/>
              <a:gd name="T29" fmla="*/ 2147483647 h 30"/>
              <a:gd name="T30" fmla="*/ 2147483647 w 970"/>
              <a:gd name="T31" fmla="*/ 2147483647 h 30"/>
              <a:gd name="T32" fmla="*/ 2147483647 w 970"/>
              <a:gd name="T33" fmla="*/ 2147483647 h 30"/>
              <a:gd name="T34" fmla="*/ 2147483647 w 970"/>
              <a:gd name="T35" fmla="*/ 2147483647 h 30"/>
              <a:gd name="T36" fmla="*/ 2147483647 w 970"/>
              <a:gd name="T37" fmla="*/ 2147483647 h 30"/>
              <a:gd name="T38" fmla="*/ 2147483647 w 970"/>
              <a:gd name="T39" fmla="*/ 2147483647 h 30"/>
              <a:gd name="T40" fmla="*/ 2147483647 w 970"/>
              <a:gd name="T41" fmla="*/ 2147483647 h 30"/>
              <a:gd name="T42" fmla="*/ 2147483647 w 970"/>
              <a:gd name="T43" fmla="*/ 2147483647 h 30"/>
              <a:gd name="T44" fmla="*/ 2147483647 w 970"/>
              <a:gd name="T45" fmla="*/ 0 h 30"/>
              <a:gd name="T46" fmla="*/ 0 w 970"/>
              <a:gd name="T47" fmla="*/ 0 h 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0"/>
              <a:gd name="T73" fmla="*/ 0 h 30"/>
              <a:gd name="T74" fmla="*/ 970 w 970"/>
              <a:gd name="T75" fmla="*/ 30 h 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0" h="30">
                <a:moveTo>
                  <a:pt x="969" y="29"/>
                </a:moveTo>
                <a:lnTo>
                  <a:pt x="967" y="29"/>
                </a:lnTo>
                <a:lnTo>
                  <a:pt x="960" y="29"/>
                </a:lnTo>
                <a:lnTo>
                  <a:pt x="948" y="29"/>
                </a:lnTo>
                <a:lnTo>
                  <a:pt x="932" y="25"/>
                </a:lnTo>
                <a:lnTo>
                  <a:pt x="911" y="25"/>
                </a:lnTo>
                <a:lnTo>
                  <a:pt x="885" y="25"/>
                </a:lnTo>
                <a:lnTo>
                  <a:pt x="856" y="24"/>
                </a:lnTo>
                <a:lnTo>
                  <a:pt x="822" y="24"/>
                </a:lnTo>
                <a:lnTo>
                  <a:pt x="783" y="22"/>
                </a:lnTo>
                <a:lnTo>
                  <a:pt x="742" y="22"/>
                </a:lnTo>
                <a:lnTo>
                  <a:pt x="697" y="21"/>
                </a:lnTo>
                <a:lnTo>
                  <a:pt x="648" y="18"/>
                </a:lnTo>
                <a:lnTo>
                  <a:pt x="597" y="15"/>
                </a:lnTo>
                <a:lnTo>
                  <a:pt x="541" y="15"/>
                </a:lnTo>
                <a:lnTo>
                  <a:pt x="485" y="13"/>
                </a:lnTo>
                <a:lnTo>
                  <a:pt x="425" y="11"/>
                </a:lnTo>
                <a:lnTo>
                  <a:pt x="363" y="10"/>
                </a:lnTo>
                <a:lnTo>
                  <a:pt x="299" y="7"/>
                </a:lnTo>
                <a:lnTo>
                  <a:pt x="234" y="6"/>
                </a:lnTo>
                <a:lnTo>
                  <a:pt x="168" y="4"/>
                </a:lnTo>
                <a:lnTo>
                  <a:pt x="102" y="2"/>
                </a:lnTo>
                <a:lnTo>
                  <a:pt x="33" y="0"/>
                </a:lnTo>
                <a:lnTo>
                  <a:pt x="0" y="0"/>
                </a:lnTo>
              </a:path>
            </a:pathLst>
          </a:custGeom>
          <a:noFill/>
          <a:ln w="50800" cap="rnd">
            <a:solidFill>
              <a:srgbClr val="6699FF"/>
            </a:solidFill>
            <a:round/>
            <a:headEnd/>
            <a:tailEnd/>
          </a:ln>
          <a:extLst>
            <a:ext uri="{909E8E84-426E-40dd-AFC4-6F175D3DCCD1}">
              <a14:hiddenFill xmlns:a14="http://schemas.microsoft.com/office/drawing/2010/main" xmlns="">
                <a:solidFill>
                  <a:srgbClr val="FFFFFF"/>
                </a:solidFill>
              </a14:hiddenFill>
            </a:ext>
          </a:extLst>
        </p:spPr>
        <p:txBody>
          <a:bodyPr lIns="91301" tIns="45652" rIns="91301" bIns="45652"/>
          <a:lstStyle/>
          <a:p>
            <a:endParaRPr lang="it-IT"/>
          </a:p>
        </p:txBody>
      </p:sp>
      <p:sp>
        <p:nvSpPr>
          <p:cNvPr id="262161" name="Line 27"/>
          <p:cNvSpPr>
            <a:spLocks noChangeShapeType="1"/>
          </p:cNvSpPr>
          <p:nvPr/>
        </p:nvSpPr>
        <p:spPr bwMode="auto">
          <a:xfrm>
            <a:off x="4538663" y="5622925"/>
            <a:ext cx="11112" cy="280988"/>
          </a:xfrm>
          <a:prstGeom prst="line">
            <a:avLst/>
          </a:prstGeom>
          <a:noFill/>
          <a:ln w="50800">
            <a:solidFill>
              <a:srgbClr val="6699FF"/>
            </a:solidFill>
            <a:round/>
            <a:headEnd/>
            <a:tailEnd/>
          </a:ln>
          <a:extLst>
            <a:ext uri="{909E8E84-426E-40dd-AFC4-6F175D3DCCD1}">
              <a14:hiddenFill xmlns:a14="http://schemas.microsoft.com/office/drawing/2010/main" xmlns="">
                <a:noFill/>
              </a14:hiddenFill>
            </a:ext>
          </a:extLst>
        </p:spPr>
        <p:txBody>
          <a:bodyPr wrap="none" lIns="91301" tIns="45652" rIns="91301" bIns="45652" anchor="ctr"/>
          <a:lstStyle/>
          <a:p>
            <a:endParaRPr lang="it-IT"/>
          </a:p>
        </p:txBody>
      </p:sp>
      <p:sp>
        <p:nvSpPr>
          <p:cNvPr id="262162" name="Arc 28"/>
          <p:cNvSpPr>
            <a:spLocks/>
          </p:cNvSpPr>
          <p:nvPr/>
        </p:nvSpPr>
        <p:spPr bwMode="auto">
          <a:xfrm>
            <a:off x="4492625" y="5227638"/>
            <a:ext cx="763588" cy="195262"/>
          </a:xfrm>
          <a:custGeom>
            <a:avLst/>
            <a:gdLst>
              <a:gd name="T0" fmla="*/ 2147483647 w 21540"/>
              <a:gd name="T1" fmla="*/ 10784908 h 21600"/>
              <a:gd name="T2" fmla="*/ 69497249 w 21540"/>
              <a:gd name="T3" fmla="*/ 144247913 h 21600"/>
              <a:gd name="T4" fmla="*/ 0 w 21540"/>
              <a:gd name="T5" fmla="*/ 0 h 21600"/>
              <a:gd name="T6" fmla="*/ 0 60000 65536"/>
              <a:gd name="T7" fmla="*/ 0 60000 65536"/>
              <a:gd name="T8" fmla="*/ 0 60000 65536"/>
              <a:gd name="T9" fmla="*/ 0 w 21540"/>
              <a:gd name="T10" fmla="*/ 0 h 21600"/>
              <a:gd name="T11" fmla="*/ 21540 w 21540"/>
              <a:gd name="T12" fmla="*/ 21600 h 21600"/>
            </a:gdLst>
            <a:ahLst/>
            <a:cxnLst>
              <a:cxn ang="T6">
                <a:pos x="T0" y="T1"/>
              </a:cxn>
              <a:cxn ang="T7">
                <a:pos x="T2" y="T3"/>
              </a:cxn>
              <a:cxn ang="T8">
                <a:pos x="T4" y="T5"/>
              </a:cxn>
            </a:cxnLst>
            <a:rect l="T9" t="T10" r="T11" b="T12"/>
            <a:pathLst>
              <a:path w="21540" h="21600" fill="none" extrusionOk="0">
                <a:moveTo>
                  <a:pt x="21539" y="1614"/>
                </a:moveTo>
                <a:cubicBezTo>
                  <a:pt x="20695" y="12869"/>
                  <a:pt x="11329" y="21576"/>
                  <a:pt x="43" y="21599"/>
                </a:cubicBezTo>
              </a:path>
              <a:path w="21540" h="21600" stroke="0" extrusionOk="0">
                <a:moveTo>
                  <a:pt x="21539" y="1614"/>
                </a:moveTo>
                <a:cubicBezTo>
                  <a:pt x="20695" y="12869"/>
                  <a:pt x="11329" y="21576"/>
                  <a:pt x="43" y="21599"/>
                </a:cubicBezTo>
                <a:lnTo>
                  <a:pt x="0" y="0"/>
                </a:lnTo>
                <a:lnTo>
                  <a:pt x="21539" y="1614"/>
                </a:lnTo>
                <a:close/>
              </a:path>
            </a:pathLst>
          </a:custGeom>
          <a:noFill/>
          <a:ln w="38100" cap="rnd">
            <a:solidFill>
              <a:srgbClr val="00FF00"/>
            </a:solidFill>
            <a:round/>
            <a:headEnd type="triangle" w="med" len="lg"/>
            <a:tailEnd type="none" w="med" len="lg"/>
          </a:ln>
          <a:extLst>
            <a:ext uri="{909E8E84-426E-40dd-AFC4-6F175D3DCCD1}">
              <a14:hiddenFill xmlns:a14="http://schemas.microsoft.com/office/drawing/2010/main" xmlns="">
                <a:solidFill>
                  <a:srgbClr val="FFFFFF"/>
                </a:solidFill>
              </a14:hiddenFill>
            </a:ext>
          </a:extLst>
        </p:spPr>
        <p:txBody>
          <a:bodyPr wrap="none" lIns="91301" tIns="45652" rIns="91301" bIns="45652" anchor="ctr"/>
          <a:lstStyle/>
          <a:p>
            <a:endParaRPr lang="it-IT"/>
          </a:p>
        </p:txBody>
      </p:sp>
      <p:sp>
        <p:nvSpPr>
          <p:cNvPr id="262163" name="Freeform 29"/>
          <p:cNvSpPr>
            <a:spLocks/>
          </p:cNvSpPr>
          <p:nvPr/>
        </p:nvSpPr>
        <p:spPr bwMode="auto">
          <a:xfrm>
            <a:off x="4495813" y="4794250"/>
            <a:ext cx="3076575" cy="1023938"/>
          </a:xfrm>
          <a:custGeom>
            <a:avLst/>
            <a:gdLst>
              <a:gd name="T0" fmla="*/ 0 w 1881"/>
              <a:gd name="T1" fmla="*/ 2147483647 h 386"/>
              <a:gd name="T2" fmla="*/ 2147483647 w 1881"/>
              <a:gd name="T3" fmla="*/ 2147483647 h 386"/>
              <a:gd name="T4" fmla="*/ 2147483647 w 1881"/>
              <a:gd name="T5" fmla="*/ 2147483647 h 386"/>
              <a:gd name="T6" fmla="*/ 2147483647 w 1881"/>
              <a:gd name="T7" fmla="*/ 2147483647 h 386"/>
              <a:gd name="T8" fmla="*/ 2147483647 w 1881"/>
              <a:gd name="T9" fmla="*/ 2147483647 h 386"/>
              <a:gd name="T10" fmla="*/ 2147483647 w 1881"/>
              <a:gd name="T11" fmla="*/ 2147483647 h 386"/>
              <a:gd name="T12" fmla="*/ 2147483647 w 1881"/>
              <a:gd name="T13" fmla="*/ 2147483647 h 386"/>
              <a:gd name="T14" fmla="*/ 2147483647 w 1881"/>
              <a:gd name="T15" fmla="*/ 2147483647 h 386"/>
              <a:gd name="T16" fmla="*/ 2147483647 w 1881"/>
              <a:gd name="T17" fmla="*/ 2147483647 h 386"/>
              <a:gd name="T18" fmla="*/ 2147483647 w 1881"/>
              <a:gd name="T19" fmla="*/ 2147483647 h 386"/>
              <a:gd name="T20" fmla="*/ 2147483647 w 1881"/>
              <a:gd name="T21" fmla="*/ 2147483647 h 386"/>
              <a:gd name="T22" fmla="*/ 2147483647 w 1881"/>
              <a:gd name="T23" fmla="*/ 2147483647 h 386"/>
              <a:gd name="T24" fmla="*/ 2147483647 w 1881"/>
              <a:gd name="T25" fmla="*/ 2147483647 h 386"/>
              <a:gd name="T26" fmla="*/ 2147483647 w 1881"/>
              <a:gd name="T27" fmla="*/ 2147483647 h 386"/>
              <a:gd name="T28" fmla="*/ 2147483647 w 1881"/>
              <a:gd name="T29" fmla="*/ 2147483647 h 386"/>
              <a:gd name="T30" fmla="*/ 2147483647 w 1881"/>
              <a:gd name="T31" fmla="*/ 2147483647 h 386"/>
              <a:gd name="T32" fmla="*/ 2147483647 w 1881"/>
              <a:gd name="T33" fmla="*/ 2147483647 h 386"/>
              <a:gd name="T34" fmla="*/ 2147483647 w 1881"/>
              <a:gd name="T35" fmla="*/ 2147483647 h 386"/>
              <a:gd name="T36" fmla="*/ 2147483647 w 1881"/>
              <a:gd name="T37" fmla="*/ 2147483647 h 386"/>
              <a:gd name="T38" fmla="*/ 2147483647 w 1881"/>
              <a:gd name="T39" fmla="*/ 2147483647 h 386"/>
              <a:gd name="T40" fmla="*/ 2147483647 w 1881"/>
              <a:gd name="T41" fmla="*/ 2147483647 h 386"/>
              <a:gd name="T42" fmla="*/ 2147483647 w 1881"/>
              <a:gd name="T43" fmla="*/ 2147483647 h 386"/>
              <a:gd name="T44" fmla="*/ 2147483647 w 1881"/>
              <a:gd name="T45" fmla="*/ 2147483647 h 386"/>
              <a:gd name="T46" fmla="*/ 2147483647 w 1881"/>
              <a:gd name="T47" fmla="*/ 2147483647 h 386"/>
              <a:gd name="T48" fmla="*/ 2147483647 w 1881"/>
              <a:gd name="T49" fmla="*/ 2147483647 h 386"/>
              <a:gd name="T50" fmla="*/ 2147483647 w 1881"/>
              <a:gd name="T51" fmla="*/ 2147483647 h 386"/>
              <a:gd name="T52" fmla="*/ 2147483647 w 1881"/>
              <a:gd name="T53" fmla="*/ 2147483647 h 386"/>
              <a:gd name="T54" fmla="*/ 2147483647 w 1881"/>
              <a:gd name="T55" fmla="*/ 2147483647 h 386"/>
              <a:gd name="T56" fmla="*/ 2147483647 w 1881"/>
              <a:gd name="T57" fmla="*/ 2147483647 h 386"/>
              <a:gd name="T58" fmla="*/ 2147483647 w 1881"/>
              <a:gd name="T59" fmla="*/ 2147483647 h 386"/>
              <a:gd name="T60" fmla="*/ 2147483647 w 1881"/>
              <a:gd name="T61" fmla="*/ 2147483647 h 386"/>
              <a:gd name="T62" fmla="*/ 2147483647 w 1881"/>
              <a:gd name="T63" fmla="*/ 2147483647 h 386"/>
              <a:gd name="T64" fmla="*/ 2147483647 w 1881"/>
              <a:gd name="T65" fmla="*/ 2147483647 h 386"/>
              <a:gd name="T66" fmla="*/ 2147483647 w 1881"/>
              <a:gd name="T67" fmla="*/ 2147483647 h 386"/>
              <a:gd name="T68" fmla="*/ 2147483647 w 1881"/>
              <a:gd name="T69" fmla="*/ 2147483647 h 386"/>
              <a:gd name="T70" fmla="*/ 2147483647 w 1881"/>
              <a:gd name="T71" fmla="*/ 2147483647 h 386"/>
              <a:gd name="T72" fmla="*/ 2147483647 w 1881"/>
              <a:gd name="T73" fmla="*/ 2147483647 h 386"/>
              <a:gd name="T74" fmla="*/ 2147483647 w 1881"/>
              <a:gd name="T75" fmla="*/ 2147483647 h 386"/>
              <a:gd name="T76" fmla="*/ 2147483647 w 1881"/>
              <a:gd name="T77" fmla="*/ 2147483647 h 386"/>
              <a:gd name="T78" fmla="*/ 2147483647 w 1881"/>
              <a:gd name="T79" fmla="*/ 2147483647 h 386"/>
              <a:gd name="T80" fmla="*/ 2147483647 w 1881"/>
              <a:gd name="T81" fmla="*/ 2147483647 h 386"/>
              <a:gd name="T82" fmla="*/ 2147483647 w 1881"/>
              <a:gd name="T83" fmla="*/ 2147483647 h 386"/>
              <a:gd name="T84" fmla="*/ 2147483647 w 1881"/>
              <a:gd name="T85" fmla="*/ 2147483647 h 386"/>
              <a:gd name="T86" fmla="*/ 2147483647 w 1881"/>
              <a:gd name="T87" fmla="*/ 2147483647 h 386"/>
              <a:gd name="T88" fmla="*/ 2147483647 w 1881"/>
              <a:gd name="T89" fmla="*/ 2147483647 h 386"/>
              <a:gd name="T90" fmla="*/ 2147483647 w 1881"/>
              <a:gd name="T91" fmla="*/ 2147483647 h 386"/>
              <a:gd name="T92" fmla="*/ 2147483647 w 1881"/>
              <a:gd name="T93" fmla="*/ 0 h 3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81"/>
              <a:gd name="T142" fmla="*/ 0 h 386"/>
              <a:gd name="T143" fmla="*/ 1881 w 1881"/>
              <a:gd name="T144" fmla="*/ 386 h 3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81" h="386">
                <a:moveTo>
                  <a:pt x="0" y="269"/>
                </a:moveTo>
                <a:lnTo>
                  <a:pt x="52" y="283"/>
                </a:lnTo>
                <a:lnTo>
                  <a:pt x="103" y="296"/>
                </a:lnTo>
                <a:lnTo>
                  <a:pt x="155" y="308"/>
                </a:lnTo>
                <a:lnTo>
                  <a:pt x="208" y="320"/>
                </a:lnTo>
                <a:lnTo>
                  <a:pt x="258" y="330"/>
                </a:lnTo>
                <a:lnTo>
                  <a:pt x="313" y="340"/>
                </a:lnTo>
                <a:lnTo>
                  <a:pt x="367" y="348"/>
                </a:lnTo>
                <a:lnTo>
                  <a:pt x="420" y="356"/>
                </a:lnTo>
                <a:lnTo>
                  <a:pt x="473" y="364"/>
                </a:lnTo>
                <a:lnTo>
                  <a:pt x="526" y="370"/>
                </a:lnTo>
                <a:lnTo>
                  <a:pt x="579" y="375"/>
                </a:lnTo>
                <a:lnTo>
                  <a:pt x="633" y="380"/>
                </a:lnTo>
                <a:lnTo>
                  <a:pt x="686" y="381"/>
                </a:lnTo>
                <a:lnTo>
                  <a:pt x="736" y="384"/>
                </a:lnTo>
                <a:lnTo>
                  <a:pt x="790" y="385"/>
                </a:lnTo>
                <a:lnTo>
                  <a:pt x="841" y="385"/>
                </a:lnTo>
                <a:lnTo>
                  <a:pt x="891" y="384"/>
                </a:lnTo>
                <a:lnTo>
                  <a:pt x="943" y="383"/>
                </a:lnTo>
                <a:lnTo>
                  <a:pt x="991" y="380"/>
                </a:lnTo>
                <a:lnTo>
                  <a:pt x="1040" y="376"/>
                </a:lnTo>
                <a:lnTo>
                  <a:pt x="1089" y="373"/>
                </a:lnTo>
                <a:lnTo>
                  <a:pt x="1136" y="367"/>
                </a:lnTo>
                <a:lnTo>
                  <a:pt x="1183" y="359"/>
                </a:lnTo>
                <a:lnTo>
                  <a:pt x="1227" y="352"/>
                </a:lnTo>
                <a:lnTo>
                  <a:pt x="1272" y="345"/>
                </a:lnTo>
                <a:lnTo>
                  <a:pt x="1315" y="336"/>
                </a:lnTo>
                <a:lnTo>
                  <a:pt x="1357" y="325"/>
                </a:lnTo>
                <a:lnTo>
                  <a:pt x="1398" y="314"/>
                </a:lnTo>
                <a:lnTo>
                  <a:pt x="1439" y="301"/>
                </a:lnTo>
                <a:lnTo>
                  <a:pt x="1476" y="290"/>
                </a:lnTo>
                <a:lnTo>
                  <a:pt x="1514" y="277"/>
                </a:lnTo>
                <a:lnTo>
                  <a:pt x="1551" y="261"/>
                </a:lnTo>
                <a:lnTo>
                  <a:pt x="1585" y="246"/>
                </a:lnTo>
                <a:lnTo>
                  <a:pt x="1618" y="230"/>
                </a:lnTo>
                <a:lnTo>
                  <a:pt x="1649" y="213"/>
                </a:lnTo>
                <a:lnTo>
                  <a:pt x="1679" y="195"/>
                </a:lnTo>
                <a:lnTo>
                  <a:pt x="1707" y="179"/>
                </a:lnTo>
                <a:lnTo>
                  <a:pt x="1734" y="158"/>
                </a:lnTo>
                <a:lnTo>
                  <a:pt x="1760" y="139"/>
                </a:lnTo>
                <a:lnTo>
                  <a:pt x="1784" y="117"/>
                </a:lnTo>
                <a:lnTo>
                  <a:pt x="1806" y="97"/>
                </a:lnTo>
                <a:lnTo>
                  <a:pt x="1826" y="76"/>
                </a:lnTo>
                <a:lnTo>
                  <a:pt x="1845" y="52"/>
                </a:lnTo>
                <a:lnTo>
                  <a:pt x="1861" y="32"/>
                </a:lnTo>
                <a:lnTo>
                  <a:pt x="1876" y="7"/>
                </a:lnTo>
                <a:lnTo>
                  <a:pt x="1880" y="0"/>
                </a:lnTo>
              </a:path>
            </a:pathLst>
          </a:custGeom>
          <a:noFill/>
          <a:ln w="38100" cap="rnd">
            <a:solidFill>
              <a:srgbClr val="00FF00"/>
            </a:solidFill>
            <a:round/>
            <a:headEnd/>
            <a:tailEnd type="triangle" w="med" len="lg"/>
          </a:ln>
          <a:extLst>
            <a:ext uri="{909E8E84-426E-40dd-AFC4-6F175D3DCCD1}">
              <a14:hiddenFill xmlns:a14="http://schemas.microsoft.com/office/drawing/2010/main" xmlns="">
                <a:solidFill>
                  <a:srgbClr val="FFFFFF"/>
                </a:solidFill>
              </a14:hiddenFill>
            </a:ext>
          </a:extLst>
        </p:spPr>
        <p:txBody>
          <a:bodyPr lIns="91301" tIns="45652" rIns="91301" bIns="45652"/>
          <a:lstStyle/>
          <a:p>
            <a:endParaRPr lang="it-IT"/>
          </a:p>
        </p:txBody>
      </p:sp>
      <p:pic>
        <p:nvPicPr>
          <p:cNvPr id="262164" name="Picture 30"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1812925"/>
            <a:ext cx="954087"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2165" name="Picture 31" descr="2cd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2126" y="3211526"/>
            <a:ext cx="617537" cy="61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2166" name="Picture 32" descr="3cd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8801" y="3635388"/>
            <a:ext cx="617537"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2167" name="Picture 33" descr="4cd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6288" y="3184528"/>
            <a:ext cx="952500" cy="9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68" name="Freeform 34"/>
          <p:cNvSpPr>
            <a:spLocks/>
          </p:cNvSpPr>
          <p:nvPr/>
        </p:nvSpPr>
        <p:spPr bwMode="auto">
          <a:xfrm>
            <a:off x="5080000" y="4679953"/>
            <a:ext cx="508000" cy="511175"/>
          </a:xfrm>
          <a:custGeom>
            <a:avLst/>
            <a:gdLst>
              <a:gd name="T0" fmla="*/ 2147483647 w 660"/>
              <a:gd name="T1" fmla="*/ 2147483647 h 660"/>
              <a:gd name="T2" fmla="*/ 2147483647 w 660"/>
              <a:gd name="T3" fmla="*/ 2147483647 h 660"/>
              <a:gd name="T4" fmla="*/ 2147483647 w 660"/>
              <a:gd name="T5" fmla="*/ 2147483647 h 660"/>
              <a:gd name="T6" fmla="*/ 2147483647 w 660"/>
              <a:gd name="T7" fmla="*/ 2147483647 h 660"/>
              <a:gd name="T8" fmla="*/ 2147483647 w 660"/>
              <a:gd name="T9" fmla="*/ 2147483647 h 660"/>
              <a:gd name="T10" fmla="*/ 2147483647 w 660"/>
              <a:gd name="T11" fmla="*/ 2147483647 h 660"/>
              <a:gd name="T12" fmla="*/ 2147483647 w 660"/>
              <a:gd name="T13" fmla="*/ 2147483647 h 660"/>
              <a:gd name="T14" fmla="*/ 2147483647 w 660"/>
              <a:gd name="T15" fmla="*/ 2147483647 h 660"/>
              <a:gd name="T16" fmla="*/ 2147483647 w 660"/>
              <a:gd name="T17" fmla="*/ 2147483647 h 660"/>
              <a:gd name="T18" fmla="*/ 2147483647 w 660"/>
              <a:gd name="T19" fmla="*/ 2147483647 h 660"/>
              <a:gd name="T20" fmla="*/ 2147483647 w 660"/>
              <a:gd name="T21" fmla="*/ 2147483647 h 660"/>
              <a:gd name="T22" fmla="*/ 2147483647 w 660"/>
              <a:gd name="T23" fmla="*/ 929186033 h 660"/>
              <a:gd name="T24" fmla="*/ 2147483647 w 660"/>
              <a:gd name="T25" fmla="*/ 0 h 660"/>
              <a:gd name="T26" fmla="*/ 2147483647 w 660"/>
              <a:gd name="T27" fmla="*/ 929186033 h 660"/>
              <a:gd name="T28" fmla="*/ 2147483647 w 660"/>
              <a:gd name="T29" fmla="*/ 2147483647 h 660"/>
              <a:gd name="T30" fmla="*/ 2147483647 w 660"/>
              <a:gd name="T31" fmla="*/ 2147483647 h 660"/>
              <a:gd name="T32" fmla="*/ 2147483647 w 660"/>
              <a:gd name="T33" fmla="*/ 2147483647 h 660"/>
              <a:gd name="T34" fmla="*/ 2147483647 w 660"/>
              <a:gd name="T35" fmla="*/ 2147483647 h 660"/>
              <a:gd name="T36" fmla="*/ 2147483647 w 660"/>
              <a:gd name="T37" fmla="*/ 2147483647 h 660"/>
              <a:gd name="T38" fmla="*/ 2147483647 w 660"/>
              <a:gd name="T39" fmla="*/ 2147483647 h 660"/>
              <a:gd name="T40" fmla="*/ 2147483647 w 660"/>
              <a:gd name="T41" fmla="*/ 2147483647 h 660"/>
              <a:gd name="T42" fmla="*/ 2147483647 w 660"/>
              <a:gd name="T43" fmla="*/ 2147483647 h 660"/>
              <a:gd name="T44" fmla="*/ 2147483647 w 660"/>
              <a:gd name="T45" fmla="*/ 2147483647 h 660"/>
              <a:gd name="T46" fmla="*/ 1367928545 w 660"/>
              <a:gd name="T47" fmla="*/ 2147483647 h 660"/>
              <a:gd name="T48" fmla="*/ 0 w 660"/>
              <a:gd name="T49" fmla="*/ 2147483647 h 660"/>
              <a:gd name="T50" fmla="*/ 1367928545 w 660"/>
              <a:gd name="T51" fmla="*/ 2147483647 h 660"/>
              <a:gd name="T52" fmla="*/ 2147483647 w 660"/>
              <a:gd name="T53" fmla="*/ 2147483647 h 660"/>
              <a:gd name="T54" fmla="*/ 2147483647 w 660"/>
              <a:gd name="T55" fmla="*/ 2147483647 h 660"/>
              <a:gd name="T56" fmla="*/ 2147483647 w 660"/>
              <a:gd name="T57" fmla="*/ 2147483647 h 660"/>
              <a:gd name="T58" fmla="*/ 2147483647 w 660"/>
              <a:gd name="T59" fmla="*/ 2147483647 h 660"/>
              <a:gd name="T60" fmla="*/ 2147483647 w 660"/>
              <a:gd name="T61" fmla="*/ 2147483647 h 660"/>
              <a:gd name="T62" fmla="*/ 2147483647 w 660"/>
              <a:gd name="T63" fmla="*/ 2147483647 h 660"/>
              <a:gd name="T64" fmla="*/ 2147483647 w 660"/>
              <a:gd name="T65" fmla="*/ 2147483647 h 660"/>
              <a:gd name="T66" fmla="*/ 2147483647 w 660"/>
              <a:gd name="T67" fmla="*/ 2147483647 h 660"/>
              <a:gd name="T68" fmla="*/ 2147483647 w 660"/>
              <a:gd name="T69" fmla="*/ 2147483647 h 660"/>
              <a:gd name="T70" fmla="*/ 2147483647 w 660"/>
              <a:gd name="T71" fmla="*/ 2147483647 h 660"/>
              <a:gd name="T72" fmla="*/ 2147483647 w 660"/>
              <a:gd name="T73" fmla="*/ 2147483647 h 660"/>
              <a:gd name="T74" fmla="*/ 2147483647 w 660"/>
              <a:gd name="T75" fmla="*/ 2147483647 h 660"/>
              <a:gd name="T76" fmla="*/ 2147483647 w 660"/>
              <a:gd name="T77" fmla="*/ 2147483647 h 660"/>
              <a:gd name="T78" fmla="*/ 2147483647 w 660"/>
              <a:gd name="T79" fmla="*/ 2147483647 h 660"/>
              <a:gd name="T80" fmla="*/ 2147483647 w 660"/>
              <a:gd name="T81" fmla="*/ 2147483647 h 660"/>
              <a:gd name="T82" fmla="*/ 2147483647 w 660"/>
              <a:gd name="T83" fmla="*/ 2147483647 h 660"/>
              <a:gd name="T84" fmla="*/ 2147483647 w 660"/>
              <a:gd name="T85" fmla="*/ 2147483647 h 660"/>
              <a:gd name="T86" fmla="*/ 2147483647 w 660"/>
              <a:gd name="T87" fmla="*/ 2147483647 h 660"/>
              <a:gd name="T88" fmla="*/ 2147483647 w 660"/>
              <a:gd name="T89" fmla="*/ 2147483647 h 660"/>
              <a:gd name="T90" fmla="*/ 2147483647 w 660"/>
              <a:gd name="T91" fmla="*/ 2147483647 h 660"/>
              <a:gd name="T92" fmla="*/ 2147483647 w 660"/>
              <a:gd name="T93" fmla="*/ 2147483647 h 660"/>
              <a:gd name="T94" fmla="*/ 2147483647 w 660"/>
              <a:gd name="T95" fmla="*/ 2147483647 h 660"/>
              <a:gd name="T96" fmla="*/ 2147483647 w 660"/>
              <a:gd name="T97" fmla="*/ 2147483647 h 660"/>
              <a:gd name="T98" fmla="*/ 2147483647 w 660"/>
              <a:gd name="T99" fmla="*/ 2147483647 h 6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0"/>
              <a:gd name="T151" fmla="*/ 0 h 660"/>
              <a:gd name="T152" fmla="*/ 660 w 660"/>
              <a:gd name="T153" fmla="*/ 660 h 6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0" h="660">
                <a:moveTo>
                  <a:pt x="660" y="329"/>
                </a:moveTo>
                <a:lnTo>
                  <a:pt x="658" y="285"/>
                </a:lnTo>
                <a:lnTo>
                  <a:pt x="649" y="242"/>
                </a:lnTo>
                <a:lnTo>
                  <a:pt x="635" y="200"/>
                </a:lnTo>
                <a:lnTo>
                  <a:pt x="615" y="163"/>
                </a:lnTo>
                <a:lnTo>
                  <a:pt x="591" y="128"/>
                </a:lnTo>
                <a:lnTo>
                  <a:pt x="564" y="96"/>
                </a:lnTo>
                <a:lnTo>
                  <a:pt x="532" y="68"/>
                </a:lnTo>
                <a:lnTo>
                  <a:pt x="497" y="45"/>
                </a:lnTo>
                <a:lnTo>
                  <a:pt x="459" y="25"/>
                </a:lnTo>
                <a:lnTo>
                  <a:pt x="419" y="11"/>
                </a:lnTo>
                <a:lnTo>
                  <a:pt x="375" y="2"/>
                </a:lnTo>
                <a:lnTo>
                  <a:pt x="330" y="0"/>
                </a:lnTo>
                <a:lnTo>
                  <a:pt x="286" y="2"/>
                </a:lnTo>
                <a:lnTo>
                  <a:pt x="243" y="11"/>
                </a:lnTo>
                <a:lnTo>
                  <a:pt x="202" y="25"/>
                </a:lnTo>
                <a:lnTo>
                  <a:pt x="164" y="45"/>
                </a:lnTo>
                <a:lnTo>
                  <a:pt x="129" y="68"/>
                </a:lnTo>
                <a:lnTo>
                  <a:pt x="97" y="96"/>
                </a:lnTo>
                <a:lnTo>
                  <a:pt x="70" y="128"/>
                </a:lnTo>
                <a:lnTo>
                  <a:pt x="46" y="163"/>
                </a:lnTo>
                <a:lnTo>
                  <a:pt x="26" y="200"/>
                </a:lnTo>
                <a:lnTo>
                  <a:pt x="12" y="242"/>
                </a:lnTo>
                <a:lnTo>
                  <a:pt x="3" y="285"/>
                </a:lnTo>
                <a:lnTo>
                  <a:pt x="0" y="329"/>
                </a:lnTo>
                <a:lnTo>
                  <a:pt x="3" y="373"/>
                </a:lnTo>
                <a:lnTo>
                  <a:pt x="12" y="417"/>
                </a:lnTo>
                <a:lnTo>
                  <a:pt x="26" y="457"/>
                </a:lnTo>
                <a:lnTo>
                  <a:pt x="46" y="496"/>
                </a:lnTo>
                <a:lnTo>
                  <a:pt x="70" y="531"/>
                </a:lnTo>
                <a:lnTo>
                  <a:pt x="97" y="563"/>
                </a:lnTo>
                <a:lnTo>
                  <a:pt x="129" y="590"/>
                </a:lnTo>
                <a:lnTo>
                  <a:pt x="164" y="614"/>
                </a:lnTo>
                <a:lnTo>
                  <a:pt x="202" y="634"/>
                </a:lnTo>
                <a:lnTo>
                  <a:pt x="243" y="648"/>
                </a:lnTo>
                <a:lnTo>
                  <a:pt x="286" y="657"/>
                </a:lnTo>
                <a:lnTo>
                  <a:pt x="330" y="660"/>
                </a:lnTo>
                <a:lnTo>
                  <a:pt x="375" y="657"/>
                </a:lnTo>
                <a:lnTo>
                  <a:pt x="419" y="648"/>
                </a:lnTo>
                <a:lnTo>
                  <a:pt x="459" y="634"/>
                </a:lnTo>
                <a:lnTo>
                  <a:pt x="497" y="614"/>
                </a:lnTo>
                <a:lnTo>
                  <a:pt x="532" y="590"/>
                </a:lnTo>
                <a:lnTo>
                  <a:pt x="564" y="563"/>
                </a:lnTo>
                <a:lnTo>
                  <a:pt x="591" y="531"/>
                </a:lnTo>
                <a:lnTo>
                  <a:pt x="615" y="496"/>
                </a:lnTo>
                <a:lnTo>
                  <a:pt x="635" y="457"/>
                </a:lnTo>
                <a:lnTo>
                  <a:pt x="649" y="417"/>
                </a:lnTo>
                <a:lnTo>
                  <a:pt x="658" y="373"/>
                </a:lnTo>
                <a:lnTo>
                  <a:pt x="660" y="329"/>
                </a:lnTo>
                <a:close/>
              </a:path>
            </a:pathLst>
          </a:custGeom>
          <a:solidFill>
            <a:schemeClr val="bg2"/>
          </a:solidFill>
          <a:ln w="19050">
            <a:solidFill>
              <a:srgbClr val="00FFFF"/>
            </a:solidFill>
            <a:round/>
            <a:headEnd/>
            <a:tailEnd/>
          </a:ln>
        </p:spPr>
        <p:txBody>
          <a:bodyPr lIns="91301" tIns="45652" rIns="91301" bIns="45652"/>
          <a:lstStyle/>
          <a:p>
            <a:endParaRPr lang="it-IT"/>
          </a:p>
        </p:txBody>
      </p:sp>
      <p:pic>
        <p:nvPicPr>
          <p:cNvPr id="262169" name="Picture 35" descr="4cd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6139" y="3894138"/>
            <a:ext cx="950912"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2170" name="Picture 36" descr="2cd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375" y="4200526"/>
            <a:ext cx="617538"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2171" name="Picture 3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3486150"/>
            <a:ext cx="9525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2172" name="Picture 38" descr="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7238" y="1851025"/>
            <a:ext cx="955675"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2173" name="Group 39"/>
          <p:cNvGrpSpPr>
            <a:grpSpLocks/>
          </p:cNvGrpSpPr>
          <p:nvPr/>
        </p:nvGrpSpPr>
        <p:grpSpPr bwMode="auto">
          <a:xfrm>
            <a:off x="5151438" y="4735526"/>
            <a:ext cx="368300" cy="409575"/>
            <a:chOff x="3730" y="3073"/>
            <a:chExt cx="239" cy="266"/>
          </a:xfrm>
        </p:grpSpPr>
        <p:sp>
          <p:nvSpPr>
            <p:cNvPr id="262191" name="Freeform 40"/>
            <p:cNvSpPr>
              <a:spLocks/>
            </p:cNvSpPr>
            <p:nvPr/>
          </p:nvSpPr>
          <p:spPr bwMode="auto">
            <a:xfrm>
              <a:off x="3862" y="3289"/>
              <a:ext cx="21" cy="10"/>
            </a:xfrm>
            <a:custGeom>
              <a:avLst/>
              <a:gdLst>
                <a:gd name="T0" fmla="*/ 20 w 21"/>
                <a:gd name="T1" fmla="*/ 7 h 10"/>
                <a:gd name="T2" fmla="*/ 15 w 21"/>
                <a:gd name="T3" fmla="*/ 1 h 10"/>
                <a:gd name="T4" fmla="*/ 8 w 21"/>
                <a:gd name="T5" fmla="*/ 0 h 10"/>
                <a:gd name="T6" fmla="*/ 4 w 21"/>
                <a:gd name="T7" fmla="*/ 2 h 10"/>
                <a:gd name="T8" fmla="*/ 0 w 21"/>
                <a:gd name="T9" fmla="*/ 9 h 10"/>
                <a:gd name="T10" fmla="*/ 0 60000 65536"/>
                <a:gd name="T11" fmla="*/ 0 60000 65536"/>
                <a:gd name="T12" fmla="*/ 0 60000 65536"/>
                <a:gd name="T13" fmla="*/ 0 60000 65536"/>
                <a:gd name="T14" fmla="*/ 0 60000 65536"/>
                <a:gd name="T15" fmla="*/ 0 w 21"/>
                <a:gd name="T16" fmla="*/ 0 h 10"/>
                <a:gd name="T17" fmla="*/ 21 w 21"/>
                <a:gd name="T18" fmla="*/ 10 h 10"/>
              </a:gdLst>
              <a:ahLst/>
              <a:cxnLst>
                <a:cxn ang="T10">
                  <a:pos x="T0" y="T1"/>
                </a:cxn>
                <a:cxn ang="T11">
                  <a:pos x="T2" y="T3"/>
                </a:cxn>
                <a:cxn ang="T12">
                  <a:pos x="T4" y="T5"/>
                </a:cxn>
                <a:cxn ang="T13">
                  <a:pos x="T6" y="T7"/>
                </a:cxn>
                <a:cxn ang="T14">
                  <a:pos x="T8" y="T9"/>
                </a:cxn>
              </a:cxnLst>
              <a:rect l="T15" t="T16" r="T17" b="T18"/>
              <a:pathLst>
                <a:path w="21" h="10">
                  <a:moveTo>
                    <a:pt x="20" y="7"/>
                  </a:moveTo>
                  <a:lnTo>
                    <a:pt x="15" y="1"/>
                  </a:lnTo>
                  <a:lnTo>
                    <a:pt x="8" y="0"/>
                  </a:lnTo>
                  <a:lnTo>
                    <a:pt x="4" y="2"/>
                  </a:lnTo>
                  <a:lnTo>
                    <a:pt x="0" y="9"/>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192" name="Freeform 41"/>
            <p:cNvSpPr>
              <a:spLocks/>
            </p:cNvSpPr>
            <p:nvPr/>
          </p:nvSpPr>
          <p:spPr bwMode="auto">
            <a:xfrm>
              <a:off x="3842" y="3298"/>
              <a:ext cx="21" cy="10"/>
            </a:xfrm>
            <a:custGeom>
              <a:avLst/>
              <a:gdLst>
                <a:gd name="T0" fmla="*/ 20 w 21"/>
                <a:gd name="T1" fmla="*/ 0 h 10"/>
                <a:gd name="T2" fmla="*/ 15 w 21"/>
                <a:gd name="T3" fmla="*/ 5 h 10"/>
                <a:gd name="T4" fmla="*/ 11 w 21"/>
                <a:gd name="T5" fmla="*/ 9 h 10"/>
                <a:gd name="T6" fmla="*/ 5 w 21"/>
                <a:gd name="T7" fmla="*/ 8 h 10"/>
                <a:gd name="T8" fmla="*/ 0 w 21"/>
                <a:gd name="T9" fmla="*/ 3 h 10"/>
                <a:gd name="T10" fmla="*/ 0 60000 65536"/>
                <a:gd name="T11" fmla="*/ 0 60000 65536"/>
                <a:gd name="T12" fmla="*/ 0 60000 65536"/>
                <a:gd name="T13" fmla="*/ 0 60000 65536"/>
                <a:gd name="T14" fmla="*/ 0 60000 65536"/>
                <a:gd name="T15" fmla="*/ 0 w 21"/>
                <a:gd name="T16" fmla="*/ 0 h 10"/>
                <a:gd name="T17" fmla="*/ 21 w 21"/>
                <a:gd name="T18" fmla="*/ 10 h 10"/>
              </a:gdLst>
              <a:ahLst/>
              <a:cxnLst>
                <a:cxn ang="T10">
                  <a:pos x="T0" y="T1"/>
                </a:cxn>
                <a:cxn ang="T11">
                  <a:pos x="T2" y="T3"/>
                </a:cxn>
                <a:cxn ang="T12">
                  <a:pos x="T4" y="T5"/>
                </a:cxn>
                <a:cxn ang="T13">
                  <a:pos x="T6" y="T7"/>
                </a:cxn>
                <a:cxn ang="T14">
                  <a:pos x="T8" y="T9"/>
                </a:cxn>
              </a:cxnLst>
              <a:rect l="T15" t="T16" r="T17" b="T18"/>
              <a:pathLst>
                <a:path w="21" h="10">
                  <a:moveTo>
                    <a:pt x="20" y="0"/>
                  </a:moveTo>
                  <a:lnTo>
                    <a:pt x="15" y="5"/>
                  </a:lnTo>
                  <a:lnTo>
                    <a:pt x="11" y="9"/>
                  </a:lnTo>
                  <a:lnTo>
                    <a:pt x="5" y="8"/>
                  </a:lnTo>
                  <a:lnTo>
                    <a:pt x="0" y="3"/>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193" name="Freeform 42"/>
            <p:cNvSpPr>
              <a:spLocks/>
            </p:cNvSpPr>
            <p:nvPr/>
          </p:nvSpPr>
          <p:spPr bwMode="auto">
            <a:xfrm>
              <a:off x="3821" y="3291"/>
              <a:ext cx="21" cy="11"/>
            </a:xfrm>
            <a:custGeom>
              <a:avLst/>
              <a:gdLst>
                <a:gd name="T0" fmla="*/ 20 w 21"/>
                <a:gd name="T1" fmla="*/ 10 h 11"/>
                <a:gd name="T2" fmla="*/ 18 w 21"/>
                <a:gd name="T3" fmla="*/ 4 h 11"/>
                <a:gd name="T4" fmla="*/ 13 w 21"/>
                <a:gd name="T5" fmla="*/ 0 h 11"/>
                <a:gd name="T6" fmla="*/ 6 w 21"/>
                <a:gd name="T7" fmla="*/ 0 h 11"/>
                <a:gd name="T8" fmla="*/ 0 w 21"/>
                <a:gd name="T9" fmla="*/ 5 h 11"/>
                <a:gd name="T10" fmla="*/ 0 60000 65536"/>
                <a:gd name="T11" fmla="*/ 0 60000 65536"/>
                <a:gd name="T12" fmla="*/ 0 60000 65536"/>
                <a:gd name="T13" fmla="*/ 0 60000 65536"/>
                <a:gd name="T14" fmla="*/ 0 60000 65536"/>
                <a:gd name="T15" fmla="*/ 0 w 21"/>
                <a:gd name="T16" fmla="*/ 0 h 11"/>
                <a:gd name="T17" fmla="*/ 21 w 21"/>
                <a:gd name="T18" fmla="*/ 11 h 11"/>
              </a:gdLst>
              <a:ahLst/>
              <a:cxnLst>
                <a:cxn ang="T10">
                  <a:pos x="T0" y="T1"/>
                </a:cxn>
                <a:cxn ang="T11">
                  <a:pos x="T2" y="T3"/>
                </a:cxn>
                <a:cxn ang="T12">
                  <a:pos x="T4" y="T5"/>
                </a:cxn>
                <a:cxn ang="T13">
                  <a:pos x="T6" y="T7"/>
                </a:cxn>
                <a:cxn ang="T14">
                  <a:pos x="T8" y="T9"/>
                </a:cxn>
              </a:cxnLst>
              <a:rect l="T15" t="T16" r="T17" b="T18"/>
              <a:pathLst>
                <a:path w="21" h="11">
                  <a:moveTo>
                    <a:pt x="20" y="10"/>
                  </a:moveTo>
                  <a:lnTo>
                    <a:pt x="18" y="4"/>
                  </a:lnTo>
                  <a:lnTo>
                    <a:pt x="13" y="0"/>
                  </a:lnTo>
                  <a:lnTo>
                    <a:pt x="6" y="0"/>
                  </a:lnTo>
                  <a:lnTo>
                    <a:pt x="0" y="5"/>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194" name="Freeform 43"/>
            <p:cNvSpPr>
              <a:spLocks/>
            </p:cNvSpPr>
            <p:nvPr/>
          </p:nvSpPr>
          <p:spPr bwMode="auto">
            <a:xfrm>
              <a:off x="3800" y="3291"/>
              <a:ext cx="22" cy="11"/>
            </a:xfrm>
            <a:custGeom>
              <a:avLst/>
              <a:gdLst>
                <a:gd name="T0" fmla="*/ 21 w 22"/>
                <a:gd name="T1" fmla="*/ 5 h 11"/>
                <a:gd name="T2" fmla="*/ 15 w 22"/>
                <a:gd name="T3" fmla="*/ 9 h 11"/>
                <a:gd name="T4" fmla="*/ 10 w 22"/>
                <a:gd name="T5" fmla="*/ 10 h 11"/>
                <a:gd name="T6" fmla="*/ 2 w 22"/>
                <a:gd name="T7" fmla="*/ 8 h 11"/>
                <a:gd name="T8" fmla="*/ 0 w 22"/>
                <a:gd name="T9" fmla="*/ 0 h 11"/>
                <a:gd name="T10" fmla="*/ 0 60000 65536"/>
                <a:gd name="T11" fmla="*/ 0 60000 65536"/>
                <a:gd name="T12" fmla="*/ 0 60000 65536"/>
                <a:gd name="T13" fmla="*/ 0 60000 65536"/>
                <a:gd name="T14" fmla="*/ 0 60000 65536"/>
                <a:gd name="T15" fmla="*/ 0 w 22"/>
                <a:gd name="T16" fmla="*/ 0 h 11"/>
                <a:gd name="T17" fmla="*/ 22 w 22"/>
                <a:gd name="T18" fmla="*/ 11 h 11"/>
              </a:gdLst>
              <a:ahLst/>
              <a:cxnLst>
                <a:cxn ang="T10">
                  <a:pos x="T0" y="T1"/>
                </a:cxn>
                <a:cxn ang="T11">
                  <a:pos x="T2" y="T3"/>
                </a:cxn>
                <a:cxn ang="T12">
                  <a:pos x="T4" y="T5"/>
                </a:cxn>
                <a:cxn ang="T13">
                  <a:pos x="T6" y="T7"/>
                </a:cxn>
                <a:cxn ang="T14">
                  <a:pos x="T8" y="T9"/>
                </a:cxn>
              </a:cxnLst>
              <a:rect l="T15" t="T16" r="T17" b="T18"/>
              <a:pathLst>
                <a:path w="22" h="11">
                  <a:moveTo>
                    <a:pt x="21" y="5"/>
                  </a:moveTo>
                  <a:lnTo>
                    <a:pt x="15" y="9"/>
                  </a:lnTo>
                  <a:lnTo>
                    <a:pt x="10" y="10"/>
                  </a:lnTo>
                  <a:lnTo>
                    <a:pt x="2" y="8"/>
                  </a:lnTo>
                  <a:lnTo>
                    <a:pt x="0"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195" name="Freeform 44"/>
            <p:cNvSpPr>
              <a:spLocks/>
            </p:cNvSpPr>
            <p:nvPr/>
          </p:nvSpPr>
          <p:spPr bwMode="auto">
            <a:xfrm>
              <a:off x="3784" y="3277"/>
              <a:ext cx="17" cy="14"/>
            </a:xfrm>
            <a:custGeom>
              <a:avLst/>
              <a:gdLst>
                <a:gd name="T0" fmla="*/ 16 w 17"/>
                <a:gd name="T1" fmla="*/ 13 h 14"/>
                <a:gd name="T2" fmla="*/ 15 w 17"/>
                <a:gd name="T3" fmla="*/ 8 h 14"/>
                <a:gd name="T4" fmla="*/ 13 w 17"/>
                <a:gd name="T5" fmla="*/ 1 h 14"/>
                <a:gd name="T6" fmla="*/ 6 w 17"/>
                <a:gd name="T7" fmla="*/ 0 h 14"/>
                <a:gd name="T8" fmla="*/ 0 w 17"/>
                <a:gd name="T9" fmla="*/ 1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16" y="13"/>
                  </a:moveTo>
                  <a:lnTo>
                    <a:pt x="15" y="8"/>
                  </a:lnTo>
                  <a:lnTo>
                    <a:pt x="13" y="1"/>
                  </a:lnTo>
                  <a:lnTo>
                    <a:pt x="6" y="0"/>
                  </a:lnTo>
                  <a:lnTo>
                    <a:pt x="0" y="1"/>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196" name="Freeform 45"/>
            <p:cNvSpPr>
              <a:spLocks/>
            </p:cNvSpPr>
            <p:nvPr/>
          </p:nvSpPr>
          <p:spPr bwMode="auto">
            <a:xfrm>
              <a:off x="3767" y="3268"/>
              <a:ext cx="18" cy="15"/>
            </a:xfrm>
            <a:custGeom>
              <a:avLst/>
              <a:gdLst>
                <a:gd name="T0" fmla="*/ 17 w 18"/>
                <a:gd name="T1" fmla="*/ 12 h 15"/>
                <a:gd name="T2" fmla="*/ 11 w 18"/>
                <a:gd name="T3" fmla="*/ 14 h 15"/>
                <a:gd name="T4" fmla="*/ 6 w 18"/>
                <a:gd name="T5" fmla="*/ 12 h 15"/>
                <a:gd name="T6" fmla="*/ 1 w 18"/>
                <a:gd name="T7" fmla="*/ 7 h 15"/>
                <a:gd name="T8" fmla="*/ 0 w 18"/>
                <a:gd name="T9" fmla="*/ 0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17" y="12"/>
                  </a:moveTo>
                  <a:lnTo>
                    <a:pt x="11" y="14"/>
                  </a:lnTo>
                  <a:lnTo>
                    <a:pt x="6" y="12"/>
                  </a:lnTo>
                  <a:lnTo>
                    <a:pt x="1" y="7"/>
                  </a:lnTo>
                  <a:lnTo>
                    <a:pt x="0"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197" name="Freeform 46"/>
            <p:cNvSpPr>
              <a:spLocks/>
            </p:cNvSpPr>
            <p:nvPr/>
          </p:nvSpPr>
          <p:spPr bwMode="auto">
            <a:xfrm>
              <a:off x="3756" y="3250"/>
              <a:ext cx="15" cy="19"/>
            </a:xfrm>
            <a:custGeom>
              <a:avLst/>
              <a:gdLst>
                <a:gd name="T0" fmla="*/ 13 w 15"/>
                <a:gd name="T1" fmla="*/ 18 h 19"/>
                <a:gd name="T2" fmla="*/ 14 w 15"/>
                <a:gd name="T3" fmla="*/ 10 h 19"/>
                <a:gd name="T4" fmla="*/ 13 w 15"/>
                <a:gd name="T5" fmla="*/ 5 h 19"/>
                <a:gd name="T6" fmla="*/ 6 w 15"/>
                <a:gd name="T7" fmla="*/ 1 h 19"/>
                <a:gd name="T8" fmla="*/ 0 w 15"/>
                <a:gd name="T9" fmla="*/ 0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13" y="18"/>
                  </a:moveTo>
                  <a:lnTo>
                    <a:pt x="14" y="10"/>
                  </a:lnTo>
                  <a:lnTo>
                    <a:pt x="13" y="5"/>
                  </a:lnTo>
                  <a:lnTo>
                    <a:pt x="6" y="1"/>
                  </a:lnTo>
                  <a:lnTo>
                    <a:pt x="0"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198" name="Freeform 47"/>
            <p:cNvSpPr>
              <a:spLocks/>
            </p:cNvSpPr>
            <p:nvPr/>
          </p:nvSpPr>
          <p:spPr bwMode="auto">
            <a:xfrm>
              <a:off x="3741" y="3234"/>
              <a:ext cx="14" cy="17"/>
            </a:xfrm>
            <a:custGeom>
              <a:avLst/>
              <a:gdLst>
                <a:gd name="T0" fmla="*/ 13 w 14"/>
                <a:gd name="T1" fmla="*/ 16 h 17"/>
                <a:gd name="T2" fmla="*/ 7 w 14"/>
                <a:gd name="T3" fmla="*/ 15 h 17"/>
                <a:gd name="T4" fmla="*/ 1 w 14"/>
                <a:gd name="T5" fmla="*/ 13 h 17"/>
                <a:gd name="T6" fmla="*/ 0 w 14"/>
                <a:gd name="T7" fmla="*/ 7 h 17"/>
                <a:gd name="T8" fmla="*/ 1 w 14"/>
                <a:gd name="T9" fmla="*/ 0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13" y="16"/>
                  </a:moveTo>
                  <a:lnTo>
                    <a:pt x="7" y="15"/>
                  </a:lnTo>
                  <a:lnTo>
                    <a:pt x="1" y="13"/>
                  </a:lnTo>
                  <a:lnTo>
                    <a:pt x="0" y="7"/>
                  </a:lnTo>
                  <a:lnTo>
                    <a:pt x="1"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199" name="Freeform 48"/>
            <p:cNvSpPr>
              <a:spLocks/>
            </p:cNvSpPr>
            <p:nvPr/>
          </p:nvSpPr>
          <p:spPr bwMode="auto">
            <a:xfrm>
              <a:off x="3738" y="3214"/>
              <a:ext cx="11" cy="22"/>
            </a:xfrm>
            <a:custGeom>
              <a:avLst/>
              <a:gdLst>
                <a:gd name="T0" fmla="*/ 5 w 11"/>
                <a:gd name="T1" fmla="*/ 21 h 22"/>
                <a:gd name="T2" fmla="*/ 10 w 11"/>
                <a:gd name="T3" fmla="*/ 16 h 22"/>
                <a:gd name="T4" fmla="*/ 10 w 11"/>
                <a:gd name="T5" fmla="*/ 9 h 22"/>
                <a:gd name="T6" fmla="*/ 8 w 11"/>
                <a:gd name="T7" fmla="*/ 4 h 22"/>
                <a:gd name="T8" fmla="*/ 0 w 11"/>
                <a:gd name="T9" fmla="*/ 0 h 22"/>
                <a:gd name="T10" fmla="*/ 0 60000 65536"/>
                <a:gd name="T11" fmla="*/ 0 60000 65536"/>
                <a:gd name="T12" fmla="*/ 0 60000 65536"/>
                <a:gd name="T13" fmla="*/ 0 60000 65536"/>
                <a:gd name="T14" fmla="*/ 0 60000 65536"/>
                <a:gd name="T15" fmla="*/ 0 w 11"/>
                <a:gd name="T16" fmla="*/ 0 h 22"/>
                <a:gd name="T17" fmla="*/ 11 w 11"/>
                <a:gd name="T18" fmla="*/ 22 h 22"/>
              </a:gdLst>
              <a:ahLst/>
              <a:cxnLst>
                <a:cxn ang="T10">
                  <a:pos x="T0" y="T1"/>
                </a:cxn>
                <a:cxn ang="T11">
                  <a:pos x="T2" y="T3"/>
                </a:cxn>
                <a:cxn ang="T12">
                  <a:pos x="T4" y="T5"/>
                </a:cxn>
                <a:cxn ang="T13">
                  <a:pos x="T6" y="T7"/>
                </a:cxn>
                <a:cxn ang="T14">
                  <a:pos x="T8" y="T9"/>
                </a:cxn>
              </a:cxnLst>
              <a:rect l="T15" t="T16" r="T17" b="T18"/>
              <a:pathLst>
                <a:path w="11" h="22">
                  <a:moveTo>
                    <a:pt x="5" y="21"/>
                  </a:moveTo>
                  <a:lnTo>
                    <a:pt x="10" y="16"/>
                  </a:lnTo>
                  <a:lnTo>
                    <a:pt x="10" y="9"/>
                  </a:lnTo>
                  <a:lnTo>
                    <a:pt x="8" y="4"/>
                  </a:lnTo>
                  <a:lnTo>
                    <a:pt x="0"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00" name="Freeform 49"/>
            <p:cNvSpPr>
              <a:spLocks/>
            </p:cNvSpPr>
            <p:nvPr/>
          </p:nvSpPr>
          <p:spPr bwMode="auto">
            <a:xfrm>
              <a:off x="3730" y="3192"/>
              <a:ext cx="9" cy="23"/>
            </a:xfrm>
            <a:custGeom>
              <a:avLst/>
              <a:gdLst>
                <a:gd name="T0" fmla="*/ 8 w 9"/>
                <a:gd name="T1" fmla="*/ 22 h 23"/>
                <a:gd name="T2" fmla="*/ 2 w 9"/>
                <a:gd name="T3" fmla="*/ 19 h 23"/>
                <a:gd name="T4" fmla="*/ 0 w 9"/>
                <a:gd name="T5" fmla="*/ 13 h 23"/>
                <a:gd name="T6" fmla="*/ 0 w 9"/>
                <a:gd name="T7" fmla="*/ 6 h 23"/>
                <a:gd name="T8" fmla="*/ 5 w 9"/>
                <a:gd name="T9" fmla="*/ 0 h 23"/>
                <a:gd name="T10" fmla="*/ 0 60000 65536"/>
                <a:gd name="T11" fmla="*/ 0 60000 65536"/>
                <a:gd name="T12" fmla="*/ 0 60000 65536"/>
                <a:gd name="T13" fmla="*/ 0 60000 65536"/>
                <a:gd name="T14" fmla="*/ 0 60000 65536"/>
                <a:gd name="T15" fmla="*/ 0 w 9"/>
                <a:gd name="T16" fmla="*/ 0 h 23"/>
                <a:gd name="T17" fmla="*/ 9 w 9"/>
                <a:gd name="T18" fmla="*/ 23 h 23"/>
              </a:gdLst>
              <a:ahLst/>
              <a:cxnLst>
                <a:cxn ang="T10">
                  <a:pos x="T0" y="T1"/>
                </a:cxn>
                <a:cxn ang="T11">
                  <a:pos x="T2" y="T3"/>
                </a:cxn>
                <a:cxn ang="T12">
                  <a:pos x="T4" y="T5"/>
                </a:cxn>
                <a:cxn ang="T13">
                  <a:pos x="T6" y="T7"/>
                </a:cxn>
                <a:cxn ang="T14">
                  <a:pos x="T8" y="T9"/>
                </a:cxn>
              </a:cxnLst>
              <a:rect l="T15" t="T16" r="T17" b="T18"/>
              <a:pathLst>
                <a:path w="9" h="23">
                  <a:moveTo>
                    <a:pt x="8" y="22"/>
                  </a:moveTo>
                  <a:lnTo>
                    <a:pt x="2" y="19"/>
                  </a:lnTo>
                  <a:lnTo>
                    <a:pt x="0" y="13"/>
                  </a:lnTo>
                  <a:lnTo>
                    <a:pt x="0" y="6"/>
                  </a:lnTo>
                  <a:lnTo>
                    <a:pt x="5"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01" name="Freeform 50"/>
            <p:cNvSpPr>
              <a:spLocks/>
            </p:cNvSpPr>
            <p:nvPr/>
          </p:nvSpPr>
          <p:spPr bwMode="auto">
            <a:xfrm>
              <a:off x="3735" y="3174"/>
              <a:ext cx="8" cy="19"/>
            </a:xfrm>
            <a:custGeom>
              <a:avLst/>
              <a:gdLst>
                <a:gd name="T0" fmla="*/ 0 w 8"/>
                <a:gd name="T1" fmla="*/ 18 h 19"/>
                <a:gd name="T2" fmla="*/ 5 w 8"/>
                <a:gd name="T3" fmla="*/ 15 h 19"/>
                <a:gd name="T4" fmla="*/ 7 w 8"/>
                <a:gd name="T5" fmla="*/ 10 h 19"/>
                <a:gd name="T6" fmla="*/ 6 w 8"/>
                <a:gd name="T7" fmla="*/ 3 h 19"/>
                <a:gd name="T8" fmla="*/ 2 w 8"/>
                <a:gd name="T9" fmla="*/ 0 h 19"/>
                <a:gd name="T10" fmla="*/ 0 60000 65536"/>
                <a:gd name="T11" fmla="*/ 0 60000 65536"/>
                <a:gd name="T12" fmla="*/ 0 60000 65536"/>
                <a:gd name="T13" fmla="*/ 0 60000 65536"/>
                <a:gd name="T14" fmla="*/ 0 60000 65536"/>
                <a:gd name="T15" fmla="*/ 0 w 8"/>
                <a:gd name="T16" fmla="*/ 0 h 19"/>
                <a:gd name="T17" fmla="*/ 8 w 8"/>
                <a:gd name="T18" fmla="*/ 19 h 19"/>
              </a:gdLst>
              <a:ahLst/>
              <a:cxnLst>
                <a:cxn ang="T10">
                  <a:pos x="T0" y="T1"/>
                </a:cxn>
                <a:cxn ang="T11">
                  <a:pos x="T2" y="T3"/>
                </a:cxn>
                <a:cxn ang="T12">
                  <a:pos x="T4" y="T5"/>
                </a:cxn>
                <a:cxn ang="T13">
                  <a:pos x="T6" y="T7"/>
                </a:cxn>
                <a:cxn ang="T14">
                  <a:pos x="T8" y="T9"/>
                </a:cxn>
              </a:cxnLst>
              <a:rect l="T15" t="T16" r="T17" b="T18"/>
              <a:pathLst>
                <a:path w="8" h="19">
                  <a:moveTo>
                    <a:pt x="0" y="18"/>
                  </a:moveTo>
                  <a:lnTo>
                    <a:pt x="5" y="15"/>
                  </a:lnTo>
                  <a:lnTo>
                    <a:pt x="7" y="10"/>
                  </a:lnTo>
                  <a:lnTo>
                    <a:pt x="6" y="3"/>
                  </a:lnTo>
                  <a:lnTo>
                    <a:pt x="2"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02" name="Freeform 51"/>
            <p:cNvSpPr>
              <a:spLocks/>
            </p:cNvSpPr>
            <p:nvPr/>
          </p:nvSpPr>
          <p:spPr bwMode="auto">
            <a:xfrm>
              <a:off x="3732" y="3150"/>
              <a:ext cx="8" cy="25"/>
            </a:xfrm>
            <a:custGeom>
              <a:avLst/>
              <a:gdLst>
                <a:gd name="T0" fmla="*/ 5 w 8"/>
                <a:gd name="T1" fmla="*/ 24 h 25"/>
                <a:gd name="T2" fmla="*/ 1 w 8"/>
                <a:gd name="T3" fmla="*/ 18 h 25"/>
                <a:gd name="T4" fmla="*/ 0 w 8"/>
                <a:gd name="T5" fmla="*/ 11 h 25"/>
                <a:gd name="T6" fmla="*/ 2 w 8"/>
                <a:gd name="T7" fmla="*/ 5 h 25"/>
                <a:gd name="T8" fmla="*/ 7 w 8"/>
                <a:gd name="T9" fmla="*/ 0 h 25"/>
                <a:gd name="T10" fmla="*/ 0 60000 65536"/>
                <a:gd name="T11" fmla="*/ 0 60000 65536"/>
                <a:gd name="T12" fmla="*/ 0 60000 65536"/>
                <a:gd name="T13" fmla="*/ 0 60000 65536"/>
                <a:gd name="T14" fmla="*/ 0 60000 65536"/>
                <a:gd name="T15" fmla="*/ 0 w 8"/>
                <a:gd name="T16" fmla="*/ 0 h 25"/>
                <a:gd name="T17" fmla="*/ 8 w 8"/>
                <a:gd name="T18" fmla="*/ 25 h 25"/>
              </a:gdLst>
              <a:ahLst/>
              <a:cxnLst>
                <a:cxn ang="T10">
                  <a:pos x="T0" y="T1"/>
                </a:cxn>
                <a:cxn ang="T11">
                  <a:pos x="T2" y="T3"/>
                </a:cxn>
                <a:cxn ang="T12">
                  <a:pos x="T4" y="T5"/>
                </a:cxn>
                <a:cxn ang="T13">
                  <a:pos x="T6" y="T7"/>
                </a:cxn>
                <a:cxn ang="T14">
                  <a:pos x="T8" y="T9"/>
                </a:cxn>
              </a:cxnLst>
              <a:rect l="T15" t="T16" r="T17" b="T18"/>
              <a:pathLst>
                <a:path w="8" h="25">
                  <a:moveTo>
                    <a:pt x="5" y="24"/>
                  </a:moveTo>
                  <a:lnTo>
                    <a:pt x="1" y="18"/>
                  </a:lnTo>
                  <a:lnTo>
                    <a:pt x="0" y="11"/>
                  </a:lnTo>
                  <a:lnTo>
                    <a:pt x="2" y="5"/>
                  </a:lnTo>
                  <a:lnTo>
                    <a:pt x="7"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03" name="Freeform 52"/>
            <p:cNvSpPr>
              <a:spLocks/>
            </p:cNvSpPr>
            <p:nvPr/>
          </p:nvSpPr>
          <p:spPr bwMode="auto">
            <a:xfrm>
              <a:off x="3739" y="3133"/>
              <a:ext cx="13" cy="19"/>
            </a:xfrm>
            <a:custGeom>
              <a:avLst/>
              <a:gdLst>
                <a:gd name="T0" fmla="*/ 0 w 13"/>
                <a:gd name="T1" fmla="*/ 18 h 19"/>
                <a:gd name="T2" fmla="*/ 6 w 13"/>
                <a:gd name="T3" fmla="*/ 17 h 19"/>
                <a:gd name="T4" fmla="*/ 10 w 13"/>
                <a:gd name="T5" fmla="*/ 13 h 19"/>
                <a:gd name="T6" fmla="*/ 12 w 13"/>
                <a:gd name="T7" fmla="*/ 6 h 19"/>
                <a:gd name="T8" fmla="*/ 1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18"/>
                  </a:moveTo>
                  <a:lnTo>
                    <a:pt x="6" y="17"/>
                  </a:lnTo>
                  <a:lnTo>
                    <a:pt x="10" y="13"/>
                  </a:lnTo>
                  <a:lnTo>
                    <a:pt x="12" y="6"/>
                  </a:lnTo>
                  <a:lnTo>
                    <a:pt x="10"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04" name="Freeform 53"/>
            <p:cNvSpPr>
              <a:spLocks/>
            </p:cNvSpPr>
            <p:nvPr/>
          </p:nvSpPr>
          <p:spPr bwMode="auto">
            <a:xfrm>
              <a:off x="3748" y="3114"/>
              <a:ext cx="13" cy="20"/>
            </a:xfrm>
            <a:custGeom>
              <a:avLst/>
              <a:gdLst>
                <a:gd name="T0" fmla="*/ 1 w 13"/>
                <a:gd name="T1" fmla="*/ 19 h 20"/>
                <a:gd name="T2" fmla="*/ 0 w 13"/>
                <a:gd name="T3" fmla="*/ 11 h 20"/>
                <a:gd name="T4" fmla="*/ 1 w 13"/>
                <a:gd name="T5" fmla="*/ 6 h 20"/>
                <a:gd name="T6" fmla="*/ 5 w 13"/>
                <a:gd name="T7" fmla="*/ 1 h 20"/>
                <a:gd name="T8" fmla="*/ 12 w 13"/>
                <a:gd name="T9" fmla="*/ 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1" y="19"/>
                  </a:moveTo>
                  <a:lnTo>
                    <a:pt x="0" y="11"/>
                  </a:lnTo>
                  <a:lnTo>
                    <a:pt x="1" y="6"/>
                  </a:lnTo>
                  <a:lnTo>
                    <a:pt x="5" y="1"/>
                  </a:lnTo>
                  <a:lnTo>
                    <a:pt x="12"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05" name="Freeform 54"/>
            <p:cNvSpPr>
              <a:spLocks/>
            </p:cNvSpPr>
            <p:nvPr/>
          </p:nvSpPr>
          <p:spPr bwMode="auto">
            <a:xfrm>
              <a:off x="3759" y="3103"/>
              <a:ext cx="18" cy="15"/>
            </a:xfrm>
            <a:custGeom>
              <a:avLst/>
              <a:gdLst>
                <a:gd name="T0" fmla="*/ 0 w 18"/>
                <a:gd name="T1" fmla="*/ 11 h 15"/>
                <a:gd name="T2" fmla="*/ 6 w 18"/>
                <a:gd name="T3" fmla="*/ 14 h 15"/>
                <a:gd name="T4" fmla="*/ 11 w 18"/>
                <a:gd name="T5" fmla="*/ 13 h 15"/>
                <a:gd name="T6" fmla="*/ 16 w 18"/>
                <a:gd name="T7" fmla="*/ 9 h 15"/>
                <a:gd name="T8" fmla="*/ 17 w 18"/>
                <a:gd name="T9" fmla="*/ 0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11"/>
                  </a:moveTo>
                  <a:lnTo>
                    <a:pt x="6" y="14"/>
                  </a:lnTo>
                  <a:lnTo>
                    <a:pt x="11" y="13"/>
                  </a:lnTo>
                  <a:lnTo>
                    <a:pt x="16" y="9"/>
                  </a:lnTo>
                  <a:lnTo>
                    <a:pt x="17"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06" name="Freeform 55"/>
            <p:cNvSpPr>
              <a:spLocks/>
            </p:cNvSpPr>
            <p:nvPr/>
          </p:nvSpPr>
          <p:spPr bwMode="auto">
            <a:xfrm>
              <a:off x="3776" y="3092"/>
              <a:ext cx="18" cy="12"/>
            </a:xfrm>
            <a:custGeom>
              <a:avLst/>
              <a:gdLst>
                <a:gd name="T0" fmla="*/ 0 w 18"/>
                <a:gd name="T1" fmla="*/ 11 h 12"/>
                <a:gd name="T2" fmla="*/ 0 w 18"/>
                <a:gd name="T3" fmla="*/ 6 h 12"/>
                <a:gd name="T4" fmla="*/ 5 w 18"/>
                <a:gd name="T5" fmla="*/ 1 h 12"/>
                <a:gd name="T6" fmla="*/ 10 w 18"/>
                <a:gd name="T7" fmla="*/ 0 h 12"/>
                <a:gd name="T8" fmla="*/ 17 w 18"/>
                <a:gd name="T9" fmla="*/ 2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11"/>
                  </a:moveTo>
                  <a:lnTo>
                    <a:pt x="0" y="6"/>
                  </a:lnTo>
                  <a:lnTo>
                    <a:pt x="5" y="1"/>
                  </a:lnTo>
                  <a:lnTo>
                    <a:pt x="10" y="0"/>
                  </a:lnTo>
                  <a:lnTo>
                    <a:pt x="17" y="2"/>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07" name="Freeform 56"/>
            <p:cNvSpPr>
              <a:spLocks/>
            </p:cNvSpPr>
            <p:nvPr/>
          </p:nvSpPr>
          <p:spPr bwMode="auto">
            <a:xfrm>
              <a:off x="3793" y="3085"/>
              <a:ext cx="20" cy="14"/>
            </a:xfrm>
            <a:custGeom>
              <a:avLst/>
              <a:gdLst>
                <a:gd name="T0" fmla="*/ 0 w 20"/>
                <a:gd name="T1" fmla="*/ 9 h 14"/>
                <a:gd name="T2" fmla="*/ 6 w 20"/>
                <a:gd name="T3" fmla="*/ 13 h 14"/>
                <a:gd name="T4" fmla="*/ 12 w 20"/>
                <a:gd name="T5" fmla="*/ 12 h 14"/>
                <a:gd name="T6" fmla="*/ 17 w 20"/>
                <a:gd name="T7" fmla="*/ 8 h 14"/>
                <a:gd name="T8" fmla="*/ 19 w 20"/>
                <a:gd name="T9" fmla="*/ 0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9"/>
                  </a:moveTo>
                  <a:lnTo>
                    <a:pt x="6" y="13"/>
                  </a:lnTo>
                  <a:lnTo>
                    <a:pt x="12" y="12"/>
                  </a:lnTo>
                  <a:lnTo>
                    <a:pt x="17" y="8"/>
                  </a:lnTo>
                  <a:lnTo>
                    <a:pt x="19"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08" name="Freeform 57"/>
            <p:cNvSpPr>
              <a:spLocks/>
            </p:cNvSpPr>
            <p:nvPr/>
          </p:nvSpPr>
          <p:spPr bwMode="auto">
            <a:xfrm>
              <a:off x="3812" y="3074"/>
              <a:ext cx="20" cy="12"/>
            </a:xfrm>
            <a:custGeom>
              <a:avLst/>
              <a:gdLst>
                <a:gd name="T0" fmla="*/ 0 w 20"/>
                <a:gd name="T1" fmla="*/ 11 h 12"/>
                <a:gd name="T2" fmla="*/ 2 w 20"/>
                <a:gd name="T3" fmla="*/ 5 h 12"/>
                <a:gd name="T4" fmla="*/ 7 w 20"/>
                <a:gd name="T5" fmla="*/ 1 h 12"/>
                <a:gd name="T6" fmla="*/ 13 w 20"/>
                <a:gd name="T7" fmla="*/ 0 h 12"/>
                <a:gd name="T8" fmla="*/ 19 w 20"/>
                <a:gd name="T9" fmla="*/ 4 h 12"/>
                <a:gd name="T10" fmla="*/ 0 60000 65536"/>
                <a:gd name="T11" fmla="*/ 0 60000 65536"/>
                <a:gd name="T12" fmla="*/ 0 60000 65536"/>
                <a:gd name="T13" fmla="*/ 0 60000 65536"/>
                <a:gd name="T14" fmla="*/ 0 60000 65536"/>
                <a:gd name="T15" fmla="*/ 0 w 20"/>
                <a:gd name="T16" fmla="*/ 0 h 12"/>
                <a:gd name="T17" fmla="*/ 20 w 20"/>
                <a:gd name="T18" fmla="*/ 12 h 12"/>
              </a:gdLst>
              <a:ahLst/>
              <a:cxnLst>
                <a:cxn ang="T10">
                  <a:pos x="T0" y="T1"/>
                </a:cxn>
                <a:cxn ang="T11">
                  <a:pos x="T2" y="T3"/>
                </a:cxn>
                <a:cxn ang="T12">
                  <a:pos x="T4" y="T5"/>
                </a:cxn>
                <a:cxn ang="T13">
                  <a:pos x="T6" y="T7"/>
                </a:cxn>
                <a:cxn ang="T14">
                  <a:pos x="T8" y="T9"/>
                </a:cxn>
              </a:cxnLst>
              <a:rect l="T15" t="T16" r="T17" b="T18"/>
              <a:pathLst>
                <a:path w="20" h="12">
                  <a:moveTo>
                    <a:pt x="0" y="11"/>
                  </a:moveTo>
                  <a:lnTo>
                    <a:pt x="2" y="5"/>
                  </a:lnTo>
                  <a:lnTo>
                    <a:pt x="7" y="1"/>
                  </a:lnTo>
                  <a:lnTo>
                    <a:pt x="13" y="0"/>
                  </a:lnTo>
                  <a:lnTo>
                    <a:pt x="19" y="4"/>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09" name="Freeform 58"/>
            <p:cNvSpPr>
              <a:spLocks/>
            </p:cNvSpPr>
            <p:nvPr/>
          </p:nvSpPr>
          <p:spPr bwMode="auto">
            <a:xfrm>
              <a:off x="3831" y="3078"/>
              <a:ext cx="20" cy="8"/>
            </a:xfrm>
            <a:custGeom>
              <a:avLst/>
              <a:gdLst>
                <a:gd name="T0" fmla="*/ 0 w 20"/>
                <a:gd name="T1" fmla="*/ 0 h 8"/>
                <a:gd name="T2" fmla="*/ 4 w 20"/>
                <a:gd name="T3" fmla="*/ 6 h 8"/>
                <a:gd name="T4" fmla="*/ 10 w 20"/>
                <a:gd name="T5" fmla="*/ 7 h 8"/>
                <a:gd name="T6" fmla="*/ 15 w 20"/>
                <a:gd name="T7" fmla="*/ 6 h 8"/>
                <a:gd name="T8" fmla="*/ 19 w 20"/>
                <a:gd name="T9" fmla="*/ 0 h 8"/>
                <a:gd name="T10" fmla="*/ 0 60000 65536"/>
                <a:gd name="T11" fmla="*/ 0 60000 65536"/>
                <a:gd name="T12" fmla="*/ 0 60000 65536"/>
                <a:gd name="T13" fmla="*/ 0 60000 65536"/>
                <a:gd name="T14" fmla="*/ 0 60000 65536"/>
                <a:gd name="T15" fmla="*/ 0 w 20"/>
                <a:gd name="T16" fmla="*/ 0 h 8"/>
                <a:gd name="T17" fmla="*/ 20 w 20"/>
                <a:gd name="T18" fmla="*/ 8 h 8"/>
              </a:gdLst>
              <a:ahLst/>
              <a:cxnLst>
                <a:cxn ang="T10">
                  <a:pos x="T0" y="T1"/>
                </a:cxn>
                <a:cxn ang="T11">
                  <a:pos x="T2" y="T3"/>
                </a:cxn>
                <a:cxn ang="T12">
                  <a:pos x="T4" y="T5"/>
                </a:cxn>
                <a:cxn ang="T13">
                  <a:pos x="T6" y="T7"/>
                </a:cxn>
                <a:cxn ang="T14">
                  <a:pos x="T8" y="T9"/>
                </a:cxn>
              </a:cxnLst>
              <a:rect l="T15" t="T16" r="T17" b="T18"/>
              <a:pathLst>
                <a:path w="20" h="8">
                  <a:moveTo>
                    <a:pt x="0" y="0"/>
                  </a:moveTo>
                  <a:lnTo>
                    <a:pt x="4" y="6"/>
                  </a:lnTo>
                  <a:lnTo>
                    <a:pt x="10" y="7"/>
                  </a:lnTo>
                  <a:lnTo>
                    <a:pt x="15" y="6"/>
                  </a:lnTo>
                  <a:lnTo>
                    <a:pt x="19"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10" name="Freeform 59"/>
            <p:cNvSpPr>
              <a:spLocks/>
            </p:cNvSpPr>
            <p:nvPr/>
          </p:nvSpPr>
          <p:spPr bwMode="auto">
            <a:xfrm>
              <a:off x="3850" y="3073"/>
              <a:ext cx="21" cy="6"/>
            </a:xfrm>
            <a:custGeom>
              <a:avLst/>
              <a:gdLst>
                <a:gd name="T0" fmla="*/ 0 w 21"/>
                <a:gd name="T1" fmla="*/ 5 h 6"/>
                <a:gd name="T2" fmla="*/ 5 w 21"/>
                <a:gd name="T3" fmla="*/ 1 h 6"/>
                <a:gd name="T4" fmla="*/ 11 w 21"/>
                <a:gd name="T5" fmla="*/ 0 h 6"/>
                <a:gd name="T6" fmla="*/ 16 w 21"/>
                <a:gd name="T7" fmla="*/ 1 h 6"/>
                <a:gd name="T8" fmla="*/ 20 w 21"/>
                <a:gd name="T9" fmla="*/ 5 h 6"/>
                <a:gd name="T10" fmla="*/ 0 60000 65536"/>
                <a:gd name="T11" fmla="*/ 0 60000 65536"/>
                <a:gd name="T12" fmla="*/ 0 60000 65536"/>
                <a:gd name="T13" fmla="*/ 0 60000 65536"/>
                <a:gd name="T14" fmla="*/ 0 60000 65536"/>
                <a:gd name="T15" fmla="*/ 0 w 21"/>
                <a:gd name="T16" fmla="*/ 0 h 6"/>
                <a:gd name="T17" fmla="*/ 21 w 21"/>
                <a:gd name="T18" fmla="*/ 6 h 6"/>
              </a:gdLst>
              <a:ahLst/>
              <a:cxnLst>
                <a:cxn ang="T10">
                  <a:pos x="T0" y="T1"/>
                </a:cxn>
                <a:cxn ang="T11">
                  <a:pos x="T2" y="T3"/>
                </a:cxn>
                <a:cxn ang="T12">
                  <a:pos x="T4" y="T5"/>
                </a:cxn>
                <a:cxn ang="T13">
                  <a:pos x="T6" y="T7"/>
                </a:cxn>
                <a:cxn ang="T14">
                  <a:pos x="T8" y="T9"/>
                </a:cxn>
              </a:cxnLst>
              <a:rect l="T15" t="T16" r="T17" b="T18"/>
              <a:pathLst>
                <a:path w="21" h="6">
                  <a:moveTo>
                    <a:pt x="0" y="5"/>
                  </a:moveTo>
                  <a:lnTo>
                    <a:pt x="5" y="1"/>
                  </a:lnTo>
                  <a:lnTo>
                    <a:pt x="11" y="0"/>
                  </a:lnTo>
                  <a:lnTo>
                    <a:pt x="16" y="1"/>
                  </a:lnTo>
                  <a:lnTo>
                    <a:pt x="20" y="5"/>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11" name="Freeform 60"/>
            <p:cNvSpPr>
              <a:spLocks/>
            </p:cNvSpPr>
            <p:nvPr/>
          </p:nvSpPr>
          <p:spPr bwMode="auto">
            <a:xfrm>
              <a:off x="3870" y="3076"/>
              <a:ext cx="18" cy="13"/>
            </a:xfrm>
            <a:custGeom>
              <a:avLst/>
              <a:gdLst>
                <a:gd name="T0" fmla="*/ 0 w 18"/>
                <a:gd name="T1" fmla="*/ 0 h 13"/>
                <a:gd name="T2" fmla="*/ 1 w 18"/>
                <a:gd name="T3" fmla="*/ 8 h 13"/>
                <a:gd name="T4" fmla="*/ 6 w 18"/>
                <a:gd name="T5" fmla="*/ 11 h 13"/>
                <a:gd name="T6" fmla="*/ 12 w 18"/>
                <a:gd name="T7" fmla="*/ 12 h 13"/>
                <a:gd name="T8" fmla="*/ 17 w 18"/>
                <a:gd name="T9" fmla="*/ 9 h 13"/>
                <a:gd name="T10" fmla="*/ 0 60000 65536"/>
                <a:gd name="T11" fmla="*/ 0 60000 65536"/>
                <a:gd name="T12" fmla="*/ 0 60000 65536"/>
                <a:gd name="T13" fmla="*/ 0 60000 65536"/>
                <a:gd name="T14" fmla="*/ 0 60000 65536"/>
                <a:gd name="T15" fmla="*/ 0 w 18"/>
                <a:gd name="T16" fmla="*/ 0 h 13"/>
                <a:gd name="T17" fmla="*/ 18 w 18"/>
                <a:gd name="T18" fmla="*/ 13 h 13"/>
              </a:gdLst>
              <a:ahLst/>
              <a:cxnLst>
                <a:cxn ang="T10">
                  <a:pos x="T0" y="T1"/>
                </a:cxn>
                <a:cxn ang="T11">
                  <a:pos x="T2" y="T3"/>
                </a:cxn>
                <a:cxn ang="T12">
                  <a:pos x="T4" y="T5"/>
                </a:cxn>
                <a:cxn ang="T13">
                  <a:pos x="T6" y="T7"/>
                </a:cxn>
                <a:cxn ang="T14">
                  <a:pos x="T8" y="T9"/>
                </a:cxn>
              </a:cxnLst>
              <a:rect l="T15" t="T16" r="T17" b="T18"/>
              <a:pathLst>
                <a:path w="18" h="13">
                  <a:moveTo>
                    <a:pt x="0" y="0"/>
                  </a:moveTo>
                  <a:lnTo>
                    <a:pt x="1" y="8"/>
                  </a:lnTo>
                  <a:lnTo>
                    <a:pt x="6" y="11"/>
                  </a:lnTo>
                  <a:lnTo>
                    <a:pt x="12" y="12"/>
                  </a:lnTo>
                  <a:lnTo>
                    <a:pt x="17" y="9"/>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12" name="Freeform 61"/>
            <p:cNvSpPr>
              <a:spLocks/>
            </p:cNvSpPr>
            <p:nvPr/>
          </p:nvSpPr>
          <p:spPr bwMode="auto">
            <a:xfrm>
              <a:off x="3887" y="3083"/>
              <a:ext cx="19" cy="13"/>
            </a:xfrm>
            <a:custGeom>
              <a:avLst/>
              <a:gdLst>
                <a:gd name="T0" fmla="*/ 0 w 19"/>
                <a:gd name="T1" fmla="*/ 2 h 13"/>
                <a:gd name="T2" fmla="*/ 5 w 19"/>
                <a:gd name="T3" fmla="*/ 0 h 13"/>
                <a:gd name="T4" fmla="*/ 12 w 19"/>
                <a:gd name="T5" fmla="*/ 1 h 13"/>
                <a:gd name="T6" fmla="*/ 17 w 19"/>
                <a:gd name="T7" fmla="*/ 5 h 13"/>
                <a:gd name="T8" fmla="*/ 18 w 19"/>
                <a:gd name="T9" fmla="*/ 12 h 13"/>
                <a:gd name="T10" fmla="*/ 0 60000 65536"/>
                <a:gd name="T11" fmla="*/ 0 60000 65536"/>
                <a:gd name="T12" fmla="*/ 0 60000 65536"/>
                <a:gd name="T13" fmla="*/ 0 60000 65536"/>
                <a:gd name="T14" fmla="*/ 0 60000 65536"/>
                <a:gd name="T15" fmla="*/ 0 w 19"/>
                <a:gd name="T16" fmla="*/ 0 h 13"/>
                <a:gd name="T17" fmla="*/ 19 w 19"/>
                <a:gd name="T18" fmla="*/ 13 h 13"/>
              </a:gdLst>
              <a:ahLst/>
              <a:cxnLst>
                <a:cxn ang="T10">
                  <a:pos x="T0" y="T1"/>
                </a:cxn>
                <a:cxn ang="T11">
                  <a:pos x="T2" y="T3"/>
                </a:cxn>
                <a:cxn ang="T12">
                  <a:pos x="T4" y="T5"/>
                </a:cxn>
                <a:cxn ang="T13">
                  <a:pos x="T6" y="T7"/>
                </a:cxn>
                <a:cxn ang="T14">
                  <a:pos x="T8" y="T9"/>
                </a:cxn>
              </a:cxnLst>
              <a:rect l="T15" t="T16" r="T17" b="T18"/>
              <a:pathLst>
                <a:path w="19" h="13">
                  <a:moveTo>
                    <a:pt x="0" y="2"/>
                  </a:moveTo>
                  <a:lnTo>
                    <a:pt x="5" y="0"/>
                  </a:lnTo>
                  <a:lnTo>
                    <a:pt x="12" y="1"/>
                  </a:lnTo>
                  <a:lnTo>
                    <a:pt x="17" y="5"/>
                  </a:lnTo>
                  <a:lnTo>
                    <a:pt x="18" y="12"/>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13" name="Freeform 62"/>
            <p:cNvSpPr>
              <a:spLocks/>
            </p:cNvSpPr>
            <p:nvPr/>
          </p:nvSpPr>
          <p:spPr bwMode="auto">
            <a:xfrm>
              <a:off x="3905" y="3095"/>
              <a:ext cx="17" cy="15"/>
            </a:xfrm>
            <a:custGeom>
              <a:avLst/>
              <a:gdLst>
                <a:gd name="T0" fmla="*/ 0 w 17"/>
                <a:gd name="T1" fmla="*/ 0 h 15"/>
                <a:gd name="T2" fmla="*/ 1 w 17"/>
                <a:gd name="T3" fmla="*/ 6 h 15"/>
                <a:gd name="T4" fmla="*/ 5 w 17"/>
                <a:gd name="T5" fmla="*/ 12 h 15"/>
                <a:gd name="T6" fmla="*/ 9 w 17"/>
                <a:gd name="T7" fmla="*/ 14 h 15"/>
                <a:gd name="T8" fmla="*/ 16 w 17"/>
                <a:gd name="T9" fmla="*/ 13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0"/>
                  </a:moveTo>
                  <a:lnTo>
                    <a:pt x="1" y="6"/>
                  </a:lnTo>
                  <a:lnTo>
                    <a:pt x="5" y="12"/>
                  </a:lnTo>
                  <a:lnTo>
                    <a:pt x="9" y="14"/>
                  </a:lnTo>
                  <a:lnTo>
                    <a:pt x="16" y="13"/>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14" name="Freeform 63"/>
            <p:cNvSpPr>
              <a:spLocks/>
            </p:cNvSpPr>
            <p:nvPr/>
          </p:nvSpPr>
          <p:spPr bwMode="auto">
            <a:xfrm>
              <a:off x="3921" y="3107"/>
              <a:ext cx="16" cy="16"/>
            </a:xfrm>
            <a:custGeom>
              <a:avLst/>
              <a:gdLst>
                <a:gd name="T0" fmla="*/ 0 w 16"/>
                <a:gd name="T1" fmla="*/ 3 h 16"/>
                <a:gd name="T2" fmla="*/ 6 w 16"/>
                <a:gd name="T3" fmla="*/ 0 h 16"/>
                <a:gd name="T4" fmla="*/ 10 w 16"/>
                <a:gd name="T5" fmla="*/ 3 h 16"/>
                <a:gd name="T6" fmla="*/ 15 w 16"/>
                <a:gd name="T7" fmla="*/ 8 h 16"/>
                <a:gd name="T8" fmla="*/ 15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3"/>
                  </a:moveTo>
                  <a:lnTo>
                    <a:pt x="6" y="0"/>
                  </a:lnTo>
                  <a:lnTo>
                    <a:pt x="10" y="3"/>
                  </a:lnTo>
                  <a:lnTo>
                    <a:pt x="15" y="8"/>
                  </a:lnTo>
                  <a:lnTo>
                    <a:pt x="15" y="15"/>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15" name="Freeform 64"/>
            <p:cNvSpPr>
              <a:spLocks/>
            </p:cNvSpPr>
            <p:nvPr/>
          </p:nvSpPr>
          <p:spPr bwMode="auto">
            <a:xfrm>
              <a:off x="3934" y="3122"/>
              <a:ext cx="14" cy="18"/>
            </a:xfrm>
            <a:custGeom>
              <a:avLst/>
              <a:gdLst>
                <a:gd name="T0" fmla="*/ 2 w 14"/>
                <a:gd name="T1" fmla="*/ 0 h 18"/>
                <a:gd name="T2" fmla="*/ 0 w 14"/>
                <a:gd name="T3" fmla="*/ 6 h 18"/>
                <a:gd name="T4" fmla="*/ 2 w 14"/>
                <a:gd name="T5" fmla="*/ 12 h 18"/>
                <a:gd name="T6" fmla="*/ 7 w 14"/>
                <a:gd name="T7" fmla="*/ 16 h 18"/>
                <a:gd name="T8" fmla="*/ 13 w 14"/>
                <a:gd name="T9" fmla="*/ 17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2" y="0"/>
                  </a:moveTo>
                  <a:lnTo>
                    <a:pt x="0" y="6"/>
                  </a:lnTo>
                  <a:lnTo>
                    <a:pt x="2" y="12"/>
                  </a:lnTo>
                  <a:lnTo>
                    <a:pt x="7" y="16"/>
                  </a:lnTo>
                  <a:lnTo>
                    <a:pt x="13" y="17"/>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16" name="Freeform 65"/>
            <p:cNvSpPr>
              <a:spLocks/>
            </p:cNvSpPr>
            <p:nvPr/>
          </p:nvSpPr>
          <p:spPr bwMode="auto">
            <a:xfrm>
              <a:off x="3947" y="3139"/>
              <a:ext cx="13" cy="19"/>
            </a:xfrm>
            <a:custGeom>
              <a:avLst/>
              <a:gdLst>
                <a:gd name="T0" fmla="*/ 0 w 13"/>
                <a:gd name="T1" fmla="*/ 0 h 19"/>
                <a:gd name="T2" fmla="*/ 6 w 13"/>
                <a:gd name="T3" fmla="*/ 1 h 19"/>
                <a:gd name="T4" fmla="*/ 11 w 13"/>
                <a:gd name="T5" fmla="*/ 6 h 19"/>
                <a:gd name="T6" fmla="*/ 12 w 13"/>
                <a:gd name="T7" fmla="*/ 11 h 19"/>
                <a:gd name="T8" fmla="*/ 11 w 13"/>
                <a:gd name="T9" fmla="*/ 18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0"/>
                  </a:moveTo>
                  <a:lnTo>
                    <a:pt x="6" y="1"/>
                  </a:lnTo>
                  <a:lnTo>
                    <a:pt x="11" y="6"/>
                  </a:lnTo>
                  <a:lnTo>
                    <a:pt x="12" y="11"/>
                  </a:lnTo>
                  <a:lnTo>
                    <a:pt x="11" y="18"/>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17" name="Freeform 66"/>
            <p:cNvSpPr>
              <a:spLocks/>
            </p:cNvSpPr>
            <p:nvPr/>
          </p:nvSpPr>
          <p:spPr bwMode="auto">
            <a:xfrm>
              <a:off x="3954" y="3157"/>
              <a:ext cx="7" cy="22"/>
            </a:xfrm>
            <a:custGeom>
              <a:avLst/>
              <a:gdLst>
                <a:gd name="T0" fmla="*/ 3 w 7"/>
                <a:gd name="T1" fmla="*/ 0 h 22"/>
                <a:gd name="T2" fmla="*/ 0 w 7"/>
                <a:gd name="T3" fmla="*/ 5 h 22"/>
                <a:gd name="T4" fmla="*/ 0 w 7"/>
                <a:gd name="T5" fmla="*/ 12 h 22"/>
                <a:gd name="T6" fmla="*/ 2 w 7"/>
                <a:gd name="T7" fmla="*/ 17 h 22"/>
                <a:gd name="T8" fmla="*/ 6 w 7"/>
                <a:gd name="T9" fmla="*/ 21 h 22"/>
                <a:gd name="T10" fmla="*/ 0 60000 65536"/>
                <a:gd name="T11" fmla="*/ 0 60000 65536"/>
                <a:gd name="T12" fmla="*/ 0 60000 65536"/>
                <a:gd name="T13" fmla="*/ 0 60000 65536"/>
                <a:gd name="T14" fmla="*/ 0 60000 65536"/>
                <a:gd name="T15" fmla="*/ 0 w 7"/>
                <a:gd name="T16" fmla="*/ 0 h 22"/>
                <a:gd name="T17" fmla="*/ 7 w 7"/>
                <a:gd name="T18" fmla="*/ 22 h 22"/>
              </a:gdLst>
              <a:ahLst/>
              <a:cxnLst>
                <a:cxn ang="T10">
                  <a:pos x="T0" y="T1"/>
                </a:cxn>
                <a:cxn ang="T11">
                  <a:pos x="T2" y="T3"/>
                </a:cxn>
                <a:cxn ang="T12">
                  <a:pos x="T4" y="T5"/>
                </a:cxn>
                <a:cxn ang="T13">
                  <a:pos x="T6" y="T7"/>
                </a:cxn>
                <a:cxn ang="T14">
                  <a:pos x="T8" y="T9"/>
                </a:cxn>
              </a:cxnLst>
              <a:rect l="T15" t="T16" r="T17" b="T18"/>
              <a:pathLst>
                <a:path w="7" h="22">
                  <a:moveTo>
                    <a:pt x="3" y="0"/>
                  </a:moveTo>
                  <a:lnTo>
                    <a:pt x="0" y="5"/>
                  </a:lnTo>
                  <a:lnTo>
                    <a:pt x="0" y="12"/>
                  </a:lnTo>
                  <a:lnTo>
                    <a:pt x="2" y="17"/>
                  </a:lnTo>
                  <a:lnTo>
                    <a:pt x="6" y="21"/>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18" name="Freeform 67"/>
            <p:cNvSpPr>
              <a:spLocks/>
            </p:cNvSpPr>
            <p:nvPr/>
          </p:nvSpPr>
          <p:spPr bwMode="auto">
            <a:xfrm>
              <a:off x="3960" y="3178"/>
              <a:ext cx="9" cy="20"/>
            </a:xfrm>
            <a:custGeom>
              <a:avLst/>
              <a:gdLst>
                <a:gd name="T0" fmla="*/ 0 w 9"/>
                <a:gd name="T1" fmla="*/ 0 h 20"/>
                <a:gd name="T2" fmla="*/ 6 w 9"/>
                <a:gd name="T3" fmla="*/ 2 h 20"/>
                <a:gd name="T4" fmla="*/ 8 w 9"/>
                <a:gd name="T5" fmla="*/ 8 h 20"/>
                <a:gd name="T6" fmla="*/ 8 w 9"/>
                <a:gd name="T7" fmla="*/ 14 h 20"/>
                <a:gd name="T8" fmla="*/ 3 w 9"/>
                <a:gd name="T9" fmla="*/ 19 h 20"/>
                <a:gd name="T10" fmla="*/ 0 60000 65536"/>
                <a:gd name="T11" fmla="*/ 0 60000 65536"/>
                <a:gd name="T12" fmla="*/ 0 60000 65536"/>
                <a:gd name="T13" fmla="*/ 0 60000 65536"/>
                <a:gd name="T14" fmla="*/ 0 60000 65536"/>
                <a:gd name="T15" fmla="*/ 0 w 9"/>
                <a:gd name="T16" fmla="*/ 0 h 20"/>
                <a:gd name="T17" fmla="*/ 9 w 9"/>
                <a:gd name="T18" fmla="*/ 20 h 20"/>
              </a:gdLst>
              <a:ahLst/>
              <a:cxnLst>
                <a:cxn ang="T10">
                  <a:pos x="T0" y="T1"/>
                </a:cxn>
                <a:cxn ang="T11">
                  <a:pos x="T2" y="T3"/>
                </a:cxn>
                <a:cxn ang="T12">
                  <a:pos x="T4" y="T5"/>
                </a:cxn>
                <a:cxn ang="T13">
                  <a:pos x="T6" y="T7"/>
                </a:cxn>
                <a:cxn ang="T14">
                  <a:pos x="T8" y="T9"/>
                </a:cxn>
              </a:cxnLst>
              <a:rect l="T15" t="T16" r="T17" b="T18"/>
              <a:pathLst>
                <a:path w="9" h="20">
                  <a:moveTo>
                    <a:pt x="0" y="0"/>
                  </a:moveTo>
                  <a:lnTo>
                    <a:pt x="6" y="2"/>
                  </a:lnTo>
                  <a:lnTo>
                    <a:pt x="8" y="8"/>
                  </a:lnTo>
                  <a:lnTo>
                    <a:pt x="8" y="14"/>
                  </a:lnTo>
                  <a:lnTo>
                    <a:pt x="3" y="19"/>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19" name="Freeform 68"/>
            <p:cNvSpPr>
              <a:spLocks/>
            </p:cNvSpPr>
            <p:nvPr/>
          </p:nvSpPr>
          <p:spPr bwMode="auto">
            <a:xfrm>
              <a:off x="3958" y="3197"/>
              <a:ext cx="8" cy="22"/>
            </a:xfrm>
            <a:custGeom>
              <a:avLst/>
              <a:gdLst>
                <a:gd name="T0" fmla="*/ 7 w 8"/>
                <a:gd name="T1" fmla="*/ 0 h 22"/>
                <a:gd name="T2" fmla="*/ 2 w 8"/>
                <a:gd name="T3" fmla="*/ 4 h 22"/>
                <a:gd name="T4" fmla="*/ 0 w 8"/>
                <a:gd name="T5" fmla="*/ 9 h 22"/>
                <a:gd name="T6" fmla="*/ 1 w 8"/>
                <a:gd name="T7" fmla="*/ 16 h 22"/>
                <a:gd name="T8" fmla="*/ 6 w 8"/>
                <a:gd name="T9" fmla="*/ 21 h 22"/>
                <a:gd name="T10" fmla="*/ 0 60000 65536"/>
                <a:gd name="T11" fmla="*/ 0 60000 65536"/>
                <a:gd name="T12" fmla="*/ 0 60000 65536"/>
                <a:gd name="T13" fmla="*/ 0 60000 65536"/>
                <a:gd name="T14" fmla="*/ 0 60000 65536"/>
                <a:gd name="T15" fmla="*/ 0 w 8"/>
                <a:gd name="T16" fmla="*/ 0 h 22"/>
                <a:gd name="T17" fmla="*/ 8 w 8"/>
                <a:gd name="T18" fmla="*/ 22 h 22"/>
              </a:gdLst>
              <a:ahLst/>
              <a:cxnLst>
                <a:cxn ang="T10">
                  <a:pos x="T0" y="T1"/>
                </a:cxn>
                <a:cxn ang="T11">
                  <a:pos x="T2" y="T3"/>
                </a:cxn>
                <a:cxn ang="T12">
                  <a:pos x="T4" y="T5"/>
                </a:cxn>
                <a:cxn ang="T13">
                  <a:pos x="T6" y="T7"/>
                </a:cxn>
                <a:cxn ang="T14">
                  <a:pos x="T8" y="T9"/>
                </a:cxn>
              </a:cxnLst>
              <a:rect l="T15" t="T16" r="T17" b="T18"/>
              <a:pathLst>
                <a:path w="8" h="22">
                  <a:moveTo>
                    <a:pt x="7" y="0"/>
                  </a:moveTo>
                  <a:lnTo>
                    <a:pt x="2" y="4"/>
                  </a:lnTo>
                  <a:lnTo>
                    <a:pt x="0" y="9"/>
                  </a:lnTo>
                  <a:lnTo>
                    <a:pt x="1" y="16"/>
                  </a:lnTo>
                  <a:lnTo>
                    <a:pt x="6" y="21"/>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20" name="Freeform 69"/>
            <p:cNvSpPr>
              <a:spLocks/>
            </p:cNvSpPr>
            <p:nvPr/>
          </p:nvSpPr>
          <p:spPr bwMode="auto">
            <a:xfrm>
              <a:off x="3960" y="3218"/>
              <a:ext cx="8" cy="22"/>
            </a:xfrm>
            <a:custGeom>
              <a:avLst/>
              <a:gdLst>
                <a:gd name="T0" fmla="*/ 2 w 8"/>
                <a:gd name="T1" fmla="*/ 0 h 22"/>
                <a:gd name="T2" fmla="*/ 6 w 8"/>
                <a:gd name="T3" fmla="*/ 5 h 22"/>
                <a:gd name="T4" fmla="*/ 7 w 8"/>
                <a:gd name="T5" fmla="*/ 11 h 22"/>
                <a:gd name="T6" fmla="*/ 6 w 8"/>
                <a:gd name="T7" fmla="*/ 19 h 22"/>
                <a:gd name="T8" fmla="*/ 0 w 8"/>
                <a:gd name="T9" fmla="*/ 21 h 22"/>
                <a:gd name="T10" fmla="*/ 0 60000 65536"/>
                <a:gd name="T11" fmla="*/ 0 60000 65536"/>
                <a:gd name="T12" fmla="*/ 0 60000 65536"/>
                <a:gd name="T13" fmla="*/ 0 60000 65536"/>
                <a:gd name="T14" fmla="*/ 0 60000 65536"/>
                <a:gd name="T15" fmla="*/ 0 w 8"/>
                <a:gd name="T16" fmla="*/ 0 h 22"/>
                <a:gd name="T17" fmla="*/ 8 w 8"/>
                <a:gd name="T18" fmla="*/ 22 h 22"/>
              </a:gdLst>
              <a:ahLst/>
              <a:cxnLst>
                <a:cxn ang="T10">
                  <a:pos x="T0" y="T1"/>
                </a:cxn>
                <a:cxn ang="T11">
                  <a:pos x="T2" y="T3"/>
                </a:cxn>
                <a:cxn ang="T12">
                  <a:pos x="T4" y="T5"/>
                </a:cxn>
                <a:cxn ang="T13">
                  <a:pos x="T6" y="T7"/>
                </a:cxn>
                <a:cxn ang="T14">
                  <a:pos x="T8" y="T9"/>
                </a:cxn>
              </a:cxnLst>
              <a:rect l="T15" t="T16" r="T17" b="T18"/>
              <a:pathLst>
                <a:path w="8" h="22">
                  <a:moveTo>
                    <a:pt x="2" y="0"/>
                  </a:moveTo>
                  <a:lnTo>
                    <a:pt x="6" y="5"/>
                  </a:lnTo>
                  <a:lnTo>
                    <a:pt x="7" y="11"/>
                  </a:lnTo>
                  <a:lnTo>
                    <a:pt x="6" y="19"/>
                  </a:lnTo>
                  <a:lnTo>
                    <a:pt x="0" y="21"/>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21" name="Freeform 70"/>
            <p:cNvSpPr>
              <a:spLocks/>
            </p:cNvSpPr>
            <p:nvPr/>
          </p:nvSpPr>
          <p:spPr bwMode="auto">
            <a:xfrm>
              <a:off x="3949" y="3238"/>
              <a:ext cx="12" cy="21"/>
            </a:xfrm>
            <a:custGeom>
              <a:avLst/>
              <a:gdLst>
                <a:gd name="T0" fmla="*/ 11 w 12"/>
                <a:gd name="T1" fmla="*/ 0 h 21"/>
                <a:gd name="T2" fmla="*/ 5 w 12"/>
                <a:gd name="T3" fmla="*/ 1 h 21"/>
                <a:gd name="T4" fmla="*/ 1 w 12"/>
                <a:gd name="T5" fmla="*/ 8 h 21"/>
                <a:gd name="T6" fmla="*/ 0 w 12"/>
                <a:gd name="T7" fmla="*/ 14 h 21"/>
                <a:gd name="T8" fmla="*/ 2 w 12"/>
                <a:gd name="T9" fmla="*/ 20 h 21"/>
                <a:gd name="T10" fmla="*/ 0 60000 65536"/>
                <a:gd name="T11" fmla="*/ 0 60000 65536"/>
                <a:gd name="T12" fmla="*/ 0 60000 65536"/>
                <a:gd name="T13" fmla="*/ 0 60000 65536"/>
                <a:gd name="T14" fmla="*/ 0 60000 65536"/>
                <a:gd name="T15" fmla="*/ 0 w 12"/>
                <a:gd name="T16" fmla="*/ 0 h 21"/>
                <a:gd name="T17" fmla="*/ 12 w 12"/>
                <a:gd name="T18" fmla="*/ 21 h 21"/>
              </a:gdLst>
              <a:ahLst/>
              <a:cxnLst>
                <a:cxn ang="T10">
                  <a:pos x="T0" y="T1"/>
                </a:cxn>
                <a:cxn ang="T11">
                  <a:pos x="T2" y="T3"/>
                </a:cxn>
                <a:cxn ang="T12">
                  <a:pos x="T4" y="T5"/>
                </a:cxn>
                <a:cxn ang="T13">
                  <a:pos x="T6" y="T7"/>
                </a:cxn>
                <a:cxn ang="T14">
                  <a:pos x="T8" y="T9"/>
                </a:cxn>
              </a:cxnLst>
              <a:rect l="T15" t="T16" r="T17" b="T18"/>
              <a:pathLst>
                <a:path w="12" h="21">
                  <a:moveTo>
                    <a:pt x="11" y="0"/>
                  </a:moveTo>
                  <a:lnTo>
                    <a:pt x="5" y="1"/>
                  </a:lnTo>
                  <a:lnTo>
                    <a:pt x="1" y="8"/>
                  </a:lnTo>
                  <a:lnTo>
                    <a:pt x="0" y="14"/>
                  </a:lnTo>
                  <a:lnTo>
                    <a:pt x="2" y="2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22" name="Freeform 71"/>
            <p:cNvSpPr>
              <a:spLocks/>
            </p:cNvSpPr>
            <p:nvPr/>
          </p:nvSpPr>
          <p:spPr bwMode="auto">
            <a:xfrm>
              <a:off x="3945" y="3258"/>
              <a:ext cx="11" cy="18"/>
            </a:xfrm>
            <a:custGeom>
              <a:avLst/>
              <a:gdLst>
                <a:gd name="T0" fmla="*/ 8 w 11"/>
                <a:gd name="T1" fmla="*/ 0 h 18"/>
                <a:gd name="T2" fmla="*/ 10 w 11"/>
                <a:gd name="T3" fmla="*/ 5 h 18"/>
                <a:gd name="T4" fmla="*/ 9 w 11"/>
                <a:gd name="T5" fmla="*/ 11 h 18"/>
                <a:gd name="T6" fmla="*/ 6 w 11"/>
                <a:gd name="T7" fmla="*/ 15 h 18"/>
                <a:gd name="T8" fmla="*/ 0 w 11"/>
                <a:gd name="T9" fmla="*/ 17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8" y="0"/>
                  </a:moveTo>
                  <a:lnTo>
                    <a:pt x="10" y="5"/>
                  </a:lnTo>
                  <a:lnTo>
                    <a:pt x="9" y="11"/>
                  </a:lnTo>
                  <a:lnTo>
                    <a:pt x="6" y="15"/>
                  </a:lnTo>
                  <a:lnTo>
                    <a:pt x="0" y="17"/>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23" name="Freeform 72"/>
            <p:cNvSpPr>
              <a:spLocks/>
            </p:cNvSpPr>
            <p:nvPr/>
          </p:nvSpPr>
          <p:spPr bwMode="auto">
            <a:xfrm>
              <a:off x="3925" y="3272"/>
              <a:ext cx="17" cy="17"/>
            </a:xfrm>
            <a:custGeom>
              <a:avLst/>
              <a:gdLst>
                <a:gd name="T0" fmla="*/ 16 w 17"/>
                <a:gd name="T1" fmla="*/ 1 h 17"/>
                <a:gd name="T2" fmla="*/ 9 w 17"/>
                <a:gd name="T3" fmla="*/ 0 h 17"/>
                <a:gd name="T4" fmla="*/ 3 w 17"/>
                <a:gd name="T5" fmla="*/ 2 h 17"/>
                <a:gd name="T6" fmla="*/ 0 w 17"/>
                <a:gd name="T7" fmla="*/ 10 h 17"/>
                <a:gd name="T8" fmla="*/ 1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1"/>
                  </a:moveTo>
                  <a:lnTo>
                    <a:pt x="9" y="0"/>
                  </a:lnTo>
                  <a:lnTo>
                    <a:pt x="3" y="2"/>
                  </a:lnTo>
                  <a:lnTo>
                    <a:pt x="0" y="10"/>
                  </a:lnTo>
                  <a:lnTo>
                    <a:pt x="1" y="16"/>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24" name="Freeform 73"/>
            <p:cNvSpPr>
              <a:spLocks/>
            </p:cNvSpPr>
            <p:nvPr/>
          </p:nvSpPr>
          <p:spPr bwMode="auto">
            <a:xfrm>
              <a:off x="3915" y="3288"/>
              <a:ext cx="14" cy="15"/>
            </a:xfrm>
            <a:custGeom>
              <a:avLst/>
              <a:gdLst>
                <a:gd name="T0" fmla="*/ 12 w 14"/>
                <a:gd name="T1" fmla="*/ 0 h 15"/>
                <a:gd name="T2" fmla="*/ 13 w 14"/>
                <a:gd name="T3" fmla="*/ 6 h 15"/>
                <a:gd name="T4" fmla="*/ 10 w 14"/>
                <a:gd name="T5" fmla="*/ 11 h 15"/>
                <a:gd name="T6" fmla="*/ 5 w 14"/>
                <a:gd name="T7" fmla="*/ 14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12" y="0"/>
                  </a:moveTo>
                  <a:lnTo>
                    <a:pt x="13" y="6"/>
                  </a:lnTo>
                  <a:lnTo>
                    <a:pt x="10" y="11"/>
                  </a:lnTo>
                  <a:lnTo>
                    <a:pt x="5" y="14"/>
                  </a:lnTo>
                  <a:lnTo>
                    <a:pt x="0" y="14"/>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25" name="Freeform 74"/>
            <p:cNvSpPr>
              <a:spLocks/>
            </p:cNvSpPr>
            <p:nvPr/>
          </p:nvSpPr>
          <p:spPr bwMode="auto">
            <a:xfrm>
              <a:off x="3900" y="3305"/>
              <a:ext cx="19" cy="12"/>
            </a:xfrm>
            <a:custGeom>
              <a:avLst/>
              <a:gdLst>
                <a:gd name="T0" fmla="*/ 18 w 19"/>
                <a:gd name="T1" fmla="*/ 2 h 12"/>
                <a:gd name="T2" fmla="*/ 12 w 19"/>
                <a:gd name="T3" fmla="*/ 0 h 12"/>
                <a:gd name="T4" fmla="*/ 6 w 19"/>
                <a:gd name="T5" fmla="*/ 1 h 12"/>
                <a:gd name="T6" fmla="*/ 2 w 19"/>
                <a:gd name="T7" fmla="*/ 5 h 12"/>
                <a:gd name="T8" fmla="*/ 0 w 19"/>
                <a:gd name="T9" fmla="*/ 11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8" y="2"/>
                  </a:moveTo>
                  <a:lnTo>
                    <a:pt x="12" y="0"/>
                  </a:lnTo>
                  <a:lnTo>
                    <a:pt x="6" y="1"/>
                  </a:lnTo>
                  <a:lnTo>
                    <a:pt x="2" y="5"/>
                  </a:lnTo>
                  <a:lnTo>
                    <a:pt x="0" y="11"/>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26" name="Freeform 75"/>
            <p:cNvSpPr>
              <a:spLocks/>
            </p:cNvSpPr>
            <p:nvPr/>
          </p:nvSpPr>
          <p:spPr bwMode="auto">
            <a:xfrm>
              <a:off x="3883" y="3316"/>
              <a:ext cx="18" cy="12"/>
            </a:xfrm>
            <a:custGeom>
              <a:avLst/>
              <a:gdLst>
                <a:gd name="T0" fmla="*/ 17 w 18"/>
                <a:gd name="T1" fmla="*/ 0 h 12"/>
                <a:gd name="T2" fmla="*/ 16 w 18"/>
                <a:gd name="T3" fmla="*/ 7 h 12"/>
                <a:gd name="T4" fmla="*/ 12 w 18"/>
                <a:gd name="T5" fmla="*/ 10 h 12"/>
                <a:gd name="T6" fmla="*/ 6 w 18"/>
                <a:gd name="T7" fmla="*/ 11 h 12"/>
                <a:gd name="T8" fmla="*/ 0 w 18"/>
                <a:gd name="T9" fmla="*/ 9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17" y="0"/>
                  </a:moveTo>
                  <a:lnTo>
                    <a:pt x="16" y="7"/>
                  </a:lnTo>
                  <a:lnTo>
                    <a:pt x="12" y="10"/>
                  </a:lnTo>
                  <a:lnTo>
                    <a:pt x="6" y="11"/>
                  </a:lnTo>
                  <a:lnTo>
                    <a:pt x="0" y="9"/>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27" name="Freeform 76"/>
            <p:cNvSpPr>
              <a:spLocks/>
            </p:cNvSpPr>
            <p:nvPr/>
          </p:nvSpPr>
          <p:spPr bwMode="auto">
            <a:xfrm>
              <a:off x="3864" y="3321"/>
              <a:ext cx="20" cy="10"/>
            </a:xfrm>
            <a:custGeom>
              <a:avLst/>
              <a:gdLst>
                <a:gd name="T0" fmla="*/ 19 w 20"/>
                <a:gd name="T1" fmla="*/ 5 h 10"/>
                <a:gd name="T2" fmla="*/ 14 w 20"/>
                <a:gd name="T3" fmla="*/ 1 h 10"/>
                <a:gd name="T4" fmla="*/ 8 w 20"/>
                <a:gd name="T5" fmla="*/ 0 h 10"/>
                <a:gd name="T6" fmla="*/ 4 w 20"/>
                <a:gd name="T7" fmla="*/ 2 h 10"/>
                <a:gd name="T8" fmla="*/ 0 w 20"/>
                <a:gd name="T9" fmla="*/ 9 h 10"/>
                <a:gd name="T10" fmla="*/ 0 60000 65536"/>
                <a:gd name="T11" fmla="*/ 0 60000 65536"/>
                <a:gd name="T12" fmla="*/ 0 60000 65536"/>
                <a:gd name="T13" fmla="*/ 0 60000 65536"/>
                <a:gd name="T14" fmla="*/ 0 60000 65536"/>
                <a:gd name="T15" fmla="*/ 0 w 20"/>
                <a:gd name="T16" fmla="*/ 0 h 10"/>
                <a:gd name="T17" fmla="*/ 20 w 20"/>
                <a:gd name="T18" fmla="*/ 10 h 10"/>
              </a:gdLst>
              <a:ahLst/>
              <a:cxnLst>
                <a:cxn ang="T10">
                  <a:pos x="T0" y="T1"/>
                </a:cxn>
                <a:cxn ang="T11">
                  <a:pos x="T2" y="T3"/>
                </a:cxn>
                <a:cxn ang="T12">
                  <a:pos x="T4" y="T5"/>
                </a:cxn>
                <a:cxn ang="T13">
                  <a:pos x="T6" y="T7"/>
                </a:cxn>
                <a:cxn ang="T14">
                  <a:pos x="T8" y="T9"/>
                </a:cxn>
              </a:cxnLst>
              <a:rect l="T15" t="T16" r="T17" b="T18"/>
              <a:pathLst>
                <a:path w="20" h="10">
                  <a:moveTo>
                    <a:pt x="19" y="5"/>
                  </a:moveTo>
                  <a:lnTo>
                    <a:pt x="14" y="1"/>
                  </a:lnTo>
                  <a:lnTo>
                    <a:pt x="8" y="0"/>
                  </a:lnTo>
                  <a:lnTo>
                    <a:pt x="4" y="2"/>
                  </a:lnTo>
                  <a:lnTo>
                    <a:pt x="0" y="9"/>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28" name="Freeform 77"/>
            <p:cNvSpPr>
              <a:spLocks/>
            </p:cNvSpPr>
            <p:nvPr/>
          </p:nvSpPr>
          <p:spPr bwMode="auto">
            <a:xfrm>
              <a:off x="3845" y="3330"/>
              <a:ext cx="20" cy="9"/>
            </a:xfrm>
            <a:custGeom>
              <a:avLst/>
              <a:gdLst>
                <a:gd name="T0" fmla="*/ 19 w 20"/>
                <a:gd name="T1" fmla="*/ 0 h 9"/>
                <a:gd name="T2" fmla="*/ 17 w 20"/>
                <a:gd name="T3" fmla="*/ 6 h 9"/>
                <a:gd name="T4" fmla="*/ 11 w 20"/>
                <a:gd name="T5" fmla="*/ 8 h 9"/>
                <a:gd name="T6" fmla="*/ 5 w 20"/>
                <a:gd name="T7" fmla="*/ 8 h 9"/>
                <a:gd name="T8" fmla="*/ 0 w 20"/>
                <a:gd name="T9" fmla="*/ 5 h 9"/>
                <a:gd name="T10" fmla="*/ 0 60000 65536"/>
                <a:gd name="T11" fmla="*/ 0 60000 65536"/>
                <a:gd name="T12" fmla="*/ 0 60000 65536"/>
                <a:gd name="T13" fmla="*/ 0 60000 65536"/>
                <a:gd name="T14" fmla="*/ 0 60000 65536"/>
                <a:gd name="T15" fmla="*/ 0 w 20"/>
                <a:gd name="T16" fmla="*/ 0 h 9"/>
                <a:gd name="T17" fmla="*/ 20 w 20"/>
                <a:gd name="T18" fmla="*/ 9 h 9"/>
              </a:gdLst>
              <a:ahLst/>
              <a:cxnLst>
                <a:cxn ang="T10">
                  <a:pos x="T0" y="T1"/>
                </a:cxn>
                <a:cxn ang="T11">
                  <a:pos x="T2" y="T3"/>
                </a:cxn>
                <a:cxn ang="T12">
                  <a:pos x="T4" y="T5"/>
                </a:cxn>
                <a:cxn ang="T13">
                  <a:pos x="T6" y="T7"/>
                </a:cxn>
                <a:cxn ang="T14">
                  <a:pos x="T8" y="T9"/>
                </a:cxn>
              </a:cxnLst>
              <a:rect l="T15" t="T16" r="T17" b="T18"/>
              <a:pathLst>
                <a:path w="20" h="9">
                  <a:moveTo>
                    <a:pt x="19" y="0"/>
                  </a:moveTo>
                  <a:lnTo>
                    <a:pt x="17" y="6"/>
                  </a:lnTo>
                  <a:lnTo>
                    <a:pt x="11" y="8"/>
                  </a:lnTo>
                  <a:lnTo>
                    <a:pt x="5" y="8"/>
                  </a:lnTo>
                  <a:lnTo>
                    <a:pt x="0" y="5"/>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29" name="Freeform 78"/>
            <p:cNvSpPr>
              <a:spLocks/>
            </p:cNvSpPr>
            <p:nvPr/>
          </p:nvSpPr>
          <p:spPr bwMode="auto">
            <a:xfrm>
              <a:off x="3826" y="3326"/>
              <a:ext cx="20" cy="8"/>
            </a:xfrm>
            <a:custGeom>
              <a:avLst/>
              <a:gdLst>
                <a:gd name="T0" fmla="*/ 19 w 20"/>
                <a:gd name="T1" fmla="*/ 7 h 8"/>
                <a:gd name="T2" fmla="*/ 17 w 20"/>
                <a:gd name="T3" fmla="*/ 2 h 8"/>
                <a:gd name="T4" fmla="*/ 11 w 20"/>
                <a:gd name="T5" fmla="*/ 0 h 8"/>
                <a:gd name="T6" fmla="*/ 5 w 20"/>
                <a:gd name="T7" fmla="*/ 1 h 8"/>
                <a:gd name="T8" fmla="*/ 0 w 20"/>
                <a:gd name="T9" fmla="*/ 5 h 8"/>
                <a:gd name="T10" fmla="*/ 0 60000 65536"/>
                <a:gd name="T11" fmla="*/ 0 60000 65536"/>
                <a:gd name="T12" fmla="*/ 0 60000 65536"/>
                <a:gd name="T13" fmla="*/ 0 60000 65536"/>
                <a:gd name="T14" fmla="*/ 0 60000 65536"/>
                <a:gd name="T15" fmla="*/ 0 w 20"/>
                <a:gd name="T16" fmla="*/ 0 h 8"/>
                <a:gd name="T17" fmla="*/ 20 w 20"/>
                <a:gd name="T18" fmla="*/ 8 h 8"/>
              </a:gdLst>
              <a:ahLst/>
              <a:cxnLst>
                <a:cxn ang="T10">
                  <a:pos x="T0" y="T1"/>
                </a:cxn>
                <a:cxn ang="T11">
                  <a:pos x="T2" y="T3"/>
                </a:cxn>
                <a:cxn ang="T12">
                  <a:pos x="T4" y="T5"/>
                </a:cxn>
                <a:cxn ang="T13">
                  <a:pos x="T6" y="T7"/>
                </a:cxn>
                <a:cxn ang="T14">
                  <a:pos x="T8" y="T9"/>
                </a:cxn>
              </a:cxnLst>
              <a:rect l="T15" t="T16" r="T17" b="T18"/>
              <a:pathLst>
                <a:path w="20" h="8">
                  <a:moveTo>
                    <a:pt x="19" y="7"/>
                  </a:moveTo>
                  <a:lnTo>
                    <a:pt x="17" y="2"/>
                  </a:lnTo>
                  <a:lnTo>
                    <a:pt x="11" y="0"/>
                  </a:lnTo>
                  <a:lnTo>
                    <a:pt x="5" y="1"/>
                  </a:lnTo>
                  <a:lnTo>
                    <a:pt x="0" y="5"/>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262230" name="Freeform 79"/>
            <p:cNvSpPr>
              <a:spLocks/>
            </p:cNvSpPr>
            <p:nvPr/>
          </p:nvSpPr>
          <p:spPr bwMode="auto">
            <a:xfrm>
              <a:off x="3808" y="3329"/>
              <a:ext cx="19" cy="7"/>
            </a:xfrm>
            <a:custGeom>
              <a:avLst/>
              <a:gdLst>
                <a:gd name="T0" fmla="*/ 18 w 19"/>
                <a:gd name="T1" fmla="*/ 2 h 7"/>
                <a:gd name="T2" fmla="*/ 14 w 19"/>
                <a:gd name="T3" fmla="*/ 5 h 7"/>
                <a:gd name="T4" fmla="*/ 8 w 19"/>
                <a:gd name="T5" fmla="*/ 6 h 7"/>
                <a:gd name="T6" fmla="*/ 3 w 19"/>
                <a:gd name="T7" fmla="*/ 5 h 7"/>
                <a:gd name="T8" fmla="*/ 0 w 19"/>
                <a:gd name="T9" fmla="*/ 0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8" y="2"/>
                  </a:moveTo>
                  <a:lnTo>
                    <a:pt x="14" y="5"/>
                  </a:lnTo>
                  <a:lnTo>
                    <a:pt x="8" y="6"/>
                  </a:lnTo>
                  <a:lnTo>
                    <a:pt x="3" y="5"/>
                  </a:lnTo>
                  <a:lnTo>
                    <a:pt x="0" y="0"/>
                  </a:lnTo>
                </a:path>
              </a:pathLst>
            </a:custGeom>
            <a:noFill/>
            <a:ln w="25400" cap="rnd">
              <a:solidFill>
                <a:srgbClr val="CC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grpSp>
      <p:sp>
        <p:nvSpPr>
          <p:cNvPr id="262174" name="Rectangle 80"/>
          <p:cNvSpPr>
            <a:spLocks noChangeArrowheads="1"/>
          </p:cNvSpPr>
          <p:nvPr/>
        </p:nvSpPr>
        <p:spPr bwMode="auto">
          <a:xfrm>
            <a:off x="8034338" y="3732213"/>
            <a:ext cx="1109662"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7273" tIns="44375" rIns="87273" bIns="44375">
            <a:spAutoFit/>
          </a:bodyPr>
          <a:lstStyle/>
          <a:p>
            <a:pPr defTabSz="724387" eaLnBrk="0" hangingPunct="0"/>
            <a:r>
              <a:rPr lang="en-GB" sz="1600">
                <a:solidFill>
                  <a:srgbClr val="FFFFFF"/>
                </a:solidFill>
                <a:latin typeface="Times New Roman" charset="0"/>
              </a:rPr>
              <a:t>HBsAg envelopes</a:t>
            </a:r>
          </a:p>
        </p:txBody>
      </p:sp>
      <p:sp>
        <p:nvSpPr>
          <p:cNvPr id="262175" name="Rectangle 81"/>
          <p:cNvSpPr>
            <a:spLocks noChangeArrowheads="1"/>
          </p:cNvSpPr>
          <p:nvPr/>
        </p:nvSpPr>
        <p:spPr bwMode="auto">
          <a:xfrm>
            <a:off x="2581275" y="4057657"/>
            <a:ext cx="1371600" cy="828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7273" tIns="44375" rIns="87273" bIns="44375">
            <a:spAutoFit/>
          </a:bodyPr>
          <a:lstStyle/>
          <a:p>
            <a:pPr defTabSz="724387" eaLnBrk="0" hangingPunct="0"/>
            <a:r>
              <a:rPr lang="en-GB" sz="1600">
                <a:solidFill>
                  <a:srgbClr val="FFFFFF"/>
                </a:solidFill>
                <a:latin typeface="Times New Roman" charset="0"/>
              </a:rPr>
              <a:t>Partially double-stranded DNA</a:t>
            </a:r>
          </a:p>
        </p:txBody>
      </p:sp>
      <p:sp>
        <p:nvSpPr>
          <p:cNvPr id="262176" name="Rectangle 82"/>
          <p:cNvSpPr>
            <a:spLocks noChangeArrowheads="1"/>
          </p:cNvSpPr>
          <p:nvPr/>
        </p:nvSpPr>
        <p:spPr bwMode="auto">
          <a:xfrm>
            <a:off x="6870700" y="2397125"/>
            <a:ext cx="1758950" cy="32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01" tIns="45652" rIns="91301" bIns="45652" anchor="ctr"/>
          <a:lstStyle/>
          <a:p>
            <a:endParaRPr lang="it-IT" sz="2400">
              <a:solidFill>
                <a:srgbClr val="FFFFFF"/>
              </a:solidFill>
            </a:endParaRPr>
          </a:p>
        </p:txBody>
      </p:sp>
      <p:sp>
        <p:nvSpPr>
          <p:cNvPr id="262177" name="Rectangle 83"/>
          <p:cNvSpPr>
            <a:spLocks noChangeArrowheads="1"/>
          </p:cNvSpPr>
          <p:nvPr/>
        </p:nvSpPr>
        <p:spPr bwMode="auto">
          <a:xfrm>
            <a:off x="3963988" y="5227638"/>
            <a:ext cx="531002" cy="305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7273" tIns="44375" rIns="87273" bIns="44375">
            <a:spAutoFit/>
          </a:bodyPr>
          <a:lstStyle/>
          <a:p>
            <a:pPr defTabSz="724387" eaLnBrk="0" hangingPunct="0"/>
            <a:r>
              <a:rPr lang="en-GB" sz="1400">
                <a:solidFill>
                  <a:srgbClr val="FFFFFF"/>
                </a:solidFill>
                <a:latin typeface="Times New Roman" charset="0"/>
              </a:rPr>
              <a:t>A(n)</a:t>
            </a:r>
          </a:p>
        </p:txBody>
      </p:sp>
      <p:sp>
        <p:nvSpPr>
          <p:cNvPr id="262178" name="Rectangle 84"/>
          <p:cNvSpPr>
            <a:spLocks noChangeArrowheads="1"/>
          </p:cNvSpPr>
          <p:nvPr/>
        </p:nvSpPr>
        <p:spPr bwMode="auto">
          <a:xfrm>
            <a:off x="1566867" y="1860550"/>
            <a:ext cx="1106487"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7273" tIns="44375" rIns="87273" bIns="44375">
            <a:spAutoFit/>
          </a:bodyPr>
          <a:lstStyle/>
          <a:p>
            <a:pPr defTabSz="724387" eaLnBrk="0" hangingPunct="0"/>
            <a:r>
              <a:rPr lang="en-GB" sz="1600">
                <a:solidFill>
                  <a:srgbClr val="FFFFFF"/>
                </a:solidFill>
                <a:latin typeface="Times New Roman" charset="0"/>
              </a:rPr>
              <a:t>Infectious HBV virion</a:t>
            </a:r>
          </a:p>
        </p:txBody>
      </p:sp>
      <p:sp>
        <p:nvSpPr>
          <p:cNvPr id="262179" name="Rectangle 85"/>
          <p:cNvSpPr>
            <a:spLocks noChangeArrowheads="1"/>
          </p:cNvSpPr>
          <p:nvPr/>
        </p:nvSpPr>
        <p:spPr bwMode="auto">
          <a:xfrm>
            <a:off x="4141793" y="4394206"/>
            <a:ext cx="882774" cy="33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7273" tIns="44375" rIns="87273" bIns="44375">
            <a:spAutoFit/>
          </a:bodyPr>
          <a:lstStyle/>
          <a:p>
            <a:pPr defTabSz="724387" eaLnBrk="0" hangingPunct="0"/>
            <a:r>
              <a:rPr lang="en-GB" sz="1600">
                <a:solidFill>
                  <a:srgbClr val="FFFFFF"/>
                </a:solidFill>
                <a:latin typeface="Times New Roman" charset="0"/>
              </a:rPr>
              <a:t>(-)-DNA</a:t>
            </a:r>
          </a:p>
        </p:txBody>
      </p:sp>
      <p:sp>
        <p:nvSpPr>
          <p:cNvPr id="262180" name="Rectangle 86"/>
          <p:cNvSpPr>
            <a:spLocks noChangeArrowheads="1"/>
          </p:cNvSpPr>
          <p:nvPr/>
        </p:nvSpPr>
        <p:spPr bwMode="auto">
          <a:xfrm>
            <a:off x="6646863" y="1976440"/>
            <a:ext cx="1109662"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7273" tIns="44375" rIns="87273" bIns="44375">
            <a:spAutoFit/>
          </a:bodyPr>
          <a:lstStyle/>
          <a:p>
            <a:pPr defTabSz="724387" eaLnBrk="0" hangingPunct="0"/>
            <a:r>
              <a:rPr lang="en-GB" sz="1600">
                <a:solidFill>
                  <a:srgbClr val="FFFFFF"/>
                </a:solidFill>
                <a:latin typeface="Times New Roman" charset="0"/>
              </a:rPr>
              <a:t>Infectious HBV virion</a:t>
            </a:r>
          </a:p>
        </p:txBody>
      </p:sp>
      <p:sp>
        <p:nvSpPr>
          <p:cNvPr id="262181" name="Rectangle 87"/>
          <p:cNvSpPr>
            <a:spLocks noChangeArrowheads="1"/>
          </p:cNvSpPr>
          <p:nvPr/>
        </p:nvSpPr>
        <p:spPr bwMode="auto">
          <a:xfrm>
            <a:off x="3444875" y="5441963"/>
            <a:ext cx="782638"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7273" tIns="44375" rIns="87273" bIns="44375">
            <a:spAutoFit/>
          </a:bodyPr>
          <a:lstStyle/>
          <a:p>
            <a:pPr defTabSz="724387" eaLnBrk="0" hangingPunct="0"/>
            <a:r>
              <a:rPr lang="en-GB" sz="1600">
                <a:solidFill>
                  <a:srgbClr val="FFFFFF"/>
                </a:solidFill>
                <a:latin typeface="Times New Roman" charset="0"/>
              </a:rPr>
              <a:t>mRNA</a:t>
            </a:r>
          </a:p>
        </p:txBody>
      </p:sp>
      <p:sp>
        <p:nvSpPr>
          <p:cNvPr id="262182" name="Rectangle 88"/>
          <p:cNvSpPr>
            <a:spLocks noChangeArrowheads="1"/>
          </p:cNvSpPr>
          <p:nvPr/>
        </p:nvSpPr>
        <p:spPr bwMode="auto">
          <a:xfrm>
            <a:off x="1981203" y="5441956"/>
            <a:ext cx="882674" cy="33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7273" tIns="44375" rIns="87273" bIns="44375">
            <a:spAutoFit/>
          </a:bodyPr>
          <a:lstStyle/>
          <a:p>
            <a:pPr defTabSz="724387" eaLnBrk="0" hangingPunct="0"/>
            <a:r>
              <a:rPr lang="en-GB" sz="1600">
                <a:solidFill>
                  <a:srgbClr val="FFFFFF"/>
                </a:solidFill>
                <a:latin typeface="Times New Roman" charset="0"/>
              </a:rPr>
              <a:t>cccDNA</a:t>
            </a:r>
          </a:p>
        </p:txBody>
      </p:sp>
      <p:sp>
        <p:nvSpPr>
          <p:cNvPr id="262183" name="Line 89"/>
          <p:cNvSpPr>
            <a:spLocks noChangeShapeType="1"/>
          </p:cNvSpPr>
          <p:nvPr/>
        </p:nvSpPr>
        <p:spPr bwMode="auto">
          <a:xfrm flipV="1">
            <a:off x="3103568" y="3775075"/>
            <a:ext cx="60325" cy="26193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lIns="91301" tIns="45652" rIns="91301" bIns="45652" anchor="ctr"/>
          <a:lstStyle/>
          <a:p>
            <a:endParaRPr lang="it-IT"/>
          </a:p>
        </p:txBody>
      </p:sp>
      <p:sp>
        <p:nvSpPr>
          <p:cNvPr id="262184" name="Line 90"/>
          <p:cNvSpPr>
            <a:spLocks noChangeShapeType="1"/>
          </p:cNvSpPr>
          <p:nvPr/>
        </p:nvSpPr>
        <p:spPr bwMode="auto">
          <a:xfrm flipV="1">
            <a:off x="4487863" y="4192588"/>
            <a:ext cx="49212" cy="19050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lIns="91301" tIns="45652" rIns="91301" bIns="45652" anchor="ctr"/>
          <a:lstStyle/>
          <a:p>
            <a:endParaRPr lang="it-IT"/>
          </a:p>
        </p:txBody>
      </p:sp>
      <p:sp>
        <p:nvSpPr>
          <p:cNvPr id="262185" name="Line 91"/>
          <p:cNvSpPr>
            <a:spLocks noChangeShapeType="1"/>
          </p:cNvSpPr>
          <p:nvPr/>
        </p:nvSpPr>
        <p:spPr bwMode="auto">
          <a:xfrm>
            <a:off x="5604642" y="5125075"/>
            <a:ext cx="308040" cy="222251"/>
          </a:xfrm>
          <a:prstGeom prst="line">
            <a:avLst/>
          </a:prstGeom>
          <a:noFill/>
          <a:ln w="28575" cmpd="sng">
            <a:solidFill>
              <a:srgbClr val="FFFFFF"/>
            </a:solidFill>
            <a:round/>
            <a:headEnd type="none" w="sm" len="sm"/>
            <a:tailEnd type="none" w="sm" len="sm"/>
          </a:ln>
          <a:extLst>
            <a:ext uri="{909E8E84-426E-40dd-AFC4-6F175D3DCCD1}">
              <a14:hiddenFill xmlns:a14="http://schemas.microsoft.com/office/drawing/2010/main" xmlns="">
                <a:noFill/>
              </a14:hiddenFill>
            </a:ext>
          </a:extLst>
        </p:spPr>
        <p:txBody>
          <a:bodyPr wrap="none" lIns="91301" tIns="45652" rIns="91301" bIns="45652" anchor="ctr"/>
          <a:lstStyle/>
          <a:p>
            <a:endParaRPr lang="it-IT"/>
          </a:p>
        </p:txBody>
      </p:sp>
      <p:sp>
        <p:nvSpPr>
          <p:cNvPr id="262186" name="Rectangle 92"/>
          <p:cNvSpPr>
            <a:spLocks noChangeArrowheads="1"/>
          </p:cNvSpPr>
          <p:nvPr/>
        </p:nvSpPr>
        <p:spPr bwMode="auto">
          <a:xfrm>
            <a:off x="3382976" y="3887801"/>
            <a:ext cx="935037"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7273" tIns="44375" rIns="87273" bIns="44375">
            <a:spAutoFit/>
          </a:bodyPr>
          <a:lstStyle/>
          <a:p>
            <a:pPr defTabSz="724387" eaLnBrk="0" hangingPunct="0"/>
            <a:r>
              <a:rPr lang="en-GB" sz="1600">
                <a:solidFill>
                  <a:srgbClr val="FFFFFF"/>
                </a:solidFill>
                <a:latin typeface="Times New Roman" charset="0"/>
              </a:rPr>
              <a:t>DNA pol</a:t>
            </a:r>
          </a:p>
        </p:txBody>
      </p:sp>
      <p:sp>
        <p:nvSpPr>
          <p:cNvPr id="262187" name="Rectangle 93"/>
          <p:cNvSpPr>
            <a:spLocks noChangeArrowheads="1"/>
          </p:cNvSpPr>
          <p:nvPr/>
        </p:nvSpPr>
        <p:spPr bwMode="auto">
          <a:xfrm>
            <a:off x="5281619" y="4033846"/>
            <a:ext cx="422412" cy="33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7273" tIns="44375" rIns="87273" bIns="44375">
            <a:spAutoFit/>
          </a:bodyPr>
          <a:lstStyle/>
          <a:p>
            <a:pPr defTabSz="724387" eaLnBrk="0" hangingPunct="0"/>
            <a:r>
              <a:rPr lang="en-GB" sz="1600">
                <a:solidFill>
                  <a:srgbClr val="FFFFFF"/>
                </a:solidFill>
                <a:latin typeface="Times New Roman" charset="0"/>
              </a:rPr>
              <a:t>RT</a:t>
            </a:r>
          </a:p>
        </p:txBody>
      </p:sp>
      <p:sp>
        <p:nvSpPr>
          <p:cNvPr id="262188" name="Rectangle 94"/>
          <p:cNvSpPr>
            <a:spLocks noChangeArrowheads="1"/>
          </p:cNvSpPr>
          <p:nvPr/>
        </p:nvSpPr>
        <p:spPr bwMode="auto">
          <a:xfrm>
            <a:off x="5912682" y="4794250"/>
            <a:ext cx="14351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7273" tIns="44375" rIns="87273" bIns="44375">
            <a:spAutoFit/>
          </a:bodyPr>
          <a:lstStyle/>
          <a:p>
            <a:pPr defTabSz="724387" eaLnBrk="0" hangingPunct="0"/>
            <a:r>
              <a:rPr lang="en-GB" sz="1600" dirty="0" err="1">
                <a:solidFill>
                  <a:srgbClr val="FFFFFF"/>
                </a:solidFill>
                <a:latin typeface="Times New Roman" charset="0"/>
              </a:rPr>
              <a:t>Encapsidated</a:t>
            </a:r>
            <a:r>
              <a:rPr lang="en-GB" sz="1600" dirty="0">
                <a:solidFill>
                  <a:srgbClr val="FFFFFF"/>
                </a:solidFill>
                <a:latin typeface="Times New Roman" charset="0"/>
              </a:rPr>
              <a:t> </a:t>
            </a:r>
            <a:r>
              <a:rPr lang="en-GB" sz="1600" dirty="0" err="1">
                <a:solidFill>
                  <a:srgbClr val="FFFFFF"/>
                </a:solidFill>
                <a:latin typeface="Times New Roman" charset="0"/>
              </a:rPr>
              <a:t>pregenomic</a:t>
            </a:r>
            <a:r>
              <a:rPr lang="en-GB" sz="1600" dirty="0">
                <a:solidFill>
                  <a:srgbClr val="FFFFFF"/>
                </a:solidFill>
                <a:latin typeface="Times New Roman" charset="0"/>
              </a:rPr>
              <a:t> mRNA</a:t>
            </a:r>
          </a:p>
        </p:txBody>
      </p:sp>
      <p:sp>
        <p:nvSpPr>
          <p:cNvPr id="262189" name="Rectangle 95"/>
          <p:cNvSpPr>
            <a:spLocks noChangeArrowheads="1"/>
          </p:cNvSpPr>
          <p:nvPr/>
        </p:nvSpPr>
        <p:spPr bwMode="auto">
          <a:xfrm>
            <a:off x="404813" y="541341"/>
            <a:ext cx="8255000" cy="638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3453" tIns="41723" rIns="83453" bIns="41723">
            <a:spAutoFit/>
          </a:bodyPr>
          <a:lstStyle/>
          <a:p>
            <a:pPr algn="ctr" defTabSz="695854" eaLnBrk="0" hangingPunct="0"/>
            <a:r>
              <a:rPr lang="es-ES_tradnl" sz="3600">
                <a:solidFill>
                  <a:srgbClr val="FFFF00"/>
                </a:solidFill>
                <a:latin typeface="Times New Roman" charset="0"/>
              </a:rPr>
              <a:t>Replication cycle of HBV</a:t>
            </a:r>
            <a:endParaRPr lang="es-ES" sz="3600">
              <a:solidFill>
                <a:srgbClr val="FFFF00"/>
              </a:solidFill>
              <a:latin typeface="Times New Roman" charset="0"/>
            </a:endParaRPr>
          </a:p>
        </p:txBody>
      </p:sp>
      <p:sp>
        <p:nvSpPr>
          <p:cNvPr id="262190" name="Rectangle 96"/>
          <p:cNvSpPr>
            <a:spLocks noChangeArrowheads="1"/>
          </p:cNvSpPr>
          <p:nvPr/>
        </p:nvSpPr>
        <p:spPr bwMode="auto">
          <a:xfrm>
            <a:off x="3467100" y="2605101"/>
            <a:ext cx="148272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7273" tIns="44375" rIns="87273" bIns="44375">
            <a:spAutoFit/>
          </a:bodyPr>
          <a:lstStyle/>
          <a:p>
            <a:pPr defTabSz="724387" eaLnBrk="0" hangingPunct="0"/>
            <a:r>
              <a:rPr lang="en-GB" sz="1600">
                <a:solidFill>
                  <a:srgbClr val="FFFFFF"/>
                </a:solidFill>
                <a:latin typeface="Times New Roman" charset="0"/>
              </a:rPr>
              <a:t>Hepatocyte</a:t>
            </a:r>
          </a:p>
        </p:txBody>
      </p:sp>
      <p:sp>
        <p:nvSpPr>
          <p:cNvPr id="2" name="Rettangolo 1">
            <a:extLst>
              <a:ext uri="{FF2B5EF4-FFF2-40B4-BE49-F238E27FC236}">
                <a16:creationId xmlns:a16="http://schemas.microsoft.com/office/drawing/2014/main" id="{9B5CBDC0-845C-3E4F-9A4F-8DBDC434190D}"/>
              </a:ext>
            </a:extLst>
          </p:cNvPr>
          <p:cNvSpPr/>
          <p:nvPr/>
        </p:nvSpPr>
        <p:spPr bwMode="auto">
          <a:xfrm>
            <a:off x="1204912" y="2938476"/>
            <a:ext cx="1036663" cy="42522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solidFill>
                <a:effectLst/>
                <a:latin typeface="Arial" pitchFamily="34" charset="0"/>
              </a:rPr>
              <a:t>NTCP</a:t>
            </a:r>
          </a:p>
        </p:txBody>
      </p:sp>
      <p:sp>
        <p:nvSpPr>
          <p:cNvPr id="3" name="CasellaDiTesto 2">
            <a:extLst>
              <a:ext uri="{FF2B5EF4-FFF2-40B4-BE49-F238E27FC236}">
                <a16:creationId xmlns:a16="http://schemas.microsoft.com/office/drawing/2014/main" id="{75EED73D-FECA-D64D-B841-E76BA3CD26E6}"/>
              </a:ext>
            </a:extLst>
          </p:cNvPr>
          <p:cNvSpPr txBox="1"/>
          <p:nvPr/>
        </p:nvSpPr>
        <p:spPr>
          <a:xfrm>
            <a:off x="404813" y="6438900"/>
            <a:ext cx="5919249" cy="369332"/>
          </a:xfrm>
          <a:prstGeom prst="rect">
            <a:avLst/>
          </a:prstGeom>
          <a:noFill/>
        </p:spPr>
        <p:txBody>
          <a:bodyPr wrap="none" rtlCol="0">
            <a:spAutoFit/>
          </a:bodyPr>
          <a:lstStyle/>
          <a:p>
            <a:r>
              <a:rPr lang="it-IT" dirty="0"/>
              <a:t>NTCP = </a:t>
            </a:r>
            <a:r>
              <a:rPr lang="it-IT" dirty="0" err="1"/>
              <a:t>sodium</a:t>
            </a:r>
            <a:r>
              <a:rPr lang="it-IT" dirty="0"/>
              <a:t> </a:t>
            </a:r>
            <a:r>
              <a:rPr lang="it-IT" dirty="0" err="1"/>
              <a:t>taurocholate</a:t>
            </a:r>
            <a:r>
              <a:rPr lang="it-IT" dirty="0"/>
              <a:t> </a:t>
            </a:r>
            <a:r>
              <a:rPr lang="it-IT" dirty="0" err="1"/>
              <a:t>cotransporting</a:t>
            </a:r>
            <a:r>
              <a:rPr lang="it-IT" dirty="0"/>
              <a:t> </a:t>
            </a:r>
            <a:r>
              <a:rPr lang="it-IT" dirty="0" err="1"/>
              <a:t>polypeptide</a:t>
            </a:r>
            <a:endParaRPr lang="it-IT" dirty="0"/>
          </a:p>
        </p:txBody>
      </p:sp>
    </p:spTree>
    <p:extLst>
      <p:ext uri="{BB962C8B-B14F-4D97-AF65-F5344CB8AC3E}">
        <p14:creationId xmlns:p14="http://schemas.microsoft.com/office/powerpoint/2010/main" val="3642312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4107495440"/>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3748" name="Diapositiva" r:id="rId3" imgW="4572000" imgH="3429000" progId="PowerPoint.Show.8">
                  <p:embed/>
                </p:oleObj>
              </mc:Choice>
              <mc:Fallback>
                <p:oleObj name="Diapositiva" r:id="rId3" imgW="4572000" imgH="3429000" progId="PowerPoint.Show.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 name="Rettangolo 2">
            <a:extLst>
              <a:ext uri="{FF2B5EF4-FFF2-40B4-BE49-F238E27FC236}">
                <a16:creationId xmlns:a16="http://schemas.microsoft.com/office/drawing/2014/main" id="{D6AAA24D-CB24-5949-8EE6-391A05B1F150}"/>
              </a:ext>
            </a:extLst>
          </p:cNvPr>
          <p:cNvSpPr/>
          <p:nvPr/>
        </p:nvSpPr>
        <p:spPr bwMode="auto">
          <a:xfrm rot="16200000">
            <a:off x="-48480" y="1085132"/>
            <a:ext cx="550407" cy="27653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1000" b="0" i="0" u="none" strike="noStrike" cap="none" normalizeH="0" baseline="0" dirty="0" err="1">
                <a:ln>
                  <a:noFill/>
                </a:ln>
                <a:solidFill>
                  <a:schemeClr val="tx1"/>
                </a:solidFill>
                <a:effectLst/>
                <a:latin typeface="Arial" pitchFamily="34" charset="0"/>
              </a:rPr>
              <a:t>HBe</a:t>
            </a:r>
            <a:r>
              <a:rPr kumimoji="0" lang="it-IT" sz="1000" b="0" i="0" u="none" strike="noStrike" cap="none" normalizeH="0" baseline="0" dirty="0">
                <a:ln>
                  <a:noFill/>
                </a:ln>
                <a:solidFill>
                  <a:schemeClr val="tx1"/>
                </a:solidFill>
                <a:effectLst/>
                <a:latin typeface="Arial" pitchFamily="34" charset="0"/>
              </a:rPr>
              <a:t> </a:t>
            </a:r>
          </a:p>
        </p:txBody>
      </p:sp>
      <p:sp>
        <p:nvSpPr>
          <p:cNvPr id="4" name="Rettangolo 3">
            <a:extLst>
              <a:ext uri="{FF2B5EF4-FFF2-40B4-BE49-F238E27FC236}">
                <a16:creationId xmlns:a16="http://schemas.microsoft.com/office/drawing/2014/main" id="{CC91B722-5F30-284D-A346-844B25395F3C}"/>
              </a:ext>
            </a:extLst>
          </p:cNvPr>
          <p:cNvSpPr/>
          <p:nvPr/>
        </p:nvSpPr>
        <p:spPr bwMode="auto">
          <a:xfrm rot="16200000">
            <a:off x="-324844" y="1990752"/>
            <a:ext cx="1094189" cy="26758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err="1">
                <a:ln>
                  <a:noFill/>
                </a:ln>
                <a:solidFill>
                  <a:schemeClr val="tx1"/>
                </a:solidFill>
                <a:effectLst/>
                <a:latin typeface="Arial" pitchFamily="34" charset="0"/>
              </a:rPr>
              <a:t>replication</a:t>
            </a:r>
            <a:endParaRPr kumimoji="0" lang="it-IT" sz="1200" b="0" i="0" u="none" strike="noStrike" cap="none" normalizeH="0" baseline="0" dirty="0">
              <a:ln>
                <a:noFill/>
              </a:ln>
              <a:solidFill>
                <a:schemeClr val="tx1"/>
              </a:solidFill>
              <a:effectLst/>
              <a:latin typeface="Arial" pitchFamily="34" charset="0"/>
            </a:endParaRPr>
          </a:p>
        </p:txBody>
      </p:sp>
      <p:sp>
        <p:nvSpPr>
          <p:cNvPr id="5" name="Rettangolo 4">
            <a:extLst>
              <a:ext uri="{FF2B5EF4-FFF2-40B4-BE49-F238E27FC236}">
                <a16:creationId xmlns:a16="http://schemas.microsoft.com/office/drawing/2014/main" id="{EF9E16CF-1E7E-FF48-B60C-6A4E4CE7D36D}"/>
              </a:ext>
            </a:extLst>
          </p:cNvPr>
          <p:cNvSpPr/>
          <p:nvPr/>
        </p:nvSpPr>
        <p:spPr bwMode="auto">
          <a:xfrm rot="16200000">
            <a:off x="-468463" y="3299461"/>
            <a:ext cx="1368285" cy="2544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it-IT" sz="1200" dirty="0" err="1">
                <a:latin typeface="Arial" pitchFamily="34" charset="0"/>
              </a:rPr>
              <a:t>Liver</a:t>
            </a:r>
            <a:r>
              <a:rPr lang="it-IT" sz="1200" dirty="0">
                <a:latin typeface="Arial" pitchFamily="34" charset="0"/>
              </a:rPr>
              <a:t> </a:t>
            </a:r>
            <a:r>
              <a:rPr lang="it-IT" sz="1200" dirty="0" err="1">
                <a:latin typeface="Arial" pitchFamily="34" charset="0"/>
              </a:rPr>
              <a:t>chemistry</a:t>
            </a:r>
            <a:endParaRPr kumimoji="0" lang="it-IT" sz="1200" b="0" i="0" u="none" strike="noStrike" cap="none" normalizeH="0" baseline="0" dirty="0">
              <a:ln>
                <a:noFill/>
              </a:ln>
              <a:solidFill>
                <a:schemeClr val="tx1"/>
              </a:solidFill>
              <a:effectLst/>
              <a:latin typeface="Arial" pitchFamily="34" charset="0"/>
            </a:endParaRPr>
          </a:p>
        </p:txBody>
      </p:sp>
      <p:sp>
        <p:nvSpPr>
          <p:cNvPr id="6" name="Rettangolo 5">
            <a:extLst>
              <a:ext uri="{FF2B5EF4-FFF2-40B4-BE49-F238E27FC236}">
                <a16:creationId xmlns:a16="http://schemas.microsoft.com/office/drawing/2014/main" id="{A6855826-EDD0-1748-BFF5-52D8900A71A2}"/>
              </a:ext>
            </a:extLst>
          </p:cNvPr>
          <p:cNvSpPr/>
          <p:nvPr/>
        </p:nvSpPr>
        <p:spPr bwMode="auto">
          <a:xfrm rot="16200000">
            <a:off x="-305463" y="4575644"/>
            <a:ext cx="1042284" cy="2544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it-IT" sz="1050" dirty="0" err="1">
                <a:latin typeface="Arial" pitchFamily="34" charset="0"/>
              </a:rPr>
              <a:t>Liver</a:t>
            </a:r>
            <a:r>
              <a:rPr lang="it-IT" sz="1050" dirty="0">
                <a:latin typeface="Arial" pitchFamily="34" charset="0"/>
              </a:rPr>
              <a:t> </a:t>
            </a:r>
            <a:r>
              <a:rPr lang="it-IT" sz="1050" dirty="0" err="1">
                <a:latin typeface="Arial" pitchFamily="34" charset="0"/>
              </a:rPr>
              <a:t>histology</a:t>
            </a:r>
            <a:endParaRPr kumimoji="0" lang="it-IT" sz="105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39898081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024"/>
          <p:cNvGraphicFramePr>
            <a:graphicFrameLocks/>
          </p:cNvGraphicFramePr>
          <p:nvPr>
            <p:extLst>
              <p:ext uri="{D42A27DB-BD31-4B8C-83A1-F6EECF244321}">
                <p14:modId xmlns:p14="http://schemas.microsoft.com/office/powerpoint/2010/main" val="2526607985"/>
              </p:ext>
            </p:extLst>
          </p:nvPr>
        </p:nvGraphicFramePr>
        <p:xfrm>
          <a:off x="266713" y="1076329"/>
          <a:ext cx="8818563" cy="5243513"/>
        </p:xfrm>
        <a:graphic>
          <a:graphicData uri="http://schemas.openxmlformats.org/presentationml/2006/ole">
            <mc:AlternateContent xmlns:mc="http://schemas.openxmlformats.org/markup-compatibility/2006">
              <mc:Choice xmlns:v="urn:schemas-microsoft-com:vml" Requires="v">
                <p:oleObj spid="_x0000_s75797" name="Grafico" r:id="rId4" imgW="10047960" imgH="5970240" progId="MSGraph.Chart.8">
                  <p:embed followColorScheme="textAndBackground"/>
                </p:oleObj>
              </mc:Choice>
              <mc:Fallback>
                <p:oleObj name="Grafico" r:id="rId4" imgW="10047960" imgH="5970240" progId="MSGraph.Chart.8">
                  <p:embed followColorScheme="textAndBackgroun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13" y="1076329"/>
                        <a:ext cx="8818563" cy="5243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27" name="Rectangle 3"/>
          <p:cNvSpPr>
            <a:spLocks noGrp="1" noChangeArrowheads="1"/>
          </p:cNvSpPr>
          <p:nvPr>
            <p:ph type="body" idx="1"/>
          </p:nvPr>
        </p:nvSpPr>
        <p:spPr>
          <a:xfrm>
            <a:off x="415637" y="336178"/>
            <a:ext cx="8312727" cy="1008529"/>
          </a:xfrm>
          <a:noFill/>
        </p:spPr>
        <p:txBody>
          <a:bodyPr lIns="0" tIns="0" rIns="0" bIns="0"/>
          <a:lstStyle/>
          <a:p>
            <a:pPr marL="0" indent="0" algn="ctr" defTabSz="438064" eaLnBrk="1" hangingPunct="1">
              <a:spcAft>
                <a:spcPct val="0"/>
              </a:spcAft>
              <a:buClr>
                <a:srgbClr val="B2B2B2"/>
              </a:buClr>
              <a:buSzPct val="90000"/>
              <a:buNone/>
            </a:pPr>
            <a:r>
              <a:rPr lang="en-US" sz="3900" dirty="0">
                <a:latin typeface="Arial" charset="0"/>
              </a:rPr>
              <a:t>Risk of Chronic </a:t>
            </a:r>
            <a:r>
              <a:rPr lang="en-US" sz="3900" dirty="0" smtClean="0">
                <a:latin typeface="Arial" charset="0"/>
              </a:rPr>
              <a:t>HBV Persistence by </a:t>
            </a:r>
            <a:r>
              <a:rPr lang="en-US" sz="3900" dirty="0">
                <a:latin typeface="Arial" charset="0"/>
              </a:rPr>
              <a:t>Age of Infection</a:t>
            </a:r>
          </a:p>
        </p:txBody>
      </p:sp>
    </p:spTree>
    <p:extLst>
      <p:ext uri="{BB962C8B-B14F-4D97-AF65-F5344CB8AC3E}">
        <p14:creationId xmlns:p14="http://schemas.microsoft.com/office/powerpoint/2010/main" val="79711945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9144000" cy="6858000"/>
          </a:xfrm>
          <a:prstGeom prst="rect">
            <a:avLst/>
          </a:prstGeom>
        </p:spPr>
      </p:pic>
      <p:sp>
        <p:nvSpPr>
          <p:cNvPr id="5" name="Freccia destra 4">
            <a:extLst>
              <a:ext uri="{FF2B5EF4-FFF2-40B4-BE49-F238E27FC236}">
                <a16:creationId xmlns:a16="http://schemas.microsoft.com/office/drawing/2014/main" id="{CE207C40-5946-5948-8159-FB28E33ABE1D}"/>
              </a:ext>
            </a:extLst>
          </p:cNvPr>
          <p:cNvSpPr/>
          <p:nvPr/>
        </p:nvSpPr>
        <p:spPr bwMode="auto">
          <a:xfrm rot="2261722">
            <a:off x="1765300" y="3543301"/>
            <a:ext cx="787400" cy="1905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 name="Freccia destra 5">
            <a:extLst>
              <a:ext uri="{FF2B5EF4-FFF2-40B4-BE49-F238E27FC236}">
                <a16:creationId xmlns:a16="http://schemas.microsoft.com/office/drawing/2014/main" id="{053C5FDB-2879-3148-8430-8D2671136CA2}"/>
              </a:ext>
            </a:extLst>
          </p:cNvPr>
          <p:cNvSpPr/>
          <p:nvPr/>
        </p:nvSpPr>
        <p:spPr bwMode="auto">
          <a:xfrm rot="2261722">
            <a:off x="5607783" y="3769104"/>
            <a:ext cx="787400" cy="1905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8" name="Ovale 7">
            <a:extLst>
              <a:ext uri="{FF2B5EF4-FFF2-40B4-BE49-F238E27FC236}">
                <a16:creationId xmlns:a16="http://schemas.microsoft.com/office/drawing/2014/main" id="{D37C728D-6CCD-3E4A-99E8-B317DBF0BC75}"/>
              </a:ext>
            </a:extLst>
          </p:cNvPr>
          <p:cNvSpPr/>
          <p:nvPr/>
        </p:nvSpPr>
        <p:spPr bwMode="auto">
          <a:xfrm>
            <a:off x="6803050" y="3699254"/>
            <a:ext cx="1103433" cy="1054100"/>
          </a:xfrm>
          <a:prstGeom prst="ellipse">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302252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588" y="69813"/>
            <a:ext cx="8944290" cy="763108"/>
          </a:xfrm>
          <a:ln>
            <a:noFill/>
          </a:ln>
        </p:spPr>
        <p:txBody>
          <a:bodyPr>
            <a:normAutofit/>
          </a:bodyPr>
          <a:lstStyle/>
          <a:p>
            <a:r>
              <a:rPr lang="it-IT" sz="3600" dirty="0" err="1"/>
              <a:t>Cholangitis</a:t>
            </a:r>
            <a:r>
              <a:rPr lang="it-IT" sz="3600" dirty="0"/>
              <a:t> </a:t>
            </a:r>
          </a:p>
        </p:txBody>
      </p:sp>
      <p:cxnSp>
        <p:nvCxnSpPr>
          <p:cNvPr id="8" name="Connettore 1 7"/>
          <p:cNvCxnSpPr/>
          <p:nvPr/>
        </p:nvCxnSpPr>
        <p:spPr>
          <a:xfrm>
            <a:off x="163863" y="832921"/>
            <a:ext cx="87940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Immagine 2"/>
          <p:cNvPicPr>
            <a:picLocks noChangeAspect="1"/>
          </p:cNvPicPr>
          <p:nvPr/>
        </p:nvPicPr>
        <p:blipFill>
          <a:blip r:embed="rId3"/>
          <a:stretch>
            <a:fillRect/>
          </a:stretch>
        </p:blipFill>
        <p:spPr>
          <a:xfrm>
            <a:off x="385857" y="850899"/>
            <a:ext cx="8009468" cy="6007101"/>
          </a:xfrm>
          <a:prstGeom prst="rect">
            <a:avLst/>
          </a:prstGeom>
        </p:spPr>
      </p:pic>
    </p:spTree>
    <p:extLst>
      <p:ext uri="{BB962C8B-B14F-4D97-AF65-F5344CB8AC3E}">
        <p14:creationId xmlns:p14="http://schemas.microsoft.com/office/powerpoint/2010/main" val="23818796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269959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04E3D6-3104-5A46-89EE-962EFA939CDA}"/>
              </a:ext>
            </a:extLst>
          </p:cNvPr>
          <p:cNvSpPr>
            <a:spLocks noGrp="1"/>
          </p:cNvSpPr>
          <p:nvPr>
            <p:ph type="title"/>
          </p:nvPr>
        </p:nvSpPr>
        <p:spPr>
          <a:xfrm>
            <a:off x="838200" y="96829"/>
            <a:ext cx="7467600" cy="874722"/>
          </a:xfrm>
        </p:spPr>
        <p:txBody>
          <a:bodyPr/>
          <a:lstStyle/>
          <a:p>
            <a:r>
              <a:rPr lang="it-IT" sz="3200" dirty="0"/>
              <a:t>HBV and Immune System</a:t>
            </a:r>
          </a:p>
        </p:txBody>
      </p:sp>
      <p:pic>
        <p:nvPicPr>
          <p:cNvPr id="4" name="Picture 4">
            <a:extLst>
              <a:ext uri="{FF2B5EF4-FFF2-40B4-BE49-F238E27FC236}">
                <a16:creationId xmlns:a16="http://schemas.microsoft.com/office/drawing/2014/main" id="{D9B0075E-6D5B-0846-9D8D-64103DD73F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1818" y="971551"/>
            <a:ext cx="5530332" cy="44134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asellaDiTesto 4">
            <a:extLst>
              <a:ext uri="{FF2B5EF4-FFF2-40B4-BE49-F238E27FC236}">
                <a16:creationId xmlns:a16="http://schemas.microsoft.com/office/drawing/2014/main" id="{A52BD544-3A64-9841-9415-AA68482586D1}"/>
              </a:ext>
            </a:extLst>
          </p:cNvPr>
          <p:cNvSpPr txBox="1"/>
          <p:nvPr/>
        </p:nvSpPr>
        <p:spPr>
          <a:xfrm>
            <a:off x="4572000" y="6453394"/>
            <a:ext cx="4501553" cy="307777"/>
          </a:xfrm>
          <a:prstGeom prst="rect">
            <a:avLst/>
          </a:prstGeom>
          <a:noFill/>
        </p:spPr>
        <p:txBody>
          <a:bodyPr wrap="none" rtlCol="0">
            <a:spAutoFit/>
          </a:bodyPr>
          <a:lstStyle/>
          <a:p>
            <a:r>
              <a:rPr lang="it-IT" sz="1400" dirty="0"/>
              <a:t>Ferrari C. HBV and the immune </a:t>
            </a:r>
            <a:r>
              <a:rPr lang="it-IT" sz="1400" dirty="0" err="1"/>
              <a:t>response</a:t>
            </a:r>
            <a:r>
              <a:rPr lang="it-IT" sz="1400" dirty="0"/>
              <a:t>, </a:t>
            </a:r>
            <a:r>
              <a:rPr lang="it-IT" sz="1400" dirty="0" err="1"/>
              <a:t>Liv</a:t>
            </a:r>
            <a:r>
              <a:rPr lang="it-IT" sz="1400" dirty="0"/>
              <a:t> </a:t>
            </a:r>
            <a:r>
              <a:rPr lang="it-IT" sz="1400" dirty="0" err="1"/>
              <a:t>Int</a:t>
            </a:r>
            <a:r>
              <a:rPr lang="it-IT" sz="1400" dirty="0"/>
              <a:t> 2015</a:t>
            </a:r>
          </a:p>
        </p:txBody>
      </p:sp>
      <p:sp>
        <p:nvSpPr>
          <p:cNvPr id="6" name="CasellaDiTesto 5">
            <a:extLst>
              <a:ext uri="{FF2B5EF4-FFF2-40B4-BE49-F238E27FC236}">
                <a16:creationId xmlns:a16="http://schemas.microsoft.com/office/drawing/2014/main" id="{4FBDA058-D908-FA4E-A187-5BAD153E5A88}"/>
              </a:ext>
            </a:extLst>
          </p:cNvPr>
          <p:cNvSpPr txBox="1"/>
          <p:nvPr/>
        </p:nvSpPr>
        <p:spPr>
          <a:xfrm>
            <a:off x="5772150" y="1257300"/>
            <a:ext cx="3301403" cy="4739759"/>
          </a:xfrm>
          <a:prstGeom prst="rect">
            <a:avLst/>
          </a:prstGeom>
          <a:noFill/>
        </p:spPr>
        <p:txBody>
          <a:bodyPr wrap="square" rtlCol="0">
            <a:spAutoFit/>
          </a:bodyPr>
          <a:lstStyle/>
          <a:p>
            <a:r>
              <a:rPr lang="it-IT" sz="1400" dirty="0" err="1"/>
              <a:t>Poor</a:t>
            </a:r>
            <a:r>
              <a:rPr lang="it-IT" sz="1400" dirty="0"/>
              <a:t> innate </a:t>
            </a:r>
            <a:r>
              <a:rPr lang="it-IT" sz="1400" dirty="0" err="1"/>
              <a:t>response</a:t>
            </a:r>
            <a:r>
              <a:rPr lang="it-IT" sz="1400" dirty="0"/>
              <a:t> </a:t>
            </a:r>
            <a:r>
              <a:rPr lang="it-IT" sz="1400" dirty="0" err="1"/>
              <a:t>at</a:t>
            </a:r>
            <a:r>
              <a:rPr lang="it-IT" sz="1400" dirty="0"/>
              <a:t> </a:t>
            </a:r>
            <a:r>
              <a:rPr lang="it-IT" sz="1400" dirty="0" err="1"/>
              <a:t>early</a:t>
            </a:r>
            <a:r>
              <a:rPr lang="it-IT" sz="1400" dirty="0"/>
              <a:t> </a:t>
            </a:r>
            <a:r>
              <a:rPr lang="it-IT" sz="1400" dirty="0" err="1"/>
              <a:t>phase</a:t>
            </a:r>
            <a:r>
              <a:rPr lang="it-IT" sz="1400" dirty="0"/>
              <a:t> of </a:t>
            </a:r>
            <a:r>
              <a:rPr lang="it-IT" sz="1400" dirty="0" err="1"/>
              <a:t>infection</a:t>
            </a:r>
            <a:r>
              <a:rPr lang="it-IT" sz="1400" dirty="0"/>
              <a:t>.</a:t>
            </a:r>
          </a:p>
          <a:p>
            <a:endParaRPr lang="it-IT" sz="1400" dirty="0"/>
          </a:p>
          <a:p>
            <a:r>
              <a:rPr lang="it-IT" sz="1400" dirty="0"/>
              <a:t>T </a:t>
            </a:r>
            <a:r>
              <a:rPr lang="it-IT" sz="1400" dirty="0" err="1"/>
              <a:t>lymphocyte</a:t>
            </a:r>
            <a:r>
              <a:rPr lang="it-IT" sz="1400" dirty="0"/>
              <a:t> </a:t>
            </a:r>
            <a:r>
              <a:rPr lang="it-IT" sz="1400" dirty="0" err="1"/>
              <a:t>response</a:t>
            </a:r>
            <a:r>
              <a:rPr lang="it-IT" sz="1400" dirty="0"/>
              <a:t> </a:t>
            </a:r>
            <a:r>
              <a:rPr lang="it-IT" sz="1400" dirty="0" err="1"/>
              <a:t>efficient</a:t>
            </a:r>
            <a:r>
              <a:rPr lang="it-IT" sz="1400" dirty="0"/>
              <a:t> </a:t>
            </a:r>
            <a:r>
              <a:rPr lang="it-IT" sz="1400" dirty="0" err="1"/>
              <a:t>at</a:t>
            </a:r>
            <a:r>
              <a:rPr lang="it-IT" sz="1400" dirty="0"/>
              <a:t> </a:t>
            </a:r>
            <a:r>
              <a:rPr lang="it-IT" sz="1400" dirty="0" err="1"/>
              <a:t>early</a:t>
            </a:r>
            <a:r>
              <a:rPr lang="it-IT" sz="1400" dirty="0"/>
              <a:t> </a:t>
            </a:r>
            <a:r>
              <a:rPr lang="it-IT" sz="1400" dirty="0" err="1"/>
              <a:t>stages</a:t>
            </a:r>
            <a:r>
              <a:rPr lang="it-IT" sz="1400" dirty="0"/>
              <a:t>, </a:t>
            </a:r>
            <a:r>
              <a:rPr lang="it-IT" sz="1400" dirty="0" err="1"/>
              <a:t>but</a:t>
            </a:r>
            <a:r>
              <a:rPr lang="it-IT" sz="1400" dirty="0"/>
              <a:t> </a:t>
            </a:r>
            <a:r>
              <a:rPr lang="it-IT" sz="1400" dirty="0" err="1"/>
              <a:t>progressively</a:t>
            </a:r>
            <a:r>
              <a:rPr lang="it-IT" sz="1400" dirty="0"/>
              <a:t> </a:t>
            </a:r>
            <a:r>
              <a:rPr lang="it-IT" sz="1400" dirty="0" err="1"/>
              <a:t>less</a:t>
            </a:r>
            <a:r>
              <a:rPr lang="it-IT" sz="1400" dirty="0"/>
              <a:t> </a:t>
            </a:r>
            <a:r>
              <a:rPr lang="it-IT" sz="1400" dirty="0" err="1"/>
              <a:t>protective</a:t>
            </a:r>
            <a:r>
              <a:rPr lang="it-IT" sz="1400" dirty="0"/>
              <a:t> </a:t>
            </a:r>
            <a:r>
              <a:rPr lang="it-IT" sz="1400" dirty="0" err="1"/>
              <a:t>later</a:t>
            </a:r>
            <a:r>
              <a:rPr lang="it-IT" sz="1400" dirty="0"/>
              <a:t> on. </a:t>
            </a:r>
          </a:p>
          <a:p>
            <a:endParaRPr lang="it-IT" sz="1400" dirty="0"/>
          </a:p>
          <a:p>
            <a:r>
              <a:rPr lang="it-IT" sz="1400" dirty="0" err="1"/>
              <a:t>Chronic</a:t>
            </a:r>
            <a:r>
              <a:rPr lang="it-IT" sz="1400" dirty="0"/>
              <a:t> virus </a:t>
            </a:r>
            <a:r>
              <a:rPr lang="it-IT" sz="1400" dirty="0" err="1"/>
              <a:t>persistence</a:t>
            </a:r>
            <a:r>
              <a:rPr lang="it-IT" sz="1400" dirty="0"/>
              <a:t> </a:t>
            </a:r>
            <a:r>
              <a:rPr lang="it-IT" sz="1400" dirty="0" err="1"/>
              <a:t>is</a:t>
            </a:r>
            <a:r>
              <a:rPr lang="it-IT" sz="1400" dirty="0"/>
              <a:t> </a:t>
            </a:r>
            <a:r>
              <a:rPr lang="it-IT" sz="1400" dirty="0" err="1"/>
              <a:t>characterized</a:t>
            </a:r>
            <a:r>
              <a:rPr lang="it-IT" sz="1400" dirty="0"/>
              <a:t> by a </a:t>
            </a:r>
            <a:r>
              <a:rPr lang="it-IT" sz="1400" dirty="0" err="1"/>
              <a:t>lack</a:t>
            </a:r>
            <a:r>
              <a:rPr lang="it-IT" sz="1400" dirty="0"/>
              <a:t> of </a:t>
            </a:r>
            <a:r>
              <a:rPr lang="it-IT" sz="1400" dirty="0" err="1"/>
              <a:t>protective</a:t>
            </a:r>
            <a:r>
              <a:rPr lang="it-IT" sz="1400" dirty="0"/>
              <a:t> T‐</a:t>
            </a:r>
            <a:r>
              <a:rPr lang="it-IT" sz="1400" dirty="0" err="1"/>
              <a:t>cell</a:t>
            </a:r>
            <a:r>
              <a:rPr lang="it-IT" sz="1400" dirty="0"/>
              <a:t> </a:t>
            </a:r>
            <a:r>
              <a:rPr lang="it-IT" sz="1400" dirty="0" err="1"/>
              <a:t>memory</a:t>
            </a:r>
            <a:r>
              <a:rPr lang="it-IT" sz="1400" dirty="0"/>
              <a:t> </a:t>
            </a:r>
            <a:r>
              <a:rPr lang="it-IT" sz="1400" dirty="0" err="1"/>
              <a:t>maturation</a:t>
            </a:r>
            <a:r>
              <a:rPr lang="it-IT" sz="1400" dirty="0"/>
              <a:t> and by an </a:t>
            </a:r>
            <a:r>
              <a:rPr lang="it-IT" sz="1400" dirty="0" err="1">
                <a:solidFill>
                  <a:srgbClr val="FF0000"/>
                </a:solidFill>
              </a:rPr>
              <a:t>exhaustion</a:t>
            </a:r>
            <a:r>
              <a:rPr lang="it-IT" sz="1400" dirty="0">
                <a:solidFill>
                  <a:srgbClr val="FF0000"/>
                </a:solidFill>
              </a:rPr>
              <a:t> of HBV‐</a:t>
            </a:r>
            <a:r>
              <a:rPr lang="it-IT" sz="1400" dirty="0" err="1">
                <a:solidFill>
                  <a:srgbClr val="FF0000"/>
                </a:solidFill>
              </a:rPr>
              <a:t>specific</a:t>
            </a:r>
            <a:r>
              <a:rPr lang="it-IT" sz="1400" dirty="0">
                <a:solidFill>
                  <a:srgbClr val="FF0000"/>
                </a:solidFill>
              </a:rPr>
              <a:t> T‐</a:t>
            </a:r>
            <a:r>
              <a:rPr lang="it-IT" sz="1400" dirty="0" err="1">
                <a:solidFill>
                  <a:srgbClr val="FF0000"/>
                </a:solidFill>
              </a:rPr>
              <a:t>cell</a:t>
            </a:r>
            <a:r>
              <a:rPr lang="it-IT" sz="1400" dirty="0">
                <a:solidFill>
                  <a:srgbClr val="FF0000"/>
                </a:solidFill>
              </a:rPr>
              <a:t> </a:t>
            </a:r>
            <a:r>
              <a:rPr lang="it-IT" sz="1400" dirty="0" err="1">
                <a:solidFill>
                  <a:srgbClr val="FF0000"/>
                </a:solidFill>
              </a:rPr>
              <a:t>responses</a:t>
            </a:r>
            <a:r>
              <a:rPr lang="it-IT" sz="1400" dirty="0"/>
              <a:t>. </a:t>
            </a:r>
          </a:p>
          <a:p>
            <a:endParaRPr lang="it-IT" sz="1400" dirty="0"/>
          </a:p>
          <a:p>
            <a:r>
              <a:rPr lang="it-IT" sz="1400" dirty="0" err="1"/>
              <a:t>Persistent</a:t>
            </a:r>
            <a:r>
              <a:rPr lang="it-IT" sz="1400" dirty="0"/>
              <a:t> </a:t>
            </a:r>
            <a:r>
              <a:rPr lang="it-IT" sz="1400" dirty="0" err="1"/>
              <a:t>exposure</a:t>
            </a:r>
            <a:r>
              <a:rPr lang="it-IT" sz="1400" dirty="0"/>
              <a:t> of T </a:t>
            </a:r>
            <a:r>
              <a:rPr lang="it-IT" sz="1400" dirty="0" err="1"/>
              <a:t>cells</a:t>
            </a:r>
            <a:r>
              <a:rPr lang="it-IT" sz="1400" dirty="0"/>
              <a:t> to high </a:t>
            </a:r>
            <a:r>
              <a:rPr lang="it-IT" sz="1400" dirty="0" err="1"/>
              <a:t>antigen</a:t>
            </a:r>
            <a:r>
              <a:rPr lang="it-IT" sz="1400" dirty="0"/>
              <a:t> </a:t>
            </a:r>
            <a:r>
              <a:rPr lang="it-IT" sz="1400" dirty="0" err="1"/>
              <a:t>loads</a:t>
            </a:r>
            <a:r>
              <a:rPr lang="it-IT" sz="1400" dirty="0"/>
              <a:t> </a:t>
            </a:r>
            <a:r>
              <a:rPr lang="it-IT" sz="1400" dirty="0" err="1"/>
              <a:t>is</a:t>
            </a:r>
            <a:r>
              <a:rPr lang="it-IT" sz="1400" dirty="0"/>
              <a:t> a </a:t>
            </a:r>
            <a:r>
              <a:rPr lang="it-IT" sz="1400" dirty="0" err="1"/>
              <a:t>key</a:t>
            </a:r>
            <a:r>
              <a:rPr lang="it-IT" sz="1400" dirty="0"/>
              <a:t> </a:t>
            </a:r>
            <a:r>
              <a:rPr lang="it-IT" sz="1400" dirty="0" err="1"/>
              <a:t>determinant</a:t>
            </a:r>
            <a:r>
              <a:rPr lang="it-IT" sz="1400" dirty="0"/>
              <a:t> of </a:t>
            </a:r>
            <a:r>
              <a:rPr lang="it-IT" sz="1400" dirty="0" err="1"/>
              <a:t>functional</a:t>
            </a:r>
            <a:r>
              <a:rPr lang="it-IT" sz="1400" dirty="0"/>
              <a:t> T‐</a:t>
            </a:r>
            <a:r>
              <a:rPr lang="it-IT" sz="1400" dirty="0" err="1"/>
              <a:t>cell</a:t>
            </a:r>
            <a:r>
              <a:rPr lang="it-IT" sz="1400" dirty="0"/>
              <a:t> </a:t>
            </a:r>
            <a:r>
              <a:rPr lang="it-IT" sz="1400" dirty="0" err="1"/>
              <a:t>impairment</a:t>
            </a:r>
            <a:r>
              <a:rPr lang="it-IT" sz="1400" dirty="0"/>
              <a:t> </a:t>
            </a:r>
            <a:r>
              <a:rPr lang="it-IT" sz="1400" dirty="0" err="1"/>
              <a:t>but</a:t>
            </a:r>
            <a:r>
              <a:rPr lang="it-IT" sz="1400" dirty="0"/>
              <a:t> </a:t>
            </a:r>
            <a:r>
              <a:rPr lang="it-IT" sz="1400" dirty="0" err="1"/>
              <a:t>also</a:t>
            </a:r>
            <a:r>
              <a:rPr lang="it-IT" sz="1400" dirty="0"/>
              <a:t> </a:t>
            </a:r>
            <a:r>
              <a:rPr lang="it-IT" sz="1400" dirty="0" err="1"/>
              <a:t>other</a:t>
            </a:r>
            <a:r>
              <a:rPr lang="it-IT" sz="1400" dirty="0"/>
              <a:t> </a:t>
            </a:r>
            <a:r>
              <a:rPr lang="it-IT" sz="1400" dirty="0" err="1"/>
              <a:t>mechanisms</a:t>
            </a:r>
            <a:r>
              <a:rPr lang="it-IT" sz="1400" dirty="0"/>
              <a:t> can </a:t>
            </a:r>
            <a:r>
              <a:rPr lang="it-IT" sz="1400" dirty="0" err="1"/>
              <a:t>contribute</a:t>
            </a:r>
            <a:r>
              <a:rPr lang="it-IT" sz="1400" dirty="0"/>
              <a:t> to T‐</a:t>
            </a:r>
            <a:r>
              <a:rPr lang="it-IT" sz="1400" dirty="0" err="1"/>
              <a:t>cell</a:t>
            </a:r>
            <a:r>
              <a:rPr lang="it-IT" sz="1400" dirty="0"/>
              <a:t> </a:t>
            </a:r>
            <a:r>
              <a:rPr lang="it-IT" sz="1400" dirty="0" err="1"/>
              <a:t>inhibition</a:t>
            </a:r>
            <a:r>
              <a:rPr lang="it-IT" sz="1400" dirty="0"/>
              <a:t>, </a:t>
            </a:r>
            <a:r>
              <a:rPr lang="it-IT" sz="1400" dirty="0" err="1"/>
              <a:t>including</a:t>
            </a:r>
            <a:r>
              <a:rPr lang="it-IT" sz="1400" dirty="0"/>
              <a:t> the </a:t>
            </a:r>
            <a:r>
              <a:rPr lang="it-IT" sz="1400" dirty="0" err="1"/>
              <a:t>tolerogenic</a:t>
            </a:r>
            <a:r>
              <a:rPr lang="it-IT" sz="1400" dirty="0"/>
              <a:t> </a:t>
            </a:r>
            <a:r>
              <a:rPr lang="it-IT" sz="1400" dirty="0" err="1"/>
              <a:t>effect</a:t>
            </a:r>
            <a:r>
              <a:rPr lang="it-IT" sz="1400" dirty="0"/>
              <a:t> of the </a:t>
            </a:r>
            <a:r>
              <a:rPr lang="it-IT" sz="1400" dirty="0" err="1"/>
              <a:t>liver</a:t>
            </a:r>
            <a:r>
              <a:rPr lang="it-IT" sz="1400" dirty="0"/>
              <a:t> </a:t>
            </a:r>
            <a:r>
              <a:rPr lang="it-IT" sz="1400" dirty="0" err="1"/>
              <a:t>environment</a:t>
            </a:r>
            <a:r>
              <a:rPr lang="it-IT" sz="1400" dirty="0"/>
              <a:t>. </a:t>
            </a:r>
            <a:endParaRPr lang="it-IT" sz="1100" dirty="0"/>
          </a:p>
          <a:p>
            <a:endParaRPr lang="it-IT" sz="1100" dirty="0"/>
          </a:p>
          <a:p>
            <a:endParaRPr lang="it-IT" sz="1100" dirty="0"/>
          </a:p>
        </p:txBody>
      </p:sp>
    </p:spTree>
    <p:extLst>
      <p:ext uri="{BB962C8B-B14F-4D97-AF65-F5344CB8AC3E}">
        <p14:creationId xmlns:p14="http://schemas.microsoft.com/office/powerpoint/2010/main" val="21912310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81449" y="1803399"/>
            <a:ext cx="7823619" cy="3708975"/>
          </a:xfrm>
          <a:prstGeom prst="rect">
            <a:avLst/>
          </a:prstGeom>
        </p:spPr>
      </p:pic>
      <p:sp>
        <p:nvSpPr>
          <p:cNvPr id="3" name="CasellaDiTesto 2"/>
          <p:cNvSpPr txBox="1"/>
          <p:nvPr/>
        </p:nvSpPr>
        <p:spPr>
          <a:xfrm>
            <a:off x="1717320" y="447348"/>
            <a:ext cx="5790968" cy="523220"/>
          </a:xfrm>
          <a:prstGeom prst="rect">
            <a:avLst/>
          </a:prstGeom>
          <a:noFill/>
        </p:spPr>
        <p:txBody>
          <a:bodyPr wrap="none" rtlCol="0">
            <a:spAutoFit/>
          </a:bodyPr>
          <a:lstStyle/>
          <a:p>
            <a:r>
              <a:rPr lang="it-IT" sz="2800" b="1" dirty="0" err="1">
                <a:solidFill>
                  <a:srgbClr val="FFFFFF"/>
                </a:solidFill>
                <a:latin typeface="Arial"/>
                <a:ea typeface="ＭＳ Ｐゴシック"/>
              </a:rPr>
              <a:t>Serologic</a:t>
            </a:r>
            <a:r>
              <a:rPr lang="it-IT" sz="2800" b="1" dirty="0">
                <a:solidFill>
                  <a:srgbClr val="FFFFFF"/>
                </a:solidFill>
                <a:latin typeface="Arial"/>
                <a:ea typeface="ＭＳ Ｐゴシック"/>
              </a:rPr>
              <a:t> </a:t>
            </a:r>
            <a:r>
              <a:rPr lang="it-IT" sz="2800" b="1" dirty="0" err="1">
                <a:solidFill>
                  <a:srgbClr val="FFFFFF"/>
                </a:solidFill>
                <a:latin typeface="Arial"/>
                <a:ea typeface="ＭＳ Ｐゴシック"/>
              </a:rPr>
              <a:t>tests</a:t>
            </a:r>
            <a:r>
              <a:rPr lang="it-IT" sz="2800" b="1" dirty="0">
                <a:solidFill>
                  <a:srgbClr val="FFFFFF"/>
                </a:solidFill>
                <a:latin typeface="Arial"/>
                <a:ea typeface="ＭＳ Ｐゴシック"/>
              </a:rPr>
              <a:t> for HBV </a:t>
            </a:r>
            <a:r>
              <a:rPr lang="it-IT" sz="2800" b="1" dirty="0" err="1">
                <a:solidFill>
                  <a:srgbClr val="FFFFFF"/>
                </a:solidFill>
                <a:latin typeface="Arial"/>
                <a:ea typeface="ＭＳ Ｐゴシック"/>
              </a:rPr>
              <a:t>Infection</a:t>
            </a:r>
            <a:endParaRPr lang="it-IT" sz="2800" b="1" dirty="0">
              <a:solidFill>
                <a:srgbClr val="FFFFFF"/>
              </a:solidFill>
              <a:latin typeface="Arial"/>
              <a:ea typeface="ＭＳ Ｐゴシック"/>
            </a:endParaRPr>
          </a:p>
        </p:txBody>
      </p:sp>
      <p:sp>
        <p:nvSpPr>
          <p:cNvPr id="4" name="Rettangolo 3">
            <a:extLst>
              <a:ext uri="{FF2B5EF4-FFF2-40B4-BE49-F238E27FC236}">
                <a16:creationId xmlns:a16="http://schemas.microsoft.com/office/drawing/2014/main" id="{57CD2FD0-4E88-6244-941B-3B80292DAB41}"/>
              </a:ext>
            </a:extLst>
          </p:cNvPr>
          <p:cNvSpPr/>
          <p:nvPr/>
        </p:nvSpPr>
        <p:spPr bwMode="auto">
          <a:xfrm>
            <a:off x="2489200" y="1803399"/>
            <a:ext cx="876300" cy="2844801"/>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 name="Rettangolo 5">
            <a:extLst>
              <a:ext uri="{FF2B5EF4-FFF2-40B4-BE49-F238E27FC236}">
                <a16:creationId xmlns:a16="http://schemas.microsoft.com/office/drawing/2014/main" id="{DA48C5F6-61AE-C64D-8AF9-4993AD3176EA}"/>
              </a:ext>
            </a:extLst>
          </p:cNvPr>
          <p:cNvSpPr/>
          <p:nvPr/>
        </p:nvSpPr>
        <p:spPr bwMode="auto">
          <a:xfrm>
            <a:off x="4174654" y="1803399"/>
            <a:ext cx="977898" cy="2844801"/>
          </a:xfrm>
          <a:prstGeom prst="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 name="Rettangolo 6">
            <a:extLst>
              <a:ext uri="{FF2B5EF4-FFF2-40B4-BE49-F238E27FC236}">
                <a16:creationId xmlns:a16="http://schemas.microsoft.com/office/drawing/2014/main" id="{02635D2D-4967-8E45-AABB-DEF59778EF3A}"/>
              </a:ext>
            </a:extLst>
          </p:cNvPr>
          <p:cNvSpPr/>
          <p:nvPr/>
        </p:nvSpPr>
        <p:spPr bwMode="auto">
          <a:xfrm>
            <a:off x="6286502" y="1803399"/>
            <a:ext cx="977898" cy="2844801"/>
          </a:xfrm>
          <a:prstGeom prst="rect">
            <a:avLst/>
          </a:prstGeom>
          <a:noFill/>
          <a:ln w="5715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2890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p:cNvSpPr>
            <a:spLocks noChangeAspect="1" noChangeArrowheads="1"/>
          </p:cNvSpPr>
          <p:nvPr/>
        </p:nvSpPr>
        <p:spPr bwMode="auto">
          <a:xfrm>
            <a:off x="5765800" y="3198813"/>
            <a:ext cx="3036888"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it-IT">
              <a:solidFill>
                <a:srgbClr val="FFFFFF"/>
              </a:solidFill>
              <a:latin typeface="Arial"/>
              <a:ea typeface="ＭＳ Ｐゴシック"/>
            </a:endParaRPr>
          </a:p>
        </p:txBody>
      </p:sp>
      <p:sp>
        <p:nvSpPr>
          <p:cNvPr id="3" name="AutoShape 5"/>
          <p:cNvSpPr>
            <a:spLocks noChangeArrowheads="1"/>
          </p:cNvSpPr>
          <p:nvPr/>
        </p:nvSpPr>
        <p:spPr bwMode="auto">
          <a:xfrm>
            <a:off x="676275" y="4754563"/>
            <a:ext cx="277813" cy="269875"/>
          </a:xfrm>
          <a:prstGeom prst="star8">
            <a:avLst>
              <a:gd name="adj" fmla="val 37500"/>
            </a:avLst>
          </a:prstGeom>
          <a:solidFill>
            <a:srgbClr val="FFC000"/>
          </a:solidFill>
          <a:ln w="25560" cap="sq">
            <a:solidFill>
              <a:srgbClr val="222268"/>
            </a:solidFill>
            <a:miter lim="800000"/>
            <a:headEnd/>
            <a:tailEnd/>
          </a:ln>
        </p:spPr>
        <p:txBody>
          <a:bodyPr wrap="none" anchor="ctr"/>
          <a:lstStyle/>
          <a:p>
            <a:endParaRPr lang="it-IT">
              <a:solidFill>
                <a:srgbClr val="FFFFFF"/>
              </a:solidFill>
              <a:latin typeface="Arial"/>
              <a:ea typeface="ＭＳ Ｐゴシック"/>
            </a:endParaRPr>
          </a:p>
        </p:txBody>
      </p:sp>
      <p:sp>
        <p:nvSpPr>
          <p:cNvPr id="4" name="AutoShape 6"/>
          <p:cNvSpPr>
            <a:spLocks noChangeArrowheads="1"/>
          </p:cNvSpPr>
          <p:nvPr/>
        </p:nvSpPr>
        <p:spPr bwMode="auto">
          <a:xfrm>
            <a:off x="7148513" y="4754563"/>
            <a:ext cx="277812" cy="269875"/>
          </a:xfrm>
          <a:prstGeom prst="star8">
            <a:avLst>
              <a:gd name="adj" fmla="val 37500"/>
            </a:avLst>
          </a:prstGeom>
          <a:solidFill>
            <a:srgbClr val="FFC000"/>
          </a:solidFill>
          <a:ln w="25560" cap="sq">
            <a:solidFill>
              <a:srgbClr val="222268"/>
            </a:solidFill>
            <a:miter lim="800000"/>
            <a:headEnd/>
            <a:tailEnd/>
          </a:ln>
        </p:spPr>
        <p:txBody>
          <a:bodyPr wrap="none" anchor="ctr"/>
          <a:lstStyle/>
          <a:p>
            <a:endParaRPr lang="it-IT">
              <a:solidFill>
                <a:srgbClr val="FFFFFF"/>
              </a:solidFill>
              <a:latin typeface="Arial"/>
              <a:ea typeface="ＭＳ Ｐゴシック"/>
            </a:endParaRPr>
          </a:p>
        </p:txBody>
      </p:sp>
      <p:sp>
        <p:nvSpPr>
          <p:cNvPr id="5" name="AutoShape 7"/>
          <p:cNvSpPr>
            <a:spLocks noChangeArrowheads="1"/>
          </p:cNvSpPr>
          <p:nvPr/>
        </p:nvSpPr>
        <p:spPr bwMode="auto">
          <a:xfrm>
            <a:off x="6313488" y="4754563"/>
            <a:ext cx="277812" cy="269875"/>
          </a:xfrm>
          <a:prstGeom prst="star8">
            <a:avLst>
              <a:gd name="adj" fmla="val 37500"/>
            </a:avLst>
          </a:prstGeom>
          <a:solidFill>
            <a:srgbClr val="FFC000"/>
          </a:solidFill>
          <a:ln w="25560" cap="sq">
            <a:solidFill>
              <a:srgbClr val="222268"/>
            </a:solidFill>
            <a:miter lim="800000"/>
            <a:headEnd/>
            <a:tailEnd/>
          </a:ln>
        </p:spPr>
        <p:txBody>
          <a:bodyPr wrap="none" anchor="ctr"/>
          <a:lstStyle/>
          <a:p>
            <a:endParaRPr lang="it-IT">
              <a:solidFill>
                <a:srgbClr val="FFFFFF"/>
              </a:solidFill>
              <a:latin typeface="Arial"/>
              <a:ea typeface="ＭＳ Ｐゴシック"/>
            </a:endParaRPr>
          </a:p>
        </p:txBody>
      </p:sp>
      <p:sp>
        <p:nvSpPr>
          <p:cNvPr id="6" name="AutoShape 8"/>
          <p:cNvSpPr>
            <a:spLocks noChangeArrowheads="1"/>
          </p:cNvSpPr>
          <p:nvPr/>
        </p:nvSpPr>
        <p:spPr bwMode="auto">
          <a:xfrm>
            <a:off x="5408613" y="4754563"/>
            <a:ext cx="277812" cy="269875"/>
          </a:xfrm>
          <a:prstGeom prst="star8">
            <a:avLst>
              <a:gd name="adj" fmla="val 37500"/>
            </a:avLst>
          </a:prstGeom>
          <a:solidFill>
            <a:srgbClr val="FFC000"/>
          </a:solidFill>
          <a:ln w="25560" cap="sq">
            <a:solidFill>
              <a:srgbClr val="222268"/>
            </a:solidFill>
            <a:miter lim="800000"/>
            <a:headEnd/>
            <a:tailEnd/>
          </a:ln>
        </p:spPr>
        <p:txBody>
          <a:bodyPr wrap="none" anchor="ctr"/>
          <a:lstStyle/>
          <a:p>
            <a:endParaRPr lang="it-IT">
              <a:solidFill>
                <a:srgbClr val="FFFFFF"/>
              </a:solidFill>
              <a:latin typeface="Arial"/>
              <a:ea typeface="ＭＳ Ｐゴシック"/>
            </a:endParaRPr>
          </a:p>
        </p:txBody>
      </p:sp>
      <p:sp>
        <p:nvSpPr>
          <p:cNvPr id="7" name="AutoShape 10"/>
          <p:cNvSpPr>
            <a:spLocks noChangeArrowheads="1"/>
          </p:cNvSpPr>
          <p:nvPr/>
        </p:nvSpPr>
        <p:spPr bwMode="auto">
          <a:xfrm>
            <a:off x="7913688" y="4754563"/>
            <a:ext cx="277812" cy="269875"/>
          </a:xfrm>
          <a:prstGeom prst="star8">
            <a:avLst>
              <a:gd name="adj" fmla="val 37500"/>
            </a:avLst>
          </a:prstGeom>
          <a:solidFill>
            <a:srgbClr val="FFC000"/>
          </a:solidFill>
          <a:ln w="25560" cap="sq">
            <a:solidFill>
              <a:srgbClr val="222268"/>
            </a:solidFill>
            <a:miter lim="800000"/>
            <a:headEnd/>
            <a:tailEnd/>
          </a:ln>
        </p:spPr>
        <p:txBody>
          <a:bodyPr wrap="none" anchor="ctr"/>
          <a:lstStyle/>
          <a:p>
            <a:endParaRPr lang="it-IT">
              <a:solidFill>
                <a:srgbClr val="FFFFFF"/>
              </a:solidFill>
              <a:latin typeface="Arial"/>
              <a:ea typeface="ＭＳ Ｐゴシック"/>
            </a:endParaRPr>
          </a:p>
        </p:txBody>
      </p:sp>
      <p:sp>
        <p:nvSpPr>
          <p:cNvPr id="8" name="AutoShape 11"/>
          <p:cNvSpPr>
            <a:spLocks noChangeArrowheads="1"/>
          </p:cNvSpPr>
          <p:nvPr/>
        </p:nvSpPr>
        <p:spPr bwMode="auto">
          <a:xfrm>
            <a:off x="468313" y="5835650"/>
            <a:ext cx="1112837" cy="404813"/>
          </a:xfrm>
          <a:prstGeom prst="wedgeRoundRectCallout">
            <a:avLst>
              <a:gd name="adj1" fmla="val -18454"/>
              <a:gd name="adj2" fmla="val -212634"/>
              <a:gd name="adj3" fmla="val 16667"/>
            </a:avLst>
          </a:prstGeom>
          <a:noFill/>
          <a:ln w="25560" cap="sq">
            <a:solidFill>
              <a:srgbClr val="89A4A7"/>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a:solidFill>
                  <a:srgbClr val="000000"/>
                </a:solidFill>
                <a:latin typeface="Calibri" charset="0"/>
                <a:ea typeface="ＭＳ Ｐゴシック"/>
              </a:rPr>
              <a:t>Infezione </a:t>
            </a:r>
          </a:p>
        </p:txBody>
      </p:sp>
      <p:sp>
        <p:nvSpPr>
          <p:cNvPr id="9" name="AutoShape 13"/>
          <p:cNvSpPr>
            <a:spLocks noChangeArrowheads="1"/>
          </p:cNvSpPr>
          <p:nvPr/>
        </p:nvSpPr>
        <p:spPr bwMode="auto">
          <a:xfrm>
            <a:off x="4851400" y="5903913"/>
            <a:ext cx="1114425" cy="404812"/>
          </a:xfrm>
          <a:prstGeom prst="wedgeRoundRectCallout">
            <a:avLst>
              <a:gd name="adj1" fmla="val 15676"/>
              <a:gd name="adj2" fmla="val -235917"/>
              <a:gd name="adj3" fmla="val 16667"/>
            </a:avLst>
          </a:prstGeom>
          <a:noFill/>
          <a:ln w="25560" cap="sq">
            <a:solidFill>
              <a:srgbClr val="89A4A7"/>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a:solidFill>
                  <a:srgbClr val="000000"/>
                </a:solidFill>
                <a:latin typeface="Calibri" charset="0"/>
                <a:ea typeface="ＭＳ Ｐゴシック"/>
              </a:rPr>
              <a:t>Sviluppo cirrosi</a:t>
            </a:r>
          </a:p>
        </p:txBody>
      </p:sp>
      <p:sp>
        <p:nvSpPr>
          <p:cNvPr id="10" name="AutoShape 14"/>
          <p:cNvSpPr>
            <a:spLocks noChangeArrowheads="1"/>
          </p:cNvSpPr>
          <p:nvPr/>
        </p:nvSpPr>
        <p:spPr bwMode="auto">
          <a:xfrm>
            <a:off x="6173788" y="5903913"/>
            <a:ext cx="1322387" cy="404812"/>
          </a:xfrm>
          <a:prstGeom prst="wedgeRoundRectCallout">
            <a:avLst>
              <a:gd name="adj1" fmla="val -27755"/>
              <a:gd name="adj2" fmla="val -240944"/>
              <a:gd name="adj3" fmla="val 16667"/>
            </a:avLst>
          </a:prstGeom>
          <a:noFill/>
          <a:ln w="25560" cap="sq">
            <a:solidFill>
              <a:srgbClr val="89A4A7"/>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a:solidFill>
                  <a:srgbClr val="000000"/>
                </a:solidFill>
                <a:latin typeface="Calibri" charset="0"/>
                <a:ea typeface="ＭＳ Ｐゴシック"/>
              </a:rPr>
              <a:t>Scompenso</a:t>
            </a:r>
          </a:p>
        </p:txBody>
      </p:sp>
      <p:sp>
        <p:nvSpPr>
          <p:cNvPr id="11" name="AutoShape 15"/>
          <p:cNvSpPr>
            <a:spLocks noChangeArrowheads="1"/>
          </p:cNvSpPr>
          <p:nvPr/>
        </p:nvSpPr>
        <p:spPr bwMode="auto">
          <a:xfrm>
            <a:off x="7566025" y="5903913"/>
            <a:ext cx="1114425" cy="404812"/>
          </a:xfrm>
          <a:prstGeom prst="wedgeRoundRectCallout">
            <a:avLst>
              <a:gd name="adj1" fmla="val -4167"/>
              <a:gd name="adj2" fmla="val -238032"/>
              <a:gd name="adj3" fmla="val 16667"/>
            </a:avLst>
          </a:prstGeom>
          <a:noFill/>
          <a:ln w="25560" cap="sq">
            <a:solidFill>
              <a:srgbClr val="89A4A7"/>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a:solidFill>
                  <a:srgbClr val="000000"/>
                </a:solidFill>
                <a:latin typeface="Calibri" charset="0"/>
                <a:ea typeface="ＭＳ Ｐゴシック"/>
              </a:rPr>
              <a:t>LTx </a:t>
            </a:r>
          </a:p>
        </p:txBody>
      </p:sp>
      <p:sp>
        <p:nvSpPr>
          <p:cNvPr id="12" name="AutoShape 16"/>
          <p:cNvSpPr>
            <a:spLocks noChangeArrowheads="1"/>
          </p:cNvSpPr>
          <p:nvPr/>
        </p:nvSpPr>
        <p:spPr bwMode="auto">
          <a:xfrm>
            <a:off x="8401050" y="4754563"/>
            <a:ext cx="279400" cy="269875"/>
          </a:xfrm>
          <a:prstGeom prst="star8">
            <a:avLst>
              <a:gd name="adj" fmla="val 37500"/>
            </a:avLst>
          </a:prstGeom>
          <a:solidFill>
            <a:srgbClr val="000000"/>
          </a:solidFill>
          <a:ln w="25560" cap="sq">
            <a:solidFill>
              <a:srgbClr val="222268"/>
            </a:solidFill>
            <a:miter lim="800000"/>
            <a:headEnd/>
            <a:tailEnd/>
          </a:ln>
        </p:spPr>
        <p:txBody>
          <a:bodyPr wrap="none" anchor="ctr"/>
          <a:lstStyle/>
          <a:p>
            <a:endParaRPr lang="it-IT">
              <a:solidFill>
                <a:srgbClr val="FFFFFF"/>
              </a:solidFill>
              <a:latin typeface="Arial"/>
              <a:ea typeface="ＭＳ Ｐゴシック"/>
            </a:endParaRPr>
          </a:p>
        </p:txBody>
      </p:sp>
      <p:sp>
        <p:nvSpPr>
          <p:cNvPr id="13" name="AutoShape 17"/>
          <p:cNvSpPr>
            <a:spLocks noChangeArrowheads="1"/>
          </p:cNvSpPr>
          <p:nvPr/>
        </p:nvSpPr>
        <p:spPr bwMode="auto">
          <a:xfrm>
            <a:off x="7635875" y="3333750"/>
            <a:ext cx="1112838" cy="406400"/>
          </a:xfrm>
          <a:prstGeom prst="wedgeRoundRectCallout">
            <a:avLst>
              <a:gd name="adj1" fmla="val 31551"/>
              <a:gd name="adj2" fmla="val 225463"/>
              <a:gd name="adj3" fmla="val 16667"/>
            </a:avLst>
          </a:prstGeom>
          <a:noFill/>
          <a:ln w="25560" cap="sq">
            <a:solidFill>
              <a:srgbClr val="89A4A7"/>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err="1">
                <a:solidFill>
                  <a:srgbClr val="000000"/>
                </a:solidFill>
                <a:latin typeface="Calibri" charset="0"/>
                <a:ea typeface="ＭＳ Ｐゴシック"/>
              </a:rPr>
              <a:t>Decesso</a:t>
            </a:r>
            <a:r>
              <a:rPr lang="en-US" dirty="0">
                <a:solidFill>
                  <a:srgbClr val="000000"/>
                </a:solidFill>
                <a:latin typeface="Calibri" charset="0"/>
                <a:ea typeface="ＭＳ Ｐゴシック"/>
              </a:rPr>
              <a:t> </a:t>
            </a:r>
          </a:p>
        </p:txBody>
      </p:sp>
      <p:sp>
        <p:nvSpPr>
          <p:cNvPr id="14" name="AutoShape 21"/>
          <p:cNvSpPr>
            <a:spLocks noChangeArrowheads="1"/>
          </p:cNvSpPr>
          <p:nvPr/>
        </p:nvSpPr>
        <p:spPr bwMode="auto">
          <a:xfrm>
            <a:off x="6415088" y="3261600"/>
            <a:ext cx="1114425" cy="387350"/>
          </a:xfrm>
          <a:prstGeom prst="wedgeRoundRectCallout">
            <a:avLst>
              <a:gd name="adj1" fmla="val 29046"/>
              <a:gd name="adj2" fmla="val 205028"/>
              <a:gd name="adj3" fmla="val 16667"/>
            </a:avLst>
          </a:prstGeom>
          <a:noFill/>
          <a:ln w="25560" cap="sq">
            <a:solidFill>
              <a:srgbClr val="89A4A7"/>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solidFill>
                  <a:srgbClr val="000000"/>
                </a:solidFill>
                <a:latin typeface="Calibri" charset="0"/>
                <a:ea typeface="ＭＳ Ｐゴシック"/>
              </a:rPr>
              <a:t>HCC</a:t>
            </a:r>
          </a:p>
        </p:txBody>
      </p:sp>
      <p:sp>
        <p:nvSpPr>
          <p:cNvPr id="15" name="AutoShape 22"/>
          <p:cNvSpPr>
            <a:spLocks noChangeArrowheads="1"/>
          </p:cNvSpPr>
          <p:nvPr/>
        </p:nvSpPr>
        <p:spPr bwMode="auto">
          <a:xfrm>
            <a:off x="755650" y="4265613"/>
            <a:ext cx="7308850" cy="269875"/>
          </a:xfrm>
          <a:prstGeom prst="homePlate">
            <a:avLst>
              <a:gd name="adj" fmla="val 49902"/>
            </a:avLst>
          </a:prstGeom>
          <a:solidFill>
            <a:schemeClr val="accent1"/>
          </a:solidFill>
          <a:ln w="25560" cap="sq">
            <a:solidFill>
              <a:srgbClr val="23236F"/>
            </a:solidFill>
            <a:miter lim="800000"/>
            <a:headEnd/>
            <a:tailEnd/>
          </a:ln>
        </p:spPr>
        <p:txBody>
          <a:bodyPr wrap="none" anchor="ctr"/>
          <a:lstStyle/>
          <a:p>
            <a:pPr algn="ctr"/>
            <a:r>
              <a:rPr lang="it-IT" b="1" dirty="0" err="1">
                <a:solidFill>
                  <a:srgbClr val="FFFFFF"/>
                </a:solidFill>
                <a:latin typeface="Arial"/>
                <a:ea typeface="ＭＳ Ｐゴシック"/>
              </a:rPr>
              <a:t>Chronic</a:t>
            </a:r>
            <a:r>
              <a:rPr lang="it-IT" b="1" dirty="0">
                <a:solidFill>
                  <a:srgbClr val="FFFFFF"/>
                </a:solidFill>
                <a:latin typeface="Arial"/>
                <a:ea typeface="ＭＳ Ｐゴシック"/>
              </a:rPr>
              <a:t> </a:t>
            </a:r>
            <a:r>
              <a:rPr lang="it-IT" b="1" dirty="0" err="1">
                <a:solidFill>
                  <a:srgbClr val="FFFFFF"/>
                </a:solidFill>
                <a:latin typeface="Arial"/>
                <a:ea typeface="ＭＳ Ｐゴシック"/>
              </a:rPr>
              <a:t>Hepatitis</a:t>
            </a:r>
            <a:r>
              <a:rPr lang="it-IT" b="1" dirty="0">
                <a:solidFill>
                  <a:srgbClr val="FFFFFF"/>
                </a:solidFill>
                <a:latin typeface="Arial"/>
                <a:ea typeface="ＭＳ Ｐゴシック"/>
              </a:rPr>
              <a:t> B</a:t>
            </a:r>
          </a:p>
        </p:txBody>
      </p:sp>
      <p:sp>
        <p:nvSpPr>
          <p:cNvPr id="16" name="Parentesi graffa aperta 15"/>
          <p:cNvSpPr>
            <a:spLocks/>
          </p:cNvSpPr>
          <p:nvPr/>
        </p:nvSpPr>
        <p:spPr bwMode="auto">
          <a:xfrm rot="5400000">
            <a:off x="2987676" y="2636837"/>
            <a:ext cx="431800" cy="4321175"/>
          </a:xfrm>
          <a:prstGeom prst="leftBrace">
            <a:avLst>
              <a:gd name="adj1" fmla="val 8339"/>
              <a:gd name="adj2" fmla="val 50000"/>
            </a:avLst>
          </a:prstGeom>
          <a:noFill/>
          <a:ln w="9525">
            <a:solidFill>
              <a:schemeClr val="bg2"/>
            </a:solidFill>
            <a:round/>
            <a:headEnd/>
            <a:tailEnd/>
          </a:ln>
        </p:spPr>
        <p:txBody>
          <a:bodyPr/>
          <a:lstStyle/>
          <a:p>
            <a:endParaRPr lang="it-IT">
              <a:solidFill>
                <a:srgbClr val="FFFFFF"/>
              </a:solidFill>
              <a:latin typeface="Arial"/>
              <a:ea typeface="ＭＳ Ｐゴシック"/>
            </a:endParaRPr>
          </a:p>
        </p:txBody>
      </p:sp>
      <p:sp>
        <p:nvSpPr>
          <p:cNvPr id="17" name="CasellaDiTesto 16"/>
          <p:cNvSpPr txBox="1">
            <a:spLocks noChangeArrowheads="1"/>
          </p:cNvSpPr>
          <p:nvPr/>
        </p:nvSpPr>
        <p:spPr bwMode="auto">
          <a:xfrm>
            <a:off x="1908175" y="4941888"/>
            <a:ext cx="2592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solidFill>
                  <a:srgbClr val="000000"/>
                </a:solidFill>
                <a:latin typeface="Calibri" charset="0"/>
                <a:ea typeface="ＭＳ Ｐゴシック"/>
              </a:rPr>
              <a:t>Progressione della fibrosi</a:t>
            </a:r>
            <a:endParaRPr lang="it-IT">
              <a:solidFill>
                <a:srgbClr val="FFFFFF"/>
              </a:solidFill>
              <a:latin typeface="Arial"/>
              <a:ea typeface="ＭＳ Ｐゴシック"/>
            </a:endParaRPr>
          </a:p>
        </p:txBody>
      </p:sp>
      <p:sp>
        <p:nvSpPr>
          <p:cNvPr id="18" name="CasellaDiTesto 17"/>
          <p:cNvSpPr txBox="1"/>
          <p:nvPr/>
        </p:nvSpPr>
        <p:spPr>
          <a:xfrm>
            <a:off x="896522" y="259754"/>
            <a:ext cx="7587910" cy="523220"/>
          </a:xfrm>
          <a:prstGeom prst="rect">
            <a:avLst/>
          </a:prstGeom>
          <a:noFill/>
        </p:spPr>
        <p:txBody>
          <a:bodyPr wrap="none" rtlCol="0">
            <a:spAutoFit/>
          </a:bodyPr>
          <a:lstStyle/>
          <a:p>
            <a:r>
              <a:rPr lang="it-IT" sz="2800" b="1" dirty="0">
                <a:solidFill>
                  <a:srgbClr val="1C3F94"/>
                </a:solidFill>
                <a:latin typeface="Arial"/>
                <a:ea typeface="ＭＳ Ｐゴシック"/>
              </a:rPr>
              <a:t>Course of </a:t>
            </a:r>
            <a:r>
              <a:rPr lang="it-IT" sz="2800" b="1" dirty="0" err="1">
                <a:solidFill>
                  <a:srgbClr val="1C3F94"/>
                </a:solidFill>
                <a:latin typeface="Arial"/>
                <a:ea typeface="ＭＳ Ｐゴシック"/>
              </a:rPr>
              <a:t>Chronic</a:t>
            </a:r>
            <a:r>
              <a:rPr lang="it-IT" sz="2800" b="1" dirty="0">
                <a:solidFill>
                  <a:srgbClr val="1C3F94"/>
                </a:solidFill>
                <a:latin typeface="Arial"/>
                <a:ea typeface="ＭＳ Ｐゴシック"/>
              </a:rPr>
              <a:t> </a:t>
            </a:r>
            <a:r>
              <a:rPr lang="it-IT" sz="2800" b="1" dirty="0" err="1">
                <a:solidFill>
                  <a:srgbClr val="1C3F94"/>
                </a:solidFill>
                <a:latin typeface="Arial"/>
                <a:ea typeface="ＭＳ Ｐゴシック"/>
              </a:rPr>
              <a:t>Hepatitis</a:t>
            </a:r>
            <a:r>
              <a:rPr lang="it-IT" sz="2800" b="1" dirty="0">
                <a:solidFill>
                  <a:srgbClr val="1C3F94"/>
                </a:solidFill>
                <a:latin typeface="Arial"/>
                <a:ea typeface="ＭＳ Ｐゴシック"/>
              </a:rPr>
              <a:t> B </a:t>
            </a:r>
            <a:r>
              <a:rPr lang="it-IT" sz="2800" b="1" dirty="0" err="1">
                <a:solidFill>
                  <a:srgbClr val="1C3F94"/>
                </a:solidFill>
                <a:latin typeface="Arial"/>
                <a:ea typeface="ＭＳ Ｐゴシック"/>
              </a:rPr>
              <a:t>across</a:t>
            </a:r>
            <a:r>
              <a:rPr lang="it-IT" sz="2800" b="1" dirty="0">
                <a:solidFill>
                  <a:srgbClr val="1C3F94"/>
                </a:solidFill>
                <a:latin typeface="Arial"/>
                <a:ea typeface="ＭＳ Ｐゴシック"/>
              </a:rPr>
              <a:t> </a:t>
            </a:r>
            <a:r>
              <a:rPr lang="it-IT" sz="2800" b="1" dirty="0" err="1">
                <a:solidFill>
                  <a:srgbClr val="1C3F94"/>
                </a:solidFill>
                <a:latin typeface="Arial"/>
                <a:ea typeface="ＭＳ Ｐゴシック"/>
              </a:rPr>
              <a:t>years</a:t>
            </a:r>
            <a:endParaRPr lang="it-IT" sz="2800" b="1" dirty="0">
              <a:solidFill>
                <a:srgbClr val="1C3F94"/>
              </a:solidFill>
              <a:latin typeface="Arial"/>
              <a:ea typeface="ＭＳ Ｐゴシック"/>
            </a:endParaRPr>
          </a:p>
        </p:txBody>
      </p:sp>
      <p:sp>
        <p:nvSpPr>
          <p:cNvPr id="19" name="Freccia ad arco 18"/>
          <p:cNvSpPr/>
          <p:nvPr/>
        </p:nvSpPr>
        <p:spPr bwMode="auto">
          <a:xfrm rot="19073012">
            <a:off x="195352" y="2249007"/>
            <a:ext cx="3988458" cy="1471890"/>
          </a:xfrm>
          <a:prstGeom prst="circularArrow">
            <a:avLst>
              <a:gd name="adj1" fmla="val 3677"/>
              <a:gd name="adj2" fmla="val 1067227"/>
              <a:gd name="adj3" fmla="val 20522298"/>
              <a:gd name="adj4" fmla="val 10800000"/>
              <a:gd name="adj5" fmla="val 12500"/>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it-IT" sz="2400">
              <a:solidFill>
                <a:srgbClr val="FFFFFF"/>
              </a:solidFill>
              <a:latin typeface="Arial" pitchFamily="34" charset="0"/>
              <a:ea typeface="ＭＳ Ｐゴシック"/>
            </a:endParaRPr>
          </a:p>
        </p:txBody>
      </p:sp>
      <p:sp>
        <p:nvSpPr>
          <p:cNvPr id="20" name="Freccia ad arco 19"/>
          <p:cNvSpPr/>
          <p:nvPr/>
        </p:nvSpPr>
        <p:spPr bwMode="auto">
          <a:xfrm rot="20447720">
            <a:off x="527309" y="2838681"/>
            <a:ext cx="4058986" cy="1471890"/>
          </a:xfrm>
          <a:prstGeom prst="circularArrow">
            <a:avLst>
              <a:gd name="adj1" fmla="val 3677"/>
              <a:gd name="adj2" fmla="val 770017"/>
              <a:gd name="adj3" fmla="val 20522298"/>
              <a:gd name="adj4" fmla="val 10800000"/>
              <a:gd name="adj5" fmla="val 12500"/>
            </a:avLst>
          </a:prstGeom>
          <a:solidFill>
            <a:schemeClr val="bg1"/>
          </a:solidFill>
          <a:ln w="9525" cap="flat" cmpd="sng" algn="ctr">
            <a:solidFill>
              <a:schemeClr val="bg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it-IT" sz="2400">
              <a:solidFill>
                <a:srgbClr val="FFFFFF"/>
              </a:solidFill>
              <a:latin typeface="Arial" pitchFamily="34" charset="0"/>
              <a:ea typeface="ＭＳ Ｐゴシック"/>
            </a:endParaRPr>
          </a:p>
        </p:txBody>
      </p:sp>
      <p:sp>
        <p:nvSpPr>
          <p:cNvPr id="21" name="CasellaDiTesto 20"/>
          <p:cNvSpPr txBox="1"/>
          <p:nvPr/>
        </p:nvSpPr>
        <p:spPr>
          <a:xfrm>
            <a:off x="3403076" y="1532540"/>
            <a:ext cx="4232799" cy="369332"/>
          </a:xfrm>
          <a:prstGeom prst="rect">
            <a:avLst/>
          </a:prstGeom>
          <a:noFill/>
        </p:spPr>
        <p:txBody>
          <a:bodyPr wrap="none" rtlCol="0">
            <a:spAutoFit/>
          </a:bodyPr>
          <a:lstStyle/>
          <a:p>
            <a:r>
              <a:rPr lang="it-IT" dirty="0" err="1">
                <a:solidFill>
                  <a:srgbClr val="1C3F94"/>
                </a:solidFill>
                <a:latin typeface="Arial"/>
                <a:ea typeface="ＭＳ Ｐゴシック"/>
              </a:rPr>
              <a:t>Loss</a:t>
            </a:r>
            <a:r>
              <a:rPr lang="it-IT" dirty="0">
                <a:solidFill>
                  <a:srgbClr val="1C3F94"/>
                </a:solidFill>
                <a:latin typeface="Arial"/>
                <a:ea typeface="ＭＳ Ｐゴシック"/>
              </a:rPr>
              <a:t> of </a:t>
            </a:r>
            <a:r>
              <a:rPr lang="it-IT" dirty="0" err="1">
                <a:solidFill>
                  <a:srgbClr val="1C3F94"/>
                </a:solidFill>
                <a:latin typeface="Arial"/>
                <a:ea typeface="ＭＳ Ｐゴシック"/>
              </a:rPr>
              <a:t>HBsAg</a:t>
            </a:r>
            <a:r>
              <a:rPr lang="it-IT" dirty="0">
                <a:solidFill>
                  <a:srgbClr val="1C3F94"/>
                </a:solidFill>
                <a:latin typeface="Arial"/>
                <a:ea typeface="ＭＳ Ｐゴシック"/>
              </a:rPr>
              <a:t> = no </a:t>
            </a:r>
            <a:r>
              <a:rPr lang="it-IT" dirty="0" err="1">
                <a:solidFill>
                  <a:srgbClr val="1C3F94"/>
                </a:solidFill>
                <a:latin typeface="Arial"/>
                <a:ea typeface="ＭＳ Ｐゴシック"/>
              </a:rPr>
              <a:t>further</a:t>
            </a:r>
            <a:r>
              <a:rPr lang="it-IT" dirty="0">
                <a:solidFill>
                  <a:srgbClr val="1C3F94"/>
                </a:solidFill>
                <a:latin typeface="Arial"/>
                <a:ea typeface="ＭＳ Ｐゴシック"/>
              </a:rPr>
              <a:t> </a:t>
            </a:r>
            <a:r>
              <a:rPr lang="it-IT" dirty="0" err="1">
                <a:solidFill>
                  <a:srgbClr val="1C3F94"/>
                </a:solidFill>
                <a:latin typeface="Arial"/>
                <a:ea typeface="ＭＳ Ｐゴシック"/>
              </a:rPr>
              <a:t>progression</a:t>
            </a:r>
            <a:endParaRPr lang="it-IT" dirty="0">
              <a:solidFill>
                <a:srgbClr val="1C3F94"/>
              </a:solidFill>
              <a:latin typeface="Arial"/>
              <a:ea typeface="ＭＳ Ｐゴシック"/>
            </a:endParaRPr>
          </a:p>
        </p:txBody>
      </p:sp>
      <p:sp>
        <p:nvSpPr>
          <p:cNvPr id="22" name="CasellaDiTesto 21"/>
          <p:cNvSpPr txBox="1"/>
          <p:nvPr/>
        </p:nvSpPr>
        <p:spPr>
          <a:xfrm>
            <a:off x="4168251" y="2435315"/>
            <a:ext cx="4989429" cy="369332"/>
          </a:xfrm>
          <a:prstGeom prst="rect">
            <a:avLst/>
          </a:prstGeom>
          <a:noFill/>
        </p:spPr>
        <p:txBody>
          <a:bodyPr wrap="none" rtlCol="0">
            <a:spAutoFit/>
          </a:bodyPr>
          <a:lstStyle/>
          <a:p>
            <a:r>
              <a:rPr lang="it-IT" dirty="0" err="1">
                <a:solidFill>
                  <a:srgbClr val="1C3F94"/>
                </a:solidFill>
                <a:latin typeface="Arial"/>
                <a:ea typeface="ＭＳ Ｐゴシック"/>
              </a:rPr>
              <a:t>HBsAg</a:t>
            </a:r>
            <a:r>
              <a:rPr lang="it-IT" dirty="0">
                <a:solidFill>
                  <a:srgbClr val="1C3F94"/>
                </a:solidFill>
                <a:latin typeface="Arial"/>
                <a:ea typeface="ＭＳ Ｐゴシック"/>
              </a:rPr>
              <a:t> </a:t>
            </a:r>
            <a:r>
              <a:rPr lang="it-IT" dirty="0" err="1">
                <a:solidFill>
                  <a:srgbClr val="1C3F94"/>
                </a:solidFill>
                <a:latin typeface="Arial"/>
                <a:ea typeface="ＭＳ Ｐゴシック"/>
              </a:rPr>
              <a:t>inactive</a:t>
            </a:r>
            <a:r>
              <a:rPr lang="it-IT" dirty="0">
                <a:solidFill>
                  <a:srgbClr val="1C3F94"/>
                </a:solidFill>
                <a:latin typeface="Arial"/>
                <a:ea typeface="ＭＳ Ｐゴシック"/>
              </a:rPr>
              <a:t> </a:t>
            </a:r>
            <a:r>
              <a:rPr lang="it-IT" dirty="0" err="1">
                <a:solidFill>
                  <a:srgbClr val="1C3F94"/>
                </a:solidFill>
                <a:latin typeface="Arial"/>
                <a:ea typeface="ＭＳ Ｐゴシック"/>
              </a:rPr>
              <a:t>carrier</a:t>
            </a:r>
            <a:r>
              <a:rPr lang="it-IT" dirty="0">
                <a:solidFill>
                  <a:srgbClr val="1C3F94"/>
                </a:solidFill>
                <a:latin typeface="Arial"/>
                <a:ea typeface="ＭＳ Ｐゴシック"/>
              </a:rPr>
              <a:t> = no </a:t>
            </a:r>
            <a:r>
              <a:rPr lang="it-IT" dirty="0" err="1">
                <a:solidFill>
                  <a:srgbClr val="1C3F94"/>
                </a:solidFill>
                <a:latin typeface="Arial"/>
                <a:ea typeface="ＭＳ Ｐゴシック"/>
              </a:rPr>
              <a:t>further</a:t>
            </a:r>
            <a:r>
              <a:rPr lang="it-IT" dirty="0">
                <a:solidFill>
                  <a:srgbClr val="1C3F94"/>
                </a:solidFill>
                <a:latin typeface="Arial"/>
                <a:ea typeface="ＭＳ Ｐゴシック"/>
              </a:rPr>
              <a:t> </a:t>
            </a:r>
            <a:r>
              <a:rPr lang="it-IT" dirty="0" err="1">
                <a:solidFill>
                  <a:srgbClr val="1C3F94"/>
                </a:solidFill>
                <a:latin typeface="Arial"/>
                <a:ea typeface="ＭＳ Ｐゴシック"/>
              </a:rPr>
              <a:t>progression</a:t>
            </a:r>
            <a:endParaRPr lang="it-IT" dirty="0">
              <a:solidFill>
                <a:srgbClr val="1C3F94"/>
              </a:solidFill>
              <a:latin typeface="Arial"/>
              <a:ea typeface="ＭＳ Ｐゴシック"/>
            </a:endParaRPr>
          </a:p>
        </p:txBody>
      </p:sp>
      <p:sp>
        <p:nvSpPr>
          <p:cNvPr id="23" name="AutoShape 21"/>
          <p:cNvSpPr>
            <a:spLocks noChangeArrowheads="1"/>
          </p:cNvSpPr>
          <p:nvPr/>
        </p:nvSpPr>
        <p:spPr bwMode="auto">
          <a:xfrm>
            <a:off x="3047996" y="3218310"/>
            <a:ext cx="1114425" cy="387350"/>
          </a:xfrm>
          <a:prstGeom prst="wedgeRoundRectCallout">
            <a:avLst>
              <a:gd name="adj1" fmla="val 29046"/>
              <a:gd name="adj2" fmla="val 205028"/>
              <a:gd name="adj3" fmla="val 16667"/>
            </a:avLst>
          </a:prstGeom>
          <a:noFill/>
          <a:ln w="25560" cap="sq">
            <a:solidFill>
              <a:srgbClr val="89A4A7"/>
            </a:solidFill>
            <a:prstDash val="sysDash"/>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solidFill>
                  <a:srgbClr val="000000"/>
                </a:solidFill>
                <a:latin typeface="Calibri" charset="0"/>
                <a:ea typeface="ＭＳ Ｐゴシック"/>
              </a:rPr>
              <a:t>HCC</a:t>
            </a:r>
          </a:p>
        </p:txBody>
      </p:sp>
    </p:spTree>
    <p:extLst>
      <p:ext uri="{BB962C8B-B14F-4D97-AF65-F5344CB8AC3E}">
        <p14:creationId xmlns:p14="http://schemas.microsoft.com/office/powerpoint/2010/main" val="203983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additive="repl">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ppt_x</p:attrName>
                                        </p:attrNameLst>
                                      </p:cBhvr>
                                      <p:tavLst>
                                        <p:tav tm="100000">
                                          <p:val>
                                            <p:strVal val="#ppt_x"/>
                                          </p:val>
                                        </p:tav>
                                        <p:tav tm="100000">
                                          <p:val>
                                            <p:strVal val="#ppt_x"/>
                                          </p:val>
                                        </p:tav>
                                      </p:tavLst>
                                    </p:anim>
                                    <p:anim calcmode="lin" valueType="num">
                                      <p:cBhvr>
                                        <p:cTn id="24" dur="500" fill="hold"/>
                                        <p:tgtEl>
                                          <p:spTgt spid="15"/>
                                        </p:tgtEl>
                                        <p:attrNameLst>
                                          <p:attrName>ppt_y</p:attrName>
                                        </p:attrNameLst>
                                      </p:cBhvr>
                                      <p:tavLst>
                                        <p:tav tm="10000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fill="hold" grpId="0" nodeType="clickEffect">
                                  <p:stCondLst>
                                    <p:cond delay="0"/>
                                  </p:stCondLst>
                                  <p:childTnLst>
                                    <p:set>
                                      <p:cBhvr additive="repl">
                                        <p:cTn id="38" dur="1" fill="hold">
                                          <p:stCondLst>
                                            <p:cond delay="0"/>
                                          </p:stCondLst>
                                        </p:cTn>
                                        <p:tgtEl>
                                          <p:spTgt spid="6"/>
                                        </p:tgtEl>
                                        <p:attrNameLst>
                                          <p:attrName>style.visibility</p:attrName>
                                        </p:attrNameLst>
                                      </p:cBhvr>
                                      <p:to>
                                        <p:strVal val="visible"/>
                                      </p:to>
                                    </p:set>
                                    <p:animEffect transition="in" filter="fade">
                                      <p:cBhvr additive="repl">
                                        <p:cTn id="39" dur="500"/>
                                        <p:tgtEl>
                                          <p:spTgt spid="6"/>
                                        </p:tgtEl>
                                      </p:cBhvr>
                                    </p:animEffect>
                                    <p:anim calcmode="lin" valueType="num">
                                      <p:cBhvr additive="repl">
                                        <p:cTn id="40" dur="500" fill="hold"/>
                                        <p:tgtEl>
                                          <p:spTgt spid="6"/>
                                        </p:tgtEl>
                                        <p:attrNameLst>
                                          <p:attrName>ppt_x</p:attrName>
                                        </p:attrNameLst>
                                      </p:cBhvr>
                                      <p:tavLst>
                                        <p:tav tm="100000">
                                          <p:val>
                                            <p:strVal val="#ppt_x"/>
                                          </p:val>
                                        </p:tav>
                                        <p:tav tm="100000">
                                          <p:val>
                                            <p:strVal val="#ppt_x"/>
                                          </p:val>
                                        </p:tav>
                                      </p:tavLst>
                                    </p:anim>
                                    <p:anim calcmode="lin" valueType="num">
                                      <p:cBhvr additive="repl">
                                        <p:cTn id="41" dur="500" fill="hold"/>
                                        <p:tgtEl>
                                          <p:spTgt spid="6"/>
                                        </p:tgtEl>
                                        <p:attrNameLst>
                                          <p:attrName>ppt_y</p:attrName>
                                        </p:attrNameLst>
                                      </p:cBhvr>
                                      <p:tavLst>
                                        <p:tav tm="100000">
                                          <p:val>
                                            <p:strVal val="#ppt_y+.1"/>
                                          </p:val>
                                        </p:tav>
                                        <p:tav tm="100000">
                                          <p:val>
                                            <p:strVal val="#ppt_y"/>
                                          </p:val>
                                        </p:tav>
                                      </p:tavLst>
                                    </p:anim>
                                  </p:childTnLst>
                                </p:cTn>
                              </p:par>
                              <p:par>
                                <p:cTn id="42" presetID="42" presetClass="entr" fill="hold" nodeType="withEffect">
                                  <p:stCondLst>
                                    <p:cond delay="0"/>
                                  </p:stCondLst>
                                  <p:childTnLst>
                                    <p:set>
                                      <p:cBhvr additive="repl">
                                        <p:cTn id="43" dur="1" fill="hold">
                                          <p:stCondLst>
                                            <p:cond delay="0"/>
                                          </p:stCondLst>
                                        </p:cTn>
                                        <p:tgtEl>
                                          <p:spTgt spid="9"/>
                                        </p:tgtEl>
                                        <p:attrNameLst>
                                          <p:attrName>style.visibility</p:attrName>
                                        </p:attrNameLst>
                                      </p:cBhvr>
                                      <p:to>
                                        <p:strVal val="visible"/>
                                      </p:to>
                                    </p:set>
                                    <p:animEffect transition="in" filter="fade">
                                      <p:cBhvr additive="repl">
                                        <p:cTn id="44" dur="500"/>
                                        <p:tgtEl>
                                          <p:spTgt spid="9"/>
                                        </p:tgtEl>
                                      </p:cBhvr>
                                    </p:animEffect>
                                    <p:anim calcmode="lin" valueType="num">
                                      <p:cBhvr additive="repl">
                                        <p:cTn id="45" dur="500" fill="hold"/>
                                        <p:tgtEl>
                                          <p:spTgt spid="9"/>
                                        </p:tgtEl>
                                        <p:attrNameLst>
                                          <p:attrName>ppt_x</p:attrName>
                                        </p:attrNameLst>
                                      </p:cBhvr>
                                      <p:tavLst>
                                        <p:tav tm="100000">
                                          <p:val>
                                            <p:strVal val="#ppt_x"/>
                                          </p:val>
                                        </p:tav>
                                        <p:tav tm="100000">
                                          <p:val>
                                            <p:strVal val="#ppt_x"/>
                                          </p:val>
                                        </p:tav>
                                      </p:tavLst>
                                    </p:anim>
                                    <p:anim calcmode="lin" valueType="num">
                                      <p:cBhvr additive="repl">
                                        <p:cTn id="46" dur="500" fill="hold"/>
                                        <p:tgtEl>
                                          <p:spTgt spid="9"/>
                                        </p:tgtEl>
                                        <p:attrNameLst>
                                          <p:attrName>ppt_y</p:attrName>
                                        </p:attrNameLst>
                                      </p:cBhvr>
                                      <p:tavLst>
                                        <p:tav tm="10000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fill="hold" grpId="0" nodeType="clickEffect">
                                  <p:stCondLst>
                                    <p:cond delay="0"/>
                                  </p:stCondLst>
                                  <p:childTnLst>
                                    <p:set>
                                      <p:cBhvr additive="repl">
                                        <p:cTn id="50" dur="1" fill="hold">
                                          <p:stCondLst>
                                            <p:cond delay="0"/>
                                          </p:stCondLst>
                                        </p:cTn>
                                        <p:tgtEl>
                                          <p:spTgt spid="5"/>
                                        </p:tgtEl>
                                        <p:attrNameLst>
                                          <p:attrName>style.visibility</p:attrName>
                                        </p:attrNameLst>
                                      </p:cBhvr>
                                      <p:to>
                                        <p:strVal val="visible"/>
                                      </p:to>
                                    </p:set>
                                    <p:animEffect transition="in" filter="fade">
                                      <p:cBhvr additive="repl">
                                        <p:cTn id="51" dur="500"/>
                                        <p:tgtEl>
                                          <p:spTgt spid="5"/>
                                        </p:tgtEl>
                                      </p:cBhvr>
                                    </p:animEffect>
                                    <p:anim calcmode="lin" valueType="num">
                                      <p:cBhvr additive="repl">
                                        <p:cTn id="52" dur="500" fill="hold"/>
                                        <p:tgtEl>
                                          <p:spTgt spid="5"/>
                                        </p:tgtEl>
                                        <p:attrNameLst>
                                          <p:attrName>ppt_x</p:attrName>
                                        </p:attrNameLst>
                                      </p:cBhvr>
                                      <p:tavLst>
                                        <p:tav tm="100000">
                                          <p:val>
                                            <p:strVal val="#ppt_x"/>
                                          </p:val>
                                        </p:tav>
                                        <p:tav tm="100000">
                                          <p:val>
                                            <p:strVal val="#ppt_x"/>
                                          </p:val>
                                        </p:tav>
                                      </p:tavLst>
                                    </p:anim>
                                    <p:anim calcmode="lin" valueType="num">
                                      <p:cBhvr additive="repl">
                                        <p:cTn id="53" dur="500" fill="hold"/>
                                        <p:tgtEl>
                                          <p:spTgt spid="5"/>
                                        </p:tgtEl>
                                        <p:attrNameLst>
                                          <p:attrName>ppt_y</p:attrName>
                                        </p:attrNameLst>
                                      </p:cBhvr>
                                      <p:tavLst>
                                        <p:tav tm="100000">
                                          <p:val>
                                            <p:strVal val="#ppt_y+.1"/>
                                          </p:val>
                                        </p:tav>
                                        <p:tav tm="100000">
                                          <p:val>
                                            <p:strVal val="#ppt_y"/>
                                          </p:val>
                                        </p:tav>
                                      </p:tavLst>
                                    </p:anim>
                                  </p:childTnLst>
                                </p:cTn>
                              </p:par>
                              <p:par>
                                <p:cTn id="54" presetID="42" presetClass="entr" fill="hold" nodeType="withEffect">
                                  <p:stCondLst>
                                    <p:cond delay="0"/>
                                  </p:stCondLst>
                                  <p:childTnLst>
                                    <p:set>
                                      <p:cBhvr additive="repl">
                                        <p:cTn id="55" dur="1" fill="hold">
                                          <p:stCondLst>
                                            <p:cond delay="0"/>
                                          </p:stCondLst>
                                        </p:cTn>
                                        <p:tgtEl>
                                          <p:spTgt spid="10"/>
                                        </p:tgtEl>
                                        <p:attrNameLst>
                                          <p:attrName>style.visibility</p:attrName>
                                        </p:attrNameLst>
                                      </p:cBhvr>
                                      <p:to>
                                        <p:strVal val="visible"/>
                                      </p:to>
                                    </p:set>
                                    <p:animEffect transition="in" filter="fade">
                                      <p:cBhvr additive="repl">
                                        <p:cTn id="56" dur="500"/>
                                        <p:tgtEl>
                                          <p:spTgt spid="10"/>
                                        </p:tgtEl>
                                      </p:cBhvr>
                                    </p:animEffect>
                                    <p:anim calcmode="lin" valueType="num">
                                      <p:cBhvr additive="repl">
                                        <p:cTn id="57" dur="500" fill="hold"/>
                                        <p:tgtEl>
                                          <p:spTgt spid="10"/>
                                        </p:tgtEl>
                                        <p:attrNameLst>
                                          <p:attrName>ppt_x</p:attrName>
                                        </p:attrNameLst>
                                      </p:cBhvr>
                                      <p:tavLst>
                                        <p:tav tm="100000">
                                          <p:val>
                                            <p:strVal val="#ppt_x"/>
                                          </p:val>
                                        </p:tav>
                                        <p:tav tm="100000">
                                          <p:val>
                                            <p:strVal val="#ppt_x"/>
                                          </p:val>
                                        </p:tav>
                                      </p:tavLst>
                                    </p:anim>
                                    <p:anim calcmode="lin" valueType="num">
                                      <p:cBhvr additive="repl">
                                        <p:cTn id="58" dur="500" fill="hold"/>
                                        <p:tgtEl>
                                          <p:spTgt spid="10"/>
                                        </p:tgtEl>
                                        <p:attrNameLst>
                                          <p:attrName>ppt_y</p:attrName>
                                        </p:attrNameLst>
                                      </p:cBhvr>
                                      <p:tavLst>
                                        <p:tav tm="10000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fill="hold" grpId="0" nodeType="clickEffect">
                                  <p:stCondLst>
                                    <p:cond delay="0"/>
                                  </p:stCondLst>
                                  <p:childTnLst>
                                    <p:set>
                                      <p:cBhvr additive="repl">
                                        <p:cTn id="62" dur="1" fill="hold">
                                          <p:stCondLst>
                                            <p:cond delay="0"/>
                                          </p:stCondLst>
                                        </p:cTn>
                                        <p:tgtEl>
                                          <p:spTgt spid="4"/>
                                        </p:tgtEl>
                                        <p:attrNameLst>
                                          <p:attrName>style.visibility</p:attrName>
                                        </p:attrNameLst>
                                      </p:cBhvr>
                                      <p:to>
                                        <p:strVal val="visible"/>
                                      </p:to>
                                    </p:set>
                                    <p:animEffect transition="in" filter="fade">
                                      <p:cBhvr additive="repl">
                                        <p:cTn id="63" dur="500"/>
                                        <p:tgtEl>
                                          <p:spTgt spid="4"/>
                                        </p:tgtEl>
                                      </p:cBhvr>
                                    </p:animEffect>
                                    <p:anim calcmode="lin" valueType="num">
                                      <p:cBhvr additive="repl">
                                        <p:cTn id="64" dur="500" fill="hold"/>
                                        <p:tgtEl>
                                          <p:spTgt spid="4"/>
                                        </p:tgtEl>
                                        <p:attrNameLst>
                                          <p:attrName>ppt_x</p:attrName>
                                        </p:attrNameLst>
                                      </p:cBhvr>
                                      <p:tavLst>
                                        <p:tav tm="100000">
                                          <p:val>
                                            <p:strVal val="#ppt_x"/>
                                          </p:val>
                                        </p:tav>
                                        <p:tav tm="100000">
                                          <p:val>
                                            <p:strVal val="#ppt_x"/>
                                          </p:val>
                                        </p:tav>
                                      </p:tavLst>
                                    </p:anim>
                                    <p:anim calcmode="lin" valueType="num">
                                      <p:cBhvr additive="repl">
                                        <p:cTn id="65" dur="500" fill="hold"/>
                                        <p:tgtEl>
                                          <p:spTgt spid="4"/>
                                        </p:tgtEl>
                                        <p:attrNameLst>
                                          <p:attrName>ppt_y</p:attrName>
                                        </p:attrNameLst>
                                      </p:cBhvr>
                                      <p:tavLst>
                                        <p:tav tm="100000">
                                          <p:val>
                                            <p:strVal val="#ppt_y+.1"/>
                                          </p:val>
                                        </p:tav>
                                        <p:tav tm="100000">
                                          <p:val>
                                            <p:strVal val="#ppt_y"/>
                                          </p:val>
                                        </p:tav>
                                      </p:tavLst>
                                    </p:anim>
                                  </p:childTnLst>
                                </p:cTn>
                              </p:par>
                              <p:par>
                                <p:cTn id="66" presetID="42" presetClass="entr" fill="hold" nodeType="withEffect">
                                  <p:stCondLst>
                                    <p:cond delay="0"/>
                                  </p:stCondLst>
                                  <p:childTnLst>
                                    <p:set>
                                      <p:cBhvr additive="repl">
                                        <p:cTn id="67" dur="1" fill="hold">
                                          <p:stCondLst>
                                            <p:cond delay="0"/>
                                          </p:stCondLst>
                                        </p:cTn>
                                        <p:tgtEl>
                                          <p:spTgt spid="14"/>
                                        </p:tgtEl>
                                        <p:attrNameLst>
                                          <p:attrName>style.visibility</p:attrName>
                                        </p:attrNameLst>
                                      </p:cBhvr>
                                      <p:to>
                                        <p:strVal val="visible"/>
                                      </p:to>
                                    </p:set>
                                    <p:animEffect transition="in" filter="fade">
                                      <p:cBhvr additive="repl">
                                        <p:cTn id="68" dur="500"/>
                                        <p:tgtEl>
                                          <p:spTgt spid="14"/>
                                        </p:tgtEl>
                                      </p:cBhvr>
                                    </p:animEffect>
                                    <p:anim calcmode="lin" valueType="num">
                                      <p:cBhvr additive="repl">
                                        <p:cTn id="69" dur="500" fill="hold"/>
                                        <p:tgtEl>
                                          <p:spTgt spid="14"/>
                                        </p:tgtEl>
                                        <p:attrNameLst>
                                          <p:attrName>ppt_x</p:attrName>
                                        </p:attrNameLst>
                                      </p:cBhvr>
                                      <p:tavLst>
                                        <p:tav tm="100000">
                                          <p:val>
                                            <p:strVal val="#ppt_x"/>
                                          </p:val>
                                        </p:tav>
                                        <p:tav tm="100000">
                                          <p:val>
                                            <p:strVal val="#ppt_x"/>
                                          </p:val>
                                        </p:tav>
                                      </p:tavLst>
                                    </p:anim>
                                    <p:anim calcmode="lin" valueType="num">
                                      <p:cBhvr additive="repl">
                                        <p:cTn id="70" dur="500" fill="hold"/>
                                        <p:tgtEl>
                                          <p:spTgt spid="14"/>
                                        </p:tgtEl>
                                        <p:attrNameLst>
                                          <p:attrName>ppt_y</p:attrName>
                                        </p:attrNameLst>
                                      </p:cBhvr>
                                      <p:tavLst>
                                        <p:tav tm="10000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fill="hold" grpId="0" nodeType="clickEffect">
                                  <p:stCondLst>
                                    <p:cond delay="0"/>
                                  </p:stCondLst>
                                  <p:childTnLst>
                                    <p:set>
                                      <p:cBhvr additive="repl">
                                        <p:cTn id="74" dur="1" fill="hold">
                                          <p:stCondLst>
                                            <p:cond delay="0"/>
                                          </p:stCondLst>
                                        </p:cTn>
                                        <p:tgtEl>
                                          <p:spTgt spid="7"/>
                                        </p:tgtEl>
                                        <p:attrNameLst>
                                          <p:attrName>style.visibility</p:attrName>
                                        </p:attrNameLst>
                                      </p:cBhvr>
                                      <p:to>
                                        <p:strVal val="visible"/>
                                      </p:to>
                                    </p:set>
                                    <p:animEffect transition="in" filter="fade">
                                      <p:cBhvr additive="repl">
                                        <p:cTn id="75" dur="500"/>
                                        <p:tgtEl>
                                          <p:spTgt spid="7"/>
                                        </p:tgtEl>
                                      </p:cBhvr>
                                    </p:animEffect>
                                    <p:anim calcmode="lin" valueType="num">
                                      <p:cBhvr additive="repl">
                                        <p:cTn id="76" dur="500" fill="hold"/>
                                        <p:tgtEl>
                                          <p:spTgt spid="7"/>
                                        </p:tgtEl>
                                        <p:attrNameLst>
                                          <p:attrName>ppt_x</p:attrName>
                                        </p:attrNameLst>
                                      </p:cBhvr>
                                      <p:tavLst>
                                        <p:tav tm="100000">
                                          <p:val>
                                            <p:strVal val="#ppt_x"/>
                                          </p:val>
                                        </p:tav>
                                        <p:tav tm="100000">
                                          <p:val>
                                            <p:strVal val="#ppt_x"/>
                                          </p:val>
                                        </p:tav>
                                      </p:tavLst>
                                    </p:anim>
                                    <p:anim calcmode="lin" valueType="num">
                                      <p:cBhvr additive="repl">
                                        <p:cTn id="77" dur="500" fill="hold"/>
                                        <p:tgtEl>
                                          <p:spTgt spid="7"/>
                                        </p:tgtEl>
                                        <p:attrNameLst>
                                          <p:attrName>ppt_y</p:attrName>
                                        </p:attrNameLst>
                                      </p:cBhvr>
                                      <p:tavLst>
                                        <p:tav tm="100000">
                                          <p:val>
                                            <p:strVal val="#ppt_y+.1"/>
                                          </p:val>
                                        </p:tav>
                                        <p:tav tm="100000">
                                          <p:val>
                                            <p:strVal val="#ppt_y"/>
                                          </p:val>
                                        </p:tav>
                                      </p:tavLst>
                                    </p:anim>
                                  </p:childTnLst>
                                </p:cTn>
                              </p:par>
                              <p:par>
                                <p:cTn id="78" presetID="42" presetClass="entr" fill="hold" nodeType="withEffect">
                                  <p:stCondLst>
                                    <p:cond delay="0"/>
                                  </p:stCondLst>
                                  <p:childTnLst>
                                    <p:set>
                                      <p:cBhvr additive="repl">
                                        <p:cTn id="79" dur="1" fill="hold">
                                          <p:stCondLst>
                                            <p:cond delay="0"/>
                                          </p:stCondLst>
                                        </p:cTn>
                                        <p:tgtEl>
                                          <p:spTgt spid="11"/>
                                        </p:tgtEl>
                                        <p:attrNameLst>
                                          <p:attrName>style.visibility</p:attrName>
                                        </p:attrNameLst>
                                      </p:cBhvr>
                                      <p:to>
                                        <p:strVal val="visible"/>
                                      </p:to>
                                    </p:set>
                                    <p:animEffect transition="in" filter="fade">
                                      <p:cBhvr additive="repl">
                                        <p:cTn id="80" dur="500"/>
                                        <p:tgtEl>
                                          <p:spTgt spid="11"/>
                                        </p:tgtEl>
                                      </p:cBhvr>
                                    </p:animEffect>
                                    <p:anim calcmode="lin" valueType="num">
                                      <p:cBhvr additive="repl">
                                        <p:cTn id="81" dur="500" fill="hold"/>
                                        <p:tgtEl>
                                          <p:spTgt spid="11"/>
                                        </p:tgtEl>
                                        <p:attrNameLst>
                                          <p:attrName>ppt_x</p:attrName>
                                        </p:attrNameLst>
                                      </p:cBhvr>
                                      <p:tavLst>
                                        <p:tav tm="100000">
                                          <p:val>
                                            <p:strVal val="#ppt_x"/>
                                          </p:val>
                                        </p:tav>
                                        <p:tav tm="100000">
                                          <p:val>
                                            <p:strVal val="#ppt_x"/>
                                          </p:val>
                                        </p:tav>
                                      </p:tavLst>
                                    </p:anim>
                                    <p:anim calcmode="lin" valueType="num">
                                      <p:cBhvr additive="repl">
                                        <p:cTn id="82" dur="500" fill="hold"/>
                                        <p:tgtEl>
                                          <p:spTgt spid="11"/>
                                        </p:tgtEl>
                                        <p:attrNameLst>
                                          <p:attrName>ppt_y</p:attrName>
                                        </p:attrNameLst>
                                      </p:cBhvr>
                                      <p:tavLst>
                                        <p:tav tm="10000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additive="repl">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ppt_x</p:attrName>
                                        </p:attrNameLst>
                                      </p:cBhvr>
                                      <p:tavLst>
                                        <p:tav tm="100000">
                                          <p:val>
                                            <p:strVal val="#ppt_x"/>
                                          </p:val>
                                        </p:tav>
                                        <p:tav tm="100000">
                                          <p:val>
                                            <p:strVal val="#ppt_x"/>
                                          </p:val>
                                        </p:tav>
                                      </p:tavLst>
                                    </p:anim>
                                    <p:anim calcmode="lin" valueType="num">
                                      <p:cBhvr>
                                        <p:cTn id="88" dur="500" fill="hold"/>
                                        <p:tgtEl>
                                          <p:spTgt spid="12"/>
                                        </p:tgtEl>
                                        <p:attrNameLst>
                                          <p:attrName>ppt_y</p:attrName>
                                        </p:attrNameLst>
                                      </p:cBhvr>
                                      <p:tavLst>
                                        <p:tav tm="100000">
                                          <p:val>
                                            <p:strVal val="1+#ppt_h/2"/>
                                          </p:val>
                                        </p:tav>
                                        <p:tav tm="100000">
                                          <p:val>
                                            <p:strVal val="#ppt_y"/>
                                          </p:val>
                                        </p:tav>
                                      </p:tavLst>
                                    </p:anim>
                                  </p:childTnLst>
                                </p:cTn>
                              </p:par>
                              <p:par>
                                <p:cTn id="89" presetID="42" presetClass="entr" fill="hold" nodeType="withEffect">
                                  <p:stCondLst>
                                    <p:cond delay="0"/>
                                  </p:stCondLst>
                                  <p:childTnLst>
                                    <p:set>
                                      <p:cBhvr additive="repl">
                                        <p:cTn id="90" dur="1" fill="hold">
                                          <p:stCondLst>
                                            <p:cond delay="0"/>
                                          </p:stCondLst>
                                        </p:cTn>
                                        <p:tgtEl>
                                          <p:spTgt spid="13"/>
                                        </p:tgtEl>
                                        <p:attrNameLst>
                                          <p:attrName>style.visibility</p:attrName>
                                        </p:attrNameLst>
                                      </p:cBhvr>
                                      <p:to>
                                        <p:strVal val="visible"/>
                                      </p:to>
                                    </p:set>
                                    <p:animEffect transition="in" filter="fade">
                                      <p:cBhvr additive="repl">
                                        <p:cTn id="91" dur="500"/>
                                        <p:tgtEl>
                                          <p:spTgt spid="13"/>
                                        </p:tgtEl>
                                      </p:cBhvr>
                                    </p:animEffect>
                                    <p:anim calcmode="lin" valueType="num">
                                      <p:cBhvr additive="repl">
                                        <p:cTn id="92" dur="500" fill="hold"/>
                                        <p:tgtEl>
                                          <p:spTgt spid="13"/>
                                        </p:tgtEl>
                                        <p:attrNameLst>
                                          <p:attrName>ppt_x</p:attrName>
                                        </p:attrNameLst>
                                      </p:cBhvr>
                                      <p:tavLst>
                                        <p:tav tm="100000">
                                          <p:val>
                                            <p:strVal val="#ppt_x"/>
                                          </p:val>
                                        </p:tav>
                                        <p:tav tm="100000">
                                          <p:val>
                                            <p:strVal val="#ppt_x"/>
                                          </p:val>
                                        </p:tav>
                                      </p:tavLst>
                                    </p:anim>
                                    <p:anim calcmode="lin" valueType="num">
                                      <p:cBhvr additive="repl">
                                        <p:cTn id="93" dur="500" fill="hold"/>
                                        <p:tgtEl>
                                          <p:spTgt spid="13"/>
                                        </p:tgtEl>
                                        <p:attrNameLst>
                                          <p:attrName>ppt_y</p:attrName>
                                        </p:attrNameLst>
                                      </p:cBhvr>
                                      <p:tavLst>
                                        <p:tav tm="100000">
                                          <p:val>
                                            <p:strVal val="#ppt_y+.1"/>
                                          </p:val>
                                        </p:tav>
                                        <p:tav tm="100000">
                                          <p:val>
                                            <p:strVal val="#ppt_y"/>
                                          </p:val>
                                        </p:tav>
                                      </p:tavLst>
                                    </p:anim>
                                  </p:childTnLst>
                                </p:cTn>
                              </p:par>
                              <p:par>
                                <p:cTn id="94" presetID="42" presetClass="exit" fill="hold" grpId="1" nodeType="withEffect">
                                  <p:stCondLst>
                                    <p:cond delay="0"/>
                                  </p:stCondLst>
                                  <p:childTnLst>
                                    <p:animEffect transition="out" filter="fade">
                                      <p:cBhvr additive="repl">
                                        <p:cTn id="95" dur="500"/>
                                        <p:tgtEl>
                                          <p:spTgt spid="6"/>
                                        </p:tgtEl>
                                      </p:cBhvr>
                                    </p:animEffect>
                                    <p:anim calcmode="lin" valueType="num">
                                      <p:cBhvr additive="repl">
                                        <p:cTn id="96" dur="500"/>
                                        <p:tgtEl>
                                          <p:spTgt spid="6"/>
                                        </p:tgtEl>
                                        <p:attrNameLst>
                                          <p:attrName>ppt_x</p:attrName>
                                        </p:attrNameLst>
                                      </p:cBhvr>
                                      <p:tavLst>
                                        <p:tav tm="100000">
                                          <p:val>
                                            <p:strVal val="#ppt_x"/>
                                          </p:val>
                                        </p:tav>
                                        <p:tav tm="100000">
                                          <p:val>
                                            <p:strVal val="#ppt_x"/>
                                          </p:val>
                                        </p:tav>
                                      </p:tavLst>
                                    </p:anim>
                                    <p:anim calcmode="lin" valueType="num">
                                      <p:cBhvr additive="repl">
                                        <p:cTn id="97" dur="500"/>
                                        <p:tgtEl>
                                          <p:spTgt spid="6"/>
                                        </p:tgtEl>
                                        <p:attrNameLst>
                                          <p:attrName>ppt_y</p:attrName>
                                        </p:attrNameLst>
                                      </p:cBhvr>
                                      <p:tavLst>
                                        <p:tav tm="100000">
                                          <p:val>
                                            <p:strVal val="#ppt_y"/>
                                          </p:val>
                                        </p:tav>
                                        <p:tav tm="100000">
                                          <p:val>
                                            <p:strVal val="#ppt_y+.1"/>
                                          </p:val>
                                        </p:tav>
                                      </p:tavLst>
                                    </p:anim>
                                    <p:set>
                                      <p:cBhvr additive="repl">
                                        <p:cTn id="98" dur="1" fill="hold">
                                          <p:stCondLst>
                                            <p:cond delay="499"/>
                                          </p:stCondLst>
                                        </p:cTn>
                                        <p:tgtEl>
                                          <p:spTgt spid="6"/>
                                        </p:tgtEl>
                                        <p:attrNameLst>
                                          <p:attrName>style.visibility</p:attrName>
                                        </p:attrNameLst>
                                      </p:cBhvr>
                                      <p:to>
                                        <p:strVal val="hidden"/>
                                      </p:to>
                                    </p:set>
                                  </p:childTnLst>
                                </p:cTn>
                              </p:par>
                              <p:par>
                                <p:cTn id="99" presetID="42" presetClass="exit" fill="hold" nodeType="withEffect">
                                  <p:stCondLst>
                                    <p:cond delay="0"/>
                                  </p:stCondLst>
                                  <p:childTnLst>
                                    <p:animEffect transition="out" filter="fade">
                                      <p:cBhvr additive="repl">
                                        <p:cTn id="100" dur="500"/>
                                        <p:tgtEl>
                                          <p:spTgt spid="9"/>
                                        </p:tgtEl>
                                      </p:cBhvr>
                                    </p:animEffect>
                                    <p:anim calcmode="lin" valueType="num">
                                      <p:cBhvr additive="repl">
                                        <p:cTn id="101" dur="500"/>
                                        <p:tgtEl>
                                          <p:spTgt spid="9"/>
                                        </p:tgtEl>
                                        <p:attrNameLst>
                                          <p:attrName>ppt_x</p:attrName>
                                        </p:attrNameLst>
                                      </p:cBhvr>
                                      <p:tavLst>
                                        <p:tav tm="100000">
                                          <p:val>
                                            <p:strVal val="#ppt_x"/>
                                          </p:val>
                                        </p:tav>
                                        <p:tav tm="100000">
                                          <p:val>
                                            <p:strVal val="#ppt_x"/>
                                          </p:val>
                                        </p:tav>
                                      </p:tavLst>
                                    </p:anim>
                                    <p:anim calcmode="lin" valueType="num">
                                      <p:cBhvr additive="repl">
                                        <p:cTn id="102" dur="500"/>
                                        <p:tgtEl>
                                          <p:spTgt spid="9"/>
                                        </p:tgtEl>
                                        <p:attrNameLst>
                                          <p:attrName>ppt_y</p:attrName>
                                        </p:attrNameLst>
                                      </p:cBhvr>
                                      <p:tavLst>
                                        <p:tav tm="100000">
                                          <p:val>
                                            <p:strVal val="#ppt_y"/>
                                          </p:val>
                                        </p:tav>
                                        <p:tav tm="100000">
                                          <p:val>
                                            <p:strVal val="#ppt_y+.1"/>
                                          </p:val>
                                        </p:tav>
                                      </p:tavLst>
                                    </p:anim>
                                    <p:set>
                                      <p:cBhvr additive="repl">
                                        <p:cTn id="103" dur="1" fill="hold">
                                          <p:stCondLst>
                                            <p:cond delay="499"/>
                                          </p:stCondLst>
                                        </p:cTn>
                                        <p:tgtEl>
                                          <p:spTgt spid="9"/>
                                        </p:tgtEl>
                                        <p:attrNameLst>
                                          <p:attrName>style.visibility</p:attrName>
                                        </p:attrNameLst>
                                      </p:cBhvr>
                                      <p:to>
                                        <p:strVal val="hidden"/>
                                      </p:to>
                                    </p:set>
                                  </p:childTnLst>
                                </p:cTn>
                              </p:par>
                              <p:par>
                                <p:cTn id="104" presetID="42" presetClass="exit" fill="hold" grpId="1" nodeType="withEffect">
                                  <p:stCondLst>
                                    <p:cond delay="0"/>
                                  </p:stCondLst>
                                  <p:childTnLst>
                                    <p:animEffect transition="out" filter="fade">
                                      <p:cBhvr additive="repl">
                                        <p:cTn id="105" dur="500"/>
                                        <p:tgtEl>
                                          <p:spTgt spid="5"/>
                                        </p:tgtEl>
                                      </p:cBhvr>
                                    </p:animEffect>
                                    <p:anim calcmode="lin" valueType="num">
                                      <p:cBhvr additive="repl">
                                        <p:cTn id="106" dur="500"/>
                                        <p:tgtEl>
                                          <p:spTgt spid="5"/>
                                        </p:tgtEl>
                                        <p:attrNameLst>
                                          <p:attrName>ppt_x</p:attrName>
                                        </p:attrNameLst>
                                      </p:cBhvr>
                                      <p:tavLst>
                                        <p:tav tm="100000">
                                          <p:val>
                                            <p:strVal val="#ppt_x"/>
                                          </p:val>
                                        </p:tav>
                                        <p:tav tm="100000">
                                          <p:val>
                                            <p:strVal val="#ppt_x"/>
                                          </p:val>
                                        </p:tav>
                                      </p:tavLst>
                                    </p:anim>
                                    <p:anim calcmode="lin" valueType="num">
                                      <p:cBhvr additive="repl">
                                        <p:cTn id="107" dur="500"/>
                                        <p:tgtEl>
                                          <p:spTgt spid="5"/>
                                        </p:tgtEl>
                                        <p:attrNameLst>
                                          <p:attrName>ppt_y</p:attrName>
                                        </p:attrNameLst>
                                      </p:cBhvr>
                                      <p:tavLst>
                                        <p:tav tm="100000">
                                          <p:val>
                                            <p:strVal val="#ppt_y"/>
                                          </p:val>
                                        </p:tav>
                                        <p:tav tm="100000">
                                          <p:val>
                                            <p:strVal val="#ppt_y+.1"/>
                                          </p:val>
                                        </p:tav>
                                      </p:tavLst>
                                    </p:anim>
                                    <p:set>
                                      <p:cBhvr additive="repl">
                                        <p:cTn id="108" dur="1" fill="hold">
                                          <p:stCondLst>
                                            <p:cond delay="499"/>
                                          </p:stCondLst>
                                        </p:cTn>
                                        <p:tgtEl>
                                          <p:spTgt spid="5"/>
                                        </p:tgtEl>
                                        <p:attrNameLst>
                                          <p:attrName>style.visibility</p:attrName>
                                        </p:attrNameLst>
                                      </p:cBhvr>
                                      <p:to>
                                        <p:strVal val="hidden"/>
                                      </p:to>
                                    </p:set>
                                  </p:childTnLst>
                                </p:cTn>
                              </p:par>
                              <p:par>
                                <p:cTn id="109" presetID="42" presetClass="exit" fill="hold" nodeType="withEffect">
                                  <p:stCondLst>
                                    <p:cond delay="0"/>
                                  </p:stCondLst>
                                  <p:childTnLst>
                                    <p:animEffect transition="out" filter="fade">
                                      <p:cBhvr additive="repl">
                                        <p:cTn id="110" dur="500"/>
                                        <p:tgtEl>
                                          <p:spTgt spid="10"/>
                                        </p:tgtEl>
                                      </p:cBhvr>
                                    </p:animEffect>
                                    <p:anim calcmode="lin" valueType="num">
                                      <p:cBhvr additive="repl">
                                        <p:cTn id="111" dur="500"/>
                                        <p:tgtEl>
                                          <p:spTgt spid="10"/>
                                        </p:tgtEl>
                                        <p:attrNameLst>
                                          <p:attrName>ppt_x</p:attrName>
                                        </p:attrNameLst>
                                      </p:cBhvr>
                                      <p:tavLst>
                                        <p:tav tm="100000">
                                          <p:val>
                                            <p:strVal val="#ppt_x"/>
                                          </p:val>
                                        </p:tav>
                                        <p:tav tm="100000">
                                          <p:val>
                                            <p:strVal val="#ppt_x"/>
                                          </p:val>
                                        </p:tav>
                                      </p:tavLst>
                                    </p:anim>
                                    <p:anim calcmode="lin" valueType="num">
                                      <p:cBhvr additive="repl">
                                        <p:cTn id="112" dur="500"/>
                                        <p:tgtEl>
                                          <p:spTgt spid="10"/>
                                        </p:tgtEl>
                                        <p:attrNameLst>
                                          <p:attrName>ppt_y</p:attrName>
                                        </p:attrNameLst>
                                      </p:cBhvr>
                                      <p:tavLst>
                                        <p:tav tm="100000">
                                          <p:val>
                                            <p:strVal val="#ppt_y"/>
                                          </p:val>
                                        </p:tav>
                                        <p:tav tm="100000">
                                          <p:val>
                                            <p:strVal val="#ppt_y+.1"/>
                                          </p:val>
                                        </p:tav>
                                      </p:tavLst>
                                    </p:anim>
                                    <p:set>
                                      <p:cBhvr additive="repl">
                                        <p:cTn id="113" dur="1" fill="hold">
                                          <p:stCondLst>
                                            <p:cond delay="499"/>
                                          </p:stCondLst>
                                        </p:cTn>
                                        <p:tgtEl>
                                          <p:spTgt spid="10"/>
                                        </p:tgtEl>
                                        <p:attrNameLst>
                                          <p:attrName>style.visibility</p:attrName>
                                        </p:attrNameLst>
                                      </p:cBhvr>
                                      <p:to>
                                        <p:strVal val="hidden"/>
                                      </p:to>
                                    </p:set>
                                  </p:childTnLst>
                                </p:cTn>
                              </p:par>
                              <p:par>
                                <p:cTn id="114" presetID="42" presetClass="exit" fill="hold" grpId="1" nodeType="withEffect">
                                  <p:stCondLst>
                                    <p:cond delay="0"/>
                                  </p:stCondLst>
                                  <p:childTnLst>
                                    <p:animEffect transition="out" filter="fade">
                                      <p:cBhvr additive="repl">
                                        <p:cTn id="115" dur="500"/>
                                        <p:tgtEl>
                                          <p:spTgt spid="4"/>
                                        </p:tgtEl>
                                      </p:cBhvr>
                                    </p:animEffect>
                                    <p:anim calcmode="lin" valueType="num">
                                      <p:cBhvr additive="repl">
                                        <p:cTn id="116" dur="500"/>
                                        <p:tgtEl>
                                          <p:spTgt spid="4"/>
                                        </p:tgtEl>
                                        <p:attrNameLst>
                                          <p:attrName>ppt_x</p:attrName>
                                        </p:attrNameLst>
                                      </p:cBhvr>
                                      <p:tavLst>
                                        <p:tav tm="100000">
                                          <p:val>
                                            <p:strVal val="#ppt_x"/>
                                          </p:val>
                                        </p:tav>
                                        <p:tav tm="100000">
                                          <p:val>
                                            <p:strVal val="#ppt_x"/>
                                          </p:val>
                                        </p:tav>
                                      </p:tavLst>
                                    </p:anim>
                                    <p:anim calcmode="lin" valueType="num">
                                      <p:cBhvr additive="repl">
                                        <p:cTn id="117" dur="500"/>
                                        <p:tgtEl>
                                          <p:spTgt spid="4"/>
                                        </p:tgtEl>
                                        <p:attrNameLst>
                                          <p:attrName>ppt_y</p:attrName>
                                        </p:attrNameLst>
                                      </p:cBhvr>
                                      <p:tavLst>
                                        <p:tav tm="100000">
                                          <p:val>
                                            <p:strVal val="#ppt_y"/>
                                          </p:val>
                                        </p:tav>
                                        <p:tav tm="100000">
                                          <p:val>
                                            <p:strVal val="#ppt_y+.1"/>
                                          </p:val>
                                        </p:tav>
                                      </p:tavLst>
                                    </p:anim>
                                    <p:set>
                                      <p:cBhvr additive="repl">
                                        <p:cTn id="118" dur="1" fill="hold">
                                          <p:stCondLst>
                                            <p:cond delay="499"/>
                                          </p:stCondLst>
                                        </p:cTn>
                                        <p:tgtEl>
                                          <p:spTgt spid="4"/>
                                        </p:tgtEl>
                                        <p:attrNameLst>
                                          <p:attrName>style.visibility</p:attrName>
                                        </p:attrNameLst>
                                      </p:cBhvr>
                                      <p:to>
                                        <p:strVal val="hidden"/>
                                      </p:to>
                                    </p:set>
                                  </p:childTnLst>
                                </p:cTn>
                              </p:par>
                              <p:par>
                                <p:cTn id="119" presetID="42" presetClass="exit" fill="hold" nodeType="withEffect">
                                  <p:stCondLst>
                                    <p:cond delay="0"/>
                                  </p:stCondLst>
                                  <p:childTnLst>
                                    <p:animEffect transition="out" filter="fade">
                                      <p:cBhvr additive="repl">
                                        <p:cTn id="120" dur="500"/>
                                        <p:tgtEl>
                                          <p:spTgt spid="14"/>
                                        </p:tgtEl>
                                      </p:cBhvr>
                                    </p:animEffect>
                                    <p:anim calcmode="lin" valueType="num">
                                      <p:cBhvr additive="repl">
                                        <p:cTn id="121" dur="500"/>
                                        <p:tgtEl>
                                          <p:spTgt spid="14"/>
                                        </p:tgtEl>
                                        <p:attrNameLst>
                                          <p:attrName>ppt_x</p:attrName>
                                        </p:attrNameLst>
                                      </p:cBhvr>
                                      <p:tavLst>
                                        <p:tav tm="100000">
                                          <p:val>
                                            <p:strVal val="#ppt_x"/>
                                          </p:val>
                                        </p:tav>
                                        <p:tav tm="100000">
                                          <p:val>
                                            <p:strVal val="#ppt_x"/>
                                          </p:val>
                                        </p:tav>
                                      </p:tavLst>
                                    </p:anim>
                                    <p:anim calcmode="lin" valueType="num">
                                      <p:cBhvr additive="repl">
                                        <p:cTn id="122" dur="500"/>
                                        <p:tgtEl>
                                          <p:spTgt spid="14"/>
                                        </p:tgtEl>
                                        <p:attrNameLst>
                                          <p:attrName>ppt_y</p:attrName>
                                        </p:attrNameLst>
                                      </p:cBhvr>
                                      <p:tavLst>
                                        <p:tav tm="100000">
                                          <p:val>
                                            <p:strVal val="#ppt_y"/>
                                          </p:val>
                                        </p:tav>
                                        <p:tav tm="100000">
                                          <p:val>
                                            <p:strVal val="#ppt_y+.1"/>
                                          </p:val>
                                        </p:tav>
                                      </p:tavLst>
                                    </p:anim>
                                    <p:set>
                                      <p:cBhvr additive="repl">
                                        <p:cTn id="123" dur="1" fill="hold">
                                          <p:stCondLst>
                                            <p:cond delay="499"/>
                                          </p:stCondLst>
                                        </p:cTn>
                                        <p:tgtEl>
                                          <p:spTgt spid="14"/>
                                        </p:tgtEl>
                                        <p:attrNameLst>
                                          <p:attrName>style.visibility</p:attrName>
                                        </p:attrNameLst>
                                      </p:cBhvr>
                                      <p:to>
                                        <p:strVal val="hidden"/>
                                      </p:to>
                                    </p:set>
                                  </p:childTnLst>
                                </p:cTn>
                              </p:par>
                              <p:par>
                                <p:cTn id="124" presetID="42" presetClass="exit" fill="hold" grpId="1" nodeType="withEffect">
                                  <p:stCondLst>
                                    <p:cond delay="0"/>
                                  </p:stCondLst>
                                  <p:childTnLst>
                                    <p:animEffect transition="out" filter="fade">
                                      <p:cBhvr additive="repl">
                                        <p:cTn id="125" dur="500"/>
                                        <p:tgtEl>
                                          <p:spTgt spid="12"/>
                                        </p:tgtEl>
                                      </p:cBhvr>
                                    </p:animEffect>
                                    <p:anim calcmode="lin" valueType="num">
                                      <p:cBhvr additive="repl">
                                        <p:cTn id="126" dur="500"/>
                                        <p:tgtEl>
                                          <p:spTgt spid="12"/>
                                        </p:tgtEl>
                                        <p:attrNameLst>
                                          <p:attrName>ppt_x</p:attrName>
                                        </p:attrNameLst>
                                      </p:cBhvr>
                                      <p:tavLst>
                                        <p:tav tm="100000">
                                          <p:val>
                                            <p:strVal val="#ppt_x"/>
                                          </p:val>
                                        </p:tav>
                                        <p:tav tm="100000">
                                          <p:val>
                                            <p:strVal val="#ppt_x"/>
                                          </p:val>
                                        </p:tav>
                                      </p:tavLst>
                                    </p:anim>
                                    <p:anim calcmode="lin" valueType="num">
                                      <p:cBhvr additive="repl">
                                        <p:cTn id="127" dur="500"/>
                                        <p:tgtEl>
                                          <p:spTgt spid="12"/>
                                        </p:tgtEl>
                                        <p:attrNameLst>
                                          <p:attrName>ppt_y</p:attrName>
                                        </p:attrNameLst>
                                      </p:cBhvr>
                                      <p:tavLst>
                                        <p:tav tm="100000">
                                          <p:val>
                                            <p:strVal val="#ppt_y"/>
                                          </p:val>
                                        </p:tav>
                                        <p:tav tm="100000">
                                          <p:val>
                                            <p:strVal val="#ppt_y+.1"/>
                                          </p:val>
                                        </p:tav>
                                      </p:tavLst>
                                    </p:anim>
                                    <p:set>
                                      <p:cBhvr additive="repl">
                                        <p:cTn id="128" dur="1" fill="hold">
                                          <p:stCondLst>
                                            <p:cond delay="499"/>
                                          </p:stCondLst>
                                        </p:cTn>
                                        <p:tgtEl>
                                          <p:spTgt spid="12"/>
                                        </p:tgtEl>
                                        <p:attrNameLst>
                                          <p:attrName>style.visibility</p:attrName>
                                        </p:attrNameLst>
                                      </p:cBhvr>
                                      <p:to>
                                        <p:strVal val="hidden"/>
                                      </p:to>
                                    </p:set>
                                  </p:childTnLst>
                                </p:cTn>
                              </p:par>
                              <p:par>
                                <p:cTn id="129" presetID="42" presetClass="exit" fill="hold" nodeType="withEffect">
                                  <p:stCondLst>
                                    <p:cond delay="0"/>
                                  </p:stCondLst>
                                  <p:childTnLst>
                                    <p:animEffect transition="out" filter="fade">
                                      <p:cBhvr additive="repl">
                                        <p:cTn id="130" dur="500"/>
                                        <p:tgtEl>
                                          <p:spTgt spid="11"/>
                                        </p:tgtEl>
                                      </p:cBhvr>
                                    </p:animEffect>
                                    <p:anim calcmode="lin" valueType="num">
                                      <p:cBhvr additive="repl">
                                        <p:cTn id="131" dur="500"/>
                                        <p:tgtEl>
                                          <p:spTgt spid="11"/>
                                        </p:tgtEl>
                                        <p:attrNameLst>
                                          <p:attrName>ppt_x</p:attrName>
                                        </p:attrNameLst>
                                      </p:cBhvr>
                                      <p:tavLst>
                                        <p:tav tm="100000">
                                          <p:val>
                                            <p:strVal val="#ppt_x"/>
                                          </p:val>
                                        </p:tav>
                                        <p:tav tm="100000">
                                          <p:val>
                                            <p:strVal val="#ppt_x"/>
                                          </p:val>
                                        </p:tav>
                                      </p:tavLst>
                                    </p:anim>
                                    <p:anim calcmode="lin" valueType="num">
                                      <p:cBhvr additive="repl">
                                        <p:cTn id="132" dur="500"/>
                                        <p:tgtEl>
                                          <p:spTgt spid="11"/>
                                        </p:tgtEl>
                                        <p:attrNameLst>
                                          <p:attrName>ppt_y</p:attrName>
                                        </p:attrNameLst>
                                      </p:cBhvr>
                                      <p:tavLst>
                                        <p:tav tm="100000">
                                          <p:val>
                                            <p:strVal val="#ppt_y"/>
                                          </p:val>
                                        </p:tav>
                                        <p:tav tm="100000">
                                          <p:val>
                                            <p:strVal val="#ppt_y+.1"/>
                                          </p:val>
                                        </p:tav>
                                      </p:tavLst>
                                    </p:anim>
                                    <p:set>
                                      <p:cBhvr additive="repl">
                                        <p:cTn id="133" dur="1" fill="hold">
                                          <p:stCondLst>
                                            <p:cond delay="499"/>
                                          </p:stCondLst>
                                        </p:cTn>
                                        <p:tgtEl>
                                          <p:spTgt spid="11"/>
                                        </p:tgtEl>
                                        <p:attrNameLst>
                                          <p:attrName>style.visibility</p:attrName>
                                        </p:attrNameLst>
                                      </p:cBhvr>
                                      <p:to>
                                        <p:strVal val="hidden"/>
                                      </p:to>
                                    </p:set>
                                  </p:childTnLst>
                                </p:cTn>
                              </p:par>
                              <p:par>
                                <p:cTn id="134" presetID="42" presetClass="exit" fill="hold" grpId="1" nodeType="withEffect">
                                  <p:stCondLst>
                                    <p:cond delay="0"/>
                                  </p:stCondLst>
                                  <p:childTnLst>
                                    <p:animEffect transition="out" filter="fade">
                                      <p:cBhvr additive="repl">
                                        <p:cTn id="135" dur="500"/>
                                        <p:tgtEl>
                                          <p:spTgt spid="7"/>
                                        </p:tgtEl>
                                      </p:cBhvr>
                                    </p:animEffect>
                                    <p:anim calcmode="lin" valueType="num">
                                      <p:cBhvr additive="repl">
                                        <p:cTn id="136" dur="500"/>
                                        <p:tgtEl>
                                          <p:spTgt spid="7"/>
                                        </p:tgtEl>
                                        <p:attrNameLst>
                                          <p:attrName>ppt_x</p:attrName>
                                        </p:attrNameLst>
                                      </p:cBhvr>
                                      <p:tavLst>
                                        <p:tav tm="100000">
                                          <p:val>
                                            <p:strVal val="#ppt_x"/>
                                          </p:val>
                                        </p:tav>
                                        <p:tav tm="100000">
                                          <p:val>
                                            <p:strVal val="#ppt_x"/>
                                          </p:val>
                                        </p:tav>
                                      </p:tavLst>
                                    </p:anim>
                                    <p:anim calcmode="lin" valueType="num">
                                      <p:cBhvr additive="repl">
                                        <p:cTn id="137" dur="500"/>
                                        <p:tgtEl>
                                          <p:spTgt spid="7"/>
                                        </p:tgtEl>
                                        <p:attrNameLst>
                                          <p:attrName>ppt_y</p:attrName>
                                        </p:attrNameLst>
                                      </p:cBhvr>
                                      <p:tavLst>
                                        <p:tav tm="100000">
                                          <p:val>
                                            <p:strVal val="#ppt_y"/>
                                          </p:val>
                                        </p:tav>
                                        <p:tav tm="100000">
                                          <p:val>
                                            <p:strVal val="#ppt_y+.1"/>
                                          </p:val>
                                        </p:tav>
                                      </p:tavLst>
                                    </p:anim>
                                    <p:set>
                                      <p:cBhvr additive="repl">
                                        <p:cTn id="138" dur="1" fill="hold">
                                          <p:stCondLst>
                                            <p:cond delay="499"/>
                                          </p:stCondLst>
                                        </p:cTn>
                                        <p:tgtEl>
                                          <p:spTgt spid="7"/>
                                        </p:tgtEl>
                                        <p:attrNameLst>
                                          <p:attrName>style.visibility</p:attrName>
                                        </p:attrNameLst>
                                      </p:cBhvr>
                                      <p:to>
                                        <p:strVal val="hidden"/>
                                      </p:to>
                                    </p:set>
                                  </p:childTnLst>
                                </p:cTn>
                              </p:par>
                              <p:par>
                                <p:cTn id="139" presetID="42" presetClass="exit" fill="hold" grpId="2" nodeType="withEffect">
                                  <p:stCondLst>
                                    <p:cond delay="0"/>
                                  </p:stCondLst>
                                  <p:childTnLst>
                                    <p:animEffect transition="out" filter="fade">
                                      <p:cBhvr additive="repl">
                                        <p:cTn id="140" dur="500"/>
                                        <p:tgtEl>
                                          <p:spTgt spid="12"/>
                                        </p:tgtEl>
                                      </p:cBhvr>
                                    </p:animEffect>
                                    <p:anim calcmode="lin" valueType="num">
                                      <p:cBhvr additive="repl">
                                        <p:cTn id="141" dur="500"/>
                                        <p:tgtEl>
                                          <p:spTgt spid="12"/>
                                        </p:tgtEl>
                                        <p:attrNameLst>
                                          <p:attrName>ppt_x</p:attrName>
                                        </p:attrNameLst>
                                      </p:cBhvr>
                                      <p:tavLst>
                                        <p:tav tm="100000">
                                          <p:val>
                                            <p:strVal val="#ppt_x"/>
                                          </p:val>
                                        </p:tav>
                                        <p:tav tm="100000">
                                          <p:val>
                                            <p:strVal val="#ppt_x"/>
                                          </p:val>
                                        </p:tav>
                                      </p:tavLst>
                                    </p:anim>
                                    <p:anim calcmode="lin" valueType="num">
                                      <p:cBhvr additive="repl">
                                        <p:cTn id="142" dur="500"/>
                                        <p:tgtEl>
                                          <p:spTgt spid="12"/>
                                        </p:tgtEl>
                                        <p:attrNameLst>
                                          <p:attrName>ppt_y</p:attrName>
                                        </p:attrNameLst>
                                      </p:cBhvr>
                                      <p:tavLst>
                                        <p:tav tm="100000">
                                          <p:val>
                                            <p:strVal val="#ppt_y"/>
                                          </p:val>
                                        </p:tav>
                                        <p:tav tm="100000">
                                          <p:val>
                                            <p:strVal val="#ppt_y+.1"/>
                                          </p:val>
                                        </p:tav>
                                      </p:tavLst>
                                    </p:anim>
                                    <p:set>
                                      <p:cBhvr additive="repl">
                                        <p:cTn id="143" dur="1" fill="hold">
                                          <p:stCondLst>
                                            <p:cond delay="499"/>
                                          </p:stCondLst>
                                        </p:cTn>
                                        <p:tgtEl>
                                          <p:spTgt spid="12"/>
                                        </p:tgtEl>
                                        <p:attrNameLst>
                                          <p:attrName>style.visibility</p:attrName>
                                        </p:attrNameLst>
                                      </p:cBhvr>
                                      <p:to>
                                        <p:strVal val="hidden"/>
                                      </p:to>
                                    </p:set>
                                  </p:childTnLst>
                                </p:cTn>
                              </p:par>
                              <p:par>
                                <p:cTn id="144" presetID="42" presetClass="exit" presetSubtype="0" fill="hold" grpId="1" nodeType="withEffect">
                                  <p:stCondLst>
                                    <p:cond delay="0"/>
                                  </p:stCondLst>
                                  <p:childTnLst>
                                    <p:animEffect transition="out" filter="fade">
                                      <p:cBhvr>
                                        <p:cTn id="145" dur="1000"/>
                                        <p:tgtEl>
                                          <p:spTgt spid="17"/>
                                        </p:tgtEl>
                                      </p:cBhvr>
                                    </p:animEffect>
                                    <p:anim calcmode="lin" valueType="num">
                                      <p:cBhvr>
                                        <p:cTn id="146" dur="1000"/>
                                        <p:tgtEl>
                                          <p:spTgt spid="17"/>
                                        </p:tgtEl>
                                        <p:attrNameLst>
                                          <p:attrName>ppt_x</p:attrName>
                                        </p:attrNameLst>
                                      </p:cBhvr>
                                      <p:tavLst>
                                        <p:tav tm="0">
                                          <p:val>
                                            <p:strVal val="ppt_x"/>
                                          </p:val>
                                        </p:tav>
                                        <p:tav tm="100000">
                                          <p:val>
                                            <p:strVal val="ppt_x"/>
                                          </p:val>
                                        </p:tav>
                                      </p:tavLst>
                                    </p:anim>
                                    <p:anim calcmode="lin" valueType="num">
                                      <p:cBhvr>
                                        <p:cTn id="147" dur="1000"/>
                                        <p:tgtEl>
                                          <p:spTgt spid="17"/>
                                        </p:tgtEl>
                                        <p:attrNameLst>
                                          <p:attrName>ppt_y</p:attrName>
                                        </p:attrNameLst>
                                      </p:cBhvr>
                                      <p:tavLst>
                                        <p:tav tm="0">
                                          <p:val>
                                            <p:strVal val="ppt_y"/>
                                          </p:val>
                                        </p:tav>
                                        <p:tav tm="100000">
                                          <p:val>
                                            <p:strVal val="ppt_y+.1"/>
                                          </p:val>
                                        </p:tav>
                                      </p:tavLst>
                                    </p:anim>
                                    <p:set>
                                      <p:cBhvr>
                                        <p:cTn id="148" dur="1" fill="hold">
                                          <p:stCondLst>
                                            <p:cond delay="999"/>
                                          </p:stCondLst>
                                        </p:cTn>
                                        <p:tgtEl>
                                          <p:spTgt spid="17"/>
                                        </p:tgtEl>
                                        <p:attrNameLst>
                                          <p:attrName>style.visibility</p:attrName>
                                        </p:attrNameLst>
                                      </p:cBhvr>
                                      <p:to>
                                        <p:strVal val="hidden"/>
                                      </p:to>
                                    </p:set>
                                  </p:childTnLst>
                                </p:cTn>
                              </p:par>
                              <p:par>
                                <p:cTn id="149" presetID="42" presetClass="exit" fill="hold" nodeType="withEffect">
                                  <p:stCondLst>
                                    <p:cond delay="0"/>
                                  </p:stCondLst>
                                  <p:childTnLst>
                                    <p:animEffect transition="out" filter="fade">
                                      <p:cBhvr additive="repl">
                                        <p:cTn id="150" dur="500"/>
                                        <p:tgtEl>
                                          <p:spTgt spid="13"/>
                                        </p:tgtEl>
                                      </p:cBhvr>
                                    </p:animEffect>
                                    <p:anim calcmode="lin" valueType="num">
                                      <p:cBhvr additive="repl">
                                        <p:cTn id="151" dur="500"/>
                                        <p:tgtEl>
                                          <p:spTgt spid="13"/>
                                        </p:tgtEl>
                                        <p:attrNameLst>
                                          <p:attrName>ppt_x</p:attrName>
                                        </p:attrNameLst>
                                      </p:cBhvr>
                                      <p:tavLst>
                                        <p:tav tm="100000">
                                          <p:val>
                                            <p:strVal val="#ppt_x"/>
                                          </p:val>
                                        </p:tav>
                                        <p:tav tm="100000">
                                          <p:val>
                                            <p:strVal val="#ppt_x"/>
                                          </p:val>
                                        </p:tav>
                                      </p:tavLst>
                                    </p:anim>
                                    <p:anim calcmode="lin" valueType="num">
                                      <p:cBhvr additive="repl">
                                        <p:cTn id="152" dur="500"/>
                                        <p:tgtEl>
                                          <p:spTgt spid="13"/>
                                        </p:tgtEl>
                                        <p:attrNameLst>
                                          <p:attrName>ppt_y</p:attrName>
                                        </p:attrNameLst>
                                      </p:cBhvr>
                                      <p:tavLst>
                                        <p:tav tm="100000">
                                          <p:val>
                                            <p:strVal val="#ppt_y"/>
                                          </p:val>
                                        </p:tav>
                                        <p:tav tm="100000">
                                          <p:val>
                                            <p:strVal val="#ppt_y+.1"/>
                                          </p:val>
                                        </p:tav>
                                      </p:tavLst>
                                    </p:anim>
                                    <p:set>
                                      <p:cBhvr additive="repl">
                                        <p:cTn id="153" dur="1" fill="hold">
                                          <p:stCondLst>
                                            <p:cond delay="499"/>
                                          </p:stCondLst>
                                        </p:cTn>
                                        <p:tgtEl>
                                          <p:spTgt spid="13"/>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grpId="0" nodeType="clickEffect">
                                  <p:stCondLst>
                                    <p:cond delay="0"/>
                                  </p:stCondLst>
                                  <p:childTnLst>
                                    <p:set>
                                      <p:cBhvr>
                                        <p:cTn id="157" dur="1" fill="hold">
                                          <p:stCondLst>
                                            <p:cond delay="0"/>
                                          </p:stCondLst>
                                        </p:cTn>
                                        <p:tgtEl>
                                          <p:spTgt spid="23"/>
                                        </p:tgtEl>
                                        <p:attrNameLst>
                                          <p:attrName>style.visibility</p:attrName>
                                        </p:attrNameLst>
                                      </p:cBhvr>
                                      <p:to>
                                        <p:strVal val="visible"/>
                                      </p:to>
                                    </p:set>
                                    <p:anim calcmode="lin" valueType="num">
                                      <p:cBhvr additive="base">
                                        <p:cTn id="158" dur="500" fill="hold"/>
                                        <p:tgtEl>
                                          <p:spTgt spid="23"/>
                                        </p:tgtEl>
                                        <p:attrNameLst>
                                          <p:attrName>ppt_x</p:attrName>
                                        </p:attrNameLst>
                                      </p:cBhvr>
                                      <p:tavLst>
                                        <p:tav tm="0">
                                          <p:val>
                                            <p:strVal val="#ppt_x"/>
                                          </p:val>
                                        </p:tav>
                                        <p:tav tm="100000">
                                          <p:val>
                                            <p:strVal val="#ppt_x"/>
                                          </p:val>
                                        </p:tav>
                                      </p:tavLst>
                                    </p:anim>
                                    <p:anim calcmode="lin" valueType="num">
                                      <p:cBhvr additive="base">
                                        <p:cTn id="15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12" grpId="0" animBg="1"/>
      <p:bldP spid="12" grpId="1" animBg="1"/>
      <p:bldP spid="12" grpId="2" animBg="1"/>
      <p:bldP spid="15" grpId="0" animBg="1"/>
      <p:bldP spid="16" grpId="0" animBg="1"/>
      <p:bldP spid="17" grpId="0"/>
      <p:bldP spid="17" grpId="1"/>
      <p:bldP spid="19" grpId="0" animBg="1"/>
      <p:bldP spid="20" grpId="0" animBg="1"/>
      <p:bldP spid="21" grpId="0"/>
      <p:bldP spid="22" grpId="0"/>
      <p:bldP spid="2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HBsAg+, and now? </a:t>
            </a:r>
            <a:endParaRPr lang="it-IT" dirty="0"/>
          </a:p>
        </p:txBody>
      </p:sp>
      <p:graphicFrame>
        <p:nvGraphicFramePr>
          <p:cNvPr id="8" name="Segnaposto contenuto 7"/>
          <p:cNvGraphicFramePr>
            <a:graphicFrameLocks noGrp="1"/>
          </p:cNvGraphicFramePr>
          <p:nvPr>
            <p:ph idx="1"/>
            <p:extLst>
              <p:ext uri="{D42A27DB-BD31-4B8C-83A1-F6EECF244321}">
                <p14:modId xmlns:p14="http://schemas.microsoft.com/office/powerpoint/2010/main" val="913914879"/>
              </p:ext>
            </p:extLst>
          </p:nvPr>
        </p:nvGraphicFramePr>
        <p:xfrm>
          <a:off x="457200" y="1600200"/>
          <a:ext cx="7962900" cy="3759200"/>
        </p:xfrm>
        <a:graphic>
          <a:graphicData uri="http://schemas.openxmlformats.org/drawingml/2006/table">
            <a:tbl>
              <a:tblPr firstRow="1" bandRow="1">
                <a:tableStyleId>{5C22544A-7EE6-4342-B048-85BDC9FD1C3A}</a:tableStyleId>
              </a:tblPr>
              <a:tblGrid>
                <a:gridCol w="1990725">
                  <a:extLst>
                    <a:ext uri="{9D8B030D-6E8A-4147-A177-3AD203B41FA5}">
                      <a16:colId xmlns:a16="http://schemas.microsoft.com/office/drawing/2014/main" val="20000"/>
                    </a:ext>
                  </a:extLst>
                </a:gridCol>
                <a:gridCol w="1990725">
                  <a:extLst>
                    <a:ext uri="{9D8B030D-6E8A-4147-A177-3AD203B41FA5}">
                      <a16:colId xmlns:a16="http://schemas.microsoft.com/office/drawing/2014/main" val="20001"/>
                    </a:ext>
                  </a:extLst>
                </a:gridCol>
                <a:gridCol w="1990725">
                  <a:extLst>
                    <a:ext uri="{9D8B030D-6E8A-4147-A177-3AD203B41FA5}">
                      <a16:colId xmlns:a16="http://schemas.microsoft.com/office/drawing/2014/main" val="20002"/>
                    </a:ext>
                  </a:extLst>
                </a:gridCol>
                <a:gridCol w="1990725">
                  <a:extLst>
                    <a:ext uri="{9D8B030D-6E8A-4147-A177-3AD203B41FA5}">
                      <a16:colId xmlns:a16="http://schemas.microsoft.com/office/drawing/2014/main" val="20003"/>
                    </a:ext>
                  </a:extLst>
                </a:gridCol>
              </a:tblGrid>
              <a:tr h="751840">
                <a:tc>
                  <a:txBody>
                    <a:bodyPr/>
                    <a:lstStyle/>
                    <a:p>
                      <a:r>
                        <a:rPr lang="it-IT" dirty="0"/>
                        <a:t>ALT</a:t>
                      </a:r>
                    </a:p>
                  </a:txBody>
                  <a:tcPr/>
                </a:tc>
                <a:tc>
                  <a:txBody>
                    <a:bodyPr/>
                    <a:lstStyle/>
                    <a:p>
                      <a:r>
                        <a:rPr lang="it-IT" dirty="0"/>
                        <a:t>PLT</a:t>
                      </a:r>
                    </a:p>
                  </a:txBody>
                  <a:tcPr/>
                </a:tc>
                <a:tc>
                  <a:txBody>
                    <a:bodyPr/>
                    <a:lstStyle/>
                    <a:p>
                      <a:r>
                        <a:rPr lang="it-IT" dirty="0"/>
                        <a:t>HBV DNA</a:t>
                      </a:r>
                    </a:p>
                  </a:txBody>
                  <a:tcPr/>
                </a:tc>
                <a:tc>
                  <a:txBody>
                    <a:bodyPr/>
                    <a:lstStyle/>
                    <a:p>
                      <a:r>
                        <a:rPr lang="it-IT" dirty="0" err="1"/>
                        <a:t>Diagnosis</a:t>
                      </a:r>
                      <a:endParaRPr lang="it-IT" dirty="0"/>
                    </a:p>
                  </a:txBody>
                  <a:tcPr/>
                </a:tc>
                <a:extLst>
                  <a:ext uri="{0D108BD9-81ED-4DB2-BD59-A6C34878D82A}">
                    <a16:rowId xmlns:a16="http://schemas.microsoft.com/office/drawing/2014/main" val="10000"/>
                  </a:ext>
                </a:extLst>
              </a:tr>
              <a:tr h="751840">
                <a:tc>
                  <a:txBody>
                    <a:bodyPr/>
                    <a:lstStyle/>
                    <a:p>
                      <a:r>
                        <a:rPr lang="it-IT" dirty="0" err="1"/>
                        <a:t>Normal</a:t>
                      </a:r>
                      <a:r>
                        <a:rPr lang="it-IT" dirty="0"/>
                        <a:t> </a:t>
                      </a:r>
                    </a:p>
                  </a:txBody>
                  <a:tcPr/>
                </a:tc>
                <a:tc>
                  <a:txBody>
                    <a:bodyPr/>
                    <a:lstStyle/>
                    <a:p>
                      <a:r>
                        <a:rPr lang="it-IT" dirty="0" err="1"/>
                        <a:t>Normal</a:t>
                      </a:r>
                      <a:endParaRPr lang="it-IT" dirty="0"/>
                    </a:p>
                  </a:txBody>
                  <a:tcPr/>
                </a:tc>
                <a:tc>
                  <a:txBody>
                    <a:bodyPr/>
                    <a:lstStyle/>
                    <a:p>
                      <a:r>
                        <a:rPr lang="it-IT" dirty="0" err="1"/>
                        <a:t>Absent</a:t>
                      </a:r>
                      <a:r>
                        <a:rPr lang="it-IT" dirty="0"/>
                        <a:t> or Low </a:t>
                      </a:r>
                    </a:p>
                  </a:txBody>
                  <a:tcPr/>
                </a:tc>
                <a:tc>
                  <a:txBody>
                    <a:bodyPr/>
                    <a:lstStyle/>
                    <a:p>
                      <a:r>
                        <a:rPr lang="it-IT" dirty="0" err="1"/>
                        <a:t>Inactive</a:t>
                      </a:r>
                      <a:r>
                        <a:rPr lang="it-IT" dirty="0"/>
                        <a:t> </a:t>
                      </a:r>
                      <a:r>
                        <a:rPr lang="it-IT" dirty="0" err="1"/>
                        <a:t>carrier</a:t>
                      </a:r>
                      <a:r>
                        <a:rPr lang="it-IT" dirty="0"/>
                        <a:t> </a:t>
                      </a:r>
                    </a:p>
                  </a:txBody>
                  <a:tcPr/>
                </a:tc>
                <a:extLst>
                  <a:ext uri="{0D108BD9-81ED-4DB2-BD59-A6C34878D82A}">
                    <a16:rowId xmlns:a16="http://schemas.microsoft.com/office/drawing/2014/main" val="10001"/>
                  </a:ext>
                </a:extLst>
              </a:tr>
              <a:tr h="751840">
                <a:tc>
                  <a:txBody>
                    <a:bodyPr/>
                    <a:lstStyle/>
                    <a:p>
                      <a:r>
                        <a:rPr lang="it-IT" dirty="0" err="1"/>
                        <a:t>Raised</a:t>
                      </a:r>
                      <a:r>
                        <a:rPr lang="it-IT" dirty="0"/>
                        <a:t> </a:t>
                      </a:r>
                    </a:p>
                  </a:txBody>
                  <a:tcPr/>
                </a:tc>
                <a:tc>
                  <a:txBody>
                    <a:bodyPr/>
                    <a:lstStyle/>
                    <a:p>
                      <a:r>
                        <a:rPr lang="it-IT" dirty="0" err="1"/>
                        <a:t>Normal</a:t>
                      </a:r>
                      <a:r>
                        <a:rPr lang="it-IT" dirty="0"/>
                        <a:t> </a:t>
                      </a:r>
                    </a:p>
                  </a:txBody>
                  <a:tcPr/>
                </a:tc>
                <a:tc>
                  <a:txBody>
                    <a:bodyPr/>
                    <a:lstStyle/>
                    <a:p>
                      <a:r>
                        <a:rPr lang="it-IT" dirty="0"/>
                        <a:t>Positive </a:t>
                      </a:r>
                    </a:p>
                  </a:txBody>
                  <a:tcPr/>
                </a:tc>
                <a:tc>
                  <a:txBody>
                    <a:bodyPr/>
                    <a:lstStyle/>
                    <a:p>
                      <a:r>
                        <a:rPr lang="it-IT" dirty="0" err="1"/>
                        <a:t>Chronic</a:t>
                      </a:r>
                      <a:r>
                        <a:rPr lang="it-IT" dirty="0"/>
                        <a:t> </a:t>
                      </a:r>
                      <a:r>
                        <a:rPr lang="it-IT" dirty="0" err="1"/>
                        <a:t>Hepatitis</a:t>
                      </a:r>
                      <a:endParaRPr lang="it-IT" dirty="0"/>
                    </a:p>
                  </a:txBody>
                  <a:tcPr/>
                </a:tc>
                <a:extLst>
                  <a:ext uri="{0D108BD9-81ED-4DB2-BD59-A6C34878D82A}">
                    <a16:rowId xmlns:a16="http://schemas.microsoft.com/office/drawing/2014/main" val="10002"/>
                  </a:ext>
                </a:extLst>
              </a:tr>
              <a:tr h="751840">
                <a:tc>
                  <a:txBody>
                    <a:bodyPr/>
                    <a:lstStyle/>
                    <a:p>
                      <a:r>
                        <a:rPr lang="it-IT" dirty="0" err="1"/>
                        <a:t>Raised</a:t>
                      </a:r>
                      <a:r>
                        <a:rPr lang="it-IT" dirty="0"/>
                        <a:t> </a:t>
                      </a:r>
                    </a:p>
                  </a:txBody>
                  <a:tcPr/>
                </a:tc>
                <a:tc>
                  <a:txBody>
                    <a:bodyPr/>
                    <a:lstStyle/>
                    <a:p>
                      <a:r>
                        <a:rPr lang="it-IT" dirty="0"/>
                        <a:t>Low (&lt;150.000)</a:t>
                      </a:r>
                    </a:p>
                  </a:txBody>
                  <a:tcPr/>
                </a:tc>
                <a:tc>
                  <a:txBody>
                    <a:bodyPr/>
                    <a:lstStyle/>
                    <a:p>
                      <a:r>
                        <a:rPr lang="it-IT" dirty="0"/>
                        <a:t>Positive </a:t>
                      </a:r>
                    </a:p>
                  </a:txBody>
                  <a:tcPr/>
                </a:tc>
                <a:tc>
                  <a:txBody>
                    <a:bodyPr/>
                    <a:lstStyle/>
                    <a:p>
                      <a:r>
                        <a:rPr lang="it-IT" dirty="0" err="1"/>
                        <a:t>Chronic</a:t>
                      </a:r>
                      <a:r>
                        <a:rPr lang="it-IT" dirty="0"/>
                        <a:t> </a:t>
                      </a:r>
                      <a:r>
                        <a:rPr lang="it-IT" dirty="0" err="1"/>
                        <a:t>Hepatitis</a:t>
                      </a:r>
                      <a:r>
                        <a:rPr lang="it-IT" dirty="0"/>
                        <a:t> </a:t>
                      </a:r>
                      <a:r>
                        <a:rPr lang="it-IT" dirty="0" err="1"/>
                        <a:t>with</a:t>
                      </a:r>
                      <a:r>
                        <a:rPr lang="it-IT" dirty="0"/>
                        <a:t> </a:t>
                      </a:r>
                      <a:r>
                        <a:rPr lang="it-IT" dirty="0" err="1"/>
                        <a:t>cirrhosis</a:t>
                      </a:r>
                      <a:endParaRPr lang="it-IT" dirty="0"/>
                    </a:p>
                  </a:txBody>
                  <a:tcPr/>
                </a:tc>
                <a:extLst>
                  <a:ext uri="{0D108BD9-81ED-4DB2-BD59-A6C34878D82A}">
                    <a16:rowId xmlns:a16="http://schemas.microsoft.com/office/drawing/2014/main" val="10003"/>
                  </a:ext>
                </a:extLst>
              </a:tr>
              <a:tr h="751840">
                <a:tc>
                  <a:txBody>
                    <a:bodyPr/>
                    <a:lstStyle/>
                    <a:p>
                      <a:r>
                        <a:rPr lang="it-IT" dirty="0" err="1"/>
                        <a:t>Normal</a:t>
                      </a:r>
                      <a:r>
                        <a:rPr lang="it-IT" dirty="0"/>
                        <a:t> </a:t>
                      </a:r>
                    </a:p>
                  </a:txBody>
                  <a:tcPr/>
                </a:tc>
                <a:tc>
                  <a:txBody>
                    <a:bodyPr/>
                    <a:lstStyle/>
                    <a:p>
                      <a:r>
                        <a:rPr lang="it-IT" dirty="0"/>
                        <a:t>Low </a:t>
                      </a:r>
                    </a:p>
                  </a:txBody>
                  <a:tcPr/>
                </a:tc>
                <a:tc>
                  <a:txBody>
                    <a:bodyPr/>
                    <a:lstStyle/>
                    <a:p>
                      <a:r>
                        <a:rPr lang="it-IT" dirty="0" err="1"/>
                        <a:t>Undetectable</a:t>
                      </a:r>
                      <a:r>
                        <a:rPr lang="it-IT" baseline="0" dirty="0"/>
                        <a:t> </a:t>
                      </a:r>
                      <a:endParaRPr lang="it-IT" dirty="0"/>
                    </a:p>
                  </a:txBody>
                  <a:tcPr/>
                </a:tc>
                <a:tc>
                  <a:txBody>
                    <a:bodyPr/>
                    <a:lstStyle/>
                    <a:p>
                      <a:r>
                        <a:rPr lang="it-IT" dirty="0" err="1"/>
                        <a:t>Cirrhosis</a:t>
                      </a:r>
                      <a:r>
                        <a:rPr lang="it-IT" dirty="0"/>
                        <a:t>, </a:t>
                      </a:r>
                      <a:r>
                        <a:rPr lang="it-IT" dirty="0" err="1"/>
                        <a:t>but</a:t>
                      </a:r>
                      <a:r>
                        <a:rPr lang="it-IT" dirty="0"/>
                        <a:t> </a:t>
                      </a:r>
                      <a:r>
                        <a:rPr lang="it-IT" dirty="0" err="1"/>
                        <a:t>inactive</a:t>
                      </a:r>
                      <a:r>
                        <a:rPr lang="it-IT" dirty="0"/>
                        <a:t> virus </a:t>
                      </a:r>
                    </a:p>
                  </a:txBody>
                  <a:tcPr/>
                </a:tc>
                <a:extLst>
                  <a:ext uri="{0D108BD9-81ED-4DB2-BD59-A6C34878D82A}">
                    <a16:rowId xmlns:a16="http://schemas.microsoft.com/office/drawing/2014/main" val="10004"/>
                  </a:ext>
                </a:extLst>
              </a:tr>
            </a:tbl>
          </a:graphicData>
        </a:graphic>
      </p:graphicFrame>
      <p:sp>
        <p:nvSpPr>
          <p:cNvPr id="3" name="Rettangolo 2"/>
          <p:cNvSpPr/>
          <p:nvPr/>
        </p:nvSpPr>
        <p:spPr>
          <a:xfrm>
            <a:off x="6464300" y="2400300"/>
            <a:ext cx="1955800"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6464300" y="3152774"/>
            <a:ext cx="1955800"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6464300" y="3871912"/>
            <a:ext cx="1955800"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6464300" y="4640262"/>
            <a:ext cx="1955800"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59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a:t>Cumulative </a:t>
            </a:r>
            <a:r>
              <a:rPr lang="it-IT" sz="2800" dirty="0" err="1"/>
              <a:t>Incidence</a:t>
            </a:r>
            <a:r>
              <a:rPr lang="it-IT" sz="2800" dirty="0"/>
              <a:t> of </a:t>
            </a:r>
            <a:r>
              <a:rPr lang="it-IT" sz="2800" dirty="0" err="1"/>
              <a:t>Hepatocellular</a:t>
            </a:r>
            <a:r>
              <a:rPr lang="it-IT" sz="2800" dirty="0"/>
              <a:t> Carcinoma by </a:t>
            </a:r>
            <a:r>
              <a:rPr lang="it-IT" sz="2800" dirty="0" err="1"/>
              <a:t>Serum</a:t>
            </a:r>
            <a:r>
              <a:rPr lang="it-IT" sz="2800" dirty="0"/>
              <a:t> HBV DNA Level </a:t>
            </a:r>
            <a:r>
              <a:rPr lang="it-IT" sz="2800" dirty="0" err="1"/>
              <a:t>at</a:t>
            </a:r>
            <a:r>
              <a:rPr lang="it-IT" sz="2800" dirty="0"/>
              <a:t> </a:t>
            </a:r>
            <a:r>
              <a:rPr lang="it-IT" sz="2800" dirty="0" err="1"/>
              <a:t>Study</a:t>
            </a:r>
            <a:r>
              <a:rPr lang="it-IT" sz="2800" dirty="0"/>
              <a:t> Entry</a:t>
            </a:r>
          </a:p>
        </p:txBody>
      </p:sp>
      <p:pic>
        <p:nvPicPr>
          <p:cNvPr id="4" name="Segnaposto contenuto 3"/>
          <p:cNvPicPr>
            <a:picLocks noGrp="1" noChangeAspect="1"/>
          </p:cNvPicPr>
          <p:nvPr>
            <p:ph idx="1"/>
          </p:nvPr>
        </p:nvPicPr>
        <p:blipFill>
          <a:blip r:embed="rId2"/>
          <a:srcRect l="-8104" r="-8104"/>
          <a:stretch>
            <a:fillRect/>
          </a:stretch>
        </p:blipFill>
        <p:spPr>
          <a:xfrm>
            <a:off x="234679" y="1794738"/>
            <a:ext cx="8550894" cy="2857786"/>
          </a:xfrm>
        </p:spPr>
      </p:pic>
      <p:sp>
        <p:nvSpPr>
          <p:cNvPr id="5" name="Rettangolo 4"/>
          <p:cNvSpPr/>
          <p:nvPr/>
        </p:nvSpPr>
        <p:spPr>
          <a:xfrm>
            <a:off x="457201" y="4979935"/>
            <a:ext cx="8328372" cy="954107"/>
          </a:xfrm>
          <a:prstGeom prst="rect">
            <a:avLst/>
          </a:prstGeom>
        </p:spPr>
        <p:txBody>
          <a:bodyPr wrap="square">
            <a:spAutoFit/>
          </a:bodyPr>
          <a:lstStyle/>
          <a:p>
            <a:pPr algn="just"/>
            <a:r>
              <a:rPr lang="it-IT" sz="1400" dirty="0" err="1">
                <a:solidFill>
                  <a:prstClr val="black"/>
                </a:solidFill>
                <a:latin typeface="Calibri"/>
              </a:rPr>
              <a:t>All</a:t>
            </a:r>
            <a:r>
              <a:rPr lang="it-IT" sz="1400" dirty="0">
                <a:solidFill>
                  <a:prstClr val="black"/>
                </a:solidFill>
                <a:latin typeface="Calibri"/>
              </a:rPr>
              <a:t> </a:t>
            </a:r>
            <a:r>
              <a:rPr lang="it-IT" sz="1400" dirty="0" err="1">
                <a:solidFill>
                  <a:prstClr val="black"/>
                </a:solidFill>
                <a:latin typeface="Calibri"/>
              </a:rPr>
              <a:t>participants</a:t>
            </a:r>
            <a:r>
              <a:rPr lang="it-IT" sz="1400" dirty="0">
                <a:solidFill>
                  <a:prstClr val="black"/>
                </a:solidFill>
                <a:latin typeface="Calibri"/>
              </a:rPr>
              <a:t> </a:t>
            </a:r>
            <a:r>
              <a:rPr lang="it-IT" sz="1400" dirty="0" err="1">
                <a:solidFill>
                  <a:prstClr val="black"/>
                </a:solidFill>
                <a:latin typeface="Calibri"/>
              </a:rPr>
              <a:t>were</a:t>
            </a:r>
            <a:r>
              <a:rPr lang="it-IT" sz="1400" dirty="0">
                <a:solidFill>
                  <a:prstClr val="black"/>
                </a:solidFill>
                <a:latin typeface="Calibri"/>
              </a:rPr>
              <a:t> </a:t>
            </a:r>
            <a:r>
              <a:rPr lang="it-IT" sz="1400" dirty="0" err="1">
                <a:solidFill>
                  <a:prstClr val="black"/>
                </a:solidFill>
                <a:latin typeface="Calibri"/>
              </a:rPr>
              <a:t>seropositive</a:t>
            </a:r>
            <a:r>
              <a:rPr lang="it-IT" sz="1400" dirty="0">
                <a:solidFill>
                  <a:prstClr val="black"/>
                </a:solidFill>
                <a:latin typeface="Calibri"/>
              </a:rPr>
              <a:t> for the </a:t>
            </a:r>
            <a:r>
              <a:rPr lang="it-IT" sz="1400" dirty="0" err="1">
                <a:solidFill>
                  <a:prstClr val="black"/>
                </a:solidFill>
                <a:latin typeface="Calibri"/>
              </a:rPr>
              <a:t>hepatitis</a:t>
            </a:r>
            <a:r>
              <a:rPr lang="it-IT" sz="1400" dirty="0">
                <a:solidFill>
                  <a:prstClr val="black"/>
                </a:solidFill>
                <a:latin typeface="Calibri"/>
              </a:rPr>
              <a:t> B </a:t>
            </a:r>
            <a:r>
              <a:rPr lang="it-IT" sz="1400" dirty="0" err="1">
                <a:solidFill>
                  <a:prstClr val="black"/>
                </a:solidFill>
                <a:latin typeface="Calibri"/>
              </a:rPr>
              <a:t>surface</a:t>
            </a:r>
            <a:r>
              <a:rPr lang="it-IT" sz="1400" dirty="0">
                <a:solidFill>
                  <a:prstClr val="black"/>
                </a:solidFill>
                <a:latin typeface="Calibri"/>
              </a:rPr>
              <a:t> </a:t>
            </a:r>
            <a:r>
              <a:rPr lang="it-IT" sz="1400" dirty="0" err="1">
                <a:solidFill>
                  <a:prstClr val="black"/>
                </a:solidFill>
                <a:latin typeface="Calibri"/>
              </a:rPr>
              <a:t>antigen</a:t>
            </a:r>
            <a:r>
              <a:rPr lang="it-IT" sz="1400" dirty="0">
                <a:solidFill>
                  <a:prstClr val="black"/>
                </a:solidFill>
                <a:latin typeface="Calibri"/>
              </a:rPr>
              <a:t> (</a:t>
            </a:r>
            <a:r>
              <a:rPr lang="it-IT" sz="1400" dirty="0" err="1">
                <a:solidFill>
                  <a:prstClr val="black"/>
                </a:solidFill>
                <a:latin typeface="Calibri"/>
              </a:rPr>
              <a:t>HBsAg</a:t>
            </a:r>
            <a:r>
              <a:rPr lang="it-IT" sz="1400" dirty="0">
                <a:solidFill>
                  <a:prstClr val="black"/>
                </a:solidFill>
                <a:latin typeface="Calibri"/>
              </a:rPr>
              <a:t>) and </a:t>
            </a:r>
            <a:r>
              <a:rPr lang="it-IT" sz="1400" dirty="0" err="1">
                <a:solidFill>
                  <a:prstClr val="black"/>
                </a:solidFill>
                <a:latin typeface="Calibri"/>
              </a:rPr>
              <a:t>seronegative</a:t>
            </a:r>
            <a:r>
              <a:rPr lang="it-IT" sz="1400" dirty="0">
                <a:solidFill>
                  <a:prstClr val="black"/>
                </a:solidFill>
                <a:latin typeface="Calibri"/>
              </a:rPr>
              <a:t> for </a:t>
            </a:r>
            <a:r>
              <a:rPr lang="it-IT" sz="1400" dirty="0" err="1">
                <a:solidFill>
                  <a:prstClr val="black"/>
                </a:solidFill>
                <a:latin typeface="Calibri"/>
              </a:rPr>
              <a:t>antibodies</a:t>
            </a:r>
            <a:r>
              <a:rPr lang="it-IT" sz="1400" dirty="0">
                <a:solidFill>
                  <a:prstClr val="black"/>
                </a:solidFill>
                <a:latin typeface="Calibri"/>
              </a:rPr>
              <a:t> </a:t>
            </a:r>
            <a:r>
              <a:rPr lang="it-IT" sz="1400" dirty="0" err="1">
                <a:solidFill>
                  <a:prstClr val="black"/>
                </a:solidFill>
                <a:latin typeface="Calibri"/>
              </a:rPr>
              <a:t>against</a:t>
            </a:r>
            <a:r>
              <a:rPr lang="it-IT" sz="1400" dirty="0">
                <a:solidFill>
                  <a:prstClr val="black"/>
                </a:solidFill>
                <a:latin typeface="Calibri"/>
              </a:rPr>
              <a:t> the </a:t>
            </a:r>
            <a:r>
              <a:rPr lang="it-IT" sz="1400" dirty="0" err="1">
                <a:solidFill>
                  <a:prstClr val="black"/>
                </a:solidFill>
                <a:latin typeface="Calibri"/>
              </a:rPr>
              <a:t>hepatitis</a:t>
            </a:r>
            <a:r>
              <a:rPr lang="it-IT" sz="1400" dirty="0">
                <a:solidFill>
                  <a:prstClr val="black"/>
                </a:solidFill>
                <a:latin typeface="Calibri"/>
              </a:rPr>
              <a:t> C virus. </a:t>
            </a:r>
            <a:r>
              <a:rPr lang="it-IT" sz="1400" dirty="0" err="1">
                <a:solidFill>
                  <a:prstClr val="black"/>
                </a:solidFill>
                <a:latin typeface="Calibri"/>
              </a:rPr>
              <a:t>Asterisk</a:t>
            </a:r>
            <a:r>
              <a:rPr lang="it-IT" sz="1400" dirty="0">
                <a:solidFill>
                  <a:prstClr val="black"/>
                </a:solidFill>
                <a:latin typeface="Calibri"/>
              </a:rPr>
              <a:t> </a:t>
            </a:r>
            <a:r>
              <a:rPr lang="it-IT" sz="1400" dirty="0" err="1">
                <a:solidFill>
                  <a:prstClr val="black"/>
                </a:solidFill>
                <a:latin typeface="Calibri"/>
              </a:rPr>
              <a:t>indicates</a:t>
            </a:r>
            <a:r>
              <a:rPr lang="it-IT" sz="1400" dirty="0">
                <a:solidFill>
                  <a:prstClr val="black"/>
                </a:solidFill>
                <a:latin typeface="Calibri"/>
              </a:rPr>
              <a:t> </a:t>
            </a:r>
            <a:r>
              <a:rPr lang="it-IT" sz="1400" dirty="0" err="1">
                <a:solidFill>
                  <a:prstClr val="black"/>
                </a:solidFill>
                <a:latin typeface="Calibri"/>
              </a:rPr>
              <a:t>these</a:t>
            </a:r>
            <a:r>
              <a:rPr lang="it-IT" sz="1400" dirty="0">
                <a:solidFill>
                  <a:prstClr val="black"/>
                </a:solidFill>
                <a:latin typeface="Calibri"/>
              </a:rPr>
              <a:t> </a:t>
            </a:r>
            <a:r>
              <a:rPr lang="it-IT" sz="1400" dirty="0" err="1">
                <a:solidFill>
                  <a:prstClr val="black"/>
                </a:solidFill>
                <a:latin typeface="Calibri"/>
              </a:rPr>
              <a:t>participants</a:t>
            </a:r>
            <a:r>
              <a:rPr lang="it-IT" sz="1400" dirty="0">
                <a:solidFill>
                  <a:prstClr val="black"/>
                </a:solidFill>
                <a:latin typeface="Calibri"/>
              </a:rPr>
              <a:t> </a:t>
            </a:r>
            <a:r>
              <a:rPr lang="it-IT" sz="1400" dirty="0" err="1">
                <a:solidFill>
                  <a:prstClr val="black"/>
                </a:solidFill>
                <a:latin typeface="Calibri"/>
              </a:rPr>
              <a:t>were</a:t>
            </a:r>
            <a:r>
              <a:rPr lang="it-IT" sz="1400" dirty="0">
                <a:solidFill>
                  <a:prstClr val="black"/>
                </a:solidFill>
                <a:latin typeface="Calibri"/>
              </a:rPr>
              <a:t> </a:t>
            </a:r>
            <a:r>
              <a:rPr lang="it-IT" sz="1400" dirty="0" err="1">
                <a:solidFill>
                  <a:prstClr val="black"/>
                </a:solidFill>
                <a:latin typeface="Calibri"/>
              </a:rPr>
              <a:t>seronegative</a:t>
            </a:r>
            <a:r>
              <a:rPr lang="it-IT" sz="1400" dirty="0">
                <a:solidFill>
                  <a:prstClr val="black"/>
                </a:solidFill>
                <a:latin typeface="Calibri"/>
              </a:rPr>
              <a:t> for the </a:t>
            </a:r>
            <a:r>
              <a:rPr lang="it-IT" sz="1400" dirty="0" err="1">
                <a:solidFill>
                  <a:prstClr val="black"/>
                </a:solidFill>
                <a:latin typeface="Calibri"/>
              </a:rPr>
              <a:t>hepatitis</a:t>
            </a:r>
            <a:r>
              <a:rPr lang="it-IT" sz="1400" dirty="0">
                <a:solidFill>
                  <a:prstClr val="black"/>
                </a:solidFill>
                <a:latin typeface="Calibri"/>
              </a:rPr>
              <a:t> B e </a:t>
            </a:r>
            <a:r>
              <a:rPr lang="it-IT" sz="1400" dirty="0" err="1">
                <a:solidFill>
                  <a:prstClr val="black"/>
                </a:solidFill>
                <a:latin typeface="Calibri"/>
              </a:rPr>
              <a:t>antigen</a:t>
            </a:r>
            <a:r>
              <a:rPr lang="it-IT" sz="1400" dirty="0">
                <a:solidFill>
                  <a:prstClr val="black"/>
                </a:solidFill>
                <a:latin typeface="Calibri"/>
              </a:rPr>
              <a:t> and </a:t>
            </a:r>
            <a:r>
              <a:rPr lang="it-IT" sz="1400" dirty="0" err="1">
                <a:solidFill>
                  <a:prstClr val="black"/>
                </a:solidFill>
                <a:latin typeface="Calibri"/>
              </a:rPr>
              <a:t>had</a:t>
            </a:r>
            <a:r>
              <a:rPr lang="it-IT" sz="1400" dirty="0">
                <a:solidFill>
                  <a:prstClr val="black"/>
                </a:solidFill>
                <a:latin typeface="Calibri"/>
              </a:rPr>
              <a:t> a </a:t>
            </a:r>
            <a:r>
              <a:rPr lang="it-IT" sz="1400" dirty="0" err="1">
                <a:solidFill>
                  <a:prstClr val="black"/>
                </a:solidFill>
                <a:latin typeface="Calibri"/>
              </a:rPr>
              <a:t>normal</a:t>
            </a:r>
            <a:r>
              <a:rPr lang="it-IT" sz="1400" dirty="0">
                <a:solidFill>
                  <a:prstClr val="black"/>
                </a:solidFill>
                <a:latin typeface="Calibri"/>
              </a:rPr>
              <a:t> </a:t>
            </a:r>
            <a:r>
              <a:rPr lang="it-IT" sz="1400" dirty="0" err="1">
                <a:solidFill>
                  <a:prstClr val="black"/>
                </a:solidFill>
                <a:latin typeface="Calibri"/>
              </a:rPr>
              <a:t>level</a:t>
            </a:r>
            <a:r>
              <a:rPr lang="it-IT" sz="1400" dirty="0">
                <a:solidFill>
                  <a:prstClr val="black"/>
                </a:solidFill>
                <a:latin typeface="Calibri"/>
              </a:rPr>
              <a:t> of </a:t>
            </a:r>
            <a:r>
              <a:rPr lang="it-IT" sz="1400" dirty="0" err="1">
                <a:solidFill>
                  <a:prstClr val="black"/>
                </a:solidFill>
                <a:latin typeface="Calibri"/>
              </a:rPr>
              <a:t>serum</a:t>
            </a:r>
            <a:r>
              <a:rPr lang="it-IT" sz="1400" dirty="0">
                <a:solidFill>
                  <a:prstClr val="black"/>
                </a:solidFill>
                <a:latin typeface="Calibri"/>
              </a:rPr>
              <a:t> alanine </a:t>
            </a:r>
            <a:r>
              <a:rPr lang="it-IT" sz="1400" dirty="0" err="1">
                <a:solidFill>
                  <a:prstClr val="black"/>
                </a:solidFill>
                <a:latin typeface="Calibri"/>
              </a:rPr>
              <a:t>aminotransferase</a:t>
            </a:r>
            <a:r>
              <a:rPr lang="it-IT" sz="1400" dirty="0">
                <a:solidFill>
                  <a:prstClr val="black"/>
                </a:solidFill>
                <a:latin typeface="Calibri"/>
              </a:rPr>
              <a:t> and </a:t>
            </a:r>
            <a:r>
              <a:rPr lang="it-IT" sz="1400" dirty="0" err="1">
                <a:solidFill>
                  <a:prstClr val="black"/>
                </a:solidFill>
                <a:latin typeface="Calibri"/>
              </a:rPr>
              <a:t>did</a:t>
            </a:r>
            <a:r>
              <a:rPr lang="it-IT" sz="1400" dirty="0">
                <a:solidFill>
                  <a:prstClr val="black"/>
                </a:solidFill>
                <a:latin typeface="Calibri"/>
              </a:rPr>
              <a:t> </a:t>
            </a:r>
            <a:r>
              <a:rPr lang="it-IT" sz="1400" dirty="0" err="1">
                <a:solidFill>
                  <a:prstClr val="black"/>
                </a:solidFill>
                <a:latin typeface="Calibri"/>
              </a:rPr>
              <a:t>not</a:t>
            </a:r>
            <a:r>
              <a:rPr lang="it-IT" sz="1400" dirty="0">
                <a:solidFill>
                  <a:prstClr val="black"/>
                </a:solidFill>
                <a:latin typeface="Calibri"/>
              </a:rPr>
              <a:t> </a:t>
            </a:r>
            <a:r>
              <a:rPr lang="it-IT" sz="1400" dirty="0" err="1">
                <a:solidFill>
                  <a:prstClr val="black"/>
                </a:solidFill>
                <a:latin typeface="Calibri"/>
              </a:rPr>
              <a:t>have</a:t>
            </a:r>
            <a:r>
              <a:rPr lang="it-IT" sz="1400" dirty="0">
                <a:solidFill>
                  <a:prstClr val="black"/>
                </a:solidFill>
                <a:latin typeface="Calibri"/>
              </a:rPr>
              <a:t> </a:t>
            </a:r>
            <a:r>
              <a:rPr lang="it-IT" sz="1400" dirty="0" err="1">
                <a:solidFill>
                  <a:prstClr val="black"/>
                </a:solidFill>
                <a:latin typeface="Calibri"/>
              </a:rPr>
              <a:t>liver</a:t>
            </a:r>
            <a:r>
              <a:rPr lang="it-IT" sz="1400" dirty="0">
                <a:solidFill>
                  <a:prstClr val="black"/>
                </a:solidFill>
                <a:latin typeface="Calibri"/>
              </a:rPr>
              <a:t> </a:t>
            </a:r>
            <a:r>
              <a:rPr lang="it-IT" sz="1400" dirty="0" err="1">
                <a:solidFill>
                  <a:prstClr val="black"/>
                </a:solidFill>
                <a:latin typeface="Calibri"/>
              </a:rPr>
              <a:t>cirrhosis</a:t>
            </a:r>
            <a:r>
              <a:rPr lang="it-IT" sz="1400" dirty="0">
                <a:solidFill>
                  <a:prstClr val="black"/>
                </a:solidFill>
                <a:latin typeface="Calibri"/>
              </a:rPr>
              <a:t> </a:t>
            </a:r>
            <a:r>
              <a:rPr lang="it-IT" sz="1400" dirty="0" err="1">
                <a:solidFill>
                  <a:prstClr val="black"/>
                </a:solidFill>
                <a:latin typeface="Calibri"/>
              </a:rPr>
              <a:t>at</a:t>
            </a:r>
            <a:r>
              <a:rPr lang="it-IT" sz="1400" dirty="0">
                <a:solidFill>
                  <a:prstClr val="black"/>
                </a:solidFill>
                <a:latin typeface="Calibri"/>
              </a:rPr>
              <a:t> </a:t>
            </a:r>
            <a:r>
              <a:rPr lang="it-IT" sz="1400" dirty="0" err="1">
                <a:solidFill>
                  <a:prstClr val="black"/>
                </a:solidFill>
                <a:latin typeface="Calibri"/>
              </a:rPr>
              <a:t>study</a:t>
            </a:r>
            <a:r>
              <a:rPr lang="it-IT" sz="1400" dirty="0">
                <a:solidFill>
                  <a:prstClr val="black"/>
                </a:solidFill>
                <a:latin typeface="Calibri"/>
              </a:rPr>
              <a:t> entry.</a:t>
            </a:r>
          </a:p>
          <a:p>
            <a:pPr algn="just"/>
            <a:r>
              <a:rPr lang="it-IT" sz="1400" dirty="0">
                <a:solidFill>
                  <a:prstClr val="black"/>
                </a:solidFill>
                <a:latin typeface="Calibri"/>
              </a:rPr>
              <a:t>HBV </a:t>
            </a:r>
            <a:r>
              <a:rPr lang="it-IT" sz="1400" dirty="0" err="1">
                <a:solidFill>
                  <a:prstClr val="black"/>
                </a:solidFill>
                <a:latin typeface="Calibri"/>
              </a:rPr>
              <a:t>indicates</a:t>
            </a:r>
            <a:r>
              <a:rPr lang="it-IT" sz="1400" dirty="0">
                <a:solidFill>
                  <a:prstClr val="black"/>
                </a:solidFill>
                <a:latin typeface="Calibri"/>
              </a:rPr>
              <a:t> </a:t>
            </a:r>
            <a:r>
              <a:rPr lang="it-IT" sz="1400" dirty="0" err="1">
                <a:solidFill>
                  <a:prstClr val="black"/>
                </a:solidFill>
                <a:latin typeface="Calibri"/>
              </a:rPr>
              <a:t>hepatitis</a:t>
            </a:r>
            <a:r>
              <a:rPr lang="it-IT" sz="1400" dirty="0">
                <a:solidFill>
                  <a:prstClr val="black"/>
                </a:solidFill>
                <a:latin typeface="Calibri"/>
              </a:rPr>
              <a:t> B virus; HCC, </a:t>
            </a:r>
            <a:r>
              <a:rPr lang="it-IT" sz="1400" dirty="0" err="1">
                <a:solidFill>
                  <a:prstClr val="black"/>
                </a:solidFill>
                <a:latin typeface="Calibri"/>
              </a:rPr>
              <a:t>hepatocellular</a:t>
            </a:r>
            <a:r>
              <a:rPr lang="it-IT" sz="1400" dirty="0">
                <a:solidFill>
                  <a:prstClr val="black"/>
                </a:solidFill>
                <a:latin typeface="Calibri"/>
              </a:rPr>
              <a:t> carcinoma.</a:t>
            </a:r>
          </a:p>
        </p:txBody>
      </p:sp>
      <p:sp>
        <p:nvSpPr>
          <p:cNvPr id="6" name="CasellaDiTesto 5"/>
          <p:cNvSpPr txBox="1"/>
          <p:nvPr/>
        </p:nvSpPr>
        <p:spPr>
          <a:xfrm>
            <a:off x="6598723" y="6516308"/>
            <a:ext cx="2394806" cy="338554"/>
          </a:xfrm>
          <a:prstGeom prst="rect">
            <a:avLst/>
          </a:prstGeom>
          <a:noFill/>
        </p:spPr>
        <p:txBody>
          <a:bodyPr wrap="none" rtlCol="0">
            <a:spAutoFit/>
          </a:bodyPr>
          <a:lstStyle/>
          <a:p>
            <a:r>
              <a:rPr lang="it-IT" sz="1600" dirty="0">
                <a:solidFill>
                  <a:prstClr val="black"/>
                </a:solidFill>
                <a:latin typeface="Calibri"/>
              </a:rPr>
              <a:t>Chen C-J et al., JAMA 2006 </a:t>
            </a:r>
          </a:p>
        </p:txBody>
      </p:sp>
      <p:sp>
        <p:nvSpPr>
          <p:cNvPr id="3" name="CasellaDiTesto 2"/>
          <p:cNvSpPr txBox="1"/>
          <p:nvPr/>
        </p:nvSpPr>
        <p:spPr>
          <a:xfrm>
            <a:off x="5168900" y="2023303"/>
            <a:ext cx="774700" cy="954107"/>
          </a:xfrm>
          <a:prstGeom prst="rect">
            <a:avLst/>
          </a:prstGeom>
          <a:noFill/>
        </p:spPr>
        <p:txBody>
          <a:bodyPr wrap="square" rtlCol="0">
            <a:spAutoFit/>
          </a:bodyPr>
          <a:lstStyle/>
          <a:p>
            <a:r>
              <a:rPr lang="it-IT" sz="1400" dirty="0" err="1" smtClean="0"/>
              <a:t>HBe</a:t>
            </a:r>
            <a:r>
              <a:rPr lang="it-IT" sz="1400" dirty="0" smtClean="0"/>
              <a:t>-</a:t>
            </a:r>
          </a:p>
          <a:p>
            <a:r>
              <a:rPr lang="it-IT" sz="1400" dirty="0" smtClean="0"/>
              <a:t>ALT N</a:t>
            </a:r>
          </a:p>
          <a:p>
            <a:r>
              <a:rPr lang="it-IT" sz="1400" dirty="0" smtClean="0"/>
              <a:t>F&lt;4</a:t>
            </a:r>
          </a:p>
          <a:p>
            <a:endParaRPr lang="it-IT" sz="1400" dirty="0"/>
          </a:p>
        </p:txBody>
      </p:sp>
    </p:spTree>
    <p:extLst>
      <p:ext uri="{BB962C8B-B14F-4D97-AF65-F5344CB8AC3E}">
        <p14:creationId xmlns:p14="http://schemas.microsoft.com/office/powerpoint/2010/main" val="39718375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73628"/>
            <a:ext cx="8229600" cy="617152"/>
          </a:xfrm>
        </p:spPr>
        <p:txBody>
          <a:bodyPr>
            <a:normAutofit fontScale="90000"/>
          </a:bodyPr>
          <a:lstStyle/>
          <a:p>
            <a:r>
              <a:rPr lang="it-IT" dirty="0" err="1"/>
              <a:t>Outcomes</a:t>
            </a:r>
            <a:r>
              <a:rPr lang="it-IT" dirty="0"/>
              <a:t> of </a:t>
            </a:r>
            <a:r>
              <a:rPr lang="it-IT" dirty="0" err="1"/>
              <a:t>Chronic</a:t>
            </a:r>
            <a:r>
              <a:rPr lang="it-IT" dirty="0"/>
              <a:t> </a:t>
            </a:r>
            <a:r>
              <a:rPr lang="it-IT" dirty="0" err="1"/>
              <a:t>Hepatitis</a:t>
            </a:r>
            <a:r>
              <a:rPr lang="it-IT" dirty="0"/>
              <a:t> B</a:t>
            </a:r>
          </a:p>
        </p:txBody>
      </p:sp>
      <p:pic>
        <p:nvPicPr>
          <p:cNvPr id="4" name="Immagine 3"/>
          <p:cNvPicPr>
            <a:picLocks noChangeAspect="1"/>
          </p:cNvPicPr>
          <p:nvPr/>
        </p:nvPicPr>
        <p:blipFill>
          <a:blip r:embed="rId2"/>
          <a:stretch>
            <a:fillRect/>
          </a:stretch>
        </p:blipFill>
        <p:spPr>
          <a:xfrm>
            <a:off x="476223" y="891790"/>
            <a:ext cx="8168087" cy="5898942"/>
          </a:xfrm>
          <a:prstGeom prst="rect">
            <a:avLst/>
          </a:prstGeom>
        </p:spPr>
      </p:pic>
      <p:sp>
        <p:nvSpPr>
          <p:cNvPr id="5" name="CasellaDiTesto 4"/>
          <p:cNvSpPr txBox="1"/>
          <p:nvPr/>
        </p:nvSpPr>
        <p:spPr>
          <a:xfrm>
            <a:off x="6349749" y="1760497"/>
            <a:ext cx="582211" cy="369332"/>
          </a:xfrm>
          <a:prstGeom prst="rect">
            <a:avLst/>
          </a:prstGeom>
          <a:noFill/>
        </p:spPr>
        <p:txBody>
          <a:bodyPr wrap="none" rtlCol="0">
            <a:spAutoFit/>
          </a:bodyPr>
          <a:lstStyle/>
          <a:p>
            <a:r>
              <a:rPr lang="it-IT" dirty="0">
                <a:solidFill>
                  <a:prstClr val="black"/>
                </a:solidFill>
                <a:latin typeface="Calibri"/>
              </a:rPr>
              <a:t>HCC</a:t>
            </a:r>
          </a:p>
        </p:txBody>
      </p:sp>
      <p:sp>
        <p:nvSpPr>
          <p:cNvPr id="6" name="CasellaDiTesto 5"/>
          <p:cNvSpPr txBox="1"/>
          <p:nvPr/>
        </p:nvSpPr>
        <p:spPr>
          <a:xfrm>
            <a:off x="1855287" y="1378976"/>
            <a:ext cx="2069797" cy="369332"/>
          </a:xfrm>
          <a:prstGeom prst="rect">
            <a:avLst/>
          </a:prstGeom>
          <a:noFill/>
        </p:spPr>
        <p:txBody>
          <a:bodyPr wrap="none" rtlCol="0">
            <a:spAutoFit/>
          </a:bodyPr>
          <a:lstStyle/>
          <a:p>
            <a:r>
              <a:rPr lang="it-IT" dirty="0" err="1">
                <a:solidFill>
                  <a:prstClr val="black"/>
                </a:solidFill>
                <a:latin typeface="Calibri"/>
              </a:rPr>
              <a:t>liver-related</a:t>
            </a:r>
            <a:r>
              <a:rPr lang="it-IT" dirty="0">
                <a:solidFill>
                  <a:prstClr val="black"/>
                </a:solidFill>
                <a:latin typeface="Calibri"/>
              </a:rPr>
              <a:t> </a:t>
            </a:r>
            <a:r>
              <a:rPr lang="it-IT" dirty="0" err="1">
                <a:solidFill>
                  <a:prstClr val="black"/>
                </a:solidFill>
                <a:latin typeface="Calibri"/>
              </a:rPr>
              <a:t>events</a:t>
            </a:r>
            <a:endParaRPr lang="it-IT" dirty="0">
              <a:solidFill>
                <a:prstClr val="black"/>
              </a:solidFill>
              <a:latin typeface="Calibri"/>
            </a:endParaRPr>
          </a:p>
        </p:txBody>
      </p:sp>
      <p:sp>
        <p:nvSpPr>
          <p:cNvPr id="7" name="CasellaDiTesto 6"/>
          <p:cNvSpPr txBox="1"/>
          <p:nvPr/>
        </p:nvSpPr>
        <p:spPr>
          <a:xfrm>
            <a:off x="1523376" y="4446300"/>
            <a:ext cx="2249334" cy="369332"/>
          </a:xfrm>
          <a:prstGeom prst="rect">
            <a:avLst/>
          </a:prstGeom>
          <a:noFill/>
        </p:spPr>
        <p:txBody>
          <a:bodyPr wrap="none" rtlCol="0">
            <a:spAutoFit/>
          </a:bodyPr>
          <a:lstStyle/>
          <a:p>
            <a:r>
              <a:rPr lang="it-IT" dirty="0" err="1">
                <a:solidFill>
                  <a:prstClr val="black"/>
                </a:solidFill>
                <a:latin typeface="Calibri"/>
              </a:rPr>
              <a:t>liver-related</a:t>
            </a:r>
            <a:r>
              <a:rPr lang="it-IT" dirty="0">
                <a:solidFill>
                  <a:prstClr val="black"/>
                </a:solidFill>
                <a:latin typeface="Calibri"/>
              </a:rPr>
              <a:t> </a:t>
            </a:r>
            <a:r>
              <a:rPr lang="it-IT" dirty="0" err="1">
                <a:solidFill>
                  <a:prstClr val="black"/>
                </a:solidFill>
                <a:latin typeface="Calibri"/>
              </a:rPr>
              <a:t>mortality</a:t>
            </a:r>
            <a:r>
              <a:rPr lang="it-IT" dirty="0">
                <a:solidFill>
                  <a:prstClr val="black"/>
                </a:solidFill>
                <a:latin typeface="Calibri"/>
              </a:rPr>
              <a:t> </a:t>
            </a:r>
          </a:p>
        </p:txBody>
      </p:sp>
      <p:sp>
        <p:nvSpPr>
          <p:cNvPr id="9" name="CasellaDiTesto 8"/>
          <p:cNvSpPr txBox="1"/>
          <p:nvPr/>
        </p:nvSpPr>
        <p:spPr>
          <a:xfrm>
            <a:off x="5806975" y="4544386"/>
            <a:ext cx="1920868" cy="369332"/>
          </a:xfrm>
          <a:prstGeom prst="rect">
            <a:avLst/>
          </a:prstGeom>
          <a:noFill/>
        </p:spPr>
        <p:txBody>
          <a:bodyPr wrap="none" rtlCol="0">
            <a:spAutoFit/>
          </a:bodyPr>
          <a:lstStyle/>
          <a:p>
            <a:r>
              <a:rPr lang="it-IT" dirty="0" err="1">
                <a:solidFill>
                  <a:prstClr val="black"/>
                </a:solidFill>
                <a:latin typeface="Calibri"/>
              </a:rPr>
              <a:t>all</a:t>
            </a:r>
            <a:r>
              <a:rPr lang="it-IT" dirty="0">
                <a:solidFill>
                  <a:prstClr val="black"/>
                </a:solidFill>
                <a:latin typeface="Calibri"/>
              </a:rPr>
              <a:t>-cause </a:t>
            </a:r>
            <a:r>
              <a:rPr lang="it-IT" dirty="0" err="1">
                <a:solidFill>
                  <a:prstClr val="black"/>
                </a:solidFill>
                <a:latin typeface="Calibri"/>
              </a:rPr>
              <a:t>mortality</a:t>
            </a:r>
            <a:endParaRPr lang="it-IT" dirty="0">
              <a:solidFill>
                <a:prstClr val="black"/>
              </a:solidFill>
              <a:latin typeface="Calibri"/>
            </a:endParaRPr>
          </a:p>
        </p:txBody>
      </p:sp>
    </p:spTree>
    <p:extLst>
      <p:ext uri="{BB962C8B-B14F-4D97-AF65-F5344CB8AC3E}">
        <p14:creationId xmlns:p14="http://schemas.microsoft.com/office/powerpoint/2010/main" val="594701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588" y="69813"/>
            <a:ext cx="8944290" cy="763108"/>
          </a:xfrm>
          <a:ln>
            <a:noFill/>
          </a:ln>
        </p:spPr>
        <p:txBody>
          <a:bodyPr>
            <a:normAutofit/>
          </a:bodyPr>
          <a:lstStyle/>
          <a:p>
            <a:r>
              <a:rPr lang="it-IT" sz="3600" dirty="0" err="1"/>
              <a:t>Cholangitis</a:t>
            </a:r>
            <a:r>
              <a:rPr lang="it-IT" sz="3600" dirty="0"/>
              <a:t> </a:t>
            </a:r>
          </a:p>
        </p:txBody>
      </p:sp>
      <p:cxnSp>
        <p:nvCxnSpPr>
          <p:cNvPr id="8" name="Connettore 1 7"/>
          <p:cNvCxnSpPr/>
          <p:nvPr/>
        </p:nvCxnSpPr>
        <p:spPr>
          <a:xfrm>
            <a:off x="163863" y="832921"/>
            <a:ext cx="87940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 name="Immagine 3"/>
          <p:cNvPicPr>
            <a:picLocks noChangeAspect="1"/>
          </p:cNvPicPr>
          <p:nvPr/>
        </p:nvPicPr>
        <p:blipFill>
          <a:blip r:embed="rId3"/>
          <a:stretch>
            <a:fillRect/>
          </a:stretch>
        </p:blipFill>
        <p:spPr>
          <a:xfrm>
            <a:off x="72954" y="962625"/>
            <a:ext cx="9004172" cy="5821028"/>
          </a:xfrm>
          <a:prstGeom prst="rect">
            <a:avLst/>
          </a:prstGeom>
        </p:spPr>
      </p:pic>
    </p:spTree>
    <p:extLst>
      <p:ext uri="{BB962C8B-B14F-4D97-AF65-F5344CB8AC3E}">
        <p14:creationId xmlns:p14="http://schemas.microsoft.com/office/powerpoint/2010/main" val="133676637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Nouvelle présentation">
  <a:themeElements>
    <a:clrScheme name="Nouvelle présentation 4">
      <a:dk1>
        <a:srgbClr val="000000"/>
      </a:dk1>
      <a:lt1>
        <a:srgbClr val="FFFFFF"/>
      </a:lt1>
      <a:dk2>
        <a:srgbClr val="1C3F94"/>
      </a:dk2>
      <a:lt2>
        <a:srgbClr val="B6C1DC"/>
      </a:lt2>
      <a:accent1>
        <a:srgbClr val="F26430"/>
      </a:accent1>
      <a:accent2>
        <a:srgbClr val="526DAE"/>
      </a:accent2>
      <a:accent3>
        <a:srgbClr val="ABAFC8"/>
      </a:accent3>
      <a:accent4>
        <a:srgbClr val="DADADA"/>
      </a:accent4>
      <a:accent5>
        <a:srgbClr val="F7B8AD"/>
      </a:accent5>
      <a:accent6>
        <a:srgbClr val="49629D"/>
      </a:accent6>
      <a:hlink>
        <a:srgbClr val="FAC4B0"/>
      </a:hlink>
      <a:folHlink>
        <a:srgbClr val="899CC8"/>
      </a:folHlink>
    </a:clrScheme>
    <a:fontScheme name="Nouvelle pré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Nouvelle présentation 1">
        <a:dk1>
          <a:srgbClr val="000000"/>
        </a:dk1>
        <a:lt1>
          <a:srgbClr val="FFFFFF"/>
        </a:lt1>
        <a:dk2>
          <a:srgbClr val="526BBE"/>
        </a:dk2>
        <a:lt2>
          <a:srgbClr val="FFFFFF"/>
        </a:lt2>
        <a:accent1>
          <a:srgbClr val="F26530"/>
        </a:accent1>
        <a:accent2>
          <a:srgbClr val="1B3F95"/>
        </a:accent2>
        <a:accent3>
          <a:srgbClr val="B3BADB"/>
        </a:accent3>
        <a:accent4>
          <a:srgbClr val="DADADA"/>
        </a:accent4>
        <a:accent5>
          <a:srgbClr val="F7B8AD"/>
        </a:accent5>
        <a:accent6>
          <a:srgbClr val="173887"/>
        </a:accent6>
        <a:hlink>
          <a:srgbClr val="FAC4B0"/>
        </a:hlink>
        <a:folHlink>
          <a:srgbClr val="A8B5DA"/>
        </a:folHlink>
      </a:clrScheme>
      <a:clrMap bg1="dk2" tx1="lt1" bg2="dk1" tx2="lt2" accent1="accent1" accent2="accent2" accent3="accent3" accent4="accent4" accent5="accent5" accent6="accent6" hlink="hlink" folHlink="folHlink"/>
    </a:extraClrScheme>
    <a:extraClrScheme>
      <a:clrScheme name="Nouvelle présentation 2">
        <a:dk1>
          <a:srgbClr val="1C3F94"/>
        </a:dk1>
        <a:lt1>
          <a:srgbClr val="FFFFFF"/>
        </a:lt1>
        <a:dk2>
          <a:srgbClr val="F26430"/>
        </a:dk2>
        <a:lt2>
          <a:srgbClr val="000000"/>
        </a:lt2>
        <a:accent1>
          <a:srgbClr val="F26430"/>
        </a:accent1>
        <a:accent2>
          <a:srgbClr val="526DAE"/>
        </a:accent2>
        <a:accent3>
          <a:srgbClr val="FFFFFF"/>
        </a:accent3>
        <a:accent4>
          <a:srgbClr val="16347E"/>
        </a:accent4>
        <a:accent5>
          <a:srgbClr val="F7B8AD"/>
        </a:accent5>
        <a:accent6>
          <a:srgbClr val="49629D"/>
        </a:accent6>
        <a:hlink>
          <a:srgbClr val="FAC4B0"/>
        </a:hlink>
        <a:folHlink>
          <a:srgbClr val="CCD3E7"/>
        </a:folHlink>
      </a:clrScheme>
      <a:clrMap bg1="lt1" tx1="dk1" bg2="lt2" tx2="dk2" accent1="accent1" accent2="accent2" accent3="accent3" accent4="accent4" accent5="accent5" accent6="accent6" hlink="hlink" folHlink="folHlink"/>
    </a:extraClrScheme>
    <a:extraClrScheme>
      <a:clrScheme name="Nouvelle présentation 3">
        <a:dk1>
          <a:srgbClr val="1C3F94"/>
        </a:dk1>
        <a:lt1>
          <a:srgbClr val="B6C1DC"/>
        </a:lt1>
        <a:dk2>
          <a:srgbClr val="FFFFFF"/>
        </a:dk2>
        <a:lt2>
          <a:srgbClr val="000000"/>
        </a:lt2>
        <a:accent1>
          <a:srgbClr val="F26430"/>
        </a:accent1>
        <a:accent2>
          <a:srgbClr val="526DAE"/>
        </a:accent2>
        <a:accent3>
          <a:srgbClr val="D7DDEB"/>
        </a:accent3>
        <a:accent4>
          <a:srgbClr val="16347E"/>
        </a:accent4>
        <a:accent5>
          <a:srgbClr val="F7B8AD"/>
        </a:accent5>
        <a:accent6>
          <a:srgbClr val="49629D"/>
        </a:accent6>
        <a:hlink>
          <a:srgbClr val="FAC4B0"/>
        </a:hlink>
        <a:folHlink>
          <a:srgbClr val="899CC8"/>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1C3F94"/>
        </a:dk2>
        <a:lt2>
          <a:srgbClr val="B6C1DC"/>
        </a:lt2>
        <a:accent1>
          <a:srgbClr val="F26430"/>
        </a:accent1>
        <a:accent2>
          <a:srgbClr val="526DAE"/>
        </a:accent2>
        <a:accent3>
          <a:srgbClr val="ABAFC8"/>
        </a:accent3>
        <a:accent4>
          <a:srgbClr val="DADADA"/>
        </a:accent4>
        <a:accent5>
          <a:srgbClr val="F7B8AD"/>
        </a:accent5>
        <a:accent6>
          <a:srgbClr val="49629D"/>
        </a:accent6>
        <a:hlink>
          <a:srgbClr val="FAC4B0"/>
        </a:hlink>
        <a:folHlink>
          <a:srgbClr val="899CC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
      <a:dk1>
        <a:srgbClr val="000000"/>
      </a:dk1>
      <a:lt1>
        <a:srgbClr val="FFFFFF"/>
      </a:lt1>
      <a:dk2>
        <a:srgbClr val="000000"/>
      </a:dk2>
      <a:lt2>
        <a:srgbClr val="FFFF00"/>
      </a:lt2>
      <a:accent1>
        <a:srgbClr val="000000"/>
      </a:accent1>
      <a:accent2>
        <a:srgbClr val="727272"/>
      </a:accent2>
      <a:accent3>
        <a:srgbClr val="AAAAAA"/>
      </a:accent3>
      <a:accent4>
        <a:srgbClr val="DADADA"/>
      </a:accent4>
      <a:accent5>
        <a:srgbClr val="AAAAAA"/>
      </a:accent5>
      <a:accent6>
        <a:srgbClr val="676767"/>
      </a:accent6>
      <a:hlink>
        <a:srgbClr val="4F4F4F"/>
      </a:hlink>
      <a:folHlink>
        <a:srgbClr val="4F4F4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bg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2987</TotalTime>
  <Words>4409</Words>
  <Application>Microsoft Office PowerPoint</Application>
  <PresentationFormat>Presentazione su schermo (4:3)</PresentationFormat>
  <Paragraphs>648</Paragraphs>
  <Slides>86</Slides>
  <Notes>35</Notes>
  <HiddenSlides>10</HiddenSlides>
  <MMClips>0</MMClips>
  <ScaleCrop>false</ScaleCrop>
  <HeadingPairs>
    <vt:vector size="8" baseType="variant">
      <vt:variant>
        <vt:lpstr>Caratteri utilizzati</vt:lpstr>
      </vt:variant>
      <vt:variant>
        <vt:i4>11</vt:i4>
      </vt:variant>
      <vt:variant>
        <vt:lpstr>Tema</vt:lpstr>
      </vt:variant>
      <vt:variant>
        <vt:i4>5</vt:i4>
      </vt:variant>
      <vt:variant>
        <vt:lpstr>Server OLE incorporati</vt:lpstr>
      </vt:variant>
      <vt:variant>
        <vt:i4>3</vt:i4>
      </vt:variant>
      <vt:variant>
        <vt:lpstr>Titoli diapositive</vt:lpstr>
      </vt:variant>
      <vt:variant>
        <vt:i4>86</vt:i4>
      </vt:variant>
    </vt:vector>
  </HeadingPairs>
  <TitlesOfParts>
    <vt:vector size="105" baseType="lpstr">
      <vt:lpstr>ＭＳ Ｐゴシック</vt:lpstr>
      <vt:lpstr>ＭＳ Ｐゴシック</vt:lpstr>
      <vt:lpstr>Arial</vt:lpstr>
      <vt:lpstr>Baskerville Old Face</vt:lpstr>
      <vt:lpstr>Calibri</vt:lpstr>
      <vt:lpstr>Helvetica</vt:lpstr>
      <vt:lpstr>msgothic</vt:lpstr>
      <vt:lpstr>Myriad Roman</vt:lpstr>
      <vt:lpstr>Times</vt:lpstr>
      <vt:lpstr>Times New Roman</vt:lpstr>
      <vt:lpstr>Wingdings</vt:lpstr>
      <vt:lpstr>Tema di Office</vt:lpstr>
      <vt:lpstr>1_Tema di Office</vt:lpstr>
      <vt:lpstr>3_Nouvelle présentation</vt:lpstr>
      <vt:lpstr>Default Design</vt:lpstr>
      <vt:lpstr>2_Tema di Office</vt:lpstr>
      <vt:lpstr>Chart</vt:lpstr>
      <vt:lpstr>Grafico</vt:lpstr>
      <vt:lpstr>Diapositiva</vt:lpstr>
      <vt:lpstr>Introduzione alle Epatiti Virali</vt:lpstr>
      <vt:lpstr>Presentazione standard di PowerPoint</vt:lpstr>
      <vt:lpstr>Definition </vt:lpstr>
      <vt:lpstr>Chronic Hepatitis, Definition </vt:lpstr>
      <vt:lpstr>From inflammation to fibrosis</vt:lpstr>
      <vt:lpstr>From inflammation to fibrosis</vt:lpstr>
      <vt:lpstr>From inflammation to fibrosis</vt:lpstr>
      <vt:lpstr>Cholangitis </vt:lpstr>
      <vt:lpstr>Cholangitis </vt:lpstr>
      <vt:lpstr>Presentazione standard di PowerPoint</vt:lpstr>
      <vt:lpstr>Presentazione standard di PowerPoint</vt:lpstr>
      <vt:lpstr>Presentazione standard di PowerPoint</vt:lpstr>
      <vt:lpstr>Presentazione standard di PowerPoint</vt:lpstr>
      <vt:lpstr>Fibrosis  </vt:lpstr>
      <vt:lpstr>Natural History  </vt:lpstr>
      <vt:lpstr>Presentazione standard di PowerPoint</vt:lpstr>
      <vt:lpstr>Presentazione standard di PowerPoint</vt:lpstr>
      <vt:lpstr>Etiology   </vt:lpstr>
      <vt:lpstr>Causes of chronic hepatitis </vt:lpstr>
      <vt:lpstr>HAV HBV HCV HDV HEV</vt:lpstr>
      <vt:lpstr>Hepatitis C</vt:lpstr>
      <vt:lpstr>Presentazione standard di PowerPoint</vt:lpstr>
      <vt:lpstr>HCV</vt:lpstr>
      <vt:lpstr>HCV</vt:lpstr>
      <vt:lpstr>Presentazione standard di PowerPoint</vt:lpstr>
      <vt:lpstr>Hepatitis C Screening</vt:lpstr>
      <vt:lpstr>Lab tests</vt:lpstr>
      <vt:lpstr>Genotipi virali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All-Cause, Liver-Related, and Non–Liver-Related Mortality Among HCV-Infected Individuals in the General US Population</vt:lpstr>
      <vt:lpstr>Manifestazioni extraepatiche da HCV</vt:lpstr>
      <vt:lpstr>Manifestazioni extraepatiche associate a infezione da HCV</vt:lpstr>
      <vt:lpstr>Presentazione standard di PowerPoint</vt:lpstr>
      <vt:lpstr>Classification of HCV Extrahepatic Manifestations</vt:lpstr>
      <vt:lpstr>Mixed Cryoglobulinemia</vt:lpstr>
      <vt:lpstr>Manifestations </vt:lpstr>
      <vt:lpstr>Porpora da vasculite cutanea crioglobulinemica </vt:lpstr>
      <vt:lpstr>SINDROME CRIOGLOBULINEMICA</vt:lpstr>
      <vt:lpstr>NEFROPATIE E HCV</vt:lpstr>
      <vt:lpstr>NEFROPATIA CRIOGLOBULINEMICA</vt:lpstr>
      <vt:lpstr>NEFROPATIA CRIOGLOBULINEMICA</vt:lpstr>
      <vt:lpstr>NEFROPATIA CRIOGLOBULINEMICA</vt:lpstr>
      <vt:lpstr>GNMP</vt:lpstr>
      <vt:lpstr>NEFROPATIA  MEMBRANOSA</vt:lpstr>
      <vt:lpstr>Acute viral hepatitis </vt:lpstr>
      <vt:lpstr>Hepatitis E</vt:lpstr>
      <vt:lpstr>HEV World distribution</vt:lpstr>
      <vt:lpstr>Presentazione standard di PowerPoint</vt:lpstr>
      <vt:lpstr>HEV Infection and Hepatitis E 10 things you should know about</vt:lpstr>
      <vt:lpstr>Extrahepatic manifestations of HEV infection</vt:lpstr>
      <vt:lpstr>Therapy?</vt:lpstr>
      <vt:lpstr>Epatite B: Epidemiologia  e Storia Naturale</vt:lpstr>
      <vt:lpstr>2 Billions Exposed to HBV Worldwide</vt:lpstr>
      <vt:lpstr>Global Patterns of  Chronic HBV Infection</vt:lpstr>
      <vt:lpstr>Global Distribution of Chronic HBV Infection</vt:lpstr>
      <vt:lpstr>Presentazione standard di PowerPoint</vt:lpstr>
      <vt:lpstr>Prevalenza di HBsAg tra le gestanti in Italia per area di provenienza, 2001 (Stroffolini et al. Vaccine 2003)</vt:lpstr>
      <vt:lpstr>Presentazione standard di PowerPoint</vt:lpstr>
      <vt:lpstr>Hepatitis B Perinatal Transmission*</vt:lpstr>
      <vt:lpstr>Presentazione standard di PowerPoint</vt:lpstr>
      <vt:lpstr>Hepatitis B Virus Infection by Duration of High-Risk Behavior</vt:lpstr>
      <vt:lpstr>Adults at Risk for HBV Infection</vt:lpstr>
      <vt:lpstr>Adults at Risk for HBV Infection</vt:lpstr>
      <vt:lpstr>Adults at Risk for HBV Infection</vt:lpstr>
      <vt:lpstr>Prevaccination Serologic Testing</vt:lpstr>
      <vt:lpstr>Prevention of Perinatal Hepatitis B Virus Infection</vt:lpstr>
      <vt:lpstr>Presentazione standard di PowerPoint</vt:lpstr>
      <vt:lpstr>Presentazione standard di PowerPoint</vt:lpstr>
      <vt:lpstr>Presentazione standard di PowerPoint</vt:lpstr>
      <vt:lpstr>Presentazione standard di PowerPoint</vt:lpstr>
      <vt:lpstr>Presentazione standard di PowerPoint</vt:lpstr>
      <vt:lpstr>HBV and Immune System</vt:lpstr>
      <vt:lpstr>Presentazione standard di PowerPoint</vt:lpstr>
      <vt:lpstr>Presentazione standard di PowerPoint</vt:lpstr>
      <vt:lpstr>HBsAg+, and now? </vt:lpstr>
      <vt:lpstr>Cumulative Incidence of Hepatocellular Carcinoma by Serum HBV DNA Level at Study Entry</vt:lpstr>
      <vt:lpstr>Outcomes of Chronic Hepatitis B</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AC</dc:creator>
  <cp:keywords/>
  <dc:description/>
  <cp:lastModifiedBy>1ME-11111</cp:lastModifiedBy>
  <cp:revision>134</cp:revision>
  <dcterms:created xsi:type="dcterms:W3CDTF">2015-01-17T14:49:57Z</dcterms:created>
  <dcterms:modified xsi:type="dcterms:W3CDTF">2022-03-09T11:54:16Z</dcterms:modified>
  <cp:category/>
</cp:coreProperties>
</file>